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2"/>
  </p:notesMasterIdLst>
  <p:sldIdLst>
    <p:sldId id="256" r:id="rId2"/>
    <p:sldId id="526" r:id="rId3"/>
    <p:sldId id="895" r:id="rId4"/>
    <p:sldId id="824" r:id="rId5"/>
    <p:sldId id="825" r:id="rId6"/>
    <p:sldId id="1016" r:id="rId7"/>
    <p:sldId id="826" r:id="rId8"/>
    <p:sldId id="828" r:id="rId9"/>
    <p:sldId id="897" r:id="rId10"/>
    <p:sldId id="829" r:id="rId11"/>
    <p:sldId id="1083" r:id="rId12"/>
    <p:sldId id="833" r:id="rId13"/>
    <p:sldId id="832" r:id="rId14"/>
    <p:sldId id="916" r:id="rId15"/>
    <p:sldId id="900" r:id="rId16"/>
    <p:sldId id="1084" r:id="rId17"/>
    <p:sldId id="1085" r:id="rId18"/>
    <p:sldId id="901" r:id="rId19"/>
    <p:sldId id="902" r:id="rId20"/>
    <p:sldId id="903" r:id="rId21"/>
    <p:sldId id="1002" r:id="rId22"/>
    <p:sldId id="1075" r:id="rId23"/>
    <p:sldId id="906" r:id="rId24"/>
    <p:sldId id="907" r:id="rId25"/>
    <p:sldId id="1077" r:id="rId26"/>
    <p:sldId id="1078" r:id="rId27"/>
    <p:sldId id="904" r:id="rId28"/>
    <p:sldId id="905" r:id="rId29"/>
    <p:sldId id="908" r:id="rId30"/>
    <p:sldId id="909" r:id="rId31"/>
    <p:sldId id="910" r:id="rId32"/>
    <p:sldId id="912" r:id="rId33"/>
    <p:sldId id="1007" r:id="rId34"/>
    <p:sldId id="913" r:id="rId35"/>
    <p:sldId id="914" r:id="rId36"/>
    <p:sldId id="915" r:id="rId37"/>
    <p:sldId id="917" r:id="rId38"/>
    <p:sldId id="919" r:id="rId39"/>
    <p:sldId id="1087" r:id="rId40"/>
    <p:sldId id="948" r:id="rId41"/>
    <p:sldId id="949" r:id="rId42"/>
    <p:sldId id="929" r:id="rId43"/>
    <p:sldId id="930" r:id="rId44"/>
    <p:sldId id="931" r:id="rId45"/>
    <p:sldId id="932" r:id="rId46"/>
    <p:sldId id="933" r:id="rId47"/>
    <p:sldId id="1011" r:id="rId48"/>
    <p:sldId id="935" r:id="rId49"/>
    <p:sldId id="1014" r:id="rId50"/>
    <p:sldId id="1013" r:id="rId51"/>
    <p:sldId id="944" r:id="rId52"/>
    <p:sldId id="947" r:id="rId53"/>
    <p:sldId id="1008" r:id="rId54"/>
    <p:sldId id="1009" r:id="rId55"/>
    <p:sldId id="1010" r:id="rId56"/>
    <p:sldId id="984" r:id="rId57"/>
    <p:sldId id="1068" r:id="rId58"/>
    <p:sldId id="1061" r:id="rId59"/>
    <p:sldId id="1088" r:id="rId60"/>
    <p:sldId id="989" r:id="rId61"/>
    <p:sldId id="1090" r:id="rId62"/>
    <p:sldId id="1064" r:id="rId63"/>
    <p:sldId id="987" r:id="rId64"/>
    <p:sldId id="986" r:id="rId65"/>
    <p:sldId id="1089" r:id="rId66"/>
    <p:sldId id="990" r:id="rId67"/>
    <p:sldId id="991" r:id="rId68"/>
    <p:sldId id="994" r:id="rId69"/>
    <p:sldId id="1069" r:id="rId70"/>
    <p:sldId id="995" r:id="rId71"/>
    <p:sldId id="996" r:id="rId72"/>
    <p:sldId id="1000" r:id="rId73"/>
    <p:sldId id="1055" r:id="rId74"/>
    <p:sldId id="1037" r:id="rId75"/>
    <p:sldId id="1038" r:id="rId76"/>
    <p:sldId id="1052" r:id="rId77"/>
    <p:sldId id="1039" r:id="rId78"/>
    <p:sldId id="1053" r:id="rId79"/>
    <p:sldId id="1041" r:id="rId80"/>
    <p:sldId id="1070" r:id="rId81"/>
    <p:sldId id="1026" r:id="rId82"/>
    <p:sldId id="1028" r:id="rId83"/>
    <p:sldId id="1027" r:id="rId84"/>
    <p:sldId id="1056" r:id="rId85"/>
    <p:sldId id="977" r:id="rId86"/>
    <p:sldId id="1057" r:id="rId87"/>
    <p:sldId id="712" r:id="rId88"/>
    <p:sldId id="936" r:id="rId89"/>
    <p:sldId id="934" r:id="rId90"/>
    <p:sldId id="1076" r:id="rId91"/>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9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CCECFF"/>
    <a:srgbClr val="FFFFCC"/>
    <a:srgbClr val="66CCFF"/>
    <a:srgbClr val="6600FF"/>
    <a:srgbClr val="FF9900"/>
    <a:srgbClr val="FF33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68"/>
    <p:restoredTop sz="94604"/>
  </p:normalViewPr>
  <p:slideViewPr>
    <p:cSldViewPr showGuides="1">
      <p:cViewPr varScale="1">
        <p:scale>
          <a:sx n="151" d="100"/>
          <a:sy n="151" d="100"/>
        </p:scale>
        <p:origin x="1952" y="192"/>
      </p:cViewPr>
      <p:guideLst>
        <p:guide orient="horz" pos="2160"/>
        <p:guide pos="2899"/>
      </p:guideLst>
    </p:cSldViewPr>
  </p:slideViewPr>
  <p:outlineViewPr>
    <p:cViewPr>
      <p:scale>
        <a:sx n="25" d="100"/>
        <a:sy n="25"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072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buFontTx/>
              <a:buNone/>
              <a:defRPr sz="1200" b="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70723"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buFontTx/>
              <a:buNone/>
              <a:defRPr sz="1200" b="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1508" name="Rectangle 4"/>
          <p:cNvSpPr>
            <a:spLocks noGrp="1" noRot="1" noChangeAspec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670725"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Fifth level</a:t>
            </a:r>
          </a:p>
        </p:txBody>
      </p:sp>
      <p:sp>
        <p:nvSpPr>
          <p:cNvPr id="670726"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buFontTx/>
              <a:buNone/>
              <a:defRPr sz="1200" b="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70727"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hangingPunct="1"/>
            <a:fld id="{9A0DB2DC-4C9A-4742-B13C-FB6460FD3503}" type="slidenum">
              <a:rPr lang="en-US" altLang="zh-CN" sz="1200" b="0" dirty="0">
                <a:latin typeface="Arial" panose="020B0604020202020204" pitchFamily="34" charset="0"/>
              </a:rPr>
              <a:t>‹#›</a:t>
            </a:fld>
            <a:endParaRPr lang="en-US" altLang="zh-CN" sz="1200" b="0" dirty="0">
              <a:latin typeface="Arial" panose="020B0604020202020204" pitchFamily="34" charset="0"/>
            </a:endParaRPr>
          </a:p>
        </p:txBody>
      </p:sp>
    </p:spTree>
    <p:extLst>
      <p:ext uri="{BB962C8B-B14F-4D97-AF65-F5344CB8AC3E}">
        <p14:creationId xmlns:p14="http://schemas.microsoft.com/office/powerpoint/2010/main" val="2840049297"/>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Group 7"/>
          <p:cNvGrpSpPr/>
          <p:nvPr/>
        </p:nvGrpSpPr>
        <p:grpSpPr>
          <a:xfrm>
            <a:off x="228600" y="3587750"/>
            <a:ext cx="8610600" cy="201613"/>
            <a:chOff x="144" y="1680"/>
            <a:chExt cx="5424" cy="144"/>
          </a:xfrm>
        </p:grpSpPr>
        <p:sp>
          <p:nvSpPr>
            <p:cNvPr id="13" name="Rectangle 8"/>
            <p:cNvSpPr>
              <a:spLocks noChangeArrowheads="1"/>
            </p:cNvSpPr>
            <p:nvPr/>
          </p:nvSpPr>
          <p:spPr bwMode="auto">
            <a:xfrm>
              <a:off x="144" y="1680"/>
              <a:ext cx="1808" cy="14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4" name="Rectangle 9"/>
            <p:cNvSpPr>
              <a:spLocks noChangeArrowheads="1"/>
            </p:cNvSpPr>
            <p:nvPr/>
          </p:nvSpPr>
          <p:spPr bwMode="auto">
            <a:xfrm>
              <a:off x="1952" y="1680"/>
              <a:ext cx="1808" cy="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5" name="Rectangle 10"/>
            <p:cNvSpPr>
              <a:spLocks noChangeArrowheads="1"/>
            </p:cNvSpPr>
            <p:nvPr/>
          </p:nvSpPr>
          <p:spPr bwMode="auto">
            <a:xfrm>
              <a:off x="3760" y="1680"/>
              <a:ext cx="1808" cy="144"/>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291842" name="Rectangle 2"/>
          <p:cNvSpPr>
            <a:spLocks noGrp="1" noChangeArrowheads="1"/>
          </p:cNvSpPr>
          <p:nvPr>
            <p:ph type="ctrTitle"/>
          </p:nvPr>
        </p:nvSpPr>
        <p:spPr>
          <a:xfrm>
            <a:off x="685800" y="685800"/>
            <a:ext cx="7772400" cy="2127250"/>
          </a:xfrm>
        </p:spPr>
        <p:txBody>
          <a:bodyPr/>
          <a:lstStyle>
            <a:lvl1pPr>
              <a:defRPr sz="2800">
                <a:solidFill>
                  <a:srgbClr val="3333FF"/>
                </a:solidFill>
                <a:latin typeface="宋体" panose="02010600030101010101" pitchFamily="2" charset="-122"/>
                <a:ea typeface="宋体" panose="02010600030101010101" pitchFamily="2" charset="-122"/>
              </a:defRPr>
            </a:lvl1pPr>
          </a:lstStyle>
          <a:p>
            <a:r>
              <a:rPr lang="zh-CN" altLang="en-US" noProof="1"/>
              <a:t>单击此处编辑母版标题样式</a:t>
            </a:r>
          </a:p>
        </p:txBody>
      </p:sp>
      <p:sp>
        <p:nvSpPr>
          <p:cNvPr id="291843" name="Rectangle 3"/>
          <p:cNvSpPr>
            <a:spLocks noGrp="1" noChangeArrowheads="1"/>
          </p:cNvSpPr>
          <p:nvPr>
            <p:ph type="subTitle" idx="1"/>
          </p:nvPr>
        </p:nvSpPr>
        <p:spPr>
          <a:xfrm>
            <a:off x="1371600" y="3270250"/>
            <a:ext cx="6400800" cy="2209800"/>
          </a:xfrm>
        </p:spPr>
        <p:txBody>
          <a:bodyPr/>
          <a:lstStyle>
            <a:lvl1pPr marL="0" indent="0" algn="ctr">
              <a:buFont typeface="Wingdings" panose="05000000000000000000" pitchFamily="2" charset="2"/>
              <a:buNone/>
              <a:defRPr sz="3000"/>
            </a:lvl1pPr>
          </a:lstStyle>
          <a:p>
            <a:r>
              <a:rPr lang="zh-CN" altLang="en-US" noProof="1"/>
              <a:t>单击此处编辑母版副标题样式</a:t>
            </a:r>
          </a:p>
        </p:txBody>
      </p:sp>
      <p:sp>
        <p:nvSpPr>
          <p:cNvPr id="16" name="Rectangle 4"/>
          <p:cNvSpPr>
            <a:spLocks noGrp="1" noChangeArrowheads="1"/>
          </p:cNvSpPr>
          <p:nvPr>
            <p:ph type="dt" sz="half" idx="2"/>
          </p:nvPr>
        </p:nvSpPr>
        <p:spPr bwMode="auto">
          <a:xfrm>
            <a:off x="457200" y="6248400"/>
            <a:ext cx="21336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7" name="Rectangle 5"/>
          <p:cNvSpPr>
            <a:spLocks noGrp="1" noChangeArrowheads="1"/>
          </p:cNvSpPr>
          <p:nvPr>
            <p:ph type="ftr" sz="quarter" idx="3"/>
          </p:nvPr>
        </p:nvSpPr>
        <p:spPr bwMode="auto">
          <a:xfrm>
            <a:off x="3124200" y="6248400"/>
            <a:ext cx="28956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8" name="Rectangle 6"/>
          <p:cNvSpPr>
            <a:spLocks noGrp="1" noChangeArrowheads="1"/>
          </p:cNvSpPr>
          <p:nvPr>
            <p:ph type="sldNum" sz="quarter" idx="4"/>
          </p:nvPr>
        </p:nvSpPr>
        <p:spPr bwMode="auto">
          <a:xfrm>
            <a:off x="6553200" y="6248400"/>
            <a:ext cx="2133600" cy="457200"/>
          </a:xfrm>
          <a:prstGeom prst="rect">
            <a:avLst/>
          </a:prstGeom>
          <a:ln>
            <a:miter lim="800000"/>
          </a:ln>
        </p:spPr>
        <p:txBody>
          <a:bodyPr vert="horz" wrap="square" lIns="91440" tIns="45720" rIns="91440" bIns="45720" numCol="1" anchor="t" anchorCtr="0" compatLnSpc="1"/>
          <a:lstStyle/>
          <a:p>
            <a:pPr lvl="0" algn="r" eaLnBrk="1" hangingPunct="1"/>
            <a:fld id="{9A0DB2DC-4C9A-4742-B13C-FB6460FD3503}" type="slidenum">
              <a:rPr lang="en-US" altLang="zh-CN" sz="1000" b="0" dirty="0">
                <a:latin typeface="Verdana" panose="020B0604030504040204" pitchFamily="34" charset="0"/>
              </a:rPr>
              <a:t>‹#›</a:t>
            </a:fld>
            <a:endParaRPr lang="en-US" altLang="zh-CN" sz="1000" b="0" dirty="0">
              <a:latin typeface="Verdana" panose="020B0604030504040204" pitchFamily="34" charset="0"/>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Text Box 4"/>
          <p:cNvSpPr txBox="1">
            <a:spLocks noChangeArrowheads="1"/>
          </p:cNvSpPr>
          <p:nvPr userDrawn="1"/>
        </p:nvSpPr>
        <p:spPr bwMode="auto">
          <a:xfrm>
            <a:off x="7704348" y="8620"/>
            <a:ext cx="1440161" cy="900100"/>
          </a:xfrm>
          <a:prstGeom prst="rect">
            <a:avLst/>
          </a:prstGeom>
          <a:noFill/>
          <a:ln w="25400">
            <a:noFill/>
            <a:miter lim="800000"/>
            <a:headEnd/>
            <a:tailEnd/>
          </a:ln>
        </p:spPr>
        <p:txBody>
          <a:bodyPr anchor="ctr" anchorCtr="1"/>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pPr algn="r">
              <a:spcBef>
                <a:spcPct val="50000"/>
              </a:spcBef>
            </a:pPr>
            <a:fld id="{17E66D44-5078-4FC8-AF00-8FF9453B7C99}" type="slidenum">
              <a:rPr lang="zh-CN" altLang="en-US" sz="2000" b="0" smtClean="0">
                <a:solidFill>
                  <a:srgbClr val="FF0000"/>
                </a:solidFill>
                <a:ea typeface="宋体" pitchFamily="2" charset="-122"/>
              </a:rPr>
              <a:pPr algn="r">
                <a:spcBef>
                  <a:spcPct val="50000"/>
                </a:spcBef>
              </a:pPr>
              <a:t>‹#›</a:t>
            </a:fld>
            <a:r>
              <a:rPr lang="en-US" altLang="zh-CN" sz="2000" b="0" dirty="0">
                <a:solidFill>
                  <a:srgbClr val="FF0000"/>
                </a:solidFill>
                <a:ea typeface="宋体" pitchFamily="2" charset="-122"/>
              </a:rPr>
              <a:t>/90</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Text Box 4"/>
          <p:cNvSpPr txBox="1">
            <a:spLocks noChangeArrowheads="1"/>
          </p:cNvSpPr>
          <p:nvPr userDrawn="1"/>
        </p:nvSpPr>
        <p:spPr bwMode="auto">
          <a:xfrm>
            <a:off x="7704348" y="8620"/>
            <a:ext cx="1440161" cy="900100"/>
          </a:xfrm>
          <a:prstGeom prst="rect">
            <a:avLst/>
          </a:prstGeom>
          <a:noFill/>
          <a:ln w="25400">
            <a:noFill/>
            <a:miter lim="800000"/>
            <a:headEnd/>
            <a:tailEnd/>
          </a:ln>
        </p:spPr>
        <p:txBody>
          <a:bodyPr anchor="ctr" anchorCtr="1"/>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pPr algn="r">
              <a:spcBef>
                <a:spcPct val="50000"/>
              </a:spcBef>
            </a:pPr>
            <a:fld id="{17E66D44-5078-4FC8-AF00-8FF9453B7C99}" type="slidenum">
              <a:rPr lang="zh-CN" altLang="en-US" sz="2000" b="0" smtClean="0">
                <a:solidFill>
                  <a:srgbClr val="FF0000"/>
                </a:solidFill>
                <a:ea typeface="宋体" pitchFamily="2" charset="-122"/>
              </a:rPr>
              <a:pPr algn="r">
                <a:spcBef>
                  <a:spcPct val="50000"/>
                </a:spcBef>
              </a:pPr>
              <a:t>‹#›</a:t>
            </a:fld>
            <a:r>
              <a:rPr lang="en-US" altLang="zh-CN" sz="2000" b="0" dirty="0">
                <a:solidFill>
                  <a:srgbClr val="FF0000"/>
                </a:solidFill>
                <a:ea typeface="宋体" pitchFamily="2" charset="-122"/>
              </a:rPr>
              <a:t>/87</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Text Box 4"/>
          <p:cNvSpPr txBox="1">
            <a:spLocks noChangeArrowheads="1"/>
          </p:cNvSpPr>
          <p:nvPr userDrawn="1"/>
        </p:nvSpPr>
        <p:spPr bwMode="auto">
          <a:xfrm>
            <a:off x="7704348" y="8620"/>
            <a:ext cx="1440161" cy="900100"/>
          </a:xfrm>
          <a:prstGeom prst="rect">
            <a:avLst/>
          </a:prstGeom>
          <a:noFill/>
          <a:ln w="25400">
            <a:noFill/>
            <a:miter lim="800000"/>
            <a:headEnd/>
            <a:tailEnd/>
          </a:ln>
        </p:spPr>
        <p:txBody>
          <a:bodyPr anchor="ctr" anchorCtr="1"/>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pPr algn="r">
              <a:spcBef>
                <a:spcPct val="50000"/>
              </a:spcBef>
            </a:pPr>
            <a:fld id="{17E66D44-5078-4FC8-AF00-8FF9453B7C99}" type="slidenum">
              <a:rPr lang="zh-CN" altLang="en-US" sz="2000" b="0" smtClean="0">
                <a:solidFill>
                  <a:srgbClr val="FF0000"/>
                </a:solidFill>
                <a:ea typeface="宋体" pitchFamily="2" charset="-122"/>
              </a:rPr>
              <a:pPr algn="r">
                <a:spcBef>
                  <a:spcPct val="50000"/>
                </a:spcBef>
              </a:pPr>
              <a:t>‹#›</a:t>
            </a:fld>
            <a:r>
              <a:rPr lang="en-US" altLang="zh-CN" sz="2000" b="0" dirty="0">
                <a:solidFill>
                  <a:srgbClr val="FF0000"/>
                </a:solidFill>
                <a:ea typeface="宋体" pitchFamily="2" charset="-122"/>
              </a:rPr>
              <a:t>/90</a:t>
            </a: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9" name="Text Box 4"/>
          <p:cNvSpPr txBox="1">
            <a:spLocks noChangeArrowheads="1"/>
          </p:cNvSpPr>
          <p:nvPr userDrawn="1"/>
        </p:nvSpPr>
        <p:spPr bwMode="auto">
          <a:xfrm>
            <a:off x="7704348" y="8620"/>
            <a:ext cx="1440161" cy="900100"/>
          </a:xfrm>
          <a:prstGeom prst="rect">
            <a:avLst/>
          </a:prstGeom>
          <a:noFill/>
          <a:ln w="25400">
            <a:noFill/>
            <a:miter lim="800000"/>
            <a:headEnd/>
            <a:tailEnd/>
          </a:ln>
        </p:spPr>
        <p:txBody>
          <a:bodyPr anchor="ctr" anchorCtr="1"/>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pPr algn="r">
              <a:spcBef>
                <a:spcPct val="50000"/>
              </a:spcBef>
            </a:pPr>
            <a:fld id="{17E66D44-5078-4FC8-AF00-8FF9453B7C99}" type="slidenum">
              <a:rPr lang="zh-CN" altLang="en-US" sz="2000" b="0" smtClean="0">
                <a:solidFill>
                  <a:srgbClr val="FF0000"/>
                </a:solidFill>
                <a:ea typeface="宋体" pitchFamily="2" charset="-122"/>
              </a:rPr>
              <a:pPr algn="r">
                <a:spcBef>
                  <a:spcPct val="50000"/>
                </a:spcBef>
              </a:pPr>
              <a:t>‹#›</a:t>
            </a:fld>
            <a:r>
              <a:rPr lang="en-US" altLang="zh-CN" sz="2000" b="0" dirty="0">
                <a:solidFill>
                  <a:srgbClr val="FF0000"/>
                </a:solidFill>
                <a:ea typeface="宋体" pitchFamily="2" charset="-122"/>
              </a:rPr>
              <a:t>/87</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Text Box 4"/>
          <p:cNvSpPr txBox="1">
            <a:spLocks noChangeArrowheads="1"/>
          </p:cNvSpPr>
          <p:nvPr userDrawn="1"/>
        </p:nvSpPr>
        <p:spPr bwMode="auto">
          <a:xfrm>
            <a:off x="7704348" y="8620"/>
            <a:ext cx="1440161" cy="900100"/>
          </a:xfrm>
          <a:prstGeom prst="rect">
            <a:avLst/>
          </a:prstGeom>
          <a:noFill/>
          <a:ln w="25400">
            <a:noFill/>
            <a:miter lim="800000"/>
            <a:headEnd/>
            <a:tailEnd/>
          </a:ln>
        </p:spPr>
        <p:txBody>
          <a:bodyPr anchor="ctr" anchorCtr="1"/>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pPr algn="r">
              <a:spcBef>
                <a:spcPct val="50000"/>
              </a:spcBef>
            </a:pPr>
            <a:fld id="{17E66D44-5078-4FC8-AF00-8FF9453B7C99}" type="slidenum">
              <a:rPr lang="zh-CN" altLang="en-US" sz="2000" b="0" smtClean="0">
                <a:solidFill>
                  <a:srgbClr val="FF0000"/>
                </a:solidFill>
                <a:ea typeface="宋体" pitchFamily="2" charset="-122"/>
              </a:rPr>
              <a:pPr algn="r">
                <a:spcBef>
                  <a:spcPct val="50000"/>
                </a:spcBef>
              </a:pPr>
              <a:t>‹#›</a:t>
            </a:fld>
            <a:r>
              <a:rPr lang="en-US" altLang="zh-CN" sz="2000" b="0" dirty="0">
                <a:solidFill>
                  <a:srgbClr val="FF0000"/>
                </a:solidFill>
                <a:ea typeface="宋体" pitchFamily="2" charset="-122"/>
              </a:rPr>
              <a:t>/87</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Text Box 4"/>
          <p:cNvSpPr txBox="1">
            <a:spLocks noChangeArrowheads="1"/>
          </p:cNvSpPr>
          <p:nvPr userDrawn="1"/>
        </p:nvSpPr>
        <p:spPr bwMode="auto">
          <a:xfrm>
            <a:off x="7704348" y="8620"/>
            <a:ext cx="1440161" cy="900100"/>
          </a:xfrm>
          <a:prstGeom prst="rect">
            <a:avLst/>
          </a:prstGeom>
          <a:noFill/>
          <a:ln w="25400">
            <a:noFill/>
            <a:miter lim="800000"/>
            <a:headEnd/>
            <a:tailEnd/>
          </a:ln>
        </p:spPr>
        <p:txBody>
          <a:bodyPr anchor="ctr" anchorCtr="1"/>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pPr algn="r">
              <a:spcBef>
                <a:spcPct val="50000"/>
              </a:spcBef>
            </a:pPr>
            <a:fld id="{17E66D44-5078-4FC8-AF00-8FF9453B7C99}" type="slidenum">
              <a:rPr lang="zh-CN" altLang="en-US" sz="2000" b="0" smtClean="0">
                <a:solidFill>
                  <a:srgbClr val="FF0000"/>
                </a:solidFill>
                <a:ea typeface="宋体" pitchFamily="2" charset="-122"/>
              </a:rPr>
              <a:pPr algn="r">
                <a:spcBef>
                  <a:spcPct val="50000"/>
                </a:spcBef>
              </a:pPr>
              <a:t>‹#›</a:t>
            </a:fld>
            <a:r>
              <a:rPr lang="en-US" altLang="zh-CN" sz="2000" b="0" dirty="0">
                <a:solidFill>
                  <a:srgbClr val="FF0000"/>
                </a:solidFill>
                <a:ea typeface="宋体" pitchFamily="2" charset="-122"/>
              </a:rPr>
              <a:t>/90</a:t>
            </a: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371600" y="152400"/>
            <a:ext cx="7162800" cy="762000"/>
          </a:xfrm>
        </p:spPr>
        <p:txBody>
          <a:bodyPr/>
          <a:lstStyle/>
          <a:p>
            <a:r>
              <a:rPr lang="zh-CN" altLang="en-US"/>
              <a:t>单击此处编辑母版标题样式</a:t>
            </a:r>
          </a:p>
        </p:txBody>
      </p:sp>
      <p:sp>
        <p:nvSpPr>
          <p:cNvPr id="3" name="文本占位符 2"/>
          <p:cNvSpPr>
            <a:spLocks noGrp="1"/>
          </p:cNvSpPr>
          <p:nvPr>
            <p:ph type="body" sz="half" idx="1"/>
          </p:nvPr>
        </p:nvSpPr>
        <p:spPr>
          <a:xfrm>
            <a:off x="1066800" y="1524000"/>
            <a:ext cx="3619500" cy="46085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38700" y="1524000"/>
            <a:ext cx="3619500" cy="46085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914400" y="6324600"/>
            <a:ext cx="19050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52800" y="6324600"/>
            <a:ext cx="28956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781800" y="6324600"/>
            <a:ext cx="1905000" cy="457200"/>
          </a:xfrm>
          <a:prstGeom prst="rect">
            <a:avLst/>
          </a:prstGeom>
        </p:spPr>
        <p:txBody>
          <a:bodyPr/>
          <a:lstStyle>
            <a:lvl1pPr>
              <a:defRPr/>
            </a:lvl1pPr>
          </a:lstStyle>
          <a:p>
            <a:fld id="{F103DE70-2AE3-4686-8B58-DB412F8D524B}" type="slidenum">
              <a:rPr lang="zh-CN" altLang="en-US"/>
              <a:pPr/>
              <a:t>‹#›</a:t>
            </a:fld>
            <a:endParaRPr lang="en-US" altLang="zh-CN"/>
          </a:p>
        </p:txBody>
      </p:sp>
      <p:sp>
        <p:nvSpPr>
          <p:cNvPr id="8" name="Text Box 4"/>
          <p:cNvSpPr txBox="1">
            <a:spLocks noChangeArrowheads="1"/>
          </p:cNvSpPr>
          <p:nvPr userDrawn="1"/>
        </p:nvSpPr>
        <p:spPr bwMode="auto">
          <a:xfrm>
            <a:off x="7704348" y="8620"/>
            <a:ext cx="1440161" cy="900100"/>
          </a:xfrm>
          <a:prstGeom prst="rect">
            <a:avLst/>
          </a:prstGeom>
          <a:noFill/>
          <a:ln w="25400">
            <a:noFill/>
            <a:miter lim="800000"/>
            <a:headEnd/>
            <a:tailEnd/>
          </a:ln>
        </p:spPr>
        <p:txBody>
          <a:bodyPr anchor="ctr" anchorCtr="1"/>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pPr algn="r">
              <a:spcBef>
                <a:spcPct val="50000"/>
              </a:spcBef>
            </a:pPr>
            <a:fld id="{17E66D44-5078-4FC8-AF00-8FF9453B7C99}" type="slidenum">
              <a:rPr lang="zh-CN" altLang="en-US" sz="2000" b="0" smtClean="0">
                <a:solidFill>
                  <a:srgbClr val="FF0000"/>
                </a:solidFill>
                <a:ea typeface="宋体" pitchFamily="2" charset="-122"/>
              </a:rPr>
              <a:pPr algn="r">
                <a:spcBef>
                  <a:spcPct val="50000"/>
                </a:spcBef>
              </a:pPr>
              <a:t>‹#›</a:t>
            </a:fld>
            <a:r>
              <a:rPr lang="en-US" altLang="zh-CN" sz="2000" b="0" dirty="0">
                <a:solidFill>
                  <a:srgbClr val="FF0000"/>
                </a:solidFill>
                <a:ea typeface="宋体" pitchFamily="2" charset="-122"/>
              </a:rPr>
              <a:t>/87</a:t>
            </a:r>
          </a:p>
        </p:txBody>
      </p:sp>
    </p:spTree>
    <p:extLst>
      <p:ext uri="{BB962C8B-B14F-4D97-AF65-F5344CB8AC3E}">
        <p14:creationId xmlns:p14="http://schemas.microsoft.com/office/powerpoint/2010/main" val="3030297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bwMode="auto">
          <a:xfrm>
            <a:off x="457200" y="-242887"/>
            <a:ext cx="8229600" cy="1139825"/>
          </a:xfrm>
          <a:prstGeom prst="rect">
            <a:avLst/>
          </a:prstGeom>
          <a:noFill/>
          <a:ln w="9525">
            <a:noFill/>
            <a:miter lim="800000"/>
          </a:ln>
          <a:effectLst/>
        </p:spPr>
        <p:txBody>
          <a:bodyPr vert="horz" wrap="square" lIns="91440" tIns="45720" rIns="91440" bIns="45720" numCol="1" anchor="b" anchorCtr="0" compatLnSpc="1"/>
          <a:lstStyle/>
          <a:p>
            <a:pPr lvl="0"/>
            <a:r>
              <a:rPr lang="zh-CN" altLang="en-US" noProof="1"/>
              <a:t>单击此处编辑母版标题样式</a:t>
            </a:r>
          </a:p>
        </p:txBody>
      </p:sp>
      <p:sp>
        <p:nvSpPr>
          <p:cNvPr id="290819" name="Rectangle 3"/>
          <p:cNvSpPr>
            <a:spLocks noGrp="1" noChangeArrowheads="1"/>
          </p:cNvSpPr>
          <p:nvPr>
            <p:ph type="body" idx="1"/>
          </p:nvPr>
        </p:nvSpPr>
        <p:spPr bwMode="auto">
          <a:xfrm>
            <a:off x="457200" y="1600200"/>
            <a:ext cx="8229600" cy="4530725"/>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290820" name="Rectangle 4"/>
          <p:cNvSpPr>
            <a:spLocks noGrp="1" noChangeArrowheads="1"/>
          </p:cNvSpPr>
          <p:nvPr>
            <p:ph type="dt" sz="half" idx="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t" anchorCtr="0" compatLnSpc="1"/>
          <a:lstStyle>
            <a:lvl1pPr>
              <a:buFontTx/>
              <a:buNone/>
              <a:defRPr sz="1000" b="0">
                <a:latin typeface="Verdana" panose="020B060403050404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290821"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buFontTx/>
              <a:buNone/>
              <a:defRPr sz="1000" b="0">
                <a:latin typeface="Verdana" panose="020B060403050404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030" name="Rectangle 7"/>
          <p:cNvSpPr>
            <a:spLocks noChangeArrowheads="1"/>
          </p:cNvSpPr>
          <p:nvPr/>
        </p:nvSpPr>
        <p:spPr bwMode="auto">
          <a:xfrm>
            <a:off x="0" y="0"/>
            <a:ext cx="228600" cy="22860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1" name="Line 8"/>
          <p:cNvSpPr/>
          <p:nvPr/>
        </p:nvSpPr>
        <p:spPr>
          <a:xfrm>
            <a:off x="457200" y="908050"/>
            <a:ext cx="8077200" cy="0"/>
          </a:xfrm>
          <a:prstGeom prst="line">
            <a:avLst/>
          </a:prstGeom>
          <a:ln w="19050" cap="flat" cmpd="sng">
            <a:solidFill>
              <a:schemeClr val="tx2"/>
            </a:solidFill>
            <a:prstDash val="solid"/>
            <a:headEnd type="none" w="med" len="med"/>
            <a:tailEnd type="none" w="med" len="med"/>
          </a:ln>
        </p:spPr>
      </p:sp>
      <p:sp>
        <p:nvSpPr>
          <p:cNvPr id="1032" name="Rectangle 9"/>
          <p:cNvSpPr>
            <a:spLocks noChangeArrowheads="1"/>
          </p:cNvSpPr>
          <p:nvPr/>
        </p:nvSpPr>
        <p:spPr bwMode="auto">
          <a:xfrm>
            <a:off x="0" y="2286000"/>
            <a:ext cx="228600" cy="22860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3" name="Rectangle 10"/>
          <p:cNvSpPr>
            <a:spLocks noChangeArrowheads="1"/>
          </p:cNvSpPr>
          <p:nvPr/>
        </p:nvSpPr>
        <p:spPr bwMode="auto">
          <a:xfrm>
            <a:off x="0" y="4572000"/>
            <a:ext cx="228600" cy="22860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60" name="Rectangle 12"/>
          <p:cNvSpPr>
            <a:spLocks noChangeArrowheads="1"/>
          </p:cNvSpPr>
          <p:nvPr/>
        </p:nvSpPr>
        <p:spPr bwMode="auto">
          <a:xfrm>
            <a:off x="6340027" y="6462769"/>
            <a:ext cx="2803973" cy="369332"/>
          </a:xfrm>
          <a:prstGeom prst="rect">
            <a:avLst/>
          </a:prstGeom>
          <a:noFill/>
          <a:ln w="9525">
            <a:noFill/>
            <a:miter lim="800000"/>
            <a:tailEnd type="none" w="lg" len="lg"/>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dirty="0" err="1">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wenjiecoder@outlook.com</a:t>
            </a:r>
            <a:endParaRPr kumimoji="0" lang="zh-CN" altLang="en-US" sz="18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pic>
        <p:nvPicPr>
          <p:cNvPr id="12" name="图片 11">
            <a:extLst>
              <a:ext uri="{FF2B5EF4-FFF2-40B4-BE49-F238E27FC236}">
                <a16:creationId xmlns:a16="http://schemas.microsoft.com/office/drawing/2014/main" id="{35D3837C-9915-4E97-B254-ABA32C83EDFA}"/>
              </a:ext>
            </a:extLst>
          </p:cNvPr>
          <p:cNvPicPr>
            <a:picLocks noChangeAspect="1"/>
          </p:cNvPicPr>
          <p:nvPr userDrawn="1"/>
        </p:nvPicPr>
        <p:blipFill>
          <a:blip r:embed="rId10"/>
          <a:stretch>
            <a:fillRect/>
          </a:stretch>
        </p:blipFill>
        <p:spPr>
          <a:xfrm>
            <a:off x="228531" y="6561348"/>
            <a:ext cx="1355137" cy="28963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4" r:id="rId8"/>
  </p:sldLayoutIdLst>
  <p:transition/>
  <p:hf sldNum="0" hdr="0" ftr="0" dt="0"/>
  <p:txStyles>
    <p:titleStyle>
      <a:lvl1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2pPr>
      <a:lvl3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3pPr>
      <a:lvl4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4pPr>
      <a:lvl5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5pPr>
      <a:lvl6pPr marL="457200" algn="l" rtl="0" fontAlgn="base">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6pPr>
      <a:lvl7pPr marL="914400" algn="l" rtl="0" fontAlgn="base">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7pPr>
      <a:lvl8pPr marL="1371600" algn="l" rtl="0" fontAlgn="base">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8pPr>
      <a:lvl9pPr marL="1828800" algn="l" rtl="0" fontAlgn="base">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Blip>
          <a:blip r:embed="rId11"/>
        </a:buBlip>
        <a:defRPr sz="2800" b="1">
          <a:solidFill>
            <a:srgbClr val="3333FF"/>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Blip>
          <a:blip r:embed="rId12"/>
        </a:buBlip>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Blip>
          <a:blip r:embed="rId11"/>
        </a:buBli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6pPr>
      <a:lvl7pPr marL="29718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7pPr>
      <a:lvl8pPr marL="34290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8pPr>
      <a:lvl9pPr marL="38862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slide" Target="slide7.xml"/><Relationship Id="rId1" Type="http://schemas.openxmlformats.org/officeDocument/2006/relationships/slideLayout" Target="../slideLayouts/slideLayout7.xml"/><Relationship Id="rId4" Type="http://schemas.openxmlformats.org/officeDocument/2006/relationships/slide" Target="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5.png"/><Relationship Id="rId4" Type="http://schemas.openxmlformats.org/officeDocument/2006/relationships/image" Target="../media/image14.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3" Type="http://schemas.openxmlformats.org/officeDocument/2006/relationships/hyperlink" Target="https://baike.baidu.com/item/%E5%86%97%E4%BD%99%E4%BD%8D/4786293" TargetMode="External"/><Relationship Id="rId2" Type="http://schemas.openxmlformats.org/officeDocument/2006/relationships/hyperlink" Target="https://baike.baidu.com/item/%E6%95%B0%E6%8D%AE%E4%BC%A0%E9%80%81/500685"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s://baike.baidu.com/item/%E5%86%97%E4%BD%99%E4%BD%8D/4786293" TargetMode="External"/><Relationship Id="rId2" Type="http://schemas.openxmlformats.org/officeDocument/2006/relationships/hyperlink" Target="https://baike.baidu.com/item/%E6%95%B0%E6%8D%AE%E4%BC%A0%E9%80%81/500685" TargetMode="Externa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6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5" name="Rectangle 3"/>
          <p:cNvSpPr>
            <a:spLocks noGrp="1" noChangeArrowheads="1"/>
          </p:cNvSpPr>
          <p:nvPr>
            <p:ph type="subTitle" idx="1"/>
          </p:nvPr>
        </p:nvSpPr>
        <p:spPr>
          <a:xfrm>
            <a:off x="359093" y="4584065"/>
            <a:ext cx="8424863" cy="541338"/>
          </a:xfrm>
        </p:spPr>
        <p:txBody>
          <a:bodyPr vert="horz" wrap="square" lIns="91440" tIns="45720" rIns="91440" bIns="45720" numCol="1" anchor="t" anchorCtr="0" compatLnSpc="1"/>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defRPr/>
            </a:pPr>
            <a:r>
              <a:rPr kumimoji="0" lang="zh-CN" altLang="en-US" sz="3500" b="1" i="0" u="none" strike="noStrike" kern="0" cap="none" spc="0" normalizeH="0" baseline="0" noProof="0" dirty="0">
                <a:ln>
                  <a:noFill/>
                </a:ln>
                <a:solidFill>
                  <a:schemeClr val="folHlink"/>
                </a:solidFill>
                <a:effectLst>
                  <a:outerShdw blurRad="38100" dist="38100" dir="2700000" algn="tl">
                    <a:srgbClr val="C0C0C0"/>
                  </a:outerShdw>
                </a:effectLst>
                <a:uLnTx/>
                <a:uFillTx/>
                <a:latin typeface="宋体" panose="02010600030101010101" pitchFamily="2" charset="-122"/>
                <a:ea typeface="+mn-ea"/>
                <a:cs typeface="+mn-cs"/>
              </a:rPr>
              <a:t>裴文杰</a:t>
            </a:r>
            <a:endParaRPr kumimoji="0" lang="en-US" altLang="zh-CN" sz="3500" b="1" i="0" u="none" strike="noStrike" kern="0" cap="none" spc="0" normalizeH="0" baseline="0" noProof="0" dirty="0">
              <a:ln>
                <a:noFill/>
              </a:ln>
              <a:solidFill>
                <a:schemeClr val="folHlink"/>
              </a:solidFill>
              <a:effectLst>
                <a:outerShdw blurRad="38100" dist="38100" dir="2700000" algn="tl">
                  <a:srgbClr val="C0C0C0"/>
                </a:outerShdw>
              </a:effectLst>
              <a:uLnTx/>
              <a:uFillTx/>
              <a:latin typeface="宋体" panose="02010600030101010101" pitchFamily="2" charset="-122"/>
              <a:ea typeface="+mn-ea"/>
              <a:cs typeface="+mn-cs"/>
            </a:endParaRPr>
          </a:p>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defRPr/>
            </a:pPr>
            <a:endParaRPr kumimoji="0" lang="zh-CN" altLang="en-US" sz="3500" b="1" i="0" u="none" strike="noStrike" kern="0" cap="none" spc="0" normalizeH="0" baseline="0" noProof="0" dirty="0">
              <a:ln>
                <a:noFill/>
              </a:ln>
              <a:solidFill>
                <a:schemeClr val="folHlink"/>
              </a:solidFill>
              <a:effectLst>
                <a:outerShdw blurRad="38100" dist="38100" dir="2700000" algn="tl">
                  <a:srgbClr val="C0C0C0"/>
                </a:outerShdw>
              </a:effectLst>
              <a:uLnTx/>
              <a:uFillTx/>
              <a:latin typeface="宋体" panose="02010600030101010101" pitchFamily="2" charset="-122"/>
              <a:ea typeface="+mn-ea"/>
              <a:cs typeface="+mn-cs"/>
            </a:endParaRPr>
          </a:p>
        </p:txBody>
      </p:sp>
      <p:sp>
        <p:nvSpPr>
          <p:cNvPr id="320516" name="Text Box 4"/>
          <p:cNvSpPr txBox="1">
            <a:spLocks noChangeArrowheads="1"/>
          </p:cNvSpPr>
          <p:nvPr/>
        </p:nvSpPr>
        <p:spPr bwMode="auto">
          <a:xfrm>
            <a:off x="107950" y="1843088"/>
            <a:ext cx="8893175" cy="1329595"/>
          </a:xfrm>
          <a:prstGeom prst="rect">
            <a:avLst/>
          </a:prstGeom>
          <a:noFill/>
          <a:ln w="9525">
            <a:noFill/>
            <a:miter lim="800000"/>
          </a:ln>
          <a:effectLst/>
        </p:spPr>
        <p:txBody>
          <a:bodyPr>
            <a:spAutoFit/>
          </a:bodyPr>
          <a:lstStyle/>
          <a:p>
            <a:pPr marR="0" algn="ctr" defTabSz="914400">
              <a:lnSpc>
                <a:spcPct val="80000"/>
              </a:lnSpc>
              <a:spcBef>
                <a:spcPts val="1200"/>
              </a:spcBef>
              <a:buClr>
                <a:srgbClr val="663300"/>
              </a:buClr>
              <a:buSzPct val="75000"/>
              <a:buFontTx/>
              <a:buNone/>
              <a:defRPr/>
            </a:pPr>
            <a:r>
              <a:rPr kumimoji="0" lang="zh-CN" altLang="en-US" sz="4400" kern="1200" cap="none" spc="0" normalizeH="0" baseline="0" noProof="0" dirty="0">
                <a:solidFill>
                  <a:srgbClr val="FF3300"/>
                </a:solidFill>
                <a:effectLst>
                  <a:outerShdw blurRad="38100" dist="38100" dir="2700000" algn="tl">
                    <a:srgbClr val="C0C0C0"/>
                  </a:outerShdw>
                </a:effectLst>
                <a:latin typeface="Times New Roman" panose="02020603050405020304" pitchFamily="18" charset="0"/>
                <a:ea typeface="隶书" panose="02010509060101010101" pitchFamily="49" charset="-122"/>
                <a:cs typeface="+mn-cs"/>
              </a:rPr>
              <a:t>汇编语言程序设计</a:t>
            </a:r>
            <a:endParaRPr kumimoji="0" lang="en-US" altLang="zh-CN" sz="4400" kern="1200" cap="none" spc="0" normalizeH="0" baseline="0" noProof="0" dirty="0">
              <a:solidFill>
                <a:srgbClr val="FF3300"/>
              </a:solidFill>
              <a:effectLst>
                <a:outerShdw blurRad="38100" dist="38100" dir="2700000" algn="tl">
                  <a:srgbClr val="C0C0C0"/>
                </a:outerShdw>
              </a:effectLst>
              <a:latin typeface="Times New Roman" panose="02020603050405020304" pitchFamily="18" charset="0"/>
              <a:ea typeface="隶书" panose="02010509060101010101" pitchFamily="49" charset="-122"/>
              <a:cs typeface="+mn-cs"/>
            </a:endParaRPr>
          </a:p>
          <a:p>
            <a:pPr algn="ctr">
              <a:lnSpc>
                <a:spcPct val="80000"/>
              </a:lnSpc>
              <a:spcBef>
                <a:spcPts val="1200"/>
              </a:spcBef>
              <a:buClr>
                <a:srgbClr val="663300"/>
              </a:buClr>
              <a:buSzPct val="75000"/>
              <a:defRPr/>
            </a:pPr>
            <a:r>
              <a:rPr lang="zh-CN" altLang="en-US" sz="4400" dirty="0">
                <a:solidFill>
                  <a:srgbClr val="FF3300"/>
                </a:solidFill>
                <a:effectLst>
                  <a:outerShdw blurRad="38100" dist="38100" dir="2700000" algn="tl">
                    <a:srgbClr val="C0C0C0"/>
                  </a:outerShdw>
                </a:effectLst>
                <a:ea typeface="隶书" panose="02010509060101010101" pitchFamily="49" charset="-122"/>
              </a:rPr>
              <a:t>第</a:t>
            </a:r>
            <a:r>
              <a:rPr lang="en-US" altLang="zh-CN" sz="4400" dirty="0">
                <a:solidFill>
                  <a:srgbClr val="FF3300"/>
                </a:solidFill>
                <a:effectLst>
                  <a:outerShdw blurRad="38100" dist="38100" dir="2700000" algn="tl">
                    <a:srgbClr val="C0C0C0"/>
                  </a:outerShdw>
                </a:effectLst>
                <a:ea typeface="隶书" panose="02010509060101010101" pitchFamily="49" charset="-122"/>
              </a:rPr>
              <a:t>11&amp;12</a:t>
            </a:r>
            <a:r>
              <a:rPr lang="zh-CN" altLang="en-US" sz="4400" dirty="0">
                <a:solidFill>
                  <a:srgbClr val="FF3300"/>
                </a:solidFill>
                <a:effectLst>
                  <a:outerShdw blurRad="38100" dist="38100" dir="2700000" algn="tl">
                    <a:srgbClr val="C0C0C0"/>
                  </a:outerShdw>
                </a:effectLst>
                <a:ea typeface="隶书" panose="02010509060101010101" pitchFamily="49" charset="-122"/>
              </a:rPr>
              <a:t>讲：</a:t>
            </a:r>
            <a:r>
              <a:rPr lang="en-US" altLang="zh-CN" sz="4400" dirty="0">
                <a:solidFill>
                  <a:srgbClr val="FF3300"/>
                </a:solidFill>
                <a:effectLst>
                  <a:outerShdw blurRad="38100" dist="38100" dir="2700000" algn="tl">
                    <a:srgbClr val="C0C0C0"/>
                  </a:outerShdw>
                </a:effectLst>
                <a:ea typeface="隶书" panose="02010509060101010101" pitchFamily="49" charset="-122"/>
              </a:rPr>
              <a:t>BIOS</a:t>
            </a:r>
            <a:r>
              <a:rPr lang="zh-CN" altLang="en-US" sz="4400" dirty="0">
                <a:solidFill>
                  <a:srgbClr val="FF3300"/>
                </a:solidFill>
                <a:effectLst>
                  <a:outerShdw blurRad="38100" dist="38100" dir="2700000" algn="tl">
                    <a:srgbClr val="C0C0C0"/>
                  </a:outerShdw>
                </a:effectLst>
                <a:ea typeface="隶书" panose="02010509060101010101" pitchFamily="49" charset="-122"/>
              </a:rPr>
              <a:t>及</a:t>
            </a:r>
            <a:r>
              <a:rPr lang="en-US" altLang="zh-CN" sz="4400" dirty="0">
                <a:solidFill>
                  <a:srgbClr val="FF3300"/>
                </a:solidFill>
                <a:effectLst>
                  <a:outerShdw blurRad="38100" dist="38100" dir="2700000" algn="tl">
                    <a:srgbClr val="C0C0C0"/>
                  </a:outerShdw>
                </a:effectLst>
                <a:ea typeface="隶书" panose="02010509060101010101" pitchFamily="49" charset="-122"/>
              </a:rPr>
              <a:t>DOS</a:t>
            </a:r>
            <a:r>
              <a:rPr lang="zh-CN" altLang="en-US" sz="4400" dirty="0">
                <a:solidFill>
                  <a:srgbClr val="FF3300"/>
                </a:solidFill>
                <a:effectLst>
                  <a:outerShdw blurRad="38100" dist="38100" dir="2700000" algn="tl">
                    <a:srgbClr val="C0C0C0"/>
                  </a:outerShdw>
                </a:effectLst>
                <a:ea typeface="隶书" panose="02010509060101010101" pitchFamily="49" charset="-122"/>
              </a:rPr>
              <a:t>功能调用</a:t>
            </a:r>
            <a:endParaRPr kumimoji="0" lang="zh-CN" altLang="en-US" sz="4400" kern="1200" cap="none" spc="0" normalizeH="0" baseline="0" noProof="0" dirty="0">
              <a:solidFill>
                <a:srgbClr val="FF3300"/>
              </a:solidFill>
              <a:effectLst>
                <a:outerShdw blurRad="38100" dist="38100" dir="2700000" algn="tl">
                  <a:srgbClr val="C0C0C0"/>
                </a:outerShdw>
              </a:effectLst>
              <a:latin typeface="Times New Roman" panose="02020603050405020304" pitchFamily="18" charset="0"/>
              <a:ea typeface="隶书" panose="02010509060101010101" pitchFamily="49" charset="-122"/>
              <a:cs typeface="+mn-cs"/>
            </a:endParaRPr>
          </a:p>
        </p:txBody>
      </p:sp>
      <p:pic>
        <p:nvPicPr>
          <p:cNvPr id="6" name="图片 5">
            <a:extLst>
              <a:ext uri="{FF2B5EF4-FFF2-40B4-BE49-F238E27FC236}">
                <a16:creationId xmlns:a16="http://schemas.microsoft.com/office/drawing/2014/main" id="{6F4C0E59-4680-495B-8200-CE9A3514676C}"/>
              </a:ext>
            </a:extLst>
          </p:cNvPr>
          <p:cNvPicPr>
            <a:picLocks noChangeAspect="1"/>
          </p:cNvPicPr>
          <p:nvPr/>
        </p:nvPicPr>
        <p:blipFill>
          <a:blip r:embed="rId2"/>
          <a:stretch>
            <a:fillRect/>
          </a:stretch>
        </p:blipFill>
        <p:spPr>
          <a:xfrm>
            <a:off x="-2372" y="0"/>
            <a:ext cx="5262486" cy="1124744"/>
          </a:xfrm>
          <a:prstGeom prst="rect">
            <a:avLst/>
          </a:prstGeom>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1" name="Rectangle 3"/>
          <p:cNvSpPr>
            <a:spLocks noGrp="1" noChangeArrowheads="1"/>
          </p:cNvSpPr>
          <p:nvPr>
            <p:ph type="body" sz="half" idx="1"/>
          </p:nvPr>
        </p:nvSpPr>
        <p:spPr>
          <a:xfrm>
            <a:off x="647564" y="1088740"/>
            <a:ext cx="2592387" cy="576262"/>
          </a:xfrm>
        </p:spPr>
        <p:txBody>
          <a:bodyPr/>
          <a:lstStyle/>
          <a:p>
            <a:r>
              <a:rPr lang="zh-CN" altLang="en-US" dirty="0">
                <a:latin typeface="黑体" pitchFamily="49" charset="-122"/>
                <a:ea typeface="黑体" pitchFamily="49" charset="-122"/>
              </a:rPr>
              <a:t>DOS功能调用</a:t>
            </a:r>
          </a:p>
        </p:txBody>
      </p:sp>
      <p:graphicFrame>
        <p:nvGraphicFramePr>
          <p:cNvPr id="12292" name="Group 4"/>
          <p:cNvGraphicFramePr>
            <a:graphicFrameLocks noGrp="1"/>
          </p:cNvGraphicFramePr>
          <p:nvPr>
            <p:ph sz="half" idx="2"/>
            <p:extLst>
              <p:ext uri="{D42A27DB-BD31-4B8C-83A1-F6EECF244321}">
                <p14:modId xmlns:p14="http://schemas.microsoft.com/office/powerpoint/2010/main" val="413714924"/>
              </p:ext>
            </p:extLst>
          </p:nvPr>
        </p:nvGraphicFramePr>
        <p:xfrm>
          <a:off x="452120" y="1880828"/>
          <a:ext cx="8208962" cy="3902077"/>
        </p:xfrm>
        <a:graphic>
          <a:graphicData uri="http://schemas.openxmlformats.org/drawingml/2006/table">
            <a:tbl>
              <a:tblPr/>
              <a:tblGrid>
                <a:gridCol w="1295400">
                  <a:extLst>
                    <a:ext uri="{9D8B030D-6E8A-4147-A177-3AD203B41FA5}">
                      <a16:colId xmlns:a16="http://schemas.microsoft.com/office/drawing/2014/main" val="20000"/>
                    </a:ext>
                  </a:extLst>
                </a:gridCol>
                <a:gridCol w="2281237">
                  <a:extLst>
                    <a:ext uri="{9D8B030D-6E8A-4147-A177-3AD203B41FA5}">
                      <a16:colId xmlns:a16="http://schemas.microsoft.com/office/drawing/2014/main" val="20001"/>
                    </a:ext>
                  </a:extLst>
                </a:gridCol>
                <a:gridCol w="1319213">
                  <a:extLst>
                    <a:ext uri="{9D8B030D-6E8A-4147-A177-3AD203B41FA5}">
                      <a16:colId xmlns:a16="http://schemas.microsoft.com/office/drawing/2014/main" val="20002"/>
                    </a:ext>
                  </a:extLst>
                </a:gridCol>
                <a:gridCol w="3313112">
                  <a:extLst>
                    <a:ext uri="{9D8B030D-6E8A-4147-A177-3AD203B41FA5}">
                      <a16:colId xmlns:a16="http://schemas.microsoft.com/office/drawing/2014/main" val="20003"/>
                    </a:ext>
                  </a:extLst>
                </a:gridCol>
              </a:tblGrid>
              <a:tr h="457200">
                <a:tc>
                  <a:txBody>
                    <a:bodyPr/>
                    <a:lstStyle>
                      <a:lvl1pPr>
                        <a:spcBef>
                          <a:spcPct val="20000"/>
                        </a:spcBef>
                        <a:buClr>
                          <a:schemeClr val="folHlink"/>
                        </a:buClr>
                        <a:buSzPct val="60000"/>
                        <a:buFont typeface="Wingdings" pitchFamily="2" charset="2"/>
                        <a:defRPr sz="2400" b="1">
                          <a:solidFill>
                            <a:schemeClr val="tx1"/>
                          </a:solidFill>
                          <a:latin typeface="Arial" pitchFamily="34" charset="0"/>
                          <a:ea typeface="宋体" pitchFamily="2" charset="-122"/>
                        </a:defRPr>
                      </a:lvl1pPr>
                      <a:lvl2pPr>
                        <a:spcBef>
                          <a:spcPct val="20000"/>
                        </a:spcBef>
                        <a:buClr>
                          <a:schemeClr val="hlink"/>
                        </a:buClr>
                        <a:buSzPct val="55000"/>
                        <a:buFont typeface="Wingdings" pitchFamily="2" charset="2"/>
                        <a:defRPr sz="2400" b="1">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400" b="1">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sz="2400" b="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sz="2400" b="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dirty="0">
                          <a:ln>
                            <a:noFill/>
                          </a:ln>
                          <a:solidFill>
                            <a:schemeClr val="tx1"/>
                          </a:solidFill>
                          <a:effectLst/>
                          <a:latin typeface="黑体" pitchFamily="49" charset="-122"/>
                          <a:ea typeface="黑体" pitchFamily="49" charset="-122"/>
                        </a:rPr>
                        <a:t>类型号</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b="1">
                          <a:solidFill>
                            <a:schemeClr val="tx1"/>
                          </a:solidFill>
                          <a:latin typeface="Arial" pitchFamily="34" charset="0"/>
                          <a:ea typeface="宋体" pitchFamily="2" charset="-122"/>
                        </a:defRPr>
                      </a:lvl1pPr>
                      <a:lvl2pPr>
                        <a:spcBef>
                          <a:spcPct val="20000"/>
                        </a:spcBef>
                        <a:buClr>
                          <a:schemeClr val="hlink"/>
                        </a:buClr>
                        <a:buSzPct val="55000"/>
                        <a:buFont typeface="Wingdings" pitchFamily="2" charset="2"/>
                        <a:defRPr sz="2400" b="1">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400" b="1">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sz="2400" b="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sz="2400" b="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黑体" pitchFamily="49" charset="-122"/>
                          <a:ea typeface="黑体" pitchFamily="49" charset="-122"/>
                        </a:rPr>
                        <a:t>中断功能</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b="1">
                          <a:solidFill>
                            <a:schemeClr val="tx1"/>
                          </a:solidFill>
                          <a:latin typeface="Arial" pitchFamily="34" charset="0"/>
                          <a:ea typeface="宋体" pitchFamily="2" charset="-122"/>
                        </a:defRPr>
                      </a:lvl1pPr>
                      <a:lvl2pPr>
                        <a:spcBef>
                          <a:spcPct val="20000"/>
                        </a:spcBef>
                        <a:buClr>
                          <a:schemeClr val="hlink"/>
                        </a:buClr>
                        <a:buSzPct val="55000"/>
                        <a:buFont typeface="Wingdings" pitchFamily="2" charset="2"/>
                        <a:defRPr sz="2400" b="1">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400" b="1">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sz="2400" b="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sz="2400" b="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dirty="0">
                          <a:ln>
                            <a:noFill/>
                          </a:ln>
                          <a:solidFill>
                            <a:schemeClr val="tx1"/>
                          </a:solidFill>
                          <a:effectLst/>
                          <a:latin typeface="黑体" pitchFamily="49" charset="-122"/>
                          <a:ea typeface="黑体" pitchFamily="49" charset="-122"/>
                        </a:rPr>
                        <a:t>类型号</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b="1">
                          <a:solidFill>
                            <a:schemeClr val="tx1"/>
                          </a:solidFill>
                          <a:latin typeface="Arial" pitchFamily="34" charset="0"/>
                          <a:ea typeface="宋体" pitchFamily="2" charset="-122"/>
                        </a:defRPr>
                      </a:lvl1pPr>
                      <a:lvl2pPr>
                        <a:spcBef>
                          <a:spcPct val="20000"/>
                        </a:spcBef>
                        <a:buClr>
                          <a:schemeClr val="hlink"/>
                        </a:buClr>
                        <a:buSzPct val="55000"/>
                        <a:buFont typeface="Wingdings" pitchFamily="2" charset="2"/>
                        <a:defRPr sz="2400" b="1">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400" b="1">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sz="2400" b="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sz="2400" b="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黑体" pitchFamily="49" charset="-122"/>
                          <a:ea typeface="黑体" pitchFamily="49" charset="-122"/>
                        </a:rPr>
                        <a:t>中断功能</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84200">
                <a:tc>
                  <a:txBody>
                    <a:bodyPr/>
                    <a:lstStyle>
                      <a:lvl1pPr>
                        <a:spcBef>
                          <a:spcPct val="20000"/>
                        </a:spcBef>
                        <a:buClr>
                          <a:schemeClr val="folHlink"/>
                        </a:buClr>
                        <a:buSzPct val="60000"/>
                        <a:buFont typeface="Wingdings" pitchFamily="2" charset="2"/>
                        <a:defRPr sz="2400" b="1">
                          <a:solidFill>
                            <a:schemeClr val="tx1"/>
                          </a:solidFill>
                          <a:latin typeface="Arial" pitchFamily="34" charset="0"/>
                          <a:ea typeface="宋体" pitchFamily="2" charset="-122"/>
                        </a:defRPr>
                      </a:lvl1pPr>
                      <a:lvl2pPr>
                        <a:spcBef>
                          <a:spcPct val="20000"/>
                        </a:spcBef>
                        <a:buClr>
                          <a:schemeClr val="hlink"/>
                        </a:buClr>
                        <a:buSzPct val="55000"/>
                        <a:buFont typeface="Wingdings" pitchFamily="2" charset="2"/>
                        <a:defRPr sz="2400" b="1">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400" b="1">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sz="2400" b="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sz="2400" b="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黑体" pitchFamily="49" charset="-122"/>
                          <a:ea typeface="黑体" pitchFamily="49" charset="-122"/>
                        </a:rPr>
                        <a:t>20H</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b="1">
                          <a:solidFill>
                            <a:schemeClr val="tx1"/>
                          </a:solidFill>
                          <a:latin typeface="Arial" pitchFamily="34" charset="0"/>
                          <a:ea typeface="宋体" pitchFamily="2" charset="-122"/>
                        </a:defRPr>
                      </a:lvl1pPr>
                      <a:lvl2pPr>
                        <a:spcBef>
                          <a:spcPct val="20000"/>
                        </a:spcBef>
                        <a:buClr>
                          <a:schemeClr val="hlink"/>
                        </a:buClr>
                        <a:buSzPct val="55000"/>
                        <a:buFont typeface="Wingdings" pitchFamily="2" charset="2"/>
                        <a:defRPr sz="2400" b="1">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400" b="1">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sz="2400" b="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sz="2400" b="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黑体" pitchFamily="49" charset="-122"/>
                          <a:ea typeface="黑体" pitchFamily="49" charset="-122"/>
                        </a:rPr>
                        <a:t>程序结束</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b="1">
                          <a:solidFill>
                            <a:schemeClr val="tx1"/>
                          </a:solidFill>
                          <a:latin typeface="Arial" pitchFamily="34" charset="0"/>
                          <a:ea typeface="宋体" pitchFamily="2" charset="-122"/>
                        </a:defRPr>
                      </a:lvl1pPr>
                      <a:lvl2pPr>
                        <a:spcBef>
                          <a:spcPct val="20000"/>
                        </a:spcBef>
                        <a:buClr>
                          <a:schemeClr val="hlink"/>
                        </a:buClr>
                        <a:buSzPct val="55000"/>
                        <a:buFont typeface="Wingdings" pitchFamily="2" charset="2"/>
                        <a:defRPr sz="2400" b="1">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400" b="1">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sz="2400" b="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sz="2400" b="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hlink"/>
                          </a:solidFill>
                          <a:effectLst/>
                          <a:latin typeface="黑体" pitchFamily="49" charset="-122"/>
                          <a:ea typeface="黑体" pitchFamily="49" charset="-122"/>
                        </a:rPr>
                        <a:t>21H</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b="1">
                          <a:solidFill>
                            <a:schemeClr val="tx1"/>
                          </a:solidFill>
                          <a:latin typeface="Arial" pitchFamily="34" charset="0"/>
                          <a:ea typeface="宋体" pitchFamily="2" charset="-122"/>
                        </a:defRPr>
                      </a:lvl1pPr>
                      <a:lvl2pPr>
                        <a:spcBef>
                          <a:spcPct val="20000"/>
                        </a:spcBef>
                        <a:buClr>
                          <a:schemeClr val="hlink"/>
                        </a:buClr>
                        <a:buSzPct val="55000"/>
                        <a:buFont typeface="Wingdings" pitchFamily="2" charset="2"/>
                        <a:defRPr sz="2400" b="1">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400" b="1">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sz="2400" b="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sz="2400" b="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hlink"/>
                          </a:solidFill>
                          <a:effectLst/>
                          <a:latin typeface="黑体" pitchFamily="49" charset="-122"/>
                          <a:ea typeface="黑体" pitchFamily="49" charset="-122"/>
                        </a:rPr>
                        <a:t>请求DOS功能调用</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5788">
                <a:tc>
                  <a:txBody>
                    <a:bodyPr/>
                    <a:lstStyle>
                      <a:lvl1pPr>
                        <a:spcBef>
                          <a:spcPct val="20000"/>
                        </a:spcBef>
                        <a:buClr>
                          <a:schemeClr val="folHlink"/>
                        </a:buClr>
                        <a:buSzPct val="60000"/>
                        <a:buFont typeface="Wingdings" pitchFamily="2" charset="2"/>
                        <a:defRPr sz="2400" b="1">
                          <a:solidFill>
                            <a:schemeClr val="tx1"/>
                          </a:solidFill>
                          <a:latin typeface="Arial" pitchFamily="34" charset="0"/>
                          <a:ea typeface="宋体" pitchFamily="2" charset="-122"/>
                        </a:defRPr>
                      </a:lvl1pPr>
                      <a:lvl2pPr>
                        <a:spcBef>
                          <a:spcPct val="20000"/>
                        </a:spcBef>
                        <a:buClr>
                          <a:schemeClr val="hlink"/>
                        </a:buClr>
                        <a:buSzPct val="55000"/>
                        <a:buFont typeface="Wingdings" pitchFamily="2" charset="2"/>
                        <a:defRPr sz="2400" b="1">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400" b="1">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sz="2400" b="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sz="2400" b="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黑体" pitchFamily="49" charset="-122"/>
                          <a:ea typeface="黑体" pitchFamily="49" charset="-122"/>
                        </a:rPr>
                        <a:t>22H</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b="1">
                          <a:solidFill>
                            <a:schemeClr val="tx1"/>
                          </a:solidFill>
                          <a:latin typeface="Arial" pitchFamily="34" charset="0"/>
                          <a:ea typeface="宋体" pitchFamily="2" charset="-122"/>
                        </a:defRPr>
                      </a:lvl1pPr>
                      <a:lvl2pPr>
                        <a:spcBef>
                          <a:spcPct val="20000"/>
                        </a:spcBef>
                        <a:buClr>
                          <a:schemeClr val="hlink"/>
                        </a:buClr>
                        <a:buSzPct val="55000"/>
                        <a:buFont typeface="Wingdings" pitchFamily="2" charset="2"/>
                        <a:defRPr sz="2400" b="1">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400" b="1">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sz="2400" b="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sz="2400" b="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黑体" pitchFamily="49" charset="-122"/>
                          <a:ea typeface="黑体" pitchFamily="49" charset="-122"/>
                        </a:rPr>
                        <a:t>结束地址</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b="1">
                          <a:solidFill>
                            <a:schemeClr val="tx1"/>
                          </a:solidFill>
                          <a:latin typeface="Arial" pitchFamily="34" charset="0"/>
                          <a:ea typeface="宋体" pitchFamily="2" charset="-122"/>
                        </a:defRPr>
                      </a:lvl1pPr>
                      <a:lvl2pPr>
                        <a:spcBef>
                          <a:spcPct val="20000"/>
                        </a:spcBef>
                        <a:buClr>
                          <a:schemeClr val="hlink"/>
                        </a:buClr>
                        <a:buSzPct val="55000"/>
                        <a:buFont typeface="Wingdings" pitchFamily="2" charset="2"/>
                        <a:defRPr sz="2400" b="1">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400" b="1">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sz="2400" b="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sz="2400" b="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黑体" pitchFamily="49" charset="-122"/>
                          <a:ea typeface="黑体" pitchFamily="49" charset="-122"/>
                        </a:rPr>
                        <a:t>23H</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b="1">
                          <a:solidFill>
                            <a:schemeClr val="tx1"/>
                          </a:solidFill>
                          <a:latin typeface="Arial" pitchFamily="34" charset="0"/>
                          <a:ea typeface="宋体" pitchFamily="2" charset="-122"/>
                        </a:defRPr>
                      </a:lvl1pPr>
                      <a:lvl2pPr>
                        <a:spcBef>
                          <a:spcPct val="20000"/>
                        </a:spcBef>
                        <a:buClr>
                          <a:schemeClr val="hlink"/>
                        </a:buClr>
                        <a:buSzPct val="55000"/>
                        <a:buFont typeface="Wingdings" pitchFamily="2" charset="2"/>
                        <a:defRPr sz="2400" b="1">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400" b="1">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sz="2400" b="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sz="2400" b="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黑体" pitchFamily="49" charset="-122"/>
                          <a:ea typeface="黑体" pitchFamily="49" charset="-122"/>
                        </a:rPr>
                        <a:t>中止(Ctrl-Break)处理</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4988">
                <a:tc>
                  <a:txBody>
                    <a:bodyPr/>
                    <a:lstStyle>
                      <a:lvl1pPr>
                        <a:spcBef>
                          <a:spcPct val="20000"/>
                        </a:spcBef>
                        <a:buClr>
                          <a:schemeClr val="folHlink"/>
                        </a:buClr>
                        <a:buSzPct val="60000"/>
                        <a:buFont typeface="Wingdings" pitchFamily="2" charset="2"/>
                        <a:defRPr sz="2400" b="1">
                          <a:solidFill>
                            <a:schemeClr val="tx1"/>
                          </a:solidFill>
                          <a:latin typeface="Arial" pitchFamily="34" charset="0"/>
                          <a:ea typeface="宋体" pitchFamily="2" charset="-122"/>
                        </a:defRPr>
                      </a:lvl1pPr>
                      <a:lvl2pPr>
                        <a:spcBef>
                          <a:spcPct val="20000"/>
                        </a:spcBef>
                        <a:buClr>
                          <a:schemeClr val="hlink"/>
                        </a:buClr>
                        <a:buSzPct val="55000"/>
                        <a:buFont typeface="Wingdings" pitchFamily="2" charset="2"/>
                        <a:defRPr sz="2400" b="1">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400" b="1">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sz="2400" b="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sz="2400" b="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黑体" pitchFamily="49" charset="-122"/>
                          <a:ea typeface="黑体" pitchFamily="49" charset="-122"/>
                        </a:rPr>
                        <a:t>24H</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b="1">
                          <a:solidFill>
                            <a:schemeClr val="tx1"/>
                          </a:solidFill>
                          <a:latin typeface="Arial" pitchFamily="34" charset="0"/>
                          <a:ea typeface="宋体" pitchFamily="2" charset="-122"/>
                        </a:defRPr>
                      </a:lvl1pPr>
                      <a:lvl2pPr>
                        <a:spcBef>
                          <a:spcPct val="20000"/>
                        </a:spcBef>
                        <a:buClr>
                          <a:schemeClr val="hlink"/>
                        </a:buClr>
                        <a:buSzPct val="55000"/>
                        <a:buFont typeface="Wingdings" pitchFamily="2" charset="2"/>
                        <a:defRPr sz="2400" b="1">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400" b="1">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sz="2400" b="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sz="2400" b="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黑体" pitchFamily="49" charset="-122"/>
                          <a:ea typeface="黑体" pitchFamily="49" charset="-122"/>
                        </a:rPr>
                        <a:t>关键性错误处理</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b="1">
                          <a:solidFill>
                            <a:schemeClr val="tx1"/>
                          </a:solidFill>
                          <a:latin typeface="Arial" pitchFamily="34" charset="0"/>
                          <a:ea typeface="宋体" pitchFamily="2" charset="-122"/>
                        </a:defRPr>
                      </a:lvl1pPr>
                      <a:lvl2pPr>
                        <a:spcBef>
                          <a:spcPct val="20000"/>
                        </a:spcBef>
                        <a:buClr>
                          <a:schemeClr val="hlink"/>
                        </a:buClr>
                        <a:buSzPct val="55000"/>
                        <a:buFont typeface="Wingdings" pitchFamily="2" charset="2"/>
                        <a:defRPr sz="2400" b="1">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400" b="1">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sz="2400" b="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sz="2400" b="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黑体" pitchFamily="49" charset="-122"/>
                          <a:ea typeface="黑体" pitchFamily="49" charset="-122"/>
                        </a:rPr>
                        <a:t>25H</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b="1">
                          <a:solidFill>
                            <a:schemeClr val="tx1"/>
                          </a:solidFill>
                          <a:latin typeface="Arial" pitchFamily="34" charset="0"/>
                          <a:ea typeface="宋体" pitchFamily="2" charset="-122"/>
                        </a:defRPr>
                      </a:lvl1pPr>
                      <a:lvl2pPr>
                        <a:spcBef>
                          <a:spcPct val="20000"/>
                        </a:spcBef>
                        <a:buClr>
                          <a:schemeClr val="hlink"/>
                        </a:buClr>
                        <a:buSzPct val="55000"/>
                        <a:buFont typeface="Wingdings" pitchFamily="2" charset="2"/>
                        <a:defRPr sz="2400" b="1">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400" b="1">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sz="2400" b="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sz="2400" b="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黑体" pitchFamily="49" charset="-122"/>
                          <a:ea typeface="黑体" pitchFamily="49" charset="-122"/>
                        </a:rPr>
                        <a:t>磁盘顺序读</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84200">
                <a:tc>
                  <a:txBody>
                    <a:bodyPr/>
                    <a:lstStyle>
                      <a:lvl1pPr>
                        <a:spcBef>
                          <a:spcPct val="20000"/>
                        </a:spcBef>
                        <a:buClr>
                          <a:schemeClr val="folHlink"/>
                        </a:buClr>
                        <a:buSzPct val="60000"/>
                        <a:buFont typeface="Wingdings" pitchFamily="2" charset="2"/>
                        <a:defRPr sz="2400" b="1">
                          <a:solidFill>
                            <a:schemeClr val="tx1"/>
                          </a:solidFill>
                          <a:latin typeface="Arial" pitchFamily="34" charset="0"/>
                          <a:ea typeface="宋体" pitchFamily="2" charset="-122"/>
                        </a:defRPr>
                      </a:lvl1pPr>
                      <a:lvl2pPr>
                        <a:spcBef>
                          <a:spcPct val="20000"/>
                        </a:spcBef>
                        <a:buClr>
                          <a:schemeClr val="hlink"/>
                        </a:buClr>
                        <a:buSzPct val="55000"/>
                        <a:buFont typeface="Wingdings" pitchFamily="2" charset="2"/>
                        <a:defRPr sz="2400" b="1">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400" b="1">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sz="2400" b="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sz="2400" b="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黑体" pitchFamily="49" charset="-122"/>
                          <a:ea typeface="黑体" pitchFamily="49" charset="-122"/>
                        </a:rPr>
                        <a:t>26H</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b="1">
                          <a:solidFill>
                            <a:schemeClr val="tx1"/>
                          </a:solidFill>
                          <a:latin typeface="Arial" pitchFamily="34" charset="0"/>
                          <a:ea typeface="宋体" pitchFamily="2" charset="-122"/>
                        </a:defRPr>
                      </a:lvl1pPr>
                      <a:lvl2pPr>
                        <a:spcBef>
                          <a:spcPct val="20000"/>
                        </a:spcBef>
                        <a:buClr>
                          <a:schemeClr val="hlink"/>
                        </a:buClr>
                        <a:buSzPct val="55000"/>
                        <a:buFont typeface="Wingdings" pitchFamily="2" charset="2"/>
                        <a:defRPr sz="2400" b="1">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400" b="1">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sz="2400" b="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sz="2400" b="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黑体" pitchFamily="49" charset="-122"/>
                          <a:ea typeface="黑体" pitchFamily="49" charset="-122"/>
                        </a:rPr>
                        <a:t>磁盘顺序写</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b="1">
                          <a:solidFill>
                            <a:schemeClr val="tx1"/>
                          </a:solidFill>
                          <a:latin typeface="Arial" pitchFamily="34" charset="0"/>
                          <a:ea typeface="宋体" pitchFamily="2" charset="-122"/>
                        </a:defRPr>
                      </a:lvl1pPr>
                      <a:lvl2pPr>
                        <a:spcBef>
                          <a:spcPct val="20000"/>
                        </a:spcBef>
                        <a:buClr>
                          <a:schemeClr val="hlink"/>
                        </a:buClr>
                        <a:buSzPct val="55000"/>
                        <a:buFont typeface="Wingdings" pitchFamily="2" charset="2"/>
                        <a:defRPr sz="2400" b="1">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400" b="1">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sz="2400" b="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sz="2400" b="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黑体" pitchFamily="49" charset="-122"/>
                          <a:ea typeface="黑体" pitchFamily="49" charset="-122"/>
                        </a:rPr>
                        <a:t>27H</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b="1">
                          <a:solidFill>
                            <a:schemeClr val="tx1"/>
                          </a:solidFill>
                          <a:latin typeface="Arial" pitchFamily="34" charset="0"/>
                          <a:ea typeface="宋体" pitchFamily="2" charset="-122"/>
                        </a:defRPr>
                      </a:lvl1pPr>
                      <a:lvl2pPr>
                        <a:spcBef>
                          <a:spcPct val="20000"/>
                        </a:spcBef>
                        <a:buClr>
                          <a:schemeClr val="hlink"/>
                        </a:buClr>
                        <a:buSzPct val="55000"/>
                        <a:buFont typeface="Wingdings" pitchFamily="2" charset="2"/>
                        <a:defRPr sz="2400" b="1">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400" b="1">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sz="2400" b="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sz="2400" b="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黑体" pitchFamily="49" charset="-122"/>
                          <a:ea typeface="黑体" pitchFamily="49" charset="-122"/>
                        </a:rPr>
                        <a:t>程序结束且驻留内存</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85788">
                <a:tc>
                  <a:txBody>
                    <a:bodyPr/>
                    <a:lstStyle>
                      <a:lvl1pPr>
                        <a:spcBef>
                          <a:spcPct val="20000"/>
                        </a:spcBef>
                        <a:buClr>
                          <a:schemeClr val="folHlink"/>
                        </a:buClr>
                        <a:buSzPct val="60000"/>
                        <a:buFont typeface="Wingdings" pitchFamily="2" charset="2"/>
                        <a:defRPr sz="2400" b="1">
                          <a:solidFill>
                            <a:schemeClr val="tx1"/>
                          </a:solidFill>
                          <a:latin typeface="Arial" pitchFamily="34" charset="0"/>
                          <a:ea typeface="宋体" pitchFamily="2" charset="-122"/>
                        </a:defRPr>
                      </a:lvl1pPr>
                      <a:lvl2pPr>
                        <a:spcBef>
                          <a:spcPct val="20000"/>
                        </a:spcBef>
                        <a:buClr>
                          <a:schemeClr val="hlink"/>
                        </a:buClr>
                        <a:buSzPct val="55000"/>
                        <a:buFont typeface="Wingdings" pitchFamily="2" charset="2"/>
                        <a:defRPr sz="2400" b="1">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400" b="1">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sz="2400" b="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sz="2400" b="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黑体" pitchFamily="49" charset="-122"/>
                          <a:ea typeface="黑体" pitchFamily="49" charset="-122"/>
                        </a:rPr>
                        <a:t>28H</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b="1">
                          <a:solidFill>
                            <a:schemeClr val="tx1"/>
                          </a:solidFill>
                          <a:latin typeface="Arial" pitchFamily="34" charset="0"/>
                          <a:ea typeface="宋体" pitchFamily="2" charset="-122"/>
                        </a:defRPr>
                      </a:lvl1pPr>
                      <a:lvl2pPr>
                        <a:spcBef>
                          <a:spcPct val="20000"/>
                        </a:spcBef>
                        <a:buClr>
                          <a:schemeClr val="hlink"/>
                        </a:buClr>
                        <a:buSzPct val="55000"/>
                        <a:buFont typeface="Wingdings" pitchFamily="2" charset="2"/>
                        <a:defRPr sz="2400" b="1">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400" b="1">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sz="2400" b="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sz="2400" b="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黑体" pitchFamily="49" charset="-122"/>
                          <a:ea typeface="黑体" pitchFamily="49" charset="-122"/>
                        </a:rPr>
                        <a:t>DOS内部使用</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b="1">
                          <a:solidFill>
                            <a:schemeClr val="tx1"/>
                          </a:solidFill>
                          <a:latin typeface="Arial" pitchFamily="34" charset="0"/>
                          <a:ea typeface="宋体" pitchFamily="2" charset="-122"/>
                        </a:defRPr>
                      </a:lvl1pPr>
                      <a:lvl2pPr>
                        <a:spcBef>
                          <a:spcPct val="20000"/>
                        </a:spcBef>
                        <a:buClr>
                          <a:schemeClr val="hlink"/>
                        </a:buClr>
                        <a:buSzPct val="55000"/>
                        <a:buFont typeface="Wingdings" pitchFamily="2" charset="2"/>
                        <a:defRPr sz="2400" b="1">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400" b="1">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sz="2400" b="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sz="2400" b="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黑体" pitchFamily="49" charset="-122"/>
                          <a:ea typeface="黑体" pitchFamily="49" charset="-122"/>
                        </a:rPr>
                        <a:t>29～2EH</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b="1">
                          <a:solidFill>
                            <a:schemeClr val="tx1"/>
                          </a:solidFill>
                          <a:latin typeface="Arial" pitchFamily="34" charset="0"/>
                          <a:ea typeface="宋体" pitchFamily="2" charset="-122"/>
                        </a:defRPr>
                      </a:lvl1pPr>
                      <a:lvl2pPr>
                        <a:spcBef>
                          <a:spcPct val="20000"/>
                        </a:spcBef>
                        <a:buClr>
                          <a:schemeClr val="hlink"/>
                        </a:buClr>
                        <a:buSzPct val="55000"/>
                        <a:buFont typeface="Wingdings" pitchFamily="2" charset="2"/>
                        <a:defRPr sz="2400" b="1">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400" b="1">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sz="2400" b="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sz="2400" b="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黑体" pitchFamily="49" charset="-122"/>
                          <a:ea typeface="黑体" pitchFamily="49" charset="-122"/>
                        </a:rPr>
                        <a:t>DOS内部保留</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69913">
                <a:tc>
                  <a:txBody>
                    <a:bodyPr/>
                    <a:lstStyle>
                      <a:lvl1pPr>
                        <a:spcBef>
                          <a:spcPct val="20000"/>
                        </a:spcBef>
                        <a:buClr>
                          <a:schemeClr val="folHlink"/>
                        </a:buClr>
                        <a:buSzPct val="60000"/>
                        <a:buFont typeface="Wingdings" pitchFamily="2" charset="2"/>
                        <a:defRPr sz="2400" b="1">
                          <a:solidFill>
                            <a:schemeClr val="tx1"/>
                          </a:solidFill>
                          <a:latin typeface="Arial" pitchFamily="34" charset="0"/>
                          <a:ea typeface="宋体" pitchFamily="2" charset="-122"/>
                        </a:defRPr>
                      </a:lvl1pPr>
                      <a:lvl2pPr>
                        <a:spcBef>
                          <a:spcPct val="20000"/>
                        </a:spcBef>
                        <a:buClr>
                          <a:schemeClr val="hlink"/>
                        </a:buClr>
                        <a:buSzPct val="55000"/>
                        <a:buFont typeface="Wingdings" pitchFamily="2" charset="2"/>
                        <a:defRPr sz="2400" b="1">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400" b="1">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sz="2400" b="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sz="2400" b="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黑体" pitchFamily="49" charset="-122"/>
                          <a:ea typeface="黑体" pitchFamily="49" charset="-122"/>
                        </a:rPr>
                        <a:t>2FH</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b="1">
                          <a:solidFill>
                            <a:schemeClr val="tx1"/>
                          </a:solidFill>
                          <a:latin typeface="Arial" pitchFamily="34" charset="0"/>
                          <a:ea typeface="宋体" pitchFamily="2" charset="-122"/>
                        </a:defRPr>
                      </a:lvl1pPr>
                      <a:lvl2pPr>
                        <a:spcBef>
                          <a:spcPct val="20000"/>
                        </a:spcBef>
                        <a:buClr>
                          <a:schemeClr val="hlink"/>
                        </a:buClr>
                        <a:buSzPct val="55000"/>
                        <a:buFont typeface="Wingdings" pitchFamily="2" charset="2"/>
                        <a:defRPr sz="2400" b="1">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400" b="1">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sz="2400" b="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sz="2400" b="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黑体" pitchFamily="49" charset="-122"/>
                          <a:ea typeface="黑体" pitchFamily="49" charset="-122"/>
                        </a:rPr>
                        <a:t>DOS内部使用</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b="1">
                          <a:solidFill>
                            <a:schemeClr val="tx1"/>
                          </a:solidFill>
                          <a:latin typeface="Arial" pitchFamily="34" charset="0"/>
                          <a:ea typeface="宋体" pitchFamily="2" charset="-122"/>
                        </a:defRPr>
                      </a:lvl1pPr>
                      <a:lvl2pPr>
                        <a:spcBef>
                          <a:spcPct val="20000"/>
                        </a:spcBef>
                        <a:buClr>
                          <a:schemeClr val="hlink"/>
                        </a:buClr>
                        <a:buSzPct val="55000"/>
                        <a:buFont typeface="Wingdings" pitchFamily="2" charset="2"/>
                        <a:defRPr sz="2400" b="1">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400" b="1">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sz="2400" b="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sz="2400" b="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黑体" pitchFamily="49" charset="-122"/>
                          <a:ea typeface="黑体" pitchFamily="49" charset="-122"/>
                        </a:rPr>
                        <a:t>30～3FH</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b="1">
                          <a:solidFill>
                            <a:schemeClr val="tx1"/>
                          </a:solidFill>
                          <a:latin typeface="Arial" pitchFamily="34" charset="0"/>
                          <a:ea typeface="宋体" pitchFamily="2" charset="-122"/>
                        </a:defRPr>
                      </a:lvl1pPr>
                      <a:lvl2pPr>
                        <a:spcBef>
                          <a:spcPct val="20000"/>
                        </a:spcBef>
                        <a:buClr>
                          <a:schemeClr val="hlink"/>
                        </a:buClr>
                        <a:buSzPct val="55000"/>
                        <a:buFont typeface="Wingdings" pitchFamily="2" charset="2"/>
                        <a:defRPr sz="2400" b="1">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400" b="1">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sz="2400" b="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sz="2400" b="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sz="2400" b="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dirty="0">
                          <a:ln>
                            <a:noFill/>
                          </a:ln>
                          <a:solidFill>
                            <a:schemeClr val="tx1"/>
                          </a:solidFill>
                          <a:effectLst/>
                          <a:latin typeface="黑体" pitchFamily="49" charset="-122"/>
                          <a:ea typeface="黑体" pitchFamily="49" charset="-122"/>
                        </a:rPr>
                        <a:t>DOS内部保留</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5" name="文本框 1"/>
          <p:cNvSpPr txBox="1"/>
          <p:nvPr/>
        </p:nvSpPr>
        <p:spPr>
          <a:xfrm>
            <a:off x="452120" y="317500"/>
            <a:ext cx="6392545" cy="492443"/>
          </a:xfrm>
          <a:prstGeom prst="rect">
            <a:avLst/>
          </a:prstGeom>
          <a:noFill/>
        </p:spPr>
        <p:txBody>
          <a:bodyPr wrap="square" rtlCol="0" anchor="t">
            <a:spAutoFit/>
          </a:bodyPr>
          <a:lstStyle/>
          <a:p>
            <a:r>
              <a:rPr lang="en-US" altLang="zh-CN" sz="2600" kern="0" dirty="0">
                <a:solidFill>
                  <a:schemeClr val="tx2"/>
                </a:solidFill>
                <a:effectLst>
                  <a:outerShdw blurRad="38100" dist="38100" dir="2700000" algn="tl">
                    <a:srgbClr val="C0C0C0"/>
                  </a:outerShdw>
                </a:effectLst>
                <a:latin typeface="+mj-lt"/>
                <a:cs typeface="+mj-cs"/>
              </a:rPr>
              <a:t>BIOS</a:t>
            </a:r>
            <a:r>
              <a:rPr lang="zh-CN" altLang="en-US" sz="2600" kern="0" dirty="0">
                <a:solidFill>
                  <a:schemeClr val="tx2"/>
                </a:solidFill>
                <a:effectLst>
                  <a:outerShdw blurRad="38100" dist="38100" dir="2700000" algn="tl">
                    <a:srgbClr val="C0C0C0"/>
                  </a:outerShdw>
                </a:effectLst>
                <a:latin typeface="+mj-lt"/>
                <a:cs typeface="+mj-cs"/>
              </a:rPr>
              <a:t>与</a:t>
            </a:r>
            <a:r>
              <a:rPr lang="en-US" altLang="zh-CN" sz="2600" kern="0" dirty="0">
                <a:solidFill>
                  <a:schemeClr val="tx2"/>
                </a:solidFill>
                <a:effectLst>
                  <a:outerShdw blurRad="38100" dist="38100" dir="2700000" algn="tl">
                    <a:srgbClr val="C0C0C0"/>
                  </a:outerShdw>
                </a:effectLst>
                <a:latin typeface="+mj-lt"/>
                <a:cs typeface="+mj-cs"/>
              </a:rPr>
              <a:t>DOS</a:t>
            </a:r>
            <a:r>
              <a:rPr lang="zh-CN" altLang="en-US" sz="2600" kern="0" dirty="0">
                <a:solidFill>
                  <a:schemeClr val="tx2"/>
                </a:solidFill>
                <a:effectLst>
                  <a:outerShdw blurRad="38100" dist="38100" dir="2700000" algn="tl">
                    <a:srgbClr val="C0C0C0"/>
                  </a:outerShdw>
                </a:effectLst>
                <a:latin typeface="+mj-lt"/>
                <a:cs typeface="+mj-cs"/>
              </a:rPr>
              <a:t>简介</a:t>
            </a:r>
          </a:p>
        </p:txBody>
      </p:sp>
    </p:spTree>
    <p:extLst>
      <p:ext uri="{BB962C8B-B14F-4D97-AF65-F5344CB8AC3E}">
        <p14:creationId xmlns:p14="http://schemas.microsoft.com/office/powerpoint/2010/main" val="1742558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xfrm>
            <a:off x="647564" y="980728"/>
            <a:ext cx="7391400" cy="4608513"/>
          </a:xfrm>
        </p:spPr>
        <p:txBody>
          <a:bodyPr/>
          <a:lstStyle/>
          <a:p>
            <a:r>
              <a:rPr lang="en-US" altLang="zh-CN" sz="2400" dirty="0">
                <a:solidFill>
                  <a:schemeClr val="tx1"/>
                </a:solidFill>
              </a:rPr>
              <a:t>CPU</a:t>
            </a:r>
            <a:r>
              <a:rPr lang="zh-CN" altLang="en-US" sz="2400" dirty="0">
                <a:solidFill>
                  <a:schemeClr val="tx1"/>
                </a:solidFill>
              </a:rPr>
              <a:t>中断、</a:t>
            </a:r>
            <a:r>
              <a:rPr lang="en-US" altLang="zh-CN" sz="2400" dirty="0"/>
              <a:t>8259A</a:t>
            </a:r>
            <a:r>
              <a:rPr lang="zh-CN" altLang="en-US" sz="2400" dirty="0"/>
              <a:t>中断、</a:t>
            </a:r>
            <a:r>
              <a:rPr lang="zh-CN" altLang="en-US" sz="2400" dirty="0">
                <a:solidFill>
                  <a:srgbClr val="FF0000"/>
                </a:solidFill>
              </a:rPr>
              <a:t>BIOS中断</a:t>
            </a:r>
          </a:p>
          <a:p>
            <a:endParaRPr lang="zh-CN" altLang="en-US" sz="2000" b="0" kern="1200" dirty="0">
              <a:latin typeface="Times New Roman" pitchFamily="18" charset="0"/>
              <a:ea typeface="楷体_GB2312" pitchFamily="1" charset="-122"/>
            </a:endParaRPr>
          </a:p>
        </p:txBody>
      </p:sp>
      <p:grpSp>
        <p:nvGrpSpPr>
          <p:cNvPr id="13315" name="Group 3"/>
          <p:cNvGrpSpPr>
            <a:grpSpLocks/>
          </p:cNvGrpSpPr>
          <p:nvPr/>
        </p:nvGrpSpPr>
        <p:grpSpPr bwMode="auto">
          <a:xfrm>
            <a:off x="766626" y="1556991"/>
            <a:ext cx="7561263" cy="4895850"/>
            <a:chOff x="0" y="0"/>
            <a:chExt cx="2576" cy="6738"/>
          </a:xfrm>
        </p:grpSpPr>
        <p:grpSp>
          <p:nvGrpSpPr>
            <p:cNvPr id="13316" name="Group 4"/>
            <p:cNvGrpSpPr>
              <a:grpSpLocks/>
            </p:cNvGrpSpPr>
            <p:nvPr/>
          </p:nvGrpSpPr>
          <p:grpSpPr bwMode="auto">
            <a:xfrm>
              <a:off x="3" y="3"/>
              <a:ext cx="2570" cy="6732"/>
              <a:chOff x="0" y="0"/>
              <a:chExt cx="2570" cy="6732"/>
            </a:xfrm>
          </p:grpSpPr>
          <p:grpSp>
            <p:nvGrpSpPr>
              <p:cNvPr id="13317" name="Group 5"/>
              <p:cNvGrpSpPr>
                <a:grpSpLocks/>
              </p:cNvGrpSpPr>
              <p:nvPr/>
            </p:nvGrpSpPr>
            <p:grpSpPr bwMode="auto">
              <a:xfrm>
                <a:off x="0" y="0"/>
                <a:ext cx="497" cy="374"/>
                <a:chOff x="0" y="0"/>
                <a:chExt cx="497" cy="374"/>
              </a:xfrm>
            </p:grpSpPr>
            <p:sp>
              <p:nvSpPr>
                <p:cNvPr id="13318" name="Rectangle 6"/>
                <p:cNvSpPr>
                  <a:spLocks noChangeArrowheads="1"/>
                </p:cNvSpPr>
                <p:nvPr/>
              </p:nvSpPr>
              <p:spPr bwMode="auto">
                <a:xfrm>
                  <a:off x="43" y="0"/>
                  <a:ext cx="411"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000" b="0">
                      <a:latin typeface="Times New Roman" pitchFamily="18" charset="0"/>
                      <a:ea typeface="楷体_GB2312" pitchFamily="1" charset="-122"/>
                    </a:rPr>
                    <a:t>类型号</a:t>
                  </a:r>
                </a:p>
              </p:txBody>
            </p:sp>
            <p:sp>
              <p:nvSpPr>
                <p:cNvPr id="13319" name="Rectangle 7"/>
                <p:cNvSpPr>
                  <a:spLocks noChangeArrowheads="1"/>
                </p:cNvSpPr>
                <p:nvPr/>
              </p:nvSpPr>
              <p:spPr bwMode="auto">
                <a:xfrm>
                  <a:off x="0" y="0"/>
                  <a:ext cx="497" cy="374"/>
                </a:xfrm>
                <a:prstGeom prst="rect">
                  <a:avLst/>
                </a:prstGeom>
                <a:noFill/>
                <a:ln w="7" cmpd="sng">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0"/>
                </a:p>
              </p:txBody>
            </p:sp>
          </p:grpSp>
          <p:grpSp>
            <p:nvGrpSpPr>
              <p:cNvPr id="13320" name="Group 8"/>
              <p:cNvGrpSpPr>
                <a:grpSpLocks/>
              </p:cNvGrpSpPr>
              <p:nvPr/>
            </p:nvGrpSpPr>
            <p:grpSpPr bwMode="auto">
              <a:xfrm>
                <a:off x="497" y="0"/>
                <a:ext cx="750" cy="374"/>
                <a:chOff x="0" y="0"/>
                <a:chExt cx="750" cy="374"/>
              </a:xfrm>
            </p:grpSpPr>
            <p:sp>
              <p:nvSpPr>
                <p:cNvPr id="13321" name="Rectangle 9"/>
                <p:cNvSpPr>
                  <a:spLocks noChangeArrowheads="1"/>
                </p:cNvSpPr>
                <p:nvPr/>
              </p:nvSpPr>
              <p:spPr bwMode="auto">
                <a:xfrm>
                  <a:off x="43" y="0"/>
                  <a:ext cx="664"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000" b="0">
                      <a:latin typeface="Times New Roman" pitchFamily="18" charset="0"/>
                      <a:ea typeface="楷体_GB2312" pitchFamily="1" charset="-122"/>
                    </a:rPr>
                    <a:t>中断功能</a:t>
                  </a:r>
                </a:p>
              </p:txBody>
            </p:sp>
            <p:sp>
              <p:nvSpPr>
                <p:cNvPr id="13322" name="Rectangle 10"/>
                <p:cNvSpPr>
                  <a:spLocks noChangeArrowheads="1"/>
                </p:cNvSpPr>
                <p:nvPr/>
              </p:nvSpPr>
              <p:spPr bwMode="auto">
                <a:xfrm>
                  <a:off x="0" y="0"/>
                  <a:ext cx="750" cy="374"/>
                </a:xfrm>
                <a:prstGeom prst="rect">
                  <a:avLst/>
                </a:prstGeom>
                <a:noFill/>
                <a:ln w="7" cmpd="sng">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0"/>
                </a:p>
              </p:txBody>
            </p:sp>
          </p:grpSp>
          <p:grpSp>
            <p:nvGrpSpPr>
              <p:cNvPr id="13323" name="Group 11"/>
              <p:cNvGrpSpPr>
                <a:grpSpLocks/>
              </p:cNvGrpSpPr>
              <p:nvPr/>
            </p:nvGrpSpPr>
            <p:grpSpPr bwMode="auto">
              <a:xfrm>
                <a:off x="1247" y="0"/>
                <a:ext cx="467" cy="374"/>
                <a:chOff x="0" y="0"/>
                <a:chExt cx="467" cy="374"/>
              </a:xfrm>
            </p:grpSpPr>
            <p:sp>
              <p:nvSpPr>
                <p:cNvPr id="13324" name="Rectangle 12"/>
                <p:cNvSpPr>
                  <a:spLocks noChangeArrowheads="1"/>
                </p:cNvSpPr>
                <p:nvPr/>
              </p:nvSpPr>
              <p:spPr bwMode="auto">
                <a:xfrm>
                  <a:off x="43" y="0"/>
                  <a:ext cx="381"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000" b="0">
                      <a:latin typeface="Times New Roman" pitchFamily="18" charset="0"/>
                      <a:ea typeface="楷体_GB2312" pitchFamily="1" charset="-122"/>
                    </a:rPr>
                    <a:t>类型号</a:t>
                  </a:r>
                </a:p>
              </p:txBody>
            </p:sp>
            <p:sp>
              <p:nvSpPr>
                <p:cNvPr id="13325" name="Rectangle 13"/>
                <p:cNvSpPr>
                  <a:spLocks noChangeArrowheads="1"/>
                </p:cNvSpPr>
                <p:nvPr/>
              </p:nvSpPr>
              <p:spPr bwMode="auto">
                <a:xfrm>
                  <a:off x="0" y="0"/>
                  <a:ext cx="467" cy="374"/>
                </a:xfrm>
                <a:prstGeom prst="rect">
                  <a:avLst/>
                </a:prstGeom>
                <a:noFill/>
                <a:ln w="7" cmpd="sng">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0"/>
                </a:p>
              </p:txBody>
            </p:sp>
          </p:grpSp>
          <p:grpSp>
            <p:nvGrpSpPr>
              <p:cNvPr id="13326" name="Group 14"/>
              <p:cNvGrpSpPr>
                <a:grpSpLocks/>
              </p:cNvGrpSpPr>
              <p:nvPr/>
            </p:nvGrpSpPr>
            <p:grpSpPr bwMode="auto">
              <a:xfrm>
                <a:off x="1714" y="0"/>
                <a:ext cx="856" cy="374"/>
                <a:chOff x="0" y="0"/>
                <a:chExt cx="856" cy="374"/>
              </a:xfrm>
            </p:grpSpPr>
            <p:sp>
              <p:nvSpPr>
                <p:cNvPr id="13327" name="Rectangle 15"/>
                <p:cNvSpPr>
                  <a:spLocks noChangeArrowheads="1"/>
                </p:cNvSpPr>
                <p:nvPr/>
              </p:nvSpPr>
              <p:spPr bwMode="auto">
                <a:xfrm>
                  <a:off x="43" y="0"/>
                  <a:ext cx="770"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000" b="0">
                      <a:latin typeface="Times New Roman" pitchFamily="18" charset="0"/>
                      <a:ea typeface="楷体_GB2312" pitchFamily="1" charset="-122"/>
                    </a:rPr>
                    <a:t>中断功能</a:t>
                  </a:r>
                </a:p>
              </p:txBody>
            </p:sp>
            <p:sp>
              <p:nvSpPr>
                <p:cNvPr id="13328" name="Rectangle 16"/>
                <p:cNvSpPr>
                  <a:spLocks noChangeArrowheads="1"/>
                </p:cNvSpPr>
                <p:nvPr/>
              </p:nvSpPr>
              <p:spPr bwMode="auto">
                <a:xfrm>
                  <a:off x="0" y="0"/>
                  <a:ext cx="856" cy="374"/>
                </a:xfrm>
                <a:prstGeom prst="rect">
                  <a:avLst/>
                </a:prstGeom>
                <a:noFill/>
                <a:ln w="7" cmpd="sng">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0"/>
                </a:p>
              </p:txBody>
            </p:sp>
          </p:grpSp>
          <p:grpSp>
            <p:nvGrpSpPr>
              <p:cNvPr id="13329" name="Group 17"/>
              <p:cNvGrpSpPr>
                <a:grpSpLocks/>
              </p:cNvGrpSpPr>
              <p:nvPr/>
            </p:nvGrpSpPr>
            <p:grpSpPr bwMode="auto">
              <a:xfrm>
                <a:off x="0" y="374"/>
                <a:ext cx="497" cy="374"/>
                <a:chOff x="0" y="0"/>
                <a:chExt cx="497" cy="374"/>
              </a:xfrm>
            </p:grpSpPr>
            <p:sp>
              <p:nvSpPr>
                <p:cNvPr id="13330" name="Rectangle 18"/>
                <p:cNvSpPr>
                  <a:spLocks noChangeArrowheads="1"/>
                </p:cNvSpPr>
                <p:nvPr/>
              </p:nvSpPr>
              <p:spPr bwMode="auto">
                <a:xfrm>
                  <a:off x="43" y="0"/>
                  <a:ext cx="411"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b="0">
                      <a:latin typeface="Times New Roman" pitchFamily="18" charset="0"/>
                      <a:ea typeface="楷体_GB2312" pitchFamily="1" charset="-122"/>
                    </a:rPr>
                    <a:t>00 H</a:t>
                  </a:r>
                </a:p>
              </p:txBody>
            </p:sp>
            <p:sp>
              <p:nvSpPr>
                <p:cNvPr id="13331" name="Rectangle 19"/>
                <p:cNvSpPr>
                  <a:spLocks noChangeArrowheads="1"/>
                </p:cNvSpPr>
                <p:nvPr/>
              </p:nvSpPr>
              <p:spPr bwMode="auto">
                <a:xfrm>
                  <a:off x="0" y="0"/>
                  <a:ext cx="497" cy="374"/>
                </a:xfrm>
                <a:prstGeom prst="rect">
                  <a:avLst/>
                </a:prstGeom>
                <a:noFill/>
                <a:ln w="7" cmpd="sng">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0"/>
                </a:p>
              </p:txBody>
            </p:sp>
          </p:grpSp>
          <p:grpSp>
            <p:nvGrpSpPr>
              <p:cNvPr id="13332" name="Group 20"/>
              <p:cNvGrpSpPr>
                <a:grpSpLocks/>
              </p:cNvGrpSpPr>
              <p:nvPr/>
            </p:nvGrpSpPr>
            <p:grpSpPr bwMode="auto">
              <a:xfrm>
                <a:off x="497" y="374"/>
                <a:ext cx="750" cy="374"/>
                <a:chOff x="0" y="0"/>
                <a:chExt cx="750" cy="374"/>
              </a:xfrm>
            </p:grpSpPr>
            <p:sp>
              <p:nvSpPr>
                <p:cNvPr id="13333" name="Rectangle 21"/>
                <p:cNvSpPr>
                  <a:spLocks noChangeArrowheads="1"/>
                </p:cNvSpPr>
                <p:nvPr/>
              </p:nvSpPr>
              <p:spPr bwMode="auto">
                <a:xfrm>
                  <a:off x="43" y="0"/>
                  <a:ext cx="664"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000" b="0">
                      <a:latin typeface="Times New Roman" pitchFamily="18" charset="0"/>
                      <a:ea typeface="楷体_GB2312" pitchFamily="1" charset="-122"/>
                    </a:rPr>
                    <a:t>被零除</a:t>
                  </a:r>
                </a:p>
              </p:txBody>
            </p:sp>
            <p:sp>
              <p:nvSpPr>
                <p:cNvPr id="13334" name="Rectangle 22"/>
                <p:cNvSpPr>
                  <a:spLocks noChangeArrowheads="1"/>
                </p:cNvSpPr>
                <p:nvPr/>
              </p:nvSpPr>
              <p:spPr bwMode="auto">
                <a:xfrm>
                  <a:off x="0" y="0"/>
                  <a:ext cx="750" cy="374"/>
                </a:xfrm>
                <a:prstGeom prst="rect">
                  <a:avLst/>
                </a:prstGeom>
                <a:noFill/>
                <a:ln w="7" cmpd="sng">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0"/>
                </a:p>
              </p:txBody>
            </p:sp>
          </p:grpSp>
          <p:grpSp>
            <p:nvGrpSpPr>
              <p:cNvPr id="13335" name="Group 23"/>
              <p:cNvGrpSpPr>
                <a:grpSpLocks/>
              </p:cNvGrpSpPr>
              <p:nvPr/>
            </p:nvGrpSpPr>
            <p:grpSpPr bwMode="auto">
              <a:xfrm>
                <a:off x="1247" y="374"/>
                <a:ext cx="467" cy="374"/>
                <a:chOff x="0" y="0"/>
                <a:chExt cx="467" cy="374"/>
              </a:xfrm>
            </p:grpSpPr>
            <p:sp>
              <p:nvSpPr>
                <p:cNvPr id="13336" name="Rectangle 24"/>
                <p:cNvSpPr>
                  <a:spLocks noChangeArrowheads="1"/>
                </p:cNvSpPr>
                <p:nvPr/>
              </p:nvSpPr>
              <p:spPr bwMode="auto">
                <a:xfrm>
                  <a:off x="43" y="0"/>
                  <a:ext cx="381"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b="0">
                      <a:latin typeface="Times New Roman" pitchFamily="18" charset="0"/>
                      <a:ea typeface="楷体_GB2312" pitchFamily="1" charset="-122"/>
                    </a:rPr>
                    <a:t>11 H</a:t>
                  </a:r>
                </a:p>
              </p:txBody>
            </p:sp>
            <p:sp>
              <p:nvSpPr>
                <p:cNvPr id="13337" name="Rectangle 25"/>
                <p:cNvSpPr>
                  <a:spLocks noChangeArrowheads="1"/>
                </p:cNvSpPr>
                <p:nvPr/>
              </p:nvSpPr>
              <p:spPr bwMode="auto">
                <a:xfrm>
                  <a:off x="0" y="0"/>
                  <a:ext cx="467" cy="374"/>
                </a:xfrm>
                <a:prstGeom prst="rect">
                  <a:avLst/>
                </a:prstGeom>
                <a:noFill/>
                <a:ln w="7" cmpd="sng">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0"/>
                </a:p>
              </p:txBody>
            </p:sp>
          </p:grpSp>
          <p:grpSp>
            <p:nvGrpSpPr>
              <p:cNvPr id="13338" name="Group 26"/>
              <p:cNvGrpSpPr>
                <a:grpSpLocks/>
              </p:cNvGrpSpPr>
              <p:nvPr/>
            </p:nvGrpSpPr>
            <p:grpSpPr bwMode="auto">
              <a:xfrm>
                <a:off x="1714" y="374"/>
                <a:ext cx="856" cy="374"/>
                <a:chOff x="0" y="0"/>
                <a:chExt cx="856" cy="374"/>
              </a:xfrm>
            </p:grpSpPr>
            <p:sp>
              <p:nvSpPr>
                <p:cNvPr id="13339" name="Rectangle 27"/>
                <p:cNvSpPr>
                  <a:spLocks noChangeArrowheads="1"/>
                </p:cNvSpPr>
                <p:nvPr/>
              </p:nvSpPr>
              <p:spPr bwMode="auto">
                <a:xfrm>
                  <a:off x="43" y="0"/>
                  <a:ext cx="770"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000" b="0">
                      <a:latin typeface="Times New Roman" pitchFamily="18" charset="0"/>
                      <a:ea typeface="楷体_GB2312" pitchFamily="1" charset="-122"/>
                    </a:rPr>
                    <a:t>设备检测</a:t>
                  </a:r>
                </a:p>
              </p:txBody>
            </p:sp>
            <p:sp>
              <p:nvSpPr>
                <p:cNvPr id="13340" name="Rectangle 28"/>
                <p:cNvSpPr>
                  <a:spLocks noChangeArrowheads="1"/>
                </p:cNvSpPr>
                <p:nvPr/>
              </p:nvSpPr>
              <p:spPr bwMode="auto">
                <a:xfrm>
                  <a:off x="0" y="0"/>
                  <a:ext cx="856" cy="374"/>
                </a:xfrm>
                <a:prstGeom prst="rect">
                  <a:avLst/>
                </a:prstGeom>
                <a:noFill/>
                <a:ln w="7" cmpd="sng">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0"/>
                </a:p>
              </p:txBody>
            </p:sp>
          </p:grpSp>
          <p:grpSp>
            <p:nvGrpSpPr>
              <p:cNvPr id="13341" name="Group 29"/>
              <p:cNvGrpSpPr>
                <a:grpSpLocks/>
              </p:cNvGrpSpPr>
              <p:nvPr/>
            </p:nvGrpSpPr>
            <p:grpSpPr bwMode="auto">
              <a:xfrm>
                <a:off x="0" y="748"/>
                <a:ext cx="497" cy="374"/>
                <a:chOff x="0" y="0"/>
                <a:chExt cx="497" cy="374"/>
              </a:xfrm>
            </p:grpSpPr>
            <p:sp>
              <p:nvSpPr>
                <p:cNvPr id="13342" name="Rectangle 30"/>
                <p:cNvSpPr>
                  <a:spLocks noChangeArrowheads="1"/>
                </p:cNvSpPr>
                <p:nvPr/>
              </p:nvSpPr>
              <p:spPr bwMode="auto">
                <a:xfrm>
                  <a:off x="43" y="0"/>
                  <a:ext cx="411"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b="0">
                      <a:latin typeface="Times New Roman" pitchFamily="18" charset="0"/>
                      <a:ea typeface="楷体_GB2312" pitchFamily="1" charset="-122"/>
                    </a:rPr>
                    <a:t>01 H</a:t>
                  </a:r>
                </a:p>
              </p:txBody>
            </p:sp>
            <p:sp>
              <p:nvSpPr>
                <p:cNvPr id="13343" name="Rectangle 31"/>
                <p:cNvSpPr>
                  <a:spLocks noChangeArrowheads="1"/>
                </p:cNvSpPr>
                <p:nvPr/>
              </p:nvSpPr>
              <p:spPr bwMode="auto">
                <a:xfrm>
                  <a:off x="0" y="0"/>
                  <a:ext cx="497" cy="374"/>
                </a:xfrm>
                <a:prstGeom prst="rect">
                  <a:avLst/>
                </a:prstGeom>
                <a:noFill/>
                <a:ln w="7" cmpd="sng">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0"/>
                </a:p>
              </p:txBody>
            </p:sp>
          </p:grpSp>
          <p:grpSp>
            <p:nvGrpSpPr>
              <p:cNvPr id="13344" name="Group 32"/>
              <p:cNvGrpSpPr>
                <a:grpSpLocks/>
              </p:cNvGrpSpPr>
              <p:nvPr/>
            </p:nvGrpSpPr>
            <p:grpSpPr bwMode="auto">
              <a:xfrm>
                <a:off x="497" y="748"/>
                <a:ext cx="750" cy="374"/>
                <a:chOff x="0" y="0"/>
                <a:chExt cx="750" cy="374"/>
              </a:xfrm>
            </p:grpSpPr>
            <p:sp>
              <p:nvSpPr>
                <p:cNvPr id="13345" name="Rectangle 33"/>
                <p:cNvSpPr>
                  <a:spLocks noChangeArrowheads="1"/>
                </p:cNvSpPr>
                <p:nvPr/>
              </p:nvSpPr>
              <p:spPr bwMode="auto">
                <a:xfrm>
                  <a:off x="43" y="0"/>
                  <a:ext cx="664"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000" b="0">
                      <a:latin typeface="Times New Roman" pitchFamily="18" charset="0"/>
                      <a:ea typeface="楷体_GB2312" pitchFamily="1" charset="-122"/>
                    </a:rPr>
                    <a:t>单步</a:t>
                  </a:r>
                </a:p>
              </p:txBody>
            </p:sp>
            <p:sp>
              <p:nvSpPr>
                <p:cNvPr id="13346" name="Rectangle 34"/>
                <p:cNvSpPr>
                  <a:spLocks noChangeArrowheads="1"/>
                </p:cNvSpPr>
                <p:nvPr/>
              </p:nvSpPr>
              <p:spPr bwMode="auto">
                <a:xfrm>
                  <a:off x="0" y="0"/>
                  <a:ext cx="750" cy="374"/>
                </a:xfrm>
                <a:prstGeom prst="rect">
                  <a:avLst/>
                </a:prstGeom>
                <a:noFill/>
                <a:ln w="7" cmpd="sng">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0"/>
                </a:p>
              </p:txBody>
            </p:sp>
          </p:grpSp>
          <p:grpSp>
            <p:nvGrpSpPr>
              <p:cNvPr id="13347" name="Group 35"/>
              <p:cNvGrpSpPr>
                <a:grpSpLocks/>
              </p:cNvGrpSpPr>
              <p:nvPr/>
            </p:nvGrpSpPr>
            <p:grpSpPr bwMode="auto">
              <a:xfrm>
                <a:off x="1247" y="748"/>
                <a:ext cx="467" cy="374"/>
                <a:chOff x="0" y="0"/>
                <a:chExt cx="467" cy="374"/>
              </a:xfrm>
            </p:grpSpPr>
            <p:sp>
              <p:nvSpPr>
                <p:cNvPr id="13348" name="Rectangle 36"/>
                <p:cNvSpPr>
                  <a:spLocks noChangeArrowheads="1"/>
                </p:cNvSpPr>
                <p:nvPr/>
              </p:nvSpPr>
              <p:spPr bwMode="auto">
                <a:xfrm>
                  <a:off x="43" y="0"/>
                  <a:ext cx="381"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b="0">
                      <a:latin typeface="Times New Roman" pitchFamily="18" charset="0"/>
                      <a:ea typeface="楷体_GB2312" pitchFamily="1" charset="-122"/>
                    </a:rPr>
                    <a:t>12 H</a:t>
                  </a:r>
                </a:p>
              </p:txBody>
            </p:sp>
            <p:sp>
              <p:nvSpPr>
                <p:cNvPr id="13349" name="Rectangle 37"/>
                <p:cNvSpPr>
                  <a:spLocks noChangeArrowheads="1"/>
                </p:cNvSpPr>
                <p:nvPr/>
              </p:nvSpPr>
              <p:spPr bwMode="auto">
                <a:xfrm>
                  <a:off x="0" y="0"/>
                  <a:ext cx="467" cy="374"/>
                </a:xfrm>
                <a:prstGeom prst="rect">
                  <a:avLst/>
                </a:prstGeom>
                <a:noFill/>
                <a:ln w="7" cmpd="sng">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0"/>
                </a:p>
              </p:txBody>
            </p:sp>
          </p:grpSp>
          <p:grpSp>
            <p:nvGrpSpPr>
              <p:cNvPr id="13350" name="Group 38"/>
              <p:cNvGrpSpPr>
                <a:grpSpLocks/>
              </p:cNvGrpSpPr>
              <p:nvPr/>
            </p:nvGrpSpPr>
            <p:grpSpPr bwMode="auto">
              <a:xfrm>
                <a:off x="1714" y="748"/>
                <a:ext cx="856" cy="374"/>
                <a:chOff x="0" y="0"/>
                <a:chExt cx="856" cy="374"/>
              </a:xfrm>
            </p:grpSpPr>
            <p:sp>
              <p:nvSpPr>
                <p:cNvPr id="13351" name="Rectangle 39"/>
                <p:cNvSpPr>
                  <a:spLocks noChangeArrowheads="1"/>
                </p:cNvSpPr>
                <p:nvPr/>
              </p:nvSpPr>
              <p:spPr bwMode="auto">
                <a:xfrm>
                  <a:off x="43" y="0"/>
                  <a:ext cx="770"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000" b="0">
                      <a:latin typeface="Times New Roman" pitchFamily="18" charset="0"/>
                      <a:ea typeface="楷体_GB2312" pitchFamily="1" charset="-122"/>
                    </a:rPr>
                    <a:t>存储容量</a:t>
                  </a:r>
                </a:p>
              </p:txBody>
            </p:sp>
            <p:sp>
              <p:nvSpPr>
                <p:cNvPr id="13352" name="Rectangle 40"/>
                <p:cNvSpPr>
                  <a:spLocks noChangeArrowheads="1"/>
                </p:cNvSpPr>
                <p:nvPr/>
              </p:nvSpPr>
              <p:spPr bwMode="auto">
                <a:xfrm>
                  <a:off x="0" y="0"/>
                  <a:ext cx="856" cy="374"/>
                </a:xfrm>
                <a:prstGeom prst="rect">
                  <a:avLst/>
                </a:prstGeom>
                <a:noFill/>
                <a:ln w="7" cmpd="sng">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0"/>
                </a:p>
              </p:txBody>
            </p:sp>
          </p:grpSp>
          <p:grpSp>
            <p:nvGrpSpPr>
              <p:cNvPr id="13353" name="Group 41"/>
              <p:cNvGrpSpPr>
                <a:grpSpLocks/>
              </p:cNvGrpSpPr>
              <p:nvPr/>
            </p:nvGrpSpPr>
            <p:grpSpPr bwMode="auto">
              <a:xfrm>
                <a:off x="0" y="1122"/>
                <a:ext cx="497" cy="374"/>
                <a:chOff x="0" y="0"/>
                <a:chExt cx="497" cy="374"/>
              </a:xfrm>
            </p:grpSpPr>
            <p:sp>
              <p:nvSpPr>
                <p:cNvPr id="13354" name="Rectangle 42"/>
                <p:cNvSpPr>
                  <a:spLocks noChangeArrowheads="1"/>
                </p:cNvSpPr>
                <p:nvPr/>
              </p:nvSpPr>
              <p:spPr bwMode="auto">
                <a:xfrm>
                  <a:off x="43" y="0"/>
                  <a:ext cx="411"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b="0">
                      <a:latin typeface="Times New Roman" pitchFamily="18" charset="0"/>
                      <a:ea typeface="楷体_GB2312" pitchFamily="1" charset="-122"/>
                    </a:rPr>
                    <a:t>02 H</a:t>
                  </a:r>
                </a:p>
              </p:txBody>
            </p:sp>
            <p:sp>
              <p:nvSpPr>
                <p:cNvPr id="13355" name="Rectangle 43"/>
                <p:cNvSpPr>
                  <a:spLocks noChangeArrowheads="1"/>
                </p:cNvSpPr>
                <p:nvPr/>
              </p:nvSpPr>
              <p:spPr bwMode="auto">
                <a:xfrm>
                  <a:off x="0" y="0"/>
                  <a:ext cx="497" cy="374"/>
                </a:xfrm>
                <a:prstGeom prst="rect">
                  <a:avLst/>
                </a:prstGeom>
                <a:noFill/>
                <a:ln w="7" cmpd="sng">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0"/>
                </a:p>
              </p:txBody>
            </p:sp>
          </p:grpSp>
          <p:grpSp>
            <p:nvGrpSpPr>
              <p:cNvPr id="13356" name="Group 44"/>
              <p:cNvGrpSpPr>
                <a:grpSpLocks/>
              </p:cNvGrpSpPr>
              <p:nvPr/>
            </p:nvGrpSpPr>
            <p:grpSpPr bwMode="auto">
              <a:xfrm>
                <a:off x="497" y="1122"/>
                <a:ext cx="750" cy="374"/>
                <a:chOff x="0" y="0"/>
                <a:chExt cx="750" cy="374"/>
              </a:xfrm>
            </p:grpSpPr>
            <p:sp>
              <p:nvSpPr>
                <p:cNvPr id="13357" name="Rectangle 45"/>
                <p:cNvSpPr>
                  <a:spLocks noChangeArrowheads="1"/>
                </p:cNvSpPr>
                <p:nvPr/>
              </p:nvSpPr>
              <p:spPr bwMode="auto">
                <a:xfrm>
                  <a:off x="43" y="0"/>
                  <a:ext cx="664"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000" b="0">
                      <a:latin typeface="Times New Roman" pitchFamily="18" charset="0"/>
                      <a:ea typeface="楷体_GB2312" pitchFamily="1" charset="-122"/>
                    </a:rPr>
                    <a:t>不可屏蔽</a:t>
                  </a:r>
                </a:p>
              </p:txBody>
            </p:sp>
            <p:sp>
              <p:nvSpPr>
                <p:cNvPr id="13358" name="Rectangle 46"/>
                <p:cNvSpPr>
                  <a:spLocks noChangeArrowheads="1"/>
                </p:cNvSpPr>
                <p:nvPr/>
              </p:nvSpPr>
              <p:spPr bwMode="auto">
                <a:xfrm>
                  <a:off x="0" y="0"/>
                  <a:ext cx="750" cy="374"/>
                </a:xfrm>
                <a:prstGeom prst="rect">
                  <a:avLst/>
                </a:prstGeom>
                <a:noFill/>
                <a:ln w="7" cmpd="sng">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0"/>
                </a:p>
              </p:txBody>
            </p:sp>
          </p:grpSp>
          <p:grpSp>
            <p:nvGrpSpPr>
              <p:cNvPr id="13359" name="Group 47"/>
              <p:cNvGrpSpPr>
                <a:grpSpLocks/>
              </p:cNvGrpSpPr>
              <p:nvPr/>
            </p:nvGrpSpPr>
            <p:grpSpPr bwMode="auto">
              <a:xfrm>
                <a:off x="1247" y="1122"/>
                <a:ext cx="467" cy="374"/>
                <a:chOff x="0" y="0"/>
                <a:chExt cx="467" cy="374"/>
              </a:xfrm>
            </p:grpSpPr>
            <p:sp>
              <p:nvSpPr>
                <p:cNvPr id="13360" name="Rectangle 48"/>
                <p:cNvSpPr>
                  <a:spLocks noChangeArrowheads="1"/>
                </p:cNvSpPr>
                <p:nvPr/>
              </p:nvSpPr>
              <p:spPr bwMode="auto">
                <a:xfrm>
                  <a:off x="43" y="0"/>
                  <a:ext cx="381"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b="0">
                      <a:latin typeface="Times New Roman" pitchFamily="18" charset="0"/>
                      <a:ea typeface="楷体_GB2312" pitchFamily="1" charset="-122"/>
                    </a:rPr>
                    <a:t>13 H</a:t>
                  </a:r>
                </a:p>
              </p:txBody>
            </p:sp>
            <p:sp>
              <p:nvSpPr>
                <p:cNvPr id="13361" name="Rectangle 49"/>
                <p:cNvSpPr>
                  <a:spLocks noChangeArrowheads="1"/>
                </p:cNvSpPr>
                <p:nvPr/>
              </p:nvSpPr>
              <p:spPr bwMode="auto">
                <a:xfrm>
                  <a:off x="0" y="0"/>
                  <a:ext cx="467" cy="374"/>
                </a:xfrm>
                <a:prstGeom prst="rect">
                  <a:avLst/>
                </a:prstGeom>
                <a:noFill/>
                <a:ln w="7" cmpd="sng">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0"/>
                </a:p>
              </p:txBody>
            </p:sp>
          </p:grpSp>
          <p:grpSp>
            <p:nvGrpSpPr>
              <p:cNvPr id="13362" name="Group 50"/>
              <p:cNvGrpSpPr>
                <a:grpSpLocks/>
              </p:cNvGrpSpPr>
              <p:nvPr/>
            </p:nvGrpSpPr>
            <p:grpSpPr bwMode="auto">
              <a:xfrm>
                <a:off x="1714" y="1122"/>
                <a:ext cx="856" cy="374"/>
                <a:chOff x="0" y="0"/>
                <a:chExt cx="856" cy="374"/>
              </a:xfrm>
            </p:grpSpPr>
            <p:sp>
              <p:nvSpPr>
                <p:cNvPr id="13363" name="Rectangle 51"/>
                <p:cNvSpPr>
                  <a:spLocks noChangeArrowheads="1"/>
                </p:cNvSpPr>
                <p:nvPr/>
              </p:nvSpPr>
              <p:spPr bwMode="auto">
                <a:xfrm>
                  <a:off x="43" y="0"/>
                  <a:ext cx="770"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000" b="0">
                      <a:latin typeface="Times New Roman" pitchFamily="18" charset="0"/>
                      <a:ea typeface="楷体_GB2312" pitchFamily="1" charset="-122"/>
                    </a:rPr>
                    <a:t>磁盘</a:t>
                  </a:r>
                  <a:r>
                    <a:rPr lang="en-US" altLang="zh-CN" sz="2000" b="0">
                      <a:latin typeface="Times New Roman" pitchFamily="18" charset="0"/>
                      <a:ea typeface="楷体_GB2312" pitchFamily="1" charset="-122"/>
                    </a:rPr>
                    <a:t>I/O</a:t>
                  </a:r>
                </a:p>
              </p:txBody>
            </p:sp>
            <p:sp>
              <p:nvSpPr>
                <p:cNvPr id="13364" name="Rectangle 52"/>
                <p:cNvSpPr>
                  <a:spLocks noChangeArrowheads="1"/>
                </p:cNvSpPr>
                <p:nvPr/>
              </p:nvSpPr>
              <p:spPr bwMode="auto">
                <a:xfrm>
                  <a:off x="0" y="0"/>
                  <a:ext cx="856" cy="374"/>
                </a:xfrm>
                <a:prstGeom prst="rect">
                  <a:avLst/>
                </a:prstGeom>
                <a:noFill/>
                <a:ln w="7" cmpd="sng">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0"/>
                </a:p>
              </p:txBody>
            </p:sp>
          </p:grpSp>
          <p:grpSp>
            <p:nvGrpSpPr>
              <p:cNvPr id="13365" name="Group 53"/>
              <p:cNvGrpSpPr>
                <a:grpSpLocks/>
              </p:cNvGrpSpPr>
              <p:nvPr/>
            </p:nvGrpSpPr>
            <p:grpSpPr bwMode="auto">
              <a:xfrm>
                <a:off x="0" y="1496"/>
                <a:ext cx="497" cy="374"/>
                <a:chOff x="0" y="0"/>
                <a:chExt cx="497" cy="374"/>
              </a:xfrm>
            </p:grpSpPr>
            <p:sp>
              <p:nvSpPr>
                <p:cNvPr id="13366" name="Rectangle 54"/>
                <p:cNvSpPr>
                  <a:spLocks noChangeArrowheads="1"/>
                </p:cNvSpPr>
                <p:nvPr/>
              </p:nvSpPr>
              <p:spPr bwMode="auto">
                <a:xfrm>
                  <a:off x="43" y="0"/>
                  <a:ext cx="411"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b="0">
                      <a:latin typeface="Times New Roman" pitchFamily="18" charset="0"/>
                      <a:ea typeface="楷体_GB2312" pitchFamily="1" charset="-122"/>
                    </a:rPr>
                    <a:t>03 H</a:t>
                  </a:r>
                </a:p>
              </p:txBody>
            </p:sp>
            <p:sp>
              <p:nvSpPr>
                <p:cNvPr id="13367" name="Rectangle 55"/>
                <p:cNvSpPr>
                  <a:spLocks noChangeArrowheads="1"/>
                </p:cNvSpPr>
                <p:nvPr/>
              </p:nvSpPr>
              <p:spPr bwMode="auto">
                <a:xfrm>
                  <a:off x="0" y="0"/>
                  <a:ext cx="497" cy="374"/>
                </a:xfrm>
                <a:prstGeom prst="rect">
                  <a:avLst/>
                </a:prstGeom>
                <a:noFill/>
                <a:ln w="7" cmpd="sng">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0"/>
                </a:p>
              </p:txBody>
            </p:sp>
          </p:grpSp>
          <p:grpSp>
            <p:nvGrpSpPr>
              <p:cNvPr id="13368" name="Group 56"/>
              <p:cNvGrpSpPr>
                <a:grpSpLocks/>
              </p:cNvGrpSpPr>
              <p:nvPr/>
            </p:nvGrpSpPr>
            <p:grpSpPr bwMode="auto">
              <a:xfrm>
                <a:off x="497" y="1496"/>
                <a:ext cx="750" cy="374"/>
                <a:chOff x="0" y="0"/>
                <a:chExt cx="750" cy="374"/>
              </a:xfrm>
            </p:grpSpPr>
            <p:sp>
              <p:nvSpPr>
                <p:cNvPr id="13369" name="Rectangle 57"/>
                <p:cNvSpPr>
                  <a:spLocks noChangeArrowheads="1"/>
                </p:cNvSpPr>
                <p:nvPr/>
              </p:nvSpPr>
              <p:spPr bwMode="auto">
                <a:xfrm>
                  <a:off x="43" y="0"/>
                  <a:ext cx="664"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000" b="0">
                      <a:latin typeface="Times New Roman" pitchFamily="18" charset="0"/>
                      <a:ea typeface="楷体_GB2312" pitchFamily="1" charset="-122"/>
                    </a:rPr>
                    <a:t>断点</a:t>
                  </a:r>
                </a:p>
              </p:txBody>
            </p:sp>
            <p:sp>
              <p:nvSpPr>
                <p:cNvPr id="13370" name="Rectangle 58"/>
                <p:cNvSpPr>
                  <a:spLocks noChangeArrowheads="1"/>
                </p:cNvSpPr>
                <p:nvPr/>
              </p:nvSpPr>
              <p:spPr bwMode="auto">
                <a:xfrm>
                  <a:off x="0" y="0"/>
                  <a:ext cx="750" cy="374"/>
                </a:xfrm>
                <a:prstGeom prst="rect">
                  <a:avLst/>
                </a:prstGeom>
                <a:noFill/>
                <a:ln w="7" cmpd="sng">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0"/>
                </a:p>
              </p:txBody>
            </p:sp>
          </p:grpSp>
          <p:grpSp>
            <p:nvGrpSpPr>
              <p:cNvPr id="13371" name="Group 59"/>
              <p:cNvGrpSpPr>
                <a:grpSpLocks/>
              </p:cNvGrpSpPr>
              <p:nvPr/>
            </p:nvGrpSpPr>
            <p:grpSpPr bwMode="auto">
              <a:xfrm>
                <a:off x="1247" y="1496"/>
                <a:ext cx="467" cy="374"/>
                <a:chOff x="0" y="0"/>
                <a:chExt cx="467" cy="374"/>
              </a:xfrm>
            </p:grpSpPr>
            <p:sp>
              <p:nvSpPr>
                <p:cNvPr id="13372" name="Rectangle 60"/>
                <p:cNvSpPr>
                  <a:spLocks noChangeArrowheads="1"/>
                </p:cNvSpPr>
                <p:nvPr/>
              </p:nvSpPr>
              <p:spPr bwMode="auto">
                <a:xfrm>
                  <a:off x="43" y="0"/>
                  <a:ext cx="381"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b="0">
                      <a:latin typeface="Times New Roman" pitchFamily="18" charset="0"/>
                      <a:ea typeface="楷体_GB2312" pitchFamily="1" charset="-122"/>
                    </a:rPr>
                    <a:t>14 H</a:t>
                  </a:r>
                </a:p>
              </p:txBody>
            </p:sp>
            <p:sp>
              <p:nvSpPr>
                <p:cNvPr id="13373" name="Rectangle 61"/>
                <p:cNvSpPr>
                  <a:spLocks noChangeArrowheads="1"/>
                </p:cNvSpPr>
                <p:nvPr/>
              </p:nvSpPr>
              <p:spPr bwMode="auto">
                <a:xfrm>
                  <a:off x="0" y="0"/>
                  <a:ext cx="467" cy="374"/>
                </a:xfrm>
                <a:prstGeom prst="rect">
                  <a:avLst/>
                </a:prstGeom>
                <a:noFill/>
                <a:ln w="7" cmpd="sng">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0"/>
                </a:p>
              </p:txBody>
            </p:sp>
          </p:grpSp>
          <p:grpSp>
            <p:nvGrpSpPr>
              <p:cNvPr id="13374" name="Group 62"/>
              <p:cNvGrpSpPr>
                <a:grpSpLocks/>
              </p:cNvGrpSpPr>
              <p:nvPr/>
            </p:nvGrpSpPr>
            <p:grpSpPr bwMode="auto">
              <a:xfrm>
                <a:off x="1714" y="1496"/>
                <a:ext cx="856" cy="374"/>
                <a:chOff x="0" y="0"/>
                <a:chExt cx="856" cy="374"/>
              </a:xfrm>
            </p:grpSpPr>
            <p:sp>
              <p:nvSpPr>
                <p:cNvPr id="13375" name="Rectangle 63"/>
                <p:cNvSpPr>
                  <a:spLocks noChangeArrowheads="1"/>
                </p:cNvSpPr>
                <p:nvPr/>
              </p:nvSpPr>
              <p:spPr bwMode="auto">
                <a:xfrm>
                  <a:off x="43" y="0"/>
                  <a:ext cx="770"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000" b="0">
                      <a:latin typeface="Times New Roman" pitchFamily="18" charset="0"/>
                      <a:ea typeface="楷体_GB2312" pitchFamily="1" charset="-122"/>
                    </a:rPr>
                    <a:t>通信</a:t>
                  </a:r>
                  <a:r>
                    <a:rPr lang="en-US" altLang="zh-CN" sz="2000" b="0">
                      <a:latin typeface="Times New Roman" pitchFamily="18" charset="0"/>
                      <a:ea typeface="楷体_GB2312" pitchFamily="1" charset="-122"/>
                    </a:rPr>
                    <a:t>I/O</a:t>
                  </a:r>
                </a:p>
              </p:txBody>
            </p:sp>
            <p:sp>
              <p:nvSpPr>
                <p:cNvPr id="13376" name="Rectangle 64"/>
                <p:cNvSpPr>
                  <a:spLocks noChangeArrowheads="1"/>
                </p:cNvSpPr>
                <p:nvPr/>
              </p:nvSpPr>
              <p:spPr bwMode="auto">
                <a:xfrm>
                  <a:off x="0" y="0"/>
                  <a:ext cx="856" cy="374"/>
                </a:xfrm>
                <a:prstGeom prst="rect">
                  <a:avLst/>
                </a:prstGeom>
                <a:noFill/>
                <a:ln w="7" cmpd="sng">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0"/>
                </a:p>
              </p:txBody>
            </p:sp>
          </p:grpSp>
          <p:grpSp>
            <p:nvGrpSpPr>
              <p:cNvPr id="13377" name="Group 65"/>
              <p:cNvGrpSpPr>
                <a:grpSpLocks/>
              </p:cNvGrpSpPr>
              <p:nvPr/>
            </p:nvGrpSpPr>
            <p:grpSpPr bwMode="auto">
              <a:xfrm>
                <a:off x="0" y="1870"/>
                <a:ext cx="497" cy="374"/>
                <a:chOff x="0" y="0"/>
                <a:chExt cx="497" cy="374"/>
              </a:xfrm>
            </p:grpSpPr>
            <p:sp>
              <p:nvSpPr>
                <p:cNvPr id="13378" name="Rectangle 66"/>
                <p:cNvSpPr>
                  <a:spLocks noChangeArrowheads="1"/>
                </p:cNvSpPr>
                <p:nvPr/>
              </p:nvSpPr>
              <p:spPr bwMode="auto">
                <a:xfrm>
                  <a:off x="43" y="0"/>
                  <a:ext cx="411"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b="0">
                      <a:latin typeface="Times New Roman" pitchFamily="18" charset="0"/>
                      <a:ea typeface="楷体_GB2312" pitchFamily="1" charset="-122"/>
                    </a:rPr>
                    <a:t>04 H</a:t>
                  </a:r>
                </a:p>
              </p:txBody>
            </p:sp>
            <p:sp>
              <p:nvSpPr>
                <p:cNvPr id="13379" name="Rectangle 67"/>
                <p:cNvSpPr>
                  <a:spLocks noChangeArrowheads="1"/>
                </p:cNvSpPr>
                <p:nvPr/>
              </p:nvSpPr>
              <p:spPr bwMode="auto">
                <a:xfrm>
                  <a:off x="0" y="0"/>
                  <a:ext cx="497" cy="374"/>
                </a:xfrm>
                <a:prstGeom prst="rect">
                  <a:avLst/>
                </a:prstGeom>
                <a:noFill/>
                <a:ln w="7" cmpd="sng">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0"/>
                </a:p>
              </p:txBody>
            </p:sp>
          </p:grpSp>
          <p:grpSp>
            <p:nvGrpSpPr>
              <p:cNvPr id="13380" name="Group 68"/>
              <p:cNvGrpSpPr>
                <a:grpSpLocks/>
              </p:cNvGrpSpPr>
              <p:nvPr/>
            </p:nvGrpSpPr>
            <p:grpSpPr bwMode="auto">
              <a:xfrm>
                <a:off x="497" y="1870"/>
                <a:ext cx="750" cy="374"/>
                <a:chOff x="0" y="0"/>
                <a:chExt cx="750" cy="374"/>
              </a:xfrm>
            </p:grpSpPr>
            <p:sp>
              <p:nvSpPr>
                <p:cNvPr id="13381" name="Rectangle 69"/>
                <p:cNvSpPr>
                  <a:spLocks noChangeArrowheads="1"/>
                </p:cNvSpPr>
                <p:nvPr/>
              </p:nvSpPr>
              <p:spPr bwMode="auto">
                <a:xfrm>
                  <a:off x="43" y="0"/>
                  <a:ext cx="664"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000" b="0">
                      <a:latin typeface="Times New Roman" pitchFamily="18" charset="0"/>
                      <a:ea typeface="楷体_GB2312" pitchFamily="1" charset="-122"/>
                    </a:rPr>
                    <a:t>溢出</a:t>
                  </a:r>
                </a:p>
              </p:txBody>
            </p:sp>
            <p:sp>
              <p:nvSpPr>
                <p:cNvPr id="13382" name="Rectangle 70"/>
                <p:cNvSpPr>
                  <a:spLocks noChangeArrowheads="1"/>
                </p:cNvSpPr>
                <p:nvPr/>
              </p:nvSpPr>
              <p:spPr bwMode="auto">
                <a:xfrm>
                  <a:off x="0" y="0"/>
                  <a:ext cx="750" cy="374"/>
                </a:xfrm>
                <a:prstGeom prst="rect">
                  <a:avLst/>
                </a:prstGeom>
                <a:noFill/>
                <a:ln w="7" cmpd="sng">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0"/>
                </a:p>
              </p:txBody>
            </p:sp>
          </p:grpSp>
          <p:grpSp>
            <p:nvGrpSpPr>
              <p:cNvPr id="13383" name="Group 71"/>
              <p:cNvGrpSpPr>
                <a:grpSpLocks/>
              </p:cNvGrpSpPr>
              <p:nvPr/>
            </p:nvGrpSpPr>
            <p:grpSpPr bwMode="auto">
              <a:xfrm>
                <a:off x="1247" y="1870"/>
                <a:ext cx="467" cy="374"/>
                <a:chOff x="0" y="0"/>
                <a:chExt cx="467" cy="374"/>
              </a:xfrm>
            </p:grpSpPr>
            <p:sp>
              <p:nvSpPr>
                <p:cNvPr id="13384" name="Rectangle 72"/>
                <p:cNvSpPr>
                  <a:spLocks noChangeArrowheads="1"/>
                </p:cNvSpPr>
                <p:nvPr/>
              </p:nvSpPr>
              <p:spPr bwMode="auto">
                <a:xfrm>
                  <a:off x="43" y="0"/>
                  <a:ext cx="381"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b="0">
                      <a:latin typeface="Times New Roman" pitchFamily="18" charset="0"/>
                      <a:ea typeface="楷体_GB2312" pitchFamily="1" charset="-122"/>
                    </a:rPr>
                    <a:t>15 H</a:t>
                  </a:r>
                </a:p>
              </p:txBody>
            </p:sp>
            <p:sp>
              <p:nvSpPr>
                <p:cNvPr id="13385" name="Rectangle 73"/>
                <p:cNvSpPr>
                  <a:spLocks noChangeArrowheads="1"/>
                </p:cNvSpPr>
                <p:nvPr/>
              </p:nvSpPr>
              <p:spPr bwMode="auto">
                <a:xfrm>
                  <a:off x="0" y="0"/>
                  <a:ext cx="467" cy="374"/>
                </a:xfrm>
                <a:prstGeom prst="rect">
                  <a:avLst/>
                </a:prstGeom>
                <a:noFill/>
                <a:ln w="7" cmpd="sng">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0"/>
                </a:p>
              </p:txBody>
            </p:sp>
          </p:grpSp>
          <p:grpSp>
            <p:nvGrpSpPr>
              <p:cNvPr id="13386" name="Group 74"/>
              <p:cNvGrpSpPr>
                <a:grpSpLocks/>
              </p:cNvGrpSpPr>
              <p:nvPr/>
            </p:nvGrpSpPr>
            <p:grpSpPr bwMode="auto">
              <a:xfrm>
                <a:off x="1714" y="1870"/>
                <a:ext cx="856" cy="374"/>
                <a:chOff x="0" y="0"/>
                <a:chExt cx="856" cy="374"/>
              </a:xfrm>
            </p:grpSpPr>
            <p:sp>
              <p:nvSpPr>
                <p:cNvPr id="13387" name="Rectangle 75"/>
                <p:cNvSpPr>
                  <a:spLocks noChangeArrowheads="1"/>
                </p:cNvSpPr>
                <p:nvPr/>
              </p:nvSpPr>
              <p:spPr bwMode="auto">
                <a:xfrm>
                  <a:off x="43" y="0"/>
                  <a:ext cx="770"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000" b="0">
                      <a:latin typeface="Times New Roman" pitchFamily="18" charset="0"/>
                      <a:ea typeface="楷体_GB2312" pitchFamily="1" charset="-122"/>
                    </a:rPr>
                    <a:t>盒式磁带</a:t>
                  </a:r>
                  <a:r>
                    <a:rPr lang="en-US" altLang="zh-CN" sz="2000" b="0">
                      <a:latin typeface="Times New Roman" pitchFamily="18" charset="0"/>
                      <a:ea typeface="楷体_GB2312" pitchFamily="1" charset="-122"/>
                    </a:rPr>
                    <a:t>I/O</a:t>
                  </a:r>
                </a:p>
              </p:txBody>
            </p:sp>
            <p:sp>
              <p:nvSpPr>
                <p:cNvPr id="13388" name="Rectangle 76"/>
                <p:cNvSpPr>
                  <a:spLocks noChangeArrowheads="1"/>
                </p:cNvSpPr>
                <p:nvPr/>
              </p:nvSpPr>
              <p:spPr bwMode="auto">
                <a:xfrm>
                  <a:off x="0" y="0"/>
                  <a:ext cx="856" cy="374"/>
                </a:xfrm>
                <a:prstGeom prst="rect">
                  <a:avLst/>
                </a:prstGeom>
                <a:noFill/>
                <a:ln w="7" cmpd="sng">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0"/>
                </a:p>
              </p:txBody>
            </p:sp>
          </p:grpSp>
          <p:grpSp>
            <p:nvGrpSpPr>
              <p:cNvPr id="13389" name="Group 77"/>
              <p:cNvGrpSpPr>
                <a:grpSpLocks/>
              </p:cNvGrpSpPr>
              <p:nvPr/>
            </p:nvGrpSpPr>
            <p:grpSpPr bwMode="auto">
              <a:xfrm>
                <a:off x="0" y="2244"/>
                <a:ext cx="497" cy="374"/>
                <a:chOff x="0" y="0"/>
                <a:chExt cx="497" cy="374"/>
              </a:xfrm>
            </p:grpSpPr>
            <p:sp>
              <p:nvSpPr>
                <p:cNvPr id="13390" name="Rectangle 78"/>
                <p:cNvSpPr>
                  <a:spLocks noChangeArrowheads="1"/>
                </p:cNvSpPr>
                <p:nvPr/>
              </p:nvSpPr>
              <p:spPr bwMode="auto">
                <a:xfrm>
                  <a:off x="43" y="0"/>
                  <a:ext cx="411"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b="0">
                      <a:latin typeface="Times New Roman" pitchFamily="18" charset="0"/>
                      <a:ea typeface="楷体_GB2312" pitchFamily="1" charset="-122"/>
                    </a:rPr>
                    <a:t>05 H</a:t>
                  </a:r>
                </a:p>
              </p:txBody>
            </p:sp>
            <p:sp>
              <p:nvSpPr>
                <p:cNvPr id="13391" name="Rectangle 79"/>
                <p:cNvSpPr>
                  <a:spLocks noChangeArrowheads="1"/>
                </p:cNvSpPr>
                <p:nvPr/>
              </p:nvSpPr>
              <p:spPr bwMode="auto">
                <a:xfrm>
                  <a:off x="0" y="0"/>
                  <a:ext cx="497" cy="374"/>
                </a:xfrm>
                <a:prstGeom prst="rect">
                  <a:avLst/>
                </a:prstGeom>
                <a:noFill/>
                <a:ln w="7" cmpd="sng">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0"/>
                </a:p>
              </p:txBody>
            </p:sp>
          </p:grpSp>
          <p:grpSp>
            <p:nvGrpSpPr>
              <p:cNvPr id="13392" name="Group 80"/>
              <p:cNvGrpSpPr>
                <a:grpSpLocks/>
              </p:cNvGrpSpPr>
              <p:nvPr/>
            </p:nvGrpSpPr>
            <p:grpSpPr bwMode="auto">
              <a:xfrm>
                <a:off x="497" y="2244"/>
                <a:ext cx="750" cy="374"/>
                <a:chOff x="0" y="0"/>
                <a:chExt cx="750" cy="374"/>
              </a:xfrm>
            </p:grpSpPr>
            <p:sp>
              <p:nvSpPr>
                <p:cNvPr id="13393" name="Rectangle 81"/>
                <p:cNvSpPr>
                  <a:spLocks noChangeArrowheads="1"/>
                </p:cNvSpPr>
                <p:nvPr/>
              </p:nvSpPr>
              <p:spPr bwMode="auto">
                <a:xfrm>
                  <a:off x="43" y="0"/>
                  <a:ext cx="664"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000" b="0">
                      <a:latin typeface="Times New Roman" pitchFamily="18" charset="0"/>
                      <a:ea typeface="楷体_GB2312" pitchFamily="1" charset="-122"/>
                    </a:rPr>
                    <a:t>打印屏幕</a:t>
                  </a:r>
                </a:p>
              </p:txBody>
            </p:sp>
            <p:sp>
              <p:nvSpPr>
                <p:cNvPr id="13394" name="Rectangle 82"/>
                <p:cNvSpPr>
                  <a:spLocks noChangeArrowheads="1"/>
                </p:cNvSpPr>
                <p:nvPr/>
              </p:nvSpPr>
              <p:spPr bwMode="auto">
                <a:xfrm>
                  <a:off x="0" y="0"/>
                  <a:ext cx="750" cy="374"/>
                </a:xfrm>
                <a:prstGeom prst="rect">
                  <a:avLst/>
                </a:prstGeom>
                <a:noFill/>
                <a:ln w="7" cmpd="sng">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0"/>
                </a:p>
              </p:txBody>
            </p:sp>
          </p:grpSp>
          <p:grpSp>
            <p:nvGrpSpPr>
              <p:cNvPr id="13395" name="Group 83"/>
              <p:cNvGrpSpPr>
                <a:grpSpLocks/>
              </p:cNvGrpSpPr>
              <p:nvPr/>
            </p:nvGrpSpPr>
            <p:grpSpPr bwMode="auto">
              <a:xfrm>
                <a:off x="1247" y="2244"/>
                <a:ext cx="467" cy="374"/>
                <a:chOff x="0" y="0"/>
                <a:chExt cx="467" cy="374"/>
              </a:xfrm>
            </p:grpSpPr>
            <p:sp>
              <p:nvSpPr>
                <p:cNvPr id="13396" name="Rectangle 84"/>
                <p:cNvSpPr>
                  <a:spLocks noChangeArrowheads="1"/>
                </p:cNvSpPr>
                <p:nvPr/>
              </p:nvSpPr>
              <p:spPr bwMode="auto">
                <a:xfrm>
                  <a:off x="43" y="0"/>
                  <a:ext cx="381"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b="0">
                      <a:latin typeface="Times New Roman" pitchFamily="18" charset="0"/>
                      <a:ea typeface="楷体_GB2312" pitchFamily="1" charset="-122"/>
                    </a:rPr>
                    <a:t>16 H</a:t>
                  </a:r>
                </a:p>
              </p:txBody>
            </p:sp>
            <p:sp>
              <p:nvSpPr>
                <p:cNvPr id="13397" name="Rectangle 85"/>
                <p:cNvSpPr>
                  <a:spLocks noChangeArrowheads="1"/>
                </p:cNvSpPr>
                <p:nvPr/>
              </p:nvSpPr>
              <p:spPr bwMode="auto">
                <a:xfrm>
                  <a:off x="0" y="0"/>
                  <a:ext cx="467" cy="374"/>
                </a:xfrm>
                <a:prstGeom prst="rect">
                  <a:avLst/>
                </a:prstGeom>
                <a:noFill/>
                <a:ln w="7" cmpd="sng">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0"/>
                </a:p>
              </p:txBody>
            </p:sp>
          </p:grpSp>
          <p:grpSp>
            <p:nvGrpSpPr>
              <p:cNvPr id="13398" name="Group 86"/>
              <p:cNvGrpSpPr>
                <a:grpSpLocks/>
              </p:cNvGrpSpPr>
              <p:nvPr/>
            </p:nvGrpSpPr>
            <p:grpSpPr bwMode="auto">
              <a:xfrm>
                <a:off x="1714" y="2244"/>
                <a:ext cx="856" cy="374"/>
                <a:chOff x="0" y="0"/>
                <a:chExt cx="856" cy="374"/>
              </a:xfrm>
            </p:grpSpPr>
            <p:sp>
              <p:nvSpPr>
                <p:cNvPr id="13399" name="Rectangle 87"/>
                <p:cNvSpPr>
                  <a:spLocks noChangeArrowheads="1"/>
                </p:cNvSpPr>
                <p:nvPr/>
              </p:nvSpPr>
              <p:spPr bwMode="auto">
                <a:xfrm>
                  <a:off x="43" y="0"/>
                  <a:ext cx="770"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000" b="0" dirty="0">
                      <a:solidFill>
                        <a:srgbClr val="FF0000"/>
                      </a:solidFill>
                      <a:latin typeface="Times New Roman" pitchFamily="18" charset="0"/>
                      <a:ea typeface="楷体_GB2312" pitchFamily="1" charset="-122"/>
                    </a:rPr>
                    <a:t>键盘</a:t>
                  </a:r>
                  <a:r>
                    <a:rPr lang="en-US" altLang="zh-CN" sz="2000" b="0" dirty="0">
                      <a:solidFill>
                        <a:srgbClr val="FF0000"/>
                      </a:solidFill>
                      <a:latin typeface="Times New Roman" pitchFamily="18" charset="0"/>
                      <a:ea typeface="楷体_GB2312" pitchFamily="1" charset="-122"/>
                    </a:rPr>
                    <a:t>I/O</a:t>
                  </a:r>
                </a:p>
              </p:txBody>
            </p:sp>
            <p:sp>
              <p:nvSpPr>
                <p:cNvPr id="13400" name="Rectangle 88"/>
                <p:cNvSpPr>
                  <a:spLocks noChangeArrowheads="1"/>
                </p:cNvSpPr>
                <p:nvPr/>
              </p:nvSpPr>
              <p:spPr bwMode="auto">
                <a:xfrm>
                  <a:off x="0" y="0"/>
                  <a:ext cx="856" cy="374"/>
                </a:xfrm>
                <a:prstGeom prst="rect">
                  <a:avLst/>
                </a:prstGeom>
                <a:noFill/>
                <a:ln w="7" cmpd="sng">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0"/>
                </a:p>
              </p:txBody>
            </p:sp>
          </p:grpSp>
          <p:grpSp>
            <p:nvGrpSpPr>
              <p:cNvPr id="13401" name="Group 89"/>
              <p:cNvGrpSpPr>
                <a:grpSpLocks/>
              </p:cNvGrpSpPr>
              <p:nvPr/>
            </p:nvGrpSpPr>
            <p:grpSpPr bwMode="auto">
              <a:xfrm>
                <a:off x="0" y="2618"/>
                <a:ext cx="497" cy="374"/>
                <a:chOff x="0" y="0"/>
                <a:chExt cx="497" cy="374"/>
              </a:xfrm>
            </p:grpSpPr>
            <p:sp>
              <p:nvSpPr>
                <p:cNvPr id="13402" name="Rectangle 90"/>
                <p:cNvSpPr>
                  <a:spLocks noChangeArrowheads="1"/>
                </p:cNvSpPr>
                <p:nvPr/>
              </p:nvSpPr>
              <p:spPr bwMode="auto">
                <a:xfrm>
                  <a:off x="43" y="0"/>
                  <a:ext cx="411"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b="0" dirty="0">
                      <a:latin typeface="Times New Roman" pitchFamily="18" charset="0"/>
                      <a:ea typeface="楷体_GB2312" pitchFamily="1" charset="-122"/>
                    </a:rPr>
                    <a:t>06 H</a:t>
                  </a:r>
                </a:p>
              </p:txBody>
            </p:sp>
            <p:sp>
              <p:nvSpPr>
                <p:cNvPr id="13403" name="Rectangle 91"/>
                <p:cNvSpPr>
                  <a:spLocks noChangeArrowheads="1"/>
                </p:cNvSpPr>
                <p:nvPr/>
              </p:nvSpPr>
              <p:spPr bwMode="auto">
                <a:xfrm>
                  <a:off x="0" y="0"/>
                  <a:ext cx="497" cy="374"/>
                </a:xfrm>
                <a:prstGeom prst="rect">
                  <a:avLst/>
                </a:prstGeom>
                <a:noFill/>
                <a:ln w="7" cmpd="sng">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0"/>
                </a:p>
              </p:txBody>
            </p:sp>
          </p:grpSp>
          <p:grpSp>
            <p:nvGrpSpPr>
              <p:cNvPr id="13404" name="Group 92"/>
              <p:cNvGrpSpPr>
                <a:grpSpLocks/>
              </p:cNvGrpSpPr>
              <p:nvPr/>
            </p:nvGrpSpPr>
            <p:grpSpPr bwMode="auto">
              <a:xfrm>
                <a:off x="497" y="2618"/>
                <a:ext cx="750" cy="374"/>
                <a:chOff x="0" y="0"/>
                <a:chExt cx="750" cy="374"/>
              </a:xfrm>
            </p:grpSpPr>
            <p:sp>
              <p:nvSpPr>
                <p:cNvPr id="13405" name="Rectangle 93"/>
                <p:cNvSpPr>
                  <a:spLocks noChangeArrowheads="1"/>
                </p:cNvSpPr>
                <p:nvPr/>
              </p:nvSpPr>
              <p:spPr bwMode="auto">
                <a:xfrm>
                  <a:off x="43" y="0"/>
                  <a:ext cx="664"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000" b="0">
                      <a:latin typeface="Times New Roman" pitchFamily="18" charset="0"/>
                      <a:ea typeface="楷体_GB2312" pitchFamily="1" charset="-122"/>
                    </a:rPr>
                    <a:t>保留</a:t>
                  </a:r>
                </a:p>
              </p:txBody>
            </p:sp>
            <p:sp>
              <p:nvSpPr>
                <p:cNvPr id="13406" name="Rectangle 94"/>
                <p:cNvSpPr>
                  <a:spLocks noChangeArrowheads="1"/>
                </p:cNvSpPr>
                <p:nvPr/>
              </p:nvSpPr>
              <p:spPr bwMode="auto">
                <a:xfrm>
                  <a:off x="0" y="0"/>
                  <a:ext cx="750" cy="374"/>
                </a:xfrm>
                <a:prstGeom prst="rect">
                  <a:avLst/>
                </a:prstGeom>
                <a:noFill/>
                <a:ln w="7" cmpd="sng">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0"/>
                </a:p>
              </p:txBody>
            </p:sp>
          </p:grpSp>
          <p:grpSp>
            <p:nvGrpSpPr>
              <p:cNvPr id="13407" name="Group 95"/>
              <p:cNvGrpSpPr>
                <a:grpSpLocks/>
              </p:cNvGrpSpPr>
              <p:nvPr/>
            </p:nvGrpSpPr>
            <p:grpSpPr bwMode="auto">
              <a:xfrm>
                <a:off x="1247" y="2618"/>
                <a:ext cx="467" cy="374"/>
                <a:chOff x="0" y="0"/>
                <a:chExt cx="467" cy="374"/>
              </a:xfrm>
            </p:grpSpPr>
            <p:sp>
              <p:nvSpPr>
                <p:cNvPr id="13408" name="Rectangle 96"/>
                <p:cNvSpPr>
                  <a:spLocks noChangeArrowheads="1"/>
                </p:cNvSpPr>
                <p:nvPr/>
              </p:nvSpPr>
              <p:spPr bwMode="auto">
                <a:xfrm>
                  <a:off x="43" y="0"/>
                  <a:ext cx="381"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b="0">
                      <a:latin typeface="Times New Roman" pitchFamily="18" charset="0"/>
                      <a:ea typeface="楷体_GB2312" pitchFamily="1" charset="-122"/>
                    </a:rPr>
                    <a:t>17 H</a:t>
                  </a:r>
                </a:p>
              </p:txBody>
            </p:sp>
            <p:sp>
              <p:nvSpPr>
                <p:cNvPr id="13409" name="Rectangle 97"/>
                <p:cNvSpPr>
                  <a:spLocks noChangeArrowheads="1"/>
                </p:cNvSpPr>
                <p:nvPr/>
              </p:nvSpPr>
              <p:spPr bwMode="auto">
                <a:xfrm>
                  <a:off x="0" y="0"/>
                  <a:ext cx="467" cy="374"/>
                </a:xfrm>
                <a:prstGeom prst="rect">
                  <a:avLst/>
                </a:prstGeom>
                <a:noFill/>
                <a:ln w="7" cmpd="sng">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0"/>
                </a:p>
              </p:txBody>
            </p:sp>
          </p:grpSp>
          <p:grpSp>
            <p:nvGrpSpPr>
              <p:cNvPr id="13410" name="Group 98"/>
              <p:cNvGrpSpPr>
                <a:grpSpLocks/>
              </p:cNvGrpSpPr>
              <p:nvPr/>
            </p:nvGrpSpPr>
            <p:grpSpPr bwMode="auto">
              <a:xfrm>
                <a:off x="1714" y="2618"/>
                <a:ext cx="856" cy="374"/>
                <a:chOff x="0" y="0"/>
                <a:chExt cx="856" cy="374"/>
              </a:xfrm>
            </p:grpSpPr>
            <p:sp>
              <p:nvSpPr>
                <p:cNvPr id="13411" name="Rectangle 99"/>
                <p:cNvSpPr>
                  <a:spLocks noChangeArrowheads="1"/>
                </p:cNvSpPr>
                <p:nvPr/>
              </p:nvSpPr>
              <p:spPr bwMode="auto">
                <a:xfrm>
                  <a:off x="43" y="0"/>
                  <a:ext cx="770"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000" b="0">
                      <a:latin typeface="Times New Roman" pitchFamily="18" charset="0"/>
                      <a:ea typeface="楷体_GB2312" pitchFamily="1" charset="-122"/>
                    </a:rPr>
                    <a:t>打印机</a:t>
                  </a:r>
                  <a:r>
                    <a:rPr lang="en-US" altLang="zh-CN" sz="2000" b="0">
                      <a:latin typeface="Times New Roman" pitchFamily="18" charset="0"/>
                      <a:ea typeface="楷体_GB2312" pitchFamily="1" charset="-122"/>
                    </a:rPr>
                    <a:t>I/O</a:t>
                  </a:r>
                </a:p>
              </p:txBody>
            </p:sp>
            <p:sp>
              <p:nvSpPr>
                <p:cNvPr id="13412" name="Rectangle 100"/>
                <p:cNvSpPr>
                  <a:spLocks noChangeArrowheads="1"/>
                </p:cNvSpPr>
                <p:nvPr/>
              </p:nvSpPr>
              <p:spPr bwMode="auto">
                <a:xfrm>
                  <a:off x="0" y="0"/>
                  <a:ext cx="856" cy="374"/>
                </a:xfrm>
                <a:prstGeom prst="rect">
                  <a:avLst/>
                </a:prstGeom>
                <a:noFill/>
                <a:ln w="7" cmpd="sng">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0"/>
                </a:p>
              </p:txBody>
            </p:sp>
          </p:grpSp>
          <p:grpSp>
            <p:nvGrpSpPr>
              <p:cNvPr id="13413" name="Group 101"/>
              <p:cNvGrpSpPr>
                <a:grpSpLocks/>
              </p:cNvGrpSpPr>
              <p:nvPr/>
            </p:nvGrpSpPr>
            <p:grpSpPr bwMode="auto">
              <a:xfrm>
                <a:off x="0" y="2992"/>
                <a:ext cx="497" cy="374"/>
                <a:chOff x="0" y="0"/>
                <a:chExt cx="497" cy="374"/>
              </a:xfrm>
            </p:grpSpPr>
            <p:sp>
              <p:nvSpPr>
                <p:cNvPr id="13414" name="Rectangle 102"/>
                <p:cNvSpPr>
                  <a:spLocks noChangeArrowheads="1"/>
                </p:cNvSpPr>
                <p:nvPr/>
              </p:nvSpPr>
              <p:spPr bwMode="auto">
                <a:xfrm>
                  <a:off x="43" y="0"/>
                  <a:ext cx="411"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b="0">
                      <a:latin typeface="Times New Roman" pitchFamily="18" charset="0"/>
                      <a:ea typeface="楷体_GB2312" pitchFamily="1" charset="-122"/>
                    </a:rPr>
                    <a:t>07 H</a:t>
                  </a:r>
                </a:p>
              </p:txBody>
            </p:sp>
            <p:sp>
              <p:nvSpPr>
                <p:cNvPr id="13415" name="Rectangle 103"/>
                <p:cNvSpPr>
                  <a:spLocks noChangeArrowheads="1"/>
                </p:cNvSpPr>
                <p:nvPr/>
              </p:nvSpPr>
              <p:spPr bwMode="auto">
                <a:xfrm>
                  <a:off x="0" y="0"/>
                  <a:ext cx="497" cy="374"/>
                </a:xfrm>
                <a:prstGeom prst="rect">
                  <a:avLst/>
                </a:prstGeom>
                <a:noFill/>
                <a:ln w="7" cmpd="sng">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0"/>
                </a:p>
              </p:txBody>
            </p:sp>
          </p:grpSp>
          <p:grpSp>
            <p:nvGrpSpPr>
              <p:cNvPr id="13416" name="Group 104"/>
              <p:cNvGrpSpPr>
                <a:grpSpLocks/>
              </p:cNvGrpSpPr>
              <p:nvPr/>
            </p:nvGrpSpPr>
            <p:grpSpPr bwMode="auto">
              <a:xfrm>
                <a:off x="497" y="2992"/>
                <a:ext cx="750" cy="374"/>
                <a:chOff x="0" y="0"/>
                <a:chExt cx="750" cy="374"/>
              </a:xfrm>
            </p:grpSpPr>
            <p:sp>
              <p:nvSpPr>
                <p:cNvPr id="13417" name="Rectangle 105"/>
                <p:cNvSpPr>
                  <a:spLocks noChangeArrowheads="1"/>
                </p:cNvSpPr>
                <p:nvPr/>
              </p:nvSpPr>
              <p:spPr bwMode="auto">
                <a:xfrm>
                  <a:off x="43" y="0"/>
                  <a:ext cx="664"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000" b="0">
                      <a:latin typeface="Times New Roman" pitchFamily="18" charset="0"/>
                      <a:ea typeface="楷体_GB2312" pitchFamily="1" charset="-122"/>
                    </a:rPr>
                    <a:t>保留</a:t>
                  </a:r>
                </a:p>
              </p:txBody>
            </p:sp>
            <p:sp>
              <p:nvSpPr>
                <p:cNvPr id="13418" name="Rectangle 106"/>
                <p:cNvSpPr>
                  <a:spLocks noChangeArrowheads="1"/>
                </p:cNvSpPr>
                <p:nvPr/>
              </p:nvSpPr>
              <p:spPr bwMode="auto">
                <a:xfrm>
                  <a:off x="0" y="0"/>
                  <a:ext cx="750" cy="374"/>
                </a:xfrm>
                <a:prstGeom prst="rect">
                  <a:avLst/>
                </a:prstGeom>
                <a:noFill/>
                <a:ln w="7" cmpd="sng">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0"/>
                </a:p>
              </p:txBody>
            </p:sp>
          </p:grpSp>
          <p:grpSp>
            <p:nvGrpSpPr>
              <p:cNvPr id="13419" name="Group 107"/>
              <p:cNvGrpSpPr>
                <a:grpSpLocks/>
              </p:cNvGrpSpPr>
              <p:nvPr/>
            </p:nvGrpSpPr>
            <p:grpSpPr bwMode="auto">
              <a:xfrm>
                <a:off x="1247" y="2992"/>
                <a:ext cx="467" cy="374"/>
                <a:chOff x="0" y="0"/>
                <a:chExt cx="467" cy="374"/>
              </a:xfrm>
            </p:grpSpPr>
            <p:sp>
              <p:nvSpPr>
                <p:cNvPr id="13420" name="Rectangle 108"/>
                <p:cNvSpPr>
                  <a:spLocks noChangeArrowheads="1"/>
                </p:cNvSpPr>
                <p:nvPr/>
              </p:nvSpPr>
              <p:spPr bwMode="auto">
                <a:xfrm>
                  <a:off x="43" y="0"/>
                  <a:ext cx="381"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b="0">
                      <a:latin typeface="Times New Roman" pitchFamily="18" charset="0"/>
                      <a:ea typeface="楷体_GB2312" pitchFamily="1" charset="-122"/>
                    </a:rPr>
                    <a:t>18 H</a:t>
                  </a:r>
                </a:p>
              </p:txBody>
            </p:sp>
            <p:sp>
              <p:nvSpPr>
                <p:cNvPr id="13421" name="Rectangle 109"/>
                <p:cNvSpPr>
                  <a:spLocks noChangeArrowheads="1"/>
                </p:cNvSpPr>
                <p:nvPr/>
              </p:nvSpPr>
              <p:spPr bwMode="auto">
                <a:xfrm>
                  <a:off x="0" y="0"/>
                  <a:ext cx="467" cy="374"/>
                </a:xfrm>
                <a:prstGeom prst="rect">
                  <a:avLst/>
                </a:prstGeom>
                <a:noFill/>
                <a:ln w="7" cmpd="sng">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0"/>
                </a:p>
              </p:txBody>
            </p:sp>
          </p:grpSp>
          <p:grpSp>
            <p:nvGrpSpPr>
              <p:cNvPr id="13422" name="Group 110"/>
              <p:cNvGrpSpPr>
                <a:grpSpLocks/>
              </p:cNvGrpSpPr>
              <p:nvPr/>
            </p:nvGrpSpPr>
            <p:grpSpPr bwMode="auto">
              <a:xfrm>
                <a:off x="1714" y="2992"/>
                <a:ext cx="856" cy="374"/>
                <a:chOff x="0" y="0"/>
                <a:chExt cx="856" cy="374"/>
              </a:xfrm>
            </p:grpSpPr>
            <p:sp>
              <p:nvSpPr>
                <p:cNvPr id="13423" name="Rectangle 111"/>
                <p:cNvSpPr>
                  <a:spLocks noChangeArrowheads="1"/>
                </p:cNvSpPr>
                <p:nvPr/>
              </p:nvSpPr>
              <p:spPr bwMode="auto">
                <a:xfrm>
                  <a:off x="43" y="0"/>
                  <a:ext cx="770"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b="0">
                      <a:latin typeface="Times New Roman" pitchFamily="18" charset="0"/>
                      <a:ea typeface="楷体_GB2312" pitchFamily="1" charset="-122"/>
                    </a:rPr>
                    <a:t>ROM BASIC</a:t>
                  </a:r>
                </a:p>
              </p:txBody>
            </p:sp>
            <p:sp>
              <p:nvSpPr>
                <p:cNvPr id="13424" name="Rectangle 112"/>
                <p:cNvSpPr>
                  <a:spLocks noChangeArrowheads="1"/>
                </p:cNvSpPr>
                <p:nvPr/>
              </p:nvSpPr>
              <p:spPr bwMode="auto">
                <a:xfrm>
                  <a:off x="0" y="0"/>
                  <a:ext cx="856" cy="374"/>
                </a:xfrm>
                <a:prstGeom prst="rect">
                  <a:avLst/>
                </a:prstGeom>
                <a:noFill/>
                <a:ln w="7" cmpd="sng">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0"/>
                </a:p>
              </p:txBody>
            </p:sp>
          </p:grpSp>
          <p:grpSp>
            <p:nvGrpSpPr>
              <p:cNvPr id="13425" name="Group 113"/>
              <p:cNvGrpSpPr>
                <a:grpSpLocks/>
              </p:cNvGrpSpPr>
              <p:nvPr/>
            </p:nvGrpSpPr>
            <p:grpSpPr bwMode="auto">
              <a:xfrm>
                <a:off x="0" y="3366"/>
                <a:ext cx="497" cy="374"/>
                <a:chOff x="0" y="0"/>
                <a:chExt cx="497" cy="374"/>
              </a:xfrm>
            </p:grpSpPr>
            <p:sp>
              <p:nvSpPr>
                <p:cNvPr id="13426" name="Rectangle 114"/>
                <p:cNvSpPr>
                  <a:spLocks noChangeArrowheads="1"/>
                </p:cNvSpPr>
                <p:nvPr/>
              </p:nvSpPr>
              <p:spPr bwMode="auto">
                <a:xfrm>
                  <a:off x="43" y="0"/>
                  <a:ext cx="411"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b="0" dirty="0">
                      <a:latin typeface="Times New Roman" pitchFamily="18" charset="0"/>
                      <a:ea typeface="楷体_GB2312" pitchFamily="1" charset="-122"/>
                    </a:rPr>
                    <a:t>08 H</a:t>
                  </a:r>
                </a:p>
              </p:txBody>
            </p:sp>
            <p:sp>
              <p:nvSpPr>
                <p:cNvPr id="13427" name="Rectangle 115"/>
                <p:cNvSpPr>
                  <a:spLocks noChangeArrowheads="1"/>
                </p:cNvSpPr>
                <p:nvPr/>
              </p:nvSpPr>
              <p:spPr bwMode="auto">
                <a:xfrm>
                  <a:off x="0" y="0"/>
                  <a:ext cx="497" cy="374"/>
                </a:xfrm>
                <a:prstGeom prst="rect">
                  <a:avLst/>
                </a:prstGeom>
                <a:noFill/>
                <a:ln w="7" cmpd="sng">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0"/>
                </a:p>
              </p:txBody>
            </p:sp>
          </p:grpSp>
          <p:grpSp>
            <p:nvGrpSpPr>
              <p:cNvPr id="13428" name="Group 116"/>
              <p:cNvGrpSpPr>
                <a:grpSpLocks/>
              </p:cNvGrpSpPr>
              <p:nvPr/>
            </p:nvGrpSpPr>
            <p:grpSpPr bwMode="auto">
              <a:xfrm>
                <a:off x="497" y="3366"/>
                <a:ext cx="750" cy="374"/>
                <a:chOff x="0" y="0"/>
                <a:chExt cx="750" cy="374"/>
              </a:xfrm>
            </p:grpSpPr>
            <p:sp>
              <p:nvSpPr>
                <p:cNvPr id="13429" name="Rectangle 117"/>
                <p:cNvSpPr>
                  <a:spLocks noChangeArrowheads="1"/>
                </p:cNvSpPr>
                <p:nvPr/>
              </p:nvSpPr>
              <p:spPr bwMode="auto">
                <a:xfrm>
                  <a:off x="43" y="0"/>
                  <a:ext cx="664"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000" b="0" dirty="0">
                      <a:solidFill>
                        <a:srgbClr val="3333FF"/>
                      </a:solidFill>
                      <a:latin typeface="Times New Roman" pitchFamily="18" charset="0"/>
                      <a:ea typeface="楷体_GB2312" pitchFamily="1" charset="-122"/>
                    </a:rPr>
                    <a:t>日时钟</a:t>
                  </a:r>
                </a:p>
              </p:txBody>
            </p:sp>
            <p:sp>
              <p:nvSpPr>
                <p:cNvPr id="13430" name="Rectangle 118"/>
                <p:cNvSpPr>
                  <a:spLocks noChangeArrowheads="1"/>
                </p:cNvSpPr>
                <p:nvPr/>
              </p:nvSpPr>
              <p:spPr bwMode="auto">
                <a:xfrm>
                  <a:off x="0" y="0"/>
                  <a:ext cx="750" cy="374"/>
                </a:xfrm>
                <a:prstGeom prst="rect">
                  <a:avLst/>
                </a:prstGeom>
                <a:noFill/>
                <a:ln w="7" cmpd="sng">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0"/>
                </a:p>
              </p:txBody>
            </p:sp>
          </p:grpSp>
          <p:grpSp>
            <p:nvGrpSpPr>
              <p:cNvPr id="13431" name="Group 119"/>
              <p:cNvGrpSpPr>
                <a:grpSpLocks/>
              </p:cNvGrpSpPr>
              <p:nvPr/>
            </p:nvGrpSpPr>
            <p:grpSpPr bwMode="auto">
              <a:xfrm>
                <a:off x="1247" y="3366"/>
                <a:ext cx="467" cy="374"/>
                <a:chOff x="0" y="0"/>
                <a:chExt cx="467" cy="374"/>
              </a:xfrm>
            </p:grpSpPr>
            <p:sp>
              <p:nvSpPr>
                <p:cNvPr id="13432" name="Rectangle 120"/>
                <p:cNvSpPr>
                  <a:spLocks noChangeArrowheads="1"/>
                </p:cNvSpPr>
                <p:nvPr/>
              </p:nvSpPr>
              <p:spPr bwMode="auto">
                <a:xfrm>
                  <a:off x="43" y="0"/>
                  <a:ext cx="381"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b="0">
                      <a:latin typeface="Times New Roman" pitchFamily="18" charset="0"/>
                      <a:ea typeface="楷体_GB2312" pitchFamily="1" charset="-122"/>
                    </a:rPr>
                    <a:t>19 H</a:t>
                  </a:r>
                </a:p>
              </p:txBody>
            </p:sp>
            <p:sp>
              <p:nvSpPr>
                <p:cNvPr id="13433" name="Rectangle 121"/>
                <p:cNvSpPr>
                  <a:spLocks noChangeArrowheads="1"/>
                </p:cNvSpPr>
                <p:nvPr/>
              </p:nvSpPr>
              <p:spPr bwMode="auto">
                <a:xfrm>
                  <a:off x="0" y="0"/>
                  <a:ext cx="467" cy="374"/>
                </a:xfrm>
                <a:prstGeom prst="rect">
                  <a:avLst/>
                </a:prstGeom>
                <a:noFill/>
                <a:ln w="7" cmpd="sng">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0"/>
                </a:p>
              </p:txBody>
            </p:sp>
          </p:grpSp>
          <p:grpSp>
            <p:nvGrpSpPr>
              <p:cNvPr id="13434" name="Group 122"/>
              <p:cNvGrpSpPr>
                <a:grpSpLocks/>
              </p:cNvGrpSpPr>
              <p:nvPr/>
            </p:nvGrpSpPr>
            <p:grpSpPr bwMode="auto">
              <a:xfrm>
                <a:off x="1714" y="3366"/>
                <a:ext cx="856" cy="374"/>
                <a:chOff x="0" y="0"/>
                <a:chExt cx="856" cy="374"/>
              </a:xfrm>
            </p:grpSpPr>
            <p:sp>
              <p:nvSpPr>
                <p:cNvPr id="13435" name="Rectangle 123"/>
                <p:cNvSpPr>
                  <a:spLocks noChangeArrowheads="1"/>
                </p:cNvSpPr>
                <p:nvPr/>
              </p:nvSpPr>
              <p:spPr bwMode="auto">
                <a:xfrm>
                  <a:off x="43" y="0"/>
                  <a:ext cx="770"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000" b="0">
                      <a:latin typeface="Times New Roman" pitchFamily="18" charset="0"/>
                      <a:ea typeface="楷体_GB2312" pitchFamily="1" charset="-122"/>
                    </a:rPr>
                    <a:t>引导</a:t>
                  </a:r>
                </a:p>
              </p:txBody>
            </p:sp>
            <p:sp>
              <p:nvSpPr>
                <p:cNvPr id="13436" name="Rectangle 124"/>
                <p:cNvSpPr>
                  <a:spLocks noChangeArrowheads="1"/>
                </p:cNvSpPr>
                <p:nvPr/>
              </p:nvSpPr>
              <p:spPr bwMode="auto">
                <a:xfrm>
                  <a:off x="0" y="0"/>
                  <a:ext cx="856" cy="374"/>
                </a:xfrm>
                <a:prstGeom prst="rect">
                  <a:avLst/>
                </a:prstGeom>
                <a:noFill/>
                <a:ln w="7" cmpd="sng">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0"/>
                </a:p>
              </p:txBody>
            </p:sp>
          </p:grpSp>
          <p:grpSp>
            <p:nvGrpSpPr>
              <p:cNvPr id="13437" name="Group 125"/>
              <p:cNvGrpSpPr>
                <a:grpSpLocks/>
              </p:cNvGrpSpPr>
              <p:nvPr/>
            </p:nvGrpSpPr>
            <p:grpSpPr bwMode="auto">
              <a:xfrm>
                <a:off x="0" y="3740"/>
                <a:ext cx="497" cy="374"/>
                <a:chOff x="0" y="0"/>
                <a:chExt cx="497" cy="374"/>
              </a:xfrm>
            </p:grpSpPr>
            <p:sp>
              <p:nvSpPr>
                <p:cNvPr id="13438" name="Rectangle 126"/>
                <p:cNvSpPr>
                  <a:spLocks noChangeArrowheads="1"/>
                </p:cNvSpPr>
                <p:nvPr/>
              </p:nvSpPr>
              <p:spPr bwMode="auto">
                <a:xfrm>
                  <a:off x="43" y="0"/>
                  <a:ext cx="411"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b="0">
                      <a:latin typeface="Times New Roman" pitchFamily="18" charset="0"/>
                      <a:ea typeface="楷体_GB2312" pitchFamily="1" charset="-122"/>
                    </a:rPr>
                    <a:t>09 H</a:t>
                  </a:r>
                </a:p>
              </p:txBody>
            </p:sp>
            <p:sp>
              <p:nvSpPr>
                <p:cNvPr id="13439" name="Rectangle 127"/>
                <p:cNvSpPr>
                  <a:spLocks noChangeArrowheads="1"/>
                </p:cNvSpPr>
                <p:nvPr/>
              </p:nvSpPr>
              <p:spPr bwMode="auto">
                <a:xfrm>
                  <a:off x="0" y="0"/>
                  <a:ext cx="497" cy="374"/>
                </a:xfrm>
                <a:prstGeom prst="rect">
                  <a:avLst/>
                </a:prstGeom>
                <a:noFill/>
                <a:ln w="7" cmpd="sng">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0"/>
                </a:p>
              </p:txBody>
            </p:sp>
          </p:grpSp>
          <p:grpSp>
            <p:nvGrpSpPr>
              <p:cNvPr id="13440" name="Group 128"/>
              <p:cNvGrpSpPr>
                <a:grpSpLocks/>
              </p:cNvGrpSpPr>
              <p:nvPr/>
            </p:nvGrpSpPr>
            <p:grpSpPr bwMode="auto">
              <a:xfrm>
                <a:off x="497" y="3740"/>
                <a:ext cx="750" cy="374"/>
                <a:chOff x="0" y="0"/>
                <a:chExt cx="750" cy="374"/>
              </a:xfrm>
            </p:grpSpPr>
            <p:sp>
              <p:nvSpPr>
                <p:cNvPr id="13441" name="Rectangle 129"/>
                <p:cNvSpPr>
                  <a:spLocks noChangeArrowheads="1"/>
                </p:cNvSpPr>
                <p:nvPr/>
              </p:nvSpPr>
              <p:spPr bwMode="auto">
                <a:xfrm>
                  <a:off x="43" y="0"/>
                  <a:ext cx="664"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000" b="0" dirty="0">
                      <a:solidFill>
                        <a:srgbClr val="3333FF"/>
                      </a:solidFill>
                      <a:ea typeface="楷体_GB2312" pitchFamily="1" charset="-122"/>
                    </a:rPr>
                    <a:t>键盘</a:t>
                  </a:r>
                </a:p>
              </p:txBody>
            </p:sp>
            <p:sp>
              <p:nvSpPr>
                <p:cNvPr id="13442" name="Rectangle 130"/>
                <p:cNvSpPr>
                  <a:spLocks noChangeArrowheads="1"/>
                </p:cNvSpPr>
                <p:nvPr/>
              </p:nvSpPr>
              <p:spPr bwMode="auto">
                <a:xfrm>
                  <a:off x="0" y="0"/>
                  <a:ext cx="750" cy="374"/>
                </a:xfrm>
                <a:prstGeom prst="rect">
                  <a:avLst/>
                </a:prstGeom>
                <a:noFill/>
                <a:ln w="7" cmpd="sng">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0"/>
                </a:p>
              </p:txBody>
            </p:sp>
          </p:grpSp>
          <p:grpSp>
            <p:nvGrpSpPr>
              <p:cNvPr id="13443" name="Group 131"/>
              <p:cNvGrpSpPr>
                <a:grpSpLocks/>
              </p:cNvGrpSpPr>
              <p:nvPr/>
            </p:nvGrpSpPr>
            <p:grpSpPr bwMode="auto">
              <a:xfrm>
                <a:off x="1247" y="3740"/>
                <a:ext cx="467" cy="374"/>
                <a:chOff x="0" y="0"/>
                <a:chExt cx="467" cy="374"/>
              </a:xfrm>
            </p:grpSpPr>
            <p:sp>
              <p:nvSpPr>
                <p:cNvPr id="13444" name="Rectangle 132"/>
                <p:cNvSpPr>
                  <a:spLocks noChangeArrowheads="1"/>
                </p:cNvSpPr>
                <p:nvPr/>
              </p:nvSpPr>
              <p:spPr bwMode="auto">
                <a:xfrm>
                  <a:off x="43" y="0"/>
                  <a:ext cx="381"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b="0">
                      <a:latin typeface="Times New Roman" pitchFamily="18" charset="0"/>
                      <a:ea typeface="楷体_GB2312" pitchFamily="1" charset="-122"/>
                    </a:rPr>
                    <a:t>1A H</a:t>
                  </a:r>
                </a:p>
              </p:txBody>
            </p:sp>
            <p:sp>
              <p:nvSpPr>
                <p:cNvPr id="13445" name="Rectangle 133"/>
                <p:cNvSpPr>
                  <a:spLocks noChangeArrowheads="1"/>
                </p:cNvSpPr>
                <p:nvPr/>
              </p:nvSpPr>
              <p:spPr bwMode="auto">
                <a:xfrm>
                  <a:off x="0" y="0"/>
                  <a:ext cx="467" cy="374"/>
                </a:xfrm>
                <a:prstGeom prst="rect">
                  <a:avLst/>
                </a:prstGeom>
                <a:noFill/>
                <a:ln w="7" cmpd="sng">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0"/>
                </a:p>
              </p:txBody>
            </p:sp>
          </p:grpSp>
          <p:grpSp>
            <p:nvGrpSpPr>
              <p:cNvPr id="13446" name="Group 134"/>
              <p:cNvGrpSpPr>
                <a:grpSpLocks/>
              </p:cNvGrpSpPr>
              <p:nvPr/>
            </p:nvGrpSpPr>
            <p:grpSpPr bwMode="auto">
              <a:xfrm>
                <a:off x="1714" y="3740"/>
                <a:ext cx="856" cy="374"/>
                <a:chOff x="0" y="0"/>
                <a:chExt cx="856" cy="374"/>
              </a:xfrm>
            </p:grpSpPr>
            <p:sp>
              <p:nvSpPr>
                <p:cNvPr id="13447" name="Rectangle 135"/>
                <p:cNvSpPr>
                  <a:spLocks noChangeArrowheads="1"/>
                </p:cNvSpPr>
                <p:nvPr/>
              </p:nvSpPr>
              <p:spPr bwMode="auto">
                <a:xfrm>
                  <a:off x="43" y="0"/>
                  <a:ext cx="770"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000" b="0">
                      <a:latin typeface="Times New Roman" pitchFamily="18" charset="0"/>
                      <a:ea typeface="楷体_GB2312" pitchFamily="1" charset="-122"/>
                    </a:rPr>
                    <a:t>日时钟</a:t>
                  </a:r>
                </a:p>
              </p:txBody>
            </p:sp>
            <p:sp>
              <p:nvSpPr>
                <p:cNvPr id="13448" name="Rectangle 136"/>
                <p:cNvSpPr>
                  <a:spLocks noChangeArrowheads="1"/>
                </p:cNvSpPr>
                <p:nvPr/>
              </p:nvSpPr>
              <p:spPr bwMode="auto">
                <a:xfrm>
                  <a:off x="0" y="0"/>
                  <a:ext cx="856" cy="374"/>
                </a:xfrm>
                <a:prstGeom prst="rect">
                  <a:avLst/>
                </a:prstGeom>
                <a:noFill/>
                <a:ln w="7" cmpd="sng">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0"/>
                </a:p>
              </p:txBody>
            </p:sp>
          </p:grpSp>
          <p:grpSp>
            <p:nvGrpSpPr>
              <p:cNvPr id="13449" name="Group 137"/>
              <p:cNvGrpSpPr>
                <a:grpSpLocks/>
              </p:cNvGrpSpPr>
              <p:nvPr/>
            </p:nvGrpSpPr>
            <p:grpSpPr bwMode="auto">
              <a:xfrm>
                <a:off x="0" y="4114"/>
                <a:ext cx="497" cy="374"/>
                <a:chOff x="0" y="0"/>
                <a:chExt cx="497" cy="374"/>
              </a:xfrm>
            </p:grpSpPr>
            <p:sp>
              <p:nvSpPr>
                <p:cNvPr id="13450" name="Rectangle 138"/>
                <p:cNvSpPr>
                  <a:spLocks noChangeArrowheads="1"/>
                </p:cNvSpPr>
                <p:nvPr/>
              </p:nvSpPr>
              <p:spPr bwMode="auto">
                <a:xfrm>
                  <a:off x="43" y="0"/>
                  <a:ext cx="411"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b="0">
                      <a:latin typeface="Times New Roman" pitchFamily="18" charset="0"/>
                      <a:ea typeface="楷体_GB2312" pitchFamily="1" charset="-122"/>
                    </a:rPr>
                    <a:t>0A H</a:t>
                  </a:r>
                </a:p>
              </p:txBody>
            </p:sp>
            <p:sp>
              <p:nvSpPr>
                <p:cNvPr id="13451" name="Rectangle 139"/>
                <p:cNvSpPr>
                  <a:spLocks noChangeArrowheads="1"/>
                </p:cNvSpPr>
                <p:nvPr/>
              </p:nvSpPr>
              <p:spPr bwMode="auto">
                <a:xfrm>
                  <a:off x="0" y="0"/>
                  <a:ext cx="497" cy="374"/>
                </a:xfrm>
                <a:prstGeom prst="rect">
                  <a:avLst/>
                </a:prstGeom>
                <a:noFill/>
                <a:ln w="7" cmpd="sng">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0"/>
                </a:p>
              </p:txBody>
            </p:sp>
          </p:grpSp>
          <p:grpSp>
            <p:nvGrpSpPr>
              <p:cNvPr id="13452" name="Group 140"/>
              <p:cNvGrpSpPr>
                <a:grpSpLocks/>
              </p:cNvGrpSpPr>
              <p:nvPr/>
            </p:nvGrpSpPr>
            <p:grpSpPr bwMode="auto">
              <a:xfrm>
                <a:off x="497" y="4114"/>
                <a:ext cx="750" cy="374"/>
                <a:chOff x="0" y="0"/>
                <a:chExt cx="750" cy="374"/>
              </a:xfrm>
            </p:grpSpPr>
            <p:sp>
              <p:nvSpPr>
                <p:cNvPr id="13453" name="Rectangle 141"/>
                <p:cNvSpPr>
                  <a:spLocks noChangeArrowheads="1"/>
                </p:cNvSpPr>
                <p:nvPr/>
              </p:nvSpPr>
              <p:spPr bwMode="auto">
                <a:xfrm>
                  <a:off x="43" y="0"/>
                  <a:ext cx="664"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000" b="0" dirty="0">
                      <a:solidFill>
                        <a:srgbClr val="3333FF"/>
                      </a:solidFill>
                      <a:ea typeface="楷体_GB2312" pitchFamily="1" charset="-122"/>
                    </a:rPr>
                    <a:t>保留</a:t>
                  </a:r>
                </a:p>
              </p:txBody>
            </p:sp>
            <p:sp>
              <p:nvSpPr>
                <p:cNvPr id="13454" name="Rectangle 142"/>
                <p:cNvSpPr>
                  <a:spLocks noChangeArrowheads="1"/>
                </p:cNvSpPr>
                <p:nvPr/>
              </p:nvSpPr>
              <p:spPr bwMode="auto">
                <a:xfrm>
                  <a:off x="0" y="0"/>
                  <a:ext cx="750" cy="374"/>
                </a:xfrm>
                <a:prstGeom prst="rect">
                  <a:avLst/>
                </a:prstGeom>
                <a:noFill/>
                <a:ln w="7" cmpd="sng">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0"/>
                </a:p>
              </p:txBody>
            </p:sp>
          </p:grpSp>
          <p:grpSp>
            <p:nvGrpSpPr>
              <p:cNvPr id="13455" name="Group 143"/>
              <p:cNvGrpSpPr>
                <a:grpSpLocks/>
              </p:cNvGrpSpPr>
              <p:nvPr/>
            </p:nvGrpSpPr>
            <p:grpSpPr bwMode="auto">
              <a:xfrm>
                <a:off x="1247" y="4114"/>
                <a:ext cx="467" cy="374"/>
                <a:chOff x="0" y="0"/>
                <a:chExt cx="467" cy="374"/>
              </a:xfrm>
            </p:grpSpPr>
            <p:sp>
              <p:nvSpPr>
                <p:cNvPr id="13456" name="Rectangle 144"/>
                <p:cNvSpPr>
                  <a:spLocks noChangeArrowheads="1"/>
                </p:cNvSpPr>
                <p:nvPr/>
              </p:nvSpPr>
              <p:spPr bwMode="auto">
                <a:xfrm>
                  <a:off x="43" y="0"/>
                  <a:ext cx="381"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b="0">
                      <a:latin typeface="Times New Roman" pitchFamily="18" charset="0"/>
                      <a:ea typeface="楷体_GB2312" pitchFamily="1" charset="-122"/>
                    </a:rPr>
                    <a:t>1B H</a:t>
                  </a:r>
                </a:p>
              </p:txBody>
            </p:sp>
            <p:sp>
              <p:nvSpPr>
                <p:cNvPr id="13457" name="Rectangle 145"/>
                <p:cNvSpPr>
                  <a:spLocks noChangeArrowheads="1"/>
                </p:cNvSpPr>
                <p:nvPr/>
              </p:nvSpPr>
              <p:spPr bwMode="auto">
                <a:xfrm>
                  <a:off x="0" y="0"/>
                  <a:ext cx="467" cy="374"/>
                </a:xfrm>
                <a:prstGeom prst="rect">
                  <a:avLst/>
                </a:prstGeom>
                <a:noFill/>
                <a:ln w="7" cmpd="sng">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0"/>
                </a:p>
              </p:txBody>
            </p:sp>
          </p:grpSp>
          <p:grpSp>
            <p:nvGrpSpPr>
              <p:cNvPr id="13458" name="Group 146"/>
              <p:cNvGrpSpPr>
                <a:grpSpLocks/>
              </p:cNvGrpSpPr>
              <p:nvPr/>
            </p:nvGrpSpPr>
            <p:grpSpPr bwMode="auto">
              <a:xfrm>
                <a:off x="1714" y="4114"/>
                <a:ext cx="856" cy="374"/>
                <a:chOff x="0" y="0"/>
                <a:chExt cx="856" cy="374"/>
              </a:xfrm>
            </p:grpSpPr>
            <p:sp>
              <p:nvSpPr>
                <p:cNvPr id="13459" name="Rectangle 147"/>
                <p:cNvSpPr>
                  <a:spLocks noChangeArrowheads="1"/>
                </p:cNvSpPr>
                <p:nvPr/>
              </p:nvSpPr>
              <p:spPr bwMode="auto">
                <a:xfrm>
                  <a:off x="43" y="0"/>
                  <a:ext cx="770"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b="0">
                      <a:latin typeface="Times New Roman" pitchFamily="18" charset="0"/>
                      <a:ea typeface="楷体_GB2312" pitchFamily="1" charset="-122"/>
                    </a:rPr>
                    <a:t>Ctrl-Break</a:t>
                  </a:r>
                </a:p>
              </p:txBody>
            </p:sp>
            <p:sp>
              <p:nvSpPr>
                <p:cNvPr id="13460" name="Rectangle 148"/>
                <p:cNvSpPr>
                  <a:spLocks noChangeArrowheads="1"/>
                </p:cNvSpPr>
                <p:nvPr/>
              </p:nvSpPr>
              <p:spPr bwMode="auto">
                <a:xfrm>
                  <a:off x="0" y="0"/>
                  <a:ext cx="856" cy="374"/>
                </a:xfrm>
                <a:prstGeom prst="rect">
                  <a:avLst/>
                </a:prstGeom>
                <a:noFill/>
                <a:ln w="7" cmpd="sng">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0"/>
                </a:p>
              </p:txBody>
            </p:sp>
          </p:grpSp>
          <p:grpSp>
            <p:nvGrpSpPr>
              <p:cNvPr id="13461" name="Group 149"/>
              <p:cNvGrpSpPr>
                <a:grpSpLocks/>
              </p:cNvGrpSpPr>
              <p:nvPr/>
            </p:nvGrpSpPr>
            <p:grpSpPr bwMode="auto">
              <a:xfrm>
                <a:off x="0" y="4488"/>
                <a:ext cx="497" cy="374"/>
                <a:chOff x="0" y="0"/>
                <a:chExt cx="497" cy="374"/>
              </a:xfrm>
            </p:grpSpPr>
            <p:sp>
              <p:nvSpPr>
                <p:cNvPr id="13462" name="Rectangle 150"/>
                <p:cNvSpPr>
                  <a:spLocks noChangeArrowheads="1"/>
                </p:cNvSpPr>
                <p:nvPr/>
              </p:nvSpPr>
              <p:spPr bwMode="auto">
                <a:xfrm>
                  <a:off x="43" y="0"/>
                  <a:ext cx="411"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b="0">
                      <a:latin typeface="Times New Roman" pitchFamily="18" charset="0"/>
                      <a:ea typeface="楷体_GB2312" pitchFamily="1" charset="-122"/>
                    </a:rPr>
                    <a:t>0B H</a:t>
                  </a:r>
                </a:p>
              </p:txBody>
            </p:sp>
            <p:sp>
              <p:nvSpPr>
                <p:cNvPr id="13463" name="Rectangle 151"/>
                <p:cNvSpPr>
                  <a:spLocks noChangeArrowheads="1"/>
                </p:cNvSpPr>
                <p:nvPr/>
              </p:nvSpPr>
              <p:spPr bwMode="auto">
                <a:xfrm>
                  <a:off x="0" y="0"/>
                  <a:ext cx="497" cy="374"/>
                </a:xfrm>
                <a:prstGeom prst="rect">
                  <a:avLst/>
                </a:prstGeom>
                <a:noFill/>
                <a:ln w="7" cmpd="sng">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0"/>
                </a:p>
              </p:txBody>
            </p:sp>
          </p:grpSp>
          <p:grpSp>
            <p:nvGrpSpPr>
              <p:cNvPr id="13464" name="Group 152"/>
              <p:cNvGrpSpPr>
                <a:grpSpLocks/>
              </p:cNvGrpSpPr>
              <p:nvPr/>
            </p:nvGrpSpPr>
            <p:grpSpPr bwMode="auto">
              <a:xfrm>
                <a:off x="497" y="4488"/>
                <a:ext cx="750" cy="374"/>
                <a:chOff x="0" y="0"/>
                <a:chExt cx="750" cy="374"/>
              </a:xfrm>
            </p:grpSpPr>
            <p:sp>
              <p:nvSpPr>
                <p:cNvPr id="13465" name="Rectangle 153"/>
                <p:cNvSpPr>
                  <a:spLocks noChangeArrowheads="1"/>
                </p:cNvSpPr>
                <p:nvPr/>
              </p:nvSpPr>
              <p:spPr bwMode="auto">
                <a:xfrm>
                  <a:off x="43" y="0"/>
                  <a:ext cx="664"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000" b="0" dirty="0">
                      <a:solidFill>
                        <a:srgbClr val="3333FF"/>
                      </a:solidFill>
                      <a:ea typeface="楷体_GB2312" pitchFamily="1" charset="-122"/>
                    </a:rPr>
                    <a:t>串口</a:t>
                  </a:r>
                  <a:r>
                    <a:rPr lang="en-US" altLang="zh-CN" sz="2000" b="0" dirty="0">
                      <a:solidFill>
                        <a:srgbClr val="3333FF"/>
                      </a:solidFill>
                      <a:ea typeface="楷体_GB2312" pitchFamily="1" charset="-122"/>
                    </a:rPr>
                    <a:t>2</a:t>
                  </a:r>
                </a:p>
              </p:txBody>
            </p:sp>
            <p:sp>
              <p:nvSpPr>
                <p:cNvPr id="13466" name="Rectangle 154"/>
                <p:cNvSpPr>
                  <a:spLocks noChangeArrowheads="1"/>
                </p:cNvSpPr>
                <p:nvPr/>
              </p:nvSpPr>
              <p:spPr bwMode="auto">
                <a:xfrm>
                  <a:off x="0" y="0"/>
                  <a:ext cx="750" cy="374"/>
                </a:xfrm>
                <a:prstGeom prst="rect">
                  <a:avLst/>
                </a:prstGeom>
                <a:noFill/>
                <a:ln w="7" cmpd="sng">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0"/>
                </a:p>
              </p:txBody>
            </p:sp>
          </p:grpSp>
          <p:grpSp>
            <p:nvGrpSpPr>
              <p:cNvPr id="13467" name="Group 155"/>
              <p:cNvGrpSpPr>
                <a:grpSpLocks/>
              </p:cNvGrpSpPr>
              <p:nvPr/>
            </p:nvGrpSpPr>
            <p:grpSpPr bwMode="auto">
              <a:xfrm>
                <a:off x="1247" y="4488"/>
                <a:ext cx="467" cy="374"/>
                <a:chOff x="0" y="0"/>
                <a:chExt cx="467" cy="374"/>
              </a:xfrm>
            </p:grpSpPr>
            <p:sp>
              <p:nvSpPr>
                <p:cNvPr id="13468" name="Rectangle 156"/>
                <p:cNvSpPr>
                  <a:spLocks noChangeArrowheads="1"/>
                </p:cNvSpPr>
                <p:nvPr/>
              </p:nvSpPr>
              <p:spPr bwMode="auto">
                <a:xfrm>
                  <a:off x="43" y="0"/>
                  <a:ext cx="381"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b="0">
                      <a:latin typeface="Times New Roman" pitchFamily="18" charset="0"/>
                      <a:ea typeface="楷体_GB2312" pitchFamily="1" charset="-122"/>
                    </a:rPr>
                    <a:t>1C H</a:t>
                  </a:r>
                </a:p>
              </p:txBody>
            </p:sp>
            <p:sp>
              <p:nvSpPr>
                <p:cNvPr id="13469" name="Rectangle 157"/>
                <p:cNvSpPr>
                  <a:spLocks noChangeArrowheads="1"/>
                </p:cNvSpPr>
                <p:nvPr/>
              </p:nvSpPr>
              <p:spPr bwMode="auto">
                <a:xfrm>
                  <a:off x="0" y="0"/>
                  <a:ext cx="467" cy="374"/>
                </a:xfrm>
                <a:prstGeom prst="rect">
                  <a:avLst/>
                </a:prstGeom>
                <a:noFill/>
                <a:ln w="7" cmpd="sng">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0"/>
                </a:p>
              </p:txBody>
            </p:sp>
          </p:grpSp>
          <p:grpSp>
            <p:nvGrpSpPr>
              <p:cNvPr id="13470" name="Group 158"/>
              <p:cNvGrpSpPr>
                <a:grpSpLocks/>
              </p:cNvGrpSpPr>
              <p:nvPr/>
            </p:nvGrpSpPr>
            <p:grpSpPr bwMode="auto">
              <a:xfrm>
                <a:off x="1714" y="4488"/>
                <a:ext cx="856" cy="374"/>
                <a:chOff x="0" y="0"/>
                <a:chExt cx="856" cy="374"/>
              </a:xfrm>
            </p:grpSpPr>
            <p:sp>
              <p:nvSpPr>
                <p:cNvPr id="13471" name="Rectangle 159"/>
                <p:cNvSpPr>
                  <a:spLocks noChangeArrowheads="1"/>
                </p:cNvSpPr>
                <p:nvPr/>
              </p:nvSpPr>
              <p:spPr bwMode="auto">
                <a:xfrm>
                  <a:off x="43" y="0"/>
                  <a:ext cx="770"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000" b="0">
                      <a:latin typeface="Times New Roman" pitchFamily="18" charset="0"/>
                      <a:ea typeface="楷体_GB2312" pitchFamily="1" charset="-122"/>
                    </a:rPr>
                    <a:t>定时器报时</a:t>
                  </a:r>
                </a:p>
              </p:txBody>
            </p:sp>
            <p:sp>
              <p:nvSpPr>
                <p:cNvPr id="13472" name="Rectangle 160"/>
                <p:cNvSpPr>
                  <a:spLocks noChangeArrowheads="1"/>
                </p:cNvSpPr>
                <p:nvPr/>
              </p:nvSpPr>
              <p:spPr bwMode="auto">
                <a:xfrm>
                  <a:off x="0" y="0"/>
                  <a:ext cx="856" cy="374"/>
                </a:xfrm>
                <a:prstGeom prst="rect">
                  <a:avLst/>
                </a:prstGeom>
                <a:noFill/>
                <a:ln w="7" cmpd="sng">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0"/>
                </a:p>
              </p:txBody>
            </p:sp>
          </p:grpSp>
          <p:grpSp>
            <p:nvGrpSpPr>
              <p:cNvPr id="13473" name="Group 161"/>
              <p:cNvGrpSpPr>
                <a:grpSpLocks/>
              </p:cNvGrpSpPr>
              <p:nvPr/>
            </p:nvGrpSpPr>
            <p:grpSpPr bwMode="auto">
              <a:xfrm>
                <a:off x="0" y="4862"/>
                <a:ext cx="497" cy="374"/>
                <a:chOff x="0" y="0"/>
                <a:chExt cx="497" cy="374"/>
              </a:xfrm>
            </p:grpSpPr>
            <p:sp>
              <p:nvSpPr>
                <p:cNvPr id="13474" name="Rectangle 162"/>
                <p:cNvSpPr>
                  <a:spLocks noChangeArrowheads="1"/>
                </p:cNvSpPr>
                <p:nvPr/>
              </p:nvSpPr>
              <p:spPr bwMode="auto">
                <a:xfrm>
                  <a:off x="43" y="0"/>
                  <a:ext cx="411"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b="0">
                      <a:latin typeface="Times New Roman" pitchFamily="18" charset="0"/>
                      <a:ea typeface="楷体_GB2312" pitchFamily="1" charset="-122"/>
                    </a:rPr>
                    <a:t>0C H</a:t>
                  </a:r>
                </a:p>
              </p:txBody>
            </p:sp>
            <p:sp>
              <p:nvSpPr>
                <p:cNvPr id="13475" name="Rectangle 163"/>
                <p:cNvSpPr>
                  <a:spLocks noChangeArrowheads="1"/>
                </p:cNvSpPr>
                <p:nvPr/>
              </p:nvSpPr>
              <p:spPr bwMode="auto">
                <a:xfrm>
                  <a:off x="0" y="0"/>
                  <a:ext cx="497" cy="374"/>
                </a:xfrm>
                <a:prstGeom prst="rect">
                  <a:avLst/>
                </a:prstGeom>
                <a:noFill/>
                <a:ln w="7" cmpd="sng">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0"/>
                </a:p>
              </p:txBody>
            </p:sp>
          </p:grpSp>
          <p:grpSp>
            <p:nvGrpSpPr>
              <p:cNvPr id="13476" name="Group 164"/>
              <p:cNvGrpSpPr>
                <a:grpSpLocks/>
              </p:cNvGrpSpPr>
              <p:nvPr/>
            </p:nvGrpSpPr>
            <p:grpSpPr bwMode="auto">
              <a:xfrm>
                <a:off x="497" y="4862"/>
                <a:ext cx="750" cy="374"/>
                <a:chOff x="0" y="0"/>
                <a:chExt cx="750" cy="374"/>
              </a:xfrm>
            </p:grpSpPr>
            <p:sp>
              <p:nvSpPr>
                <p:cNvPr id="13477" name="Rectangle 165"/>
                <p:cNvSpPr>
                  <a:spLocks noChangeArrowheads="1"/>
                </p:cNvSpPr>
                <p:nvPr/>
              </p:nvSpPr>
              <p:spPr bwMode="auto">
                <a:xfrm>
                  <a:off x="43" y="0"/>
                  <a:ext cx="664"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000" b="0" dirty="0">
                      <a:solidFill>
                        <a:srgbClr val="3333FF"/>
                      </a:solidFill>
                      <a:ea typeface="楷体_GB2312" pitchFamily="1" charset="-122"/>
                    </a:rPr>
                    <a:t>串口</a:t>
                  </a:r>
                  <a:r>
                    <a:rPr lang="en-US" altLang="zh-CN" sz="2000" b="0" dirty="0">
                      <a:solidFill>
                        <a:srgbClr val="3333FF"/>
                      </a:solidFill>
                      <a:ea typeface="楷体_GB2312" pitchFamily="1" charset="-122"/>
                    </a:rPr>
                    <a:t>1</a:t>
                  </a:r>
                </a:p>
              </p:txBody>
            </p:sp>
            <p:sp>
              <p:nvSpPr>
                <p:cNvPr id="13478" name="Rectangle 166"/>
                <p:cNvSpPr>
                  <a:spLocks noChangeArrowheads="1"/>
                </p:cNvSpPr>
                <p:nvPr/>
              </p:nvSpPr>
              <p:spPr bwMode="auto">
                <a:xfrm>
                  <a:off x="0" y="0"/>
                  <a:ext cx="750" cy="374"/>
                </a:xfrm>
                <a:prstGeom prst="rect">
                  <a:avLst/>
                </a:prstGeom>
                <a:noFill/>
                <a:ln w="7" cmpd="sng">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0"/>
                </a:p>
              </p:txBody>
            </p:sp>
          </p:grpSp>
          <p:grpSp>
            <p:nvGrpSpPr>
              <p:cNvPr id="13479" name="Group 167"/>
              <p:cNvGrpSpPr>
                <a:grpSpLocks/>
              </p:cNvGrpSpPr>
              <p:nvPr/>
            </p:nvGrpSpPr>
            <p:grpSpPr bwMode="auto">
              <a:xfrm>
                <a:off x="1247" y="4862"/>
                <a:ext cx="467" cy="374"/>
                <a:chOff x="0" y="0"/>
                <a:chExt cx="467" cy="374"/>
              </a:xfrm>
            </p:grpSpPr>
            <p:sp>
              <p:nvSpPr>
                <p:cNvPr id="13480" name="Rectangle 168"/>
                <p:cNvSpPr>
                  <a:spLocks noChangeArrowheads="1"/>
                </p:cNvSpPr>
                <p:nvPr/>
              </p:nvSpPr>
              <p:spPr bwMode="auto">
                <a:xfrm>
                  <a:off x="43" y="0"/>
                  <a:ext cx="381"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b="0">
                      <a:latin typeface="Times New Roman" pitchFamily="18" charset="0"/>
                      <a:ea typeface="楷体_GB2312" pitchFamily="1" charset="-122"/>
                    </a:rPr>
                    <a:t>1D H</a:t>
                  </a:r>
                </a:p>
              </p:txBody>
            </p:sp>
            <p:sp>
              <p:nvSpPr>
                <p:cNvPr id="13481" name="Rectangle 169"/>
                <p:cNvSpPr>
                  <a:spLocks noChangeArrowheads="1"/>
                </p:cNvSpPr>
                <p:nvPr/>
              </p:nvSpPr>
              <p:spPr bwMode="auto">
                <a:xfrm>
                  <a:off x="0" y="0"/>
                  <a:ext cx="467" cy="374"/>
                </a:xfrm>
                <a:prstGeom prst="rect">
                  <a:avLst/>
                </a:prstGeom>
                <a:noFill/>
                <a:ln w="7" cmpd="sng">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0"/>
                </a:p>
              </p:txBody>
            </p:sp>
          </p:grpSp>
          <p:grpSp>
            <p:nvGrpSpPr>
              <p:cNvPr id="13482" name="Group 170"/>
              <p:cNvGrpSpPr>
                <a:grpSpLocks/>
              </p:cNvGrpSpPr>
              <p:nvPr/>
            </p:nvGrpSpPr>
            <p:grpSpPr bwMode="auto">
              <a:xfrm>
                <a:off x="1714" y="4862"/>
                <a:ext cx="856" cy="374"/>
                <a:chOff x="0" y="0"/>
                <a:chExt cx="856" cy="374"/>
              </a:xfrm>
            </p:grpSpPr>
            <p:sp>
              <p:nvSpPr>
                <p:cNvPr id="13483" name="Rectangle 171"/>
                <p:cNvSpPr>
                  <a:spLocks noChangeArrowheads="1"/>
                </p:cNvSpPr>
                <p:nvPr/>
              </p:nvSpPr>
              <p:spPr bwMode="auto">
                <a:xfrm>
                  <a:off x="43" y="0"/>
                  <a:ext cx="770"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000" b="0">
                      <a:latin typeface="Times New Roman" pitchFamily="18" charset="0"/>
                      <a:ea typeface="楷体_GB2312" pitchFamily="1" charset="-122"/>
                    </a:rPr>
                    <a:t>显示器参数</a:t>
                  </a:r>
                </a:p>
              </p:txBody>
            </p:sp>
            <p:sp>
              <p:nvSpPr>
                <p:cNvPr id="13484" name="Rectangle 172"/>
                <p:cNvSpPr>
                  <a:spLocks noChangeArrowheads="1"/>
                </p:cNvSpPr>
                <p:nvPr/>
              </p:nvSpPr>
              <p:spPr bwMode="auto">
                <a:xfrm>
                  <a:off x="0" y="0"/>
                  <a:ext cx="856" cy="374"/>
                </a:xfrm>
                <a:prstGeom prst="rect">
                  <a:avLst/>
                </a:prstGeom>
                <a:noFill/>
                <a:ln w="7" cmpd="sng">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0"/>
                </a:p>
              </p:txBody>
            </p:sp>
          </p:grpSp>
          <p:grpSp>
            <p:nvGrpSpPr>
              <p:cNvPr id="13485" name="Group 173"/>
              <p:cNvGrpSpPr>
                <a:grpSpLocks/>
              </p:cNvGrpSpPr>
              <p:nvPr/>
            </p:nvGrpSpPr>
            <p:grpSpPr bwMode="auto">
              <a:xfrm>
                <a:off x="0" y="5236"/>
                <a:ext cx="497" cy="374"/>
                <a:chOff x="0" y="0"/>
                <a:chExt cx="497" cy="374"/>
              </a:xfrm>
            </p:grpSpPr>
            <p:sp>
              <p:nvSpPr>
                <p:cNvPr id="13486" name="Rectangle 174"/>
                <p:cNvSpPr>
                  <a:spLocks noChangeArrowheads="1"/>
                </p:cNvSpPr>
                <p:nvPr/>
              </p:nvSpPr>
              <p:spPr bwMode="auto">
                <a:xfrm>
                  <a:off x="43" y="0"/>
                  <a:ext cx="411"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b="0">
                      <a:latin typeface="Times New Roman" pitchFamily="18" charset="0"/>
                      <a:ea typeface="楷体_GB2312" pitchFamily="1" charset="-122"/>
                    </a:rPr>
                    <a:t>0D H</a:t>
                  </a:r>
                </a:p>
              </p:txBody>
            </p:sp>
            <p:sp>
              <p:nvSpPr>
                <p:cNvPr id="13487" name="Rectangle 175"/>
                <p:cNvSpPr>
                  <a:spLocks noChangeArrowheads="1"/>
                </p:cNvSpPr>
                <p:nvPr/>
              </p:nvSpPr>
              <p:spPr bwMode="auto">
                <a:xfrm>
                  <a:off x="0" y="0"/>
                  <a:ext cx="497" cy="374"/>
                </a:xfrm>
                <a:prstGeom prst="rect">
                  <a:avLst/>
                </a:prstGeom>
                <a:noFill/>
                <a:ln w="7" cmpd="sng">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0"/>
                </a:p>
              </p:txBody>
            </p:sp>
          </p:grpSp>
          <p:grpSp>
            <p:nvGrpSpPr>
              <p:cNvPr id="13488" name="Group 176"/>
              <p:cNvGrpSpPr>
                <a:grpSpLocks/>
              </p:cNvGrpSpPr>
              <p:nvPr/>
            </p:nvGrpSpPr>
            <p:grpSpPr bwMode="auto">
              <a:xfrm>
                <a:off x="497" y="5236"/>
                <a:ext cx="750" cy="374"/>
                <a:chOff x="0" y="0"/>
                <a:chExt cx="750" cy="374"/>
              </a:xfrm>
            </p:grpSpPr>
            <p:sp>
              <p:nvSpPr>
                <p:cNvPr id="13489" name="Rectangle 177"/>
                <p:cNvSpPr>
                  <a:spLocks noChangeArrowheads="1"/>
                </p:cNvSpPr>
                <p:nvPr/>
              </p:nvSpPr>
              <p:spPr bwMode="auto">
                <a:xfrm>
                  <a:off x="43" y="0"/>
                  <a:ext cx="664"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000" b="0" dirty="0">
                      <a:solidFill>
                        <a:srgbClr val="3333FF"/>
                      </a:solidFill>
                      <a:ea typeface="楷体_GB2312" pitchFamily="1" charset="-122"/>
                    </a:rPr>
                    <a:t>硬盘</a:t>
                  </a:r>
                </a:p>
              </p:txBody>
            </p:sp>
            <p:sp>
              <p:nvSpPr>
                <p:cNvPr id="13490" name="Rectangle 178"/>
                <p:cNvSpPr>
                  <a:spLocks noChangeArrowheads="1"/>
                </p:cNvSpPr>
                <p:nvPr/>
              </p:nvSpPr>
              <p:spPr bwMode="auto">
                <a:xfrm>
                  <a:off x="0" y="0"/>
                  <a:ext cx="750" cy="374"/>
                </a:xfrm>
                <a:prstGeom prst="rect">
                  <a:avLst/>
                </a:prstGeom>
                <a:noFill/>
                <a:ln w="7" cmpd="sng">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0"/>
                </a:p>
              </p:txBody>
            </p:sp>
          </p:grpSp>
          <p:grpSp>
            <p:nvGrpSpPr>
              <p:cNvPr id="13491" name="Group 179"/>
              <p:cNvGrpSpPr>
                <a:grpSpLocks/>
              </p:cNvGrpSpPr>
              <p:nvPr/>
            </p:nvGrpSpPr>
            <p:grpSpPr bwMode="auto">
              <a:xfrm>
                <a:off x="1247" y="5236"/>
                <a:ext cx="467" cy="374"/>
                <a:chOff x="0" y="0"/>
                <a:chExt cx="467" cy="374"/>
              </a:xfrm>
            </p:grpSpPr>
            <p:sp>
              <p:nvSpPr>
                <p:cNvPr id="13492" name="Rectangle 180"/>
                <p:cNvSpPr>
                  <a:spLocks noChangeArrowheads="1"/>
                </p:cNvSpPr>
                <p:nvPr/>
              </p:nvSpPr>
              <p:spPr bwMode="auto">
                <a:xfrm>
                  <a:off x="43" y="0"/>
                  <a:ext cx="381"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b="0">
                      <a:latin typeface="Times New Roman" pitchFamily="18" charset="0"/>
                      <a:ea typeface="楷体_GB2312" pitchFamily="1" charset="-122"/>
                    </a:rPr>
                    <a:t>1E H</a:t>
                  </a:r>
                </a:p>
              </p:txBody>
            </p:sp>
            <p:sp>
              <p:nvSpPr>
                <p:cNvPr id="13493" name="Rectangle 181"/>
                <p:cNvSpPr>
                  <a:spLocks noChangeArrowheads="1"/>
                </p:cNvSpPr>
                <p:nvPr/>
              </p:nvSpPr>
              <p:spPr bwMode="auto">
                <a:xfrm>
                  <a:off x="0" y="0"/>
                  <a:ext cx="467" cy="374"/>
                </a:xfrm>
                <a:prstGeom prst="rect">
                  <a:avLst/>
                </a:prstGeom>
                <a:noFill/>
                <a:ln w="7" cmpd="sng">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0"/>
                </a:p>
              </p:txBody>
            </p:sp>
          </p:grpSp>
          <p:grpSp>
            <p:nvGrpSpPr>
              <p:cNvPr id="13494" name="Group 182"/>
              <p:cNvGrpSpPr>
                <a:grpSpLocks/>
              </p:cNvGrpSpPr>
              <p:nvPr/>
            </p:nvGrpSpPr>
            <p:grpSpPr bwMode="auto">
              <a:xfrm>
                <a:off x="1714" y="5236"/>
                <a:ext cx="856" cy="374"/>
                <a:chOff x="0" y="0"/>
                <a:chExt cx="856" cy="374"/>
              </a:xfrm>
            </p:grpSpPr>
            <p:sp>
              <p:nvSpPr>
                <p:cNvPr id="13495" name="Rectangle 183"/>
                <p:cNvSpPr>
                  <a:spLocks noChangeArrowheads="1"/>
                </p:cNvSpPr>
                <p:nvPr/>
              </p:nvSpPr>
              <p:spPr bwMode="auto">
                <a:xfrm>
                  <a:off x="43" y="0"/>
                  <a:ext cx="770"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000" b="0">
                      <a:latin typeface="Times New Roman" pitchFamily="18" charset="0"/>
                      <a:ea typeface="楷体_GB2312" pitchFamily="1" charset="-122"/>
                    </a:rPr>
                    <a:t>软盘参数</a:t>
                  </a:r>
                </a:p>
              </p:txBody>
            </p:sp>
            <p:sp>
              <p:nvSpPr>
                <p:cNvPr id="13496" name="Rectangle 184"/>
                <p:cNvSpPr>
                  <a:spLocks noChangeArrowheads="1"/>
                </p:cNvSpPr>
                <p:nvPr/>
              </p:nvSpPr>
              <p:spPr bwMode="auto">
                <a:xfrm>
                  <a:off x="0" y="0"/>
                  <a:ext cx="856" cy="374"/>
                </a:xfrm>
                <a:prstGeom prst="rect">
                  <a:avLst/>
                </a:prstGeom>
                <a:noFill/>
                <a:ln w="7" cmpd="sng">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0"/>
                </a:p>
              </p:txBody>
            </p:sp>
          </p:grpSp>
          <p:grpSp>
            <p:nvGrpSpPr>
              <p:cNvPr id="13497" name="Group 185"/>
              <p:cNvGrpSpPr>
                <a:grpSpLocks/>
              </p:cNvGrpSpPr>
              <p:nvPr/>
            </p:nvGrpSpPr>
            <p:grpSpPr bwMode="auto">
              <a:xfrm>
                <a:off x="0" y="5610"/>
                <a:ext cx="497" cy="374"/>
                <a:chOff x="0" y="0"/>
                <a:chExt cx="497" cy="374"/>
              </a:xfrm>
            </p:grpSpPr>
            <p:sp>
              <p:nvSpPr>
                <p:cNvPr id="13498" name="Rectangle 186"/>
                <p:cNvSpPr>
                  <a:spLocks noChangeArrowheads="1"/>
                </p:cNvSpPr>
                <p:nvPr/>
              </p:nvSpPr>
              <p:spPr bwMode="auto">
                <a:xfrm>
                  <a:off x="43" y="0"/>
                  <a:ext cx="411"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b="0">
                      <a:latin typeface="Times New Roman" pitchFamily="18" charset="0"/>
                      <a:ea typeface="楷体_GB2312" pitchFamily="1" charset="-122"/>
                    </a:rPr>
                    <a:t>0E H</a:t>
                  </a:r>
                </a:p>
              </p:txBody>
            </p:sp>
            <p:sp>
              <p:nvSpPr>
                <p:cNvPr id="13499" name="Rectangle 187"/>
                <p:cNvSpPr>
                  <a:spLocks noChangeArrowheads="1"/>
                </p:cNvSpPr>
                <p:nvPr/>
              </p:nvSpPr>
              <p:spPr bwMode="auto">
                <a:xfrm>
                  <a:off x="0" y="0"/>
                  <a:ext cx="497" cy="374"/>
                </a:xfrm>
                <a:prstGeom prst="rect">
                  <a:avLst/>
                </a:prstGeom>
                <a:noFill/>
                <a:ln w="7" cmpd="sng">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0"/>
                </a:p>
              </p:txBody>
            </p:sp>
          </p:grpSp>
          <p:grpSp>
            <p:nvGrpSpPr>
              <p:cNvPr id="13500" name="Group 188"/>
              <p:cNvGrpSpPr>
                <a:grpSpLocks/>
              </p:cNvGrpSpPr>
              <p:nvPr/>
            </p:nvGrpSpPr>
            <p:grpSpPr bwMode="auto">
              <a:xfrm>
                <a:off x="497" y="5610"/>
                <a:ext cx="750" cy="374"/>
                <a:chOff x="0" y="0"/>
                <a:chExt cx="750" cy="374"/>
              </a:xfrm>
            </p:grpSpPr>
            <p:sp>
              <p:nvSpPr>
                <p:cNvPr id="13501" name="Rectangle 189"/>
                <p:cNvSpPr>
                  <a:spLocks noChangeArrowheads="1"/>
                </p:cNvSpPr>
                <p:nvPr/>
              </p:nvSpPr>
              <p:spPr bwMode="auto">
                <a:xfrm>
                  <a:off x="43" y="0"/>
                  <a:ext cx="664"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000" b="0" dirty="0">
                      <a:solidFill>
                        <a:srgbClr val="3333FF"/>
                      </a:solidFill>
                      <a:ea typeface="楷体_GB2312" pitchFamily="1" charset="-122"/>
                    </a:rPr>
                    <a:t>软盘</a:t>
                  </a:r>
                </a:p>
              </p:txBody>
            </p:sp>
            <p:sp>
              <p:nvSpPr>
                <p:cNvPr id="13502" name="Rectangle 190"/>
                <p:cNvSpPr>
                  <a:spLocks noChangeArrowheads="1"/>
                </p:cNvSpPr>
                <p:nvPr/>
              </p:nvSpPr>
              <p:spPr bwMode="auto">
                <a:xfrm>
                  <a:off x="0" y="0"/>
                  <a:ext cx="750" cy="374"/>
                </a:xfrm>
                <a:prstGeom prst="rect">
                  <a:avLst/>
                </a:prstGeom>
                <a:noFill/>
                <a:ln w="7" cmpd="sng">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0"/>
                </a:p>
              </p:txBody>
            </p:sp>
          </p:grpSp>
          <p:grpSp>
            <p:nvGrpSpPr>
              <p:cNvPr id="13503" name="Group 191"/>
              <p:cNvGrpSpPr>
                <a:grpSpLocks/>
              </p:cNvGrpSpPr>
              <p:nvPr/>
            </p:nvGrpSpPr>
            <p:grpSpPr bwMode="auto">
              <a:xfrm>
                <a:off x="1247" y="5610"/>
                <a:ext cx="467" cy="374"/>
                <a:chOff x="0" y="0"/>
                <a:chExt cx="467" cy="374"/>
              </a:xfrm>
            </p:grpSpPr>
            <p:sp>
              <p:nvSpPr>
                <p:cNvPr id="13504" name="Rectangle 192"/>
                <p:cNvSpPr>
                  <a:spLocks noChangeArrowheads="1"/>
                </p:cNvSpPr>
                <p:nvPr/>
              </p:nvSpPr>
              <p:spPr bwMode="auto">
                <a:xfrm>
                  <a:off x="43" y="0"/>
                  <a:ext cx="381"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b="0">
                      <a:latin typeface="Times New Roman" pitchFamily="18" charset="0"/>
                      <a:ea typeface="楷体_GB2312" pitchFamily="1" charset="-122"/>
                    </a:rPr>
                    <a:t>1F H</a:t>
                  </a:r>
                </a:p>
              </p:txBody>
            </p:sp>
            <p:sp>
              <p:nvSpPr>
                <p:cNvPr id="13505" name="Rectangle 193"/>
                <p:cNvSpPr>
                  <a:spLocks noChangeArrowheads="1"/>
                </p:cNvSpPr>
                <p:nvPr/>
              </p:nvSpPr>
              <p:spPr bwMode="auto">
                <a:xfrm>
                  <a:off x="0" y="0"/>
                  <a:ext cx="467" cy="374"/>
                </a:xfrm>
                <a:prstGeom prst="rect">
                  <a:avLst/>
                </a:prstGeom>
                <a:noFill/>
                <a:ln w="7" cmpd="sng">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0"/>
                </a:p>
              </p:txBody>
            </p:sp>
          </p:grpSp>
          <p:grpSp>
            <p:nvGrpSpPr>
              <p:cNvPr id="13506" name="Group 194"/>
              <p:cNvGrpSpPr>
                <a:grpSpLocks/>
              </p:cNvGrpSpPr>
              <p:nvPr/>
            </p:nvGrpSpPr>
            <p:grpSpPr bwMode="auto">
              <a:xfrm>
                <a:off x="1714" y="5610"/>
                <a:ext cx="856" cy="374"/>
                <a:chOff x="0" y="0"/>
                <a:chExt cx="856" cy="374"/>
              </a:xfrm>
            </p:grpSpPr>
            <p:sp>
              <p:nvSpPr>
                <p:cNvPr id="13507" name="Rectangle 195"/>
                <p:cNvSpPr>
                  <a:spLocks noChangeArrowheads="1"/>
                </p:cNvSpPr>
                <p:nvPr/>
              </p:nvSpPr>
              <p:spPr bwMode="auto">
                <a:xfrm>
                  <a:off x="43" y="0"/>
                  <a:ext cx="770"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000" b="0">
                      <a:latin typeface="Times New Roman" pitchFamily="18" charset="0"/>
                      <a:ea typeface="楷体_GB2312" pitchFamily="1" charset="-122"/>
                    </a:rPr>
                    <a:t>图形字符扩展</a:t>
                  </a:r>
                </a:p>
              </p:txBody>
            </p:sp>
            <p:sp>
              <p:nvSpPr>
                <p:cNvPr id="13508" name="Rectangle 196"/>
                <p:cNvSpPr>
                  <a:spLocks noChangeArrowheads="1"/>
                </p:cNvSpPr>
                <p:nvPr/>
              </p:nvSpPr>
              <p:spPr bwMode="auto">
                <a:xfrm>
                  <a:off x="0" y="0"/>
                  <a:ext cx="856" cy="374"/>
                </a:xfrm>
                <a:prstGeom prst="rect">
                  <a:avLst/>
                </a:prstGeom>
                <a:noFill/>
                <a:ln w="7" cmpd="sng">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0"/>
                </a:p>
              </p:txBody>
            </p:sp>
          </p:grpSp>
          <p:grpSp>
            <p:nvGrpSpPr>
              <p:cNvPr id="13509" name="Group 197"/>
              <p:cNvGrpSpPr>
                <a:grpSpLocks/>
              </p:cNvGrpSpPr>
              <p:nvPr/>
            </p:nvGrpSpPr>
            <p:grpSpPr bwMode="auto">
              <a:xfrm>
                <a:off x="0" y="5984"/>
                <a:ext cx="497" cy="374"/>
                <a:chOff x="0" y="0"/>
                <a:chExt cx="497" cy="374"/>
              </a:xfrm>
            </p:grpSpPr>
            <p:sp>
              <p:nvSpPr>
                <p:cNvPr id="13510" name="Rectangle 198"/>
                <p:cNvSpPr>
                  <a:spLocks noChangeArrowheads="1"/>
                </p:cNvSpPr>
                <p:nvPr/>
              </p:nvSpPr>
              <p:spPr bwMode="auto">
                <a:xfrm>
                  <a:off x="43" y="0"/>
                  <a:ext cx="411"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b="0">
                      <a:latin typeface="Times New Roman" pitchFamily="18" charset="0"/>
                      <a:ea typeface="楷体_GB2312" pitchFamily="1" charset="-122"/>
                    </a:rPr>
                    <a:t>0F H</a:t>
                  </a:r>
                </a:p>
              </p:txBody>
            </p:sp>
            <p:sp>
              <p:nvSpPr>
                <p:cNvPr id="13511" name="Rectangle 199"/>
                <p:cNvSpPr>
                  <a:spLocks noChangeArrowheads="1"/>
                </p:cNvSpPr>
                <p:nvPr/>
              </p:nvSpPr>
              <p:spPr bwMode="auto">
                <a:xfrm>
                  <a:off x="0" y="0"/>
                  <a:ext cx="497" cy="374"/>
                </a:xfrm>
                <a:prstGeom prst="rect">
                  <a:avLst/>
                </a:prstGeom>
                <a:noFill/>
                <a:ln w="7" cmpd="sng">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0"/>
                </a:p>
              </p:txBody>
            </p:sp>
          </p:grpSp>
          <p:grpSp>
            <p:nvGrpSpPr>
              <p:cNvPr id="13512" name="Group 200"/>
              <p:cNvGrpSpPr>
                <a:grpSpLocks/>
              </p:cNvGrpSpPr>
              <p:nvPr/>
            </p:nvGrpSpPr>
            <p:grpSpPr bwMode="auto">
              <a:xfrm>
                <a:off x="497" y="5984"/>
                <a:ext cx="750" cy="374"/>
                <a:chOff x="0" y="0"/>
                <a:chExt cx="750" cy="374"/>
              </a:xfrm>
            </p:grpSpPr>
            <p:sp>
              <p:nvSpPr>
                <p:cNvPr id="13513" name="Rectangle 201"/>
                <p:cNvSpPr>
                  <a:spLocks noChangeArrowheads="1"/>
                </p:cNvSpPr>
                <p:nvPr/>
              </p:nvSpPr>
              <p:spPr bwMode="auto">
                <a:xfrm>
                  <a:off x="43" y="0"/>
                  <a:ext cx="664"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000" b="0" dirty="0">
                      <a:solidFill>
                        <a:srgbClr val="3333FF"/>
                      </a:solidFill>
                      <a:ea typeface="楷体_GB2312" pitchFamily="1" charset="-122"/>
                    </a:rPr>
                    <a:t>打印机</a:t>
                  </a:r>
                </a:p>
              </p:txBody>
            </p:sp>
            <p:sp>
              <p:nvSpPr>
                <p:cNvPr id="13514" name="Rectangle 202"/>
                <p:cNvSpPr>
                  <a:spLocks noChangeArrowheads="1"/>
                </p:cNvSpPr>
                <p:nvPr/>
              </p:nvSpPr>
              <p:spPr bwMode="auto">
                <a:xfrm>
                  <a:off x="0" y="0"/>
                  <a:ext cx="750" cy="374"/>
                </a:xfrm>
                <a:prstGeom prst="rect">
                  <a:avLst/>
                </a:prstGeom>
                <a:noFill/>
                <a:ln w="7" cmpd="sng">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0"/>
                </a:p>
              </p:txBody>
            </p:sp>
          </p:grpSp>
          <p:grpSp>
            <p:nvGrpSpPr>
              <p:cNvPr id="13515" name="Group 203"/>
              <p:cNvGrpSpPr>
                <a:grpSpLocks/>
              </p:cNvGrpSpPr>
              <p:nvPr/>
            </p:nvGrpSpPr>
            <p:grpSpPr bwMode="auto">
              <a:xfrm>
                <a:off x="1247" y="5984"/>
                <a:ext cx="467" cy="374"/>
                <a:chOff x="0" y="0"/>
                <a:chExt cx="467" cy="374"/>
              </a:xfrm>
            </p:grpSpPr>
            <p:sp>
              <p:nvSpPr>
                <p:cNvPr id="13516" name="Rectangle 204"/>
                <p:cNvSpPr>
                  <a:spLocks noChangeArrowheads="1"/>
                </p:cNvSpPr>
                <p:nvPr/>
              </p:nvSpPr>
              <p:spPr bwMode="auto">
                <a:xfrm>
                  <a:off x="43" y="0"/>
                  <a:ext cx="381"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b="0">
                      <a:latin typeface="Times New Roman" pitchFamily="18" charset="0"/>
                      <a:ea typeface="楷体_GB2312" pitchFamily="1" charset="-122"/>
                    </a:rPr>
                    <a:t>40 H</a:t>
                  </a:r>
                </a:p>
              </p:txBody>
            </p:sp>
            <p:sp>
              <p:nvSpPr>
                <p:cNvPr id="13517" name="Rectangle 205"/>
                <p:cNvSpPr>
                  <a:spLocks noChangeArrowheads="1"/>
                </p:cNvSpPr>
                <p:nvPr/>
              </p:nvSpPr>
              <p:spPr bwMode="auto">
                <a:xfrm>
                  <a:off x="0" y="0"/>
                  <a:ext cx="467" cy="374"/>
                </a:xfrm>
                <a:prstGeom prst="rect">
                  <a:avLst/>
                </a:prstGeom>
                <a:noFill/>
                <a:ln w="7" cmpd="sng">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0"/>
                </a:p>
              </p:txBody>
            </p:sp>
          </p:grpSp>
          <p:grpSp>
            <p:nvGrpSpPr>
              <p:cNvPr id="13518" name="Group 206"/>
              <p:cNvGrpSpPr>
                <a:grpSpLocks/>
              </p:cNvGrpSpPr>
              <p:nvPr/>
            </p:nvGrpSpPr>
            <p:grpSpPr bwMode="auto">
              <a:xfrm>
                <a:off x="1714" y="5984"/>
                <a:ext cx="856" cy="374"/>
                <a:chOff x="0" y="0"/>
                <a:chExt cx="856" cy="374"/>
              </a:xfrm>
            </p:grpSpPr>
            <p:sp>
              <p:nvSpPr>
                <p:cNvPr id="13519" name="Rectangle 207"/>
                <p:cNvSpPr>
                  <a:spLocks noChangeArrowheads="1"/>
                </p:cNvSpPr>
                <p:nvPr/>
              </p:nvSpPr>
              <p:spPr bwMode="auto">
                <a:xfrm>
                  <a:off x="43" y="0"/>
                  <a:ext cx="770"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000" b="0">
                      <a:latin typeface="Times New Roman" pitchFamily="18" charset="0"/>
                      <a:ea typeface="楷体_GB2312" pitchFamily="1" charset="-122"/>
                    </a:rPr>
                    <a:t>保留给软盘</a:t>
                  </a:r>
                </a:p>
              </p:txBody>
            </p:sp>
            <p:sp>
              <p:nvSpPr>
                <p:cNvPr id="13520" name="Rectangle 208"/>
                <p:cNvSpPr>
                  <a:spLocks noChangeArrowheads="1"/>
                </p:cNvSpPr>
                <p:nvPr/>
              </p:nvSpPr>
              <p:spPr bwMode="auto">
                <a:xfrm>
                  <a:off x="0" y="0"/>
                  <a:ext cx="856" cy="374"/>
                </a:xfrm>
                <a:prstGeom prst="rect">
                  <a:avLst/>
                </a:prstGeom>
                <a:noFill/>
                <a:ln w="7" cmpd="sng">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0"/>
                </a:p>
              </p:txBody>
            </p:sp>
          </p:grpSp>
          <p:grpSp>
            <p:nvGrpSpPr>
              <p:cNvPr id="13521" name="Group 209"/>
              <p:cNvGrpSpPr>
                <a:grpSpLocks/>
              </p:cNvGrpSpPr>
              <p:nvPr/>
            </p:nvGrpSpPr>
            <p:grpSpPr bwMode="auto">
              <a:xfrm>
                <a:off x="0" y="6358"/>
                <a:ext cx="497" cy="374"/>
                <a:chOff x="0" y="0"/>
                <a:chExt cx="497" cy="374"/>
              </a:xfrm>
            </p:grpSpPr>
            <p:sp>
              <p:nvSpPr>
                <p:cNvPr id="13522" name="Rectangle 210"/>
                <p:cNvSpPr>
                  <a:spLocks noChangeArrowheads="1"/>
                </p:cNvSpPr>
                <p:nvPr/>
              </p:nvSpPr>
              <p:spPr bwMode="auto">
                <a:xfrm>
                  <a:off x="43" y="0"/>
                  <a:ext cx="411"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b="0">
                      <a:latin typeface="Times New Roman" pitchFamily="18" charset="0"/>
                      <a:ea typeface="楷体_GB2312" pitchFamily="1" charset="-122"/>
                    </a:rPr>
                    <a:t>10 H</a:t>
                  </a:r>
                </a:p>
              </p:txBody>
            </p:sp>
            <p:sp>
              <p:nvSpPr>
                <p:cNvPr id="13523" name="Rectangle 211"/>
                <p:cNvSpPr>
                  <a:spLocks noChangeArrowheads="1"/>
                </p:cNvSpPr>
                <p:nvPr/>
              </p:nvSpPr>
              <p:spPr bwMode="auto">
                <a:xfrm>
                  <a:off x="0" y="0"/>
                  <a:ext cx="497" cy="374"/>
                </a:xfrm>
                <a:prstGeom prst="rect">
                  <a:avLst/>
                </a:prstGeom>
                <a:noFill/>
                <a:ln w="7" cmpd="sng">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0"/>
                </a:p>
              </p:txBody>
            </p:sp>
          </p:grpSp>
          <p:grpSp>
            <p:nvGrpSpPr>
              <p:cNvPr id="13524" name="Group 212"/>
              <p:cNvGrpSpPr>
                <a:grpSpLocks/>
              </p:cNvGrpSpPr>
              <p:nvPr/>
            </p:nvGrpSpPr>
            <p:grpSpPr bwMode="auto">
              <a:xfrm>
                <a:off x="497" y="6358"/>
                <a:ext cx="750" cy="374"/>
                <a:chOff x="0" y="0"/>
                <a:chExt cx="750" cy="374"/>
              </a:xfrm>
            </p:grpSpPr>
            <p:sp>
              <p:nvSpPr>
                <p:cNvPr id="13525" name="Rectangle 213"/>
                <p:cNvSpPr>
                  <a:spLocks noChangeArrowheads="1"/>
                </p:cNvSpPr>
                <p:nvPr/>
              </p:nvSpPr>
              <p:spPr bwMode="auto">
                <a:xfrm>
                  <a:off x="43" y="0"/>
                  <a:ext cx="664"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000" b="0" dirty="0">
                      <a:solidFill>
                        <a:srgbClr val="FF0000"/>
                      </a:solidFill>
                      <a:latin typeface="Times New Roman" pitchFamily="18" charset="0"/>
                      <a:ea typeface="楷体_GB2312" pitchFamily="1" charset="-122"/>
                    </a:rPr>
                    <a:t>显示器</a:t>
                  </a:r>
                </a:p>
              </p:txBody>
            </p:sp>
            <p:sp>
              <p:nvSpPr>
                <p:cNvPr id="13526" name="Rectangle 214"/>
                <p:cNvSpPr>
                  <a:spLocks noChangeArrowheads="1"/>
                </p:cNvSpPr>
                <p:nvPr/>
              </p:nvSpPr>
              <p:spPr bwMode="auto">
                <a:xfrm>
                  <a:off x="0" y="0"/>
                  <a:ext cx="750" cy="374"/>
                </a:xfrm>
                <a:prstGeom prst="rect">
                  <a:avLst/>
                </a:prstGeom>
                <a:noFill/>
                <a:ln w="7" cmpd="sng">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0"/>
                </a:p>
              </p:txBody>
            </p:sp>
          </p:grpSp>
          <p:grpSp>
            <p:nvGrpSpPr>
              <p:cNvPr id="13527" name="Group 215"/>
              <p:cNvGrpSpPr>
                <a:grpSpLocks/>
              </p:cNvGrpSpPr>
              <p:nvPr/>
            </p:nvGrpSpPr>
            <p:grpSpPr bwMode="auto">
              <a:xfrm>
                <a:off x="1247" y="6358"/>
                <a:ext cx="467" cy="374"/>
                <a:chOff x="0" y="0"/>
                <a:chExt cx="467" cy="374"/>
              </a:xfrm>
            </p:grpSpPr>
            <p:sp>
              <p:nvSpPr>
                <p:cNvPr id="13528" name="Rectangle 216"/>
                <p:cNvSpPr>
                  <a:spLocks noChangeArrowheads="1"/>
                </p:cNvSpPr>
                <p:nvPr/>
              </p:nvSpPr>
              <p:spPr bwMode="auto">
                <a:xfrm>
                  <a:off x="43" y="0"/>
                  <a:ext cx="381"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b="0">
                      <a:latin typeface="Times New Roman" pitchFamily="18" charset="0"/>
                      <a:ea typeface="楷体_GB2312" pitchFamily="1" charset="-122"/>
                    </a:rPr>
                    <a:t>41 H</a:t>
                  </a:r>
                </a:p>
              </p:txBody>
            </p:sp>
            <p:sp>
              <p:nvSpPr>
                <p:cNvPr id="13529" name="Rectangle 217"/>
                <p:cNvSpPr>
                  <a:spLocks noChangeArrowheads="1"/>
                </p:cNvSpPr>
                <p:nvPr/>
              </p:nvSpPr>
              <p:spPr bwMode="auto">
                <a:xfrm>
                  <a:off x="0" y="0"/>
                  <a:ext cx="467" cy="374"/>
                </a:xfrm>
                <a:prstGeom prst="rect">
                  <a:avLst/>
                </a:prstGeom>
                <a:noFill/>
                <a:ln w="7" cmpd="sng">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0"/>
                </a:p>
              </p:txBody>
            </p:sp>
          </p:grpSp>
          <p:grpSp>
            <p:nvGrpSpPr>
              <p:cNvPr id="13530" name="Group 218"/>
              <p:cNvGrpSpPr>
                <a:grpSpLocks/>
              </p:cNvGrpSpPr>
              <p:nvPr/>
            </p:nvGrpSpPr>
            <p:grpSpPr bwMode="auto">
              <a:xfrm>
                <a:off x="1714" y="6358"/>
                <a:ext cx="856" cy="374"/>
                <a:chOff x="0" y="0"/>
                <a:chExt cx="856" cy="374"/>
              </a:xfrm>
            </p:grpSpPr>
            <p:sp>
              <p:nvSpPr>
                <p:cNvPr id="13531" name="Rectangle 219"/>
                <p:cNvSpPr>
                  <a:spLocks noChangeArrowheads="1"/>
                </p:cNvSpPr>
                <p:nvPr/>
              </p:nvSpPr>
              <p:spPr bwMode="auto">
                <a:xfrm>
                  <a:off x="43" y="0"/>
                  <a:ext cx="770"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000" b="0">
                      <a:latin typeface="Times New Roman" pitchFamily="18" charset="0"/>
                      <a:ea typeface="楷体_GB2312" pitchFamily="1" charset="-122"/>
                    </a:rPr>
                    <a:t>硬盘参数</a:t>
                  </a:r>
                </a:p>
              </p:txBody>
            </p:sp>
            <p:sp>
              <p:nvSpPr>
                <p:cNvPr id="13532" name="Rectangle 220"/>
                <p:cNvSpPr>
                  <a:spLocks noChangeArrowheads="1"/>
                </p:cNvSpPr>
                <p:nvPr/>
              </p:nvSpPr>
              <p:spPr bwMode="auto">
                <a:xfrm>
                  <a:off x="0" y="0"/>
                  <a:ext cx="856" cy="374"/>
                </a:xfrm>
                <a:prstGeom prst="rect">
                  <a:avLst/>
                </a:prstGeom>
                <a:noFill/>
                <a:ln w="7" cmpd="sng">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0"/>
                </a:p>
              </p:txBody>
            </p:sp>
          </p:grpSp>
        </p:grpSp>
        <p:sp>
          <p:nvSpPr>
            <p:cNvPr id="13533" name="Rectangle 221"/>
            <p:cNvSpPr>
              <a:spLocks noChangeArrowheads="1"/>
            </p:cNvSpPr>
            <p:nvPr/>
          </p:nvSpPr>
          <p:spPr bwMode="auto">
            <a:xfrm>
              <a:off x="0" y="0"/>
              <a:ext cx="2576" cy="6738"/>
            </a:xfrm>
            <a:prstGeom prst="rect">
              <a:avLst/>
            </a:prstGeom>
            <a:noFill/>
            <a:ln w="9525" cmpd="sng">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0"/>
            </a:p>
          </p:txBody>
        </p:sp>
      </p:grpSp>
      <p:sp>
        <p:nvSpPr>
          <p:cNvPr id="13534" name="Rectangle 222"/>
          <p:cNvSpPr>
            <a:spLocks noChangeArrowheads="1"/>
          </p:cNvSpPr>
          <p:nvPr/>
        </p:nvSpPr>
        <p:spPr bwMode="auto">
          <a:xfrm>
            <a:off x="647564" y="576580"/>
            <a:ext cx="7777162" cy="466725"/>
          </a:xfrm>
          <a:prstGeom prst="rect">
            <a:avLst/>
          </a:prstGeom>
          <a:solidFill>
            <a:srgbClr val="FFFF99"/>
          </a:solidFill>
          <a:ln w="9525" cmpd="sng">
            <a:solidFill>
              <a:srgbClr val="008000"/>
            </a:solidFill>
            <a:miter lim="800000"/>
            <a:headEnd/>
            <a:tailEnd/>
          </a:ln>
          <a:effectLst>
            <a:outerShdw dist="107763" dir="2700000" algn="ctr" rotWithShape="0">
              <a:schemeClr val="bg2">
                <a:alpha val="50000"/>
              </a:schemeClr>
            </a:outerShdw>
          </a:effectLst>
        </p:spPr>
        <p:txBody>
          <a:bodyPr>
            <a:spAutoFit/>
          </a:bodyPr>
          <a:lstStyle/>
          <a:p>
            <a:pPr>
              <a:buClr>
                <a:schemeClr val="accent2"/>
              </a:buClr>
              <a:buFont typeface="Wingdings" pitchFamily="2" charset="2"/>
              <a:buNone/>
            </a:pPr>
            <a:r>
              <a:rPr lang="zh-CN" altLang="en-US" b="1" dirty="0">
                <a:latin typeface="黑体" pitchFamily="49" charset="-122"/>
                <a:ea typeface="黑体" pitchFamily="49" charset="-122"/>
              </a:rPr>
              <a:t>与</a:t>
            </a:r>
            <a:r>
              <a:rPr lang="en-US" altLang="zh-CN" b="1" dirty="0">
                <a:latin typeface="黑体" pitchFamily="49" charset="-122"/>
                <a:ea typeface="黑体" pitchFamily="49" charset="-122"/>
              </a:rPr>
              <a:t>DOS</a:t>
            </a:r>
            <a:r>
              <a:rPr lang="zh-CN" altLang="en-US" b="1" dirty="0">
                <a:latin typeface="黑体" pitchFamily="49" charset="-122"/>
                <a:ea typeface="黑体" pitchFamily="49" charset="-122"/>
              </a:rPr>
              <a:t>相比，</a:t>
            </a:r>
            <a:r>
              <a:rPr lang="en-US" altLang="zh-CN" b="1" dirty="0">
                <a:solidFill>
                  <a:schemeClr val="hlink"/>
                </a:solidFill>
                <a:latin typeface="黑体" pitchFamily="49" charset="-122"/>
                <a:ea typeface="黑体" pitchFamily="49" charset="-122"/>
              </a:rPr>
              <a:t>BIOS</a:t>
            </a:r>
            <a:r>
              <a:rPr lang="zh-CN" altLang="en-US" b="1" dirty="0">
                <a:solidFill>
                  <a:schemeClr val="hlink"/>
                </a:solidFill>
                <a:latin typeface="黑体" pitchFamily="49" charset="-122"/>
                <a:ea typeface="黑体" pitchFamily="49" charset="-122"/>
              </a:rPr>
              <a:t>是在更低的层次上</a:t>
            </a:r>
            <a:r>
              <a:rPr lang="zh-CN" altLang="en-US" b="1" dirty="0">
                <a:latin typeface="黑体" pitchFamily="49" charset="-122"/>
                <a:ea typeface="黑体" pitchFamily="49" charset="-122"/>
              </a:rPr>
              <a:t>为用户提供系统服务</a:t>
            </a:r>
          </a:p>
        </p:txBody>
      </p:sp>
      <p:sp>
        <p:nvSpPr>
          <p:cNvPr id="223" name="文本框 1"/>
          <p:cNvSpPr txBox="1"/>
          <p:nvPr/>
        </p:nvSpPr>
        <p:spPr>
          <a:xfrm>
            <a:off x="452120" y="317500"/>
            <a:ext cx="6392545" cy="492443"/>
          </a:xfrm>
          <a:prstGeom prst="rect">
            <a:avLst/>
          </a:prstGeom>
          <a:noFill/>
        </p:spPr>
        <p:txBody>
          <a:bodyPr wrap="square" rtlCol="0" anchor="t">
            <a:spAutoFit/>
          </a:bodyPr>
          <a:lstStyle/>
          <a:p>
            <a:r>
              <a:rPr lang="en-US" altLang="zh-CN" sz="2600" kern="0" dirty="0">
                <a:solidFill>
                  <a:schemeClr val="tx2"/>
                </a:solidFill>
                <a:effectLst>
                  <a:outerShdw blurRad="38100" dist="38100" dir="2700000" algn="tl">
                    <a:srgbClr val="C0C0C0"/>
                  </a:outerShdw>
                </a:effectLst>
                <a:latin typeface="+mj-lt"/>
                <a:cs typeface="+mj-cs"/>
              </a:rPr>
              <a:t>BIOS</a:t>
            </a:r>
            <a:r>
              <a:rPr lang="zh-CN" altLang="en-US" sz="2600" kern="0" dirty="0">
                <a:solidFill>
                  <a:schemeClr val="tx2"/>
                </a:solidFill>
                <a:effectLst>
                  <a:outerShdw blurRad="38100" dist="38100" dir="2700000" algn="tl">
                    <a:srgbClr val="C0C0C0"/>
                  </a:outerShdw>
                </a:effectLst>
                <a:latin typeface="+mj-lt"/>
                <a:cs typeface="+mj-cs"/>
              </a:rPr>
              <a:t>与</a:t>
            </a:r>
            <a:r>
              <a:rPr lang="en-US" altLang="zh-CN" sz="2600" kern="0" dirty="0">
                <a:solidFill>
                  <a:schemeClr val="tx2"/>
                </a:solidFill>
                <a:effectLst>
                  <a:outerShdw blurRad="38100" dist="38100" dir="2700000" algn="tl">
                    <a:srgbClr val="C0C0C0"/>
                  </a:outerShdw>
                </a:effectLst>
                <a:latin typeface="+mj-lt"/>
                <a:cs typeface="+mj-cs"/>
              </a:rPr>
              <a:t>DOS</a:t>
            </a:r>
            <a:r>
              <a:rPr lang="zh-CN" altLang="en-US" sz="2600" kern="0" dirty="0">
                <a:solidFill>
                  <a:schemeClr val="tx2"/>
                </a:solidFill>
                <a:effectLst>
                  <a:outerShdw blurRad="38100" dist="38100" dir="2700000" algn="tl">
                    <a:srgbClr val="C0C0C0"/>
                  </a:outerShdw>
                </a:effectLst>
                <a:latin typeface="+mj-lt"/>
                <a:cs typeface="+mj-cs"/>
              </a:rPr>
              <a:t>简介</a:t>
            </a:r>
          </a:p>
        </p:txBody>
      </p:sp>
    </p:spTree>
    <p:extLst>
      <p:ext uri="{BB962C8B-B14F-4D97-AF65-F5344CB8AC3E}">
        <p14:creationId xmlns:p14="http://schemas.microsoft.com/office/powerpoint/2010/main" val="4741477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5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3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body" idx="1"/>
          </p:nvPr>
        </p:nvSpPr>
        <p:spPr>
          <a:xfrm>
            <a:off x="503548" y="908720"/>
            <a:ext cx="8172908" cy="5631780"/>
          </a:xfrm>
        </p:spPr>
        <p:txBody>
          <a:bodyPr/>
          <a:lstStyle/>
          <a:p>
            <a:pPr marL="0" indent="0">
              <a:lnSpc>
                <a:spcPct val="150000"/>
              </a:lnSpc>
              <a:spcBef>
                <a:spcPts val="0"/>
              </a:spcBef>
              <a:buNone/>
            </a:pPr>
            <a:r>
              <a:rPr lang="en-US" altLang="zh-CN" dirty="0">
                <a:solidFill>
                  <a:srgbClr val="009900"/>
                </a:solidFill>
                <a:latin typeface="黑体" pitchFamily="49" charset="-122"/>
                <a:ea typeface="黑体" pitchFamily="49" charset="-122"/>
              </a:rPr>
              <a:t>DOS</a:t>
            </a:r>
            <a:r>
              <a:rPr lang="zh-CN" altLang="en-US" dirty="0">
                <a:solidFill>
                  <a:srgbClr val="009900"/>
                </a:solidFill>
                <a:latin typeface="黑体" pitchFamily="49" charset="-122"/>
                <a:ea typeface="黑体" pitchFamily="49" charset="-122"/>
              </a:rPr>
              <a:t>调用与</a:t>
            </a:r>
            <a:r>
              <a:rPr lang="en-US" altLang="zh-CN" dirty="0">
                <a:solidFill>
                  <a:srgbClr val="009900"/>
                </a:solidFill>
                <a:latin typeface="黑体" pitchFamily="49" charset="-122"/>
                <a:ea typeface="黑体" pitchFamily="49" charset="-122"/>
              </a:rPr>
              <a:t>BIOS</a:t>
            </a:r>
            <a:r>
              <a:rPr lang="zh-CN" altLang="en-US" dirty="0">
                <a:solidFill>
                  <a:srgbClr val="009900"/>
                </a:solidFill>
                <a:latin typeface="黑体" pitchFamily="49" charset="-122"/>
                <a:ea typeface="黑体" pitchFamily="49" charset="-122"/>
              </a:rPr>
              <a:t>调用两者的异同：</a:t>
            </a:r>
            <a:endParaRPr lang="en-US" altLang="zh-CN" dirty="0">
              <a:latin typeface="黑体" pitchFamily="49" charset="-122"/>
              <a:ea typeface="黑体" pitchFamily="49" charset="-122"/>
            </a:endParaRPr>
          </a:p>
          <a:p>
            <a:pPr>
              <a:lnSpc>
                <a:spcPct val="150000"/>
              </a:lnSpc>
              <a:spcBef>
                <a:spcPts val="0"/>
              </a:spcBef>
            </a:pPr>
            <a:r>
              <a:rPr lang="zh-CN" altLang="en-US" dirty="0">
                <a:latin typeface="黑体" pitchFamily="49" charset="-122"/>
                <a:ea typeface="黑体" pitchFamily="49" charset="-122"/>
              </a:rPr>
              <a:t>DOS功能调用在更高层次上提供了与BIOS类同的功能。</a:t>
            </a:r>
          </a:p>
          <a:p>
            <a:pPr>
              <a:lnSpc>
                <a:spcPct val="150000"/>
              </a:lnSpc>
              <a:spcBef>
                <a:spcPts val="0"/>
              </a:spcBef>
            </a:pPr>
            <a:r>
              <a:rPr lang="zh-CN" altLang="en-US" dirty="0">
                <a:latin typeface="黑体" pitchFamily="49" charset="-122"/>
                <a:ea typeface="黑体" pitchFamily="49" charset="-122"/>
              </a:rPr>
              <a:t>DOS调用与BIOS调用两者的区别</a:t>
            </a:r>
          </a:p>
          <a:p>
            <a:pPr lvl="1">
              <a:lnSpc>
                <a:spcPct val="150000"/>
              </a:lnSpc>
              <a:spcBef>
                <a:spcPts val="0"/>
              </a:spcBef>
              <a:buClr>
                <a:srgbClr val="FF00FF"/>
              </a:buClr>
              <a:buSzPct val="80000"/>
              <a:buFont typeface="Wingdings" pitchFamily="2" charset="2"/>
              <a:buChar char="Ø"/>
            </a:pPr>
            <a:r>
              <a:rPr lang="zh-CN" altLang="en-US" dirty="0">
                <a:latin typeface="黑体" pitchFamily="49" charset="-122"/>
                <a:ea typeface="黑体" pitchFamily="49" charset="-122"/>
              </a:rPr>
              <a:t>调用</a:t>
            </a:r>
            <a:r>
              <a:rPr lang="en-US" altLang="zh-CN" dirty="0">
                <a:latin typeface="黑体" pitchFamily="49" charset="-122"/>
                <a:ea typeface="黑体" pitchFamily="49" charset="-122"/>
              </a:rPr>
              <a:t>BIOS</a:t>
            </a:r>
            <a:r>
              <a:rPr lang="zh-CN" altLang="en-US" dirty="0">
                <a:latin typeface="黑体" pitchFamily="49" charset="-122"/>
                <a:ea typeface="黑体" pitchFamily="49" charset="-122"/>
              </a:rPr>
              <a:t>中断程序比调用</a:t>
            </a:r>
            <a:r>
              <a:rPr lang="en-US" altLang="zh-CN" dirty="0">
                <a:latin typeface="黑体" pitchFamily="49" charset="-122"/>
                <a:ea typeface="黑体" pitchFamily="49" charset="-122"/>
              </a:rPr>
              <a:t>DOS</a:t>
            </a:r>
            <a:r>
              <a:rPr lang="zh-CN" altLang="en-US" dirty="0">
                <a:latin typeface="黑体" pitchFamily="49" charset="-122"/>
                <a:ea typeface="黑体" pitchFamily="49" charset="-122"/>
              </a:rPr>
              <a:t>的复杂一些，但运行速度快，功能更强；</a:t>
            </a:r>
          </a:p>
          <a:p>
            <a:pPr lvl="1">
              <a:lnSpc>
                <a:spcPct val="150000"/>
              </a:lnSpc>
              <a:spcBef>
                <a:spcPts val="0"/>
              </a:spcBef>
              <a:buClr>
                <a:srgbClr val="FF00FF"/>
              </a:buClr>
              <a:buSzPct val="80000"/>
              <a:buFont typeface="Wingdings" pitchFamily="2" charset="2"/>
              <a:buChar char="Ø"/>
            </a:pPr>
            <a:r>
              <a:rPr lang="en-US" altLang="zh-CN" dirty="0">
                <a:solidFill>
                  <a:srgbClr val="9900FF"/>
                </a:solidFill>
                <a:latin typeface="黑体" pitchFamily="49" charset="-122"/>
                <a:ea typeface="黑体" pitchFamily="49" charset="-122"/>
              </a:rPr>
              <a:t>DOS</a:t>
            </a:r>
            <a:r>
              <a:rPr lang="zh-CN" altLang="en-US" dirty="0">
                <a:solidFill>
                  <a:srgbClr val="9900FF"/>
                </a:solidFill>
                <a:latin typeface="黑体" pitchFamily="49" charset="-122"/>
                <a:ea typeface="黑体" pitchFamily="49" charset="-122"/>
              </a:rPr>
              <a:t>功能调用只适用于</a:t>
            </a:r>
            <a:r>
              <a:rPr lang="en-US" altLang="zh-CN" dirty="0">
                <a:solidFill>
                  <a:srgbClr val="9900FF"/>
                </a:solidFill>
                <a:latin typeface="黑体" pitchFamily="49" charset="-122"/>
                <a:ea typeface="黑体" pitchFamily="49" charset="-122"/>
              </a:rPr>
              <a:t>DOS</a:t>
            </a:r>
            <a:r>
              <a:rPr lang="zh-CN" altLang="en-US" dirty="0">
                <a:solidFill>
                  <a:srgbClr val="9900FF"/>
                </a:solidFill>
                <a:latin typeface="黑体" pitchFamily="49" charset="-122"/>
                <a:ea typeface="黑体" pitchFamily="49" charset="-122"/>
              </a:rPr>
              <a:t>环境</a:t>
            </a:r>
            <a:r>
              <a:rPr lang="zh-CN" altLang="en-US" dirty="0">
                <a:latin typeface="黑体" pitchFamily="49" charset="-122"/>
                <a:ea typeface="黑体" pitchFamily="49" charset="-122"/>
              </a:rPr>
              <a:t>，而</a:t>
            </a:r>
            <a:r>
              <a:rPr lang="en-US" altLang="zh-CN" dirty="0">
                <a:solidFill>
                  <a:schemeClr val="hlink"/>
                </a:solidFill>
                <a:latin typeface="黑体" pitchFamily="49" charset="-122"/>
                <a:ea typeface="黑体" pitchFamily="49" charset="-122"/>
              </a:rPr>
              <a:t>BIOS</a:t>
            </a:r>
            <a:r>
              <a:rPr lang="zh-CN" altLang="en-US" dirty="0">
                <a:solidFill>
                  <a:schemeClr val="hlink"/>
                </a:solidFill>
                <a:latin typeface="黑体" pitchFamily="49" charset="-122"/>
                <a:ea typeface="黑体" pitchFamily="49" charset="-122"/>
              </a:rPr>
              <a:t>功能调用不受任何操作系统的约束；</a:t>
            </a:r>
          </a:p>
          <a:p>
            <a:pPr lvl="1">
              <a:lnSpc>
                <a:spcPct val="150000"/>
              </a:lnSpc>
              <a:spcBef>
                <a:spcPts val="0"/>
              </a:spcBef>
              <a:buClr>
                <a:srgbClr val="FF00FF"/>
              </a:buClr>
              <a:buSzPct val="80000"/>
              <a:buFont typeface="Wingdings" pitchFamily="2" charset="2"/>
              <a:buChar char="Ø"/>
            </a:pPr>
            <a:r>
              <a:rPr lang="zh-CN" altLang="en-US" dirty="0">
                <a:latin typeface="黑体" pitchFamily="49" charset="-122"/>
                <a:ea typeface="黑体" pitchFamily="49" charset="-122"/>
              </a:rPr>
              <a:t>某些功能只有</a:t>
            </a:r>
            <a:r>
              <a:rPr lang="en-US" altLang="zh-CN" dirty="0">
                <a:latin typeface="黑体" pitchFamily="49" charset="-122"/>
                <a:ea typeface="黑体" pitchFamily="49" charset="-122"/>
              </a:rPr>
              <a:t>BIOS</a:t>
            </a:r>
            <a:r>
              <a:rPr lang="zh-CN" altLang="en-US" dirty="0">
                <a:latin typeface="黑体" pitchFamily="49" charset="-122"/>
                <a:ea typeface="黑体" pitchFamily="49" charset="-122"/>
              </a:rPr>
              <a:t>具有。</a:t>
            </a:r>
          </a:p>
          <a:p>
            <a:endParaRPr lang="zh-CN" altLang="en-US" dirty="0"/>
          </a:p>
        </p:txBody>
      </p:sp>
      <p:sp>
        <p:nvSpPr>
          <p:cNvPr id="5" name="文本框 1"/>
          <p:cNvSpPr txBox="1"/>
          <p:nvPr/>
        </p:nvSpPr>
        <p:spPr>
          <a:xfrm>
            <a:off x="452120" y="317500"/>
            <a:ext cx="6392545" cy="492443"/>
          </a:xfrm>
          <a:prstGeom prst="rect">
            <a:avLst/>
          </a:prstGeom>
          <a:noFill/>
        </p:spPr>
        <p:txBody>
          <a:bodyPr wrap="square" rtlCol="0" anchor="t">
            <a:spAutoFit/>
          </a:bodyPr>
          <a:lstStyle/>
          <a:p>
            <a:r>
              <a:rPr lang="en-US" altLang="zh-CN" sz="2600" kern="0" dirty="0">
                <a:solidFill>
                  <a:schemeClr val="tx2"/>
                </a:solidFill>
                <a:effectLst>
                  <a:outerShdw blurRad="38100" dist="38100" dir="2700000" algn="tl">
                    <a:srgbClr val="C0C0C0"/>
                  </a:outerShdw>
                </a:effectLst>
                <a:latin typeface="+mj-lt"/>
                <a:cs typeface="+mj-cs"/>
              </a:rPr>
              <a:t>BIOS</a:t>
            </a:r>
            <a:r>
              <a:rPr lang="zh-CN" altLang="en-US" sz="2600" kern="0" dirty="0">
                <a:solidFill>
                  <a:schemeClr val="tx2"/>
                </a:solidFill>
                <a:effectLst>
                  <a:outerShdw blurRad="38100" dist="38100" dir="2700000" algn="tl">
                    <a:srgbClr val="C0C0C0"/>
                  </a:outerShdw>
                </a:effectLst>
                <a:latin typeface="+mj-lt"/>
                <a:cs typeface="+mj-cs"/>
              </a:rPr>
              <a:t>与</a:t>
            </a:r>
            <a:r>
              <a:rPr lang="en-US" altLang="zh-CN" sz="2600" kern="0" dirty="0">
                <a:solidFill>
                  <a:schemeClr val="tx2"/>
                </a:solidFill>
                <a:effectLst>
                  <a:outerShdw blurRad="38100" dist="38100" dir="2700000" algn="tl">
                    <a:srgbClr val="C0C0C0"/>
                  </a:outerShdw>
                </a:effectLst>
                <a:latin typeface="+mj-lt"/>
                <a:cs typeface="+mj-cs"/>
              </a:rPr>
              <a:t>DOS</a:t>
            </a:r>
            <a:r>
              <a:rPr lang="zh-CN" altLang="en-US" sz="2600" kern="0" dirty="0">
                <a:solidFill>
                  <a:schemeClr val="tx2"/>
                </a:solidFill>
                <a:effectLst>
                  <a:outerShdw blurRad="38100" dist="38100" dir="2700000" algn="tl">
                    <a:srgbClr val="C0C0C0"/>
                  </a:outerShdw>
                </a:effectLst>
                <a:latin typeface="+mj-lt"/>
                <a:cs typeface="+mj-cs"/>
              </a:rPr>
              <a:t>简介</a:t>
            </a:r>
          </a:p>
        </p:txBody>
      </p:sp>
    </p:spTree>
    <p:extLst>
      <p:ext uri="{BB962C8B-B14F-4D97-AF65-F5344CB8AC3E}">
        <p14:creationId xmlns:p14="http://schemas.microsoft.com/office/powerpoint/2010/main" val="180637263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body" idx="1"/>
          </p:nvPr>
        </p:nvSpPr>
        <p:spPr>
          <a:xfrm>
            <a:off x="359532" y="1016732"/>
            <a:ext cx="8171121" cy="4899757"/>
          </a:xfrm>
        </p:spPr>
        <p:txBody>
          <a:bodyPr/>
          <a:lstStyle/>
          <a:p>
            <a:r>
              <a:rPr lang="zh-CN" altLang="en-US" sz="2400" dirty="0">
                <a:effectLst/>
                <a:latin typeface="黑体" pitchFamily="49" charset="-122"/>
                <a:ea typeface="黑体" pitchFamily="49" charset="-122"/>
              </a:rPr>
              <a:t>例：将一个ASCII字符显示于屏幕的当前光标所在位置。 </a:t>
            </a:r>
          </a:p>
          <a:p>
            <a:pPr>
              <a:buFont typeface="Wingdings" pitchFamily="2" charset="2"/>
              <a:buNone/>
            </a:pPr>
            <a:endParaRPr lang="zh-CN" altLang="en-US" sz="2400" dirty="0">
              <a:effectLst/>
              <a:latin typeface="黑体" pitchFamily="49" charset="-122"/>
              <a:ea typeface="黑体" pitchFamily="49" charset="-122"/>
            </a:endParaRPr>
          </a:p>
          <a:p>
            <a:pPr>
              <a:buFont typeface="Wingdings" pitchFamily="2" charset="2"/>
              <a:buNone/>
            </a:pPr>
            <a:r>
              <a:rPr lang="zh-CN" altLang="en-US" sz="2400" dirty="0">
                <a:effectLst/>
                <a:latin typeface="黑体" pitchFamily="49" charset="-122"/>
                <a:ea typeface="黑体" pitchFamily="49" charset="-122"/>
              </a:rPr>
              <a:t>  使用</a:t>
            </a:r>
            <a:r>
              <a:rPr lang="en-US" altLang="zh-CN" sz="2400" dirty="0">
                <a:effectLst/>
                <a:latin typeface="黑体" pitchFamily="49" charset="-122"/>
                <a:ea typeface="黑体" pitchFamily="49" charset="-122"/>
              </a:rPr>
              <a:t>D</a:t>
            </a:r>
            <a:r>
              <a:rPr lang="zh-CN" altLang="en-US" sz="2400" dirty="0">
                <a:effectLst/>
                <a:latin typeface="黑体" pitchFamily="49" charset="-122"/>
                <a:ea typeface="黑体" pitchFamily="49" charset="-122"/>
              </a:rPr>
              <a:t>OS的</a:t>
            </a:r>
            <a:r>
              <a:rPr lang="en-US" altLang="zh-CN" sz="2400" dirty="0">
                <a:effectLst/>
                <a:latin typeface="黑体" pitchFamily="49" charset="-122"/>
                <a:ea typeface="黑体" pitchFamily="49" charset="-122"/>
              </a:rPr>
              <a:t>21</a:t>
            </a:r>
            <a:r>
              <a:rPr lang="zh-CN" altLang="en-US" sz="2400" dirty="0">
                <a:effectLst/>
                <a:latin typeface="黑体" pitchFamily="49" charset="-122"/>
                <a:ea typeface="黑体" pitchFamily="49" charset="-122"/>
              </a:rPr>
              <a:t>号中断的</a:t>
            </a:r>
            <a:r>
              <a:rPr lang="en-US" altLang="zh-CN" sz="2400" dirty="0">
                <a:effectLst/>
                <a:latin typeface="黑体" pitchFamily="49" charset="-122"/>
                <a:ea typeface="黑体" pitchFamily="49" charset="-122"/>
              </a:rPr>
              <a:t>2</a:t>
            </a:r>
            <a:r>
              <a:rPr lang="zh-CN" altLang="en-US" sz="2400" dirty="0">
                <a:effectLst/>
                <a:latin typeface="黑体" pitchFamily="49" charset="-122"/>
                <a:ea typeface="黑体" pitchFamily="49" charset="-122"/>
              </a:rPr>
              <a:t>号功能：</a:t>
            </a:r>
          </a:p>
          <a:p>
            <a:pPr>
              <a:buFont typeface="Wingdings" pitchFamily="2" charset="2"/>
              <a:buNone/>
            </a:pPr>
            <a:r>
              <a:rPr lang="zh-CN" altLang="en-US" sz="2400" dirty="0">
                <a:effectLst/>
                <a:latin typeface="黑体" pitchFamily="49" charset="-122"/>
                <a:ea typeface="黑体" pitchFamily="49" charset="-122"/>
              </a:rPr>
              <a:t>	MOV 	</a:t>
            </a:r>
            <a:r>
              <a:rPr lang="en-US" altLang="zh-CN" sz="2400" dirty="0">
                <a:effectLst/>
                <a:latin typeface="黑体" pitchFamily="49" charset="-122"/>
                <a:ea typeface="黑体" pitchFamily="49" charset="-122"/>
              </a:rPr>
              <a:t>D</a:t>
            </a:r>
            <a:r>
              <a:rPr lang="zh-CN" altLang="en-US" sz="2400" dirty="0">
                <a:effectLst/>
                <a:latin typeface="黑体" pitchFamily="49" charset="-122"/>
                <a:ea typeface="黑体" pitchFamily="49" charset="-122"/>
              </a:rPr>
              <a:t>L, '?'	;要显示的字符送入</a:t>
            </a:r>
            <a:r>
              <a:rPr lang="en-US" altLang="zh-CN" sz="2400" dirty="0">
                <a:effectLst/>
                <a:latin typeface="黑体" pitchFamily="49" charset="-122"/>
                <a:ea typeface="黑体" pitchFamily="49" charset="-122"/>
              </a:rPr>
              <a:t>D</a:t>
            </a:r>
            <a:r>
              <a:rPr lang="zh-CN" altLang="en-US" sz="2400" dirty="0">
                <a:effectLst/>
                <a:latin typeface="黑体" pitchFamily="49" charset="-122"/>
                <a:ea typeface="黑体" pitchFamily="49" charset="-122"/>
              </a:rPr>
              <a:t>L</a:t>
            </a:r>
            <a:endParaRPr lang="en-US" altLang="zh-CN" sz="2400" dirty="0">
              <a:effectLst/>
              <a:latin typeface="黑体" pitchFamily="49" charset="-122"/>
              <a:ea typeface="黑体" pitchFamily="49" charset="-122"/>
            </a:endParaRPr>
          </a:p>
          <a:p>
            <a:pPr>
              <a:buFont typeface="Wingdings" pitchFamily="2" charset="2"/>
              <a:buNone/>
            </a:pPr>
            <a:r>
              <a:rPr lang="en-US" altLang="zh-CN" sz="2400" dirty="0">
                <a:effectLst/>
                <a:latin typeface="黑体" pitchFamily="49" charset="-122"/>
                <a:ea typeface="黑体" pitchFamily="49" charset="-122"/>
              </a:rPr>
              <a:t>  MOV       AH, 2</a:t>
            </a:r>
            <a:endParaRPr lang="zh-CN" altLang="en-US" sz="2400" dirty="0">
              <a:effectLst/>
              <a:latin typeface="黑体" pitchFamily="49" charset="-122"/>
              <a:ea typeface="黑体" pitchFamily="49" charset="-122"/>
            </a:endParaRPr>
          </a:p>
          <a:p>
            <a:pPr>
              <a:buFont typeface="Wingdings" pitchFamily="2" charset="2"/>
              <a:buNone/>
            </a:pPr>
            <a:r>
              <a:rPr lang="zh-CN" altLang="en-US" sz="2400" dirty="0">
                <a:effectLst/>
                <a:latin typeface="黑体" pitchFamily="49" charset="-122"/>
                <a:ea typeface="黑体" pitchFamily="49" charset="-122"/>
              </a:rPr>
              <a:t>	INT	   	</a:t>
            </a:r>
            <a:r>
              <a:rPr lang="en-US" altLang="zh-CN" sz="2400" dirty="0">
                <a:effectLst/>
                <a:latin typeface="黑体" pitchFamily="49" charset="-122"/>
                <a:ea typeface="黑体" pitchFamily="49" charset="-122"/>
              </a:rPr>
              <a:t>21</a:t>
            </a:r>
            <a:r>
              <a:rPr lang="zh-CN" altLang="en-US" sz="2400" dirty="0">
                <a:effectLst/>
                <a:latin typeface="黑体" pitchFamily="49" charset="-122"/>
                <a:ea typeface="黑体" pitchFamily="49" charset="-122"/>
              </a:rPr>
              <a:t>H		;调用</a:t>
            </a:r>
            <a:r>
              <a:rPr lang="en-US" altLang="zh-CN" sz="2400" dirty="0">
                <a:effectLst/>
                <a:latin typeface="黑体" pitchFamily="49" charset="-122"/>
                <a:ea typeface="黑体" pitchFamily="49" charset="-122"/>
              </a:rPr>
              <a:t>21</a:t>
            </a:r>
            <a:r>
              <a:rPr lang="zh-CN" altLang="en-US" sz="2400" dirty="0">
                <a:effectLst/>
                <a:latin typeface="黑体" pitchFamily="49" charset="-122"/>
                <a:ea typeface="黑体" pitchFamily="49" charset="-122"/>
              </a:rPr>
              <a:t>H软中断</a:t>
            </a:r>
            <a:endParaRPr lang="en-US" altLang="zh-CN" sz="2400" dirty="0">
              <a:effectLst/>
              <a:latin typeface="黑体" pitchFamily="49" charset="-122"/>
              <a:ea typeface="黑体" pitchFamily="49" charset="-122"/>
            </a:endParaRPr>
          </a:p>
          <a:p>
            <a:pPr>
              <a:buFont typeface="Wingdings" pitchFamily="2" charset="2"/>
              <a:buNone/>
            </a:pPr>
            <a:endParaRPr lang="en-US" altLang="zh-CN" sz="2400" dirty="0">
              <a:effectLst/>
              <a:latin typeface="黑体" pitchFamily="49" charset="-122"/>
              <a:ea typeface="黑体" pitchFamily="49" charset="-122"/>
            </a:endParaRPr>
          </a:p>
          <a:p>
            <a:pPr>
              <a:buNone/>
            </a:pPr>
            <a:r>
              <a:rPr lang="zh-CN" altLang="en-US" sz="2400" dirty="0">
                <a:effectLst/>
                <a:latin typeface="黑体" pitchFamily="49" charset="-122"/>
                <a:ea typeface="黑体" pitchFamily="49" charset="-122"/>
              </a:rPr>
              <a:t>  使用BIOS的10H中断的0EH号功能：</a:t>
            </a:r>
          </a:p>
          <a:p>
            <a:pPr>
              <a:buNone/>
            </a:pPr>
            <a:r>
              <a:rPr lang="zh-CN" altLang="en-US" sz="2400" dirty="0">
                <a:effectLst/>
                <a:latin typeface="黑体" pitchFamily="49" charset="-122"/>
                <a:ea typeface="黑体" pitchFamily="49" charset="-122"/>
              </a:rPr>
              <a:t>	MOV 	AL, '?'	;要显示的字符送入AL</a:t>
            </a:r>
          </a:p>
          <a:p>
            <a:pPr>
              <a:buNone/>
            </a:pPr>
            <a:r>
              <a:rPr lang="zh-CN" altLang="en-US" sz="2400" dirty="0">
                <a:effectLst/>
                <a:latin typeface="黑体" pitchFamily="49" charset="-122"/>
                <a:ea typeface="黑体" pitchFamily="49" charset="-122"/>
              </a:rPr>
              <a:t>	MOV		AH,0EH	;功能号送入AH</a:t>
            </a:r>
          </a:p>
          <a:p>
            <a:pPr>
              <a:buNone/>
            </a:pPr>
            <a:r>
              <a:rPr lang="zh-CN" altLang="en-US" sz="2400" dirty="0">
                <a:effectLst/>
                <a:latin typeface="黑体" pitchFamily="49" charset="-122"/>
                <a:ea typeface="黑体" pitchFamily="49" charset="-122"/>
              </a:rPr>
              <a:t>	INT	   	10H		;调用10H软中断</a:t>
            </a:r>
          </a:p>
        </p:txBody>
      </p:sp>
      <p:sp>
        <p:nvSpPr>
          <p:cNvPr id="4" name="文本框 1"/>
          <p:cNvSpPr txBox="1"/>
          <p:nvPr/>
        </p:nvSpPr>
        <p:spPr>
          <a:xfrm>
            <a:off x="452120" y="317500"/>
            <a:ext cx="6392545" cy="492443"/>
          </a:xfrm>
          <a:prstGeom prst="rect">
            <a:avLst/>
          </a:prstGeom>
          <a:noFill/>
        </p:spPr>
        <p:txBody>
          <a:bodyPr wrap="square" rtlCol="0" anchor="t">
            <a:spAutoFit/>
          </a:bodyPr>
          <a:lstStyle/>
          <a:p>
            <a:r>
              <a:rPr lang="en-US" altLang="zh-CN" sz="2600" kern="0" dirty="0">
                <a:solidFill>
                  <a:schemeClr val="tx2"/>
                </a:solidFill>
                <a:effectLst>
                  <a:outerShdw blurRad="38100" dist="38100" dir="2700000" algn="tl">
                    <a:srgbClr val="C0C0C0"/>
                  </a:outerShdw>
                </a:effectLst>
                <a:latin typeface="+mj-lt"/>
                <a:cs typeface="+mj-cs"/>
              </a:rPr>
              <a:t>BIOS</a:t>
            </a:r>
            <a:r>
              <a:rPr lang="zh-CN" altLang="en-US" sz="2600" kern="0" dirty="0">
                <a:solidFill>
                  <a:schemeClr val="tx2"/>
                </a:solidFill>
                <a:effectLst>
                  <a:outerShdw blurRad="38100" dist="38100" dir="2700000" algn="tl">
                    <a:srgbClr val="C0C0C0"/>
                  </a:outerShdw>
                </a:effectLst>
                <a:latin typeface="+mj-lt"/>
                <a:cs typeface="+mj-cs"/>
              </a:rPr>
              <a:t>与</a:t>
            </a:r>
            <a:r>
              <a:rPr lang="en-US" altLang="zh-CN" sz="2600" kern="0" dirty="0">
                <a:solidFill>
                  <a:schemeClr val="tx2"/>
                </a:solidFill>
                <a:effectLst>
                  <a:outerShdw blurRad="38100" dist="38100" dir="2700000" algn="tl">
                    <a:srgbClr val="C0C0C0"/>
                  </a:outerShdw>
                </a:effectLst>
                <a:latin typeface="+mj-lt"/>
                <a:cs typeface="+mj-cs"/>
              </a:rPr>
              <a:t>DOS</a:t>
            </a:r>
            <a:r>
              <a:rPr lang="zh-CN" altLang="en-US" sz="2600" kern="0" dirty="0">
                <a:solidFill>
                  <a:schemeClr val="tx2"/>
                </a:solidFill>
                <a:effectLst>
                  <a:outerShdw blurRad="38100" dist="38100" dir="2700000" algn="tl">
                    <a:srgbClr val="C0C0C0"/>
                  </a:outerShdw>
                </a:effectLst>
                <a:latin typeface="+mj-lt"/>
                <a:cs typeface="+mj-cs"/>
              </a:rPr>
              <a:t>简介</a:t>
            </a:r>
          </a:p>
        </p:txBody>
      </p:sp>
    </p:spTree>
    <p:extLst>
      <p:ext uri="{BB962C8B-B14F-4D97-AF65-F5344CB8AC3E}">
        <p14:creationId xmlns:p14="http://schemas.microsoft.com/office/powerpoint/2010/main" val="141965349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第</a:t>
            </a:r>
            <a:r>
              <a:rPr lang="en-US" altLang="zh-CN" sz="2600" kern="0" dirty="0">
                <a:solidFill>
                  <a:schemeClr val="tx2"/>
                </a:solidFill>
                <a:effectLst>
                  <a:outerShdw blurRad="38100" dist="38100" dir="2700000" algn="tl">
                    <a:srgbClr val="C0C0C0"/>
                  </a:outerShdw>
                </a:effectLst>
                <a:latin typeface="+mj-lt"/>
                <a:cs typeface="+mj-cs"/>
              </a:rPr>
              <a:t>11</a:t>
            </a:r>
            <a:r>
              <a:rPr lang="en-US" altLang="zh-CN" sz="2600" kern="0" dirty="0">
                <a:solidFill>
                  <a:schemeClr val="tx2"/>
                </a:solidFill>
                <a:effectLst>
                  <a:outerShdw blurRad="38100" dist="38100" dir="2700000" algn="tl">
                    <a:srgbClr val="C0C0C0"/>
                  </a:outerShdw>
                </a:effectLst>
              </a:rPr>
              <a:t>&amp;12</a:t>
            </a:r>
            <a:r>
              <a:rPr lang="zh-CN" altLang="en-US" sz="2600" kern="0" dirty="0">
                <a:solidFill>
                  <a:schemeClr val="tx2"/>
                </a:solidFill>
                <a:effectLst>
                  <a:outerShdw blurRad="38100" dist="38100" dir="2700000" algn="tl">
                    <a:srgbClr val="C0C0C0"/>
                  </a:outerShdw>
                </a:effectLst>
                <a:latin typeface="+mj-lt"/>
                <a:cs typeface="+mj-cs"/>
              </a:rPr>
              <a:t>讲：</a:t>
            </a:r>
            <a:r>
              <a:rPr lang="en-US" altLang="zh-CN" sz="2600" kern="0" dirty="0">
                <a:solidFill>
                  <a:schemeClr val="tx2"/>
                </a:solidFill>
                <a:effectLst>
                  <a:outerShdw blurRad="38100" dist="38100" dir="2700000" algn="tl">
                    <a:srgbClr val="C0C0C0"/>
                  </a:outerShdw>
                </a:effectLst>
                <a:latin typeface="+mj-lt"/>
                <a:cs typeface="+mj-cs"/>
              </a:rPr>
              <a:t>BIOS</a:t>
            </a:r>
            <a:r>
              <a:rPr lang="zh-CN" altLang="en-US" sz="2600" kern="0" dirty="0">
                <a:solidFill>
                  <a:schemeClr val="tx2"/>
                </a:solidFill>
                <a:effectLst>
                  <a:outerShdw blurRad="38100" dist="38100" dir="2700000" algn="tl">
                    <a:srgbClr val="C0C0C0"/>
                  </a:outerShdw>
                </a:effectLst>
                <a:latin typeface="+mj-lt"/>
                <a:cs typeface="+mj-cs"/>
              </a:rPr>
              <a:t>及</a:t>
            </a:r>
            <a:r>
              <a:rPr lang="en-US" altLang="zh-CN" sz="2600" kern="0" dirty="0">
                <a:solidFill>
                  <a:schemeClr val="tx2"/>
                </a:solidFill>
                <a:effectLst>
                  <a:outerShdw blurRad="38100" dist="38100" dir="2700000" algn="tl">
                    <a:srgbClr val="C0C0C0"/>
                  </a:outerShdw>
                </a:effectLst>
                <a:latin typeface="+mj-lt"/>
                <a:cs typeface="+mj-cs"/>
              </a:rPr>
              <a:t>DOS</a:t>
            </a:r>
            <a:r>
              <a:rPr lang="zh-CN" altLang="en-US" sz="2600" kern="0" dirty="0">
                <a:solidFill>
                  <a:schemeClr val="tx2"/>
                </a:solidFill>
                <a:effectLst>
                  <a:outerShdw blurRad="38100" dist="38100" dir="2700000" algn="tl">
                    <a:srgbClr val="C0C0C0"/>
                  </a:outerShdw>
                </a:effectLst>
                <a:latin typeface="+mj-lt"/>
                <a:cs typeface="+mj-cs"/>
              </a:rPr>
              <a:t>功能调用</a:t>
            </a:r>
          </a:p>
        </p:txBody>
      </p:sp>
      <p:sp>
        <p:nvSpPr>
          <p:cNvPr id="3" name="文本框 2"/>
          <p:cNvSpPr txBox="1"/>
          <p:nvPr/>
        </p:nvSpPr>
        <p:spPr>
          <a:xfrm>
            <a:off x="1223627" y="1016732"/>
            <a:ext cx="6571615" cy="4740465"/>
          </a:xfrm>
          <a:prstGeom prst="rect">
            <a:avLst/>
          </a:prstGeom>
          <a:noFill/>
        </p:spPr>
        <p:txBody>
          <a:bodyPr wrap="square" rtlCol="0">
            <a:spAutoFit/>
          </a:bodyPr>
          <a:lstStyle/>
          <a:p>
            <a:pPr marL="342900" indent="-342900">
              <a:lnSpc>
                <a:spcPct val="160000"/>
              </a:lnSpc>
              <a:buClr>
                <a:srgbClr val="FF3300"/>
              </a:buClr>
              <a:buFont typeface="Wingdings" panose="05000000000000000000" charset="0"/>
              <a:buChar char=""/>
            </a:pPr>
            <a:r>
              <a:rPr lang="en-US" altLang="zh-CN" b="0" dirty="0">
                <a:latin typeface="+mn-lt"/>
                <a:sym typeface="+mn-ea"/>
              </a:rPr>
              <a:t>BIOS</a:t>
            </a:r>
            <a:r>
              <a:rPr lang="zh-CN" altLang="en-US" b="0" dirty="0">
                <a:latin typeface="+mn-lt"/>
                <a:sym typeface="+mn-ea"/>
              </a:rPr>
              <a:t>与</a:t>
            </a:r>
            <a:r>
              <a:rPr lang="en-US" altLang="zh-CN" b="0" dirty="0">
                <a:latin typeface="+mn-lt"/>
                <a:sym typeface="+mn-ea"/>
              </a:rPr>
              <a:t>DOS</a:t>
            </a:r>
            <a:r>
              <a:rPr lang="zh-CN" altLang="en-US" b="0" dirty="0">
                <a:latin typeface="+mn-lt"/>
                <a:sym typeface="+mn-ea"/>
              </a:rPr>
              <a:t>简介</a:t>
            </a:r>
          </a:p>
          <a:p>
            <a:pPr marL="342900" indent="-342900">
              <a:lnSpc>
                <a:spcPct val="160000"/>
              </a:lnSpc>
              <a:buClr>
                <a:srgbClr val="FF3300"/>
              </a:buClr>
              <a:buFont typeface="Wingdings" panose="05000000000000000000" charset="0"/>
              <a:buChar char=""/>
            </a:pPr>
            <a:r>
              <a:rPr lang="zh-CN" altLang="en-US" dirty="0">
                <a:solidFill>
                  <a:srgbClr val="FF0000"/>
                </a:solidFill>
                <a:latin typeface="+mn-lt"/>
                <a:sym typeface="+mn-ea"/>
              </a:rPr>
              <a:t>键盘</a:t>
            </a:r>
            <a:r>
              <a:rPr lang="en-US" altLang="zh-CN" dirty="0">
                <a:solidFill>
                  <a:srgbClr val="FF0000"/>
                </a:solidFill>
                <a:latin typeface="+mn-lt"/>
                <a:sym typeface="+mn-ea"/>
              </a:rPr>
              <a:t>I/O</a:t>
            </a:r>
          </a:p>
          <a:p>
            <a:pPr marL="800100" lvl="1" indent="-342900">
              <a:lnSpc>
                <a:spcPct val="160000"/>
              </a:lnSpc>
              <a:buClr>
                <a:srgbClr val="FF3300"/>
              </a:buClr>
              <a:buFont typeface="Wingdings" panose="05000000000000000000" charset="0"/>
              <a:buChar char=""/>
            </a:pPr>
            <a:r>
              <a:rPr lang="zh-CN" altLang="en-US" dirty="0">
                <a:hlinkClick r:id="rId2" action="ppaction://hlinksldjump"/>
              </a:rPr>
              <a:t>字符码与扫描码 </a:t>
            </a:r>
            <a:endParaRPr lang="en-US" altLang="zh-CN" dirty="0"/>
          </a:p>
          <a:p>
            <a:pPr marL="800100" lvl="1" indent="-342900">
              <a:lnSpc>
                <a:spcPct val="160000"/>
              </a:lnSpc>
              <a:buClr>
                <a:srgbClr val="FF3300"/>
              </a:buClr>
              <a:buFont typeface="Wingdings" panose="05000000000000000000" charset="0"/>
              <a:buChar char=""/>
            </a:pPr>
            <a:r>
              <a:rPr lang="en-US" altLang="zh-CN" dirty="0">
                <a:hlinkClick r:id="rId3" action="ppaction://hlinksldjump"/>
              </a:rPr>
              <a:t>BIOS</a:t>
            </a:r>
            <a:r>
              <a:rPr lang="zh-CN" altLang="en-US" dirty="0">
                <a:hlinkClick r:id="rId3" action="ppaction://hlinksldjump"/>
              </a:rPr>
              <a:t>键盘中断 </a:t>
            </a:r>
            <a:endParaRPr lang="en-US" altLang="zh-CN" dirty="0"/>
          </a:p>
          <a:p>
            <a:pPr marL="800100" lvl="1" indent="-342900">
              <a:lnSpc>
                <a:spcPct val="160000"/>
              </a:lnSpc>
              <a:buClr>
                <a:srgbClr val="FF3300"/>
              </a:buClr>
              <a:buFont typeface="Wingdings" panose="05000000000000000000" charset="0"/>
              <a:buChar char=""/>
            </a:pPr>
            <a:r>
              <a:rPr lang="en-US" altLang="zh-CN" dirty="0">
                <a:hlinkClick r:id="rId4" action="ppaction://hlinksldjump"/>
              </a:rPr>
              <a:t>DOS</a:t>
            </a:r>
            <a:r>
              <a:rPr lang="zh-CN" altLang="en-US" dirty="0">
                <a:hlinkClick r:id="rId4" action="ppaction://hlinksldjump"/>
              </a:rPr>
              <a:t>中断调用</a:t>
            </a:r>
            <a:endParaRPr lang="zh-CN" altLang="en-US" dirty="0"/>
          </a:p>
          <a:p>
            <a:pPr marL="342900" indent="-342900">
              <a:lnSpc>
                <a:spcPct val="160000"/>
              </a:lnSpc>
              <a:buClr>
                <a:srgbClr val="FF3300"/>
              </a:buClr>
              <a:buFont typeface="Wingdings" panose="05000000000000000000" charset="0"/>
              <a:buChar char=""/>
            </a:pPr>
            <a:r>
              <a:rPr lang="zh-CN" altLang="en-US" b="0" dirty="0">
                <a:latin typeface="+mn-lt"/>
                <a:sym typeface="+mn-ea"/>
              </a:rPr>
              <a:t>显示器</a:t>
            </a:r>
            <a:r>
              <a:rPr lang="en-US" altLang="zh-CN" b="0" dirty="0">
                <a:latin typeface="+mn-lt"/>
                <a:sym typeface="+mn-ea"/>
              </a:rPr>
              <a:t>I/O</a:t>
            </a:r>
            <a:endParaRPr lang="zh-CN" altLang="en-US" b="0" dirty="0">
              <a:latin typeface="+mn-lt"/>
              <a:sym typeface="+mn-ea"/>
            </a:endParaRPr>
          </a:p>
          <a:p>
            <a:pPr marL="342900" indent="-342900">
              <a:lnSpc>
                <a:spcPct val="160000"/>
              </a:lnSpc>
              <a:buClr>
                <a:srgbClr val="FF3300"/>
              </a:buClr>
              <a:buFont typeface="Wingdings" panose="05000000000000000000" charset="0"/>
              <a:buChar char=""/>
            </a:pPr>
            <a:r>
              <a:rPr lang="zh-CN" altLang="en-US" b="0" dirty="0">
                <a:latin typeface="+mn-lt"/>
                <a:sym typeface="+mn-ea"/>
              </a:rPr>
              <a:t>串行通信口</a:t>
            </a:r>
            <a:r>
              <a:rPr lang="en-US" altLang="zh-CN" b="0" dirty="0">
                <a:latin typeface="+mn-lt"/>
                <a:sym typeface="+mn-ea"/>
              </a:rPr>
              <a:t>I/O</a:t>
            </a:r>
            <a:endParaRPr lang="zh-CN" altLang="en-US" b="0" dirty="0">
              <a:latin typeface="+mn-lt"/>
              <a:sym typeface="+mn-ea"/>
            </a:endParaRPr>
          </a:p>
          <a:p>
            <a:pPr marL="342900" indent="-342900">
              <a:lnSpc>
                <a:spcPct val="160000"/>
              </a:lnSpc>
              <a:buClr>
                <a:srgbClr val="FF3300"/>
              </a:buClr>
              <a:buFont typeface="Wingdings" panose="05000000000000000000" charset="0"/>
              <a:buChar char=""/>
            </a:pPr>
            <a:r>
              <a:rPr lang="zh-CN" altLang="en-US" b="0" dirty="0">
                <a:latin typeface="+mn-lt"/>
                <a:sym typeface="+mn-ea"/>
              </a:rPr>
              <a:t>文件存取</a:t>
            </a:r>
            <a:r>
              <a:rPr lang="en-US" altLang="zh-CN" b="0" dirty="0">
                <a:latin typeface="+mn-lt"/>
                <a:sym typeface="+mn-ea"/>
              </a:rPr>
              <a:t>I/O</a:t>
            </a:r>
            <a:endParaRPr lang="zh-CN" altLang="en-US" b="0" dirty="0">
              <a:latin typeface="+mn-lt"/>
              <a:sym typeface="+mn-ea"/>
            </a:endParaRPr>
          </a:p>
        </p:txBody>
      </p:sp>
    </p:spTree>
    <p:extLst>
      <p:ext uri="{BB962C8B-B14F-4D97-AF65-F5344CB8AC3E}">
        <p14:creationId xmlns:p14="http://schemas.microsoft.com/office/powerpoint/2010/main" val="3548973251"/>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5" name="Rectangle 3"/>
          <p:cNvSpPr>
            <a:spLocks noGrp="1" noChangeArrowheads="1"/>
          </p:cNvSpPr>
          <p:nvPr>
            <p:ph type="body" idx="1"/>
          </p:nvPr>
        </p:nvSpPr>
        <p:spPr>
          <a:xfrm>
            <a:off x="395536" y="1052736"/>
            <a:ext cx="8316924" cy="5220580"/>
          </a:xfrm>
          <a:noFill/>
        </p:spPr>
        <p:txBody>
          <a:bodyPr/>
          <a:lstStyle/>
          <a:p>
            <a:pPr>
              <a:spcBef>
                <a:spcPct val="0"/>
              </a:spcBef>
              <a:buFontTx/>
              <a:buNone/>
            </a:pPr>
            <a:r>
              <a:rPr lang="zh-CN" altLang="en-US" sz="3600" dirty="0">
                <a:solidFill>
                  <a:schemeClr val="tx2"/>
                </a:solidFill>
                <a:effectLst/>
                <a:ea typeface="宋体" panose="02010600030101010101" pitchFamily="2" charset="-122"/>
                <a:cs typeface="+mj-cs"/>
              </a:rPr>
              <a:t>字符码与扫描码：</a:t>
            </a:r>
            <a:endParaRPr lang="en-US" altLang="zh-CN" sz="3600" dirty="0">
              <a:solidFill>
                <a:schemeClr val="tx2"/>
              </a:solidFill>
              <a:effectLst/>
              <a:ea typeface="宋体" panose="02010600030101010101" pitchFamily="2" charset="-122"/>
              <a:cs typeface="+mj-cs"/>
            </a:endParaRPr>
          </a:p>
          <a:p>
            <a:pPr marL="0" indent="444500" algn="just">
              <a:buFontTx/>
              <a:buNone/>
            </a:pPr>
            <a:r>
              <a:rPr lang="zh-CN" altLang="en-US" sz="2400" dirty="0">
                <a:effectLst/>
                <a:ea typeface="宋体" panose="02010600030101010101" pitchFamily="2" charset="-122"/>
              </a:rPr>
              <a:t>键盘是计算机最基本的一种输入设备，用来输入信息，以达到人机对话的目的。键盘主要由</a:t>
            </a:r>
            <a:r>
              <a:rPr lang="en-US" altLang="zh-CN" sz="2400" dirty="0">
                <a:effectLst/>
                <a:ea typeface="宋体" panose="02010600030101010101" pitchFamily="2" charset="-122"/>
              </a:rPr>
              <a:t>3</a:t>
            </a:r>
            <a:r>
              <a:rPr lang="zh-CN" altLang="en-US" sz="2400" dirty="0">
                <a:effectLst/>
                <a:ea typeface="宋体" panose="02010600030101010101" pitchFamily="2" charset="-122"/>
              </a:rPr>
              <a:t>种基本类型的键组成：</a:t>
            </a:r>
          </a:p>
          <a:p>
            <a:pPr algn="just">
              <a:buFontTx/>
              <a:buNone/>
            </a:pPr>
            <a:endParaRPr lang="zh-CN" altLang="en-US" sz="2400" dirty="0">
              <a:effectLst/>
              <a:ea typeface="宋体" panose="02010600030101010101" pitchFamily="2" charset="-122"/>
            </a:endParaRPr>
          </a:p>
          <a:p>
            <a:pPr marL="514350" indent="-514350" algn="just">
              <a:buFont typeface="+mj-lt"/>
              <a:buAutoNum type="arabicPeriod"/>
            </a:pPr>
            <a:r>
              <a:rPr lang="zh-CN" altLang="en-US" sz="2400" dirty="0">
                <a:solidFill>
                  <a:schemeClr val="tx2"/>
                </a:solidFill>
                <a:effectLst/>
                <a:ea typeface="宋体" panose="02010600030101010101" pitchFamily="2" charset="-122"/>
              </a:rPr>
              <a:t>字符数字键：</a:t>
            </a:r>
            <a:r>
              <a:rPr lang="en-US" altLang="zh-CN" sz="2400" dirty="0">
                <a:effectLst/>
                <a:ea typeface="宋体" panose="02010600030101010101" pitchFamily="2" charset="-122"/>
              </a:rPr>
              <a:t>A~Z, 0~9, </a:t>
            </a:r>
            <a:r>
              <a:rPr lang="zh-CN" altLang="en-US" sz="2400" dirty="0">
                <a:effectLst/>
                <a:ea typeface="宋体" panose="02010600030101010101" pitchFamily="2" charset="-122"/>
              </a:rPr>
              <a:t>以及常用符号</a:t>
            </a:r>
            <a:r>
              <a:rPr lang="en-US" altLang="zh-CN" sz="2400" dirty="0">
                <a:effectLst/>
                <a:ea typeface="宋体" panose="02010600030101010101" pitchFamily="2" charset="-122"/>
              </a:rPr>
              <a:t>%, $, #</a:t>
            </a:r>
            <a:r>
              <a:rPr lang="zh-CN" altLang="en-US" sz="2400" dirty="0">
                <a:effectLst/>
                <a:ea typeface="宋体" panose="02010600030101010101" pitchFamily="2" charset="-122"/>
              </a:rPr>
              <a:t>等。</a:t>
            </a:r>
            <a:r>
              <a:rPr lang="en-US" altLang="zh-CN" sz="2400" dirty="0">
                <a:effectLst/>
                <a:ea typeface="宋体" panose="02010600030101010101" pitchFamily="2" charset="-122"/>
              </a:rPr>
              <a:t> </a:t>
            </a:r>
            <a:endParaRPr lang="zh-CN" altLang="en-US" sz="2400" dirty="0">
              <a:effectLst/>
              <a:ea typeface="宋体" panose="02010600030101010101" pitchFamily="2" charset="-122"/>
            </a:endParaRPr>
          </a:p>
          <a:p>
            <a:pPr marL="514350" indent="-514350" algn="just">
              <a:buFont typeface="+mj-lt"/>
              <a:buAutoNum type="arabicPeriod"/>
            </a:pPr>
            <a:r>
              <a:rPr lang="zh-CN" altLang="en-US" sz="2400" dirty="0">
                <a:solidFill>
                  <a:schemeClr val="tx2"/>
                </a:solidFill>
                <a:effectLst/>
                <a:ea typeface="宋体" panose="02010600030101010101" pitchFamily="2" charset="-122"/>
              </a:rPr>
              <a:t>扩展功能键</a:t>
            </a:r>
            <a:r>
              <a:rPr lang="zh-CN" altLang="en-US" sz="2400" dirty="0">
                <a:effectLst/>
                <a:ea typeface="宋体" panose="02010600030101010101" pitchFamily="2" charset="-122"/>
              </a:rPr>
              <a:t>：如</a:t>
            </a:r>
            <a:r>
              <a:rPr lang="en-US" altLang="zh-CN" sz="2400" dirty="0">
                <a:effectLst/>
                <a:ea typeface="宋体" panose="02010600030101010101" pitchFamily="2" charset="-122"/>
              </a:rPr>
              <a:t>Home</a:t>
            </a:r>
            <a:r>
              <a:rPr lang="zh-CN" altLang="en-US" sz="2400" dirty="0">
                <a:effectLst/>
                <a:ea typeface="宋体" panose="02010600030101010101" pitchFamily="2" charset="-122"/>
              </a:rPr>
              <a:t>、</a:t>
            </a:r>
            <a:r>
              <a:rPr lang="en-US" altLang="zh-CN" sz="2400" dirty="0">
                <a:effectLst/>
                <a:ea typeface="宋体" panose="02010600030101010101" pitchFamily="2" charset="-122"/>
              </a:rPr>
              <a:t>End</a:t>
            </a:r>
            <a:r>
              <a:rPr lang="zh-CN" altLang="en-US" sz="2400" dirty="0">
                <a:effectLst/>
                <a:ea typeface="宋体" panose="02010600030101010101" pitchFamily="2" charset="-122"/>
              </a:rPr>
              <a:t>、</a:t>
            </a:r>
            <a:r>
              <a:rPr lang="en-US" altLang="zh-CN" sz="2400" dirty="0">
                <a:effectLst/>
                <a:ea typeface="宋体" panose="02010600030101010101" pitchFamily="2" charset="-122"/>
              </a:rPr>
              <a:t>Backspace</a:t>
            </a:r>
            <a:r>
              <a:rPr lang="zh-CN" altLang="en-US" sz="2400" dirty="0">
                <a:effectLst/>
                <a:ea typeface="宋体" panose="02010600030101010101" pitchFamily="2" charset="-122"/>
              </a:rPr>
              <a:t>、</a:t>
            </a:r>
            <a:r>
              <a:rPr lang="en-US" altLang="zh-CN" sz="2400" dirty="0">
                <a:effectLst/>
                <a:ea typeface="宋体" panose="02010600030101010101" pitchFamily="2" charset="-122"/>
              </a:rPr>
              <a:t>Delete</a:t>
            </a:r>
            <a:r>
              <a:rPr lang="zh-CN" altLang="en-US" sz="2400" dirty="0">
                <a:effectLst/>
                <a:ea typeface="宋体" panose="02010600030101010101" pitchFamily="2" charset="-122"/>
              </a:rPr>
              <a:t>、</a:t>
            </a:r>
            <a:r>
              <a:rPr lang="en-US" altLang="zh-CN" sz="2400" dirty="0">
                <a:effectLst/>
                <a:ea typeface="宋体" panose="02010600030101010101" pitchFamily="2" charset="-122"/>
              </a:rPr>
              <a:t>Insert</a:t>
            </a:r>
            <a:r>
              <a:rPr lang="zh-CN" altLang="en-US" sz="2400" dirty="0">
                <a:effectLst/>
                <a:ea typeface="宋体" panose="02010600030101010101" pitchFamily="2" charset="-122"/>
              </a:rPr>
              <a:t>、</a:t>
            </a:r>
            <a:r>
              <a:rPr lang="en-US" altLang="zh-CN" sz="2400" dirty="0" err="1">
                <a:effectLst/>
                <a:ea typeface="宋体" panose="02010600030101010101" pitchFamily="2" charset="-122"/>
              </a:rPr>
              <a:t>PgUp</a:t>
            </a:r>
            <a:r>
              <a:rPr lang="zh-CN" altLang="en-US" sz="2400" dirty="0">
                <a:effectLst/>
                <a:ea typeface="宋体" panose="02010600030101010101" pitchFamily="2" charset="-122"/>
              </a:rPr>
              <a:t>、</a:t>
            </a:r>
            <a:r>
              <a:rPr lang="en-US" altLang="zh-CN" sz="2400" dirty="0" err="1">
                <a:effectLst/>
                <a:ea typeface="宋体" panose="02010600030101010101" pitchFamily="2" charset="-122"/>
              </a:rPr>
              <a:t>PgDown</a:t>
            </a:r>
            <a:r>
              <a:rPr lang="zh-CN" altLang="en-US" sz="2400" dirty="0">
                <a:effectLst/>
                <a:ea typeface="宋体" panose="02010600030101010101" pitchFamily="2" charset="-122"/>
              </a:rPr>
              <a:t>以及功能键</a:t>
            </a:r>
            <a:r>
              <a:rPr lang="en-US" altLang="zh-CN" sz="2400" dirty="0">
                <a:effectLst/>
                <a:ea typeface="宋体" panose="02010600030101010101" pitchFamily="2" charset="-122"/>
              </a:rPr>
              <a:t>F1</a:t>
            </a:r>
            <a:r>
              <a:rPr lang="zh-CN" altLang="en-US" sz="2400" dirty="0">
                <a:effectLst/>
                <a:ea typeface="宋体" panose="02010600030101010101" pitchFamily="2" charset="-122"/>
              </a:rPr>
              <a:t>～</a:t>
            </a:r>
            <a:r>
              <a:rPr lang="en-US" altLang="zh-CN" sz="2400" dirty="0">
                <a:effectLst/>
                <a:ea typeface="宋体" panose="02010600030101010101" pitchFamily="2" charset="-122"/>
              </a:rPr>
              <a:t>F10</a:t>
            </a:r>
            <a:r>
              <a:rPr lang="zh-CN" altLang="en-US" sz="2400" dirty="0">
                <a:effectLst/>
                <a:ea typeface="宋体" panose="02010600030101010101" pitchFamily="2" charset="-122"/>
              </a:rPr>
              <a:t>等。</a:t>
            </a:r>
            <a:endParaRPr lang="en-US" altLang="zh-CN" sz="2400" dirty="0">
              <a:effectLst/>
              <a:ea typeface="宋体" panose="02010600030101010101" pitchFamily="2" charset="-122"/>
            </a:endParaRPr>
          </a:p>
          <a:p>
            <a:pPr marL="514350" indent="-514350" algn="just">
              <a:buFont typeface="+mj-lt"/>
              <a:buAutoNum type="arabicPeriod"/>
            </a:pPr>
            <a:r>
              <a:rPr lang="zh-CN" altLang="en-US" sz="2400" dirty="0">
                <a:solidFill>
                  <a:schemeClr val="tx2"/>
                </a:solidFill>
                <a:effectLst/>
                <a:ea typeface="宋体" panose="02010600030101010101" pitchFamily="2" charset="-122"/>
              </a:rPr>
              <a:t>组合使用的控制键</a:t>
            </a:r>
            <a:r>
              <a:rPr lang="zh-CN" altLang="en-US" sz="2400" dirty="0">
                <a:effectLst/>
                <a:ea typeface="宋体" panose="02010600030101010101" pitchFamily="2" charset="-122"/>
              </a:rPr>
              <a:t>：如</a:t>
            </a:r>
            <a:r>
              <a:rPr lang="en-US" altLang="zh-CN" sz="2400" dirty="0">
                <a:effectLst/>
                <a:ea typeface="宋体" panose="02010600030101010101" pitchFamily="2" charset="-122"/>
              </a:rPr>
              <a:t>Alt</a:t>
            </a:r>
            <a:r>
              <a:rPr lang="zh-CN" altLang="en-US" sz="2400" dirty="0">
                <a:effectLst/>
                <a:ea typeface="宋体" panose="02010600030101010101" pitchFamily="2" charset="-122"/>
              </a:rPr>
              <a:t>，</a:t>
            </a:r>
            <a:r>
              <a:rPr lang="en-US" altLang="zh-CN" sz="2400" dirty="0">
                <a:effectLst/>
                <a:ea typeface="宋体" panose="02010600030101010101" pitchFamily="2" charset="-122"/>
              </a:rPr>
              <a:t>Ctrl</a:t>
            </a:r>
            <a:r>
              <a:rPr lang="zh-CN" altLang="en-US" sz="2400" dirty="0">
                <a:effectLst/>
                <a:ea typeface="宋体" panose="02010600030101010101" pitchFamily="2" charset="-122"/>
              </a:rPr>
              <a:t>，</a:t>
            </a:r>
            <a:r>
              <a:rPr lang="en-US" altLang="zh-CN" sz="2400" dirty="0">
                <a:effectLst/>
                <a:ea typeface="宋体" panose="02010600030101010101" pitchFamily="2" charset="-122"/>
              </a:rPr>
              <a:t>Shift</a:t>
            </a:r>
            <a:r>
              <a:rPr lang="zh-CN" altLang="en-US" sz="2400" dirty="0">
                <a:effectLst/>
                <a:ea typeface="宋体" panose="02010600030101010101" pitchFamily="2" charset="-122"/>
              </a:rPr>
              <a:t>等。 </a:t>
            </a:r>
            <a:endParaRPr lang="en-US" altLang="zh-CN" sz="2400" dirty="0">
              <a:effectLst/>
              <a:ea typeface="宋体" panose="02010600030101010101" pitchFamily="2" charset="-122"/>
            </a:endParaRPr>
          </a:p>
          <a:p>
            <a:pPr marL="514350" indent="-514350" algn="just">
              <a:buFont typeface="+mj-lt"/>
              <a:buAutoNum type="arabicPeriod"/>
            </a:pPr>
            <a:endParaRPr lang="en-US" altLang="zh-CN" sz="2400" dirty="0">
              <a:effectLst/>
              <a:ea typeface="宋体" panose="02010600030101010101" pitchFamily="2" charset="-122"/>
            </a:endParaRPr>
          </a:p>
          <a:p>
            <a:pPr marL="0" indent="0" algn="just">
              <a:buNone/>
            </a:pPr>
            <a:r>
              <a:rPr lang="zh-CN" altLang="en-US" sz="2400" dirty="0">
                <a:effectLst/>
                <a:ea typeface="宋体" panose="02010600030101010101" pitchFamily="2" charset="-122"/>
              </a:rPr>
              <a:t>    字符数字键给计算机传送一个</a:t>
            </a:r>
            <a:r>
              <a:rPr lang="en-US" altLang="zh-CN" sz="2400" dirty="0">
                <a:effectLst/>
                <a:ea typeface="宋体" panose="02010600030101010101" pitchFamily="2" charset="-122"/>
              </a:rPr>
              <a:t>ASCII</a:t>
            </a:r>
            <a:r>
              <a:rPr lang="zh-CN" altLang="en-US" sz="2400" dirty="0">
                <a:effectLst/>
                <a:ea typeface="宋体" panose="02010600030101010101" pitchFamily="2" charset="-122"/>
              </a:rPr>
              <a:t>码字符，而扩展功能键产生一个动作，使用组合控制键能改变其他键所产生的字符码。</a:t>
            </a:r>
          </a:p>
        </p:txBody>
      </p:sp>
      <p:sp>
        <p:nvSpPr>
          <p:cNvPr id="5"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键盘</a:t>
            </a:r>
            <a:r>
              <a:rPr lang="en-US" altLang="zh-CN" sz="2600" kern="0" dirty="0">
                <a:solidFill>
                  <a:schemeClr val="tx2"/>
                </a:solidFill>
                <a:effectLst>
                  <a:outerShdw blurRad="38100" dist="38100" dir="2700000" algn="tl">
                    <a:srgbClr val="C0C0C0"/>
                  </a:outerShdw>
                </a:effectLst>
                <a:latin typeface="+mj-lt"/>
                <a:cs typeface="+mj-cs"/>
              </a:rPr>
              <a:t>I/O</a:t>
            </a:r>
            <a:endParaRPr lang="zh-CN" altLang="en-US" sz="2600" kern="0" dirty="0">
              <a:solidFill>
                <a:schemeClr val="tx2"/>
              </a:solidFill>
              <a:effectLst>
                <a:outerShdw blurRad="38100" dist="38100" dir="2700000" algn="tl">
                  <a:srgbClr val="C0C0C0"/>
                </a:outerShdw>
              </a:effectLst>
              <a:latin typeface="+mj-lt"/>
              <a:cs typeface="+mj-cs"/>
            </a:endParaRPr>
          </a:p>
        </p:txBody>
      </p:sp>
    </p:spTree>
    <p:extLst>
      <p:ext uri="{BB962C8B-B14F-4D97-AF65-F5344CB8AC3E}">
        <p14:creationId xmlns:p14="http://schemas.microsoft.com/office/powerpoint/2010/main" val="240027555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键盘</a:t>
            </a:r>
            <a:r>
              <a:rPr lang="en-US" altLang="zh-CN" sz="2600" kern="0" dirty="0">
                <a:solidFill>
                  <a:schemeClr val="tx2"/>
                </a:solidFill>
                <a:effectLst>
                  <a:outerShdw blurRad="38100" dist="38100" dir="2700000" algn="tl">
                    <a:srgbClr val="C0C0C0"/>
                  </a:outerShdw>
                </a:effectLst>
                <a:latin typeface="+mj-lt"/>
                <a:cs typeface="+mj-cs"/>
              </a:rPr>
              <a:t>I/O</a:t>
            </a:r>
            <a:endParaRPr lang="zh-CN" altLang="en-US" sz="2600" kern="0" dirty="0">
              <a:solidFill>
                <a:schemeClr val="tx2"/>
              </a:solidFill>
              <a:effectLst>
                <a:outerShdw blurRad="38100" dist="38100" dir="2700000" algn="tl">
                  <a:srgbClr val="C0C0C0"/>
                </a:outerShdw>
              </a:effectLst>
              <a:latin typeface="+mj-lt"/>
              <a:cs typeface="+mj-cs"/>
            </a:endParaRPr>
          </a:p>
        </p:txBody>
      </p:sp>
      <p:sp>
        <p:nvSpPr>
          <p:cNvPr id="6" name="矩形 5"/>
          <p:cNvSpPr/>
          <p:nvPr/>
        </p:nvSpPr>
        <p:spPr>
          <a:xfrm>
            <a:off x="2548958" y="4653136"/>
            <a:ext cx="4204997" cy="461665"/>
          </a:xfrm>
          <a:prstGeom prst="rect">
            <a:avLst/>
          </a:prstGeom>
        </p:spPr>
        <p:txBody>
          <a:bodyPr wrap="none">
            <a:spAutoFit/>
          </a:bodyPr>
          <a:lstStyle/>
          <a:p>
            <a:r>
              <a:rPr lang="en-US" altLang="zh-CN" dirty="0"/>
              <a:t>83</a:t>
            </a:r>
            <a:r>
              <a:rPr lang="zh-CN" altLang="en-US" dirty="0"/>
              <a:t>键键盘的键位布局和扫描码</a:t>
            </a:r>
            <a:endParaRPr lang="en-US" altLang="zh-CN" dirty="0"/>
          </a:p>
        </p:txBody>
      </p:sp>
      <p:pic>
        <p:nvPicPr>
          <p:cNvPr id="2" name="图片 1"/>
          <p:cNvPicPr>
            <a:picLocks noChangeAspect="1"/>
          </p:cNvPicPr>
          <p:nvPr/>
        </p:nvPicPr>
        <p:blipFill>
          <a:blip r:embed="rId2"/>
          <a:stretch>
            <a:fillRect/>
          </a:stretch>
        </p:blipFill>
        <p:spPr>
          <a:xfrm>
            <a:off x="438016" y="1338936"/>
            <a:ext cx="8426883" cy="3143412"/>
          </a:xfrm>
          <a:prstGeom prst="rect">
            <a:avLst/>
          </a:prstGeom>
        </p:spPr>
      </p:pic>
      <p:sp>
        <p:nvSpPr>
          <p:cNvPr id="5" name="矩形 4"/>
          <p:cNvSpPr/>
          <p:nvPr/>
        </p:nvSpPr>
        <p:spPr>
          <a:xfrm>
            <a:off x="647564" y="5625244"/>
            <a:ext cx="7380820" cy="461665"/>
          </a:xfrm>
          <a:prstGeom prst="rect">
            <a:avLst/>
          </a:prstGeom>
        </p:spPr>
        <p:txBody>
          <a:bodyPr wrap="square">
            <a:spAutoFit/>
          </a:bodyPr>
          <a:lstStyle/>
          <a:p>
            <a:r>
              <a:rPr lang="en-US" altLang="zh-CN" dirty="0"/>
              <a:t>83</a:t>
            </a:r>
            <a:r>
              <a:rPr lang="zh-CN" altLang="en-US" dirty="0"/>
              <a:t>键是笔记本或平板电脑键盘的</a:t>
            </a:r>
            <a:r>
              <a:rPr lang="en-US" altLang="zh-CN" dirty="0"/>
              <a:t>mini</a:t>
            </a:r>
            <a:r>
              <a:rPr lang="zh-CN" altLang="en-US" dirty="0"/>
              <a:t>键盘的规格。</a:t>
            </a:r>
          </a:p>
        </p:txBody>
      </p:sp>
    </p:spTree>
    <p:extLst>
      <p:ext uri="{BB962C8B-B14F-4D97-AF65-F5344CB8AC3E}">
        <p14:creationId xmlns:p14="http://schemas.microsoft.com/office/powerpoint/2010/main" val="370551290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键盘</a:t>
            </a:r>
            <a:r>
              <a:rPr lang="en-US" altLang="zh-CN" sz="2600" kern="0" dirty="0">
                <a:solidFill>
                  <a:schemeClr val="tx2"/>
                </a:solidFill>
                <a:effectLst>
                  <a:outerShdw blurRad="38100" dist="38100" dir="2700000" algn="tl">
                    <a:srgbClr val="C0C0C0"/>
                  </a:outerShdw>
                </a:effectLst>
                <a:latin typeface="+mj-lt"/>
                <a:cs typeface="+mj-cs"/>
              </a:rPr>
              <a:t>I/O</a:t>
            </a:r>
            <a:endParaRPr lang="zh-CN" altLang="en-US" sz="2600" kern="0" dirty="0">
              <a:solidFill>
                <a:schemeClr val="tx2"/>
              </a:solidFill>
              <a:effectLst>
                <a:outerShdw blurRad="38100" dist="38100" dir="2700000" algn="tl">
                  <a:srgbClr val="C0C0C0"/>
                </a:outerShdw>
              </a:effectLst>
              <a:latin typeface="+mj-lt"/>
              <a:cs typeface="+mj-cs"/>
            </a:endParaRPr>
          </a:p>
        </p:txBody>
      </p:sp>
      <p:pic>
        <p:nvPicPr>
          <p:cNvPr id="2" name="图片 1"/>
          <p:cNvPicPr>
            <a:picLocks noChangeAspect="1"/>
          </p:cNvPicPr>
          <p:nvPr/>
        </p:nvPicPr>
        <p:blipFill>
          <a:blip r:embed="rId2"/>
          <a:stretch>
            <a:fillRect/>
          </a:stretch>
        </p:blipFill>
        <p:spPr>
          <a:xfrm>
            <a:off x="323528" y="1268760"/>
            <a:ext cx="8477686" cy="3689540"/>
          </a:xfrm>
          <a:prstGeom prst="rect">
            <a:avLst/>
          </a:prstGeom>
        </p:spPr>
      </p:pic>
      <p:sp>
        <p:nvSpPr>
          <p:cNvPr id="5" name="矩形 4"/>
          <p:cNvSpPr/>
          <p:nvPr/>
        </p:nvSpPr>
        <p:spPr>
          <a:xfrm>
            <a:off x="1943708" y="5301208"/>
            <a:ext cx="4977645" cy="461665"/>
          </a:xfrm>
          <a:prstGeom prst="rect">
            <a:avLst/>
          </a:prstGeom>
        </p:spPr>
        <p:txBody>
          <a:bodyPr wrap="none">
            <a:spAutoFit/>
          </a:bodyPr>
          <a:lstStyle/>
          <a:p>
            <a:r>
              <a:rPr lang="zh-CN" altLang="en-US" dirty="0"/>
              <a:t>美式</a:t>
            </a:r>
            <a:r>
              <a:rPr lang="en-US" altLang="zh-CN" dirty="0"/>
              <a:t>101</a:t>
            </a:r>
            <a:r>
              <a:rPr lang="zh-CN" altLang="en-US" dirty="0"/>
              <a:t>键键盘的键位布局和扫描码</a:t>
            </a:r>
          </a:p>
        </p:txBody>
      </p:sp>
    </p:spTree>
    <p:extLst>
      <p:ext uri="{BB962C8B-B14F-4D97-AF65-F5344CB8AC3E}">
        <p14:creationId xmlns:p14="http://schemas.microsoft.com/office/powerpoint/2010/main" val="2951786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9" name="Rectangle 3"/>
          <p:cNvSpPr>
            <a:spLocks noGrp="1" noChangeArrowheads="1"/>
          </p:cNvSpPr>
          <p:nvPr>
            <p:ph type="body" idx="1"/>
          </p:nvPr>
        </p:nvSpPr>
        <p:spPr>
          <a:xfrm>
            <a:off x="395536" y="944724"/>
            <a:ext cx="8208912" cy="5004556"/>
          </a:xfrm>
        </p:spPr>
        <p:txBody>
          <a:bodyPr/>
          <a:lstStyle/>
          <a:p>
            <a:pPr algn="just">
              <a:spcBef>
                <a:spcPts val="1200"/>
              </a:spcBef>
              <a:buFont typeface="Wingdings" panose="05000000000000000000" pitchFamily="2" charset="2"/>
              <a:buChar char="u"/>
            </a:pPr>
            <a:r>
              <a:rPr lang="en-US" altLang="zh-CN" sz="2000" b="0" dirty="0">
                <a:solidFill>
                  <a:schemeClr val="tx1"/>
                </a:solidFill>
                <a:effectLst/>
                <a:ea typeface="宋体" panose="02010600030101010101" pitchFamily="2" charset="-122"/>
              </a:rPr>
              <a:t>PC</a:t>
            </a:r>
            <a:r>
              <a:rPr lang="zh-CN" altLang="en-US" sz="2000" b="0" dirty="0">
                <a:solidFill>
                  <a:schemeClr val="tx1"/>
                </a:solidFill>
                <a:effectLst/>
                <a:ea typeface="宋体" panose="02010600030101010101" pitchFamily="2" charset="-122"/>
              </a:rPr>
              <a:t>机系列的键盘触点电路按</a:t>
            </a:r>
            <a:r>
              <a:rPr lang="en-US" altLang="zh-CN" sz="2000" b="0" dirty="0">
                <a:solidFill>
                  <a:schemeClr val="tx1"/>
                </a:solidFill>
                <a:effectLst/>
                <a:ea typeface="宋体" panose="02010600030101010101" pitchFamily="2" charset="-122"/>
              </a:rPr>
              <a:t>16</a:t>
            </a:r>
            <a:r>
              <a:rPr lang="zh-CN" altLang="en-US" sz="2000" b="0" dirty="0">
                <a:solidFill>
                  <a:schemeClr val="tx1"/>
                </a:solidFill>
                <a:effectLst/>
                <a:ea typeface="宋体" panose="02010600030101010101" pitchFamily="2" charset="-122"/>
              </a:rPr>
              <a:t>行</a:t>
            </a:r>
            <a:r>
              <a:rPr lang="en-US" altLang="zh-CN" sz="2000" b="0" dirty="0">
                <a:solidFill>
                  <a:schemeClr val="tx1"/>
                </a:solidFill>
                <a:effectLst/>
                <a:ea typeface="宋体" panose="02010600030101010101" pitchFamily="2" charset="-122"/>
              </a:rPr>
              <a:t>×8</a:t>
            </a:r>
            <a:r>
              <a:rPr lang="zh-CN" altLang="en-US" sz="2000" b="0" dirty="0">
                <a:solidFill>
                  <a:schemeClr val="tx1"/>
                </a:solidFill>
                <a:effectLst/>
                <a:ea typeface="宋体" panose="02010600030101010101" pitchFamily="2" charset="-122"/>
              </a:rPr>
              <a:t>列的矩阵来排列，用单片机</a:t>
            </a:r>
            <a:r>
              <a:rPr lang="en-US" altLang="zh-CN" sz="2000" b="0" dirty="0">
                <a:solidFill>
                  <a:schemeClr val="tx1"/>
                </a:solidFill>
                <a:effectLst/>
                <a:ea typeface="宋体" panose="02010600030101010101" pitchFamily="2" charset="-122"/>
              </a:rPr>
              <a:t>Intel8048</a:t>
            </a:r>
            <a:r>
              <a:rPr lang="zh-CN" altLang="en-US" sz="2000" b="0" dirty="0">
                <a:solidFill>
                  <a:schemeClr val="tx1"/>
                </a:solidFill>
                <a:effectLst/>
                <a:ea typeface="宋体" panose="02010600030101010101" pitchFamily="2" charset="-122"/>
              </a:rPr>
              <a:t>来控制对键盘的扫描。</a:t>
            </a:r>
            <a:endParaRPr lang="en-US" altLang="zh-CN" sz="2000" b="0" dirty="0">
              <a:solidFill>
                <a:schemeClr val="tx1"/>
              </a:solidFill>
              <a:effectLst/>
              <a:ea typeface="宋体" panose="02010600030101010101" pitchFamily="2" charset="-122"/>
            </a:endParaRPr>
          </a:p>
          <a:p>
            <a:pPr algn="just">
              <a:spcBef>
                <a:spcPts val="1200"/>
              </a:spcBef>
              <a:buFont typeface="Wingdings" panose="05000000000000000000" pitchFamily="2" charset="2"/>
              <a:buChar char="u"/>
            </a:pPr>
            <a:r>
              <a:rPr lang="zh-CN" altLang="en-US" sz="2000" b="0" dirty="0">
                <a:solidFill>
                  <a:schemeClr val="tx1"/>
                </a:solidFill>
                <a:effectLst/>
                <a:ea typeface="宋体" panose="02010600030101010101" pitchFamily="2" charset="-122"/>
              </a:rPr>
              <a:t>按键的识别采用行列扫描法，即根据对行线和列线的扫描结果来确定闭合键的位置，这个位置值称为按键的</a:t>
            </a:r>
            <a:r>
              <a:rPr lang="zh-CN" altLang="en-US" sz="2000" b="0" dirty="0">
                <a:solidFill>
                  <a:srgbClr val="FF0000"/>
                </a:solidFill>
                <a:effectLst/>
                <a:ea typeface="宋体" panose="02010600030101010101" pitchFamily="2" charset="-122"/>
              </a:rPr>
              <a:t>扫描码</a:t>
            </a:r>
            <a:r>
              <a:rPr lang="zh-CN" altLang="en-US" sz="2000" b="0" dirty="0">
                <a:solidFill>
                  <a:schemeClr val="tx1"/>
                </a:solidFill>
                <a:effectLst/>
                <a:ea typeface="宋体" panose="02010600030101010101" pitchFamily="2" charset="-122"/>
              </a:rPr>
              <a:t>，通过数据线将</a:t>
            </a:r>
            <a:r>
              <a:rPr lang="en-US" altLang="zh-CN" sz="2000" b="0" dirty="0">
                <a:solidFill>
                  <a:schemeClr val="tx1"/>
                </a:solidFill>
                <a:effectLst/>
                <a:ea typeface="宋体" panose="02010600030101010101" pitchFamily="2" charset="-122"/>
              </a:rPr>
              <a:t>8</a:t>
            </a:r>
            <a:r>
              <a:rPr lang="zh-CN" altLang="en-US" sz="2000" b="0" dirty="0">
                <a:solidFill>
                  <a:schemeClr val="tx1"/>
                </a:solidFill>
                <a:effectLst/>
                <a:ea typeface="宋体" panose="02010600030101010101" pitchFamily="2" charset="-122"/>
              </a:rPr>
              <a:t>位扫描码送往主机。</a:t>
            </a:r>
            <a:endParaRPr lang="en-US" altLang="zh-CN" sz="2000" b="0" dirty="0">
              <a:solidFill>
                <a:schemeClr val="tx1"/>
              </a:solidFill>
              <a:effectLst/>
              <a:ea typeface="宋体" panose="02010600030101010101" pitchFamily="2" charset="-122"/>
            </a:endParaRPr>
          </a:p>
          <a:p>
            <a:pPr algn="just">
              <a:spcBef>
                <a:spcPts val="1200"/>
              </a:spcBef>
              <a:buFont typeface="Wingdings" panose="05000000000000000000" pitchFamily="2" charset="2"/>
              <a:buChar char="u"/>
            </a:pPr>
            <a:r>
              <a:rPr lang="zh-CN" altLang="en-US" sz="2000" b="0" dirty="0">
                <a:solidFill>
                  <a:schemeClr val="tx1"/>
                </a:solidFill>
                <a:effectLst/>
                <a:ea typeface="宋体" panose="02010600030101010101" pitchFamily="2" charset="-122"/>
              </a:rPr>
              <a:t>当在键盘上“按下”或“放开”一个键时，如果键盘中断是允许的（</a:t>
            </a:r>
            <a:r>
              <a:rPr lang="en-US" altLang="zh-CN" sz="2000" b="0" dirty="0">
                <a:solidFill>
                  <a:schemeClr val="tx1"/>
                </a:solidFill>
                <a:effectLst/>
                <a:ea typeface="宋体" panose="02010600030101010101" pitchFamily="2" charset="-122"/>
              </a:rPr>
              <a:t>8259A 21H</a:t>
            </a:r>
            <a:r>
              <a:rPr lang="zh-CN" altLang="en-US" sz="2000" b="0" dirty="0">
                <a:solidFill>
                  <a:schemeClr val="tx1"/>
                </a:solidFill>
                <a:effectLst/>
                <a:ea typeface="宋体" panose="02010600030101010101" pitchFamily="2" charset="-122"/>
              </a:rPr>
              <a:t>端口的第一位等于</a:t>
            </a:r>
            <a:r>
              <a:rPr lang="en-US" altLang="zh-CN" sz="2000" b="0" dirty="0">
                <a:solidFill>
                  <a:schemeClr val="tx1"/>
                </a:solidFill>
                <a:effectLst/>
                <a:ea typeface="宋体" panose="02010600030101010101" pitchFamily="2" charset="-122"/>
              </a:rPr>
              <a:t>0</a:t>
            </a:r>
            <a:r>
              <a:rPr lang="zh-CN" altLang="en-US" sz="2000" b="0" dirty="0">
                <a:solidFill>
                  <a:schemeClr val="tx1"/>
                </a:solidFill>
                <a:effectLst/>
                <a:ea typeface="宋体" panose="02010600030101010101" pitchFamily="2" charset="-122"/>
              </a:rPr>
              <a:t>），就会产生一个</a:t>
            </a:r>
            <a:r>
              <a:rPr lang="zh-CN" altLang="en-US" sz="2000" b="0" dirty="0">
                <a:solidFill>
                  <a:srgbClr val="FF0000"/>
                </a:solidFill>
                <a:effectLst/>
                <a:ea typeface="宋体" panose="02010600030101010101" pitchFamily="2" charset="-122"/>
              </a:rPr>
              <a:t>类型</a:t>
            </a:r>
            <a:r>
              <a:rPr lang="en-US" altLang="zh-CN" sz="2000" b="0" dirty="0">
                <a:solidFill>
                  <a:srgbClr val="FF0000"/>
                </a:solidFill>
                <a:effectLst/>
                <a:ea typeface="宋体" panose="02010600030101010101" pitchFamily="2" charset="-122"/>
              </a:rPr>
              <a:t>9</a:t>
            </a:r>
            <a:r>
              <a:rPr lang="zh-CN" altLang="en-US" sz="2000" b="0" dirty="0">
                <a:solidFill>
                  <a:schemeClr val="tx1"/>
                </a:solidFill>
                <a:effectLst/>
                <a:ea typeface="宋体" panose="02010600030101010101" pitchFamily="2" charset="-122"/>
              </a:rPr>
              <a:t>的中断，并转入到</a:t>
            </a:r>
            <a:r>
              <a:rPr lang="en-US" altLang="zh-CN" sz="2000" b="0" dirty="0">
                <a:solidFill>
                  <a:schemeClr val="tx1"/>
                </a:solidFill>
                <a:effectLst/>
                <a:ea typeface="宋体" panose="02010600030101010101" pitchFamily="2" charset="-122"/>
              </a:rPr>
              <a:t>BIOS</a:t>
            </a:r>
            <a:r>
              <a:rPr lang="zh-CN" altLang="en-US" sz="2000" b="0" dirty="0">
                <a:solidFill>
                  <a:schemeClr val="tx1"/>
                </a:solidFill>
                <a:effectLst/>
                <a:ea typeface="宋体" panose="02010600030101010101" pitchFamily="2" charset="-122"/>
              </a:rPr>
              <a:t>的键盘中断处理程序。</a:t>
            </a:r>
          </a:p>
        </p:txBody>
      </p:sp>
      <p:sp>
        <p:nvSpPr>
          <p:cNvPr id="3"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键盘</a:t>
            </a:r>
            <a:r>
              <a:rPr lang="en-US" altLang="zh-CN" sz="2600" kern="0" dirty="0">
                <a:solidFill>
                  <a:schemeClr val="tx2"/>
                </a:solidFill>
                <a:effectLst>
                  <a:outerShdw blurRad="38100" dist="38100" dir="2700000" algn="tl">
                    <a:srgbClr val="C0C0C0"/>
                  </a:outerShdw>
                </a:effectLst>
                <a:latin typeface="+mj-lt"/>
                <a:cs typeface="+mj-cs"/>
              </a:rPr>
              <a:t>I/O</a:t>
            </a:r>
            <a:endParaRPr lang="zh-CN" altLang="en-US" sz="2600" kern="0" dirty="0">
              <a:solidFill>
                <a:schemeClr val="tx2"/>
              </a:solidFill>
              <a:effectLst>
                <a:outerShdw blurRad="38100" dist="38100" dir="2700000" algn="tl">
                  <a:srgbClr val="C0C0C0"/>
                </a:outerShdw>
              </a:effectLst>
              <a:latin typeface="+mj-lt"/>
              <a:cs typeface="+mj-cs"/>
            </a:endParaRPr>
          </a:p>
        </p:txBody>
      </p:sp>
      <p:pic>
        <p:nvPicPr>
          <p:cNvPr id="1228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920" y="4401108"/>
            <a:ext cx="4800600" cy="135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8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48" y="4035699"/>
            <a:ext cx="2914650" cy="2219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0936901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3" name="Rectangle 1027"/>
          <p:cNvSpPr>
            <a:spLocks noGrp="1" noChangeArrowheads="1"/>
          </p:cNvSpPr>
          <p:nvPr>
            <p:ph type="body" idx="1"/>
          </p:nvPr>
        </p:nvSpPr>
        <p:spPr>
          <a:xfrm>
            <a:off x="431540" y="1001564"/>
            <a:ext cx="8064896" cy="5271752"/>
          </a:xfrm>
        </p:spPr>
        <p:txBody>
          <a:bodyPr/>
          <a:lstStyle/>
          <a:p>
            <a:pPr algn="just">
              <a:lnSpc>
                <a:spcPct val="120000"/>
              </a:lnSpc>
              <a:buFont typeface="Wingdings" panose="05000000000000000000" pitchFamily="2" charset="2"/>
              <a:buChar char="u"/>
            </a:pPr>
            <a:r>
              <a:rPr lang="zh-CN" altLang="en-US" sz="2400" b="0" dirty="0">
                <a:solidFill>
                  <a:schemeClr val="tx1"/>
                </a:solidFill>
                <a:effectLst/>
                <a:latin typeface="宋体" panose="02010600030101010101" pitchFamily="2" charset="-122"/>
                <a:ea typeface="宋体" panose="02010600030101010101" pitchFamily="2" charset="-122"/>
              </a:rPr>
              <a:t>该处理程序从</a:t>
            </a:r>
            <a:r>
              <a:rPr lang="en-US" altLang="zh-CN" sz="2400" b="0" dirty="0">
                <a:solidFill>
                  <a:schemeClr val="tx1"/>
                </a:solidFill>
                <a:effectLst/>
                <a:latin typeface="宋体" panose="02010600030101010101" pitchFamily="2" charset="-122"/>
                <a:ea typeface="宋体" panose="02010600030101010101" pitchFamily="2" charset="-122"/>
              </a:rPr>
              <a:t>8255</a:t>
            </a:r>
            <a:r>
              <a:rPr lang="zh-CN" altLang="en-US" sz="2400" b="0" dirty="0">
                <a:solidFill>
                  <a:schemeClr val="tx1"/>
                </a:solidFill>
                <a:effectLst/>
                <a:latin typeface="宋体" panose="02010600030101010101" pitchFamily="2" charset="-122"/>
                <a:ea typeface="宋体" panose="02010600030101010101" pitchFamily="2" charset="-122"/>
              </a:rPr>
              <a:t>可编程外围接口芯片的输入端口读取一个字节，这个字节的低</a:t>
            </a:r>
            <a:r>
              <a:rPr lang="en-US" altLang="zh-CN" sz="2400" b="0" dirty="0">
                <a:solidFill>
                  <a:schemeClr val="tx1"/>
                </a:solidFill>
                <a:effectLst/>
                <a:latin typeface="宋体" panose="02010600030101010101" pitchFamily="2" charset="-122"/>
                <a:ea typeface="宋体" panose="02010600030101010101" pitchFamily="2" charset="-122"/>
              </a:rPr>
              <a:t>7</a:t>
            </a:r>
            <a:r>
              <a:rPr lang="zh-CN" altLang="en-US" sz="2400" b="0" dirty="0">
                <a:solidFill>
                  <a:schemeClr val="tx1"/>
                </a:solidFill>
                <a:effectLst/>
                <a:latin typeface="宋体" panose="02010600030101010101" pitchFamily="2" charset="-122"/>
                <a:ea typeface="宋体" panose="02010600030101010101" pitchFamily="2" charset="-122"/>
              </a:rPr>
              <a:t>位是按键的扫描码。最高位为</a:t>
            </a:r>
            <a:r>
              <a:rPr lang="en-US" altLang="zh-CN" sz="2400" b="0" dirty="0">
                <a:solidFill>
                  <a:schemeClr val="tx1"/>
                </a:solidFill>
                <a:effectLst/>
                <a:latin typeface="宋体" panose="02010600030101010101" pitchFamily="2" charset="-122"/>
                <a:ea typeface="宋体" panose="02010600030101010101" pitchFamily="2" charset="-122"/>
              </a:rPr>
              <a:t>0</a:t>
            </a:r>
            <a:r>
              <a:rPr lang="zh-CN" altLang="en-US" sz="2400" b="0" dirty="0">
                <a:solidFill>
                  <a:schemeClr val="tx1"/>
                </a:solidFill>
                <a:effectLst/>
                <a:latin typeface="宋体" panose="02010600030101010101" pitchFamily="2" charset="-122"/>
                <a:ea typeface="宋体" panose="02010600030101010101" pitchFamily="2" charset="-122"/>
              </a:rPr>
              <a:t>或者为</a:t>
            </a:r>
            <a:r>
              <a:rPr lang="en-US" altLang="zh-CN" sz="2400" b="0" dirty="0">
                <a:solidFill>
                  <a:schemeClr val="tx1"/>
                </a:solidFill>
                <a:effectLst/>
                <a:latin typeface="宋体" panose="02010600030101010101" pitchFamily="2" charset="-122"/>
                <a:ea typeface="宋体" panose="02010600030101010101" pitchFamily="2" charset="-122"/>
              </a:rPr>
              <a:t>1</a:t>
            </a:r>
            <a:r>
              <a:rPr lang="zh-CN" altLang="en-US" sz="2400" b="0" dirty="0">
                <a:solidFill>
                  <a:schemeClr val="tx1"/>
                </a:solidFill>
                <a:effectLst/>
                <a:latin typeface="宋体" panose="02010600030101010101" pitchFamily="2" charset="-122"/>
                <a:ea typeface="宋体" panose="02010600030101010101" pitchFamily="2" charset="-122"/>
              </a:rPr>
              <a:t>，分别表示键是“按下”状态还是“放开”状态。</a:t>
            </a:r>
            <a:r>
              <a:rPr lang="zh-CN" altLang="en-US" sz="2400" b="0" u="sng" dirty="0">
                <a:solidFill>
                  <a:schemeClr val="tx1"/>
                </a:solidFill>
                <a:effectLst/>
                <a:latin typeface="宋体" panose="02010600030101010101" pitchFamily="2" charset="-122"/>
                <a:ea typeface="宋体" panose="02010600030101010101" pitchFamily="2" charset="-122"/>
              </a:rPr>
              <a:t>按下时，取得的字节称为</a:t>
            </a:r>
            <a:r>
              <a:rPr lang="zh-CN" altLang="en-US" sz="2400" b="0" dirty="0">
                <a:solidFill>
                  <a:schemeClr val="tx1"/>
                </a:solidFill>
                <a:effectLst/>
                <a:latin typeface="宋体" panose="02010600030101010101" pitchFamily="2" charset="-122"/>
                <a:ea typeface="宋体" panose="02010600030101010101" pitchFamily="2" charset="-122"/>
              </a:rPr>
              <a:t>通码，</a:t>
            </a:r>
            <a:r>
              <a:rPr lang="zh-CN" altLang="en-US" sz="2400" b="0" u="sng" dirty="0">
                <a:solidFill>
                  <a:schemeClr val="tx1"/>
                </a:solidFill>
                <a:effectLst/>
                <a:latin typeface="宋体" panose="02010600030101010101" pitchFamily="2" charset="-122"/>
                <a:ea typeface="宋体" panose="02010600030101010101" pitchFamily="2" charset="-122"/>
              </a:rPr>
              <a:t>放开时取得的字节称为</a:t>
            </a:r>
            <a:r>
              <a:rPr lang="zh-CN" altLang="en-US" sz="2400" b="0" dirty="0">
                <a:solidFill>
                  <a:schemeClr val="tx1"/>
                </a:solidFill>
                <a:effectLst/>
                <a:latin typeface="宋体" panose="02010600030101010101" pitchFamily="2" charset="-122"/>
                <a:ea typeface="宋体" panose="02010600030101010101" pitchFamily="2" charset="-122"/>
              </a:rPr>
              <a:t>断码。如</a:t>
            </a:r>
            <a:r>
              <a:rPr lang="en-US" altLang="zh-CN" sz="2400" b="0" dirty="0">
                <a:solidFill>
                  <a:schemeClr val="tx1"/>
                </a:solidFill>
                <a:effectLst/>
                <a:latin typeface="宋体" panose="02010600030101010101" pitchFamily="2" charset="-122"/>
                <a:ea typeface="宋体" panose="02010600030101010101" pitchFamily="2" charset="-122"/>
              </a:rPr>
              <a:t>ESC</a:t>
            </a:r>
            <a:r>
              <a:rPr lang="zh-CN" altLang="en-US" sz="2400" b="0" dirty="0">
                <a:solidFill>
                  <a:schemeClr val="tx1"/>
                </a:solidFill>
                <a:effectLst/>
                <a:latin typeface="宋体" panose="02010600030101010101" pitchFamily="2" charset="-122"/>
                <a:ea typeface="宋体" panose="02010600030101010101" pitchFamily="2" charset="-122"/>
              </a:rPr>
              <a:t>键按下取得的通码为</a:t>
            </a:r>
            <a:r>
              <a:rPr lang="en-US" altLang="zh-CN" sz="2400" b="0" dirty="0">
                <a:solidFill>
                  <a:schemeClr val="tx1"/>
                </a:solidFill>
                <a:effectLst/>
                <a:latin typeface="宋体" panose="02010600030101010101" pitchFamily="2" charset="-122"/>
                <a:ea typeface="宋体" panose="02010600030101010101" pitchFamily="2" charset="-122"/>
              </a:rPr>
              <a:t>01H</a:t>
            </a:r>
            <a:r>
              <a:rPr lang="zh-CN" altLang="en-US" sz="2400" b="0" dirty="0">
                <a:solidFill>
                  <a:schemeClr val="tx1"/>
                </a:solidFill>
                <a:effectLst/>
                <a:latin typeface="宋体" panose="02010600030101010101" pitchFamily="2" charset="-122"/>
                <a:ea typeface="宋体" panose="02010600030101010101" pitchFamily="2" charset="-122"/>
              </a:rPr>
              <a:t>（</a:t>
            </a:r>
            <a:r>
              <a:rPr lang="en-US" altLang="zh-CN" sz="2400" b="0" dirty="0">
                <a:solidFill>
                  <a:schemeClr val="tx1"/>
                </a:solidFill>
                <a:effectLst/>
                <a:latin typeface="宋体" panose="02010600030101010101" pitchFamily="2" charset="-122"/>
                <a:ea typeface="宋体" panose="02010600030101010101" pitchFamily="2" charset="-122"/>
              </a:rPr>
              <a:t>00000001B</a:t>
            </a:r>
            <a:r>
              <a:rPr lang="zh-CN" altLang="en-US" sz="2400" b="0" dirty="0">
                <a:solidFill>
                  <a:schemeClr val="tx1"/>
                </a:solidFill>
                <a:effectLst/>
                <a:latin typeface="宋体" panose="02010600030101010101" pitchFamily="2" charset="-122"/>
                <a:ea typeface="宋体" panose="02010600030101010101" pitchFamily="2" charset="-122"/>
              </a:rPr>
              <a:t>），放开</a:t>
            </a:r>
            <a:r>
              <a:rPr lang="en-US" altLang="zh-CN" sz="2400" b="0" dirty="0">
                <a:solidFill>
                  <a:schemeClr val="tx1"/>
                </a:solidFill>
                <a:effectLst/>
                <a:latin typeface="宋体" panose="02010600030101010101" pitchFamily="2" charset="-122"/>
                <a:ea typeface="宋体" panose="02010600030101010101" pitchFamily="2" charset="-122"/>
              </a:rPr>
              <a:t>ESC</a:t>
            </a:r>
            <a:r>
              <a:rPr lang="zh-CN" altLang="en-US" sz="2400" b="0" dirty="0">
                <a:solidFill>
                  <a:schemeClr val="tx1"/>
                </a:solidFill>
                <a:effectLst/>
                <a:latin typeface="宋体" panose="02010600030101010101" pitchFamily="2" charset="-122"/>
                <a:ea typeface="宋体" panose="02010600030101010101" pitchFamily="2" charset="-122"/>
              </a:rPr>
              <a:t>键时会产生一个断码</a:t>
            </a:r>
            <a:r>
              <a:rPr lang="en-US" altLang="zh-CN" sz="2400" b="0" dirty="0">
                <a:solidFill>
                  <a:schemeClr val="tx1"/>
                </a:solidFill>
                <a:effectLst/>
                <a:latin typeface="宋体" panose="02010600030101010101" pitchFamily="2" charset="-122"/>
                <a:ea typeface="宋体" panose="02010600030101010101" pitchFamily="2" charset="-122"/>
              </a:rPr>
              <a:t>81H</a:t>
            </a:r>
            <a:r>
              <a:rPr lang="zh-CN" altLang="en-US" sz="2400" b="0" dirty="0">
                <a:solidFill>
                  <a:schemeClr val="tx1"/>
                </a:solidFill>
                <a:effectLst/>
                <a:latin typeface="宋体" panose="02010600030101010101" pitchFamily="2" charset="-122"/>
                <a:ea typeface="宋体" panose="02010600030101010101" pitchFamily="2" charset="-122"/>
              </a:rPr>
              <a:t>（</a:t>
            </a:r>
            <a:r>
              <a:rPr lang="en-US" altLang="zh-CN" sz="2400" b="0" dirty="0">
                <a:solidFill>
                  <a:schemeClr val="tx1"/>
                </a:solidFill>
                <a:effectLst/>
                <a:latin typeface="宋体" panose="02010600030101010101" pitchFamily="2" charset="-122"/>
                <a:ea typeface="宋体" panose="02010600030101010101" pitchFamily="2" charset="-122"/>
              </a:rPr>
              <a:t>10000001B</a:t>
            </a:r>
            <a:r>
              <a:rPr lang="zh-CN" altLang="en-US" sz="2400" b="0" dirty="0">
                <a:solidFill>
                  <a:schemeClr val="tx1"/>
                </a:solidFill>
                <a:effectLst/>
                <a:latin typeface="宋体" panose="02010600030101010101" pitchFamily="2" charset="-122"/>
                <a:ea typeface="宋体" panose="02010600030101010101" pitchFamily="2" charset="-122"/>
              </a:rPr>
              <a:t>）。</a:t>
            </a:r>
            <a:endParaRPr lang="en-US" altLang="zh-CN" sz="2400" b="0" dirty="0">
              <a:solidFill>
                <a:schemeClr val="tx1"/>
              </a:solidFill>
              <a:effectLst/>
              <a:latin typeface="宋体" panose="02010600030101010101" pitchFamily="2" charset="-122"/>
              <a:ea typeface="宋体" panose="02010600030101010101" pitchFamily="2" charset="-122"/>
            </a:endParaRPr>
          </a:p>
          <a:p>
            <a:pPr algn="just">
              <a:lnSpc>
                <a:spcPct val="120000"/>
              </a:lnSpc>
              <a:buFont typeface="Wingdings" panose="05000000000000000000" pitchFamily="2" charset="2"/>
              <a:buChar char="u"/>
            </a:pPr>
            <a:endParaRPr lang="zh-CN" altLang="en-US" sz="2400" b="0" dirty="0">
              <a:solidFill>
                <a:schemeClr val="tx1"/>
              </a:solidFill>
              <a:effectLst/>
              <a:latin typeface="宋体" panose="02010600030101010101" pitchFamily="2" charset="-122"/>
              <a:ea typeface="宋体" panose="02010600030101010101" pitchFamily="2" charset="-122"/>
            </a:endParaRPr>
          </a:p>
          <a:p>
            <a:pPr algn="just">
              <a:lnSpc>
                <a:spcPct val="120000"/>
              </a:lnSpc>
              <a:buFont typeface="Wingdings" panose="05000000000000000000" pitchFamily="2" charset="2"/>
              <a:buChar char="u"/>
            </a:pPr>
            <a:r>
              <a:rPr lang="en-US" altLang="zh-CN" sz="2400" b="0" dirty="0">
                <a:solidFill>
                  <a:schemeClr val="tx1"/>
                </a:solidFill>
                <a:effectLst/>
                <a:latin typeface="宋体" panose="02010600030101010101" pitchFamily="2" charset="-122"/>
                <a:ea typeface="宋体" panose="02010600030101010101" pitchFamily="2" charset="-122"/>
              </a:rPr>
              <a:t>BIOS</a:t>
            </a:r>
            <a:r>
              <a:rPr lang="zh-CN" altLang="en-US" sz="2400" b="0" dirty="0">
                <a:solidFill>
                  <a:schemeClr val="tx1"/>
                </a:solidFill>
                <a:effectLst/>
                <a:latin typeface="宋体" panose="02010600030101010101" pitchFamily="2" charset="-122"/>
                <a:ea typeface="宋体" panose="02010600030101010101" pitchFamily="2" charset="-122"/>
              </a:rPr>
              <a:t>键盘处理程序将取得的扫描码转换成相应的字符码，</a:t>
            </a:r>
            <a:r>
              <a:rPr lang="zh-CN" altLang="en-US" sz="2400" b="0" dirty="0">
                <a:solidFill>
                  <a:srgbClr val="FF0000"/>
                </a:solidFill>
                <a:effectLst/>
                <a:latin typeface="宋体" panose="02010600030101010101" pitchFamily="2" charset="-122"/>
                <a:ea typeface="宋体" panose="02010600030101010101" pitchFamily="2" charset="-122"/>
              </a:rPr>
              <a:t>大部分的字符码是一个标准的</a:t>
            </a:r>
            <a:r>
              <a:rPr lang="en-US" altLang="zh-CN" sz="2400" b="0" dirty="0">
                <a:solidFill>
                  <a:srgbClr val="FF0000"/>
                </a:solidFill>
                <a:effectLst/>
                <a:latin typeface="宋体" panose="02010600030101010101" pitchFamily="2" charset="-122"/>
                <a:ea typeface="宋体" panose="02010600030101010101" pitchFamily="2" charset="-122"/>
              </a:rPr>
              <a:t>ASCII</a:t>
            </a:r>
            <a:r>
              <a:rPr lang="zh-CN" altLang="en-US" sz="2400" b="0" dirty="0">
                <a:solidFill>
                  <a:srgbClr val="FF0000"/>
                </a:solidFill>
                <a:effectLst/>
                <a:latin typeface="宋体" panose="02010600030101010101" pitchFamily="2" charset="-122"/>
                <a:ea typeface="宋体" panose="02010600030101010101" pitchFamily="2" charset="-122"/>
              </a:rPr>
              <a:t>码</a:t>
            </a:r>
            <a:r>
              <a:rPr lang="zh-CN" altLang="en-US" sz="2400" b="0" dirty="0">
                <a:solidFill>
                  <a:schemeClr val="tx1"/>
                </a:solidFill>
                <a:effectLst/>
                <a:latin typeface="宋体" panose="02010600030101010101" pitchFamily="2" charset="-122"/>
                <a:ea typeface="宋体" panose="02010600030101010101" pitchFamily="2" charset="-122"/>
              </a:rPr>
              <a:t>；没有相应</a:t>
            </a:r>
            <a:r>
              <a:rPr lang="en-US" altLang="zh-CN" sz="2400" b="0" dirty="0">
                <a:solidFill>
                  <a:schemeClr val="tx1"/>
                </a:solidFill>
                <a:effectLst/>
                <a:latin typeface="宋体" panose="02010600030101010101" pitchFamily="2" charset="-122"/>
                <a:ea typeface="宋体" panose="02010600030101010101" pitchFamily="2" charset="-122"/>
              </a:rPr>
              <a:t>ASCII</a:t>
            </a:r>
            <a:r>
              <a:rPr lang="zh-CN" altLang="en-US" sz="2400" b="0" dirty="0">
                <a:solidFill>
                  <a:schemeClr val="tx1"/>
                </a:solidFill>
                <a:effectLst/>
                <a:latin typeface="宋体" panose="02010600030101010101" pitchFamily="2" charset="-122"/>
                <a:ea typeface="宋体" panose="02010600030101010101" pitchFamily="2" charset="-122"/>
              </a:rPr>
              <a:t>码的键，如</a:t>
            </a:r>
            <a:r>
              <a:rPr lang="en-US" altLang="zh-CN" sz="2400" b="0" dirty="0">
                <a:solidFill>
                  <a:schemeClr val="tx1"/>
                </a:solidFill>
                <a:effectLst/>
                <a:latin typeface="宋体" panose="02010600030101010101" pitchFamily="2" charset="-122"/>
                <a:ea typeface="宋体" panose="02010600030101010101" pitchFamily="2" charset="-122"/>
              </a:rPr>
              <a:t>Alt</a:t>
            </a:r>
            <a:r>
              <a:rPr lang="zh-CN" altLang="en-US" sz="2400" b="0" dirty="0">
                <a:solidFill>
                  <a:schemeClr val="tx1"/>
                </a:solidFill>
                <a:effectLst/>
                <a:latin typeface="宋体" panose="02010600030101010101" pitchFamily="2" charset="-122"/>
                <a:ea typeface="宋体" panose="02010600030101010101" pitchFamily="2" charset="-122"/>
              </a:rPr>
              <a:t>和功能键（</a:t>
            </a:r>
            <a:r>
              <a:rPr lang="en-US" altLang="zh-CN" sz="2400" b="0" dirty="0">
                <a:solidFill>
                  <a:schemeClr val="tx1"/>
                </a:solidFill>
                <a:effectLst/>
                <a:latin typeface="宋体" panose="02010600030101010101" pitchFamily="2" charset="-122"/>
                <a:ea typeface="宋体" panose="02010600030101010101" pitchFamily="2" charset="-122"/>
              </a:rPr>
              <a:t>F1</a:t>
            </a:r>
            <a:r>
              <a:rPr lang="zh-CN" altLang="en-US" sz="2400" b="0" dirty="0">
                <a:solidFill>
                  <a:schemeClr val="tx1"/>
                </a:solidFill>
                <a:effectLst/>
                <a:latin typeface="宋体" panose="02010600030101010101" pitchFamily="2" charset="-122"/>
                <a:ea typeface="宋体" panose="02010600030101010101" pitchFamily="2" charset="-122"/>
              </a:rPr>
              <a:t>～</a:t>
            </a:r>
            <a:r>
              <a:rPr lang="en-US" altLang="zh-CN" sz="2400" b="0" dirty="0">
                <a:solidFill>
                  <a:schemeClr val="tx1"/>
                </a:solidFill>
                <a:effectLst/>
                <a:latin typeface="宋体" panose="02010600030101010101" pitchFamily="2" charset="-122"/>
                <a:ea typeface="宋体" panose="02010600030101010101" pitchFamily="2" charset="-122"/>
              </a:rPr>
              <a:t>F10</a:t>
            </a:r>
            <a:r>
              <a:rPr lang="zh-CN" altLang="en-US" sz="2400" b="0" dirty="0">
                <a:solidFill>
                  <a:schemeClr val="tx1"/>
                </a:solidFill>
                <a:effectLst/>
                <a:latin typeface="宋体" panose="02010600030101010101" pitchFamily="2" charset="-122"/>
                <a:ea typeface="宋体" panose="02010600030101010101" pitchFamily="2" charset="-122"/>
              </a:rPr>
              <a:t>），字符码为</a:t>
            </a:r>
            <a:r>
              <a:rPr lang="en-US" altLang="zh-CN" sz="2400" b="0" dirty="0">
                <a:solidFill>
                  <a:schemeClr val="tx1"/>
                </a:solidFill>
                <a:effectLst/>
                <a:latin typeface="宋体" panose="02010600030101010101" pitchFamily="2" charset="-122"/>
                <a:ea typeface="宋体" panose="02010600030101010101" pitchFamily="2" charset="-122"/>
              </a:rPr>
              <a:t>0</a:t>
            </a:r>
            <a:r>
              <a:rPr lang="zh-CN" altLang="en-US" sz="2400" b="0" dirty="0">
                <a:solidFill>
                  <a:schemeClr val="tx1"/>
                </a:solidFill>
                <a:effectLst/>
                <a:latin typeface="宋体" panose="02010600030101010101" pitchFamily="2" charset="-122"/>
                <a:ea typeface="宋体" panose="02010600030101010101" pitchFamily="2" charset="-122"/>
              </a:rPr>
              <a:t>；还有一些非</a:t>
            </a:r>
            <a:r>
              <a:rPr lang="en-US" altLang="zh-CN" sz="2400" b="0" dirty="0">
                <a:solidFill>
                  <a:schemeClr val="tx1"/>
                </a:solidFill>
                <a:effectLst/>
                <a:latin typeface="宋体" panose="02010600030101010101" pitchFamily="2" charset="-122"/>
                <a:ea typeface="宋体" panose="02010600030101010101" pitchFamily="2" charset="-122"/>
              </a:rPr>
              <a:t>ASCII</a:t>
            </a:r>
            <a:r>
              <a:rPr lang="zh-CN" altLang="en-US" sz="2400" b="0" dirty="0">
                <a:solidFill>
                  <a:schemeClr val="tx1"/>
                </a:solidFill>
                <a:effectLst/>
                <a:latin typeface="宋体" panose="02010600030101010101" pitchFamily="2" charset="-122"/>
                <a:ea typeface="宋体" panose="02010600030101010101" pitchFamily="2" charset="-122"/>
              </a:rPr>
              <a:t>码键产生一个指定的操作，如</a:t>
            </a:r>
            <a:r>
              <a:rPr lang="en-US" altLang="zh-CN" sz="2400" b="0" dirty="0">
                <a:solidFill>
                  <a:schemeClr val="tx1"/>
                </a:solidFill>
                <a:effectLst/>
                <a:latin typeface="宋体" panose="02010600030101010101" pitchFamily="2" charset="-122"/>
                <a:ea typeface="宋体" panose="02010600030101010101" pitchFamily="2" charset="-122"/>
              </a:rPr>
              <a:t>PRTSC</a:t>
            </a:r>
            <a:r>
              <a:rPr lang="zh-CN" altLang="en-US" sz="2400" b="0" dirty="0">
                <a:solidFill>
                  <a:schemeClr val="tx1"/>
                </a:solidFill>
                <a:effectLst/>
                <a:latin typeface="宋体" panose="02010600030101010101" pitchFamily="2" charset="-122"/>
                <a:ea typeface="宋体" panose="02010600030101010101" pitchFamily="2" charset="-122"/>
              </a:rPr>
              <a:t>。</a:t>
            </a:r>
          </a:p>
        </p:txBody>
      </p:sp>
      <p:sp>
        <p:nvSpPr>
          <p:cNvPr id="3"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键盘</a:t>
            </a:r>
            <a:r>
              <a:rPr lang="en-US" altLang="zh-CN" sz="2600" kern="0" dirty="0">
                <a:solidFill>
                  <a:schemeClr val="tx2"/>
                </a:solidFill>
                <a:effectLst>
                  <a:outerShdw blurRad="38100" dist="38100" dir="2700000" algn="tl">
                    <a:srgbClr val="C0C0C0"/>
                  </a:outerShdw>
                </a:effectLst>
                <a:latin typeface="+mj-lt"/>
                <a:cs typeface="+mj-cs"/>
              </a:rPr>
              <a:t>I/O</a:t>
            </a:r>
            <a:endParaRPr lang="zh-CN" altLang="en-US" sz="2600" kern="0" dirty="0">
              <a:solidFill>
                <a:schemeClr val="tx2"/>
              </a:solidFill>
              <a:effectLst>
                <a:outerShdw blurRad="38100" dist="38100" dir="2700000" algn="tl">
                  <a:srgbClr val="C0C0C0"/>
                </a:outerShdw>
              </a:effectLst>
              <a:latin typeface="+mj-lt"/>
              <a:cs typeface="+mj-cs"/>
            </a:endParaRPr>
          </a:p>
        </p:txBody>
      </p:sp>
    </p:spTree>
    <p:extLst>
      <p:ext uri="{BB962C8B-B14F-4D97-AF65-F5344CB8AC3E}">
        <p14:creationId xmlns:p14="http://schemas.microsoft.com/office/powerpoint/2010/main" val="295226350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第</a:t>
            </a:r>
            <a:r>
              <a:rPr lang="en-US" altLang="zh-CN" sz="2600" kern="0" dirty="0">
                <a:solidFill>
                  <a:schemeClr val="tx2"/>
                </a:solidFill>
                <a:effectLst>
                  <a:outerShdw blurRad="38100" dist="38100" dir="2700000" algn="tl">
                    <a:srgbClr val="C0C0C0"/>
                  </a:outerShdw>
                </a:effectLst>
                <a:latin typeface="+mj-lt"/>
                <a:cs typeface="+mj-cs"/>
              </a:rPr>
              <a:t>11&amp;12</a:t>
            </a:r>
            <a:r>
              <a:rPr lang="zh-CN" altLang="en-US" sz="2600" kern="0" dirty="0">
                <a:solidFill>
                  <a:schemeClr val="tx2"/>
                </a:solidFill>
                <a:effectLst>
                  <a:outerShdw blurRad="38100" dist="38100" dir="2700000" algn="tl">
                    <a:srgbClr val="C0C0C0"/>
                  </a:outerShdw>
                </a:effectLst>
                <a:latin typeface="+mj-lt"/>
                <a:cs typeface="+mj-cs"/>
              </a:rPr>
              <a:t>讲：</a:t>
            </a:r>
            <a:r>
              <a:rPr lang="en-US" altLang="zh-CN" sz="2600" kern="0" dirty="0">
                <a:solidFill>
                  <a:schemeClr val="tx2"/>
                </a:solidFill>
                <a:effectLst>
                  <a:outerShdw blurRad="38100" dist="38100" dir="2700000" algn="tl">
                    <a:srgbClr val="C0C0C0"/>
                  </a:outerShdw>
                </a:effectLst>
                <a:latin typeface="+mj-lt"/>
                <a:cs typeface="+mj-cs"/>
              </a:rPr>
              <a:t>BIOS</a:t>
            </a:r>
            <a:r>
              <a:rPr lang="zh-CN" altLang="en-US" sz="2600" kern="0" dirty="0">
                <a:solidFill>
                  <a:schemeClr val="tx2"/>
                </a:solidFill>
                <a:effectLst>
                  <a:outerShdw blurRad="38100" dist="38100" dir="2700000" algn="tl">
                    <a:srgbClr val="C0C0C0"/>
                  </a:outerShdw>
                </a:effectLst>
                <a:latin typeface="+mj-lt"/>
                <a:cs typeface="+mj-cs"/>
              </a:rPr>
              <a:t>及</a:t>
            </a:r>
            <a:r>
              <a:rPr lang="en-US" altLang="zh-CN" sz="2600" kern="0" dirty="0">
                <a:solidFill>
                  <a:schemeClr val="tx2"/>
                </a:solidFill>
                <a:effectLst>
                  <a:outerShdw blurRad="38100" dist="38100" dir="2700000" algn="tl">
                    <a:srgbClr val="C0C0C0"/>
                  </a:outerShdw>
                </a:effectLst>
                <a:latin typeface="+mj-lt"/>
                <a:cs typeface="+mj-cs"/>
              </a:rPr>
              <a:t>DOS</a:t>
            </a:r>
            <a:r>
              <a:rPr lang="zh-CN" altLang="en-US" sz="2600" kern="0" dirty="0">
                <a:solidFill>
                  <a:schemeClr val="tx2"/>
                </a:solidFill>
                <a:effectLst>
                  <a:outerShdw blurRad="38100" dist="38100" dir="2700000" algn="tl">
                    <a:srgbClr val="C0C0C0"/>
                  </a:outerShdw>
                </a:effectLst>
                <a:latin typeface="+mj-lt"/>
                <a:cs typeface="+mj-cs"/>
              </a:rPr>
              <a:t>功能调用</a:t>
            </a:r>
          </a:p>
        </p:txBody>
      </p:sp>
      <p:sp>
        <p:nvSpPr>
          <p:cNvPr id="3" name="文本框 2"/>
          <p:cNvSpPr txBox="1"/>
          <p:nvPr/>
        </p:nvSpPr>
        <p:spPr>
          <a:xfrm>
            <a:off x="1223626" y="1225104"/>
            <a:ext cx="6571615" cy="3046988"/>
          </a:xfrm>
          <a:prstGeom prst="rect">
            <a:avLst/>
          </a:prstGeom>
          <a:noFill/>
        </p:spPr>
        <p:txBody>
          <a:bodyPr wrap="square" rtlCol="0">
            <a:spAutoFit/>
          </a:bodyPr>
          <a:lstStyle/>
          <a:p>
            <a:pPr marL="342900" indent="-342900">
              <a:lnSpc>
                <a:spcPct val="160000"/>
              </a:lnSpc>
              <a:buClr>
                <a:srgbClr val="FF3300"/>
              </a:buClr>
              <a:buFont typeface="Wingdings" panose="05000000000000000000" charset="0"/>
              <a:buChar char=""/>
            </a:pPr>
            <a:r>
              <a:rPr lang="en-US" altLang="zh-CN" b="0" dirty="0">
                <a:latin typeface="+mn-lt"/>
                <a:sym typeface="+mn-ea"/>
              </a:rPr>
              <a:t>BIOS</a:t>
            </a:r>
            <a:r>
              <a:rPr lang="zh-CN" altLang="en-US" b="0" dirty="0">
                <a:latin typeface="+mn-lt"/>
                <a:sym typeface="+mn-ea"/>
              </a:rPr>
              <a:t>与</a:t>
            </a:r>
            <a:r>
              <a:rPr lang="en-US" altLang="zh-CN" b="0" dirty="0">
                <a:latin typeface="+mn-lt"/>
                <a:sym typeface="+mn-ea"/>
              </a:rPr>
              <a:t>DOS</a:t>
            </a:r>
            <a:r>
              <a:rPr lang="zh-CN" altLang="en-US" b="0" dirty="0">
                <a:latin typeface="+mn-lt"/>
                <a:sym typeface="+mn-ea"/>
              </a:rPr>
              <a:t>简介</a:t>
            </a:r>
          </a:p>
          <a:p>
            <a:pPr marL="342900" indent="-342900">
              <a:lnSpc>
                <a:spcPct val="160000"/>
              </a:lnSpc>
              <a:buClr>
                <a:srgbClr val="FF3300"/>
              </a:buClr>
              <a:buFont typeface="Wingdings" panose="05000000000000000000" charset="0"/>
              <a:buChar char=""/>
            </a:pPr>
            <a:r>
              <a:rPr lang="zh-CN" altLang="en-US" b="0" dirty="0">
                <a:latin typeface="+mn-lt"/>
                <a:sym typeface="+mn-ea"/>
              </a:rPr>
              <a:t>键盘</a:t>
            </a:r>
            <a:r>
              <a:rPr lang="en-US" altLang="zh-CN" b="0" dirty="0">
                <a:latin typeface="+mn-lt"/>
                <a:sym typeface="+mn-ea"/>
              </a:rPr>
              <a:t>I/O</a:t>
            </a:r>
            <a:endParaRPr lang="zh-CN" altLang="en-US" b="0" dirty="0">
              <a:latin typeface="+mn-lt"/>
              <a:sym typeface="+mn-ea"/>
            </a:endParaRPr>
          </a:p>
          <a:p>
            <a:pPr marL="342900" indent="-342900">
              <a:lnSpc>
                <a:spcPct val="160000"/>
              </a:lnSpc>
              <a:buClr>
                <a:srgbClr val="FF3300"/>
              </a:buClr>
              <a:buFont typeface="Wingdings" panose="05000000000000000000" charset="0"/>
              <a:buChar char=""/>
            </a:pPr>
            <a:r>
              <a:rPr lang="zh-CN" altLang="en-US" b="0" dirty="0">
                <a:latin typeface="+mn-lt"/>
                <a:sym typeface="+mn-ea"/>
              </a:rPr>
              <a:t>显示器</a:t>
            </a:r>
            <a:r>
              <a:rPr lang="en-US" altLang="zh-CN" b="0" dirty="0">
                <a:latin typeface="+mn-lt"/>
                <a:sym typeface="+mn-ea"/>
              </a:rPr>
              <a:t>I/O</a:t>
            </a:r>
            <a:endParaRPr lang="zh-CN" altLang="en-US" b="0" dirty="0">
              <a:latin typeface="+mn-lt"/>
              <a:sym typeface="+mn-ea"/>
            </a:endParaRPr>
          </a:p>
          <a:p>
            <a:pPr marL="342900" indent="-342900">
              <a:lnSpc>
                <a:spcPct val="160000"/>
              </a:lnSpc>
              <a:buClr>
                <a:srgbClr val="FF3300"/>
              </a:buClr>
              <a:buFont typeface="Wingdings" panose="05000000000000000000" charset="0"/>
              <a:buChar char=""/>
            </a:pPr>
            <a:r>
              <a:rPr lang="zh-CN" altLang="en-US" b="0" dirty="0">
                <a:latin typeface="+mn-lt"/>
                <a:sym typeface="+mn-ea"/>
              </a:rPr>
              <a:t>串行通信口</a:t>
            </a:r>
            <a:r>
              <a:rPr lang="en-US" altLang="zh-CN" b="0" dirty="0">
                <a:latin typeface="+mn-lt"/>
                <a:sym typeface="+mn-ea"/>
              </a:rPr>
              <a:t>I/O</a:t>
            </a:r>
            <a:endParaRPr lang="zh-CN" altLang="en-US" b="0" dirty="0">
              <a:latin typeface="+mn-lt"/>
              <a:sym typeface="+mn-ea"/>
            </a:endParaRPr>
          </a:p>
          <a:p>
            <a:pPr marL="342900" indent="-342900">
              <a:lnSpc>
                <a:spcPct val="160000"/>
              </a:lnSpc>
              <a:buClr>
                <a:srgbClr val="FF3300"/>
              </a:buClr>
              <a:buFont typeface="Wingdings" panose="05000000000000000000" charset="0"/>
              <a:buChar char=""/>
            </a:pPr>
            <a:r>
              <a:rPr lang="zh-CN" altLang="en-US" b="0" dirty="0">
                <a:latin typeface="+mn-lt"/>
                <a:sym typeface="+mn-ea"/>
              </a:rPr>
              <a:t>文件存取</a:t>
            </a:r>
            <a:r>
              <a:rPr lang="en-US" altLang="zh-CN" b="0" dirty="0">
                <a:latin typeface="+mn-lt"/>
                <a:sym typeface="+mn-ea"/>
              </a:rPr>
              <a:t>I/O</a:t>
            </a:r>
            <a:endParaRPr lang="zh-CN" altLang="en-US" b="0" dirty="0">
              <a:latin typeface="+mn-lt"/>
              <a:sym typeface="+mn-ea"/>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ChangeArrowheads="1"/>
          </p:cNvSpPr>
          <p:nvPr/>
        </p:nvSpPr>
        <p:spPr bwMode="auto">
          <a:xfrm>
            <a:off x="304800" y="944724"/>
            <a:ext cx="85344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269875">
              <a:defRPr kumimoji="1" sz="2400">
                <a:solidFill>
                  <a:schemeClr val="tx1"/>
                </a:solidFill>
                <a:latin typeface="Times New Roman" pitchFamily="18" charset="0"/>
                <a:ea typeface="宋体" pitchFamily="2" charset="-122"/>
              </a:defRPr>
            </a:lvl1pPr>
            <a:lvl2pPr>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indent="0"/>
            <a:r>
              <a:rPr lang="zh-CN" altLang="en-US" b="0" dirty="0">
                <a:latin typeface="宋体" panose="02010600030101010101" pitchFamily="2" charset="-122"/>
              </a:rPr>
              <a:t>    转换成的字符码以及扫描码存储在</a:t>
            </a:r>
            <a:r>
              <a:rPr lang="en-US" altLang="zh-CN" b="0" dirty="0">
                <a:latin typeface="宋体" panose="02010600030101010101" pitchFamily="2" charset="-122"/>
              </a:rPr>
              <a:t>BIOS</a:t>
            </a:r>
            <a:r>
              <a:rPr lang="zh-CN" altLang="en-US" b="0" dirty="0">
                <a:latin typeface="宋体" panose="02010600030101010101" pitchFamily="2" charset="-122"/>
              </a:rPr>
              <a:t>数据区的键盘缓冲区</a:t>
            </a:r>
            <a:r>
              <a:rPr lang="en-US" altLang="zh-CN" b="0" dirty="0">
                <a:latin typeface="宋体" panose="02010600030101010101" pitchFamily="2" charset="-122"/>
              </a:rPr>
              <a:t>KB_BUFFER</a:t>
            </a:r>
            <a:r>
              <a:rPr lang="zh-CN" altLang="en-US" b="0" dirty="0">
                <a:latin typeface="宋体" panose="02010600030101010101" pitchFamily="2" charset="-122"/>
              </a:rPr>
              <a:t>中：</a:t>
            </a:r>
          </a:p>
        </p:txBody>
      </p:sp>
      <p:sp>
        <p:nvSpPr>
          <p:cNvPr id="268302" name="Rectangle 14"/>
          <p:cNvSpPr>
            <a:spLocks noChangeArrowheads="1"/>
          </p:cNvSpPr>
          <p:nvPr/>
        </p:nvSpPr>
        <p:spPr bwMode="auto">
          <a:xfrm>
            <a:off x="304800" y="3609020"/>
            <a:ext cx="8534400"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dirty="0"/>
              <a:t>         </a:t>
            </a:r>
            <a:r>
              <a:rPr lang="zh-CN" altLang="en-US" b="0" dirty="0">
                <a:solidFill>
                  <a:srgbClr val="003300"/>
                </a:solidFill>
                <a:latin typeface="宋体" panose="02010600030101010101" pitchFamily="2" charset="-122"/>
              </a:rPr>
              <a:t>键盘缓冲区是一个</a:t>
            </a:r>
            <a:r>
              <a:rPr lang="zh-CN" altLang="en-US" b="0" dirty="0">
                <a:solidFill>
                  <a:srgbClr val="FF0000"/>
                </a:solidFill>
                <a:latin typeface="宋体" panose="02010600030101010101" pitchFamily="2" charset="-122"/>
              </a:rPr>
              <a:t>先进先出的循环队列</a:t>
            </a:r>
            <a:r>
              <a:rPr lang="zh-CN" altLang="en-US" b="0" dirty="0">
                <a:solidFill>
                  <a:srgbClr val="003300"/>
                </a:solidFill>
                <a:latin typeface="宋体" panose="02010600030101010101" pitchFamily="2" charset="-122"/>
              </a:rPr>
              <a:t>。虽然缓冲区的本身长度为</a:t>
            </a:r>
            <a:r>
              <a:rPr lang="en-US" altLang="zh-CN" b="0" dirty="0">
                <a:solidFill>
                  <a:srgbClr val="003300"/>
                </a:solidFill>
                <a:latin typeface="宋体" panose="02010600030101010101" pitchFamily="2" charset="-122"/>
              </a:rPr>
              <a:t>16</a:t>
            </a:r>
            <a:r>
              <a:rPr lang="zh-CN" altLang="en-US" b="0" dirty="0">
                <a:solidFill>
                  <a:srgbClr val="003300"/>
                </a:solidFill>
                <a:latin typeface="宋体" panose="02010600030101010101" pitchFamily="2" charset="-122"/>
              </a:rPr>
              <a:t>个字，但出于判断“队列满”的考虑，它最多只能保存</a:t>
            </a:r>
            <a:r>
              <a:rPr lang="en-US" altLang="zh-CN" b="0" dirty="0">
                <a:solidFill>
                  <a:srgbClr val="003300"/>
                </a:solidFill>
                <a:latin typeface="宋体" panose="02010600030101010101" pitchFamily="2" charset="-122"/>
              </a:rPr>
              <a:t>15</a:t>
            </a:r>
            <a:r>
              <a:rPr lang="zh-CN" altLang="en-US" b="0" dirty="0">
                <a:solidFill>
                  <a:srgbClr val="003300"/>
                </a:solidFill>
                <a:latin typeface="宋体" panose="02010600030101010101" pitchFamily="2" charset="-122"/>
              </a:rPr>
              <a:t>个键盘信息。当缓冲区满时，系统将不再接受按键信息，而会发出“嘟”的声音，以示要暂缓按键。当</a:t>
            </a:r>
            <a:r>
              <a:rPr lang="en-US" altLang="zh-CN" b="0" dirty="0" err="1">
                <a:solidFill>
                  <a:srgbClr val="003300"/>
                </a:solidFill>
                <a:latin typeface="宋体" panose="02010600030101010101" pitchFamily="2" charset="-122"/>
              </a:rPr>
              <a:t>Buffer_Head</a:t>
            </a:r>
            <a:r>
              <a:rPr lang="zh-CN" altLang="en-US" b="0" dirty="0">
                <a:solidFill>
                  <a:srgbClr val="003300"/>
                </a:solidFill>
                <a:latin typeface="宋体" panose="02010600030101010101" pitchFamily="2" charset="-122"/>
              </a:rPr>
              <a:t>＝</a:t>
            </a:r>
            <a:r>
              <a:rPr lang="en-US" altLang="zh-CN" b="0" dirty="0" err="1">
                <a:solidFill>
                  <a:srgbClr val="003300"/>
                </a:solidFill>
                <a:latin typeface="宋体" panose="02010600030101010101" pitchFamily="2" charset="-122"/>
              </a:rPr>
              <a:t>Buffer_Tail</a:t>
            </a:r>
            <a:r>
              <a:rPr lang="zh-CN" altLang="en-US" b="0" dirty="0">
                <a:solidFill>
                  <a:srgbClr val="003300"/>
                </a:solidFill>
                <a:latin typeface="宋体" panose="02010600030101010101" pitchFamily="2" charset="-122"/>
              </a:rPr>
              <a:t>时，说明缓冲区为空，表示无键盘输入。</a:t>
            </a:r>
            <a:endParaRPr lang="en-US" altLang="zh-CN" b="0" dirty="0">
              <a:solidFill>
                <a:srgbClr val="003300"/>
              </a:solidFill>
              <a:latin typeface="宋体" panose="02010600030101010101" pitchFamily="2" charset="-122"/>
            </a:endParaRPr>
          </a:p>
          <a:p>
            <a:endParaRPr lang="en-US" altLang="zh-CN" b="0" dirty="0">
              <a:solidFill>
                <a:srgbClr val="003300"/>
              </a:solidFill>
              <a:latin typeface="宋体" panose="02010600030101010101" pitchFamily="2" charset="-122"/>
            </a:endParaRPr>
          </a:p>
          <a:p>
            <a:r>
              <a:rPr lang="en-US" altLang="zh-CN" b="0" dirty="0">
                <a:solidFill>
                  <a:srgbClr val="003300"/>
                </a:solidFill>
                <a:latin typeface="宋体" panose="02010600030101010101" pitchFamily="2" charset="-122"/>
              </a:rPr>
              <a:t>     </a:t>
            </a:r>
            <a:r>
              <a:rPr lang="zh-CN" altLang="en-US" b="0" dirty="0">
                <a:solidFill>
                  <a:srgbClr val="003300"/>
                </a:solidFill>
                <a:latin typeface="宋体" panose="02010600030101010101" pitchFamily="2" charset="-122"/>
              </a:rPr>
              <a:t>可以用</a:t>
            </a:r>
            <a:r>
              <a:rPr lang="en-US" altLang="zh-CN" b="0" dirty="0">
                <a:solidFill>
                  <a:srgbClr val="003300"/>
                </a:solidFill>
                <a:latin typeface="宋体" panose="02010600030101010101" pitchFamily="2" charset="-122"/>
              </a:rPr>
              <a:t>BIOS</a:t>
            </a:r>
            <a:r>
              <a:rPr lang="zh-CN" altLang="en-US" b="0" dirty="0">
                <a:solidFill>
                  <a:srgbClr val="003300"/>
                </a:solidFill>
                <a:latin typeface="宋体" panose="02010600030101010101" pitchFamily="2" charset="-122"/>
              </a:rPr>
              <a:t>中断，也可以用</a:t>
            </a:r>
            <a:r>
              <a:rPr lang="en-US" altLang="zh-CN" b="0" dirty="0">
                <a:solidFill>
                  <a:srgbClr val="003300"/>
                </a:solidFill>
                <a:latin typeface="宋体" panose="02010600030101010101" pitchFamily="2" charset="-122"/>
              </a:rPr>
              <a:t>DOS</a:t>
            </a:r>
            <a:r>
              <a:rPr lang="zh-CN" altLang="en-US" b="0" dirty="0">
                <a:solidFill>
                  <a:srgbClr val="003300"/>
                </a:solidFill>
                <a:latin typeface="宋体" panose="02010600030101010101" pitchFamily="2" charset="-122"/>
              </a:rPr>
              <a:t>中断和键盘通信。</a:t>
            </a:r>
          </a:p>
        </p:txBody>
      </p:sp>
      <p:sp>
        <p:nvSpPr>
          <p:cNvPr id="268303" name="Rectangle 15"/>
          <p:cNvSpPr>
            <a:spLocks noChangeArrowheads="1"/>
          </p:cNvSpPr>
          <p:nvPr/>
        </p:nvSpPr>
        <p:spPr bwMode="auto">
          <a:xfrm>
            <a:off x="458972" y="1808820"/>
            <a:ext cx="8231832" cy="1631216"/>
          </a:xfrm>
          <a:prstGeom prst="rect">
            <a:avLst/>
          </a:prstGeom>
          <a:solidFill>
            <a:srgbClr val="66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en-US" altLang="zh-CN" sz="2000" b="1" dirty="0">
              <a:solidFill>
                <a:srgbClr val="000066"/>
              </a:solidFill>
            </a:endParaRPr>
          </a:p>
          <a:p>
            <a:r>
              <a:rPr lang="en-US" altLang="zh-CN" sz="2000" b="1" dirty="0" err="1">
                <a:solidFill>
                  <a:srgbClr val="000066"/>
                </a:solidFill>
              </a:rPr>
              <a:t>Buffer_Head</a:t>
            </a:r>
            <a:r>
              <a:rPr lang="en-US" altLang="zh-CN" sz="2000" b="1" dirty="0">
                <a:solidFill>
                  <a:srgbClr val="000066"/>
                </a:solidFill>
              </a:rPr>
              <a:t>   DW</a:t>
            </a:r>
            <a:r>
              <a:rPr lang="zh-CN" altLang="en-US" sz="2000" b="1" dirty="0">
                <a:solidFill>
                  <a:srgbClr val="000066"/>
                </a:solidFill>
              </a:rPr>
              <a:t>　</a:t>
            </a:r>
            <a:r>
              <a:rPr lang="en-US" altLang="zh-CN" sz="2000" b="1" dirty="0">
                <a:solidFill>
                  <a:srgbClr val="000066"/>
                </a:solidFill>
              </a:rPr>
              <a:t>?	       ;</a:t>
            </a:r>
            <a:r>
              <a:rPr lang="zh-CN" altLang="en-US" sz="2000" b="1" dirty="0">
                <a:solidFill>
                  <a:srgbClr val="000066"/>
                </a:solidFill>
              </a:rPr>
              <a:t>键盘缓冲区头指针</a:t>
            </a:r>
            <a:endParaRPr lang="en-US" altLang="zh-CN" sz="2000" b="1" dirty="0">
              <a:solidFill>
                <a:srgbClr val="000066"/>
              </a:solidFill>
            </a:endParaRPr>
          </a:p>
          <a:p>
            <a:r>
              <a:rPr lang="en-US" altLang="zh-CN" sz="2000" dirty="0">
                <a:solidFill>
                  <a:srgbClr val="000066"/>
                </a:solidFill>
              </a:rPr>
              <a:t>Buffer_ Tail  </a:t>
            </a:r>
            <a:r>
              <a:rPr lang="en-US" altLang="zh-CN" sz="2000" b="1" dirty="0">
                <a:solidFill>
                  <a:srgbClr val="000066"/>
                </a:solidFill>
              </a:rPr>
              <a:t>   DW</a:t>
            </a:r>
            <a:r>
              <a:rPr lang="zh-CN" altLang="en-US" sz="2000" b="1" dirty="0">
                <a:solidFill>
                  <a:srgbClr val="000066"/>
                </a:solidFill>
              </a:rPr>
              <a:t>　</a:t>
            </a:r>
            <a:r>
              <a:rPr lang="en-US" altLang="zh-CN" sz="2000" b="1" dirty="0">
                <a:solidFill>
                  <a:srgbClr val="000066"/>
                </a:solidFill>
              </a:rPr>
              <a:t>?	       ;</a:t>
            </a:r>
            <a:r>
              <a:rPr lang="zh-CN" altLang="en-US" sz="2000" b="1" dirty="0">
                <a:solidFill>
                  <a:srgbClr val="000066"/>
                </a:solidFill>
              </a:rPr>
              <a:t>键盘缓冲区尾指针</a:t>
            </a:r>
          </a:p>
          <a:p>
            <a:r>
              <a:rPr lang="en-US" altLang="zh-CN" sz="2000" b="1" dirty="0" err="1">
                <a:solidFill>
                  <a:srgbClr val="000066"/>
                </a:solidFill>
              </a:rPr>
              <a:t>KB_Buffer</a:t>
            </a:r>
            <a:r>
              <a:rPr lang="en-US" altLang="zh-CN" sz="2000" b="1" dirty="0">
                <a:solidFill>
                  <a:srgbClr val="000066"/>
                </a:solidFill>
              </a:rPr>
              <a:t>       DW</a:t>
            </a:r>
            <a:r>
              <a:rPr lang="zh-CN" altLang="en-US" sz="2000" b="1" dirty="0">
                <a:solidFill>
                  <a:srgbClr val="000066"/>
                </a:solidFill>
              </a:rPr>
              <a:t>　</a:t>
            </a:r>
            <a:r>
              <a:rPr lang="en-US" altLang="zh-CN" sz="2000" b="1" dirty="0">
                <a:solidFill>
                  <a:srgbClr val="000066"/>
                </a:solidFill>
              </a:rPr>
              <a:t>16 DUP(?)    ;</a:t>
            </a:r>
            <a:r>
              <a:rPr lang="zh-CN" altLang="en-US" sz="2000" b="1" dirty="0">
                <a:solidFill>
                  <a:srgbClr val="000066"/>
                </a:solidFill>
              </a:rPr>
              <a:t>键盘缓冲区的缺省长度为</a:t>
            </a:r>
            <a:r>
              <a:rPr lang="en-US" altLang="zh-CN" sz="2000" b="1" dirty="0">
                <a:solidFill>
                  <a:srgbClr val="000066"/>
                </a:solidFill>
              </a:rPr>
              <a:t>16</a:t>
            </a:r>
            <a:r>
              <a:rPr lang="zh-CN" altLang="en-US" sz="2000" b="1" dirty="0">
                <a:solidFill>
                  <a:srgbClr val="000066"/>
                </a:solidFill>
              </a:rPr>
              <a:t>个字</a:t>
            </a:r>
            <a:endParaRPr lang="en-US" altLang="zh-CN" sz="2000" b="1" dirty="0">
              <a:solidFill>
                <a:srgbClr val="000066"/>
              </a:solidFill>
            </a:endParaRPr>
          </a:p>
          <a:p>
            <a:r>
              <a:rPr lang="en-US" altLang="zh-CN" sz="2000" dirty="0" err="1">
                <a:solidFill>
                  <a:srgbClr val="000066"/>
                </a:solidFill>
              </a:rPr>
              <a:t>KB_Buffer_End</a:t>
            </a:r>
            <a:r>
              <a:rPr lang="en-US" altLang="zh-CN" sz="2000" dirty="0">
                <a:solidFill>
                  <a:srgbClr val="000066"/>
                </a:solidFill>
              </a:rPr>
              <a:t>   Label   Word</a:t>
            </a:r>
            <a:endParaRPr lang="zh-CN" altLang="en-US" sz="2000" b="1" dirty="0">
              <a:solidFill>
                <a:srgbClr val="000066"/>
              </a:solidFill>
            </a:endParaRPr>
          </a:p>
        </p:txBody>
      </p:sp>
      <p:sp>
        <p:nvSpPr>
          <p:cNvPr id="5"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键盘</a:t>
            </a:r>
            <a:r>
              <a:rPr lang="en-US" altLang="zh-CN" sz="2600" kern="0" dirty="0">
                <a:solidFill>
                  <a:schemeClr val="tx2"/>
                </a:solidFill>
                <a:effectLst>
                  <a:outerShdw blurRad="38100" dist="38100" dir="2700000" algn="tl">
                    <a:srgbClr val="C0C0C0"/>
                  </a:outerShdw>
                </a:effectLst>
                <a:latin typeface="+mj-lt"/>
                <a:cs typeface="+mj-cs"/>
              </a:rPr>
              <a:t>I/O</a:t>
            </a:r>
            <a:endParaRPr lang="zh-CN" altLang="en-US" sz="2600" kern="0" dirty="0">
              <a:solidFill>
                <a:schemeClr val="tx2"/>
              </a:solidFill>
              <a:effectLst>
                <a:outerShdw blurRad="38100" dist="38100" dir="2700000" algn="tl">
                  <a:srgbClr val="C0C0C0"/>
                </a:outerShdw>
              </a:effectLst>
              <a:latin typeface="+mj-lt"/>
              <a:cs typeface="+mj-cs"/>
            </a:endParaRPr>
          </a:p>
        </p:txBody>
      </p:sp>
    </p:spTree>
    <p:extLst>
      <p:ext uri="{BB962C8B-B14F-4D97-AF65-F5344CB8AC3E}">
        <p14:creationId xmlns:p14="http://schemas.microsoft.com/office/powerpoint/2010/main" val="175242465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8" name="Picture 4" descr="f19"/>
          <p:cNvPicPr>
            <a:picLocks noChangeAspect="1" noChangeArrowheads="1"/>
          </p:cNvPicPr>
          <p:nvPr/>
        </p:nvPicPr>
        <p:blipFill rotWithShape="1">
          <a:blip r:embed="rId2">
            <a:extLst>
              <a:ext uri="{28A0092B-C50C-407E-A947-70E740481C1C}">
                <a14:useLocalDpi xmlns:a14="http://schemas.microsoft.com/office/drawing/2010/main" val="0"/>
              </a:ext>
            </a:extLst>
          </a:blip>
          <a:srcRect b="10344"/>
          <a:stretch/>
        </p:blipFill>
        <p:spPr bwMode="auto">
          <a:xfrm>
            <a:off x="359532" y="1160748"/>
            <a:ext cx="8640078" cy="4680520"/>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17AD7B71-C841-4BD2-BAE1-DFFE6F7CC349}"/>
              </a:ext>
            </a:extLst>
          </p:cNvPr>
          <p:cNvSpPr txBox="1"/>
          <p:nvPr/>
        </p:nvSpPr>
        <p:spPr>
          <a:xfrm>
            <a:off x="3707904" y="6093296"/>
            <a:ext cx="2249334" cy="400110"/>
          </a:xfrm>
          <a:prstGeom prst="rect">
            <a:avLst/>
          </a:prstGeom>
          <a:noFill/>
        </p:spPr>
        <p:txBody>
          <a:bodyPr wrap="none" rtlCol="0">
            <a:spAutoFit/>
          </a:bodyPr>
          <a:lstStyle/>
          <a:p>
            <a:r>
              <a:rPr lang="zh-CN" altLang="en-US" sz="2000" dirty="0">
                <a:solidFill>
                  <a:srgbClr val="FF0000"/>
                </a:solidFill>
              </a:rPr>
              <a:t>键盘中断处理流程</a:t>
            </a:r>
          </a:p>
        </p:txBody>
      </p:sp>
      <p:sp>
        <p:nvSpPr>
          <p:cNvPr id="5" name="文本框 1">
            <a:extLst>
              <a:ext uri="{FF2B5EF4-FFF2-40B4-BE49-F238E27FC236}">
                <a16:creationId xmlns:a16="http://schemas.microsoft.com/office/drawing/2014/main" id="{1B10530A-D2E7-4B7D-ABCD-E2C9C1B47FE9}"/>
              </a:ext>
            </a:extLst>
          </p:cNvPr>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键盘</a:t>
            </a:r>
            <a:r>
              <a:rPr lang="en-US" altLang="zh-CN" sz="2600" kern="0" dirty="0">
                <a:solidFill>
                  <a:schemeClr val="tx2"/>
                </a:solidFill>
                <a:effectLst>
                  <a:outerShdw blurRad="38100" dist="38100" dir="2700000" algn="tl">
                    <a:srgbClr val="C0C0C0"/>
                  </a:outerShdw>
                </a:effectLst>
                <a:latin typeface="+mj-lt"/>
                <a:cs typeface="+mj-cs"/>
              </a:rPr>
              <a:t>I/O</a:t>
            </a:r>
            <a:endParaRPr lang="zh-CN" altLang="en-US" sz="2600" kern="0" dirty="0">
              <a:solidFill>
                <a:schemeClr val="tx2"/>
              </a:solidFill>
              <a:effectLst>
                <a:outerShdw blurRad="38100" dist="38100" dir="2700000" algn="tl">
                  <a:srgbClr val="C0C0C0"/>
                </a:outerShdw>
              </a:effectLst>
              <a:latin typeface="+mj-lt"/>
              <a:cs typeface="+mj-cs"/>
            </a:endParaRPr>
          </a:p>
        </p:txBody>
      </p:sp>
    </p:spTree>
    <p:extLst>
      <p:ext uri="{BB962C8B-B14F-4D97-AF65-F5344CB8AC3E}">
        <p14:creationId xmlns:p14="http://schemas.microsoft.com/office/powerpoint/2010/main" val="45209678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D4084F8-E607-44AF-9DDB-8E3EA040E9DB}"/>
              </a:ext>
            </a:extLst>
          </p:cNvPr>
          <p:cNvSpPr txBox="1"/>
          <p:nvPr/>
        </p:nvSpPr>
        <p:spPr>
          <a:xfrm>
            <a:off x="719572" y="1052736"/>
            <a:ext cx="7560840" cy="3900235"/>
          </a:xfrm>
          <a:prstGeom prst="rect">
            <a:avLst/>
          </a:prstGeom>
          <a:noFill/>
        </p:spPr>
        <p:txBody>
          <a:bodyPr wrap="square" rtlCol="0">
            <a:spAutoFit/>
          </a:bodyPr>
          <a:lstStyle/>
          <a:p>
            <a:pPr algn="just">
              <a:lnSpc>
                <a:spcPct val="150000"/>
              </a:lnSpc>
            </a:pPr>
            <a:r>
              <a:rPr lang="zh-CN" altLang="en-US" dirty="0">
                <a:solidFill>
                  <a:srgbClr val="FF0000"/>
                </a:solidFill>
              </a:rPr>
              <a:t>键盘中断：</a:t>
            </a:r>
            <a:r>
              <a:rPr lang="en-US" altLang="zh-CN" dirty="0">
                <a:solidFill>
                  <a:srgbClr val="FF0000"/>
                </a:solidFill>
              </a:rPr>
              <a:t>09H vs.</a:t>
            </a:r>
            <a:r>
              <a:rPr lang="zh-CN" altLang="en-US" dirty="0">
                <a:solidFill>
                  <a:srgbClr val="FF0000"/>
                </a:solidFill>
              </a:rPr>
              <a:t> </a:t>
            </a:r>
            <a:r>
              <a:rPr lang="en-US" altLang="zh-CN" dirty="0">
                <a:solidFill>
                  <a:srgbClr val="FF0000"/>
                </a:solidFill>
              </a:rPr>
              <a:t>16H?</a:t>
            </a:r>
          </a:p>
          <a:p>
            <a:pPr marL="342900" indent="-342900" algn="just">
              <a:lnSpc>
                <a:spcPct val="150000"/>
              </a:lnSpc>
              <a:buFont typeface="Wingdings" panose="05000000000000000000" pitchFamily="2" charset="2"/>
              <a:buChar char="u"/>
            </a:pPr>
            <a:r>
              <a:rPr lang="en-US" altLang="zh-CN" dirty="0">
                <a:solidFill>
                  <a:srgbClr val="3333FF"/>
                </a:solidFill>
              </a:rPr>
              <a:t>09H</a:t>
            </a:r>
            <a:r>
              <a:rPr lang="zh-CN" altLang="en-US" dirty="0">
                <a:solidFill>
                  <a:srgbClr val="3333FF"/>
                </a:solidFill>
              </a:rPr>
              <a:t>：硬件中断；</a:t>
            </a:r>
            <a:r>
              <a:rPr lang="en-US" altLang="zh-CN" dirty="0">
                <a:solidFill>
                  <a:srgbClr val="3333FF"/>
                </a:solidFill>
              </a:rPr>
              <a:t>16H</a:t>
            </a:r>
            <a:r>
              <a:rPr lang="zh-CN" altLang="en-US" dirty="0">
                <a:solidFill>
                  <a:srgbClr val="3333FF"/>
                </a:solidFill>
              </a:rPr>
              <a:t>：软件中断。</a:t>
            </a:r>
            <a:endParaRPr lang="en-US" altLang="zh-CN" dirty="0">
              <a:solidFill>
                <a:srgbClr val="3333FF"/>
              </a:solidFill>
            </a:endParaRPr>
          </a:p>
          <a:p>
            <a:pPr marL="342900" indent="-342900" algn="just">
              <a:lnSpc>
                <a:spcPct val="150000"/>
              </a:lnSpc>
              <a:buFont typeface="Wingdings" panose="05000000000000000000" pitchFamily="2" charset="2"/>
              <a:buChar char="u"/>
            </a:pPr>
            <a:r>
              <a:rPr lang="en-US" altLang="zh-CN" dirty="0">
                <a:solidFill>
                  <a:srgbClr val="3333FF"/>
                </a:solidFill>
              </a:rPr>
              <a:t>BIOS</a:t>
            </a:r>
            <a:r>
              <a:rPr lang="zh-CN" altLang="en-US" dirty="0">
                <a:solidFill>
                  <a:srgbClr val="3333FF"/>
                </a:solidFill>
              </a:rPr>
              <a:t>的</a:t>
            </a:r>
            <a:r>
              <a:rPr lang="en-US" altLang="zh-CN" dirty="0">
                <a:solidFill>
                  <a:srgbClr val="3333FF"/>
                </a:solidFill>
              </a:rPr>
              <a:t>INT 09H</a:t>
            </a:r>
            <a:r>
              <a:rPr lang="zh-CN" altLang="en-US" dirty="0">
                <a:solidFill>
                  <a:srgbClr val="3333FF"/>
                </a:solidFill>
              </a:rPr>
              <a:t>和</a:t>
            </a:r>
            <a:r>
              <a:rPr lang="en-US" altLang="zh-CN" dirty="0">
                <a:solidFill>
                  <a:srgbClr val="3333FF"/>
                </a:solidFill>
              </a:rPr>
              <a:t>INT 16H</a:t>
            </a:r>
            <a:r>
              <a:rPr lang="zh-CN" altLang="en-US" dirty="0">
                <a:solidFill>
                  <a:srgbClr val="3333FF"/>
                </a:solidFill>
              </a:rPr>
              <a:t>中断处理程序是一对相互配合的程序，其中</a:t>
            </a:r>
            <a:r>
              <a:rPr lang="en-US" altLang="zh-CN" dirty="0">
                <a:solidFill>
                  <a:srgbClr val="3333FF"/>
                </a:solidFill>
              </a:rPr>
              <a:t>09H</a:t>
            </a:r>
            <a:r>
              <a:rPr lang="zh-CN" altLang="en-US" dirty="0">
                <a:solidFill>
                  <a:srgbClr val="3333FF"/>
                </a:solidFill>
              </a:rPr>
              <a:t>向键盘缓冲区写入，</a:t>
            </a:r>
            <a:r>
              <a:rPr lang="en-US" altLang="zh-CN" dirty="0">
                <a:solidFill>
                  <a:srgbClr val="3333FF"/>
                </a:solidFill>
              </a:rPr>
              <a:t>16H</a:t>
            </a:r>
            <a:r>
              <a:rPr lang="zh-CN" altLang="en-US" dirty="0">
                <a:solidFill>
                  <a:srgbClr val="3333FF"/>
                </a:solidFill>
              </a:rPr>
              <a:t>从键盘缓冲区读出。</a:t>
            </a:r>
            <a:endParaRPr lang="en-US" altLang="zh-CN" dirty="0">
              <a:solidFill>
                <a:srgbClr val="3333FF"/>
              </a:solidFill>
            </a:endParaRPr>
          </a:p>
          <a:p>
            <a:pPr marL="342900" indent="-342900" algn="just">
              <a:lnSpc>
                <a:spcPct val="150000"/>
              </a:lnSpc>
              <a:buFont typeface="Wingdings" panose="05000000000000000000" pitchFamily="2" charset="2"/>
              <a:buChar char="u"/>
            </a:pPr>
            <a:r>
              <a:rPr lang="zh-CN" altLang="en-US" dirty="0">
                <a:solidFill>
                  <a:srgbClr val="3333FF"/>
                </a:solidFill>
              </a:rPr>
              <a:t>处理时机不同：</a:t>
            </a:r>
            <a:r>
              <a:rPr lang="en-US" altLang="zh-CN" dirty="0">
                <a:solidFill>
                  <a:srgbClr val="3333FF"/>
                </a:solidFill>
              </a:rPr>
              <a:t>09H</a:t>
            </a:r>
            <a:r>
              <a:rPr lang="zh-CN" altLang="en-US" dirty="0">
                <a:solidFill>
                  <a:srgbClr val="3333FF"/>
                </a:solidFill>
              </a:rPr>
              <a:t>是有键按下的时候产生硬件中断并触发；</a:t>
            </a:r>
            <a:r>
              <a:rPr lang="en-US" altLang="zh-CN" dirty="0">
                <a:solidFill>
                  <a:srgbClr val="3333FF"/>
                </a:solidFill>
              </a:rPr>
              <a:t>16H</a:t>
            </a:r>
            <a:r>
              <a:rPr lang="zh-CN" altLang="en-US" dirty="0">
                <a:solidFill>
                  <a:srgbClr val="3333FF"/>
                </a:solidFill>
              </a:rPr>
              <a:t>是应用程序调用的时候起作用。</a:t>
            </a:r>
          </a:p>
        </p:txBody>
      </p:sp>
      <p:sp>
        <p:nvSpPr>
          <p:cNvPr id="5" name="文本框 1">
            <a:extLst>
              <a:ext uri="{FF2B5EF4-FFF2-40B4-BE49-F238E27FC236}">
                <a16:creationId xmlns:a16="http://schemas.microsoft.com/office/drawing/2014/main" id="{1B10530A-D2E7-4B7D-ABCD-E2C9C1B47FE9}"/>
              </a:ext>
            </a:extLst>
          </p:cNvPr>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键盘</a:t>
            </a:r>
            <a:r>
              <a:rPr lang="en-US" altLang="zh-CN" sz="2600" kern="0" dirty="0">
                <a:solidFill>
                  <a:schemeClr val="tx2"/>
                </a:solidFill>
                <a:effectLst>
                  <a:outerShdw blurRad="38100" dist="38100" dir="2700000" algn="tl">
                    <a:srgbClr val="C0C0C0"/>
                  </a:outerShdw>
                </a:effectLst>
                <a:latin typeface="+mj-lt"/>
                <a:cs typeface="+mj-cs"/>
              </a:rPr>
              <a:t>I/O</a:t>
            </a:r>
            <a:endParaRPr lang="zh-CN" altLang="en-US" sz="2600" kern="0" dirty="0">
              <a:solidFill>
                <a:schemeClr val="tx2"/>
              </a:solidFill>
              <a:effectLst>
                <a:outerShdw blurRad="38100" dist="38100" dir="2700000" algn="tl">
                  <a:srgbClr val="C0C0C0"/>
                </a:outerShdw>
              </a:effectLst>
              <a:latin typeface="+mj-lt"/>
              <a:cs typeface="+mj-cs"/>
            </a:endParaRPr>
          </a:p>
        </p:txBody>
      </p:sp>
    </p:spTree>
    <p:extLst>
      <p:ext uri="{BB962C8B-B14F-4D97-AF65-F5344CB8AC3E}">
        <p14:creationId xmlns:p14="http://schemas.microsoft.com/office/powerpoint/2010/main" val="16351322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ChangeArrowheads="1"/>
          </p:cNvSpPr>
          <p:nvPr/>
        </p:nvSpPr>
        <p:spPr bwMode="auto">
          <a:xfrm>
            <a:off x="395536" y="1804749"/>
            <a:ext cx="8153400" cy="4216539"/>
          </a:xfrm>
          <a:prstGeom prst="rect">
            <a:avLst/>
          </a:prstGeom>
          <a:noFill/>
          <a:ln w="9525">
            <a:noFill/>
            <a:miter lim="800000"/>
          </a:ln>
          <a:effectLst/>
        </p:spPr>
        <p:txBody>
          <a:bodyPr vert="horz" wrap="square" lIns="91440" tIns="45720" rIns="91440" bIns="45720" numCol="1" anchor="t" anchorCtr="0" compatLnSpc="1"/>
          <a:lstStyle/>
          <a:p>
            <a:pPr indent="622300" algn="just" eaLnBrk="0" hangingPunct="0">
              <a:spcBef>
                <a:spcPts val="1200"/>
              </a:spcBef>
              <a:buClr>
                <a:schemeClr val="bg2"/>
              </a:buClr>
              <a:buSzPct val="75000"/>
              <a:buFontTx/>
            </a:pPr>
            <a:r>
              <a:rPr lang="zh-CN" altLang="en-US" b="0" dirty="0">
                <a:solidFill>
                  <a:srgbClr val="3333FF"/>
                </a:solidFill>
                <a:latin typeface="+mn-lt"/>
                <a:ea typeface="楷体_GB2312" pitchFamily="1" charset="-122"/>
              </a:rPr>
              <a:t>在计算机键盘上除了可输入各种字符</a:t>
            </a:r>
            <a:r>
              <a:rPr lang="en-US" altLang="zh-CN" b="0" dirty="0">
                <a:solidFill>
                  <a:srgbClr val="3333FF"/>
                </a:solidFill>
                <a:latin typeface="+mn-lt"/>
                <a:ea typeface="楷体_GB2312" pitchFamily="1" charset="-122"/>
              </a:rPr>
              <a:t>(</a:t>
            </a:r>
            <a:r>
              <a:rPr lang="zh-CN" altLang="en-US" b="0" dirty="0">
                <a:solidFill>
                  <a:srgbClr val="3333FF"/>
                </a:solidFill>
                <a:latin typeface="+mn-lt"/>
                <a:ea typeface="楷体_GB2312" pitchFamily="1" charset="-122"/>
              </a:rPr>
              <a:t>字母、数字和符号等</a:t>
            </a:r>
            <a:r>
              <a:rPr lang="en-US" altLang="zh-CN" b="0" dirty="0">
                <a:solidFill>
                  <a:srgbClr val="3333FF"/>
                </a:solidFill>
                <a:latin typeface="+mn-lt"/>
                <a:ea typeface="楷体_GB2312" pitchFamily="1" charset="-122"/>
              </a:rPr>
              <a:t>)</a:t>
            </a:r>
            <a:r>
              <a:rPr lang="zh-CN" altLang="en-US" b="0" dirty="0">
                <a:solidFill>
                  <a:srgbClr val="3333FF"/>
                </a:solidFill>
                <a:latin typeface="+mn-lt"/>
                <a:ea typeface="楷体_GB2312" pitchFamily="1" charset="-122"/>
              </a:rPr>
              <a:t>的按键之外，还有一些控制键</a:t>
            </a:r>
            <a:r>
              <a:rPr lang="en-US" altLang="zh-CN" b="0" dirty="0">
                <a:solidFill>
                  <a:srgbClr val="3333FF"/>
                </a:solidFill>
                <a:latin typeface="+mn-lt"/>
                <a:ea typeface="楷体_GB2312" pitchFamily="1" charset="-122"/>
              </a:rPr>
              <a:t>(</a:t>
            </a:r>
            <a:r>
              <a:rPr lang="zh-CN" altLang="en-US" b="0" dirty="0">
                <a:solidFill>
                  <a:srgbClr val="3333FF"/>
                </a:solidFill>
                <a:latin typeface="+mn-lt"/>
                <a:ea typeface="楷体_GB2312" pitchFamily="1" charset="-122"/>
              </a:rPr>
              <a:t>如：</a:t>
            </a:r>
            <a:r>
              <a:rPr lang="en-US" altLang="zh-CN" b="0" dirty="0">
                <a:solidFill>
                  <a:srgbClr val="3333FF"/>
                </a:solidFill>
                <a:latin typeface="+mn-lt"/>
                <a:ea typeface="楷体_GB2312" pitchFamily="1" charset="-122"/>
              </a:rPr>
              <a:t>Ctrl</a:t>
            </a:r>
            <a:r>
              <a:rPr lang="zh-CN" altLang="en-US" b="0" dirty="0">
                <a:solidFill>
                  <a:srgbClr val="3333FF"/>
                </a:solidFill>
                <a:latin typeface="+mn-lt"/>
                <a:ea typeface="楷体_GB2312" pitchFamily="1" charset="-122"/>
              </a:rPr>
              <a:t>、</a:t>
            </a:r>
            <a:r>
              <a:rPr lang="en-US" altLang="zh-CN" b="0" dirty="0">
                <a:solidFill>
                  <a:srgbClr val="3333FF"/>
                </a:solidFill>
                <a:latin typeface="+mn-lt"/>
                <a:ea typeface="楷体_GB2312" pitchFamily="1" charset="-122"/>
              </a:rPr>
              <a:t>Alt</a:t>
            </a:r>
            <a:r>
              <a:rPr lang="zh-CN" altLang="en-US" b="0" dirty="0">
                <a:solidFill>
                  <a:srgbClr val="3333FF"/>
                </a:solidFill>
                <a:latin typeface="+mn-lt"/>
                <a:ea typeface="楷体_GB2312" pitchFamily="1" charset="-122"/>
              </a:rPr>
              <a:t>、</a:t>
            </a:r>
            <a:r>
              <a:rPr lang="en-US" altLang="zh-CN" b="0" dirty="0">
                <a:solidFill>
                  <a:srgbClr val="3333FF"/>
                </a:solidFill>
                <a:latin typeface="+mn-lt"/>
                <a:ea typeface="楷体_GB2312" pitchFamily="1" charset="-122"/>
              </a:rPr>
              <a:t>Shift</a:t>
            </a:r>
            <a:r>
              <a:rPr lang="zh-CN" altLang="en-US" b="0" dirty="0">
                <a:solidFill>
                  <a:srgbClr val="3333FF"/>
                </a:solidFill>
                <a:latin typeface="+mn-lt"/>
                <a:ea typeface="楷体_GB2312" pitchFamily="1" charset="-122"/>
              </a:rPr>
              <a:t>等</a:t>
            </a:r>
            <a:r>
              <a:rPr lang="en-US" altLang="zh-CN" b="0" dirty="0">
                <a:solidFill>
                  <a:srgbClr val="3333FF"/>
                </a:solidFill>
                <a:latin typeface="+mn-lt"/>
                <a:ea typeface="楷体_GB2312" pitchFamily="1" charset="-122"/>
              </a:rPr>
              <a:t>)</a:t>
            </a:r>
            <a:r>
              <a:rPr lang="zh-CN" altLang="en-US" b="0" dirty="0">
                <a:solidFill>
                  <a:srgbClr val="3333FF"/>
                </a:solidFill>
                <a:latin typeface="+mn-lt"/>
                <a:ea typeface="楷体_GB2312" pitchFamily="1" charset="-122"/>
              </a:rPr>
              <a:t>、双态键</a:t>
            </a:r>
            <a:r>
              <a:rPr lang="en-US" altLang="zh-CN" b="0" dirty="0">
                <a:solidFill>
                  <a:srgbClr val="3333FF"/>
                </a:solidFill>
                <a:latin typeface="+mn-lt"/>
                <a:ea typeface="楷体_GB2312" pitchFamily="1" charset="-122"/>
              </a:rPr>
              <a:t>(</a:t>
            </a:r>
            <a:r>
              <a:rPr lang="zh-CN" altLang="en-US" b="0" dirty="0">
                <a:solidFill>
                  <a:srgbClr val="3333FF"/>
                </a:solidFill>
                <a:latin typeface="+mn-lt"/>
                <a:ea typeface="楷体_GB2312" pitchFamily="1" charset="-122"/>
              </a:rPr>
              <a:t>如：</a:t>
            </a:r>
            <a:r>
              <a:rPr lang="en-US" altLang="zh-CN" b="0" dirty="0" err="1">
                <a:solidFill>
                  <a:srgbClr val="3333FF"/>
                </a:solidFill>
                <a:latin typeface="+mn-lt"/>
                <a:ea typeface="楷体_GB2312" pitchFamily="1" charset="-122"/>
              </a:rPr>
              <a:t>Num</a:t>
            </a:r>
            <a:r>
              <a:rPr lang="en-US" altLang="zh-CN" b="0" dirty="0">
                <a:solidFill>
                  <a:srgbClr val="3333FF"/>
                </a:solidFill>
                <a:latin typeface="+mn-lt"/>
                <a:ea typeface="楷体_GB2312" pitchFamily="1" charset="-122"/>
              </a:rPr>
              <a:t> Lock</a:t>
            </a:r>
            <a:r>
              <a:rPr lang="zh-CN" altLang="en-US" b="0" dirty="0">
                <a:solidFill>
                  <a:srgbClr val="3333FF"/>
                </a:solidFill>
                <a:latin typeface="+mn-lt"/>
                <a:ea typeface="楷体_GB2312" pitchFamily="1" charset="-122"/>
              </a:rPr>
              <a:t>、</a:t>
            </a:r>
            <a:r>
              <a:rPr lang="en-US" altLang="zh-CN" b="0" dirty="0">
                <a:solidFill>
                  <a:srgbClr val="3333FF"/>
                </a:solidFill>
                <a:latin typeface="+mn-lt"/>
                <a:ea typeface="楷体_GB2312" pitchFamily="1" charset="-122"/>
              </a:rPr>
              <a:t>Caps Lock</a:t>
            </a:r>
            <a:r>
              <a:rPr lang="zh-CN" altLang="en-US" b="0" dirty="0">
                <a:solidFill>
                  <a:srgbClr val="3333FF"/>
                </a:solidFill>
                <a:latin typeface="+mn-lt"/>
                <a:ea typeface="楷体_GB2312" pitchFamily="1" charset="-122"/>
              </a:rPr>
              <a:t>等</a:t>
            </a:r>
            <a:r>
              <a:rPr lang="en-US" altLang="zh-CN" b="0" dirty="0">
                <a:solidFill>
                  <a:srgbClr val="3333FF"/>
                </a:solidFill>
                <a:latin typeface="+mn-lt"/>
                <a:ea typeface="楷体_GB2312" pitchFamily="1" charset="-122"/>
              </a:rPr>
              <a:t>)</a:t>
            </a:r>
            <a:r>
              <a:rPr lang="zh-CN" altLang="en-US" b="0" dirty="0">
                <a:solidFill>
                  <a:srgbClr val="3333FF"/>
                </a:solidFill>
                <a:latin typeface="+mn-lt"/>
                <a:ea typeface="楷体_GB2312" pitchFamily="1" charset="-122"/>
              </a:rPr>
              <a:t>和特殊请求键</a:t>
            </a:r>
            <a:r>
              <a:rPr lang="en-US" altLang="zh-CN" b="0" dirty="0">
                <a:solidFill>
                  <a:srgbClr val="3333FF"/>
                </a:solidFill>
                <a:latin typeface="+mn-lt"/>
                <a:ea typeface="楷体_GB2312" pitchFamily="1" charset="-122"/>
              </a:rPr>
              <a:t>(</a:t>
            </a:r>
            <a:r>
              <a:rPr lang="zh-CN" altLang="en-US" b="0" dirty="0">
                <a:solidFill>
                  <a:srgbClr val="3333FF"/>
                </a:solidFill>
                <a:latin typeface="+mn-lt"/>
                <a:ea typeface="楷体_GB2312" pitchFamily="1" charset="-122"/>
              </a:rPr>
              <a:t>如：</a:t>
            </a:r>
            <a:r>
              <a:rPr lang="en-US" altLang="zh-CN" b="0" dirty="0">
                <a:solidFill>
                  <a:srgbClr val="3333FF"/>
                </a:solidFill>
                <a:latin typeface="+mn-lt"/>
                <a:ea typeface="楷体_GB2312" pitchFamily="1" charset="-122"/>
              </a:rPr>
              <a:t>Print Screen</a:t>
            </a:r>
            <a:r>
              <a:rPr lang="zh-CN" altLang="en-US" b="0" dirty="0">
                <a:solidFill>
                  <a:srgbClr val="3333FF"/>
                </a:solidFill>
                <a:latin typeface="+mn-lt"/>
                <a:ea typeface="楷体_GB2312" pitchFamily="1" charset="-122"/>
              </a:rPr>
              <a:t>、</a:t>
            </a:r>
            <a:r>
              <a:rPr lang="en-US" altLang="zh-CN" b="0" dirty="0">
                <a:solidFill>
                  <a:srgbClr val="3333FF"/>
                </a:solidFill>
                <a:latin typeface="+mn-lt"/>
                <a:ea typeface="楷体_GB2312" pitchFamily="1" charset="-122"/>
              </a:rPr>
              <a:t>Scroll Lock</a:t>
            </a:r>
            <a:r>
              <a:rPr lang="zh-CN" altLang="en-US" b="0" dirty="0">
                <a:solidFill>
                  <a:srgbClr val="3333FF"/>
                </a:solidFill>
                <a:latin typeface="+mn-lt"/>
                <a:ea typeface="楷体_GB2312" pitchFamily="1" charset="-122"/>
              </a:rPr>
              <a:t>等</a:t>
            </a:r>
            <a:r>
              <a:rPr lang="en-US" altLang="zh-CN" b="0" dirty="0">
                <a:solidFill>
                  <a:srgbClr val="3333FF"/>
                </a:solidFill>
                <a:latin typeface="+mn-lt"/>
                <a:ea typeface="楷体_GB2312" pitchFamily="1" charset="-122"/>
              </a:rPr>
              <a:t>)</a:t>
            </a:r>
            <a:r>
              <a:rPr lang="zh-CN" altLang="en-US" b="0" dirty="0">
                <a:solidFill>
                  <a:srgbClr val="3333FF"/>
                </a:solidFill>
                <a:latin typeface="+mn-lt"/>
                <a:ea typeface="楷体_GB2312" pitchFamily="1" charset="-122"/>
              </a:rPr>
              <a:t>。 </a:t>
            </a:r>
          </a:p>
          <a:p>
            <a:pPr indent="622300" algn="just" eaLnBrk="0" hangingPunct="0">
              <a:spcBef>
                <a:spcPts val="1200"/>
              </a:spcBef>
              <a:buClr>
                <a:schemeClr val="bg2"/>
              </a:buClr>
              <a:buSzPct val="75000"/>
              <a:buFontTx/>
            </a:pPr>
            <a:r>
              <a:rPr lang="zh-CN" altLang="en-US" b="0" dirty="0">
                <a:solidFill>
                  <a:srgbClr val="3333FF"/>
                </a:solidFill>
                <a:latin typeface="+mn-lt"/>
                <a:ea typeface="楷体_GB2312" pitchFamily="1" charset="-122"/>
              </a:rPr>
              <a:t>键盘中的控制键和双态键是非打印按键，它们是起控制或转换作用的。当使用者按下控制键或双态键时，系统要记住其所按下的按键。为此，在计算机系统中，特意安排的一个字节来标志这些按键的状态，我们称该字为</a:t>
            </a:r>
            <a:r>
              <a:rPr lang="zh-CN" altLang="en-US" b="0" dirty="0">
                <a:solidFill>
                  <a:srgbClr val="FF0000"/>
                </a:solidFill>
                <a:latin typeface="+mn-lt"/>
                <a:ea typeface="楷体_GB2312" pitchFamily="1" charset="-122"/>
              </a:rPr>
              <a:t>键盘状态字节</a:t>
            </a:r>
            <a:r>
              <a:rPr lang="zh-CN" altLang="en-US" b="0" dirty="0">
                <a:solidFill>
                  <a:srgbClr val="FF0000"/>
                </a:solidFill>
              </a:rPr>
              <a:t>（</a:t>
            </a:r>
            <a:r>
              <a:rPr lang="en-US" altLang="zh-CN" b="0" dirty="0" err="1">
                <a:solidFill>
                  <a:srgbClr val="FF0000"/>
                </a:solidFill>
              </a:rPr>
              <a:t>KB_Flag</a:t>
            </a:r>
            <a:r>
              <a:rPr lang="zh-CN" altLang="en-US" b="0" dirty="0">
                <a:solidFill>
                  <a:srgbClr val="FF0000"/>
                </a:solidFill>
              </a:rPr>
              <a:t>） </a:t>
            </a:r>
            <a:r>
              <a:rPr lang="zh-CN" altLang="en-US" b="0" dirty="0">
                <a:solidFill>
                  <a:srgbClr val="3333FF"/>
                </a:solidFill>
                <a:latin typeface="+mn-lt"/>
                <a:ea typeface="楷体_GB2312" pitchFamily="1" charset="-122"/>
              </a:rPr>
              <a:t>。</a:t>
            </a:r>
          </a:p>
        </p:txBody>
      </p:sp>
      <p:sp>
        <p:nvSpPr>
          <p:cNvPr id="266243" name="Rectangle 3"/>
          <p:cNvSpPr>
            <a:spLocks noChangeArrowheads="1"/>
          </p:cNvSpPr>
          <p:nvPr/>
        </p:nvSpPr>
        <p:spPr bwMode="auto">
          <a:xfrm>
            <a:off x="471736" y="1042749"/>
            <a:ext cx="2057400" cy="5191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solidFill>
                  <a:schemeClr val="accent2"/>
                </a:solidFill>
                <a:effectLst>
                  <a:outerShdw blurRad="38100" dist="38100" dir="2700000" algn="tl">
                    <a:srgbClr val="C0C0C0"/>
                  </a:outerShdw>
                </a:effectLst>
              </a:rPr>
              <a:t>键盘状态字</a:t>
            </a:r>
          </a:p>
        </p:txBody>
      </p:sp>
      <p:sp>
        <p:nvSpPr>
          <p:cNvPr id="4"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键盘</a:t>
            </a:r>
            <a:r>
              <a:rPr lang="en-US" altLang="zh-CN" sz="2600" kern="0" dirty="0">
                <a:solidFill>
                  <a:schemeClr val="tx2"/>
                </a:solidFill>
                <a:effectLst>
                  <a:outerShdw blurRad="38100" dist="38100" dir="2700000" algn="tl">
                    <a:srgbClr val="C0C0C0"/>
                  </a:outerShdw>
                </a:effectLst>
                <a:latin typeface="+mj-lt"/>
                <a:cs typeface="+mj-cs"/>
              </a:rPr>
              <a:t>I/O</a:t>
            </a:r>
            <a:endParaRPr lang="zh-CN" altLang="en-US" sz="2600" kern="0" dirty="0">
              <a:solidFill>
                <a:schemeClr val="tx2"/>
              </a:solidFill>
              <a:effectLst>
                <a:outerShdw blurRad="38100" dist="38100" dir="2700000" algn="tl">
                  <a:srgbClr val="C0C0C0"/>
                </a:outerShdw>
              </a:effectLst>
              <a:latin typeface="+mj-lt"/>
              <a:cs typeface="+mj-cs"/>
            </a:endParaRPr>
          </a:p>
        </p:txBody>
      </p:sp>
    </p:spTree>
    <p:extLst>
      <p:ext uri="{BB962C8B-B14F-4D97-AF65-F5344CB8AC3E}">
        <p14:creationId xmlns:p14="http://schemas.microsoft.com/office/powerpoint/2010/main" val="229872511"/>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7266" name="Picture 1026" descr="C:\Documents and Settings\ljz\My Documents\My Pictures\08-5.gif"/>
          <p:cNvPicPr>
            <a:picLocks noChangeAspect="1" noChangeArrowheads="1"/>
          </p:cNvPicPr>
          <p:nvPr/>
        </p:nvPicPr>
        <p:blipFill rotWithShape="1">
          <a:blip r:embed="rId2">
            <a:extLst>
              <a:ext uri="{28A0092B-C50C-407E-A947-70E740481C1C}">
                <a14:useLocalDpi xmlns:a14="http://schemas.microsoft.com/office/drawing/2010/main" val="0"/>
              </a:ext>
            </a:extLst>
          </a:blip>
          <a:srcRect l="50965"/>
          <a:stretch/>
        </p:blipFill>
        <p:spPr bwMode="auto">
          <a:xfrm>
            <a:off x="1794510" y="1785984"/>
            <a:ext cx="5554975" cy="3670300"/>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键盘</a:t>
            </a:r>
            <a:r>
              <a:rPr lang="en-US" altLang="zh-CN" sz="2600" kern="0" dirty="0">
                <a:solidFill>
                  <a:schemeClr val="tx2"/>
                </a:solidFill>
                <a:effectLst>
                  <a:outerShdw blurRad="38100" dist="38100" dir="2700000" algn="tl">
                    <a:srgbClr val="C0C0C0"/>
                  </a:outerShdw>
                </a:effectLst>
                <a:latin typeface="+mj-lt"/>
                <a:cs typeface="+mj-cs"/>
              </a:rPr>
              <a:t>I/O</a:t>
            </a:r>
            <a:endParaRPr lang="zh-CN" altLang="en-US" sz="2600" kern="0" dirty="0">
              <a:solidFill>
                <a:schemeClr val="tx2"/>
              </a:solidFill>
              <a:effectLst>
                <a:outerShdw blurRad="38100" dist="38100" dir="2700000" algn="tl">
                  <a:srgbClr val="C0C0C0"/>
                </a:outerShdw>
              </a:effectLst>
              <a:latin typeface="+mj-lt"/>
              <a:cs typeface="+mj-cs"/>
            </a:endParaRPr>
          </a:p>
        </p:txBody>
      </p:sp>
      <p:sp>
        <p:nvSpPr>
          <p:cNvPr id="2" name="文本框 1">
            <a:extLst>
              <a:ext uri="{FF2B5EF4-FFF2-40B4-BE49-F238E27FC236}">
                <a16:creationId xmlns:a16="http://schemas.microsoft.com/office/drawing/2014/main" id="{F515B02D-8431-4BC0-B89F-598613448967}"/>
              </a:ext>
            </a:extLst>
          </p:cNvPr>
          <p:cNvSpPr txBox="1"/>
          <p:nvPr/>
        </p:nvSpPr>
        <p:spPr>
          <a:xfrm>
            <a:off x="467542" y="5625244"/>
            <a:ext cx="8208912" cy="830997"/>
          </a:xfrm>
          <a:prstGeom prst="rect">
            <a:avLst/>
          </a:prstGeom>
          <a:noFill/>
        </p:spPr>
        <p:txBody>
          <a:bodyPr wrap="square" rtlCol="0">
            <a:spAutoFit/>
          </a:bodyPr>
          <a:lstStyle/>
          <a:p>
            <a:r>
              <a:rPr lang="en-US" altLang="zh-CN" b="0" dirty="0">
                <a:solidFill>
                  <a:srgbClr val="FF0000"/>
                </a:solidFill>
              </a:rPr>
              <a:t>INT 16H</a:t>
            </a:r>
            <a:r>
              <a:rPr lang="zh-CN" altLang="en-US" b="0" dirty="0">
                <a:solidFill>
                  <a:srgbClr val="FF0000"/>
                </a:solidFill>
              </a:rPr>
              <a:t>的</a:t>
            </a:r>
            <a:r>
              <a:rPr lang="en-US" altLang="zh-CN" b="0" dirty="0">
                <a:solidFill>
                  <a:srgbClr val="FF0000"/>
                </a:solidFill>
              </a:rPr>
              <a:t>2</a:t>
            </a:r>
            <a:r>
              <a:rPr lang="zh-CN" altLang="en-US" b="0" dirty="0">
                <a:solidFill>
                  <a:srgbClr val="FF0000"/>
                </a:solidFill>
              </a:rPr>
              <a:t>号功能，可以把键盘状态字节（</a:t>
            </a:r>
            <a:r>
              <a:rPr lang="en-US" altLang="zh-CN" b="0" dirty="0" err="1">
                <a:solidFill>
                  <a:srgbClr val="FF0000"/>
                </a:solidFill>
              </a:rPr>
              <a:t>KB_Flag</a:t>
            </a:r>
            <a:r>
              <a:rPr lang="zh-CN" altLang="en-US" b="0" dirty="0">
                <a:solidFill>
                  <a:srgbClr val="FF0000"/>
                </a:solidFill>
              </a:rPr>
              <a:t>）回送到</a:t>
            </a:r>
            <a:r>
              <a:rPr lang="en-US" altLang="zh-CN" b="0" dirty="0">
                <a:solidFill>
                  <a:srgbClr val="FF0000"/>
                </a:solidFill>
              </a:rPr>
              <a:t>AL</a:t>
            </a:r>
            <a:r>
              <a:rPr lang="zh-CN" altLang="en-US" b="0" dirty="0">
                <a:solidFill>
                  <a:srgbClr val="FF0000"/>
                </a:solidFill>
              </a:rPr>
              <a:t>，其中</a:t>
            </a:r>
            <a:r>
              <a:rPr lang="en-US" altLang="zh-CN" b="0" dirty="0">
                <a:solidFill>
                  <a:srgbClr val="FF0000"/>
                </a:solidFill>
              </a:rPr>
              <a:t>1</a:t>
            </a:r>
            <a:r>
              <a:rPr lang="zh-CN" altLang="en-US" b="0" dirty="0">
                <a:solidFill>
                  <a:srgbClr val="FF0000"/>
                </a:solidFill>
              </a:rPr>
              <a:t>表示按下。</a:t>
            </a:r>
          </a:p>
        </p:txBody>
      </p:sp>
      <p:sp>
        <p:nvSpPr>
          <p:cNvPr id="4" name="矩形 3"/>
          <p:cNvSpPr/>
          <p:nvPr/>
        </p:nvSpPr>
        <p:spPr>
          <a:xfrm>
            <a:off x="575556" y="1155359"/>
            <a:ext cx="6840760" cy="461665"/>
          </a:xfrm>
          <a:prstGeom prst="rect">
            <a:avLst/>
          </a:prstGeom>
        </p:spPr>
        <p:txBody>
          <a:bodyPr wrap="square">
            <a:spAutoFit/>
          </a:bodyPr>
          <a:lstStyle/>
          <a:p>
            <a:r>
              <a:rPr lang="zh-CN" altLang="en-US" dirty="0"/>
              <a:t>键盘状态字节的各位含义如下图所示。</a:t>
            </a:r>
          </a:p>
        </p:txBody>
      </p:sp>
    </p:spTree>
    <p:extLst>
      <p:ext uri="{BB962C8B-B14F-4D97-AF65-F5344CB8AC3E}">
        <p14:creationId xmlns:p14="http://schemas.microsoft.com/office/powerpoint/2010/main" val="1421440770"/>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
            <a:extLst>
              <a:ext uri="{FF2B5EF4-FFF2-40B4-BE49-F238E27FC236}">
                <a16:creationId xmlns:a16="http://schemas.microsoft.com/office/drawing/2014/main" id="{41108F7D-06C9-4212-ACBE-DFDAE21C56D4}"/>
              </a:ext>
            </a:extLst>
          </p:cNvPr>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键盘</a:t>
            </a:r>
            <a:r>
              <a:rPr lang="en-US" altLang="zh-CN" sz="2600" kern="0" dirty="0">
                <a:solidFill>
                  <a:schemeClr val="tx2"/>
                </a:solidFill>
                <a:effectLst>
                  <a:outerShdw blurRad="38100" dist="38100" dir="2700000" algn="tl">
                    <a:srgbClr val="C0C0C0"/>
                  </a:outerShdw>
                </a:effectLst>
                <a:latin typeface="+mj-lt"/>
                <a:cs typeface="+mj-cs"/>
              </a:rPr>
              <a:t>I/O</a:t>
            </a:r>
            <a:endParaRPr lang="zh-CN" altLang="en-US" sz="2600" kern="0" dirty="0">
              <a:solidFill>
                <a:schemeClr val="tx2"/>
              </a:solidFill>
              <a:effectLst>
                <a:outerShdw blurRad="38100" dist="38100" dir="2700000" algn="tl">
                  <a:srgbClr val="C0C0C0"/>
                </a:outerShdw>
              </a:effectLst>
              <a:latin typeface="+mj-lt"/>
              <a:cs typeface="+mj-cs"/>
            </a:endParaRPr>
          </a:p>
        </p:txBody>
      </p:sp>
      <p:pic>
        <p:nvPicPr>
          <p:cNvPr id="7" name="图片 6">
            <a:extLst>
              <a:ext uri="{FF2B5EF4-FFF2-40B4-BE49-F238E27FC236}">
                <a16:creationId xmlns:a16="http://schemas.microsoft.com/office/drawing/2014/main" id="{7FA8C971-0BC2-4F02-BB6C-A374C79A0087}"/>
              </a:ext>
            </a:extLst>
          </p:cNvPr>
          <p:cNvPicPr>
            <a:picLocks noChangeAspect="1"/>
          </p:cNvPicPr>
          <p:nvPr/>
        </p:nvPicPr>
        <p:blipFill rotWithShape="1">
          <a:blip r:embed="rId2"/>
          <a:srcRect l="9449" r="5501" b="10724"/>
          <a:stretch/>
        </p:blipFill>
        <p:spPr>
          <a:xfrm>
            <a:off x="1435506" y="1428537"/>
            <a:ext cx="6819247" cy="3731586"/>
          </a:xfrm>
          <a:prstGeom prst="rect">
            <a:avLst/>
          </a:prstGeom>
        </p:spPr>
      </p:pic>
      <p:pic>
        <p:nvPicPr>
          <p:cNvPr id="8" name="图片 7">
            <a:extLst>
              <a:ext uri="{FF2B5EF4-FFF2-40B4-BE49-F238E27FC236}">
                <a16:creationId xmlns:a16="http://schemas.microsoft.com/office/drawing/2014/main" id="{3E63567D-5D53-436C-B36C-029B028856C3}"/>
              </a:ext>
            </a:extLst>
          </p:cNvPr>
          <p:cNvPicPr>
            <a:picLocks noChangeAspect="1"/>
          </p:cNvPicPr>
          <p:nvPr/>
        </p:nvPicPr>
        <p:blipFill rotWithShape="1">
          <a:blip r:embed="rId3"/>
          <a:srcRect b="78610"/>
          <a:stretch/>
        </p:blipFill>
        <p:spPr>
          <a:xfrm>
            <a:off x="1435506" y="5228369"/>
            <a:ext cx="7024926" cy="1404987"/>
          </a:xfrm>
          <a:prstGeom prst="rect">
            <a:avLst/>
          </a:prstGeom>
        </p:spPr>
      </p:pic>
      <p:sp>
        <p:nvSpPr>
          <p:cNvPr id="5" name="Rectangle 2">
            <a:extLst>
              <a:ext uri="{FF2B5EF4-FFF2-40B4-BE49-F238E27FC236}">
                <a16:creationId xmlns:a16="http://schemas.microsoft.com/office/drawing/2014/main" id="{E5CEF3DE-4317-844F-8787-B754A0CE289B}"/>
              </a:ext>
            </a:extLst>
          </p:cNvPr>
          <p:cNvSpPr>
            <a:spLocks noGrp="1" noChangeArrowheads="1"/>
          </p:cNvSpPr>
          <p:nvPr>
            <p:ph type="title"/>
          </p:nvPr>
        </p:nvSpPr>
        <p:spPr>
          <a:xfrm>
            <a:off x="287524" y="915380"/>
            <a:ext cx="7772400" cy="533400"/>
          </a:xfrm>
        </p:spPr>
        <p:txBody>
          <a:bodyPr/>
          <a:lstStyle/>
          <a:p>
            <a:pPr algn="l"/>
            <a:r>
              <a:rPr lang="en-US" altLang="zh-CN" sz="3600" dirty="0"/>
              <a:t>int</a:t>
            </a:r>
            <a:r>
              <a:rPr lang="zh-CN" altLang="en-US" sz="3600" dirty="0"/>
              <a:t> </a:t>
            </a:r>
            <a:r>
              <a:rPr lang="en-US" altLang="zh-CN" sz="3600" dirty="0"/>
              <a:t>9</a:t>
            </a:r>
            <a:r>
              <a:rPr lang="zh-CN" altLang="en-US" sz="3600" dirty="0"/>
              <a:t> 键盘中断 </a:t>
            </a:r>
          </a:p>
        </p:txBody>
      </p:sp>
    </p:spTree>
    <p:extLst>
      <p:ext uri="{BB962C8B-B14F-4D97-AF65-F5344CB8AC3E}">
        <p14:creationId xmlns:p14="http://schemas.microsoft.com/office/powerpoint/2010/main" val="736164966"/>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CCC1A138-7C6E-45BC-8AFD-8D11B9C65E6F}"/>
              </a:ext>
            </a:extLst>
          </p:cNvPr>
          <p:cNvPicPr>
            <a:picLocks noChangeAspect="1"/>
          </p:cNvPicPr>
          <p:nvPr/>
        </p:nvPicPr>
        <p:blipFill rotWithShape="1">
          <a:blip r:embed="rId2"/>
          <a:srcRect l="8677" t="21525" r="5199" b="2750"/>
          <a:stretch/>
        </p:blipFill>
        <p:spPr>
          <a:xfrm>
            <a:off x="935596" y="1124744"/>
            <a:ext cx="7128792" cy="5193196"/>
          </a:xfrm>
          <a:prstGeom prst="rect">
            <a:avLst/>
          </a:prstGeom>
        </p:spPr>
      </p:pic>
      <p:sp>
        <p:nvSpPr>
          <p:cNvPr id="5" name="文本框 1">
            <a:extLst>
              <a:ext uri="{FF2B5EF4-FFF2-40B4-BE49-F238E27FC236}">
                <a16:creationId xmlns:a16="http://schemas.microsoft.com/office/drawing/2014/main" id="{FC8A9BDE-1476-4932-8AA0-8E0E8C233070}"/>
              </a:ext>
            </a:extLst>
          </p:cNvPr>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键盘</a:t>
            </a:r>
            <a:r>
              <a:rPr lang="en-US" altLang="zh-CN" sz="2600" kern="0" dirty="0">
                <a:solidFill>
                  <a:schemeClr val="tx2"/>
                </a:solidFill>
                <a:effectLst>
                  <a:outerShdw blurRad="38100" dist="38100" dir="2700000" algn="tl">
                    <a:srgbClr val="C0C0C0"/>
                  </a:outerShdw>
                </a:effectLst>
                <a:latin typeface="+mj-lt"/>
                <a:cs typeface="+mj-cs"/>
              </a:rPr>
              <a:t>I/O</a:t>
            </a:r>
            <a:endParaRPr lang="zh-CN" altLang="en-US" sz="2600" kern="0" dirty="0">
              <a:solidFill>
                <a:schemeClr val="tx2"/>
              </a:solidFill>
              <a:effectLst>
                <a:outerShdw blurRad="38100" dist="38100" dir="2700000" algn="tl">
                  <a:srgbClr val="C0C0C0"/>
                </a:outerShdw>
              </a:effectLst>
              <a:latin typeface="+mj-lt"/>
              <a:cs typeface="+mj-cs"/>
            </a:endParaRPr>
          </a:p>
        </p:txBody>
      </p:sp>
    </p:spTree>
    <p:extLst>
      <p:ext uri="{BB962C8B-B14F-4D97-AF65-F5344CB8AC3E}">
        <p14:creationId xmlns:p14="http://schemas.microsoft.com/office/powerpoint/2010/main" val="3875752050"/>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575556" y="1016732"/>
            <a:ext cx="7772400" cy="533400"/>
          </a:xfrm>
        </p:spPr>
        <p:txBody>
          <a:bodyPr/>
          <a:lstStyle/>
          <a:p>
            <a:pPr algn="l"/>
            <a:r>
              <a:rPr lang="en-US" altLang="zh-CN" sz="3600" dirty="0"/>
              <a:t>BIOS</a:t>
            </a:r>
            <a:r>
              <a:rPr lang="zh-CN" altLang="en-US" sz="3600" dirty="0"/>
              <a:t>键盘中断</a:t>
            </a:r>
            <a:r>
              <a:rPr lang="zh-CN" altLang="en-US" dirty="0"/>
              <a:t> </a:t>
            </a:r>
          </a:p>
        </p:txBody>
      </p:sp>
      <p:sp>
        <p:nvSpPr>
          <p:cNvPr id="205827" name="Rectangle 3"/>
          <p:cNvSpPr>
            <a:spLocks noGrp="1" noChangeArrowheads="1"/>
          </p:cNvSpPr>
          <p:nvPr>
            <p:ph type="body" idx="1"/>
          </p:nvPr>
        </p:nvSpPr>
        <p:spPr>
          <a:xfrm>
            <a:off x="503548" y="1628800"/>
            <a:ext cx="8280412" cy="4680520"/>
          </a:xfrm>
          <a:noFill/>
        </p:spPr>
        <p:txBody>
          <a:bodyPr/>
          <a:lstStyle/>
          <a:p>
            <a:pPr marL="0" indent="622300" algn="just">
              <a:spcBef>
                <a:spcPts val="1200"/>
              </a:spcBef>
              <a:buFontTx/>
              <a:buNone/>
            </a:pPr>
            <a:r>
              <a:rPr lang="zh-CN" altLang="en-US" sz="2400" dirty="0">
                <a:effectLst/>
                <a:ea typeface="楷体_GB2312" pitchFamily="1" charset="-122"/>
              </a:rPr>
              <a:t>类型 </a:t>
            </a:r>
            <a:r>
              <a:rPr lang="en-US" altLang="zh-CN" sz="2400" dirty="0">
                <a:effectLst/>
                <a:ea typeface="楷体_GB2312" pitchFamily="1" charset="-122"/>
              </a:rPr>
              <a:t>16H </a:t>
            </a:r>
            <a:r>
              <a:rPr lang="zh-CN" altLang="en-US" sz="2400" dirty="0">
                <a:effectLst/>
                <a:ea typeface="楷体_GB2312" pitchFamily="1" charset="-122"/>
              </a:rPr>
              <a:t>的中断提供了基本的键盘操作，它的中断处理程序包括</a:t>
            </a:r>
            <a:r>
              <a:rPr lang="en-US" altLang="zh-CN" sz="2400" dirty="0">
                <a:effectLst/>
                <a:ea typeface="楷体_GB2312" pitchFamily="1" charset="-122"/>
              </a:rPr>
              <a:t>3</a:t>
            </a:r>
            <a:r>
              <a:rPr lang="zh-CN" altLang="en-US" sz="2400" dirty="0">
                <a:effectLst/>
                <a:ea typeface="楷体_GB2312" pitchFamily="1" charset="-122"/>
              </a:rPr>
              <a:t>个不同的功能，分别根据</a:t>
            </a:r>
            <a:r>
              <a:rPr lang="en-US" altLang="zh-CN" sz="2400" dirty="0">
                <a:effectLst/>
                <a:ea typeface="楷体_GB2312" pitchFamily="1" charset="-122"/>
              </a:rPr>
              <a:t>AH</a:t>
            </a:r>
            <a:r>
              <a:rPr lang="zh-CN" altLang="en-US" sz="2400" dirty="0">
                <a:effectLst/>
                <a:ea typeface="楷体_GB2312" pitchFamily="1" charset="-122"/>
              </a:rPr>
              <a:t>寄存器中的子功能号来确定。</a:t>
            </a:r>
            <a:endParaRPr lang="en-US" altLang="zh-CN" sz="2400" dirty="0">
              <a:effectLst/>
              <a:ea typeface="楷体_GB2312" pitchFamily="1" charset="-122"/>
            </a:endParaRPr>
          </a:p>
          <a:p>
            <a:pPr marL="0" indent="622300" algn="just">
              <a:spcBef>
                <a:spcPts val="1200"/>
              </a:spcBef>
              <a:buFontTx/>
              <a:buNone/>
            </a:pPr>
            <a:r>
              <a:rPr lang="zh-CN" altLang="en-US" sz="2400" dirty="0">
                <a:effectLst/>
                <a:ea typeface="楷体_GB2312" pitchFamily="1" charset="-122"/>
              </a:rPr>
              <a:t>（</a:t>
            </a:r>
            <a:r>
              <a:rPr lang="en-US" altLang="zh-CN" sz="2400" dirty="0">
                <a:effectLst/>
                <a:ea typeface="楷体_GB2312" pitchFamily="1" charset="-122"/>
              </a:rPr>
              <a:t>1</a:t>
            </a:r>
            <a:r>
              <a:rPr lang="zh-CN" altLang="en-US" sz="2400" dirty="0">
                <a:effectLst/>
                <a:ea typeface="楷体_GB2312" pitchFamily="1" charset="-122"/>
              </a:rPr>
              <a:t>）</a:t>
            </a:r>
            <a:r>
              <a:rPr lang="en-US" altLang="zh-CN" sz="2400" dirty="0">
                <a:effectLst/>
                <a:ea typeface="楷体_GB2312" pitchFamily="1" charset="-122"/>
              </a:rPr>
              <a:t>AH=0</a:t>
            </a:r>
            <a:r>
              <a:rPr lang="zh-CN" altLang="en-US" sz="2400" dirty="0">
                <a:effectLst/>
                <a:ea typeface="楷体_GB2312" pitchFamily="1" charset="-122"/>
              </a:rPr>
              <a:t>：</a:t>
            </a:r>
            <a:r>
              <a:rPr lang="zh-CN" altLang="en-US" sz="2400" u="sng" dirty="0">
                <a:effectLst/>
                <a:ea typeface="楷体_GB2312" pitchFamily="1" charset="-122"/>
              </a:rPr>
              <a:t>从键盘读字符到</a:t>
            </a:r>
            <a:r>
              <a:rPr lang="en-US" altLang="zh-CN" sz="2400" u="sng" dirty="0">
                <a:effectLst/>
                <a:ea typeface="楷体_GB2312" pitchFamily="1" charset="-122"/>
              </a:rPr>
              <a:t>AX</a:t>
            </a:r>
            <a:r>
              <a:rPr lang="zh-CN" altLang="en-US" sz="2400" dirty="0">
                <a:effectLst/>
                <a:ea typeface="楷体_GB2312" pitchFamily="1" charset="-122"/>
              </a:rPr>
              <a:t>寄存器中。其中</a:t>
            </a:r>
            <a:r>
              <a:rPr lang="en-US" altLang="zh-CN" sz="2400" dirty="0">
                <a:effectLst/>
                <a:ea typeface="楷体_GB2312" pitchFamily="1" charset="-122"/>
              </a:rPr>
              <a:t>AL=</a:t>
            </a:r>
            <a:r>
              <a:rPr lang="zh-CN" altLang="en-US" sz="2400" dirty="0">
                <a:effectLst/>
                <a:ea typeface="楷体_GB2312" pitchFamily="1" charset="-122"/>
              </a:rPr>
              <a:t>字符码，</a:t>
            </a:r>
            <a:r>
              <a:rPr lang="en-US" altLang="zh-CN" sz="2400" dirty="0">
                <a:effectLst/>
                <a:ea typeface="楷体_GB2312" pitchFamily="1" charset="-122"/>
              </a:rPr>
              <a:t>AH=</a:t>
            </a:r>
            <a:r>
              <a:rPr lang="zh-CN" altLang="en-US" sz="2400" dirty="0">
                <a:effectLst/>
                <a:ea typeface="楷体_GB2312" pitchFamily="1" charset="-122"/>
              </a:rPr>
              <a:t>扫描码。</a:t>
            </a:r>
            <a:endParaRPr lang="en-US" altLang="zh-CN" sz="2400" dirty="0">
              <a:effectLst/>
              <a:ea typeface="楷体_GB2312" pitchFamily="1" charset="-122"/>
            </a:endParaRPr>
          </a:p>
          <a:p>
            <a:pPr marL="0" indent="622300" algn="just">
              <a:spcBef>
                <a:spcPts val="1200"/>
              </a:spcBef>
              <a:buFontTx/>
              <a:buNone/>
            </a:pPr>
            <a:r>
              <a:rPr lang="zh-CN" altLang="en-US" sz="2400" dirty="0">
                <a:effectLst/>
                <a:ea typeface="楷体_GB2312" pitchFamily="1" charset="-122"/>
              </a:rPr>
              <a:t>（</a:t>
            </a:r>
            <a:r>
              <a:rPr lang="en-US" altLang="zh-CN" sz="2400" dirty="0">
                <a:effectLst/>
                <a:ea typeface="楷体_GB2312" pitchFamily="1" charset="-122"/>
              </a:rPr>
              <a:t>2</a:t>
            </a:r>
            <a:r>
              <a:rPr lang="zh-CN" altLang="en-US" sz="2400" dirty="0">
                <a:effectLst/>
                <a:ea typeface="楷体_GB2312" pitchFamily="1" charset="-122"/>
              </a:rPr>
              <a:t>）</a:t>
            </a:r>
            <a:r>
              <a:rPr lang="en-US" altLang="zh-CN" sz="2400" dirty="0">
                <a:effectLst/>
                <a:ea typeface="楷体_GB2312" pitchFamily="1" charset="-122"/>
              </a:rPr>
              <a:t>AH=1</a:t>
            </a:r>
            <a:r>
              <a:rPr lang="zh-CN" altLang="en-US" sz="2400" dirty="0">
                <a:effectLst/>
                <a:ea typeface="楷体_GB2312" pitchFamily="1" charset="-122"/>
              </a:rPr>
              <a:t>：</a:t>
            </a:r>
            <a:r>
              <a:rPr lang="zh-CN" altLang="en-US" sz="2400" u="sng" dirty="0">
                <a:effectLst/>
                <a:ea typeface="楷体_GB2312" pitchFamily="1" charset="-122"/>
              </a:rPr>
              <a:t>读键盘缓冲区字符到</a:t>
            </a:r>
            <a:r>
              <a:rPr lang="en-US" altLang="zh-CN" sz="2400" u="sng" dirty="0">
                <a:effectLst/>
                <a:ea typeface="楷体_GB2312" pitchFamily="1" charset="-122"/>
              </a:rPr>
              <a:t>AX</a:t>
            </a:r>
            <a:r>
              <a:rPr lang="zh-CN" altLang="en-US" sz="2400" dirty="0">
                <a:effectLst/>
                <a:ea typeface="楷体_GB2312" pitchFamily="1" charset="-122"/>
              </a:rPr>
              <a:t>寄存器中，</a:t>
            </a:r>
            <a:r>
              <a:rPr lang="zh-CN" altLang="en-US" sz="2400" u="sng" dirty="0">
                <a:effectLst/>
                <a:ea typeface="楷体_GB2312" pitchFamily="1" charset="-122"/>
              </a:rPr>
              <a:t>并置</a:t>
            </a:r>
            <a:r>
              <a:rPr lang="en-US" altLang="zh-CN" sz="2400" u="sng" dirty="0">
                <a:effectLst/>
                <a:ea typeface="楷体_GB2312" pitchFamily="1" charset="-122"/>
              </a:rPr>
              <a:t>ZF</a:t>
            </a:r>
            <a:r>
              <a:rPr lang="zh-CN" altLang="en-US" sz="2400" u="sng" dirty="0">
                <a:effectLst/>
                <a:ea typeface="楷体_GB2312" pitchFamily="1" charset="-122"/>
              </a:rPr>
              <a:t>标志位</a:t>
            </a:r>
            <a:r>
              <a:rPr lang="zh-CN" altLang="en-US" sz="2400" dirty="0">
                <a:effectLst/>
                <a:ea typeface="楷体_GB2312" pitchFamily="1" charset="-122"/>
              </a:rPr>
              <a:t>。</a:t>
            </a:r>
            <a:endParaRPr lang="en-US" altLang="zh-CN" sz="2400" dirty="0">
              <a:effectLst/>
              <a:ea typeface="楷体_GB2312" pitchFamily="1" charset="-122"/>
            </a:endParaRPr>
          </a:p>
          <a:p>
            <a:pPr marL="800100" lvl="2" indent="622300" algn="just">
              <a:spcBef>
                <a:spcPts val="1200"/>
              </a:spcBef>
              <a:buNone/>
            </a:pPr>
            <a:r>
              <a:rPr lang="zh-CN" altLang="en-US" sz="2400" dirty="0">
                <a:effectLst/>
                <a:ea typeface="楷体_GB2312" pitchFamily="1" charset="-122"/>
              </a:rPr>
              <a:t>若</a:t>
            </a:r>
            <a:r>
              <a:rPr lang="en-US" altLang="zh-CN" sz="2400" dirty="0">
                <a:effectLst/>
                <a:ea typeface="楷体_GB2312" pitchFamily="1" charset="-122"/>
              </a:rPr>
              <a:t>ZF=0</a:t>
            </a:r>
            <a:r>
              <a:rPr lang="zh-CN" altLang="en-US" sz="2400" dirty="0">
                <a:effectLst/>
                <a:ea typeface="楷体_GB2312" pitchFamily="1" charset="-122"/>
              </a:rPr>
              <a:t>，则</a:t>
            </a:r>
            <a:r>
              <a:rPr lang="en-US" altLang="zh-CN" sz="2400" dirty="0">
                <a:effectLst/>
                <a:ea typeface="楷体_GB2312" pitchFamily="1" charset="-122"/>
              </a:rPr>
              <a:t>AL=</a:t>
            </a:r>
            <a:r>
              <a:rPr lang="zh-CN" altLang="en-US" sz="2400" dirty="0">
                <a:effectLst/>
                <a:ea typeface="楷体_GB2312" pitchFamily="1" charset="-122"/>
              </a:rPr>
              <a:t>字符码，</a:t>
            </a:r>
            <a:r>
              <a:rPr lang="en-US" altLang="zh-CN" sz="2400" dirty="0">
                <a:effectLst/>
                <a:ea typeface="楷体_GB2312" pitchFamily="1" charset="-122"/>
              </a:rPr>
              <a:t>AH=</a:t>
            </a:r>
            <a:r>
              <a:rPr lang="zh-CN" altLang="en-US" sz="2400" dirty="0">
                <a:effectLst/>
                <a:ea typeface="楷体_GB2312" pitchFamily="1" charset="-122"/>
              </a:rPr>
              <a:t>扫描码</a:t>
            </a:r>
            <a:endParaRPr lang="en-US" altLang="zh-CN" sz="2400" dirty="0">
              <a:effectLst/>
              <a:ea typeface="楷体_GB2312" pitchFamily="1" charset="-122"/>
            </a:endParaRPr>
          </a:p>
          <a:p>
            <a:pPr marL="800100" lvl="2" indent="622300" algn="just">
              <a:spcBef>
                <a:spcPts val="1200"/>
              </a:spcBef>
              <a:buNone/>
            </a:pPr>
            <a:r>
              <a:rPr lang="zh-CN" altLang="en-US" sz="2400" dirty="0">
                <a:effectLst/>
                <a:ea typeface="楷体_GB2312" pitchFamily="1" charset="-122"/>
              </a:rPr>
              <a:t>若</a:t>
            </a:r>
            <a:r>
              <a:rPr lang="en-US" altLang="zh-CN" sz="2400" dirty="0">
                <a:effectLst/>
                <a:ea typeface="楷体_GB2312" pitchFamily="1" charset="-122"/>
              </a:rPr>
              <a:t>ZF=1</a:t>
            </a:r>
            <a:r>
              <a:rPr lang="zh-CN" altLang="en-US" sz="2400" dirty="0">
                <a:effectLst/>
                <a:ea typeface="楷体_GB2312" pitchFamily="1" charset="-122"/>
              </a:rPr>
              <a:t>，则表示缓冲区空</a:t>
            </a:r>
            <a:endParaRPr lang="en-US" altLang="zh-CN" sz="2400" dirty="0">
              <a:effectLst/>
              <a:ea typeface="楷体_GB2312" pitchFamily="1" charset="-122"/>
            </a:endParaRPr>
          </a:p>
          <a:p>
            <a:pPr marL="0" indent="622300" algn="just">
              <a:spcBef>
                <a:spcPts val="1200"/>
              </a:spcBef>
              <a:buFontTx/>
              <a:buNone/>
            </a:pPr>
            <a:r>
              <a:rPr lang="zh-CN" altLang="en-US" sz="2400" dirty="0">
                <a:effectLst/>
                <a:ea typeface="楷体_GB2312" pitchFamily="1" charset="-122"/>
              </a:rPr>
              <a:t>（</a:t>
            </a:r>
            <a:r>
              <a:rPr lang="en-US" altLang="zh-CN" sz="2400" dirty="0">
                <a:effectLst/>
                <a:ea typeface="楷体_GB2312" pitchFamily="1" charset="-122"/>
              </a:rPr>
              <a:t>3</a:t>
            </a:r>
            <a:r>
              <a:rPr lang="zh-CN" altLang="en-US" sz="2400" dirty="0">
                <a:effectLst/>
                <a:ea typeface="楷体_GB2312" pitchFamily="1" charset="-122"/>
              </a:rPr>
              <a:t>）</a:t>
            </a:r>
            <a:r>
              <a:rPr lang="en-US" altLang="zh-CN" sz="2400" dirty="0">
                <a:effectLst/>
                <a:ea typeface="楷体_GB2312" pitchFamily="1" charset="-122"/>
              </a:rPr>
              <a:t>AH=2</a:t>
            </a:r>
            <a:r>
              <a:rPr lang="zh-CN" altLang="en-US" sz="2400" dirty="0">
                <a:effectLst/>
                <a:ea typeface="楷体_GB2312" pitchFamily="1" charset="-122"/>
              </a:rPr>
              <a:t>：</a:t>
            </a:r>
            <a:r>
              <a:rPr lang="zh-CN" altLang="en-US" sz="2400" u="sng" dirty="0">
                <a:effectLst/>
                <a:ea typeface="楷体_GB2312" pitchFamily="1" charset="-122"/>
              </a:rPr>
              <a:t>读取键盘状态字节</a:t>
            </a:r>
            <a:r>
              <a:rPr lang="zh-CN" altLang="en-US" sz="2400" dirty="0">
                <a:effectLst/>
                <a:ea typeface="楷体_GB2312" pitchFamily="1" charset="-122"/>
              </a:rPr>
              <a:t>。</a:t>
            </a:r>
            <a:r>
              <a:rPr lang="en-US" altLang="zh-CN" sz="2400" dirty="0">
                <a:effectLst/>
                <a:ea typeface="楷体_GB2312" pitchFamily="1" charset="-122"/>
              </a:rPr>
              <a:t>(AL=</a:t>
            </a:r>
            <a:r>
              <a:rPr lang="zh-CN" altLang="en-US" sz="2400" dirty="0">
                <a:effectLst/>
                <a:ea typeface="楷体_GB2312" pitchFamily="1" charset="-122"/>
              </a:rPr>
              <a:t>键盘状态字节）。</a:t>
            </a:r>
          </a:p>
        </p:txBody>
      </p:sp>
      <p:sp>
        <p:nvSpPr>
          <p:cNvPr id="4"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键盘</a:t>
            </a:r>
            <a:r>
              <a:rPr lang="en-US" altLang="zh-CN" sz="2600" kern="0" dirty="0">
                <a:solidFill>
                  <a:schemeClr val="tx2"/>
                </a:solidFill>
                <a:effectLst>
                  <a:outerShdw blurRad="38100" dist="38100" dir="2700000" algn="tl">
                    <a:srgbClr val="C0C0C0"/>
                  </a:outerShdw>
                </a:effectLst>
                <a:latin typeface="+mj-lt"/>
                <a:cs typeface="+mj-cs"/>
              </a:rPr>
              <a:t>I/O</a:t>
            </a:r>
            <a:endParaRPr lang="zh-CN" altLang="en-US" sz="2600" kern="0" dirty="0">
              <a:solidFill>
                <a:schemeClr val="tx2"/>
              </a:solidFill>
              <a:effectLst>
                <a:outerShdw blurRad="38100" dist="38100" dir="2700000" algn="tl">
                  <a:srgbClr val="C0C0C0"/>
                </a:outerShdw>
              </a:effectLst>
              <a:latin typeface="+mj-lt"/>
              <a:cs typeface="+mj-cs"/>
            </a:endParaRPr>
          </a:p>
        </p:txBody>
      </p:sp>
      <p:sp>
        <p:nvSpPr>
          <p:cNvPr id="2" name="TextBox 1">
            <a:extLst>
              <a:ext uri="{FF2B5EF4-FFF2-40B4-BE49-F238E27FC236}">
                <a16:creationId xmlns:a16="http://schemas.microsoft.com/office/drawing/2014/main" id="{2E4CBDCB-0849-884A-8B47-C52DAC3499E0}"/>
              </a:ext>
            </a:extLst>
          </p:cNvPr>
          <p:cNvSpPr txBox="1"/>
          <p:nvPr/>
        </p:nvSpPr>
        <p:spPr>
          <a:xfrm>
            <a:off x="3815916" y="3320988"/>
            <a:ext cx="3903633" cy="369332"/>
          </a:xfrm>
          <a:prstGeom prst="rect">
            <a:avLst/>
          </a:prstGeom>
          <a:noFill/>
          <a:ln>
            <a:solidFill>
              <a:srgbClr val="00B050"/>
            </a:solidFill>
          </a:ln>
        </p:spPr>
        <p:txBody>
          <a:bodyPr wrap="none" rtlCol="0">
            <a:spAutoFit/>
          </a:bodyPr>
          <a:lstStyle/>
          <a:p>
            <a:r>
              <a:rPr lang="zh-CN" altLang="en-US" sz="1800" dirty="0">
                <a:solidFill>
                  <a:srgbClr val="FF0000"/>
                </a:solidFill>
              </a:rPr>
              <a:t>如果键盘缓冲区为空，</a:t>
            </a:r>
            <a:r>
              <a:rPr lang="zh-CN" altLang="en-CN" sz="1800" dirty="0">
                <a:solidFill>
                  <a:srgbClr val="FF0000"/>
                </a:solidFill>
              </a:rPr>
              <a:t>等待</a:t>
            </a:r>
            <a:r>
              <a:rPr lang="zh-CN" altLang="en-US" sz="1800" dirty="0">
                <a:solidFill>
                  <a:srgbClr val="FF0000"/>
                </a:solidFill>
              </a:rPr>
              <a:t>键盘输入</a:t>
            </a:r>
            <a:endParaRPr lang="en-CN" sz="1800" dirty="0">
              <a:solidFill>
                <a:srgbClr val="FF0000"/>
              </a:solidFill>
            </a:endParaRPr>
          </a:p>
        </p:txBody>
      </p:sp>
      <p:sp>
        <p:nvSpPr>
          <p:cNvPr id="6" name="TextBox 5">
            <a:extLst>
              <a:ext uri="{FF2B5EF4-FFF2-40B4-BE49-F238E27FC236}">
                <a16:creationId xmlns:a16="http://schemas.microsoft.com/office/drawing/2014/main" id="{0966F262-527A-634D-A96F-4EAB6BBC947B}"/>
              </a:ext>
            </a:extLst>
          </p:cNvPr>
          <p:cNvSpPr txBox="1"/>
          <p:nvPr/>
        </p:nvSpPr>
        <p:spPr>
          <a:xfrm>
            <a:off x="3815915" y="4257092"/>
            <a:ext cx="4896545" cy="369332"/>
          </a:xfrm>
          <a:prstGeom prst="rect">
            <a:avLst/>
          </a:prstGeom>
          <a:noFill/>
          <a:ln>
            <a:solidFill>
              <a:srgbClr val="00B050"/>
            </a:solidFill>
          </a:ln>
        </p:spPr>
        <p:txBody>
          <a:bodyPr wrap="square" rtlCol="0">
            <a:spAutoFit/>
          </a:bodyPr>
          <a:lstStyle/>
          <a:p>
            <a:r>
              <a:rPr lang="zh-CN" altLang="en-US" sz="1800" dirty="0">
                <a:solidFill>
                  <a:srgbClr val="FF0000"/>
                </a:solidFill>
              </a:rPr>
              <a:t>如果键盘缓冲区为空，</a:t>
            </a:r>
            <a:r>
              <a:rPr lang="en-US" altLang="zh-CN" sz="1800" dirty="0">
                <a:solidFill>
                  <a:srgbClr val="FF0000"/>
                </a:solidFill>
              </a:rPr>
              <a:t>ZF=1</a:t>
            </a:r>
            <a:r>
              <a:rPr lang="zh-CN" altLang="en-US" sz="1800" dirty="0">
                <a:solidFill>
                  <a:srgbClr val="FF0000"/>
                </a:solidFill>
              </a:rPr>
              <a:t>，不等待键盘输入</a:t>
            </a:r>
            <a:endParaRPr lang="en-CN" sz="1800" dirty="0">
              <a:solidFill>
                <a:srgbClr val="FF0000"/>
              </a:solidFill>
            </a:endParaRPr>
          </a:p>
        </p:txBody>
      </p:sp>
    </p:spTree>
    <p:extLst>
      <p:ext uri="{BB962C8B-B14F-4D97-AF65-F5344CB8AC3E}">
        <p14:creationId xmlns:p14="http://schemas.microsoft.com/office/powerpoint/2010/main" val="2886766784"/>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4" name="Text Box 4"/>
          <p:cNvSpPr txBox="1">
            <a:spLocks noChangeArrowheads="1"/>
          </p:cNvSpPr>
          <p:nvPr/>
        </p:nvSpPr>
        <p:spPr bwMode="auto">
          <a:xfrm>
            <a:off x="650874" y="1805642"/>
            <a:ext cx="2978597" cy="4623668"/>
          </a:xfrm>
          <a:prstGeom prst="rect">
            <a:avLst/>
          </a:prstGeom>
          <a:noFill/>
          <a:ln w="9525">
            <a:noFill/>
            <a:miter lim="800000"/>
          </a:ln>
          <a:effectLst/>
        </p:spPr>
        <p:txBody>
          <a:bodyPr vert="horz" wrap="square" lIns="91440" tIns="45720" rIns="91440" bIns="45720" numCol="1" anchor="t" anchorCtr="0" compatLnSpc="1"/>
          <a:lstStyle>
            <a:lvl1pPr indent="622300" algn="just" eaLnBrk="0" hangingPunct="0">
              <a:spcBef>
                <a:spcPts val="1200"/>
              </a:spcBef>
              <a:buClr>
                <a:schemeClr val="bg2"/>
              </a:buClr>
              <a:buSzPct val="75000"/>
              <a:buFontTx/>
              <a:defRPr>
                <a:solidFill>
                  <a:srgbClr val="3333FF"/>
                </a:solidFill>
                <a:effectLst/>
                <a:latin typeface="+mn-lt"/>
                <a:ea typeface="楷体_GB2312" pitchFamily="1" charset="-122"/>
              </a:defRPr>
            </a:lvl1pPr>
            <a:lvl2pPr marL="742950" indent="-285750" eaLnBrk="0" hangingPunct="0">
              <a:spcBef>
                <a:spcPct val="20000"/>
              </a:spcBef>
              <a:buClr>
                <a:schemeClr val="tx2"/>
              </a:buClr>
              <a:buSzPct val="75000"/>
              <a:buFont typeface="Wingdings" panose="05000000000000000000" pitchFamily="2" charset="2"/>
              <a:buBlip>
                <a:blip r:embed="rId2"/>
              </a:buBlip>
              <a:defRPr>
                <a:latin typeface="+mn-lt"/>
                <a:ea typeface="+mn-ea"/>
              </a:defRPr>
            </a:lvl2pPr>
            <a:lvl3pPr marL="1143000" indent="-228600" eaLnBrk="0" hangingPunct="0">
              <a:spcBef>
                <a:spcPct val="20000"/>
              </a:spcBef>
              <a:buClr>
                <a:schemeClr val="accent1"/>
              </a:buClr>
              <a:buSzPct val="65000"/>
              <a:buFont typeface="Wingdings" panose="05000000000000000000" pitchFamily="2" charset="2"/>
              <a:buBlip>
                <a:blip r:embed="rId3"/>
              </a:buBlip>
              <a:defRPr sz="2000">
                <a:latin typeface="+mn-lt"/>
                <a:ea typeface="+mn-ea"/>
              </a:defRPr>
            </a:lvl3pPr>
            <a:lvl4pPr marL="1600200" indent="-228600" eaLnBrk="0" hangingPunct="0">
              <a:spcBef>
                <a:spcPct val="20000"/>
              </a:spcBef>
              <a:buClr>
                <a:schemeClr val="bg2"/>
              </a:buClr>
              <a:buFont typeface="Wingdings" panose="05000000000000000000" pitchFamily="2" charset="2"/>
              <a:buChar char="§"/>
              <a:defRPr sz="2000">
                <a:latin typeface="+mn-lt"/>
                <a:ea typeface="+mn-ea"/>
              </a:defRPr>
            </a:lvl4pPr>
            <a:lvl5pPr marL="2057400" indent="-228600" eaLnBrk="0" hangingPunct="0">
              <a:spcBef>
                <a:spcPct val="20000"/>
              </a:spcBef>
              <a:buClr>
                <a:schemeClr val="tx2"/>
              </a:buClr>
              <a:buSzPct val="80000"/>
              <a:buFont typeface="Wingdings" panose="05000000000000000000" pitchFamily="2" charset="2"/>
              <a:buChar char="§"/>
              <a:defRPr sz="2000">
                <a:latin typeface="+mn-lt"/>
                <a:ea typeface="+mn-ea"/>
              </a:defRPr>
            </a:lvl5pPr>
            <a:lvl6pPr marL="2514600" indent="-228600">
              <a:spcBef>
                <a:spcPct val="20000"/>
              </a:spcBef>
              <a:buClr>
                <a:schemeClr val="tx2"/>
              </a:buClr>
              <a:buSzPct val="80000"/>
              <a:buFont typeface="Wingdings" panose="05000000000000000000" pitchFamily="2" charset="2"/>
              <a:buChar char="§"/>
              <a:defRPr>
                <a:latin typeface="+mn-lt"/>
                <a:ea typeface="+mn-ea"/>
              </a:defRPr>
            </a:lvl6pPr>
            <a:lvl7pPr marL="2971800" indent="-228600">
              <a:spcBef>
                <a:spcPct val="20000"/>
              </a:spcBef>
              <a:buClr>
                <a:schemeClr val="tx2"/>
              </a:buClr>
              <a:buSzPct val="80000"/>
              <a:buFont typeface="Wingdings" panose="05000000000000000000" pitchFamily="2" charset="2"/>
              <a:buChar char="§"/>
              <a:defRPr>
                <a:latin typeface="+mn-lt"/>
                <a:ea typeface="+mn-ea"/>
              </a:defRPr>
            </a:lvl7pPr>
            <a:lvl8pPr marL="3429000" indent="-228600">
              <a:spcBef>
                <a:spcPct val="20000"/>
              </a:spcBef>
              <a:buClr>
                <a:schemeClr val="tx2"/>
              </a:buClr>
              <a:buSzPct val="80000"/>
              <a:buFont typeface="Wingdings" panose="05000000000000000000" pitchFamily="2" charset="2"/>
              <a:buChar char="§"/>
              <a:defRPr>
                <a:latin typeface="+mn-lt"/>
                <a:ea typeface="+mn-ea"/>
              </a:defRPr>
            </a:lvl8pPr>
            <a:lvl9pPr marL="3886200" indent="-228600">
              <a:spcBef>
                <a:spcPct val="20000"/>
              </a:spcBef>
              <a:buClr>
                <a:schemeClr val="tx2"/>
              </a:buClr>
              <a:buSzPct val="80000"/>
              <a:buFont typeface="Wingdings" panose="05000000000000000000" pitchFamily="2" charset="2"/>
              <a:buChar char="§"/>
              <a:defRPr>
                <a:latin typeface="+mn-lt"/>
                <a:ea typeface="+mn-ea"/>
              </a:defRPr>
            </a:lvl9pPr>
          </a:lstStyle>
          <a:p>
            <a:pPr indent="0"/>
            <a:r>
              <a:rPr lang="en-US" altLang="zh-CN" b="0" dirty="0"/>
              <a:t>…</a:t>
            </a:r>
          </a:p>
          <a:p>
            <a:pPr indent="0"/>
            <a:r>
              <a:rPr lang="en-US" altLang="zh-CN" b="0" dirty="0"/>
              <a:t>mov   ah, 0</a:t>
            </a:r>
          </a:p>
          <a:p>
            <a:pPr indent="0"/>
            <a:r>
              <a:rPr lang="en-US" altLang="zh-CN" b="0" dirty="0"/>
              <a:t>int     16h</a:t>
            </a:r>
          </a:p>
          <a:p>
            <a:pPr indent="0"/>
            <a:r>
              <a:rPr lang="en-US" altLang="zh-CN" b="0" dirty="0"/>
              <a:t>mov   bx, ax</a:t>
            </a:r>
          </a:p>
          <a:p>
            <a:pPr indent="0"/>
            <a:r>
              <a:rPr lang="en-US" altLang="zh-CN" b="0" dirty="0"/>
              <a:t>BHTOAL  ;</a:t>
            </a:r>
            <a:r>
              <a:rPr lang="zh-CN" altLang="en-US" b="0" dirty="0"/>
              <a:t>字符码</a:t>
            </a:r>
            <a:endParaRPr lang="en-US" altLang="zh-CN" b="0" dirty="0"/>
          </a:p>
          <a:p>
            <a:pPr indent="0"/>
            <a:r>
              <a:rPr lang="en-US" altLang="zh-CN" b="0" dirty="0"/>
              <a:t>mov   cx, ax</a:t>
            </a:r>
          </a:p>
          <a:p>
            <a:pPr indent="0"/>
            <a:r>
              <a:rPr lang="en-US" altLang="zh-CN" b="0" dirty="0"/>
              <a:t>mov   al, </a:t>
            </a:r>
            <a:r>
              <a:rPr lang="en-US" altLang="zh-CN" b="0" dirty="0" err="1"/>
              <a:t>bh</a:t>
            </a:r>
            <a:endParaRPr lang="en-US" altLang="zh-CN" b="0" dirty="0"/>
          </a:p>
          <a:p>
            <a:pPr indent="0"/>
            <a:r>
              <a:rPr lang="en-US" altLang="zh-CN" b="0" dirty="0"/>
              <a:t>BHTOAL  ;</a:t>
            </a:r>
            <a:r>
              <a:rPr lang="zh-CN" altLang="en-US" b="0" dirty="0"/>
              <a:t>扫描码</a:t>
            </a:r>
            <a:endParaRPr lang="en-US" altLang="zh-CN" b="0" dirty="0"/>
          </a:p>
          <a:p>
            <a:pPr indent="0"/>
            <a:r>
              <a:rPr lang="en-US" altLang="zh-CN" b="0" dirty="0"/>
              <a:t>…</a:t>
            </a:r>
          </a:p>
        </p:txBody>
      </p:sp>
      <p:sp>
        <p:nvSpPr>
          <p:cNvPr id="209926" name="Rectangle 6"/>
          <p:cNvSpPr>
            <a:spLocks noChangeArrowheads="1"/>
          </p:cNvSpPr>
          <p:nvPr/>
        </p:nvSpPr>
        <p:spPr bwMode="auto">
          <a:xfrm>
            <a:off x="650875" y="1097756"/>
            <a:ext cx="536128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b="0" dirty="0">
                <a:solidFill>
                  <a:srgbClr val="3333FF"/>
                </a:solidFill>
                <a:latin typeface="楷体_GB2312" pitchFamily="1" charset="-122"/>
                <a:ea typeface="楷体_GB2312" pitchFamily="1" charset="-122"/>
              </a:rPr>
              <a:t>例：从键盘读</a:t>
            </a:r>
            <a:r>
              <a:rPr lang="en-US" altLang="zh-CN" sz="2000" b="0" dirty="0">
                <a:solidFill>
                  <a:srgbClr val="3333FF"/>
                </a:solidFill>
                <a:latin typeface="楷体_GB2312" pitchFamily="1" charset="-122"/>
                <a:ea typeface="楷体_GB2312" pitchFamily="1" charset="-122"/>
              </a:rPr>
              <a:t>1</a:t>
            </a:r>
            <a:r>
              <a:rPr lang="zh-CN" altLang="en-US" sz="2000" b="0" dirty="0">
                <a:solidFill>
                  <a:srgbClr val="3333FF"/>
                </a:solidFill>
                <a:latin typeface="楷体_GB2312" pitchFamily="1" charset="-122"/>
                <a:ea typeface="楷体_GB2312" pitchFamily="1" charset="-122"/>
              </a:rPr>
              <a:t>个字符，并将其对应的字符码和扫描码打印出来。</a:t>
            </a:r>
          </a:p>
        </p:txBody>
      </p:sp>
      <p:sp>
        <p:nvSpPr>
          <p:cNvPr id="4" name="文本框 1"/>
          <p:cNvSpPr txBox="1"/>
          <p:nvPr/>
        </p:nvSpPr>
        <p:spPr>
          <a:xfrm>
            <a:off x="452121" y="317500"/>
            <a:ext cx="2139660"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键盘</a:t>
            </a:r>
            <a:r>
              <a:rPr lang="en-US" altLang="zh-CN" sz="2600" kern="0" dirty="0">
                <a:solidFill>
                  <a:schemeClr val="tx2"/>
                </a:solidFill>
                <a:effectLst>
                  <a:outerShdw blurRad="38100" dist="38100" dir="2700000" algn="tl">
                    <a:srgbClr val="C0C0C0"/>
                  </a:outerShdw>
                </a:effectLst>
                <a:latin typeface="+mj-lt"/>
                <a:cs typeface="+mj-cs"/>
              </a:rPr>
              <a:t>I/O</a:t>
            </a:r>
            <a:endParaRPr lang="zh-CN" altLang="en-US" sz="2600" kern="0" dirty="0">
              <a:solidFill>
                <a:schemeClr val="tx2"/>
              </a:solidFill>
              <a:effectLst>
                <a:outerShdw blurRad="38100" dist="38100" dir="2700000" algn="tl">
                  <a:srgbClr val="C0C0C0"/>
                </a:outerShdw>
              </a:effectLst>
              <a:latin typeface="+mj-lt"/>
              <a:cs typeface="+mj-cs"/>
            </a:endParaRPr>
          </a:p>
        </p:txBody>
      </p:sp>
      <p:sp>
        <p:nvSpPr>
          <p:cNvPr id="5" name="Text Box 7">
            <a:extLst>
              <a:ext uri="{FF2B5EF4-FFF2-40B4-BE49-F238E27FC236}">
                <a16:creationId xmlns:a16="http://schemas.microsoft.com/office/drawing/2014/main" id="{D90995FA-94D5-423A-BEA6-3643F748D697}"/>
              </a:ext>
            </a:extLst>
          </p:cNvPr>
          <p:cNvSpPr txBox="1">
            <a:spLocks noChangeArrowheads="1"/>
          </p:cNvSpPr>
          <p:nvPr/>
        </p:nvSpPr>
        <p:spPr bwMode="auto">
          <a:xfrm>
            <a:off x="6120172" y="220171"/>
            <a:ext cx="2932076" cy="6593205"/>
          </a:xfrm>
          <a:prstGeom prst="rect">
            <a:avLst/>
          </a:prstGeom>
          <a:solidFill>
            <a:schemeClr val="bg1"/>
          </a:solidFill>
          <a:ln w="9525">
            <a:solidFill>
              <a:srgbClr val="FF0000"/>
            </a:solidFill>
            <a:miter lim="800000"/>
          </a:ln>
          <a:effectLst/>
        </p:spPr>
        <p:txBody>
          <a:bodyPr wrap="square">
            <a:spAutoFit/>
          </a:bodyPr>
          <a:lstStyle/>
          <a:p>
            <a:pPr>
              <a:spcBef>
                <a:spcPct val="50000"/>
              </a:spcBef>
            </a:pPr>
            <a:r>
              <a:rPr lang="en-US" altLang="zh-CN" sz="1300" b="0" dirty="0"/>
              <a:t>BHTOAL	MACRO</a:t>
            </a:r>
          </a:p>
          <a:p>
            <a:pPr>
              <a:spcBef>
                <a:spcPct val="50000"/>
              </a:spcBef>
            </a:pPr>
            <a:r>
              <a:rPr lang="en-US" altLang="zh-CN" sz="1300" b="0" dirty="0"/>
              <a:t>	MOV	AH</a:t>
            </a:r>
            <a:r>
              <a:rPr lang="zh-CN" altLang="en-US" sz="1300" b="0" dirty="0"/>
              <a:t>，</a:t>
            </a:r>
            <a:r>
              <a:rPr lang="en-US" altLang="zh-CN" sz="1300" b="0" dirty="0"/>
              <a:t>AL</a:t>
            </a:r>
          </a:p>
          <a:p>
            <a:pPr>
              <a:spcBef>
                <a:spcPct val="50000"/>
              </a:spcBef>
            </a:pPr>
            <a:r>
              <a:rPr lang="en-US" altLang="zh-CN" sz="1300" b="0" dirty="0">
                <a:solidFill>
                  <a:srgbClr val="3333FF"/>
                </a:solidFill>
              </a:rPr>
              <a:t>AHHN	MACRO</a:t>
            </a:r>
          </a:p>
          <a:p>
            <a:pPr>
              <a:spcBef>
                <a:spcPct val="50000"/>
              </a:spcBef>
            </a:pPr>
            <a:r>
              <a:rPr lang="en-US" altLang="zh-CN" sz="1300" b="0" dirty="0">
                <a:solidFill>
                  <a:srgbClr val="3333FF"/>
                </a:solidFill>
              </a:rPr>
              <a:t>	</a:t>
            </a:r>
            <a:r>
              <a:rPr lang="en-US" altLang="zh-CN" sz="1300" dirty="0">
                <a:solidFill>
                  <a:srgbClr val="3333FF"/>
                </a:solidFill>
              </a:rPr>
              <a:t>LOCAL	AHHN1</a:t>
            </a:r>
          </a:p>
          <a:p>
            <a:pPr>
              <a:spcBef>
                <a:spcPct val="50000"/>
              </a:spcBef>
            </a:pPr>
            <a:r>
              <a:rPr lang="en-US" altLang="zh-CN" sz="1300" b="0" dirty="0">
                <a:solidFill>
                  <a:srgbClr val="3333FF"/>
                </a:solidFill>
              </a:rPr>
              <a:t>	MOV	CL</a:t>
            </a:r>
            <a:r>
              <a:rPr lang="zh-CN" altLang="en-US" sz="1300" b="0" dirty="0">
                <a:solidFill>
                  <a:srgbClr val="3333FF"/>
                </a:solidFill>
              </a:rPr>
              <a:t>，</a:t>
            </a:r>
            <a:r>
              <a:rPr lang="en-US" altLang="zh-CN" sz="1300" b="0" dirty="0">
                <a:solidFill>
                  <a:srgbClr val="3333FF"/>
                </a:solidFill>
              </a:rPr>
              <a:t>4</a:t>
            </a:r>
          </a:p>
          <a:p>
            <a:pPr>
              <a:spcBef>
                <a:spcPct val="50000"/>
              </a:spcBef>
            </a:pPr>
            <a:r>
              <a:rPr lang="en-US" altLang="zh-CN" sz="1300" b="0" dirty="0">
                <a:solidFill>
                  <a:srgbClr val="3333FF"/>
                </a:solidFill>
              </a:rPr>
              <a:t>	SHR	AH</a:t>
            </a:r>
            <a:r>
              <a:rPr lang="zh-CN" altLang="en-US" sz="1300" b="0" dirty="0">
                <a:solidFill>
                  <a:srgbClr val="3333FF"/>
                </a:solidFill>
              </a:rPr>
              <a:t>，</a:t>
            </a:r>
            <a:r>
              <a:rPr lang="en-US" altLang="zh-CN" sz="1300" b="0" dirty="0">
                <a:solidFill>
                  <a:srgbClr val="3333FF"/>
                </a:solidFill>
              </a:rPr>
              <a:t>CL</a:t>
            </a:r>
          </a:p>
          <a:p>
            <a:pPr>
              <a:spcBef>
                <a:spcPct val="50000"/>
              </a:spcBef>
            </a:pPr>
            <a:r>
              <a:rPr lang="en-US" altLang="zh-CN" sz="1300" b="0" dirty="0">
                <a:solidFill>
                  <a:srgbClr val="3333FF"/>
                </a:solidFill>
              </a:rPr>
              <a:t>	CMP	AH</a:t>
            </a:r>
            <a:r>
              <a:rPr lang="zh-CN" altLang="en-US" sz="1300" b="0" dirty="0">
                <a:solidFill>
                  <a:srgbClr val="3333FF"/>
                </a:solidFill>
              </a:rPr>
              <a:t>，</a:t>
            </a:r>
            <a:r>
              <a:rPr lang="en-US" altLang="zh-CN" sz="1300" b="0" dirty="0">
                <a:solidFill>
                  <a:srgbClr val="3333FF"/>
                </a:solidFill>
              </a:rPr>
              <a:t>10</a:t>
            </a:r>
          </a:p>
          <a:p>
            <a:pPr>
              <a:spcBef>
                <a:spcPct val="50000"/>
              </a:spcBef>
            </a:pPr>
            <a:r>
              <a:rPr lang="en-US" altLang="zh-CN" sz="1300" b="0" dirty="0">
                <a:solidFill>
                  <a:srgbClr val="3333FF"/>
                </a:solidFill>
              </a:rPr>
              <a:t>	JC	AHHN1</a:t>
            </a:r>
          </a:p>
          <a:p>
            <a:pPr>
              <a:spcBef>
                <a:spcPct val="50000"/>
              </a:spcBef>
            </a:pPr>
            <a:r>
              <a:rPr lang="en-US" altLang="zh-CN" sz="1300" b="0" dirty="0">
                <a:solidFill>
                  <a:srgbClr val="3333FF"/>
                </a:solidFill>
              </a:rPr>
              <a:t>	ADD	AH</a:t>
            </a:r>
            <a:r>
              <a:rPr lang="zh-CN" altLang="en-US" sz="1300" b="0" dirty="0">
                <a:solidFill>
                  <a:srgbClr val="3333FF"/>
                </a:solidFill>
              </a:rPr>
              <a:t>，</a:t>
            </a:r>
            <a:r>
              <a:rPr lang="en-US" altLang="zh-CN" sz="1300" b="0" dirty="0">
                <a:solidFill>
                  <a:srgbClr val="3333FF"/>
                </a:solidFill>
              </a:rPr>
              <a:t>7</a:t>
            </a:r>
          </a:p>
          <a:p>
            <a:pPr>
              <a:spcBef>
                <a:spcPct val="50000"/>
              </a:spcBef>
            </a:pPr>
            <a:r>
              <a:rPr lang="en-US" altLang="zh-CN" sz="1300" b="0" dirty="0">
                <a:solidFill>
                  <a:srgbClr val="3333FF"/>
                </a:solidFill>
              </a:rPr>
              <a:t>AHHN1</a:t>
            </a:r>
            <a:r>
              <a:rPr lang="zh-CN" altLang="en-US" sz="1300" b="0" dirty="0">
                <a:solidFill>
                  <a:srgbClr val="3333FF"/>
                </a:solidFill>
              </a:rPr>
              <a:t>：	</a:t>
            </a:r>
            <a:r>
              <a:rPr lang="en-US" altLang="zh-CN" sz="1300" b="0" dirty="0">
                <a:solidFill>
                  <a:srgbClr val="3333FF"/>
                </a:solidFill>
              </a:rPr>
              <a:t>ADD	AH</a:t>
            </a:r>
            <a:r>
              <a:rPr lang="zh-CN" altLang="en-US" sz="1300" b="0" dirty="0">
                <a:solidFill>
                  <a:srgbClr val="3333FF"/>
                </a:solidFill>
              </a:rPr>
              <a:t>，</a:t>
            </a:r>
            <a:r>
              <a:rPr lang="en-US" altLang="zh-CN" sz="1300" b="0" dirty="0">
                <a:solidFill>
                  <a:srgbClr val="3333FF"/>
                </a:solidFill>
              </a:rPr>
              <a:t>30H</a:t>
            </a:r>
          </a:p>
          <a:p>
            <a:pPr>
              <a:spcBef>
                <a:spcPct val="50000"/>
              </a:spcBef>
            </a:pPr>
            <a:r>
              <a:rPr lang="en-US" altLang="zh-CN" sz="1300" b="0" dirty="0">
                <a:solidFill>
                  <a:srgbClr val="3333FF"/>
                </a:solidFill>
              </a:rPr>
              <a:t>	ENDM</a:t>
            </a:r>
          </a:p>
          <a:p>
            <a:pPr>
              <a:spcBef>
                <a:spcPct val="50000"/>
              </a:spcBef>
            </a:pPr>
            <a:r>
              <a:rPr lang="en-US" altLang="zh-CN" sz="1300" b="0" dirty="0">
                <a:solidFill>
                  <a:srgbClr val="FF0000"/>
                </a:solidFill>
              </a:rPr>
              <a:t>ALLN	MACRO</a:t>
            </a:r>
          </a:p>
          <a:p>
            <a:pPr>
              <a:spcBef>
                <a:spcPct val="50000"/>
              </a:spcBef>
            </a:pPr>
            <a:r>
              <a:rPr lang="en-US" altLang="zh-CN" sz="1300" b="0" dirty="0">
                <a:solidFill>
                  <a:srgbClr val="FF0000"/>
                </a:solidFill>
              </a:rPr>
              <a:t>	</a:t>
            </a:r>
            <a:r>
              <a:rPr lang="en-US" altLang="zh-CN" sz="1300" dirty="0">
                <a:solidFill>
                  <a:srgbClr val="FF0000"/>
                </a:solidFill>
              </a:rPr>
              <a:t>LOCAL	ALLN1</a:t>
            </a:r>
          </a:p>
          <a:p>
            <a:pPr>
              <a:spcBef>
                <a:spcPct val="50000"/>
              </a:spcBef>
            </a:pPr>
            <a:r>
              <a:rPr lang="en-US" altLang="zh-CN" sz="1300" b="0" dirty="0">
                <a:solidFill>
                  <a:srgbClr val="FF0000"/>
                </a:solidFill>
              </a:rPr>
              <a:t>	AND	AL</a:t>
            </a:r>
            <a:r>
              <a:rPr lang="zh-CN" altLang="en-US" sz="1300" b="0" dirty="0">
                <a:solidFill>
                  <a:srgbClr val="FF0000"/>
                </a:solidFill>
              </a:rPr>
              <a:t>，</a:t>
            </a:r>
            <a:r>
              <a:rPr lang="en-US" altLang="zh-CN" sz="1300" b="0" dirty="0">
                <a:solidFill>
                  <a:srgbClr val="FF0000"/>
                </a:solidFill>
              </a:rPr>
              <a:t>0FH</a:t>
            </a:r>
          </a:p>
          <a:p>
            <a:pPr>
              <a:spcBef>
                <a:spcPct val="50000"/>
              </a:spcBef>
            </a:pPr>
            <a:r>
              <a:rPr lang="en-US" altLang="zh-CN" sz="1300" b="0" dirty="0">
                <a:solidFill>
                  <a:srgbClr val="FF0000"/>
                </a:solidFill>
              </a:rPr>
              <a:t>	CMP	AL</a:t>
            </a:r>
            <a:r>
              <a:rPr lang="zh-CN" altLang="en-US" sz="1300" b="0" dirty="0">
                <a:solidFill>
                  <a:srgbClr val="FF0000"/>
                </a:solidFill>
              </a:rPr>
              <a:t>，</a:t>
            </a:r>
            <a:r>
              <a:rPr lang="en-US" altLang="zh-CN" sz="1300" b="0" dirty="0">
                <a:solidFill>
                  <a:srgbClr val="FF0000"/>
                </a:solidFill>
              </a:rPr>
              <a:t>10</a:t>
            </a:r>
          </a:p>
          <a:p>
            <a:pPr>
              <a:spcBef>
                <a:spcPct val="50000"/>
              </a:spcBef>
            </a:pPr>
            <a:r>
              <a:rPr lang="en-US" altLang="zh-CN" sz="1300" b="0" dirty="0">
                <a:solidFill>
                  <a:srgbClr val="FF0000"/>
                </a:solidFill>
              </a:rPr>
              <a:t>	JC	ALLN1</a:t>
            </a:r>
          </a:p>
          <a:p>
            <a:pPr>
              <a:spcBef>
                <a:spcPct val="50000"/>
              </a:spcBef>
            </a:pPr>
            <a:r>
              <a:rPr lang="en-US" altLang="zh-CN" sz="1300" b="0" dirty="0">
                <a:solidFill>
                  <a:srgbClr val="FF0000"/>
                </a:solidFill>
              </a:rPr>
              <a:t>	ADD	AL</a:t>
            </a:r>
            <a:r>
              <a:rPr lang="zh-CN" altLang="en-US" sz="1300" b="0" dirty="0">
                <a:solidFill>
                  <a:srgbClr val="FF0000"/>
                </a:solidFill>
              </a:rPr>
              <a:t>，</a:t>
            </a:r>
            <a:r>
              <a:rPr lang="en-US" altLang="zh-CN" sz="1300" b="0" dirty="0">
                <a:solidFill>
                  <a:srgbClr val="FF0000"/>
                </a:solidFill>
              </a:rPr>
              <a:t>7</a:t>
            </a:r>
          </a:p>
          <a:p>
            <a:pPr>
              <a:spcBef>
                <a:spcPct val="50000"/>
              </a:spcBef>
            </a:pPr>
            <a:r>
              <a:rPr lang="en-US" altLang="zh-CN" sz="1300" b="0" dirty="0">
                <a:solidFill>
                  <a:srgbClr val="FF0000"/>
                </a:solidFill>
              </a:rPr>
              <a:t>ALLN1</a:t>
            </a:r>
            <a:r>
              <a:rPr lang="zh-CN" altLang="en-US" sz="1300" b="0" dirty="0">
                <a:solidFill>
                  <a:srgbClr val="FF0000"/>
                </a:solidFill>
              </a:rPr>
              <a:t>：	</a:t>
            </a:r>
            <a:r>
              <a:rPr lang="en-US" altLang="zh-CN" sz="1300" b="0" dirty="0">
                <a:solidFill>
                  <a:srgbClr val="FF0000"/>
                </a:solidFill>
              </a:rPr>
              <a:t>ADD	AL</a:t>
            </a:r>
            <a:r>
              <a:rPr lang="zh-CN" altLang="en-US" sz="1300" b="0" dirty="0">
                <a:solidFill>
                  <a:srgbClr val="FF0000"/>
                </a:solidFill>
              </a:rPr>
              <a:t>，</a:t>
            </a:r>
            <a:r>
              <a:rPr lang="en-US" altLang="zh-CN" sz="1300" b="0" dirty="0">
                <a:solidFill>
                  <a:srgbClr val="FF0000"/>
                </a:solidFill>
              </a:rPr>
              <a:t>30H</a:t>
            </a:r>
          </a:p>
          <a:p>
            <a:pPr>
              <a:spcBef>
                <a:spcPct val="50000"/>
              </a:spcBef>
            </a:pPr>
            <a:r>
              <a:rPr lang="en-US" altLang="zh-CN" sz="1300" b="0" dirty="0">
                <a:solidFill>
                  <a:srgbClr val="FF0000"/>
                </a:solidFill>
              </a:rPr>
              <a:t>	ENDM</a:t>
            </a:r>
          </a:p>
          <a:p>
            <a:pPr algn="l">
              <a:spcBef>
                <a:spcPct val="50000"/>
              </a:spcBef>
            </a:pPr>
            <a:r>
              <a:rPr lang="en-US" altLang="zh-CN" sz="1300" b="0" dirty="0">
                <a:latin typeface="宋体" panose="02010600030101010101" pitchFamily="2" charset="-122"/>
                <a:sym typeface="+mn-ea"/>
              </a:rPr>
              <a:t>	</a:t>
            </a:r>
            <a:r>
              <a:rPr lang="en-US" altLang="zh-CN" sz="1300" b="0" dirty="0">
                <a:sym typeface="+mn-ea"/>
              </a:rPr>
              <a:t>AHHN</a:t>
            </a:r>
            <a:endParaRPr lang="en-US" altLang="zh-CN" sz="1300" b="0" dirty="0"/>
          </a:p>
          <a:p>
            <a:pPr algn="l">
              <a:spcBef>
                <a:spcPct val="50000"/>
              </a:spcBef>
            </a:pPr>
            <a:r>
              <a:rPr lang="en-US" altLang="zh-CN" sz="1300" b="0" dirty="0">
                <a:sym typeface="+mn-ea"/>
              </a:rPr>
              <a:t>	ALLN</a:t>
            </a:r>
            <a:endParaRPr lang="en-US" altLang="zh-CN" sz="1300" b="0" dirty="0"/>
          </a:p>
          <a:p>
            <a:pPr>
              <a:spcBef>
                <a:spcPct val="50000"/>
              </a:spcBef>
            </a:pPr>
            <a:r>
              <a:rPr lang="en-US" altLang="zh-CN" sz="1300" b="0" dirty="0"/>
              <a:t>	ENDM</a:t>
            </a:r>
          </a:p>
        </p:txBody>
      </p:sp>
      <p:sp>
        <p:nvSpPr>
          <p:cNvPr id="2" name="文本框 1">
            <a:extLst>
              <a:ext uri="{FF2B5EF4-FFF2-40B4-BE49-F238E27FC236}">
                <a16:creationId xmlns:a16="http://schemas.microsoft.com/office/drawing/2014/main" id="{B9A33D22-F782-4861-9FB1-4910513C3B83}"/>
              </a:ext>
            </a:extLst>
          </p:cNvPr>
          <p:cNvSpPr txBox="1"/>
          <p:nvPr/>
        </p:nvSpPr>
        <p:spPr>
          <a:xfrm>
            <a:off x="3724956" y="3248980"/>
            <a:ext cx="1872208" cy="1015663"/>
          </a:xfrm>
          <a:prstGeom prst="rect">
            <a:avLst/>
          </a:prstGeom>
          <a:noFill/>
        </p:spPr>
        <p:txBody>
          <a:bodyPr wrap="square" rtlCol="0">
            <a:spAutoFit/>
          </a:bodyPr>
          <a:lstStyle/>
          <a:p>
            <a:pPr algn="just"/>
            <a:r>
              <a:rPr lang="en-US" altLang="zh-CN" sz="2000" dirty="0">
                <a:solidFill>
                  <a:srgbClr val="FF0000"/>
                </a:solidFill>
              </a:rPr>
              <a:t>BHTOAL</a:t>
            </a:r>
            <a:r>
              <a:rPr lang="zh-CN" altLang="en-US" sz="2000" dirty="0">
                <a:solidFill>
                  <a:srgbClr val="FF0000"/>
                </a:solidFill>
              </a:rPr>
              <a:t>宏：</a:t>
            </a:r>
            <a:endParaRPr lang="en-US" altLang="zh-CN" sz="2000" dirty="0">
              <a:solidFill>
                <a:srgbClr val="FF0000"/>
              </a:solidFill>
            </a:endParaRPr>
          </a:p>
          <a:p>
            <a:pPr algn="just"/>
            <a:r>
              <a:rPr lang="zh-CN" altLang="en-US" sz="2000" dirty="0"/>
              <a:t>将</a:t>
            </a:r>
            <a:r>
              <a:rPr lang="en-US" altLang="zh-CN" sz="2000" dirty="0"/>
              <a:t>AL</a:t>
            </a:r>
            <a:r>
              <a:rPr lang="zh-CN" altLang="en-US" sz="2000" dirty="0"/>
              <a:t>中的值转换成</a:t>
            </a:r>
            <a:r>
              <a:rPr lang="en-US" altLang="zh-CN" sz="2000" dirty="0"/>
              <a:t>ASCII</a:t>
            </a:r>
            <a:r>
              <a:rPr lang="zh-CN" altLang="en-US" sz="2000" dirty="0"/>
              <a:t>码。</a:t>
            </a:r>
          </a:p>
        </p:txBody>
      </p:sp>
    </p:spTree>
    <p:extLst>
      <p:ext uri="{BB962C8B-B14F-4D97-AF65-F5344CB8AC3E}">
        <p14:creationId xmlns:p14="http://schemas.microsoft.com/office/powerpoint/2010/main" val="382524644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Text Box 1026"/>
          <p:cNvSpPr txBox="1">
            <a:spLocks noChangeArrowheads="1"/>
          </p:cNvSpPr>
          <p:nvPr/>
        </p:nvSpPr>
        <p:spPr bwMode="auto">
          <a:xfrm>
            <a:off x="2375756" y="1859755"/>
            <a:ext cx="3886200" cy="4247317"/>
          </a:xfrm>
          <a:prstGeom prst="rect">
            <a:avLst/>
          </a:prstGeom>
          <a:noFill/>
          <a:ln w="9525">
            <a:noFill/>
            <a:miter lim="800000"/>
          </a:ln>
          <a:effectLst/>
        </p:spPr>
        <p:txBody>
          <a:bodyPr vert="horz" wrap="square" lIns="91440" tIns="45720" rIns="91440" bIns="45720" numCol="1" anchor="t" anchorCtr="0" compatLnSpc="1"/>
          <a:lstStyle>
            <a:lvl1pPr indent="622300" algn="just" eaLnBrk="0" hangingPunct="0">
              <a:spcBef>
                <a:spcPts val="1200"/>
              </a:spcBef>
              <a:buClr>
                <a:schemeClr val="bg2"/>
              </a:buClr>
              <a:buSzPct val="75000"/>
              <a:buFontTx/>
              <a:defRPr>
                <a:solidFill>
                  <a:srgbClr val="3333FF"/>
                </a:solidFill>
                <a:effectLst/>
                <a:latin typeface="+mn-lt"/>
                <a:ea typeface="楷体_GB2312" pitchFamily="1" charset="-122"/>
              </a:defRPr>
            </a:lvl1pPr>
            <a:lvl2pPr marL="742950" indent="-285750" eaLnBrk="0" hangingPunct="0">
              <a:spcBef>
                <a:spcPct val="20000"/>
              </a:spcBef>
              <a:buClr>
                <a:schemeClr val="tx2"/>
              </a:buClr>
              <a:buSzPct val="75000"/>
              <a:buFont typeface="Wingdings" panose="05000000000000000000" pitchFamily="2" charset="2"/>
              <a:buBlip>
                <a:blip r:embed="rId2"/>
              </a:buBlip>
              <a:defRPr>
                <a:latin typeface="+mn-lt"/>
                <a:ea typeface="+mn-ea"/>
              </a:defRPr>
            </a:lvl2pPr>
            <a:lvl3pPr marL="1143000" indent="-228600" eaLnBrk="0" hangingPunct="0">
              <a:spcBef>
                <a:spcPct val="20000"/>
              </a:spcBef>
              <a:buClr>
                <a:schemeClr val="accent1"/>
              </a:buClr>
              <a:buSzPct val="65000"/>
              <a:buFont typeface="Wingdings" panose="05000000000000000000" pitchFamily="2" charset="2"/>
              <a:buBlip>
                <a:blip r:embed="rId3"/>
              </a:buBlip>
              <a:defRPr sz="2000">
                <a:latin typeface="+mn-lt"/>
                <a:ea typeface="+mn-ea"/>
              </a:defRPr>
            </a:lvl3pPr>
            <a:lvl4pPr marL="1600200" indent="-228600" eaLnBrk="0" hangingPunct="0">
              <a:spcBef>
                <a:spcPct val="20000"/>
              </a:spcBef>
              <a:buClr>
                <a:schemeClr val="bg2"/>
              </a:buClr>
              <a:buFont typeface="Wingdings" panose="05000000000000000000" pitchFamily="2" charset="2"/>
              <a:buChar char="§"/>
              <a:defRPr sz="2000">
                <a:latin typeface="+mn-lt"/>
                <a:ea typeface="+mn-ea"/>
              </a:defRPr>
            </a:lvl4pPr>
            <a:lvl5pPr marL="2057400" indent="-228600" eaLnBrk="0" hangingPunct="0">
              <a:spcBef>
                <a:spcPct val="20000"/>
              </a:spcBef>
              <a:buClr>
                <a:schemeClr val="tx2"/>
              </a:buClr>
              <a:buSzPct val="80000"/>
              <a:buFont typeface="Wingdings" panose="05000000000000000000" pitchFamily="2" charset="2"/>
              <a:buChar char="§"/>
              <a:defRPr sz="2000">
                <a:latin typeface="+mn-lt"/>
                <a:ea typeface="+mn-ea"/>
              </a:defRPr>
            </a:lvl5pPr>
            <a:lvl6pPr marL="2514600" indent="-228600">
              <a:spcBef>
                <a:spcPct val="20000"/>
              </a:spcBef>
              <a:buClr>
                <a:schemeClr val="tx2"/>
              </a:buClr>
              <a:buSzPct val="80000"/>
              <a:buFont typeface="Wingdings" panose="05000000000000000000" pitchFamily="2" charset="2"/>
              <a:buChar char="§"/>
              <a:defRPr>
                <a:latin typeface="+mn-lt"/>
                <a:ea typeface="+mn-ea"/>
              </a:defRPr>
            </a:lvl6pPr>
            <a:lvl7pPr marL="2971800" indent="-228600">
              <a:spcBef>
                <a:spcPct val="20000"/>
              </a:spcBef>
              <a:buClr>
                <a:schemeClr val="tx2"/>
              </a:buClr>
              <a:buSzPct val="80000"/>
              <a:buFont typeface="Wingdings" panose="05000000000000000000" pitchFamily="2" charset="2"/>
              <a:buChar char="§"/>
              <a:defRPr>
                <a:latin typeface="+mn-lt"/>
                <a:ea typeface="+mn-ea"/>
              </a:defRPr>
            </a:lvl7pPr>
            <a:lvl8pPr marL="3429000" indent="-228600">
              <a:spcBef>
                <a:spcPct val="20000"/>
              </a:spcBef>
              <a:buClr>
                <a:schemeClr val="tx2"/>
              </a:buClr>
              <a:buSzPct val="80000"/>
              <a:buFont typeface="Wingdings" panose="05000000000000000000" pitchFamily="2" charset="2"/>
              <a:buChar char="§"/>
              <a:defRPr>
                <a:latin typeface="+mn-lt"/>
                <a:ea typeface="+mn-ea"/>
              </a:defRPr>
            </a:lvl8pPr>
            <a:lvl9pPr marL="3886200" indent="-228600">
              <a:spcBef>
                <a:spcPct val="20000"/>
              </a:spcBef>
              <a:buClr>
                <a:schemeClr val="tx2"/>
              </a:buClr>
              <a:buSzPct val="80000"/>
              <a:buFont typeface="Wingdings" panose="05000000000000000000" pitchFamily="2" charset="2"/>
              <a:buChar char="§"/>
              <a:defRPr>
                <a:latin typeface="+mn-lt"/>
                <a:ea typeface="+mn-ea"/>
              </a:defRPr>
            </a:lvl9pPr>
          </a:lstStyle>
          <a:p>
            <a:r>
              <a:rPr lang="en-US" altLang="zh-CN" dirty="0"/>
              <a:t>code segment</a:t>
            </a:r>
          </a:p>
          <a:p>
            <a:r>
              <a:rPr lang="en-US" altLang="zh-CN" dirty="0"/>
              <a:t>         assume </a:t>
            </a:r>
            <a:r>
              <a:rPr lang="en-US" altLang="zh-CN" dirty="0" err="1"/>
              <a:t>cs:code</a:t>
            </a:r>
            <a:endParaRPr lang="en-US" altLang="zh-CN" dirty="0"/>
          </a:p>
          <a:p>
            <a:r>
              <a:rPr lang="en-US" altLang="zh-CN" dirty="0"/>
              <a:t>         </a:t>
            </a:r>
            <a:r>
              <a:rPr lang="en-US" altLang="zh-CN" dirty="0" err="1"/>
              <a:t>mov</a:t>
            </a:r>
            <a:r>
              <a:rPr lang="en-US" altLang="zh-CN" dirty="0"/>
              <a:t>  ah, 2</a:t>
            </a:r>
          </a:p>
          <a:p>
            <a:r>
              <a:rPr lang="en-US" altLang="zh-CN" dirty="0"/>
              <a:t>         </a:t>
            </a:r>
            <a:r>
              <a:rPr lang="en-US" altLang="zh-CN" dirty="0" err="1"/>
              <a:t>int</a:t>
            </a:r>
            <a:r>
              <a:rPr lang="en-US" altLang="zh-CN" dirty="0"/>
              <a:t>     16h</a:t>
            </a:r>
          </a:p>
          <a:p>
            <a:r>
              <a:rPr lang="en-US" altLang="zh-CN" dirty="0"/>
              <a:t>         </a:t>
            </a:r>
            <a:r>
              <a:rPr lang="en-US" altLang="zh-CN" dirty="0" err="1"/>
              <a:t>mov</a:t>
            </a:r>
            <a:r>
              <a:rPr lang="en-US" altLang="zh-CN" dirty="0"/>
              <a:t>   ah, 4ch</a:t>
            </a:r>
          </a:p>
          <a:p>
            <a:r>
              <a:rPr lang="en-US" altLang="zh-CN" dirty="0"/>
              <a:t>         </a:t>
            </a:r>
            <a:r>
              <a:rPr lang="en-US" altLang="zh-CN" dirty="0" err="1"/>
              <a:t>int</a:t>
            </a:r>
            <a:r>
              <a:rPr lang="en-US" altLang="zh-CN" dirty="0"/>
              <a:t>     21h</a:t>
            </a:r>
          </a:p>
          <a:p>
            <a:r>
              <a:rPr lang="en-US" altLang="zh-CN" dirty="0"/>
              <a:t>   code  ends</a:t>
            </a:r>
          </a:p>
          <a:p>
            <a:r>
              <a:rPr lang="en-US" altLang="zh-CN" dirty="0"/>
              <a:t>end</a:t>
            </a:r>
          </a:p>
        </p:txBody>
      </p:sp>
      <p:sp>
        <p:nvSpPr>
          <p:cNvPr id="271363" name="Rectangle 1027"/>
          <p:cNvSpPr>
            <a:spLocks noChangeArrowheads="1"/>
          </p:cNvSpPr>
          <p:nvPr/>
        </p:nvSpPr>
        <p:spPr bwMode="auto">
          <a:xfrm>
            <a:off x="2269480" y="945356"/>
            <a:ext cx="37560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u="sng">
                <a:solidFill>
                  <a:schemeClr val="hlink"/>
                </a:solidFill>
                <a:effectLst>
                  <a:outerShdw blurRad="38100" dist="38100" dir="2700000" algn="tl">
                    <a:srgbClr val="000000"/>
                  </a:outerShdw>
                </a:effectLst>
                <a:latin typeface="楷体_GB2312" pitchFamily="1" charset="-122"/>
                <a:ea typeface="楷体_GB2312" pitchFamily="1" charset="-122"/>
              </a:rPr>
              <a:t>读取特殊功能键的状态</a:t>
            </a:r>
          </a:p>
        </p:txBody>
      </p:sp>
      <p:sp>
        <p:nvSpPr>
          <p:cNvPr id="4"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键盘</a:t>
            </a:r>
            <a:r>
              <a:rPr lang="en-US" altLang="zh-CN" sz="2600" kern="0" dirty="0">
                <a:solidFill>
                  <a:schemeClr val="tx2"/>
                </a:solidFill>
                <a:effectLst>
                  <a:outerShdw blurRad="38100" dist="38100" dir="2700000" algn="tl">
                    <a:srgbClr val="C0C0C0"/>
                  </a:outerShdw>
                </a:effectLst>
                <a:latin typeface="+mj-lt"/>
                <a:cs typeface="+mj-cs"/>
              </a:rPr>
              <a:t>I/O</a:t>
            </a:r>
            <a:endParaRPr lang="zh-CN" altLang="en-US" sz="2600" kern="0" dirty="0">
              <a:solidFill>
                <a:schemeClr val="tx2"/>
              </a:solidFill>
              <a:effectLst>
                <a:outerShdw blurRad="38100" dist="38100" dir="2700000" algn="tl">
                  <a:srgbClr val="C0C0C0"/>
                </a:outerShdw>
              </a:effectLst>
              <a:latin typeface="+mj-lt"/>
              <a:cs typeface="+mj-cs"/>
            </a:endParaRPr>
          </a:p>
        </p:txBody>
      </p:sp>
    </p:spTree>
    <p:extLst>
      <p:ext uri="{BB962C8B-B14F-4D97-AF65-F5344CB8AC3E}">
        <p14:creationId xmlns:p14="http://schemas.microsoft.com/office/powerpoint/2010/main" val="298282981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第</a:t>
            </a:r>
            <a:r>
              <a:rPr lang="en-US" altLang="zh-CN" sz="2600" kern="0" dirty="0">
                <a:solidFill>
                  <a:schemeClr val="tx2"/>
                </a:solidFill>
                <a:effectLst>
                  <a:outerShdw blurRad="38100" dist="38100" dir="2700000" algn="tl">
                    <a:srgbClr val="C0C0C0"/>
                  </a:outerShdw>
                </a:effectLst>
                <a:latin typeface="+mj-lt"/>
                <a:cs typeface="+mj-cs"/>
              </a:rPr>
              <a:t>11</a:t>
            </a:r>
            <a:r>
              <a:rPr lang="en-US" altLang="zh-CN" sz="2600" kern="0" dirty="0">
                <a:solidFill>
                  <a:schemeClr val="tx2"/>
                </a:solidFill>
                <a:effectLst>
                  <a:outerShdw blurRad="38100" dist="38100" dir="2700000" algn="tl">
                    <a:srgbClr val="C0C0C0"/>
                  </a:outerShdw>
                </a:effectLst>
              </a:rPr>
              <a:t>&amp;12</a:t>
            </a:r>
            <a:r>
              <a:rPr lang="zh-CN" altLang="en-US" sz="2600" kern="0" dirty="0">
                <a:solidFill>
                  <a:schemeClr val="tx2"/>
                </a:solidFill>
                <a:effectLst>
                  <a:outerShdw blurRad="38100" dist="38100" dir="2700000" algn="tl">
                    <a:srgbClr val="C0C0C0"/>
                  </a:outerShdw>
                </a:effectLst>
                <a:latin typeface="+mj-lt"/>
                <a:cs typeface="+mj-cs"/>
              </a:rPr>
              <a:t>讲：</a:t>
            </a:r>
            <a:r>
              <a:rPr lang="en-US" altLang="zh-CN" sz="2600" kern="0" dirty="0">
                <a:solidFill>
                  <a:schemeClr val="tx2"/>
                </a:solidFill>
                <a:effectLst>
                  <a:outerShdw blurRad="38100" dist="38100" dir="2700000" algn="tl">
                    <a:srgbClr val="C0C0C0"/>
                  </a:outerShdw>
                </a:effectLst>
                <a:latin typeface="+mj-lt"/>
                <a:cs typeface="+mj-cs"/>
              </a:rPr>
              <a:t>BIOS</a:t>
            </a:r>
            <a:r>
              <a:rPr lang="zh-CN" altLang="en-US" sz="2600" kern="0" dirty="0">
                <a:solidFill>
                  <a:schemeClr val="tx2"/>
                </a:solidFill>
                <a:effectLst>
                  <a:outerShdw blurRad="38100" dist="38100" dir="2700000" algn="tl">
                    <a:srgbClr val="C0C0C0"/>
                  </a:outerShdw>
                </a:effectLst>
                <a:latin typeface="+mj-lt"/>
                <a:cs typeface="+mj-cs"/>
              </a:rPr>
              <a:t>及</a:t>
            </a:r>
            <a:r>
              <a:rPr lang="en-US" altLang="zh-CN" sz="2600" kern="0" dirty="0">
                <a:solidFill>
                  <a:schemeClr val="tx2"/>
                </a:solidFill>
                <a:effectLst>
                  <a:outerShdw blurRad="38100" dist="38100" dir="2700000" algn="tl">
                    <a:srgbClr val="C0C0C0"/>
                  </a:outerShdw>
                </a:effectLst>
                <a:latin typeface="+mj-lt"/>
                <a:cs typeface="+mj-cs"/>
              </a:rPr>
              <a:t>DOS</a:t>
            </a:r>
            <a:r>
              <a:rPr lang="zh-CN" altLang="en-US" sz="2600" kern="0" dirty="0">
                <a:solidFill>
                  <a:schemeClr val="tx2"/>
                </a:solidFill>
                <a:effectLst>
                  <a:outerShdw blurRad="38100" dist="38100" dir="2700000" algn="tl">
                    <a:srgbClr val="C0C0C0"/>
                  </a:outerShdw>
                </a:effectLst>
                <a:latin typeface="+mj-lt"/>
                <a:cs typeface="+mj-cs"/>
              </a:rPr>
              <a:t>功能调用</a:t>
            </a:r>
          </a:p>
        </p:txBody>
      </p:sp>
      <p:sp>
        <p:nvSpPr>
          <p:cNvPr id="3" name="文本框 2"/>
          <p:cNvSpPr txBox="1"/>
          <p:nvPr/>
        </p:nvSpPr>
        <p:spPr>
          <a:xfrm>
            <a:off x="1223627" y="1225104"/>
            <a:ext cx="6571615" cy="3046988"/>
          </a:xfrm>
          <a:prstGeom prst="rect">
            <a:avLst/>
          </a:prstGeom>
          <a:noFill/>
        </p:spPr>
        <p:txBody>
          <a:bodyPr wrap="square" rtlCol="0">
            <a:spAutoFit/>
          </a:bodyPr>
          <a:lstStyle/>
          <a:p>
            <a:pPr marL="342900" indent="-342900">
              <a:lnSpc>
                <a:spcPct val="160000"/>
              </a:lnSpc>
              <a:buClr>
                <a:srgbClr val="FF3300"/>
              </a:buClr>
              <a:buFont typeface="Wingdings" panose="05000000000000000000" charset="0"/>
              <a:buChar char=""/>
            </a:pPr>
            <a:r>
              <a:rPr lang="en-US" altLang="zh-CN" dirty="0">
                <a:solidFill>
                  <a:srgbClr val="FF0000"/>
                </a:solidFill>
                <a:latin typeface="+mn-lt"/>
                <a:sym typeface="+mn-ea"/>
              </a:rPr>
              <a:t>BIOS</a:t>
            </a:r>
            <a:r>
              <a:rPr lang="zh-CN" altLang="en-US" dirty="0">
                <a:solidFill>
                  <a:srgbClr val="FF0000"/>
                </a:solidFill>
                <a:latin typeface="+mn-lt"/>
                <a:sym typeface="+mn-ea"/>
              </a:rPr>
              <a:t>与</a:t>
            </a:r>
            <a:r>
              <a:rPr lang="en-US" altLang="zh-CN" dirty="0">
                <a:solidFill>
                  <a:srgbClr val="FF0000"/>
                </a:solidFill>
                <a:latin typeface="+mn-lt"/>
                <a:sym typeface="+mn-ea"/>
              </a:rPr>
              <a:t>DOS</a:t>
            </a:r>
            <a:r>
              <a:rPr lang="zh-CN" altLang="en-US" dirty="0">
                <a:solidFill>
                  <a:srgbClr val="FF0000"/>
                </a:solidFill>
                <a:latin typeface="+mn-lt"/>
                <a:sym typeface="+mn-ea"/>
              </a:rPr>
              <a:t>简介</a:t>
            </a:r>
          </a:p>
          <a:p>
            <a:pPr marL="342900" indent="-342900">
              <a:lnSpc>
                <a:spcPct val="160000"/>
              </a:lnSpc>
              <a:buClr>
                <a:srgbClr val="FF3300"/>
              </a:buClr>
              <a:buFont typeface="Wingdings" panose="05000000000000000000" charset="0"/>
              <a:buChar char=""/>
            </a:pPr>
            <a:r>
              <a:rPr lang="zh-CN" altLang="en-US" b="0" dirty="0">
                <a:latin typeface="+mn-lt"/>
                <a:sym typeface="+mn-ea"/>
              </a:rPr>
              <a:t>键盘</a:t>
            </a:r>
            <a:r>
              <a:rPr lang="en-US" altLang="zh-CN" b="0" dirty="0">
                <a:latin typeface="+mn-lt"/>
                <a:sym typeface="+mn-ea"/>
              </a:rPr>
              <a:t>I/O</a:t>
            </a:r>
            <a:endParaRPr lang="zh-CN" altLang="en-US" b="0" dirty="0">
              <a:latin typeface="+mn-lt"/>
              <a:sym typeface="+mn-ea"/>
            </a:endParaRPr>
          </a:p>
          <a:p>
            <a:pPr marL="342900" indent="-342900">
              <a:lnSpc>
                <a:spcPct val="160000"/>
              </a:lnSpc>
              <a:buClr>
                <a:srgbClr val="FF3300"/>
              </a:buClr>
              <a:buFont typeface="Wingdings" panose="05000000000000000000" charset="0"/>
              <a:buChar char=""/>
            </a:pPr>
            <a:r>
              <a:rPr lang="zh-CN" altLang="en-US" b="0" dirty="0">
                <a:latin typeface="+mn-lt"/>
                <a:sym typeface="+mn-ea"/>
              </a:rPr>
              <a:t>显示器</a:t>
            </a:r>
            <a:r>
              <a:rPr lang="en-US" altLang="zh-CN" b="0" dirty="0">
                <a:latin typeface="+mn-lt"/>
                <a:sym typeface="+mn-ea"/>
              </a:rPr>
              <a:t>I/O</a:t>
            </a:r>
            <a:endParaRPr lang="zh-CN" altLang="en-US" b="0" dirty="0">
              <a:latin typeface="+mn-lt"/>
              <a:sym typeface="+mn-ea"/>
            </a:endParaRPr>
          </a:p>
          <a:p>
            <a:pPr marL="342900" indent="-342900">
              <a:lnSpc>
                <a:spcPct val="160000"/>
              </a:lnSpc>
              <a:buClr>
                <a:srgbClr val="FF3300"/>
              </a:buClr>
              <a:buFont typeface="Wingdings" panose="05000000000000000000" charset="0"/>
              <a:buChar char=""/>
            </a:pPr>
            <a:r>
              <a:rPr lang="zh-CN" altLang="en-US" b="0" dirty="0">
                <a:latin typeface="+mn-lt"/>
                <a:sym typeface="+mn-ea"/>
              </a:rPr>
              <a:t>串行通信口</a:t>
            </a:r>
            <a:r>
              <a:rPr lang="en-US" altLang="zh-CN" b="0" dirty="0">
                <a:latin typeface="+mn-lt"/>
                <a:sym typeface="+mn-ea"/>
              </a:rPr>
              <a:t>I/O</a:t>
            </a:r>
            <a:endParaRPr lang="zh-CN" altLang="en-US" b="0" dirty="0">
              <a:latin typeface="+mn-lt"/>
              <a:sym typeface="+mn-ea"/>
            </a:endParaRPr>
          </a:p>
          <a:p>
            <a:pPr marL="342900" indent="-342900">
              <a:lnSpc>
                <a:spcPct val="160000"/>
              </a:lnSpc>
              <a:buClr>
                <a:srgbClr val="FF3300"/>
              </a:buClr>
              <a:buFont typeface="Wingdings" panose="05000000000000000000" charset="0"/>
              <a:buChar char=""/>
            </a:pPr>
            <a:r>
              <a:rPr lang="zh-CN" altLang="en-US" b="0" dirty="0">
                <a:latin typeface="+mn-lt"/>
                <a:sym typeface="+mn-ea"/>
              </a:rPr>
              <a:t>文件存取</a:t>
            </a:r>
            <a:r>
              <a:rPr lang="en-US" altLang="zh-CN" b="0" dirty="0">
                <a:latin typeface="+mn-lt"/>
                <a:sym typeface="+mn-ea"/>
              </a:rPr>
              <a:t>I/O</a:t>
            </a:r>
            <a:endParaRPr lang="zh-CN" altLang="en-US" b="0" dirty="0">
              <a:latin typeface="+mn-lt"/>
              <a:sym typeface="+mn-ea"/>
            </a:endParaRPr>
          </a:p>
        </p:txBody>
      </p:sp>
    </p:spTree>
    <p:extLst>
      <p:ext uri="{BB962C8B-B14F-4D97-AF65-F5344CB8AC3E}">
        <p14:creationId xmlns:p14="http://schemas.microsoft.com/office/powerpoint/2010/main" val="2810866415"/>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a:xfrm>
            <a:off x="503548" y="1088740"/>
            <a:ext cx="8458200" cy="457200"/>
          </a:xfrm>
        </p:spPr>
        <p:txBody>
          <a:bodyPr/>
          <a:lstStyle/>
          <a:p>
            <a:pPr algn="l"/>
            <a:r>
              <a:rPr lang="en-US" altLang="zh-CN" sz="3600" dirty="0"/>
              <a:t>DOS</a:t>
            </a:r>
            <a:r>
              <a:rPr lang="zh-CN" altLang="en-US" sz="3600" dirty="0"/>
              <a:t>键盘功能调用（</a:t>
            </a:r>
            <a:r>
              <a:rPr lang="en-US" altLang="zh-CN" sz="3600" dirty="0"/>
              <a:t>INT   21H</a:t>
            </a:r>
            <a:r>
              <a:rPr lang="zh-CN" altLang="en-US" sz="3600" dirty="0"/>
              <a:t>）</a:t>
            </a:r>
          </a:p>
        </p:txBody>
      </p:sp>
      <p:graphicFrame>
        <p:nvGraphicFramePr>
          <p:cNvPr id="206851" name="Object 3"/>
          <p:cNvGraphicFramePr>
            <a:graphicFrameLocks noGrp="1" noChangeAspect="1"/>
          </p:cNvGraphicFramePr>
          <p:nvPr>
            <p:ph type="body" idx="1"/>
            <p:extLst>
              <p:ext uri="{D42A27DB-BD31-4B8C-83A1-F6EECF244321}">
                <p14:modId xmlns:p14="http://schemas.microsoft.com/office/powerpoint/2010/main" val="3254839511"/>
              </p:ext>
            </p:extLst>
          </p:nvPr>
        </p:nvGraphicFramePr>
        <p:xfrm>
          <a:off x="503548" y="1592796"/>
          <a:ext cx="8352420" cy="4872245"/>
        </p:xfrm>
        <a:graphic>
          <a:graphicData uri="http://schemas.openxmlformats.org/presentationml/2006/ole">
            <mc:AlternateContent xmlns:mc="http://schemas.openxmlformats.org/markup-compatibility/2006">
              <mc:Choice xmlns:v="urn:schemas-microsoft-com:vml" Requires="v">
                <p:oleObj spid="_x0000_s121461" name="BMP 图像" r:id="rId3" imgW="5400720" imgH="2838600" progId="Paint.Picture">
                  <p:embed/>
                </p:oleObj>
              </mc:Choice>
              <mc:Fallback>
                <p:oleObj name="BMP 图像" r:id="rId3" imgW="5400720" imgH="2838600" progId="Paint.Picture">
                  <p:embed/>
                  <p:pic>
                    <p:nvPicPr>
                      <p:cNvPr id="0" name=""/>
                      <p:cNvPicPr>
                        <a:picLocks noChangeAspect="1" noChangeArrowheads="1"/>
                      </p:cNvPicPr>
                      <p:nvPr/>
                    </p:nvPicPr>
                    <p:blipFill>
                      <a:blip r:embed="rId4"/>
                      <a:srcRect/>
                      <a:stretch>
                        <a:fillRect/>
                      </a:stretch>
                    </p:blipFill>
                    <p:spPr bwMode="auto">
                      <a:xfrm>
                        <a:off x="503548" y="1592796"/>
                        <a:ext cx="8352420" cy="4872245"/>
                      </a:xfrm>
                      <a:prstGeom prst="rect">
                        <a:avLst/>
                      </a:prstGeom>
                    </p:spPr>
                  </p:pic>
                </p:oleObj>
              </mc:Fallback>
            </mc:AlternateContent>
          </a:graphicData>
        </a:graphic>
      </p:graphicFrame>
      <p:sp>
        <p:nvSpPr>
          <p:cNvPr id="5"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键盘</a:t>
            </a:r>
            <a:r>
              <a:rPr lang="en-US" altLang="zh-CN" sz="2600" kern="0" dirty="0">
                <a:solidFill>
                  <a:schemeClr val="tx2"/>
                </a:solidFill>
                <a:effectLst>
                  <a:outerShdw blurRad="38100" dist="38100" dir="2700000" algn="tl">
                    <a:srgbClr val="C0C0C0"/>
                  </a:outerShdw>
                </a:effectLst>
                <a:latin typeface="+mj-lt"/>
                <a:cs typeface="+mj-cs"/>
              </a:rPr>
              <a:t>I/O</a:t>
            </a:r>
            <a:endParaRPr lang="zh-CN" altLang="en-US" sz="2600" kern="0" dirty="0">
              <a:solidFill>
                <a:schemeClr val="tx2"/>
              </a:solidFill>
              <a:effectLst>
                <a:outerShdw blurRad="38100" dist="38100" dir="2700000" algn="tl">
                  <a:srgbClr val="C0C0C0"/>
                </a:outerShdw>
              </a:effectLst>
              <a:latin typeface="+mj-lt"/>
              <a:cs typeface="+mj-cs"/>
            </a:endParaRPr>
          </a:p>
        </p:txBody>
      </p:sp>
      <p:pic>
        <p:nvPicPr>
          <p:cNvPr id="3" name="图片 2">
            <a:extLst>
              <a:ext uri="{FF2B5EF4-FFF2-40B4-BE49-F238E27FC236}">
                <a16:creationId xmlns:a16="http://schemas.microsoft.com/office/drawing/2014/main" id="{989C249B-B8ED-4399-9A4A-B4889937FC93}"/>
              </a:ext>
            </a:extLst>
          </p:cNvPr>
          <p:cNvPicPr>
            <a:picLocks noChangeAspect="1"/>
          </p:cNvPicPr>
          <p:nvPr/>
        </p:nvPicPr>
        <p:blipFill>
          <a:blip r:embed="rId5"/>
          <a:stretch>
            <a:fillRect/>
          </a:stretch>
        </p:blipFill>
        <p:spPr>
          <a:xfrm>
            <a:off x="4639925" y="4797152"/>
            <a:ext cx="328119" cy="199724"/>
          </a:xfrm>
          <a:prstGeom prst="rect">
            <a:avLst/>
          </a:prstGeom>
        </p:spPr>
      </p:pic>
      <p:sp>
        <p:nvSpPr>
          <p:cNvPr id="2" name="TextBox 1">
            <a:extLst>
              <a:ext uri="{FF2B5EF4-FFF2-40B4-BE49-F238E27FC236}">
                <a16:creationId xmlns:a16="http://schemas.microsoft.com/office/drawing/2014/main" id="{2FC27985-ADF2-534F-A97C-565BCDE7D53A}"/>
              </a:ext>
            </a:extLst>
          </p:cNvPr>
          <p:cNvSpPr txBox="1"/>
          <p:nvPr/>
        </p:nvSpPr>
        <p:spPr>
          <a:xfrm>
            <a:off x="6444692" y="3177552"/>
            <a:ext cx="179536" cy="215444"/>
          </a:xfrm>
          <a:prstGeom prst="rect">
            <a:avLst/>
          </a:prstGeom>
          <a:solidFill>
            <a:schemeClr val="bg1"/>
          </a:solidFill>
        </p:spPr>
        <p:txBody>
          <a:bodyPr wrap="none" lIns="0" tIns="0" rIns="0" bIns="0" rtlCol="0">
            <a:spAutoFit/>
          </a:bodyPr>
          <a:lstStyle/>
          <a:p>
            <a:r>
              <a:rPr lang="zh-CN" altLang="en-CN" sz="1400" dirty="0"/>
              <a:t>无</a:t>
            </a:r>
            <a:endParaRPr lang="en-CN" sz="1400" dirty="0"/>
          </a:p>
        </p:txBody>
      </p:sp>
    </p:spTree>
    <p:extLst>
      <p:ext uri="{BB962C8B-B14F-4D97-AF65-F5344CB8AC3E}">
        <p14:creationId xmlns:p14="http://schemas.microsoft.com/office/powerpoint/2010/main" val="112670882"/>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7" name="Text Box 3075"/>
          <p:cNvSpPr txBox="1">
            <a:spLocks noChangeArrowheads="1"/>
          </p:cNvSpPr>
          <p:nvPr/>
        </p:nvSpPr>
        <p:spPr bwMode="auto">
          <a:xfrm>
            <a:off x="463952" y="2426399"/>
            <a:ext cx="3733800" cy="3954929"/>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spcBef>
                <a:spcPct val="50000"/>
              </a:spcBef>
            </a:lvl1pPr>
          </a:lstStyle>
          <a:p>
            <a:r>
              <a:rPr lang="zh-CN" altLang="en-US" dirty="0"/>
              <a:t>例</a:t>
            </a:r>
            <a:r>
              <a:rPr lang="en-US" altLang="zh-CN" dirty="0"/>
              <a:t>9-2   </a:t>
            </a:r>
            <a:r>
              <a:rPr lang="zh-CN" altLang="en-US" dirty="0"/>
              <a:t>接收键盘输入并对其进行测试。</a:t>
            </a:r>
          </a:p>
          <a:p>
            <a:pPr>
              <a:spcBef>
                <a:spcPts val="600"/>
              </a:spcBef>
            </a:pPr>
            <a:r>
              <a:rPr lang="en-US" altLang="zh-CN" dirty="0"/>
              <a:t> </a:t>
            </a:r>
            <a:r>
              <a:rPr lang="en-US" altLang="zh-CN" dirty="0" err="1">
                <a:solidFill>
                  <a:srgbClr val="3333FF"/>
                </a:solidFill>
              </a:rPr>
              <a:t>get_key:mov</a:t>
            </a:r>
            <a:r>
              <a:rPr lang="en-US" altLang="zh-CN" dirty="0">
                <a:solidFill>
                  <a:srgbClr val="3333FF"/>
                </a:solidFill>
              </a:rPr>
              <a:t>   ah, 1</a:t>
            </a:r>
          </a:p>
          <a:p>
            <a:pPr>
              <a:spcBef>
                <a:spcPts val="600"/>
              </a:spcBef>
            </a:pPr>
            <a:r>
              <a:rPr lang="en-US" altLang="zh-CN" dirty="0">
                <a:solidFill>
                  <a:srgbClr val="3333FF"/>
                </a:solidFill>
              </a:rPr>
              <a:t>                </a:t>
            </a:r>
            <a:r>
              <a:rPr lang="en-US" altLang="zh-CN" dirty="0" err="1">
                <a:solidFill>
                  <a:srgbClr val="3333FF"/>
                </a:solidFill>
              </a:rPr>
              <a:t>int</a:t>
            </a:r>
            <a:r>
              <a:rPr lang="en-US" altLang="zh-CN" dirty="0">
                <a:solidFill>
                  <a:srgbClr val="3333FF"/>
                </a:solidFill>
              </a:rPr>
              <a:t>     21h</a:t>
            </a:r>
          </a:p>
          <a:p>
            <a:pPr>
              <a:spcBef>
                <a:spcPts val="600"/>
              </a:spcBef>
            </a:pPr>
            <a:r>
              <a:rPr lang="en-US" altLang="zh-CN" dirty="0">
                <a:solidFill>
                  <a:srgbClr val="3333FF"/>
                </a:solidFill>
              </a:rPr>
              <a:t>                </a:t>
            </a:r>
            <a:r>
              <a:rPr lang="en-US" altLang="zh-CN" dirty="0" err="1">
                <a:solidFill>
                  <a:srgbClr val="3333FF"/>
                </a:solidFill>
              </a:rPr>
              <a:t>cmp</a:t>
            </a:r>
            <a:r>
              <a:rPr lang="en-US" altLang="zh-CN" dirty="0">
                <a:solidFill>
                  <a:srgbClr val="3333FF"/>
                </a:solidFill>
              </a:rPr>
              <a:t>  al , ’y’</a:t>
            </a:r>
          </a:p>
          <a:p>
            <a:pPr>
              <a:spcBef>
                <a:spcPts val="600"/>
              </a:spcBef>
            </a:pPr>
            <a:r>
              <a:rPr lang="en-US" altLang="zh-CN" dirty="0">
                <a:solidFill>
                  <a:srgbClr val="3333FF"/>
                </a:solidFill>
              </a:rPr>
              <a:t>                je      yes</a:t>
            </a:r>
          </a:p>
          <a:p>
            <a:pPr>
              <a:spcBef>
                <a:spcPts val="600"/>
              </a:spcBef>
            </a:pPr>
            <a:r>
              <a:rPr lang="en-US" altLang="zh-CN" dirty="0">
                <a:solidFill>
                  <a:srgbClr val="3333FF"/>
                </a:solidFill>
              </a:rPr>
              <a:t>                </a:t>
            </a:r>
            <a:r>
              <a:rPr lang="en-US" altLang="zh-CN" dirty="0" err="1">
                <a:solidFill>
                  <a:srgbClr val="3333FF"/>
                </a:solidFill>
              </a:rPr>
              <a:t>cmp</a:t>
            </a:r>
            <a:r>
              <a:rPr lang="en-US" altLang="zh-CN" dirty="0">
                <a:solidFill>
                  <a:srgbClr val="3333FF"/>
                </a:solidFill>
              </a:rPr>
              <a:t>  al, ’n’</a:t>
            </a:r>
          </a:p>
          <a:p>
            <a:pPr>
              <a:spcBef>
                <a:spcPts val="600"/>
              </a:spcBef>
            </a:pPr>
            <a:r>
              <a:rPr lang="en-US" altLang="zh-CN" dirty="0">
                <a:solidFill>
                  <a:srgbClr val="3333FF"/>
                </a:solidFill>
              </a:rPr>
              <a:t>                je       no</a:t>
            </a:r>
          </a:p>
          <a:p>
            <a:pPr>
              <a:spcBef>
                <a:spcPts val="600"/>
              </a:spcBef>
            </a:pPr>
            <a:r>
              <a:rPr lang="en-US" altLang="zh-CN" dirty="0">
                <a:solidFill>
                  <a:srgbClr val="3333FF"/>
                </a:solidFill>
              </a:rPr>
              <a:t>                </a:t>
            </a:r>
            <a:r>
              <a:rPr lang="en-US" altLang="zh-CN" dirty="0" err="1">
                <a:solidFill>
                  <a:srgbClr val="3333FF"/>
                </a:solidFill>
              </a:rPr>
              <a:t>jne</a:t>
            </a:r>
            <a:r>
              <a:rPr lang="en-US" altLang="zh-CN" dirty="0">
                <a:solidFill>
                  <a:srgbClr val="3333FF"/>
                </a:solidFill>
              </a:rPr>
              <a:t>    </a:t>
            </a:r>
            <a:r>
              <a:rPr lang="en-US" altLang="zh-CN" dirty="0" err="1">
                <a:solidFill>
                  <a:srgbClr val="3333FF"/>
                </a:solidFill>
              </a:rPr>
              <a:t>get_key</a:t>
            </a:r>
            <a:endParaRPr lang="en-US" altLang="zh-CN" dirty="0">
              <a:solidFill>
                <a:srgbClr val="3333FF"/>
              </a:solidFill>
            </a:endParaRPr>
          </a:p>
        </p:txBody>
      </p:sp>
      <p:sp>
        <p:nvSpPr>
          <p:cNvPr id="210949" name="Text Box 3077"/>
          <p:cNvSpPr txBox="1">
            <a:spLocks noChangeArrowheads="1"/>
          </p:cNvSpPr>
          <p:nvPr/>
        </p:nvSpPr>
        <p:spPr bwMode="auto">
          <a:xfrm>
            <a:off x="452120" y="1016732"/>
            <a:ext cx="74676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t>1</a:t>
            </a:r>
            <a:r>
              <a:rPr lang="zh-CN" altLang="en-US" b="1" dirty="0"/>
              <a:t>）单字符输入：</a:t>
            </a:r>
            <a:endParaRPr lang="en-US" altLang="zh-CN" b="1" dirty="0"/>
          </a:p>
          <a:p>
            <a:pPr>
              <a:spcBef>
                <a:spcPct val="50000"/>
              </a:spcBef>
            </a:pPr>
            <a:r>
              <a:rPr lang="en-US" altLang="zh-CN" dirty="0"/>
              <a:t>	</a:t>
            </a:r>
            <a:r>
              <a:rPr lang="en-US" altLang="zh-CN" b="1" dirty="0"/>
              <a:t>INT 21H</a:t>
            </a:r>
            <a:r>
              <a:rPr lang="zh-CN" altLang="en-US" b="1" dirty="0"/>
              <a:t>的</a:t>
            </a:r>
            <a:r>
              <a:rPr lang="en-US" altLang="zh-CN" b="1" dirty="0"/>
              <a:t>1</a:t>
            </a:r>
            <a:r>
              <a:rPr lang="zh-CN" altLang="en-US" b="1" dirty="0"/>
              <a:t>号功能，</a:t>
            </a:r>
            <a:r>
              <a:rPr lang="en-US" altLang="zh-CN" b="1" dirty="0"/>
              <a:t>AL=</a:t>
            </a:r>
            <a:r>
              <a:rPr lang="zh-CN" altLang="en-US" b="1" dirty="0"/>
              <a:t>输入字符</a:t>
            </a:r>
          </a:p>
        </p:txBody>
      </p:sp>
      <p:sp>
        <p:nvSpPr>
          <p:cNvPr id="4"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键盘</a:t>
            </a:r>
            <a:r>
              <a:rPr lang="en-US" altLang="zh-CN" sz="2600" kern="0" dirty="0">
                <a:solidFill>
                  <a:schemeClr val="tx2"/>
                </a:solidFill>
                <a:effectLst>
                  <a:outerShdw blurRad="38100" dist="38100" dir="2700000" algn="tl">
                    <a:srgbClr val="C0C0C0"/>
                  </a:outerShdw>
                </a:effectLst>
                <a:latin typeface="+mj-lt"/>
                <a:cs typeface="+mj-cs"/>
              </a:rPr>
              <a:t>I/O</a:t>
            </a:r>
            <a:endParaRPr lang="zh-CN" altLang="en-US" sz="2600" kern="0" dirty="0">
              <a:solidFill>
                <a:schemeClr val="tx2"/>
              </a:solidFill>
              <a:effectLst>
                <a:outerShdw blurRad="38100" dist="38100" dir="2700000" algn="tl">
                  <a:srgbClr val="C0C0C0"/>
                </a:outerShdw>
              </a:effectLst>
              <a:latin typeface="+mj-lt"/>
              <a:cs typeface="+mj-cs"/>
            </a:endParaRPr>
          </a:p>
        </p:txBody>
      </p:sp>
      <p:sp>
        <p:nvSpPr>
          <p:cNvPr id="5" name="Text Box 4099"/>
          <p:cNvSpPr txBox="1">
            <a:spLocks noChangeArrowheads="1"/>
          </p:cNvSpPr>
          <p:nvPr/>
        </p:nvSpPr>
        <p:spPr bwMode="auto">
          <a:xfrm>
            <a:off x="4572000" y="2426399"/>
            <a:ext cx="4284475" cy="3046988"/>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b="1" dirty="0"/>
              <a:t>例</a:t>
            </a:r>
            <a:r>
              <a:rPr lang="en-US" altLang="zh-CN" b="1" dirty="0"/>
              <a:t>9-3   </a:t>
            </a:r>
            <a:r>
              <a:rPr lang="zh-CN" altLang="en-US" b="1" dirty="0"/>
              <a:t>检测键盘输入的字符是否是回车键。</a:t>
            </a:r>
            <a:endParaRPr lang="en-US" altLang="zh-CN" b="1" dirty="0"/>
          </a:p>
          <a:p>
            <a:pPr>
              <a:spcBef>
                <a:spcPct val="50000"/>
              </a:spcBef>
            </a:pPr>
            <a:r>
              <a:rPr lang="en-US" altLang="zh-CN" dirty="0">
                <a:solidFill>
                  <a:srgbClr val="3333FF"/>
                </a:solidFill>
              </a:rPr>
              <a:t> </a:t>
            </a:r>
            <a:r>
              <a:rPr lang="en-US" altLang="zh-CN" dirty="0" err="1">
                <a:solidFill>
                  <a:srgbClr val="3333FF"/>
                </a:solidFill>
              </a:rPr>
              <a:t>wait_here</a:t>
            </a:r>
            <a:r>
              <a:rPr lang="en-US" altLang="zh-CN" dirty="0">
                <a:solidFill>
                  <a:srgbClr val="3333FF"/>
                </a:solidFill>
              </a:rPr>
              <a:t>: </a:t>
            </a:r>
            <a:r>
              <a:rPr lang="en-US" altLang="zh-CN" dirty="0" err="1">
                <a:solidFill>
                  <a:srgbClr val="3333FF"/>
                </a:solidFill>
              </a:rPr>
              <a:t>mov</a:t>
            </a:r>
            <a:r>
              <a:rPr lang="en-US" altLang="zh-CN" dirty="0">
                <a:solidFill>
                  <a:srgbClr val="3333FF"/>
                </a:solidFill>
              </a:rPr>
              <a:t>  ah, 7</a:t>
            </a:r>
          </a:p>
          <a:p>
            <a:pPr>
              <a:spcBef>
                <a:spcPct val="50000"/>
              </a:spcBef>
            </a:pPr>
            <a:r>
              <a:rPr lang="en-US" altLang="zh-CN" dirty="0">
                <a:solidFill>
                  <a:srgbClr val="3333FF"/>
                </a:solidFill>
              </a:rPr>
              <a:t>                    </a:t>
            </a:r>
            <a:r>
              <a:rPr lang="en-US" altLang="zh-CN" dirty="0" err="1">
                <a:solidFill>
                  <a:srgbClr val="3333FF"/>
                </a:solidFill>
              </a:rPr>
              <a:t>int</a:t>
            </a:r>
            <a:r>
              <a:rPr lang="en-US" altLang="zh-CN" dirty="0">
                <a:solidFill>
                  <a:srgbClr val="3333FF"/>
                </a:solidFill>
              </a:rPr>
              <a:t>     21h</a:t>
            </a:r>
          </a:p>
          <a:p>
            <a:pPr>
              <a:spcBef>
                <a:spcPct val="50000"/>
              </a:spcBef>
            </a:pPr>
            <a:r>
              <a:rPr lang="en-US" altLang="zh-CN" dirty="0">
                <a:solidFill>
                  <a:srgbClr val="3333FF"/>
                </a:solidFill>
              </a:rPr>
              <a:t>                    </a:t>
            </a:r>
            <a:r>
              <a:rPr lang="en-US" altLang="zh-CN" dirty="0" err="1">
                <a:solidFill>
                  <a:srgbClr val="3333FF"/>
                </a:solidFill>
              </a:rPr>
              <a:t>cmp</a:t>
            </a:r>
            <a:r>
              <a:rPr lang="en-US" altLang="zh-CN" dirty="0">
                <a:solidFill>
                  <a:srgbClr val="3333FF"/>
                </a:solidFill>
              </a:rPr>
              <a:t>   al, 0dh</a:t>
            </a:r>
          </a:p>
          <a:p>
            <a:pPr>
              <a:spcBef>
                <a:spcPct val="50000"/>
              </a:spcBef>
            </a:pPr>
            <a:r>
              <a:rPr lang="en-US" altLang="zh-CN" dirty="0">
                <a:solidFill>
                  <a:srgbClr val="3333FF"/>
                </a:solidFill>
              </a:rPr>
              <a:t>                    </a:t>
            </a:r>
            <a:r>
              <a:rPr lang="en-US" altLang="zh-CN" dirty="0" err="1">
                <a:solidFill>
                  <a:srgbClr val="3333FF"/>
                </a:solidFill>
              </a:rPr>
              <a:t>jne</a:t>
            </a:r>
            <a:r>
              <a:rPr lang="en-US" altLang="zh-CN" dirty="0">
                <a:solidFill>
                  <a:srgbClr val="3333FF"/>
                </a:solidFill>
              </a:rPr>
              <a:t>    </a:t>
            </a:r>
            <a:r>
              <a:rPr lang="en-US" altLang="zh-CN" dirty="0" err="1">
                <a:solidFill>
                  <a:srgbClr val="3333FF"/>
                </a:solidFill>
              </a:rPr>
              <a:t>wait_here</a:t>
            </a:r>
            <a:endParaRPr lang="zh-CN" altLang="en-US" b="1" dirty="0">
              <a:solidFill>
                <a:srgbClr val="3333FF"/>
              </a:solidFill>
            </a:endParaRPr>
          </a:p>
        </p:txBody>
      </p:sp>
    </p:spTree>
    <p:extLst>
      <p:ext uri="{BB962C8B-B14F-4D97-AF65-F5344CB8AC3E}">
        <p14:creationId xmlns:p14="http://schemas.microsoft.com/office/powerpoint/2010/main" val="125704279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1" name="Text Box 4099"/>
          <p:cNvSpPr txBox="1">
            <a:spLocks noChangeArrowheads="1"/>
          </p:cNvSpPr>
          <p:nvPr/>
        </p:nvSpPr>
        <p:spPr bwMode="auto">
          <a:xfrm>
            <a:off x="5399608" y="908720"/>
            <a:ext cx="3636888" cy="5877272"/>
          </a:xfrm>
          <a:prstGeom prst="rect">
            <a:avLst/>
          </a:prstGeom>
          <a:solidFill>
            <a:srgbClr val="CCECFF"/>
          </a:solidFill>
          <a:ln w="9525">
            <a:solidFill>
              <a:srgbClr val="FF0000"/>
            </a:solidFill>
            <a:miter lim="800000"/>
          </a:ln>
          <a:effectLst/>
        </p:spPr>
        <p:txBody>
          <a:bodyPr vert="horz" wrap="square" lIns="91440" tIns="45720" rIns="91440" bIns="45720" numCol="1" anchor="t" anchorCtr="0" compatLnSpc="1"/>
          <a:lstStyle>
            <a:lvl1pPr indent="622300" algn="just" eaLnBrk="0" hangingPunct="0">
              <a:spcBef>
                <a:spcPts val="1200"/>
              </a:spcBef>
              <a:buClr>
                <a:schemeClr val="bg2"/>
              </a:buClr>
              <a:buSzPct val="75000"/>
              <a:buFontTx/>
              <a:defRPr>
                <a:solidFill>
                  <a:srgbClr val="3333FF"/>
                </a:solidFill>
                <a:effectLst/>
                <a:latin typeface="+mn-lt"/>
                <a:ea typeface="楷体_GB2312" pitchFamily="1" charset="-122"/>
              </a:defRPr>
            </a:lvl1pPr>
            <a:lvl2pPr marL="742950" indent="-285750" eaLnBrk="0" hangingPunct="0">
              <a:spcBef>
                <a:spcPct val="20000"/>
              </a:spcBef>
              <a:buClr>
                <a:schemeClr val="tx2"/>
              </a:buClr>
              <a:buSzPct val="75000"/>
              <a:buFont typeface="Wingdings" panose="05000000000000000000" pitchFamily="2" charset="2"/>
              <a:buBlip>
                <a:blip r:embed="rId2"/>
              </a:buBlip>
              <a:defRPr>
                <a:latin typeface="+mn-lt"/>
                <a:ea typeface="+mn-ea"/>
              </a:defRPr>
            </a:lvl2pPr>
            <a:lvl3pPr marL="1143000" indent="-228600" eaLnBrk="0" hangingPunct="0">
              <a:spcBef>
                <a:spcPct val="20000"/>
              </a:spcBef>
              <a:buClr>
                <a:schemeClr val="accent1"/>
              </a:buClr>
              <a:buSzPct val="65000"/>
              <a:buFont typeface="Wingdings" panose="05000000000000000000" pitchFamily="2" charset="2"/>
              <a:buBlip>
                <a:blip r:embed="rId3"/>
              </a:buBlip>
              <a:defRPr sz="2000">
                <a:latin typeface="+mn-lt"/>
                <a:ea typeface="+mn-ea"/>
              </a:defRPr>
            </a:lvl3pPr>
            <a:lvl4pPr marL="1600200" indent="-228600" eaLnBrk="0" hangingPunct="0">
              <a:spcBef>
                <a:spcPct val="20000"/>
              </a:spcBef>
              <a:buClr>
                <a:schemeClr val="bg2"/>
              </a:buClr>
              <a:buFont typeface="Wingdings" panose="05000000000000000000" pitchFamily="2" charset="2"/>
              <a:buChar char="§"/>
              <a:defRPr sz="2000">
                <a:latin typeface="+mn-lt"/>
                <a:ea typeface="+mn-ea"/>
              </a:defRPr>
            </a:lvl4pPr>
            <a:lvl5pPr marL="2057400" indent="-228600" eaLnBrk="0" hangingPunct="0">
              <a:spcBef>
                <a:spcPct val="20000"/>
              </a:spcBef>
              <a:buClr>
                <a:schemeClr val="tx2"/>
              </a:buClr>
              <a:buSzPct val="80000"/>
              <a:buFont typeface="Wingdings" panose="05000000000000000000" pitchFamily="2" charset="2"/>
              <a:buChar char="§"/>
              <a:defRPr sz="2000">
                <a:latin typeface="+mn-lt"/>
                <a:ea typeface="+mn-ea"/>
              </a:defRPr>
            </a:lvl5pPr>
            <a:lvl6pPr marL="2514600" indent="-228600">
              <a:spcBef>
                <a:spcPct val="20000"/>
              </a:spcBef>
              <a:buClr>
                <a:schemeClr val="tx2"/>
              </a:buClr>
              <a:buSzPct val="80000"/>
              <a:buFont typeface="Wingdings" panose="05000000000000000000" pitchFamily="2" charset="2"/>
              <a:buChar char="§"/>
              <a:defRPr>
                <a:latin typeface="+mn-lt"/>
                <a:ea typeface="+mn-ea"/>
              </a:defRPr>
            </a:lvl6pPr>
            <a:lvl7pPr marL="2971800" indent="-228600">
              <a:spcBef>
                <a:spcPct val="20000"/>
              </a:spcBef>
              <a:buClr>
                <a:schemeClr val="tx2"/>
              </a:buClr>
              <a:buSzPct val="80000"/>
              <a:buFont typeface="Wingdings" panose="05000000000000000000" pitchFamily="2" charset="2"/>
              <a:buChar char="§"/>
              <a:defRPr>
                <a:latin typeface="+mn-lt"/>
                <a:ea typeface="+mn-ea"/>
              </a:defRPr>
            </a:lvl7pPr>
            <a:lvl8pPr marL="3429000" indent="-228600">
              <a:spcBef>
                <a:spcPct val="20000"/>
              </a:spcBef>
              <a:buClr>
                <a:schemeClr val="tx2"/>
              </a:buClr>
              <a:buSzPct val="80000"/>
              <a:buFont typeface="Wingdings" panose="05000000000000000000" pitchFamily="2" charset="2"/>
              <a:buChar char="§"/>
              <a:defRPr>
                <a:latin typeface="+mn-lt"/>
                <a:ea typeface="+mn-ea"/>
              </a:defRPr>
            </a:lvl8pPr>
            <a:lvl9pPr marL="3886200" indent="-228600">
              <a:spcBef>
                <a:spcPct val="20000"/>
              </a:spcBef>
              <a:buClr>
                <a:schemeClr val="tx2"/>
              </a:buClr>
              <a:buSzPct val="80000"/>
              <a:buFont typeface="Wingdings" panose="05000000000000000000" pitchFamily="2" charset="2"/>
              <a:buChar char="§"/>
              <a:defRPr>
                <a:latin typeface="+mn-lt"/>
                <a:ea typeface="+mn-ea"/>
              </a:defRPr>
            </a:lvl9pPr>
          </a:lstStyle>
          <a:p>
            <a:pPr>
              <a:spcBef>
                <a:spcPts val="0"/>
              </a:spcBef>
            </a:pPr>
            <a:r>
              <a:rPr lang="en-US" altLang="zh-CN" sz="2000" dirty="0"/>
              <a:t>      …</a:t>
            </a:r>
          </a:p>
          <a:p>
            <a:pPr>
              <a:spcBef>
                <a:spcPts val="0"/>
              </a:spcBef>
            </a:pPr>
            <a:r>
              <a:rPr lang="en-US" altLang="zh-CN" sz="2000" dirty="0"/>
              <a:t>      </a:t>
            </a:r>
            <a:r>
              <a:rPr lang="en-US" altLang="zh-CN" sz="2000" dirty="0" err="1"/>
              <a:t>mov</a:t>
            </a:r>
            <a:r>
              <a:rPr lang="en-US" altLang="zh-CN" sz="2000" dirty="0"/>
              <a:t>  ah,7</a:t>
            </a:r>
          </a:p>
          <a:p>
            <a:pPr>
              <a:spcBef>
                <a:spcPts val="0"/>
              </a:spcBef>
            </a:pPr>
            <a:r>
              <a:rPr lang="en-US" altLang="zh-CN" sz="2000" dirty="0"/>
              <a:t>      </a:t>
            </a:r>
            <a:r>
              <a:rPr lang="en-US" altLang="zh-CN" sz="2000" dirty="0" err="1"/>
              <a:t>int</a:t>
            </a:r>
            <a:r>
              <a:rPr lang="en-US" altLang="zh-CN" sz="2000" dirty="0"/>
              <a:t>  21h</a:t>
            </a:r>
          </a:p>
          <a:p>
            <a:pPr>
              <a:spcBef>
                <a:spcPts val="0"/>
              </a:spcBef>
            </a:pPr>
            <a:r>
              <a:rPr lang="en-US" altLang="zh-CN" sz="2000" dirty="0"/>
              <a:t>      </a:t>
            </a:r>
            <a:r>
              <a:rPr lang="en-US" altLang="zh-CN" sz="2000" dirty="0" err="1"/>
              <a:t>cmp</a:t>
            </a:r>
            <a:r>
              <a:rPr lang="en-US" altLang="zh-CN" sz="2000" dirty="0"/>
              <a:t>  al,0</a:t>
            </a:r>
          </a:p>
          <a:p>
            <a:pPr>
              <a:spcBef>
                <a:spcPts val="0"/>
              </a:spcBef>
            </a:pPr>
            <a:r>
              <a:rPr lang="en-US" altLang="zh-CN" sz="2000" dirty="0"/>
              <a:t>      je   </a:t>
            </a:r>
            <a:r>
              <a:rPr lang="en-US" altLang="zh-CN" sz="2000" dirty="0" err="1"/>
              <a:t>get_char</a:t>
            </a:r>
            <a:endParaRPr lang="en-US" altLang="zh-CN" sz="2000" dirty="0"/>
          </a:p>
          <a:p>
            <a:pPr>
              <a:spcBef>
                <a:spcPts val="0"/>
              </a:spcBef>
            </a:pPr>
            <a:r>
              <a:rPr lang="en-US" altLang="zh-CN" sz="2000" dirty="0"/>
              <a:t>      </a:t>
            </a:r>
            <a:r>
              <a:rPr lang="en-US" altLang="zh-CN" sz="2000" dirty="0" err="1"/>
              <a:t>jmp</a:t>
            </a:r>
            <a:r>
              <a:rPr lang="en-US" altLang="zh-CN" sz="2000" dirty="0"/>
              <a:t>  error</a:t>
            </a:r>
          </a:p>
          <a:p>
            <a:pPr indent="0">
              <a:spcBef>
                <a:spcPts val="0"/>
              </a:spcBef>
            </a:pPr>
            <a:r>
              <a:rPr lang="en-US" altLang="zh-CN" sz="2000" dirty="0" err="1"/>
              <a:t>get_char</a:t>
            </a:r>
            <a:r>
              <a:rPr lang="en-US" altLang="zh-CN" sz="2000" dirty="0"/>
              <a:t>:</a:t>
            </a:r>
          </a:p>
          <a:p>
            <a:pPr>
              <a:spcBef>
                <a:spcPts val="0"/>
              </a:spcBef>
            </a:pPr>
            <a:r>
              <a:rPr lang="en-US" altLang="zh-CN" sz="2000" dirty="0"/>
              <a:t>      </a:t>
            </a:r>
            <a:r>
              <a:rPr lang="en-US" altLang="zh-CN" sz="2000" dirty="0" err="1"/>
              <a:t>mov</a:t>
            </a:r>
            <a:r>
              <a:rPr lang="en-US" altLang="zh-CN" sz="2000" dirty="0"/>
              <a:t>  ah,7</a:t>
            </a:r>
          </a:p>
          <a:p>
            <a:pPr>
              <a:spcBef>
                <a:spcPts val="0"/>
              </a:spcBef>
            </a:pPr>
            <a:r>
              <a:rPr lang="en-US" altLang="zh-CN" sz="2000" dirty="0"/>
              <a:t>      </a:t>
            </a:r>
            <a:r>
              <a:rPr lang="en-US" altLang="zh-CN" sz="2000" dirty="0" err="1"/>
              <a:t>int</a:t>
            </a:r>
            <a:r>
              <a:rPr lang="en-US" altLang="zh-CN" sz="2000" dirty="0"/>
              <a:t>  21h</a:t>
            </a:r>
          </a:p>
          <a:p>
            <a:pPr>
              <a:spcBef>
                <a:spcPts val="0"/>
              </a:spcBef>
            </a:pPr>
            <a:r>
              <a:rPr lang="en-US" altLang="zh-CN" sz="2000" dirty="0"/>
              <a:t>      </a:t>
            </a:r>
            <a:r>
              <a:rPr lang="en-US" altLang="zh-CN" sz="2000" dirty="0" err="1"/>
              <a:t>cmp</a:t>
            </a:r>
            <a:r>
              <a:rPr lang="en-US" altLang="zh-CN" sz="2000" dirty="0"/>
              <a:t>  al, 3bh	;F1?</a:t>
            </a:r>
          </a:p>
          <a:p>
            <a:pPr>
              <a:spcBef>
                <a:spcPts val="0"/>
              </a:spcBef>
            </a:pPr>
            <a:r>
              <a:rPr lang="en-US" altLang="zh-CN" sz="2000" dirty="0"/>
              <a:t>      je   option1</a:t>
            </a:r>
          </a:p>
          <a:p>
            <a:pPr>
              <a:spcBef>
                <a:spcPts val="0"/>
              </a:spcBef>
            </a:pPr>
            <a:r>
              <a:rPr lang="en-US" altLang="zh-CN" sz="2000" dirty="0"/>
              <a:t>      </a:t>
            </a:r>
            <a:r>
              <a:rPr lang="en-US" altLang="zh-CN" sz="2000" dirty="0" err="1"/>
              <a:t>cmp</a:t>
            </a:r>
            <a:r>
              <a:rPr lang="en-US" altLang="zh-CN" sz="2000" dirty="0"/>
              <a:t>  al, 3ch	;F2?</a:t>
            </a:r>
          </a:p>
          <a:p>
            <a:pPr>
              <a:spcBef>
                <a:spcPts val="0"/>
              </a:spcBef>
            </a:pPr>
            <a:r>
              <a:rPr lang="en-US" altLang="zh-CN" sz="2000" dirty="0"/>
              <a:t>      </a:t>
            </a:r>
            <a:r>
              <a:rPr lang="en-US" altLang="zh-CN" sz="2000" dirty="0" err="1"/>
              <a:t>je</a:t>
            </a:r>
            <a:r>
              <a:rPr lang="en-US" altLang="zh-CN" sz="2000" dirty="0"/>
              <a:t>   option2</a:t>
            </a:r>
          </a:p>
          <a:p>
            <a:pPr>
              <a:spcBef>
                <a:spcPts val="0"/>
              </a:spcBef>
            </a:pPr>
            <a:r>
              <a:rPr lang="en-US" altLang="zh-CN" sz="2000" dirty="0"/>
              <a:t>      </a:t>
            </a:r>
            <a:r>
              <a:rPr lang="en-US" altLang="zh-CN" sz="2000" dirty="0" err="1"/>
              <a:t>cmp</a:t>
            </a:r>
            <a:r>
              <a:rPr lang="en-US" altLang="zh-CN" sz="2000" dirty="0"/>
              <a:t>  al, 3dh	;F3?</a:t>
            </a:r>
          </a:p>
          <a:p>
            <a:pPr>
              <a:spcBef>
                <a:spcPts val="0"/>
              </a:spcBef>
            </a:pPr>
            <a:r>
              <a:rPr lang="en-US" altLang="zh-CN" sz="2000" dirty="0"/>
              <a:t>      </a:t>
            </a:r>
            <a:r>
              <a:rPr lang="en-US" altLang="zh-CN" sz="2000" dirty="0" err="1"/>
              <a:t>je</a:t>
            </a:r>
            <a:r>
              <a:rPr lang="en-US" altLang="zh-CN" sz="2000" dirty="0"/>
              <a:t>   option3         </a:t>
            </a:r>
          </a:p>
          <a:p>
            <a:pPr>
              <a:spcBef>
                <a:spcPts val="0"/>
              </a:spcBef>
            </a:pPr>
            <a:r>
              <a:rPr lang="en-US" altLang="zh-CN" sz="2000" dirty="0"/>
              <a:t>      </a:t>
            </a:r>
            <a:r>
              <a:rPr lang="en-US" altLang="zh-CN" sz="2000" dirty="0" err="1"/>
              <a:t>jmp</a:t>
            </a:r>
            <a:r>
              <a:rPr lang="en-US" altLang="zh-CN" sz="2000" dirty="0"/>
              <a:t>  error</a:t>
            </a:r>
          </a:p>
          <a:p>
            <a:pPr>
              <a:spcBef>
                <a:spcPts val="0"/>
              </a:spcBef>
            </a:pPr>
            <a:r>
              <a:rPr lang="en-US" altLang="zh-CN" sz="2000" dirty="0"/>
              <a:t>      …</a:t>
            </a:r>
          </a:p>
          <a:p>
            <a:pPr indent="0">
              <a:spcBef>
                <a:spcPts val="0"/>
              </a:spcBef>
            </a:pPr>
            <a:r>
              <a:rPr lang="en-US" altLang="zh-CN" sz="2000" dirty="0"/>
              <a:t>error:</a:t>
            </a:r>
          </a:p>
          <a:p>
            <a:pPr>
              <a:spcBef>
                <a:spcPts val="0"/>
              </a:spcBef>
            </a:pPr>
            <a:r>
              <a:rPr lang="en-US" altLang="zh-CN" sz="2000" dirty="0"/>
              <a:t>      …</a:t>
            </a:r>
          </a:p>
        </p:txBody>
      </p:sp>
      <p:sp>
        <p:nvSpPr>
          <p:cNvPr id="211972" name="Text Box 4100"/>
          <p:cNvSpPr txBox="1">
            <a:spLocks noChangeArrowheads="1"/>
          </p:cNvSpPr>
          <p:nvPr/>
        </p:nvSpPr>
        <p:spPr bwMode="auto">
          <a:xfrm>
            <a:off x="395536" y="1186024"/>
            <a:ext cx="4648200" cy="2810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50000"/>
              </a:spcBef>
            </a:pPr>
            <a:r>
              <a:rPr lang="zh-CN" altLang="en-US" b="1" dirty="0"/>
              <a:t>如果程序要求能接收功能键或数字组合键必须进行两次</a:t>
            </a:r>
            <a:r>
              <a:rPr lang="en-US" altLang="zh-CN" b="1" dirty="0"/>
              <a:t>DOS</a:t>
            </a:r>
            <a:r>
              <a:rPr lang="zh-CN" altLang="en-US" b="1" dirty="0"/>
              <a:t>功能调用</a:t>
            </a:r>
            <a:r>
              <a:rPr lang="en-US" altLang="zh-CN" b="1" dirty="0"/>
              <a:t>:</a:t>
            </a:r>
          </a:p>
          <a:p>
            <a:pPr>
              <a:lnSpc>
                <a:spcPct val="130000"/>
              </a:lnSpc>
              <a:spcBef>
                <a:spcPct val="50000"/>
              </a:spcBef>
            </a:pPr>
            <a:r>
              <a:rPr lang="zh-CN" altLang="en-US" b="1" dirty="0">
                <a:solidFill>
                  <a:srgbClr val="FF0000"/>
                </a:solidFill>
              </a:rPr>
              <a:t>第一次回送</a:t>
            </a:r>
            <a:r>
              <a:rPr lang="en-US" altLang="zh-CN" b="1" dirty="0">
                <a:solidFill>
                  <a:srgbClr val="FF0000"/>
                </a:solidFill>
              </a:rPr>
              <a:t>00</a:t>
            </a:r>
          </a:p>
          <a:p>
            <a:pPr>
              <a:lnSpc>
                <a:spcPct val="130000"/>
              </a:lnSpc>
              <a:spcBef>
                <a:spcPct val="50000"/>
              </a:spcBef>
            </a:pPr>
            <a:r>
              <a:rPr lang="zh-CN" altLang="en-US" b="1" dirty="0">
                <a:solidFill>
                  <a:srgbClr val="FF0000"/>
                </a:solidFill>
              </a:rPr>
              <a:t>第二次回送扫描码</a:t>
            </a:r>
          </a:p>
        </p:txBody>
      </p:sp>
      <p:sp>
        <p:nvSpPr>
          <p:cNvPr id="211973" name="Text Box 4101"/>
          <p:cNvSpPr txBox="1">
            <a:spLocks noChangeArrowheads="1"/>
          </p:cNvSpPr>
          <p:nvPr/>
        </p:nvSpPr>
        <p:spPr bwMode="auto">
          <a:xfrm>
            <a:off x="395536" y="4473116"/>
            <a:ext cx="4392488" cy="1620180"/>
          </a:xfrm>
          <a:prstGeom prst="rect">
            <a:avLst/>
          </a:prstGeom>
          <a:noFill/>
          <a:ln w="9525">
            <a:noFill/>
            <a:miter lim="800000"/>
          </a:ln>
          <a:effectLst/>
        </p:spPr>
        <p:txBody>
          <a:bodyPr vert="horz" wrap="square" lIns="91440" tIns="45720" rIns="91440" bIns="45720" numCol="1" anchor="t" anchorCtr="0" compatLnSpc="1"/>
          <a:lstStyle>
            <a:lvl1pPr indent="622300" algn="just" eaLnBrk="0" hangingPunct="0">
              <a:spcBef>
                <a:spcPts val="1200"/>
              </a:spcBef>
              <a:buClr>
                <a:schemeClr val="bg2"/>
              </a:buClr>
              <a:buSzPct val="75000"/>
              <a:buFontTx/>
              <a:defRPr>
                <a:solidFill>
                  <a:srgbClr val="3333FF"/>
                </a:solidFill>
                <a:effectLst/>
                <a:latin typeface="+mn-lt"/>
                <a:ea typeface="楷体_GB2312" pitchFamily="1" charset="-122"/>
              </a:defRPr>
            </a:lvl1pPr>
            <a:lvl2pPr marL="742950" indent="-285750" eaLnBrk="0" hangingPunct="0">
              <a:spcBef>
                <a:spcPct val="20000"/>
              </a:spcBef>
              <a:buClr>
                <a:schemeClr val="tx2"/>
              </a:buClr>
              <a:buSzPct val="75000"/>
              <a:buFont typeface="Wingdings" panose="05000000000000000000" pitchFamily="2" charset="2"/>
              <a:buBlip>
                <a:blip r:embed="rId2"/>
              </a:buBlip>
              <a:defRPr>
                <a:latin typeface="+mn-lt"/>
                <a:ea typeface="+mn-ea"/>
              </a:defRPr>
            </a:lvl2pPr>
            <a:lvl3pPr marL="1143000" indent="-228600" eaLnBrk="0" hangingPunct="0">
              <a:spcBef>
                <a:spcPct val="20000"/>
              </a:spcBef>
              <a:buClr>
                <a:schemeClr val="accent1"/>
              </a:buClr>
              <a:buSzPct val="65000"/>
              <a:buFont typeface="Wingdings" panose="05000000000000000000" pitchFamily="2" charset="2"/>
              <a:buBlip>
                <a:blip r:embed="rId3"/>
              </a:buBlip>
              <a:defRPr sz="2000">
                <a:latin typeface="+mn-lt"/>
                <a:ea typeface="+mn-ea"/>
              </a:defRPr>
            </a:lvl3pPr>
            <a:lvl4pPr marL="1600200" indent="-228600" eaLnBrk="0" hangingPunct="0">
              <a:spcBef>
                <a:spcPct val="20000"/>
              </a:spcBef>
              <a:buClr>
                <a:schemeClr val="bg2"/>
              </a:buClr>
              <a:buFont typeface="Wingdings" panose="05000000000000000000" pitchFamily="2" charset="2"/>
              <a:buChar char="§"/>
              <a:defRPr sz="2000">
                <a:latin typeface="+mn-lt"/>
                <a:ea typeface="+mn-ea"/>
              </a:defRPr>
            </a:lvl4pPr>
            <a:lvl5pPr marL="2057400" indent="-228600" eaLnBrk="0" hangingPunct="0">
              <a:spcBef>
                <a:spcPct val="20000"/>
              </a:spcBef>
              <a:buClr>
                <a:schemeClr val="tx2"/>
              </a:buClr>
              <a:buSzPct val="80000"/>
              <a:buFont typeface="Wingdings" panose="05000000000000000000" pitchFamily="2" charset="2"/>
              <a:buChar char="§"/>
              <a:defRPr sz="2000">
                <a:latin typeface="+mn-lt"/>
                <a:ea typeface="+mn-ea"/>
              </a:defRPr>
            </a:lvl5pPr>
            <a:lvl6pPr marL="2514600" indent="-228600">
              <a:spcBef>
                <a:spcPct val="20000"/>
              </a:spcBef>
              <a:buClr>
                <a:schemeClr val="tx2"/>
              </a:buClr>
              <a:buSzPct val="80000"/>
              <a:buFont typeface="Wingdings" panose="05000000000000000000" pitchFamily="2" charset="2"/>
              <a:buChar char="§"/>
              <a:defRPr>
                <a:latin typeface="+mn-lt"/>
                <a:ea typeface="+mn-ea"/>
              </a:defRPr>
            </a:lvl6pPr>
            <a:lvl7pPr marL="2971800" indent="-228600">
              <a:spcBef>
                <a:spcPct val="20000"/>
              </a:spcBef>
              <a:buClr>
                <a:schemeClr val="tx2"/>
              </a:buClr>
              <a:buSzPct val="80000"/>
              <a:buFont typeface="Wingdings" panose="05000000000000000000" pitchFamily="2" charset="2"/>
              <a:buChar char="§"/>
              <a:defRPr>
                <a:latin typeface="+mn-lt"/>
                <a:ea typeface="+mn-ea"/>
              </a:defRPr>
            </a:lvl7pPr>
            <a:lvl8pPr marL="3429000" indent="-228600">
              <a:spcBef>
                <a:spcPct val="20000"/>
              </a:spcBef>
              <a:buClr>
                <a:schemeClr val="tx2"/>
              </a:buClr>
              <a:buSzPct val="80000"/>
              <a:buFont typeface="Wingdings" panose="05000000000000000000" pitchFamily="2" charset="2"/>
              <a:buChar char="§"/>
              <a:defRPr>
                <a:latin typeface="+mn-lt"/>
                <a:ea typeface="+mn-ea"/>
              </a:defRPr>
            </a:lvl8pPr>
            <a:lvl9pPr marL="3886200" indent="-228600">
              <a:spcBef>
                <a:spcPct val="20000"/>
              </a:spcBef>
              <a:buClr>
                <a:schemeClr val="tx2"/>
              </a:buClr>
              <a:buSzPct val="80000"/>
              <a:buFont typeface="Wingdings" panose="05000000000000000000" pitchFamily="2" charset="2"/>
              <a:buChar char="§"/>
              <a:defRPr>
                <a:latin typeface="+mn-lt"/>
                <a:ea typeface="+mn-ea"/>
              </a:defRPr>
            </a:lvl9pPr>
          </a:lstStyle>
          <a:p>
            <a:pPr indent="0"/>
            <a:r>
              <a:rPr lang="zh-CN" altLang="en-US" dirty="0"/>
              <a:t>例</a:t>
            </a:r>
            <a:r>
              <a:rPr lang="en-US" altLang="zh-CN" dirty="0"/>
              <a:t>9-4   </a:t>
            </a:r>
            <a:r>
              <a:rPr lang="zh-CN" altLang="en-US" dirty="0"/>
              <a:t>程序显示一个菜单，要求用户通过输入</a:t>
            </a:r>
            <a:r>
              <a:rPr lang="en-US" altLang="zh-CN" dirty="0"/>
              <a:t>F1</a:t>
            </a:r>
            <a:r>
              <a:rPr lang="zh-CN" altLang="en-US" dirty="0"/>
              <a:t>、</a:t>
            </a:r>
            <a:r>
              <a:rPr lang="en-US" altLang="zh-CN" dirty="0"/>
              <a:t>F2</a:t>
            </a:r>
            <a:r>
              <a:rPr lang="zh-CN" altLang="en-US" dirty="0"/>
              <a:t>、</a:t>
            </a:r>
            <a:r>
              <a:rPr lang="en-US" altLang="zh-CN" dirty="0"/>
              <a:t>F3</a:t>
            </a:r>
            <a:r>
              <a:rPr lang="zh-CN" altLang="en-US" dirty="0"/>
              <a:t>来选择，其他按键则产生错误信息。</a:t>
            </a:r>
          </a:p>
        </p:txBody>
      </p:sp>
      <p:sp>
        <p:nvSpPr>
          <p:cNvPr id="5"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键盘</a:t>
            </a:r>
            <a:r>
              <a:rPr lang="en-US" altLang="zh-CN" sz="2600" kern="0" dirty="0">
                <a:solidFill>
                  <a:schemeClr val="tx2"/>
                </a:solidFill>
                <a:effectLst>
                  <a:outerShdw blurRad="38100" dist="38100" dir="2700000" algn="tl">
                    <a:srgbClr val="C0C0C0"/>
                  </a:outerShdw>
                </a:effectLst>
                <a:latin typeface="+mj-lt"/>
                <a:cs typeface="+mj-cs"/>
              </a:rPr>
              <a:t>I/O</a:t>
            </a:r>
            <a:endParaRPr lang="zh-CN" altLang="en-US" sz="2600" kern="0" dirty="0">
              <a:solidFill>
                <a:schemeClr val="tx2"/>
              </a:solidFill>
              <a:effectLst>
                <a:outerShdw blurRad="38100" dist="38100" dir="2700000" algn="tl">
                  <a:srgbClr val="C0C0C0"/>
                </a:outerShdw>
              </a:effectLst>
              <a:latin typeface="+mj-lt"/>
              <a:cs typeface="+mj-cs"/>
            </a:endParaRPr>
          </a:p>
        </p:txBody>
      </p:sp>
    </p:spTree>
    <p:extLst>
      <p:ext uri="{BB962C8B-B14F-4D97-AF65-F5344CB8AC3E}">
        <p14:creationId xmlns:p14="http://schemas.microsoft.com/office/powerpoint/2010/main" val="799197732"/>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000" name="Rectangle 8"/>
          <p:cNvSpPr>
            <a:spLocks noChangeArrowheads="1"/>
          </p:cNvSpPr>
          <p:nvPr/>
        </p:nvSpPr>
        <p:spPr bwMode="auto">
          <a:xfrm>
            <a:off x="497076" y="980728"/>
            <a:ext cx="8149848" cy="3847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800" b="1" dirty="0"/>
              <a:t>2</a:t>
            </a:r>
            <a:r>
              <a:rPr lang="zh-CN" altLang="en-US" sz="2800" b="1" dirty="0"/>
              <a:t>）输入字符串</a:t>
            </a:r>
            <a:endParaRPr lang="en-US" altLang="zh-CN" sz="2800" b="1" dirty="0"/>
          </a:p>
          <a:p>
            <a:r>
              <a:rPr lang="en-US" altLang="zh-CN" b="1" dirty="0"/>
              <a:t>	INT 21H</a:t>
            </a:r>
            <a:r>
              <a:rPr lang="zh-CN" altLang="en-US" b="1" dirty="0"/>
              <a:t>的</a:t>
            </a:r>
            <a:r>
              <a:rPr lang="en-US" altLang="zh-CN" b="1" dirty="0"/>
              <a:t>10</a:t>
            </a:r>
            <a:r>
              <a:rPr lang="zh-CN" altLang="en-US" b="1" dirty="0"/>
              <a:t>号功能，</a:t>
            </a:r>
            <a:r>
              <a:rPr lang="en-US" altLang="zh-CN" b="1" dirty="0"/>
              <a:t>DS</a:t>
            </a:r>
            <a:r>
              <a:rPr lang="zh-CN" altLang="en-US" b="1" dirty="0"/>
              <a:t>：</a:t>
            </a:r>
            <a:r>
              <a:rPr lang="en-US" altLang="zh-CN" b="1" dirty="0"/>
              <a:t>DX=</a:t>
            </a:r>
            <a:r>
              <a:rPr lang="zh-CN" altLang="en-US" b="1" dirty="0"/>
              <a:t>缓冲区首地址。</a:t>
            </a:r>
            <a:endParaRPr lang="en-US" altLang="zh-CN" b="1" dirty="0"/>
          </a:p>
          <a:p>
            <a:pPr marL="342900" indent="-342900">
              <a:buFont typeface="Wingdings" panose="05000000000000000000" pitchFamily="2" charset="2"/>
              <a:buChar char="u"/>
            </a:pPr>
            <a:r>
              <a:rPr lang="zh-CN" altLang="en-US" b="0" dirty="0"/>
              <a:t>缓冲区的第一个字节保存最大字符数（逻辑上限是</a:t>
            </a:r>
            <a:r>
              <a:rPr lang="en-US" altLang="zh-CN" b="0" dirty="0"/>
              <a:t>255</a:t>
            </a:r>
            <a:r>
              <a:rPr lang="zh-CN" altLang="en-US" b="0" dirty="0"/>
              <a:t>），由用户设定，若输入的字符数大于此数，</a:t>
            </a:r>
            <a:r>
              <a:rPr lang="en-US" altLang="zh-CN" b="0" dirty="0"/>
              <a:t>PC</a:t>
            </a:r>
            <a:r>
              <a:rPr lang="zh-CN" altLang="en-US" b="0" dirty="0"/>
              <a:t>机会发出“嘟嘟”声，光标不再移动。</a:t>
            </a:r>
            <a:endParaRPr lang="en-US" altLang="zh-CN" b="0" dirty="0"/>
          </a:p>
          <a:p>
            <a:pPr marL="342900" indent="-342900">
              <a:buFont typeface="Wingdings" panose="05000000000000000000" pitchFamily="2" charset="2"/>
              <a:buChar char="u"/>
            </a:pPr>
            <a:r>
              <a:rPr lang="zh-CN" altLang="en-US" b="0" dirty="0"/>
              <a:t>第二个字节是实际输入字符的个数。这个数据由功能</a:t>
            </a:r>
            <a:r>
              <a:rPr lang="en-US" altLang="zh-CN" b="0" dirty="0"/>
              <a:t>10</a:t>
            </a:r>
            <a:r>
              <a:rPr lang="zh-CN" altLang="en-US" b="0" dirty="0"/>
              <a:t>自动填入。</a:t>
            </a:r>
            <a:endParaRPr lang="en-US" altLang="zh-CN" b="0" dirty="0"/>
          </a:p>
          <a:p>
            <a:pPr marL="342900" indent="-342900">
              <a:buFont typeface="Wingdings" panose="05000000000000000000" pitchFamily="2" charset="2"/>
              <a:buChar char="u"/>
            </a:pPr>
            <a:r>
              <a:rPr lang="zh-CN" altLang="en-US" b="0" dirty="0"/>
              <a:t>两个字节之后就是用户输入的字符串，以回车键结束（也会占用一个字节）。</a:t>
            </a:r>
            <a:endParaRPr lang="en-US" altLang="zh-CN" b="0" dirty="0"/>
          </a:p>
          <a:p>
            <a:pPr marL="342900" indent="-342900">
              <a:buFont typeface="Wingdings" panose="05000000000000000000" pitchFamily="2" charset="2"/>
              <a:buChar char="u"/>
            </a:pPr>
            <a:r>
              <a:rPr lang="zh-CN" altLang="en-US" b="0" dirty="0"/>
              <a:t>因此缓冲区的大小应为：最大字符数（包括回车）</a:t>
            </a:r>
            <a:r>
              <a:rPr lang="en-US" altLang="zh-CN" b="0" dirty="0"/>
              <a:t>+2</a:t>
            </a:r>
            <a:endParaRPr lang="zh-CN" altLang="en-US" b="0" dirty="0"/>
          </a:p>
        </p:txBody>
      </p:sp>
      <p:sp>
        <p:nvSpPr>
          <p:cNvPr id="6"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键盘</a:t>
            </a:r>
            <a:r>
              <a:rPr lang="en-US" altLang="zh-CN" sz="2600" kern="0" dirty="0">
                <a:solidFill>
                  <a:schemeClr val="tx2"/>
                </a:solidFill>
                <a:effectLst>
                  <a:outerShdw blurRad="38100" dist="38100" dir="2700000" algn="tl">
                    <a:srgbClr val="C0C0C0"/>
                  </a:outerShdw>
                </a:effectLst>
                <a:latin typeface="+mj-lt"/>
                <a:cs typeface="+mj-cs"/>
              </a:rPr>
              <a:t>I/O</a:t>
            </a:r>
            <a:endParaRPr lang="zh-CN" altLang="en-US" sz="2600" kern="0" dirty="0">
              <a:solidFill>
                <a:schemeClr val="tx2"/>
              </a:solidFill>
              <a:effectLst>
                <a:outerShdw blurRad="38100" dist="38100" dir="2700000" algn="tl">
                  <a:srgbClr val="C0C0C0"/>
                </a:outerShdw>
              </a:effectLst>
              <a:latin typeface="+mj-lt"/>
              <a:cs typeface="+mj-cs"/>
            </a:endParaRPr>
          </a:p>
        </p:txBody>
      </p:sp>
      <p:sp>
        <p:nvSpPr>
          <p:cNvPr id="2" name="文本框 1">
            <a:extLst>
              <a:ext uri="{FF2B5EF4-FFF2-40B4-BE49-F238E27FC236}">
                <a16:creationId xmlns:a16="http://schemas.microsoft.com/office/drawing/2014/main" id="{090FF7F7-8E7C-4F47-9F56-8210B8D8564C}"/>
              </a:ext>
            </a:extLst>
          </p:cNvPr>
          <p:cNvSpPr txBox="1"/>
          <p:nvPr/>
        </p:nvSpPr>
        <p:spPr>
          <a:xfrm>
            <a:off x="647564" y="5049180"/>
            <a:ext cx="4071949" cy="1200329"/>
          </a:xfrm>
          <a:prstGeom prst="rect">
            <a:avLst/>
          </a:prstGeom>
          <a:noFill/>
          <a:ln>
            <a:solidFill>
              <a:srgbClr val="FF0000"/>
            </a:solidFill>
          </a:ln>
        </p:spPr>
        <p:txBody>
          <a:bodyPr wrap="none" rtlCol="0">
            <a:spAutoFit/>
          </a:bodyPr>
          <a:lstStyle/>
          <a:p>
            <a:r>
              <a:rPr lang="en-US" altLang="zh-CN" dirty="0" err="1">
                <a:solidFill>
                  <a:srgbClr val="FF0000"/>
                </a:solidFill>
              </a:rPr>
              <a:t>MaxLen</a:t>
            </a:r>
            <a:r>
              <a:rPr lang="en-US" altLang="zh-CN" dirty="0">
                <a:solidFill>
                  <a:srgbClr val="FF0000"/>
                </a:solidFill>
              </a:rPr>
              <a:t>  DB  32</a:t>
            </a:r>
          </a:p>
          <a:p>
            <a:r>
              <a:rPr lang="en-US" altLang="zh-CN" dirty="0" err="1">
                <a:solidFill>
                  <a:srgbClr val="FF0000"/>
                </a:solidFill>
              </a:rPr>
              <a:t>ActLen</a:t>
            </a:r>
            <a:r>
              <a:rPr lang="en-US" altLang="zh-CN" dirty="0">
                <a:solidFill>
                  <a:srgbClr val="FF0000"/>
                </a:solidFill>
              </a:rPr>
              <a:t>    DB  </a:t>
            </a:r>
            <a:r>
              <a:rPr lang="zh-CN" altLang="en-US" dirty="0">
                <a:solidFill>
                  <a:srgbClr val="FF0000"/>
                </a:solidFill>
              </a:rPr>
              <a:t>？</a:t>
            </a:r>
            <a:endParaRPr lang="en-US" altLang="zh-CN" dirty="0">
              <a:solidFill>
                <a:srgbClr val="FF0000"/>
              </a:solidFill>
            </a:endParaRPr>
          </a:p>
          <a:p>
            <a:r>
              <a:rPr lang="en-US" altLang="zh-CN" dirty="0">
                <a:solidFill>
                  <a:srgbClr val="FF0000"/>
                </a:solidFill>
              </a:rPr>
              <a:t>String      DB  32  DUP</a:t>
            </a:r>
            <a:r>
              <a:rPr lang="zh-CN" altLang="en-US" dirty="0">
                <a:solidFill>
                  <a:srgbClr val="FF0000"/>
                </a:solidFill>
              </a:rPr>
              <a:t>（？）</a:t>
            </a:r>
          </a:p>
        </p:txBody>
      </p:sp>
      <p:sp>
        <p:nvSpPr>
          <p:cNvPr id="8" name="文本框 7">
            <a:extLst>
              <a:ext uri="{FF2B5EF4-FFF2-40B4-BE49-F238E27FC236}">
                <a16:creationId xmlns:a16="http://schemas.microsoft.com/office/drawing/2014/main" id="{EB0A7930-03EC-4013-A7F9-02AAD37F4115}"/>
              </a:ext>
            </a:extLst>
          </p:cNvPr>
          <p:cNvSpPr txBox="1"/>
          <p:nvPr/>
        </p:nvSpPr>
        <p:spPr>
          <a:xfrm>
            <a:off x="5343486" y="5072987"/>
            <a:ext cx="2972930" cy="1200329"/>
          </a:xfrm>
          <a:prstGeom prst="rect">
            <a:avLst/>
          </a:prstGeom>
          <a:noFill/>
          <a:ln>
            <a:solidFill>
              <a:srgbClr val="FF0000"/>
            </a:solidFill>
          </a:ln>
        </p:spPr>
        <p:txBody>
          <a:bodyPr wrap="none" rtlCol="0">
            <a:spAutoFit/>
          </a:bodyPr>
          <a:lstStyle>
            <a:defPPr>
              <a:defRPr lang="zh-CN"/>
            </a:defPPr>
          </a:lstStyle>
          <a:p>
            <a:r>
              <a:rPr lang="en-US" altLang="zh-CN" dirty="0"/>
              <a:t>LEA     DX,</a:t>
            </a:r>
            <a:r>
              <a:rPr lang="zh-CN" altLang="en-US" dirty="0"/>
              <a:t>  </a:t>
            </a:r>
            <a:r>
              <a:rPr lang="en-US" altLang="zh-CN" dirty="0" err="1"/>
              <a:t>MaxLen</a:t>
            </a:r>
            <a:endParaRPr lang="en-US" altLang="zh-CN" dirty="0"/>
          </a:p>
          <a:p>
            <a:r>
              <a:rPr lang="en-US" altLang="zh-CN" dirty="0"/>
              <a:t>MOV    AH,  0AH</a:t>
            </a:r>
          </a:p>
          <a:p>
            <a:r>
              <a:rPr lang="en-US" altLang="zh-CN" dirty="0"/>
              <a:t>INT      21H</a:t>
            </a:r>
            <a:endParaRPr lang="zh-CN" altLang="en-US" dirty="0"/>
          </a:p>
        </p:txBody>
      </p:sp>
    </p:spTree>
    <p:extLst>
      <p:ext uri="{BB962C8B-B14F-4D97-AF65-F5344CB8AC3E}">
        <p14:creationId xmlns:p14="http://schemas.microsoft.com/office/powerpoint/2010/main" val="2249960962"/>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6" name="Text Box 4"/>
          <p:cNvSpPr txBox="1">
            <a:spLocks noChangeArrowheads="1"/>
          </p:cNvSpPr>
          <p:nvPr/>
        </p:nvSpPr>
        <p:spPr bwMode="auto">
          <a:xfrm>
            <a:off x="575556" y="1052736"/>
            <a:ext cx="3445260"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60000"/>
              </a:lnSpc>
              <a:spcBef>
                <a:spcPct val="50000"/>
              </a:spcBef>
            </a:pPr>
            <a:r>
              <a:rPr lang="en-US" altLang="zh-CN" sz="2000" b="0" dirty="0">
                <a:latin typeface="+mn-lt"/>
                <a:ea typeface="MS Sans Serif" charset="-122"/>
              </a:rPr>
              <a:t>data segment</a:t>
            </a:r>
          </a:p>
          <a:p>
            <a:pPr>
              <a:lnSpc>
                <a:spcPct val="60000"/>
              </a:lnSpc>
              <a:spcBef>
                <a:spcPct val="50000"/>
              </a:spcBef>
            </a:pPr>
            <a:r>
              <a:rPr lang="en-US" altLang="zh-CN" sz="2000" b="0" dirty="0">
                <a:solidFill>
                  <a:schemeClr val="hlink"/>
                </a:solidFill>
                <a:latin typeface="+mn-lt"/>
                <a:ea typeface="MS Sans Serif" charset="-122"/>
              </a:rPr>
              <a:t>     </a:t>
            </a:r>
            <a:r>
              <a:rPr lang="en-US" altLang="zh-CN" sz="2000" b="0" dirty="0" err="1">
                <a:solidFill>
                  <a:schemeClr val="hlink"/>
                </a:solidFill>
                <a:latin typeface="+mn-lt"/>
                <a:ea typeface="MS Sans Serif" charset="-122"/>
              </a:rPr>
              <a:t>smax</a:t>
            </a:r>
            <a:r>
              <a:rPr lang="en-US" altLang="zh-CN" sz="2000" b="0" dirty="0">
                <a:solidFill>
                  <a:schemeClr val="hlink"/>
                </a:solidFill>
                <a:latin typeface="+mn-lt"/>
                <a:ea typeface="MS Sans Serif" charset="-122"/>
              </a:rPr>
              <a:t>  </a:t>
            </a:r>
            <a:r>
              <a:rPr lang="en-US" altLang="zh-CN" sz="2000" b="0" dirty="0" err="1">
                <a:solidFill>
                  <a:schemeClr val="hlink"/>
                </a:solidFill>
                <a:latin typeface="+mn-lt"/>
                <a:ea typeface="MS Sans Serif" charset="-122"/>
              </a:rPr>
              <a:t>db</a:t>
            </a:r>
            <a:r>
              <a:rPr lang="en-US" altLang="zh-CN" sz="2000" b="0" dirty="0">
                <a:solidFill>
                  <a:schemeClr val="hlink"/>
                </a:solidFill>
                <a:latin typeface="+mn-lt"/>
                <a:ea typeface="MS Sans Serif" charset="-122"/>
              </a:rPr>
              <a:t> 21</a:t>
            </a:r>
          </a:p>
          <a:p>
            <a:pPr>
              <a:lnSpc>
                <a:spcPct val="60000"/>
              </a:lnSpc>
              <a:spcBef>
                <a:spcPct val="50000"/>
              </a:spcBef>
            </a:pPr>
            <a:r>
              <a:rPr lang="en-US" altLang="zh-CN" sz="2000" b="0" dirty="0">
                <a:solidFill>
                  <a:schemeClr val="hlink"/>
                </a:solidFill>
                <a:latin typeface="+mn-lt"/>
                <a:ea typeface="MS Sans Serif" charset="-122"/>
              </a:rPr>
              <a:t>     </a:t>
            </a:r>
            <a:r>
              <a:rPr lang="en-US" altLang="zh-CN" sz="2000" b="0" dirty="0" err="1">
                <a:solidFill>
                  <a:schemeClr val="hlink"/>
                </a:solidFill>
                <a:latin typeface="+mn-lt"/>
                <a:ea typeface="MS Sans Serif" charset="-122"/>
              </a:rPr>
              <a:t>sact</a:t>
            </a:r>
            <a:r>
              <a:rPr lang="en-US" altLang="zh-CN" sz="2000" b="0" dirty="0">
                <a:solidFill>
                  <a:schemeClr val="hlink"/>
                </a:solidFill>
                <a:latin typeface="+mn-lt"/>
                <a:ea typeface="MS Sans Serif" charset="-122"/>
              </a:rPr>
              <a:t>    </a:t>
            </a:r>
            <a:r>
              <a:rPr lang="en-US" altLang="zh-CN" sz="2000" b="0" dirty="0" err="1">
                <a:solidFill>
                  <a:schemeClr val="hlink"/>
                </a:solidFill>
                <a:latin typeface="+mn-lt"/>
                <a:ea typeface="MS Sans Serif" charset="-122"/>
              </a:rPr>
              <a:t>db</a:t>
            </a:r>
            <a:r>
              <a:rPr lang="en-US" altLang="zh-CN" sz="2000" b="0" dirty="0">
                <a:solidFill>
                  <a:schemeClr val="hlink"/>
                </a:solidFill>
                <a:latin typeface="+mn-lt"/>
                <a:ea typeface="MS Sans Serif" charset="-122"/>
              </a:rPr>
              <a:t> ?</a:t>
            </a:r>
          </a:p>
          <a:p>
            <a:pPr>
              <a:lnSpc>
                <a:spcPct val="60000"/>
              </a:lnSpc>
              <a:spcBef>
                <a:spcPct val="50000"/>
              </a:spcBef>
            </a:pPr>
            <a:r>
              <a:rPr lang="en-US" altLang="zh-CN" sz="2000" b="0" dirty="0">
                <a:solidFill>
                  <a:schemeClr val="hlink"/>
                </a:solidFill>
                <a:latin typeface="+mn-lt"/>
                <a:ea typeface="MS Sans Serif" charset="-122"/>
              </a:rPr>
              <a:t>     </a:t>
            </a:r>
            <a:r>
              <a:rPr lang="en-US" altLang="zh-CN" sz="2000" b="0" dirty="0" err="1">
                <a:solidFill>
                  <a:schemeClr val="hlink"/>
                </a:solidFill>
                <a:latin typeface="+mn-lt"/>
                <a:ea typeface="MS Sans Serif" charset="-122"/>
              </a:rPr>
              <a:t>stri</a:t>
            </a:r>
            <a:r>
              <a:rPr lang="en-US" altLang="zh-CN" sz="2000" b="0" dirty="0">
                <a:solidFill>
                  <a:schemeClr val="hlink"/>
                </a:solidFill>
                <a:latin typeface="+mn-lt"/>
                <a:ea typeface="MS Sans Serif" charset="-122"/>
              </a:rPr>
              <a:t>     </a:t>
            </a:r>
            <a:r>
              <a:rPr lang="en-US" altLang="zh-CN" sz="2000" b="0" dirty="0" err="1">
                <a:solidFill>
                  <a:schemeClr val="hlink"/>
                </a:solidFill>
                <a:latin typeface="+mn-lt"/>
                <a:ea typeface="MS Sans Serif" charset="-122"/>
              </a:rPr>
              <a:t>db</a:t>
            </a:r>
            <a:r>
              <a:rPr lang="en-US" altLang="zh-CN" sz="2000" b="0" dirty="0">
                <a:solidFill>
                  <a:schemeClr val="hlink"/>
                </a:solidFill>
                <a:latin typeface="+mn-lt"/>
                <a:ea typeface="MS Sans Serif" charset="-122"/>
              </a:rPr>
              <a:t> 21 dup(?)</a:t>
            </a:r>
          </a:p>
          <a:p>
            <a:pPr>
              <a:lnSpc>
                <a:spcPct val="60000"/>
              </a:lnSpc>
              <a:spcBef>
                <a:spcPct val="50000"/>
              </a:spcBef>
            </a:pPr>
            <a:r>
              <a:rPr lang="en-US" altLang="zh-CN" sz="2000" b="0" dirty="0">
                <a:latin typeface="+mn-lt"/>
                <a:ea typeface="MS Sans Serif" charset="-122"/>
              </a:rPr>
              <a:t>data ends</a:t>
            </a:r>
          </a:p>
          <a:p>
            <a:pPr>
              <a:lnSpc>
                <a:spcPct val="60000"/>
              </a:lnSpc>
              <a:spcBef>
                <a:spcPct val="50000"/>
              </a:spcBef>
            </a:pPr>
            <a:r>
              <a:rPr lang="en-US" altLang="zh-CN" sz="2000" b="0" dirty="0">
                <a:latin typeface="+mn-lt"/>
                <a:ea typeface="MS Sans Serif" charset="-122"/>
              </a:rPr>
              <a:t>code segment</a:t>
            </a:r>
          </a:p>
          <a:p>
            <a:pPr>
              <a:lnSpc>
                <a:spcPct val="60000"/>
              </a:lnSpc>
              <a:spcBef>
                <a:spcPct val="50000"/>
              </a:spcBef>
            </a:pPr>
            <a:r>
              <a:rPr lang="en-US" altLang="zh-CN" sz="2000" b="0" dirty="0">
                <a:latin typeface="+mn-lt"/>
                <a:ea typeface="MS Sans Serif" charset="-122"/>
              </a:rPr>
              <a:t>     assume </a:t>
            </a:r>
            <a:r>
              <a:rPr lang="en-US" altLang="zh-CN" sz="2000" b="0" dirty="0" err="1">
                <a:latin typeface="+mn-lt"/>
                <a:ea typeface="MS Sans Serif" charset="-122"/>
              </a:rPr>
              <a:t>cs:code,ds:data</a:t>
            </a:r>
            <a:r>
              <a:rPr lang="en-US" altLang="zh-CN" sz="2000" b="0" dirty="0">
                <a:latin typeface="+mn-lt"/>
                <a:ea typeface="MS Sans Serif" charset="-122"/>
              </a:rPr>
              <a:t> </a:t>
            </a:r>
          </a:p>
          <a:p>
            <a:pPr>
              <a:lnSpc>
                <a:spcPct val="60000"/>
              </a:lnSpc>
              <a:spcBef>
                <a:spcPct val="50000"/>
              </a:spcBef>
            </a:pPr>
            <a:r>
              <a:rPr lang="en-US" altLang="zh-CN" sz="2000" b="0" dirty="0" err="1">
                <a:latin typeface="+mn-lt"/>
                <a:ea typeface="MS Sans Serif" charset="-122"/>
              </a:rPr>
              <a:t>Start:mov</a:t>
            </a:r>
            <a:r>
              <a:rPr lang="en-US" altLang="zh-CN" sz="2000" b="0" dirty="0">
                <a:latin typeface="+mn-lt"/>
                <a:ea typeface="MS Sans Serif" charset="-122"/>
              </a:rPr>
              <a:t> </a:t>
            </a:r>
            <a:r>
              <a:rPr lang="en-US" altLang="zh-CN" sz="2000" b="0" dirty="0" err="1">
                <a:latin typeface="+mn-lt"/>
                <a:ea typeface="MS Sans Serif" charset="-122"/>
              </a:rPr>
              <a:t>ax,data</a:t>
            </a:r>
            <a:endParaRPr lang="en-US" altLang="zh-CN" sz="2000" b="0" dirty="0">
              <a:latin typeface="+mn-lt"/>
              <a:ea typeface="MS Sans Serif" charset="-122"/>
            </a:endParaRPr>
          </a:p>
          <a:p>
            <a:pPr>
              <a:lnSpc>
                <a:spcPct val="60000"/>
              </a:lnSpc>
              <a:spcBef>
                <a:spcPct val="50000"/>
              </a:spcBef>
            </a:pPr>
            <a:r>
              <a:rPr lang="en-US" altLang="zh-CN" sz="2000" b="0" dirty="0">
                <a:solidFill>
                  <a:schemeClr val="hlink"/>
                </a:solidFill>
                <a:latin typeface="+mn-lt"/>
                <a:ea typeface="MS Sans Serif" charset="-122"/>
              </a:rPr>
              <a:t>      </a:t>
            </a:r>
            <a:r>
              <a:rPr lang="en-US" altLang="zh-CN" sz="2000" b="0" dirty="0" err="1">
                <a:latin typeface="+mn-lt"/>
                <a:ea typeface="MS Sans Serif" charset="-122"/>
              </a:rPr>
              <a:t>mov</a:t>
            </a:r>
            <a:r>
              <a:rPr lang="en-US" altLang="zh-CN" sz="2000" b="0" dirty="0">
                <a:latin typeface="+mn-lt"/>
                <a:ea typeface="MS Sans Serif" charset="-122"/>
              </a:rPr>
              <a:t> </a:t>
            </a:r>
            <a:r>
              <a:rPr lang="en-US" altLang="zh-CN" sz="2000" b="0" dirty="0" err="1">
                <a:latin typeface="+mn-lt"/>
                <a:ea typeface="MS Sans Serif" charset="-122"/>
              </a:rPr>
              <a:t>ds,ax</a:t>
            </a:r>
            <a:r>
              <a:rPr lang="en-US" altLang="zh-CN" sz="2000" b="0" dirty="0">
                <a:latin typeface="+mn-lt"/>
                <a:ea typeface="MS Sans Serif" charset="-122"/>
              </a:rPr>
              <a:t> </a:t>
            </a:r>
          </a:p>
          <a:p>
            <a:pPr>
              <a:lnSpc>
                <a:spcPct val="60000"/>
              </a:lnSpc>
              <a:spcBef>
                <a:spcPct val="50000"/>
              </a:spcBef>
            </a:pPr>
            <a:r>
              <a:rPr lang="en-US" altLang="zh-CN" sz="2000" b="0" dirty="0">
                <a:latin typeface="+mn-lt"/>
                <a:ea typeface="MS Sans Serif" charset="-122"/>
              </a:rPr>
              <a:t>      </a:t>
            </a:r>
            <a:r>
              <a:rPr lang="en-US" altLang="zh-CN" sz="2000" b="0" dirty="0">
                <a:solidFill>
                  <a:srgbClr val="3333FF"/>
                </a:solidFill>
                <a:latin typeface="+mn-lt"/>
                <a:ea typeface="MS Sans Serif" charset="-122"/>
              </a:rPr>
              <a:t>lea    dx, </a:t>
            </a:r>
            <a:r>
              <a:rPr lang="en-US" altLang="zh-CN" sz="2000" b="0" dirty="0" err="1">
                <a:solidFill>
                  <a:srgbClr val="3333FF"/>
                </a:solidFill>
                <a:latin typeface="+mn-lt"/>
                <a:ea typeface="MS Sans Serif" charset="-122"/>
              </a:rPr>
              <a:t>smax</a:t>
            </a:r>
            <a:endParaRPr lang="en-US" altLang="zh-CN" sz="2000" b="0" dirty="0">
              <a:solidFill>
                <a:srgbClr val="3333FF"/>
              </a:solidFill>
              <a:latin typeface="+mn-lt"/>
              <a:ea typeface="MS Sans Serif" charset="-122"/>
            </a:endParaRPr>
          </a:p>
          <a:p>
            <a:pPr>
              <a:lnSpc>
                <a:spcPct val="60000"/>
              </a:lnSpc>
              <a:spcBef>
                <a:spcPct val="50000"/>
              </a:spcBef>
            </a:pPr>
            <a:r>
              <a:rPr lang="en-US" altLang="zh-CN" sz="2000" b="0" dirty="0">
                <a:solidFill>
                  <a:srgbClr val="3333FF"/>
                </a:solidFill>
                <a:latin typeface="+mn-lt"/>
                <a:ea typeface="MS Sans Serif" charset="-122"/>
              </a:rPr>
              <a:t>      </a:t>
            </a:r>
            <a:r>
              <a:rPr lang="en-US" altLang="zh-CN" sz="2000" b="0" dirty="0" err="1">
                <a:solidFill>
                  <a:srgbClr val="3333FF"/>
                </a:solidFill>
                <a:latin typeface="+mn-lt"/>
                <a:ea typeface="MS Sans Serif" charset="-122"/>
              </a:rPr>
              <a:t>mov</a:t>
            </a:r>
            <a:r>
              <a:rPr lang="en-US" altLang="zh-CN" sz="2000" b="0" dirty="0">
                <a:solidFill>
                  <a:srgbClr val="3333FF"/>
                </a:solidFill>
                <a:latin typeface="+mn-lt"/>
                <a:ea typeface="MS Sans Serif" charset="-122"/>
              </a:rPr>
              <a:t> ah, 0ah</a:t>
            </a:r>
          </a:p>
          <a:p>
            <a:pPr>
              <a:lnSpc>
                <a:spcPct val="60000"/>
              </a:lnSpc>
              <a:spcBef>
                <a:spcPct val="50000"/>
              </a:spcBef>
            </a:pPr>
            <a:r>
              <a:rPr lang="en-US" altLang="zh-CN" sz="2000" b="0" dirty="0">
                <a:solidFill>
                  <a:srgbClr val="3333FF"/>
                </a:solidFill>
                <a:latin typeface="+mn-lt"/>
                <a:ea typeface="MS Sans Serif" charset="-122"/>
              </a:rPr>
              <a:t>      </a:t>
            </a:r>
            <a:r>
              <a:rPr lang="en-US" altLang="zh-CN" sz="2000" b="0" dirty="0" err="1">
                <a:solidFill>
                  <a:srgbClr val="3333FF"/>
                </a:solidFill>
                <a:latin typeface="+mn-lt"/>
                <a:ea typeface="MS Sans Serif" charset="-122"/>
              </a:rPr>
              <a:t>int</a:t>
            </a:r>
            <a:r>
              <a:rPr lang="en-US" altLang="zh-CN" sz="2000" b="0" dirty="0">
                <a:solidFill>
                  <a:srgbClr val="3333FF"/>
                </a:solidFill>
                <a:latin typeface="+mn-lt"/>
                <a:ea typeface="MS Sans Serif" charset="-122"/>
              </a:rPr>
              <a:t>    21h</a:t>
            </a:r>
          </a:p>
          <a:p>
            <a:pPr>
              <a:lnSpc>
                <a:spcPct val="60000"/>
              </a:lnSpc>
              <a:spcBef>
                <a:spcPct val="50000"/>
              </a:spcBef>
            </a:pPr>
            <a:r>
              <a:rPr lang="en-US" altLang="zh-CN" sz="2000" b="0" dirty="0">
                <a:solidFill>
                  <a:schemeClr val="hlink"/>
                </a:solidFill>
                <a:latin typeface="+mn-lt"/>
                <a:ea typeface="MS Sans Serif" charset="-122"/>
              </a:rPr>
              <a:t>      </a:t>
            </a:r>
            <a:r>
              <a:rPr lang="en-US" altLang="zh-CN" sz="2000" b="0" dirty="0" err="1">
                <a:latin typeface="+mn-lt"/>
                <a:ea typeface="MS Sans Serif" charset="-122"/>
              </a:rPr>
              <a:t>mov</a:t>
            </a:r>
            <a:r>
              <a:rPr lang="en-US" altLang="zh-CN" sz="2000" b="0" dirty="0">
                <a:latin typeface="+mn-lt"/>
                <a:ea typeface="MS Sans Serif" charset="-122"/>
              </a:rPr>
              <a:t> ah,4ch</a:t>
            </a:r>
          </a:p>
          <a:p>
            <a:pPr>
              <a:lnSpc>
                <a:spcPct val="60000"/>
              </a:lnSpc>
              <a:spcBef>
                <a:spcPct val="50000"/>
              </a:spcBef>
            </a:pPr>
            <a:r>
              <a:rPr lang="en-US" altLang="zh-CN" sz="2000" b="0" dirty="0">
                <a:latin typeface="+mn-lt"/>
                <a:ea typeface="MS Sans Serif" charset="-122"/>
              </a:rPr>
              <a:t>      </a:t>
            </a:r>
            <a:r>
              <a:rPr lang="en-US" altLang="zh-CN" sz="2000" b="0" dirty="0" err="1">
                <a:latin typeface="+mn-lt"/>
                <a:ea typeface="MS Sans Serif" charset="-122"/>
              </a:rPr>
              <a:t>int</a:t>
            </a:r>
            <a:r>
              <a:rPr lang="en-US" altLang="zh-CN" sz="2000" b="0" dirty="0">
                <a:latin typeface="+mn-lt"/>
                <a:ea typeface="MS Sans Serif" charset="-122"/>
              </a:rPr>
              <a:t>    21h</a:t>
            </a:r>
          </a:p>
          <a:p>
            <a:pPr>
              <a:lnSpc>
                <a:spcPct val="60000"/>
              </a:lnSpc>
              <a:spcBef>
                <a:spcPct val="50000"/>
              </a:spcBef>
            </a:pPr>
            <a:r>
              <a:rPr lang="en-US" altLang="zh-CN" sz="2000" b="0" dirty="0">
                <a:latin typeface="+mn-lt"/>
                <a:ea typeface="MS Sans Serif" charset="-122"/>
              </a:rPr>
              <a:t> code ends</a:t>
            </a:r>
          </a:p>
          <a:p>
            <a:pPr>
              <a:lnSpc>
                <a:spcPct val="60000"/>
              </a:lnSpc>
              <a:spcBef>
                <a:spcPct val="50000"/>
              </a:spcBef>
            </a:pPr>
            <a:r>
              <a:rPr lang="en-US" altLang="zh-CN" sz="2000" b="0" dirty="0">
                <a:latin typeface="+mn-lt"/>
                <a:ea typeface="MS Sans Serif" charset="-122"/>
              </a:rPr>
              <a:t>End start</a:t>
            </a:r>
          </a:p>
        </p:txBody>
      </p:sp>
      <p:sp>
        <p:nvSpPr>
          <p:cNvPr id="212997" name="Rectangle 5"/>
          <p:cNvSpPr>
            <a:spLocks noChangeArrowheads="1"/>
          </p:cNvSpPr>
          <p:nvPr/>
        </p:nvSpPr>
        <p:spPr bwMode="auto">
          <a:xfrm>
            <a:off x="4885211" y="1808820"/>
            <a:ext cx="3918907" cy="4464496"/>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60000"/>
              </a:lnSpc>
              <a:spcBef>
                <a:spcPct val="50000"/>
              </a:spcBef>
            </a:pPr>
            <a:r>
              <a:rPr lang="zh-CN" altLang="en-US" sz="2000" b="1" dirty="0">
                <a:solidFill>
                  <a:srgbClr val="000066"/>
                </a:solidFill>
                <a:latin typeface="MS Sans Serif" charset="-122"/>
                <a:ea typeface="MS Sans Serif" charset="-122"/>
              </a:rPr>
              <a:t>缓冲区的定义方式：</a:t>
            </a:r>
            <a:endParaRPr lang="en-US" altLang="zh-CN" sz="2000" b="1" dirty="0">
              <a:solidFill>
                <a:srgbClr val="000066"/>
              </a:solidFill>
              <a:latin typeface="MS Sans Serif" charset="-122"/>
              <a:ea typeface="MS Sans Serif" charset="-122"/>
            </a:endParaRPr>
          </a:p>
          <a:p>
            <a:pPr>
              <a:lnSpc>
                <a:spcPct val="60000"/>
              </a:lnSpc>
              <a:spcBef>
                <a:spcPct val="50000"/>
              </a:spcBef>
            </a:pPr>
            <a:r>
              <a:rPr lang="en-US" altLang="zh-CN" sz="2000" b="1" dirty="0">
                <a:solidFill>
                  <a:srgbClr val="000066"/>
                </a:solidFill>
                <a:latin typeface="MS Sans Serif" charset="-122"/>
                <a:ea typeface="MS Sans Serif" charset="-122"/>
              </a:rPr>
              <a:t>(1) </a:t>
            </a:r>
            <a:r>
              <a:rPr lang="en-US" altLang="zh-CN" sz="2000" b="1" dirty="0" err="1">
                <a:solidFill>
                  <a:srgbClr val="000066"/>
                </a:solidFill>
                <a:latin typeface="MS Sans Serif" charset="-122"/>
                <a:ea typeface="MS Sans Serif" charset="-122"/>
              </a:rPr>
              <a:t>smax</a:t>
            </a:r>
            <a:r>
              <a:rPr lang="en-US" altLang="zh-CN" sz="2000" b="1" dirty="0">
                <a:solidFill>
                  <a:srgbClr val="000066"/>
                </a:solidFill>
                <a:latin typeface="MS Sans Serif" charset="-122"/>
                <a:ea typeface="MS Sans Serif" charset="-122"/>
              </a:rPr>
              <a:t> </a:t>
            </a:r>
            <a:r>
              <a:rPr lang="en-US" altLang="zh-CN" sz="2000" b="1" dirty="0" err="1">
                <a:solidFill>
                  <a:srgbClr val="000066"/>
                </a:solidFill>
                <a:latin typeface="MS Sans Serif" charset="-122"/>
                <a:ea typeface="MS Sans Serif" charset="-122"/>
              </a:rPr>
              <a:t>db</a:t>
            </a:r>
            <a:r>
              <a:rPr lang="en-US" altLang="zh-CN" sz="2000" b="1" dirty="0">
                <a:solidFill>
                  <a:srgbClr val="000066"/>
                </a:solidFill>
                <a:latin typeface="MS Sans Serif" charset="-122"/>
                <a:ea typeface="MS Sans Serif" charset="-122"/>
              </a:rPr>
              <a:t> 21</a:t>
            </a:r>
          </a:p>
          <a:p>
            <a:pPr>
              <a:lnSpc>
                <a:spcPct val="60000"/>
              </a:lnSpc>
              <a:spcBef>
                <a:spcPct val="50000"/>
              </a:spcBef>
            </a:pPr>
            <a:r>
              <a:rPr lang="en-US" altLang="zh-CN" sz="2000" b="1" dirty="0">
                <a:solidFill>
                  <a:srgbClr val="000066"/>
                </a:solidFill>
                <a:latin typeface="MS Sans Serif" charset="-122"/>
                <a:ea typeface="MS Sans Serif" charset="-122"/>
              </a:rPr>
              <a:t>     </a:t>
            </a:r>
            <a:r>
              <a:rPr lang="en-US" altLang="zh-CN" sz="2000" b="1" dirty="0" err="1">
                <a:solidFill>
                  <a:srgbClr val="000066"/>
                </a:solidFill>
                <a:latin typeface="MS Sans Serif" charset="-122"/>
                <a:ea typeface="MS Sans Serif" charset="-122"/>
              </a:rPr>
              <a:t>sact</a:t>
            </a:r>
            <a:r>
              <a:rPr lang="en-US" altLang="zh-CN" sz="2000" b="1" dirty="0">
                <a:solidFill>
                  <a:srgbClr val="000066"/>
                </a:solidFill>
                <a:latin typeface="MS Sans Serif" charset="-122"/>
                <a:ea typeface="MS Sans Serif" charset="-122"/>
              </a:rPr>
              <a:t> </a:t>
            </a:r>
            <a:r>
              <a:rPr lang="en-US" altLang="zh-CN" sz="2000" b="1" dirty="0" err="1">
                <a:solidFill>
                  <a:srgbClr val="000066"/>
                </a:solidFill>
                <a:latin typeface="MS Sans Serif" charset="-122"/>
                <a:ea typeface="MS Sans Serif" charset="-122"/>
              </a:rPr>
              <a:t>db</a:t>
            </a:r>
            <a:r>
              <a:rPr lang="en-US" altLang="zh-CN" sz="2000" b="1" dirty="0">
                <a:solidFill>
                  <a:srgbClr val="000066"/>
                </a:solidFill>
                <a:latin typeface="MS Sans Serif" charset="-122"/>
                <a:ea typeface="MS Sans Serif" charset="-122"/>
              </a:rPr>
              <a:t> ?</a:t>
            </a:r>
          </a:p>
          <a:p>
            <a:pPr>
              <a:lnSpc>
                <a:spcPct val="60000"/>
              </a:lnSpc>
              <a:spcBef>
                <a:spcPct val="50000"/>
              </a:spcBef>
            </a:pPr>
            <a:r>
              <a:rPr lang="en-US" altLang="zh-CN" sz="2000" b="1" dirty="0">
                <a:solidFill>
                  <a:srgbClr val="000066"/>
                </a:solidFill>
                <a:latin typeface="MS Sans Serif" charset="-122"/>
                <a:ea typeface="MS Sans Serif" charset="-122"/>
              </a:rPr>
              <a:t>     </a:t>
            </a:r>
            <a:r>
              <a:rPr lang="en-US" altLang="zh-CN" sz="2000" b="1" dirty="0" err="1">
                <a:solidFill>
                  <a:srgbClr val="000066"/>
                </a:solidFill>
                <a:latin typeface="MS Sans Serif" charset="-122"/>
                <a:ea typeface="MS Sans Serif" charset="-122"/>
              </a:rPr>
              <a:t>stri</a:t>
            </a:r>
            <a:r>
              <a:rPr lang="en-US" altLang="zh-CN" sz="2000" b="1" dirty="0">
                <a:solidFill>
                  <a:srgbClr val="000066"/>
                </a:solidFill>
                <a:latin typeface="MS Sans Serif" charset="-122"/>
                <a:ea typeface="MS Sans Serif" charset="-122"/>
              </a:rPr>
              <a:t> </a:t>
            </a:r>
            <a:r>
              <a:rPr lang="en-US" altLang="zh-CN" sz="2000" b="1" dirty="0" err="1">
                <a:solidFill>
                  <a:srgbClr val="000066"/>
                </a:solidFill>
                <a:latin typeface="MS Sans Serif" charset="-122"/>
                <a:ea typeface="MS Sans Serif" charset="-122"/>
              </a:rPr>
              <a:t>db</a:t>
            </a:r>
            <a:r>
              <a:rPr lang="en-US" altLang="zh-CN" sz="2000" b="1" dirty="0">
                <a:solidFill>
                  <a:srgbClr val="000066"/>
                </a:solidFill>
                <a:latin typeface="MS Sans Serif" charset="-122"/>
                <a:ea typeface="MS Sans Serif" charset="-122"/>
              </a:rPr>
              <a:t> 21 dup(?)</a:t>
            </a:r>
          </a:p>
          <a:p>
            <a:pPr>
              <a:lnSpc>
                <a:spcPct val="60000"/>
              </a:lnSpc>
              <a:spcBef>
                <a:spcPct val="50000"/>
              </a:spcBef>
            </a:pPr>
            <a:endParaRPr lang="en-US" altLang="zh-CN" sz="2000" b="1" dirty="0">
              <a:solidFill>
                <a:srgbClr val="000066"/>
              </a:solidFill>
              <a:latin typeface="MS Sans Serif" charset="-122"/>
              <a:ea typeface="MS Sans Serif" charset="-122"/>
            </a:endParaRPr>
          </a:p>
          <a:p>
            <a:pPr>
              <a:lnSpc>
                <a:spcPct val="60000"/>
              </a:lnSpc>
              <a:spcBef>
                <a:spcPct val="50000"/>
              </a:spcBef>
            </a:pPr>
            <a:r>
              <a:rPr lang="en-US" altLang="zh-CN" sz="2000" b="1" dirty="0">
                <a:solidFill>
                  <a:srgbClr val="000066"/>
                </a:solidFill>
                <a:latin typeface="MS Sans Serif" charset="-122"/>
                <a:ea typeface="MS Sans Serif" charset="-122"/>
              </a:rPr>
              <a:t>(2) </a:t>
            </a:r>
            <a:r>
              <a:rPr lang="en-US" altLang="zh-CN" sz="2000" b="1" dirty="0" err="1">
                <a:solidFill>
                  <a:srgbClr val="000066"/>
                </a:solidFill>
                <a:latin typeface="MS Sans Serif" charset="-122"/>
                <a:ea typeface="MS Sans Serif" charset="-122"/>
              </a:rPr>
              <a:t>smax</a:t>
            </a:r>
            <a:r>
              <a:rPr lang="en-US" altLang="zh-CN" sz="2000" b="1" dirty="0">
                <a:solidFill>
                  <a:srgbClr val="000066"/>
                </a:solidFill>
                <a:latin typeface="MS Sans Serif" charset="-122"/>
                <a:ea typeface="MS Sans Serif" charset="-122"/>
              </a:rPr>
              <a:t> </a:t>
            </a:r>
            <a:r>
              <a:rPr lang="en-US" altLang="zh-CN" sz="2000" b="1" dirty="0" err="1">
                <a:solidFill>
                  <a:srgbClr val="000066"/>
                </a:solidFill>
                <a:latin typeface="MS Sans Serif" charset="-122"/>
                <a:ea typeface="MS Sans Serif" charset="-122"/>
              </a:rPr>
              <a:t>db</a:t>
            </a:r>
            <a:r>
              <a:rPr lang="en-US" altLang="zh-CN" sz="2000" b="1" dirty="0">
                <a:solidFill>
                  <a:srgbClr val="000066"/>
                </a:solidFill>
                <a:latin typeface="MS Sans Serif" charset="-122"/>
                <a:ea typeface="MS Sans Serif" charset="-122"/>
              </a:rPr>
              <a:t> 21</a:t>
            </a:r>
          </a:p>
          <a:p>
            <a:pPr>
              <a:lnSpc>
                <a:spcPct val="60000"/>
              </a:lnSpc>
              <a:spcBef>
                <a:spcPct val="50000"/>
              </a:spcBef>
            </a:pPr>
            <a:r>
              <a:rPr lang="en-US" altLang="zh-CN" sz="2000" b="1" dirty="0">
                <a:solidFill>
                  <a:srgbClr val="000066"/>
                </a:solidFill>
                <a:latin typeface="MS Sans Serif" charset="-122"/>
                <a:ea typeface="MS Sans Serif" charset="-122"/>
              </a:rPr>
              <a:t>         </a:t>
            </a:r>
            <a:r>
              <a:rPr lang="en-US" altLang="zh-CN" sz="2000" b="1" dirty="0" err="1">
                <a:solidFill>
                  <a:srgbClr val="000066"/>
                </a:solidFill>
                <a:latin typeface="MS Sans Serif" charset="-122"/>
                <a:ea typeface="MS Sans Serif" charset="-122"/>
              </a:rPr>
              <a:t>db</a:t>
            </a:r>
            <a:r>
              <a:rPr lang="en-US" altLang="zh-CN" sz="2000" b="1" dirty="0">
                <a:solidFill>
                  <a:srgbClr val="000066"/>
                </a:solidFill>
                <a:latin typeface="MS Sans Serif" charset="-122"/>
                <a:ea typeface="MS Sans Serif" charset="-122"/>
              </a:rPr>
              <a:t> ?</a:t>
            </a:r>
          </a:p>
          <a:p>
            <a:pPr>
              <a:lnSpc>
                <a:spcPct val="60000"/>
              </a:lnSpc>
              <a:spcBef>
                <a:spcPct val="50000"/>
              </a:spcBef>
            </a:pPr>
            <a:r>
              <a:rPr lang="en-US" altLang="zh-CN" sz="2000" b="1" dirty="0">
                <a:solidFill>
                  <a:srgbClr val="000066"/>
                </a:solidFill>
                <a:latin typeface="MS Sans Serif" charset="-122"/>
                <a:ea typeface="MS Sans Serif" charset="-122"/>
              </a:rPr>
              <a:t>         </a:t>
            </a:r>
            <a:r>
              <a:rPr lang="en-US" altLang="zh-CN" sz="2000" b="1" dirty="0" err="1">
                <a:solidFill>
                  <a:srgbClr val="000066"/>
                </a:solidFill>
                <a:latin typeface="MS Sans Serif" charset="-122"/>
                <a:ea typeface="MS Sans Serif" charset="-122"/>
              </a:rPr>
              <a:t>db</a:t>
            </a:r>
            <a:r>
              <a:rPr lang="en-US" altLang="zh-CN" sz="2000" b="1" dirty="0">
                <a:solidFill>
                  <a:srgbClr val="000066"/>
                </a:solidFill>
                <a:latin typeface="MS Sans Serif" charset="-122"/>
                <a:ea typeface="MS Sans Serif" charset="-122"/>
              </a:rPr>
              <a:t> 21 dup(?)</a:t>
            </a:r>
          </a:p>
          <a:p>
            <a:pPr>
              <a:lnSpc>
                <a:spcPct val="60000"/>
              </a:lnSpc>
              <a:spcBef>
                <a:spcPct val="50000"/>
              </a:spcBef>
            </a:pPr>
            <a:endParaRPr lang="en-US" altLang="zh-CN" sz="2000" b="1" dirty="0">
              <a:solidFill>
                <a:srgbClr val="000066"/>
              </a:solidFill>
              <a:latin typeface="MS Sans Serif" charset="-122"/>
              <a:ea typeface="MS Sans Serif" charset="-122"/>
            </a:endParaRPr>
          </a:p>
          <a:p>
            <a:pPr>
              <a:lnSpc>
                <a:spcPct val="60000"/>
              </a:lnSpc>
              <a:spcBef>
                <a:spcPct val="50000"/>
              </a:spcBef>
            </a:pPr>
            <a:r>
              <a:rPr lang="en-US" altLang="zh-CN" sz="2000" b="1" dirty="0">
                <a:solidFill>
                  <a:srgbClr val="000066"/>
                </a:solidFill>
                <a:latin typeface="MS Sans Serif" charset="-122"/>
                <a:ea typeface="MS Sans Serif" charset="-122"/>
              </a:rPr>
              <a:t>(3)</a:t>
            </a:r>
            <a:r>
              <a:rPr lang="en-US" altLang="zh-CN" sz="2000" b="1" dirty="0" err="1">
                <a:solidFill>
                  <a:srgbClr val="000066"/>
                </a:solidFill>
                <a:latin typeface="MS Sans Serif" charset="-122"/>
                <a:ea typeface="MS Sans Serif" charset="-122"/>
              </a:rPr>
              <a:t>smax</a:t>
            </a:r>
            <a:r>
              <a:rPr lang="en-US" altLang="zh-CN" sz="2000" b="1" dirty="0">
                <a:solidFill>
                  <a:srgbClr val="000066"/>
                </a:solidFill>
                <a:latin typeface="MS Sans Serif" charset="-122"/>
                <a:ea typeface="MS Sans Serif" charset="-122"/>
              </a:rPr>
              <a:t> </a:t>
            </a:r>
            <a:r>
              <a:rPr lang="en-US" altLang="zh-CN" sz="2000" b="1" dirty="0" err="1">
                <a:solidFill>
                  <a:srgbClr val="000066"/>
                </a:solidFill>
                <a:latin typeface="MS Sans Serif" charset="-122"/>
                <a:ea typeface="MS Sans Serif" charset="-122"/>
              </a:rPr>
              <a:t>db</a:t>
            </a:r>
            <a:r>
              <a:rPr lang="en-US" altLang="zh-CN" sz="2000" b="1" dirty="0">
                <a:solidFill>
                  <a:srgbClr val="000066"/>
                </a:solidFill>
                <a:latin typeface="MS Sans Serif" charset="-122"/>
                <a:ea typeface="MS Sans Serif" charset="-122"/>
              </a:rPr>
              <a:t> 21, ?, 21 dup(?)</a:t>
            </a:r>
          </a:p>
          <a:p>
            <a:pPr>
              <a:lnSpc>
                <a:spcPct val="60000"/>
              </a:lnSpc>
              <a:spcBef>
                <a:spcPct val="50000"/>
              </a:spcBef>
            </a:pPr>
            <a:endParaRPr lang="en-US" altLang="zh-CN" sz="2000" b="1" dirty="0">
              <a:solidFill>
                <a:srgbClr val="000066"/>
              </a:solidFill>
              <a:latin typeface="MS Sans Serif" charset="-122"/>
              <a:ea typeface="MS Sans Serif" charset="-122"/>
            </a:endParaRPr>
          </a:p>
          <a:p>
            <a:pPr>
              <a:lnSpc>
                <a:spcPct val="60000"/>
              </a:lnSpc>
              <a:spcBef>
                <a:spcPct val="50000"/>
              </a:spcBef>
            </a:pPr>
            <a:r>
              <a:rPr lang="en-US" altLang="zh-CN" sz="2000" dirty="0">
                <a:solidFill>
                  <a:srgbClr val="000066"/>
                </a:solidFill>
                <a:latin typeface="MS Sans Serif" charset="-122"/>
                <a:ea typeface="MS Sans Serif" charset="-122"/>
              </a:rPr>
              <a:t>(4)</a:t>
            </a:r>
            <a:r>
              <a:rPr lang="en-US" altLang="zh-CN" sz="2000" dirty="0" err="1">
                <a:solidFill>
                  <a:srgbClr val="000066"/>
                </a:solidFill>
                <a:latin typeface="MS Sans Serif" charset="-122"/>
                <a:ea typeface="MS Sans Serif" charset="-122"/>
              </a:rPr>
              <a:t>smax</a:t>
            </a:r>
            <a:r>
              <a:rPr lang="en-US" altLang="zh-CN" sz="2000" dirty="0">
                <a:solidFill>
                  <a:srgbClr val="000066"/>
                </a:solidFill>
                <a:latin typeface="MS Sans Serif" charset="-122"/>
                <a:ea typeface="MS Sans Serif" charset="-122"/>
              </a:rPr>
              <a:t> </a:t>
            </a:r>
            <a:r>
              <a:rPr lang="en-US" altLang="zh-CN" sz="2000" dirty="0" err="1">
                <a:solidFill>
                  <a:srgbClr val="000066"/>
                </a:solidFill>
                <a:latin typeface="MS Sans Serif" charset="-122"/>
                <a:ea typeface="MS Sans Serif" charset="-122"/>
              </a:rPr>
              <a:t>db</a:t>
            </a:r>
            <a:r>
              <a:rPr lang="en-US" altLang="zh-CN" sz="2000" dirty="0">
                <a:solidFill>
                  <a:srgbClr val="000066"/>
                </a:solidFill>
                <a:latin typeface="MS Sans Serif" charset="-122"/>
                <a:ea typeface="MS Sans Serif" charset="-122"/>
              </a:rPr>
              <a:t> 21, 22 dup(?)</a:t>
            </a:r>
            <a:endParaRPr lang="en-US" altLang="zh-CN" sz="2000" b="1" dirty="0">
              <a:solidFill>
                <a:srgbClr val="000066"/>
              </a:solidFill>
              <a:latin typeface="MS Sans Serif" charset="-122"/>
              <a:ea typeface="MS Sans Serif" charset="-122"/>
            </a:endParaRPr>
          </a:p>
        </p:txBody>
      </p:sp>
      <p:sp>
        <p:nvSpPr>
          <p:cNvPr id="212999" name="Text Box 7"/>
          <p:cNvSpPr txBox="1">
            <a:spLocks noChangeArrowheads="1"/>
          </p:cNvSpPr>
          <p:nvPr/>
        </p:nvSpPr>
        <p:spPr bwMode="auto">
          <a:xfrm>
            <a:off x="4977765" y="1177689"/>
            <a:ext cx="3733800" cy="457200"/>
          </a:xfrm>
          <a:prstGeom prst="rect">
            <a:avLst/>
          </a:prstGeom>
          <a:noFill/>
          <a:ln>
            <a:noFill/>
          </a:ln>
          <a:effectLst/>
        </p:spPr>
        <p:txBody>
          <a:bodyPr>
            <a:spAutoFit/>
          </a:bodyPr>
          <a:lstStyle/>
          <a:p>
            <a:pPr>
              <a:spcBef>
                <a:spcPct val="50000"/>
              </a:spcBef>
            </a:pPr>
            <a:r>
              <a:rPr lang="zh-CN" altLang="en-US" b="1" dirty="0">
                <a:solidFill>
                  <a:srgbClr val="000066"/>
                </a:solidFill>
                <a:effectLst>
                  <a:outerShdw blurRad="38100" dist="38100" dir="2700000" algn="tl">
                    <a:srgbClr val="C0C0C0"/>
                  </a:outerShdw>
                </a:effectLst>
              </a:rPr>
              <a:t>例</a:t>
            </a:r>
            <a:r>
              <a:rPr lang="en-US" altLang="zh-CN" b="1" dirty="0">
                <a:solidFill>
                  <a:srgbClr val="000066"/>
                </a:solidFill>
                <a:effectLst>
                  <a:outerShdw blurRad="38100" dist="38100" dir="2700000" algn="tl">
                    <a:srgbClr val="C0C0C0"/>
                  </a:outerShdw>
                </a:effectLst>
              </a:rPr>
              <a:t>9-5   </a:t>
            </a:r>
            <a:r>
              <a:rPr lang="zh-CN" altLang="en-US" b="1" dirty="0">
                <a:solidFill>
                  <a:srgbClr val="000066"/>
                </a:solidFill>
                <a:effectLst>
                  <a:outerShdw blurRad="38100" dist="38100" dir="2700000" algn="tl">
                    <a:srgbClr val="C0C0C0"/>
                  </a:outerShdw>
                </a:effectLst>
              </a:rPr>
              <a:t>输入字符串程序</a:t>
            </a:r>
            <a:endParaRPr lang="zh-CN" altLang="en-US" b="1" dirty="0">
              <a:effectLst>
                <a:outerShdw blurRad="38100" dist="38100" dir="2700000" algn="tl">
                  <a:srgbClr val="C0C0C0"/>
                </a:outerShdw>
              </a:effectLst>
            </a:endParaRPr>
          </a:p>
        </p:txBody>
      </p:sp>
      <p:sp>
        <p:nvSpPr>
          <p:cNvPr id="6"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键盘</a:t>
            </a:r>
            <a:r>
              <a:rPr lang="en-US" altLang="zh-CN" sz="2600" kern="0" dirty="0">
                <a:solidFill>
                  <a:schemeClr val="tx2"/>
                </a:solidFill>
                <a:effectLst>
                  <a:outerShdw blurRad="38100" dist="38100" dir="2700000" algn="tl">
                    <a:srgbClr val="C0C0C0"/>
                  </a:outerShdw>
                </a:effectLst>
                <a:latin typeface="+mj-lt"/>
                <a:cs typeface="+mj-cs"/>
              </a:rPr>
              <a:t>I/O</a:t>
            </a:r>
            <a:endParaRPr lang="zh-CN" altLang="en-US" sz="2600" kern="0" dirty="0">
              <a:solidFill>
                <a:schemeClr val="tx2"/>
              </a:solidFill>
              <a:effectLst>
                <a:outerShdw blurRad="38100" dist="38100" dir="2700000" algn="tl">
                  <a:srgbClr val="C0C0C0"/>
                </a:outerShdw>
              </a:effectLst>
              <a:latin typeface="+mj-lt"/>
              <a:cs typeface="+mj-cs"/>
            </a:endParaRPr>
          </a:p>
        </p:txBody>
      </p:sp>
    </p:spTree>
    <p:extLst>
      <p:ext uri="{BB962C8B-B14F-4D97-AF65-F5344CB8AC3E}">
        <p14:creationId xmlns:p14="http://schemas.microsoft.com/office/powerpoint/2010/main" val="4049178129"/>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Text Box 2"/>
          <p:cNvSpPr txBox="1">
            <a:spLocks noChangeArrowheads="1"/>
          </p:cNvSpPr>
          <p:nvPr/>
        </p:nvSpPr>
        <p:spPr bwMode="auto">
          <a:xfrm>
            <a:off x="539552" y="1519583"/>
            <a:ext cx="8026152" cy="1130246"/>
          </a:xfrm>
          <a:prstGeom prst="rect">
            <a:avLst/>
          </a:prstGeom>
          <a:solidFill>
            <a:srgbClr val="66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spcBef>
                <a:spcPct val="50000"/>
              </a:spcBef>
            </a:pPr>
            <a:r>
              <a:rPr lang="en-US" altLang="zh-CN" b="1" dirty="0" err="1">
                <a:solidFill>
                  <a:srgbClr val="000066"/>
                </a:solidFill>
              </a:rPr>
              <a:t>Int</a:t>
            </a:r>
            <a:r>
              <a:rPr lang="en-US" altLang="zh-CN" b="1" dirty="0">
                <a:solidFill>
                  <a:srgbClr val="000066"/>
                </a:solidFill>
              </a:rPr>
              <a:t> 21</a:t>
            </a:r>
            <a:r>
              <a:rPr lang="zh-CN" altLang="en-US" b="1" dirty="0">
                <a:solidFill>
                  <a:srgbClr val="000066"/>
                </a:solidFill>
              </a:rPr>
              <a:t>的功能</a:t>
            </a:r>
            <a:r>
              <a:rPr lang="en-US" altLang="zh-CN" b="1" dirty="0">
                <a:solidFill>
                  <a:srgbClr val="000066"/>
                </a:solidFill>
              </a:rPr>
              <a:t>0ch</a:t>
            </a:r>
            <a:r>
              <a:rPr lang="zh-CN" altLang="en-US" b="1" dirty="0">
                <a:solidFill>
                  <a:srgbClr val="000066"/>
                </a:solidFill>
              </a:rPr>
              <a:t>能清除键盘缓冲区，然后执行在</a:t>
            </a:r>
            <a:r>
              <a:rPr lang="en-US" altLang="zh-CN" b="1" dirty="0">
                <a:solidFill>
                  <a:srgbClr val="000066"/>
                </a:solidFill>
              </a:rPr>
              <a:t>AL</a:t>
            </a:r>
            <a:r>
              <a:rPr lang="zh-CN" altLang="en-US" b="1" dirty="0">
                <a:solidFill>
                  <a:srgbClr val="000066"/>
                </a:solidFill>
              </a:rPr>
              <a:t>中指定的功能。</a:t>
            </a:r>
            <a:r>
              <a:rPr lang="en-US" altLang="zh-CN" b="1" dirty="0">
                <a:solidFill>
                  <a:srgbClr val="000066"/>
                </a:solidFill>
              </a:rPr>
              <a:t>AL</a:t>
            </a:r>
            <a:r>
              <a:rPr lang="zh-CN" altLang="en-US" b="1" dirty="0">
                <a:solidFill>
                  <a:srgbClr val="000066"/>
                </a:solidFill>
              </a:rPr>
              <a:t>中指定的功能可以是</a:t>
            </a:r>
            <a:r>
              <a:rPr lang="en-US" altLang="zh-CN" b="1" dirty="0">
                <a:solidFill>
                  <a:srgbClr val="000066"/>
                </a:solidFill>
              </a:rPr>
              <a:t>1</a:t>
            </a:r>
            <a:r>
              <a:rPr lang="zh-CN" altLang="en-US" b="1" dirty="0">
                <a:solidFill>
                  <a:srgbClr val="000066"/>
                </a:solidFill>
              </a:rPr>
              <a:t>，</a:t>
            </a:r>
            <a:r>
              <a:rPr lang="en-US" altLang="zh-CN" b="1" dirty="0">
                <a:solidFill>
                  <a:srgbClr val="000066"/>
                </a:solidFill>
              </a:rPr>
              <a:t>6</a:t>
            </a:r>
            <a:r>
              <a:rPr lang="zh-CN" altLang="en-US" b="1" dirty="0">
                <a:solidFill>
                  <a:srgbClr val="000066"/>
                </a:solidFill>
              </a:rPr>
              <a:t>，</a:t>
            </a:r>
            <a:r>
              <a:rPr lang="en-US" altLang="zh-CN" b="1" dirty="0">
                <a:solidFill>
                  <a:srgbClr val="000066"/>
                </a:solidFill>
              </a:rPr>
              <a:t>7</a:t>
            </a:r>
            <a:r>
              <a:rPr lang="zh-CN" altLang="en-US" b="1" dirty="0">
                <a:solidFill>
                  <a:srgbClr val="000066"/>
                </a:solidFill>
              </a:rPr>
              <a:t>，</a:t>
            </a:r>
            <a:r>
              <a:rPr lang="en-US" altLang="zh-CN" b="1" dirty="0">
                <a:solidFill>
                  <a:srgbClr val="000066"/>
                </a:solidFill>
              </a:rPr>
              <a:t>8</a:t>
            </a:r>
            <a:r>
              <a:rPr lang="zh-CN" altLang="en-US" b="1" dirty="0">
                <a:solidFill>
                  <a:srgbClr val="000066"/>
                </a:solidFill>
              </a:rPr>
              <a:t>或</a:t>
            </a:r>
            <a:r>
              <a:rPr lang="en-US" altLang="zh-CN" b="1" dirty="0">
                <a:solidFill>
                  <a:srgbClr val="000066"/>
                </a:solidFill>
              </a:rPr>
              <a:t>0AH</a:t>
            </a:r>
            <a:r>
              <a:rPr lang="zh-CN" altLang="en-US" b="1" dirty="0">
                <a:solidFill>
                  <a:srgbClr val="000066"/>
                </a:solidFill>
              </a:rPr>
              <a:t>。</a:t>
            </a:r>
          </a:p>
        </p:txBody>
      </p:sp>
      <p:sp>
        <p:nvSpPr>
          <p:cNvPr id="276483" name="Text Box 3"/>
          <p:cNvSpPr txBox="1">
            <a:spLocks noChangeArrowheads="1"/>
          </p:cNvSpPr>
          <p:nvPr/>
        </p:nvSpPr>
        <p:spPr bwMode="auto">
          <a:xfrm>
            <a:off x="763725" y="3219375"/>
            <a:ext cx="3124200" cy="2276942"/>
          </a:xfrm>
          <a:prstGeom prst="rect">
            <a:avLst/>
          </a:prstGeom>
          <a:noFill/>
          <a:ln w="9525">
            <a:noFill/>
            <a:miter lim="800000"/>
          </a:ln>
          <a:effectLst/>
        </p:spPr>
        <p:txBody>
          <a:bodyPr vert="horz" wrap="square" lIns="91440" tIns="45720" rIns="91440" bIns="45720" numCol="1" anchor="t" anchorCtr="0" compatLnSpc="1"/>
          <a:lstStyle>
            <a:lvl1pPr indent="622300" algn="just" eaLnBrk="0" hangingPunct="0">
              <a:spcBef>
                <a:spcPts val="1200"/>
              </a:spcBef>
              <a:buClr>
                <a:schemeClr val="bg2"/>
              </a:buClr>
              <a:buSzPct val="75000"/>
              <a:buFontTx/>
              <a:defRPr>
                <a:solidFill>
                  <a:srgbClr val="3333FF"/>
                </a:solidFill>
                <a:effectLst/>
                <a:latin typeface="+mn-lt"/>
                <a:ea typeface="楷体_GB2312" pitchFamily="1" charset="-122"/>
              </a:defRPr>
            </a:lvl1pPr>
            <a:lvl2pPr marL="742950" indent="-285750" eaLnBrk="0" hangingPunct="0">
              <a:spcBef>
                <a:spcPct val="20000"/>
              </a:spcBef>
              <a:buClr>
                <a:schemeClr val="tx2"/>
              </a:buClr>
              <a:buSzPct val="75000"/>
              <a:buFont typeface="Wingdings" panose="05000000000000000000" pitchFamily="2" charset="2"/>
              <a:buBlip>
                <a:blip r:embed="rId2"/>
              </a:buBlip>
              <a:defRPr>
                <a:latin typeface="+mn-lt"/>
                <a:ea typeface="+mn-ea"/>
              </a:defRPr>
            </a:lvl2pPr>
            <a:lvl3pPr marL="1143000" indent="-228600" eaLnBrk="0" hangingPunct="0">
              <a:spcBef>
                <a:spcPct val="20000"/>
              </a:spcBef>
              <a:buClr>
                <a:schemeClr val="accent1"/>
              </a:buClr>
              <a:buSzPct val="65000"/>
              <a:buFont typeface="Wingdings" panose="05000000000000000000" pitchFamily="2" charset="2"/>
              <a:buBlip>
                <a:blip r:embed="rId3"/>
              </a:buBlip>
              <a:defRPr sz="2000">
                <a:latin typeface="+mn-lt"/>
                <a:ea typeface="+mn-ea"/>
              </a:defRPr>
            </a:lvl3pPr>
            <a:lvl4pPr marL="1600200" indent="-228600" eaLnBrk="0" hangingPunct="0">
              <a:spcBef>
                <a:spcPct val="20000"/>
              </a:spcBef>
              <a:buClr>
                <a:schemeClr val="bg2"/>
              </a:buClr>
              <a:buFont typeface="Wingdings" panose="05000000000000000000" pitchFamily="2" charset="2"/>
              <a:buChar char="§"/>
              <a:defRPr sz="2000">
                <a:latin typeface="+mn-lt"/>
                <a:ea typeface="+mn-ea"/>
              </a:defRPr>
            </a:lvl4pPr>
            <a:lvl5pPr marL="2057400" indent="-228600" eaLnBrk="0" hangingPunct="0">
              <a:spcBef>
                <a:spcPct val="20000"/>
              </a:spcBef>
              <a:buClr>
                <a:schemeClr val="tx2"/>
              </a:buClr>
              <a:buSzPct val="80000"/>
              <a:buFont typeface="Wingdings" panose="05000000000000000000" pitchFamily="2" charset="2"/>
              <a:buChar char="§"/>
              <a:defRPr sz="2000">
                <a:latin typeface="+mn-lt"/>
                <a:ea typeface="+mn-ea"/>
              </a:defRPr>
            </a:lvl5pPr>
            <a:lvl6pPr marL="2514600" indent="-228600">
              <a:spcBef>
                <a:spcPct val="20000"/>
              </a:spcBef>
              <a:buClr>
                <a:schemeClr val="tx2"/>
              </a:buClr>
              <a:buSzPct val="80000"/>
              <a:buFont typeface="Wingdings" panose="05000000000000000000" pitchFamily="2" charset="2"/>
              <a:buChar char="§"/>
              <a:defRPr>
                <a:latin typeface="+mn-lt"/>
                <a:ea typeface="+mn-ea"/>
              </a:defRPr>
            </a:lvl6pPr>
            <a:lvl7pPr marL="2971800" indent="-228600">
              <a:spcBef>
                <a:spcPct val="20000"/>
              </a:spcBef>
              <a:buClr>
                <a:schemeClr val="tx2"/>
              </a:buClr>
              <a:buSzPct val="80000"/>
              <a:buFont typeface="Wingdings" panose="05000000000000000000" pitchFamily="2" charset="2"/>
              <a:buChar char="§"/>
              <a:defRPr>
                <a:latin typeface="+mn-lt"/>
                <a:ea typeface="+mn-ea"/>
              </a:defRPr>
            </a:lvl7pPr>
            <a:lvl8pPr marL="3429000" indent="-228600">
              <a:spcBef>
                <a:spcPct val="20000"/>
              </a:spcBef>
              <a:buClr>
                <a:schemeClr val="tx2"/>
              </a:buClr>
              <a:buSzPct val="80000"/>
              <a:buFont typeface="Wingdings" panose="05000000000000000000" pitchFamily="2" charset="2"/>
              <a:buChar char="§"/>
              <a:defRPr>
                <a:latin typeface="+mn-lt"/>
                <a:ea typeface="+mn-ea"/>
              </a:defRPr>
            </a:lvl8pPr>
            <a:lvl9pPr marL="3886200" indent="-228600">
              <a:spcBef>
                <a:spcPct val="20000"/>
              </a:spcBef>
              <a:buClr>
                <a:schemeClr val="tx2"/>
              </a:buClr>
              <a:buSzPct val="80000"/>
              <a:buFont typeface="Wingdings" panose="05000000000000000000" pitchFamily="2" charset="2"/>
              <a:buChar char="§"/>
              <a:defRPr>
                <a:latin typeface="+mn-lt"/>
                <a:ea typeface="+mn-ea"/>
              </a:defRPr>
            </a:lvl9pPr>
          </a:lstStyle>
          <a:p>
            <a:r>
              <a:rPr lang="en-US" altLang="zh-CN" dirty="0"/>
              <a:t> …</a:t>
            </a:r>
          </a:p>
          <a:p>
            <a:r>
              <a:rPr lang="en-US" altLang="zh-CN" dirty="0" err="1"/>
              <a:t>mov</a:t>
            </a:r>
            <a:r>
              <a:rPr lang="en-US" altLang="zh-CN" dirty="0"/>
              <a:t>   ah, 0ch</a:t>
            </a:r>
          </a:p>
          <a:p>
            <a:r>
              <a:rPr lang="en-US" altLang="zh-CN" dirty="0" err="1"/>
              <a:t>mov</a:t>
            </a:r>
            <a:r>
              <a:rPr lang="en-US" altLang="zh-CN" dirty="0"/>
              <a:t>   al, 08h</a:t>
            </a:r>
          </a:p>
          <a:p>
            <a:r>
              <a:rPr lang="en-US" altLang="zh-CN" dirty="0"/>
              <a:t> </a:t>
            </a:r>
            <a:r>
              <a:rPr lang="en-US" altLang="zh-CN" dirty="0" err="1"/>
              <a:t>int</a:t>
            </a:r>
            <a:r>
              <a:rPr lang="en-US" altLang="zh-CN" dirty="0"/>
              <a:t>     21h</a:t>
            </a:r>
          </a:p>
        </p:txBody>
      </p:sp>
      <p:sp>
        <p:nvSpPr>
          <p:cNvPr id="276484" name="Rectangle 4"/>
          <p:cNvSpPr>
            <a:spLocks noChangeArrowheads="1"/>
          </p:cNvSpPr>
          <p:nvPr/>
        </p:nvSpPr>
        <p:spPr bwMode="auto">
          <a:xfrm>
            <a:off x="452120" y="909984"/>
            <a:ext cx="4038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a:t>3</a:t>
            </a:r>
            <a:r>
              <a:rPr lang="zh-CN" altLang="en-US" sz="2800" b="1" dirty="0"/>
              <a:t>）清除键盘缓冲区</a:t>
            </a:r>
          </a:p>
        </p:txBody>
      </p:sp>
      <p:sp>
        <p:nvSpPr>
          <p:cNvPr id="5"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键盘</a:t>
            </a:r>
            <a:r>
              <a:rPr lang="en-US" altLang="zh-CN" sz="2600" kern="0" dirty="0">
                <a:solidFill>
                  <a:schemeClr val="tx2"/>
                </a:solidFill>
                <a:effectLst>
                  <a:outerShdw blurRad="38100" dist="38100" dir="2700000" algn="tl">
                    <a:srgbClr val="C0C0C0"/>
                  </a:outerShdw>
                </a:effectLst>
                <a:latin typeface="+mj-lt"/>
                <a:cs typeface="+mj-cs"/>
              </a:rPr>
              <a:t>I/O</a:t>
            </a:r>
            <a:endParaRPr lang="zh-CN" altLang="en-US" sz="2600" kern="0" dirty="0">
              <a:solidFill>
                <a:schemeClr val="tx2"/>
              </a:solidFill>
              <a:effectLst>
                <a:outerShdw blurRad="38100" dist="38100" dir="2700000" algn="tl">
                  <a:srgbClr val="C0C0C0"/>
                </a:outerShdw>
              </a:effectLst>
              <a:latin typeface="+mj-lt"/>
              <a:cs typeface="+mj-cs"/>
            </a:endParaRPr>
          </a:p>
        </p:txBody>
      </p:sp>
      <p:sp>
        <p:nvSpPr>
          <p:cNvPr id="2" name="文本框 1">
            <a:extLst>
              <a:ext uri="{FF2B5EF4-FFF2-40B4-BE49-F238E27FC236}">
                <a16:creationId xmlns:a16="http://schemas.microsoft.com/office/drawing/2014/main" id="{37C1262C-148B-49DC-AB14-B06962A8F60C}"/>
              </a:ext>
            </a:extLst>
          </p:cNvPr>
          <p:cNvSpPr txBox="1"/>
          <p:nvPr/>
        </p:nvSpPr>
        <p:spPr>
          <a:xfrm>
            <a:off x="5256077" y="3573016"/>
            <a:ext cx="2949588" cy="1569660"/>
          </a:xfrm>
          <a:prstGeom prst="rect">
            <a:avLst/>
          </a:prstGeom>
          <a:noFill/>
        </p:spPr>
        <p:txBody>
          <a:bodyPr wrap="square" rtlCol="0">
            <a:spAutoFit/>
          </a:bodyPr>
          <a:lstStyle/>
          <a:p>
            <a:r>
              <a:rPr lang="zh-CN" altLang="en-US" dirty="0">
                <a:solidFill>
                  <a:srgbClr val="FF0000"/>
                </a:solidFill>
              </a:rPr>
              <a:t>使用</a:t>
            </a:r>
            <a:r>
              <a:rPr lang="en-US" altLang="zh-CN" dirty="0">
                <a:solidFill>
                  <a:srgbClr val="FF0000"/>
                </a:solidFill>
              </a:rPr>
              <a:t>0CH</a:t>
            </a:r>
            <a:r>
              <a:rPr lang="zh-CN" altLang="en-US" dirty="0">
                <a:solidFill>
                  <a:srgbClr val="FF0000"/>
                </a:solidFill>
              </a:rPr>
              <a:t>的好处是可以避免因为偶然超前输入的字符而出现错误。</a:t>
            </a:r>
          </a:p>
        </p:txBody>
      </p:sp>
    </p:spTree>
    <p:extLst>
      <p:ext uri="{BB962C8B-B14F-4D97-AF65-F5344CB8AC3E}">
        <p14:creationId xmlns:p14="http://schemas.microsoft.com/office/powerpoint/2010/main" val="27793558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4" name="Text Box 4"/>
          <p:cNvSpPr txBox="1">
            <a:spLocks noChangeArrowheads="1"/>
          </p:cNvSpPr>
          <p:nvPr/>
        </p:nvSpPr>
        <p:spPr bwMode="auto">
          <a:xfrm>
            <a:off x="719100" y="2888637"/>
            <a:ext cx="5977136" cy="461665"/>
          </a:xfrm>
          <a:prstGeom prst="rect">
            <a:avLst/>
          </a:prstGeom>
          <a:noFill/>
          <a:ln w="9525">
            <a:noFill/>
            <a:miter lim="800000"/>
          </a:ln>
          <a:effectLst/>
        </p:spPr>
        <p:txBody>
          <a:bodyPr vert="horz" wrap="square" lIns="91440" tIns="45720" rIns="91440" bIns="45720" numCol="1" anchor="t" anchorCtr="0" compatLnSpc="1"/>
          <a:lstStyle>
            <a:lvl1pPr indent="622300" algn="just" eaLnBrk="0" hangingPunct="0">
              <a:spcBef>
                <a:spcPts val="1200"/>
              </a:spcBef>
              <a:buClr>
                <a:schemeClr val="bg2"/>
              </a:buClr>
              <a:buSzPct val="75000"/>
              <a:buFontTx/>
              <a:defRPr>
                <a:solidFill>
                  <a:srgbClr val="3333FF"/>
                </a:solidFill>
                <a:effectLst/>
                <a:latin typeface="+mn-lt"/>
                <a:ea typeface="楷体_GB2312" pitchFamily="1" charset="-122"/>
              </a:defRPr>
            </a:lvl1pPr>
            <a:lvl2pPr marL="742950" indent="-285750" eaLnBrk="0" hangingPunct="0">
              <a:spcBef>
                <a:spcPct val="20000"/>
              </a:spcBef>
              <a:buClr>
                <a:schemeClr val="tx2"/>
              </a:buClr>
              <a:buSzPct val="75000"/>
              <a:buFont typeface="Wingdings" panose="05000000000000000000" pitchFamily="2" charset="2"/>
              <a:buBlip>
                <a:blip r:embed="rId2"/>
              </a:buBlip>
              <a:defRPr>
                <a:latin typeface="+mn-lt"/>
                <a:ea typeface="+mn-ea"/>
              </a:defRPr>
            </a:lvl2pPr>
            <a:lvl3pPr marL="1143000" indent="-228600" eaLnBrk="0" hangingPunct="0">
              <a:spcBef>
                <a:spcPct val="20000"/>
              </a:spcBef>
              <a:buClr>
                <a:schemeClr val="accent1"/>
              </a:buClr>
              <a:buSzPct val="65000"/>
              <a:buFont typeface="Wingdings" panose="05000000000000000000" pitchFamily="2" charset="2"/>
              <a:buBlip>
                <a:blip r:embed="rId3"/>
              </a:buBlip>
              <a:defRPr sz="2000">
                <a:latin typeface="+mn-lt"/>
                <a:ea typeface="+mn-ea"/>
              </a:defRPr>
            </a:lvl3pPr>
            <a:lvl4pPr marL="1600200" indent="-228600" eaLnBrk="0" hangingPunct="0">
              <a:spcBef>
                <a:spcPct val="20000"/>
              </a:spcBef>
              <a:buClr>
                <a:schemeClr val="bg2"/>
              </a:buClr>
              <a:buFont typeface="Wingdings" panose="05000000000000000000" pitchFamily="2" charset="2"/>
              <a:buChar char="§"/>
              <a:defRPr sz="2000">
                <a:latin typeface="+mn-lt"/>
                <a:ea typeface="+mn-ea"/>
              </a:defRPr>
            </a:lvl4pPr>
            <a:lvl5pPr marL="2057400" indent="-228600" eaLnBrk="0" hangingPunct="0">
              <a:spcBef>
                <a:spcPct val="20000"/>
              </a:spcBef>
              <a:buClr>
                <a:schemeClr val="tx2"/>
              </a:buClr>
              <a:buSzPct val="80000"/>
              <a:buFont typeface="Wingdings" panose="05000000000000000000" pitchFamily="2" charset="2"/>
              <a:buChar char="§"/>
              <a:defRPr sz="2000">
                <a:latin typeface="+mn-lt"/>
                <a:ea typeface="+mn-ea"/>
              </a:defRPr>
            </a:lvl5pPr>
            <a:lvl6pPr marL="2514600" indent="-228600">
              <a:spcBef>
                <a:spcPct val="20000"/>
              </a:spcBef>
              <a:buClr>
                <a:schemeClr val="tx2"/>
              </a:buClr>
              <a:buSzPct val="80000"/>
              <a:buFont typeface="Wingdings" panose="05000000000000000000" pitchFamily="2" charset="2"/>
              <a:buChar char="§"/>
              <a:defRPr>
                <a:latin typeface="+mn-lt"/>
                <a:ea typeface="+mn-ea"/>
              </a:defRPr>
            </a:lvl6pPr>
            <a:lvl7pPr marL="2971800" indent="-228600">
              <a:spcBef>
                <a:spcPct val="20000"/>
              </a:spcBef>
              <a:buClr>
                <a:schemeClr val="tx2"/>
              </a:buClr>
              <a:buSzPct val="80000"/>
              <a:buFont typeface="Wingdings" panose="05000000000000000000" pitchFamily="2" charset="2"/>
              <a:buChar char="§"/>
              <a:defRPr>
                <a:latin typeface="+mn-lt"/>
                <a:ea typeface="+mn-ea"/>
              </a:defRPr>
            </a:lvl7pPr>
            <a:lvl8pPr marL="3429000" indent="-228600">
              <a:spcBef>
                <a:spcPct val="20000"/>
              </a:spcBef>
              <a:buClr>
                <a:schemeClr val="tx2"/>
              </a:buClr>
              <a:buSzPct val="80000"/>
              <a:buFont typeface="Wingdings" panose="05000000000000000000" pitchFamily="2" charset="2"/>
              <a:buChar char="§"/>
              <a:defRPr>
                <a:latin typeface="+mn-lt"/>
                <a:ea typeface="+mn-ea"/>
              </a:defRPr>
            </a:lvl8pPr>
            <a:lvl9pPr marL="3886200" indent="-228600">
              <a:spcBef>
                <a:spcPct val="20000"/>
              </a:spcBef>
              <a:buClr>
                <a:schemeClr val="tx2"/>
              </a:buClr>
              <a:buSzPct val="80000"/>
              <a:buFont typeface="Wingdings" panose="05000000000000000000" pitchFamily="2" charset="2"/>
              <a:buChar char="§"/>
              <a:defRPr>
                <a:latin typeface="+mn-lt"/>
                <a:ea typeface="+mn-ea"/>
              </a:defRPr>
            </a:lvl9pPr>
          </a:lstStyle>
          <a:p>
            <a:r>
              <a:rPr lang="zh-CN" altLang="en-US" dirty="0"/>
              <a:t>例  编写按任意键结束程序的程序段</a:t>
            </a:r>
          </a:p>
        </p:txBody>
      </p:sp>
      <p:sp>
        <p:nvSpPr>
          <p:cNvPr id="235525" name="Text Box 5"/>
          <p:cNvSpPr txBox="1">
            <a:spLocks noChangeArrowheads="1"/>
          </p:cNvSpPr>
          <p:nvPr/>
        </p:nvSpPr>
        <p:spPr bwMode="auto">
          <a:xfrm>
            <a:off x="1339788" y="3645024"/>
            <a:ext cx="3124200" cy="2700300"/>
          </a:xfrm>
          <a:prstGeom prst="rect">
            <a:avLst/>
          </a:prstGeom>
          <a:noFill/>
          <a:ln w="9525">
            <a:noFill/>
            <a:miter lim="800000"/>
          </a:ln>
          <a:effectLst/>
        </p:spPr>
        <p:txBody>
          <a:bodyPr vert="horz" wrap="square" lIns="91440" tIns="45720" rIns="91440" bIns="45720" numCol="1" anchor="t" anchorCtr="0" compatLnSpc="1"/>
          <a:lstStyle>
            <a:lvl1pPr indent="622300" algn="just" eaLnBrk="0" hangingPunct="0">
              <a:spcBef>
                <a:spcPts val="1200"/>
              </a:spcBef>
              <a:buClr>
                <a:schemeClr val="bg2"/>
              </a:buClr>
              <a:buSzPct val="75000"/>
              <a:buFontTx/>
              <a:defRPr>
                <a:solidFill>
                  <a:srgbClr val="3333FF"/>
                </a:solidFill>
                <a:effectLst/>
                <a:latin typeface="+mn-lt"/>
                <a:ea typeface="楷体_GB2312" pitchFamily="1" charset="-122"/>
              </a:defRPr>
            </a:lvl1pPr>
            <a:lvl2pPr marL="742950" indent="-285750" eaLnBrk="0" hangingPunct="0">
              <a:spcBef>
                <a:spcPct val="20000"/>
              </a:spcBef>
              <a:buClr>
                <a:schemeClr val="tx2"/>
              </a:buClr>
              <a:buSzPct val="75000"/>
              <a:buFont typeface="Wingdings" panose="05000000000000000000" pitchFamily="2" charset="2"/>
              <a:buBlip>
                <a:blip r:embed="rId2"/>
              </a:buBlip>
              <a:defRPr>
                <a:latin typeface="+mn-lt"/>
                <a:ea typeface="+mn-ea"/>
              </a:defRPr>
            </a:lvl2pPr>
            <a:lvl3pPr marL="1143000" indent="-228600" eaLnBrk="0" hangingPunct="0">
              <a:spcBef>
                <a:spcPct val="20000"/>
              </a:spcBef>
              <a:buClr>
                <a:schemeClr val="accent1"/>
              </a:buClr>
              <a:buSzPct val="65000"/>
              <a:buFont typeface="Wingdings" panose="05000000000000000000" pitchFamily="2" charset="2"/>
              <a:buBlip>
                <a:blip r:embed="rId3"/>
              </a:buBlip>
              <a:defRPr sz="2000">
                <a:latin typeface="+mn-lt"/>
                <a:ea typeface="+mn-ea"/>
              </a:defRPr>
            </a:lvl3pPr>
            <a:lvl4pPr marL="1600200" indent="-228600" eaLnBrk="0" hangingPunct="0">
              <a:spcBef>
                <a:spcPct val="20000"/>
              </a:spcBef>
              <a:buClr>
                <a:schemeClr val="bg2"/>
              </a:buClr>
              <a:buFont typeface="Wingdings" panose="05000000000000000000" pitchFamily="2" charset="2"/>
              <a:buChar char="§"/>
              <a:defRPr sz="2000">
                <a:latin typeface="+mn-lt"/>
                <a:ea typeface="+mn-ea"/>
              </a:defRPr>
            </a:lvl4pPr>
            <a:lvl5pPr marL="2057400" indent="-228600" eaLnBrk="0" hangingPunct="0">
              <a:spcBef>
                <a:spcPct val="20000"/>
              </a:spcBef>
              <a:buClr>
                <a:schemeClr val="tx2"/>
              </a:buClr>
              <a:buSzPct val="80000"/>
              <a:buFont typeface="Wingdings" panose="05000000000000000000" pitchFamily="2" charset="2"/>
              <a:buChar char="§"/>
              <a:defRPr sz="2000">
                <a:latin typeface="+mn-lt"/>
                <a:ea typeface="+mn-ea"/>
              </a:defRPr>
            </a:lvl5pPr>
            <a:lvl6pPr marL="2514600" indent="-228600">
              <a:spcBef>
                <a:spcPct val="20000"/>
              </a:spcBef>
              <a:buClr>
                <a:schemeClr val="tx2"/>
              </a:buClr>
              <a:buSzPct val="80000"/>
              <a:buFont typeface="Wingdings" panose="05000000000000000000" pitchFamily="2" charset="2"/>
              <a:buChar char="§"/>
              <a:defRPr>
                <a:latin typeface="+mn-lt"/>
                <a:ea typeface="+mn-ea"/>
              </a:defRPr>
            </a:lvl6pPr>
            <a:lvl7pPr marL="2971800" indent="-228600">
              <a:spcBef>
                <a:spcPct val="20000"/>
              </a:spcBef>
              <a:buClr>
                <a:schemeClr val="tx2"/>
              </a:buClr>
              <a:buSzPct val="80000"/>
              <a:buFont typeface="Wingdings" panose="05000000000000000000" pitchFamily="2" charset="2"/>
              <a:buChar char="§"/>
              <a:defRPr>
                <a:latin typeface="+mn-lt"/>
                <a:ea typeface="+mn-ea"/>
              </a:defRPr>
            </a:lvl7pPr>
            <a:lvl8pPr marL="3429000" indent="-228600">
              <a:spcBef>
                <a:spcPct val="20000"/>
              </a:spcBef>
              <a:buClr>
                <a:schemeClr val="tx2"/>
              </a:buClr>
              <a:buSzPct val="80000"/>
              <a:buFont typeface="Wingdings" panose="05000000000000000000" pitchFamily="2" charset="2"/>
              <a:buChar char="§"/>
              <a:defRPr>
                <a:latin typeface="+mn-lt"/>
                <a:ea typeface="+mn-ea"/>
              </a:defRPr>
            </a:lvl8pPr>
            <a:lvl9pPr marL="3886200" indent="-228600">
              <a:spcBef>
                <a:spcPct val="20000"/>
              </a:spcBef>
              <a:buClr>
                <a:schemeClr val="tx2"/>
              </a:buClr>
              <a:buSzPct val="80000"/>
              <a:buFont typeface="Wingdings" panose="05000000000000000000" pitchFamily="2" charset="2"/>
              <a:buChar char="§"/>
              <a:defRPr>
                <a:latin typeface="+mn-lt"/>
                <a:ea typeface="+mn-ea"/>
              </a:defRPr>
            </a:lvl9pPr>
          </a:lstStyle>
          <a:p>
            <a:pPr indent="0">
              <a:spcBef>
                <a:spcPts val="600"/>
              </a:spcBef>
            </a:pPr>
            <a:r>
              <a:rPr lang="en-US" altLang="zh-CN" dirty="0"/>
              <a:t>Wait:   …</a:t>
            </a:r>
          </a:p>
          <a:p>
            <a:pPr>
              <a:spcBef>
                <a:spcPts val="600"/>
              </a:spcBef>
            </a:pPr>
            <a:r>
              <a:rPr lang="en-US" altLang="zh-CN" dirty="0"/>
              <a:t>    </a:t>
            </a:r>
            <a:r>
              <a:rPr lang="en-US" altLang="zh-CN" dirty="0" err="1"/>
              <a:t>mov</a:t>
            </a:r>
            <a:r>
              <a:rPr lang="en-US" altLang="zh-CN" dirty="0"/>
              <a:t>   ah, 0bh</a:t>
            </a:r>
          </a:p>
          <a:p>
            <a:pPr>
              <a:spcBef>
                <a:spcPts val="600"/>
              </a:spcBef>
            </a:pPr>
            <a:r>
              <a:rPr lang="en-US" altLang="zh-CN" dirty="0"/>
              <a:t>    </a:t>
            </a:r>
            <a:r>
              <a:rPr lang="en-US" altLang="zh-CN" dirty="0" err="1"/>
              <a:t>int</a:t>
            </a:r>
            <a:r>
              <a:rPr lang="en-US" altLang="zh-CN" dirty="0"/>
              <a:t>     21h</a:t>
            </a:r>
          </a:p>
          <a:p>
            <a:pPr>
              <a:spcBef>
                <a:spcPts val="600"/>
              </a:spcBef>
            </a:pPr>
            <a:r>
              <a:rPr lang="en-US" altLang="zh-CN" dirty="0"/>
              <a:t>    </a:t>
            </a:r>
            <a:r>
              <a:rPr lang="en-US" altLang="zh-CN" dirty="0" err="1"/>
              <a:t>inc</a:t>
            </a:r>
            <a:r>
              <a:rPr lang="en-US" altLang="zh-CN" dirty="0"/>
              <a:t>    al</a:t>
            </a:r>
          </a:p>
          <a:p>
            <a:pPr>
              <a:spcBef>
                <a:spcPts val="600"/>
              </a:spcBef>
            </a:pPr>
            <a:r>
              <a:rPr lang="en-US" altLang="zh-CN" dirty="0"/>
              <a:t>    </a:t>
            </a:r>
            <a:r>
              <a:rPr lang="en-US" altLang="zh-CN" dirty="0" err="1"/>
              <a:t>jnz</a:t>
            </a:r>
            <a:r>
              <a:rPr lang="en-US" altLang="zh-CN" dirty="0"/>
              <a:t>    Wait</a:t>
            </a:r>
          </a:p>
          <a:p>
            <a:pPr>
              <a:spcBef>
                <a:spcPts val="600"/>
              </a:spcBef>
            </a:pPr>
            <a:r>
              <a:rPr lang="en-US" altLang="zh-CN" dirty="0"/>
              <a:t>    ret</a:t>
            </a:r>
          </a:p>
        </p:txBody>
      </p:sp>
      <p:sp>
        <p:nvSpPr>
          <p:cNvPr id="235527" name="Rectangle 7"/>
          <p:cNvSpPr>
            <a:spLocks noChangeArrowheads="1"/>
          </p:cNvSpPr>
          <p:nvPr/>
        </p:nvSpPr>
        <p:spPr bwMode="auto">
          <a:xfrm>
            <a:off x="452120" y="1085280"/>
            <a:ext cx="8080320"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800" b="1" dirty="0"/>
              <a:t>4</a:t>
            </a:r>
            <a:r>
              <a:rPr lang="zh-CN" altLang="en-US" sz="2800" b="1" dirty="0"/>
              <a:t>）检验键盘状态</a:t>
            </a:r>
            <a:endParaRPr lang="en-US" altLang="zh-CN" sz="2800" b="1" dirty="0"/>
          </a:p>
          <a:p>
            <a:r>
              <a:rPr lang="en-US" altLang="zh-CN" sz="2800" dirty="0"/>
              <a:t>	</a:t>
            </a:r>
            <a:r>
              <a:rPr lang="en-US" altLang="zh-CN" b="0" dirty="0"/>
              <a:t>INT 21H</a:t>
            </a:r>
            <a:r>
              <a:rPr lang="zh-CN" altLang="en-US" b="0" dirty="0"/>
              <a:t>的</a:t>
            </a:r>
            <a:r>
              <a:rPr lang="en-US" altLang="zh-CN" b="0" dirty="0"/>
              <a:t>0B</a:t>
            </a:r>
            <a:r>
              <a:rPr lang="zh-CN" altLang="en-US" b="0" dirty="0"/>
              <a:t>号功能可以检验一个键是否被按动，如果按下一个键，则</a:t>
            </a:r>
            <a:r>
              <a:rPr lang="en-US" altLang="zh-CN" b="0" dirty="0"/>
              <a:t>AL=0FFH</a:t>
            </a:r>
            <a:r>
              <a:rPr lang="zh-CN" altLang="en-US" b="0" dirty="0"/>
              <a:t>，否则</a:t>
            </a:r>
            <a:r>
              <a:rPr lang="en-US" altLang="zh-CN" b="0" dirty="0"/>
              <a:t>AL=0</a:t>
            </a:r>
            <a:r>
              <a:rPr lang="zh-CN" altLang="en-US" b="0" dirty="0"/>
              <a:t>。无论哪种情况都将继续执行下一条语句。</a:t>
            </a:r>
          </a:p>
        </p:txBody>
      </p:sp>
      <p:sp>
        <p:nvSpPr>
          <p:cNvPr id="5"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键盘</a:t>
            </a:r>
            <a:r>
              <a:rPr lang="en-US" altLang="zh-CN" sz="2600" kern="0" dirty="0">
                <a:solidFill>
                  <a:schemeClr val="tx2"/>
                </a:solidFill>
                <a:effectLst>
                  <a:outerShdw blurRad="38100" dist="38100" dir="2700000" algn="tl">
                    <a:srgbClr val="C0C0C0"/>
                  </a:outerShdw>
                </a:effectLst>
                <a:latin typeface="+mj-lt"/>
                <a:cs typeface="+mj-cs"/>
              </a:rPr>
              <a:t>I/O</a:t>
            </a:r>
            <a:endParaRPr lang="zh-CN" altLang="en-US" sz="2600" kern="0" dirty="0">
              <a:solidFill>
                <a:schemeClr val="tx2"/>
              </a:solidFill>
              <a:effectLst>
                <a:outerShdw blurRad="38100" dist="38100" dir="2700000" algn="tl">
                  <a:srgbClr val="C0C0C0"/>
                </a:outerShdw>
              </a:effectLst>
              <a:latin typeface="+mj-lt"/>
              <a:cs typeface="+mj-cs"/>
            </a:endParaRPr>
          </a:p>
        </p:txBody>
      </p:sp>
    </p:spTree>
    <p:extLst>
      <p:ext uri="{BB962C8B-B14F-4D97-AF65-F5344CB8AC3E}">
        <p14:creationId xmlns:p14="http://schemas.microsoft.com/office/powerpoint/2010/main" val="537215121"/>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第</a:t>
            </a:r>
            <a:r>
              <a:rPr lang="en-US" altLang="zh-CN" sz="2600" kern="0" dirty="0">
                <a:solidFill>
                  <a:schemeClr val="tx2"/>
                </a:solidFill>
                <a:effectLst>
                  <a:outerShdw blurRad="38100" dist="38100" dir="2700000" algn="tl">
                    <a:srgbClr val="C0C0C0"/>
                  </a:outerShdw>
                </a:effectLst>
                <a:latin typeface="+mj-lt"/>
                <a:cs typeface="+mj-cs"/>
              </a:rPr>
              <a:t>11</a:t>
            </a:r>
            <a:r>
              <a:rPr lang="en-US" altLang="zh-CN" sz="2600" kern="0" dirty="0">
                <a:solidFill>
                  <a:schemeClr val="tx2"/>
                </a:solidFill>
                <a:effectLst>
                  <a:outerShdw blurRad="38100" dist="38100" dir="2700000" algn="tl">
                    <a:srgbClr val="C0C0C0"/>
                  </a:outerShdw>
                </a:effectLst>
              </a:rPr>
              <a:t>&amp;12</a:t>
            </a:r>
            <a:r>
              <a:rPr lang="zh-CN" altLang="en-US" sz="2600" kern="0" dirty="0">
                <a:solidFill>
                  <a:schemeClr val="tx2"/>
                </a:solidFill>
                <a:effectLst>
                  <a:outerShdw blurRad="38100" dist="38100" dir="2700000" algn="tl">
                    <a:srgbClr val="C0C0C0"/>
                  </a:outerShdw>
                </a:effectLst>
                <a:latin typeface="+mj-lt"/>
                <a:cs typeface="+mj-cs"/>
              </a:rPr>
              <a:t>讲：</a:t>
            </a:r>
            <a:r>
              <a:rPr lang="en-US" altLang="zh-CN" sz="2600" kern="0" dirty="0">
                <a:solidFill>
                  <a:schemeClr val="tx2"/>
                </a:solidFill>
                <a:effectLst>
                  <a:outerShdw blurRad="38100" dist="38100" dir="2700000" algn="tl">
                    <a:srgbClr val="C0C0C0"/>
                  </a:outerShdw>
                </a:effectLst>
                <a:latin typeface="+mj-lt"/>
                <a:cs typeface="+mj-cs"/>
              </a:rPr>
              <a:t>BIOS</a:t>
            </a:r>
            <a:r>
              <a:rPr lang="zh-CN" altLang="en-US" sz="2600" kern="0" dirty="0">
                <a:solidFill>
                  <a:schemeClr val="tx2"/>
                </a:solidFill>
                <a:effectLst>
                  <a:outerShdw blurRad="38100" dist="38100" dir="2700000" algn="tl">
                    <a:srgbClr val="C0C0C0"/>
                  </a:outerShdw>
                </a:effectLst>
                <a:latin typeface="+mj-lt"/>
                <a:cs typeface="+mj-cs"/>
              </a:rPr>
              <a:t>及</a:t>
            </a:r>
            <a:r>
              <a:rPr lang="en-US" altLang="zh-CN" sz="2600" kern="0" dirty="0">
                <a:solidFill>
                  <a:schemeClr val="tx2"/>
                </a:solidFill>
                <a:effectLst>
                  <a:outerShdw blurRad="38100" dist="38100" dir="2700000" algn="tl">
                    <a:srgbClr val="C0C0C0"/>
                  </a:outerShdw>
                </a:effectLst>
                <a:latin typeface="+mj-lt"/>
                <a:cs typeface="+mj-cs"/>
              </a:rPr>
              <a:t>DOS</a:t>
            </a:r>
            <a:r>
              <a:rPr lang="zh-CN" altLang="en-US" sz="2600" kern="0" dirty="0">
                <a:solidFill>
                  <a:schemeClr val="tx2"/>
                </a:solidFill>
                <a:effectLst>
                  <a:outerShdw blurRad="38100" dist="38100" dir="2700000" algn="tl">
                    <a:srgbClr val="C0C0C0"/>
                  </a:outerShdw>
                </a:effectLst>
                <a:latin typeface="+mj-lt"/>
                <a:cs typeface="+mj-cs"/>
              </a:rPr>
              <a:t>功能调用</a:t>
            </a:r>
          </a:p>
        </p:txBody>
      </p:sp>
      <p:sp>
        <p:nvSpPr>
          <p:cNvPr id="3" name="文本框 2"/>
          <p:cNvSpPr txBox="1"/>
          <p:nvPr/>
        </p:nvSpPr>
        <p:spPr>
          <a:xfrm>
            <a:off x="1223627" y="1016732"/>
            <a:ext cx="6571615" cy="4819781"/>
          </a:xfrm>
          <a:prstGeom prst="rect">
            <a:avLst/>
          </a:prstGeom>
          <a:noFill/>
        </p:spPr>
        <p:txBody>
          <a:bodyPr wrap="square" rtlCol="0">
            <a:spAutoFit/>
          </a:bodyPr>
          <a:lstStyle/>
          <a:p>
            <a:pPr marL="342900" indent="-342900">
              <a:lnSpc>
                <a:spcPct val="160000"/>
              </a:lnSpc>
              <a:buClr>
                <a:srgbClr val="FF3300"/>
              </a:buClr>
              <a:buFont typeface="Wingdings" panose="05000000000000000000" charset="0"/>
              <a:buChar char=""/>
            </a:pPr>
            <a:r>
              <a:rPr lang="en-US" altLang="zh-CN" b="0" dirty="0">
                <a:latin typeface="+mn-lt"/>
                <a:sym typeface="+mn-ea"/>
              </a:rPr>
              <a:t>BIOS</a:t>
            </a:r>
            <a:r>
              <a:rPr lang="zh-CN" altLang="en-US" b="0" dirty="0">
                <a:latin typeface="+mn-lt"/>
                <a:sym typeface="+mn-ea"/>
              </a:rPr>
              <a:t>与</a:t>
            </a:r>
            <a:r>
              <a:rPr lang="en-US" altLang="zh-CN" b="0" dirty="0">
                <a:latin typeface="+mn-lt"/>
                <a:sym typeface="+mn-ea"/>
              </a:rPr>
              <a:t>DOS</a:t>
            </a:r>
            <a:r>
              <a:rPr lang="zh-CN" altLang="en-US" b="0" dirty="0">
                <a:latin typeface="+mn-lt"/>
                <a:sym typeface="+mn-ea"/>
              </a:rPr>
              <a:t>简介</a:t>
            </a:r>
          </a:p>
          <a:p>
            <a:pPr marL="342900" indent="-342900">
              <a:lnSpc>
                <a:spcPct val="160000"/>
              </a:lnSpc>
              <a:buClr>
                <a:srgbClr val="FF3300"/>
              </a:buClr>
              <a:buFont typeface="Wingdings" panose="05000000000000000000" charset="0"/>
              <a:buChar char=""/>
            </a:pPr>
            <a:r>
              <a:rPr lang="zh-CN" altLang="en-US" b="0" dirty="0">
                <a:latin typeface="+mn-lt"/>
                <a:sym typeface="+mn-ea"/>
              </a:rPr>
              <a:t>键盘</a:t>
            </a:r>
            <a:r>
              <a:rPr lang="en-US" altLang="zh-CN" b="0" dirty="0">
                <a:latin typeface="+mn-lt"/>
                <a:sym typeface="+mn-ea"/>
              </a:rPr>
              <a:t>I/O</a:t>
            </a:r>
          </a:p>
          <a:p>
            <a:pPr marL="342900" indent="-342900">
              <a:lnSpc>
                <a:spcPct val="160000"/>
              </a:lnSpc>
              <a:buClr>
                <a:srgbClr val="FF3300"/>
              </a:buClr>
              <a:buFont typeface="Wingdings" panose="05000000000000000000" charset="0"/>
              <a:buChar char=""/>
            </a:pPr>
            <a:r>
              <a:rPr lang="zh-CN" altLang="en-US" dirty="0">
                <a:solidFill>
                  <a:srgbClr val="FF0000"/>
                </a:solidFill>
                <a:latin typeface="+mn-lt"/>
                <a:sym typeface="+mn-ea"/>
              </a:rPr>
              <a:t>显示器</a:t>
            </a:r>
            <a:r>
              <a:rPr lang="en-US" altLang="zh-CN" dirty="0">
                <a:solidFill>
                  <a:srgbClr val="FF0000"/>
                </a:solidFill>
                <a:latin typeface="+mn-lt"/>
                <a:sym typeface="+mn-ea"/>
              </a:rPr>
              <a:t>I/O</a:t>
            </a:r>
          </a:p>
          <a:p>
            <a:pPr marL="800100" lvl="2" indent="-342900">
              <a:lnSpc>
                <a:spcPct val="160000"/>
              </a:lnSpc>
              <a:buClr>
                <a:srgbClr val="FF3300"/>
              </a:buClr>
              <a:buFont typeface="Wingdings" panose="05000000000000000000" charset="0"/>
              <a:buChar char=""/>
            </a:pPr>
            <a:r>
              <a:rPr lang="zh-CN" altLang="en-US" u="sng" dirty="0">
                <a:solidFill>
                  <a:srgbClr val="FF0000"/>
                </a:solidFill>
                <a:latin typeface="+mn-lt"/>
              </a:rPr>
              <a:t>字符属性</a:t>
            </a:r>
            <a:endParaRPr lang="en-US" altLang="zh-CN" u="sng" dirty="0">
              <a:solidFill>
                <a:srgbClr val="FF0000"/>
              </a:solidFill>
              <a:latin typeface="+mn-lt"/>
            </a:endParaRPr>
          </a:p>
          <a:p>
            <a:pPr marL="800100" lvl="2" indent="-342900">
              <a:lnSpc>
                <a:spcPct val="160000"/>
              </a:lnSpc>
              <a:buClr>
                <a:srgbClr val="FF3300"/>
              </a:buClr>
              <a:buFont typeface="Wingdings" panose="05000000000000000000" charset="0"/>
              <a:buChar char=""/>
            </a:pPr>
            <a:r>
              <a:rPr lang="en-US" altLang="zh-CN" u="sng" dirty="0">
                <a:solidFill>
                  <a:srgbClr val="FF0000"/>
                </a:solidFill>
                <a:latin typeface="+mn-lt"/>
              </a:rPr>
              <a:t>BIOS</a:t>
            </a:r>
            <a:r>
              <a:rPr lang="zh-CN" altLang="en-US" u="sng" dirty="0">
                <a:solidFill>
                  <a:srgbClr val="FF0000"/>
                </a:solidFill>
                <a:latin typeface="+mn-lt"/>
              </a:rPr>
              <a:t>显示中断</a:t>
            </a:r>
            <a:endParaRPr lang="en-US" altLang="zh-CN" u="sng" dirty="0">
              <a:solidFill>
                <a:srgbClr val="FF0000"/>
              </a:solidFill>
              <a:latin typeface="+mn-lt"/>
            </a:endParaRPr>
          </a:p>
          <a:p>
            <a:pPr marL="800100" lvl="2" indent="-342900">
              <a:lnSpc>
                <a:spcPct val="160000"/>
              </a:lnSpc>
              <a:buClr>
                <a:srgbClr val="FF3300"/>
              </a:buClr>
              <a:buFont typeface="Wingdings" panose="05000000000000000000" charset="0"/>
              <a:buChar char=""/>
            </a:pPr>
            <a:r>
              <a:rPr lang="en-US" altLang="zh-CN" u="sng" dirty="0">
                <a:solidFill>
                  <a:srgbClr val="FF0000"/>
                </a:solidFill>
                <a:latin typeface="+mn-lt"/>
              </a:rPr>
              <a:t>DOS</a:t>
            </a:r>
            <a:r>
              <a:rPr lang="zh-CN" altLang="en-US" u="sng" dirty="0">
                <a:solidFill>
                  <a:srgbClr val="FF0000"/>
                </a:solidFill>
                <a:latin typeface="+mn-lt"/>
              </a:rPr>
              <a:t>显示功能调用</a:t>
            </a:r>
          </a:p>
          <a:p>
            <a:pPr marL="342900" indent="-342900">
              <a:lnSpc>
                <a:spcPct val="160000"/>
              </a:lnSpc>
              <a:buClr>
                <a:srgbClr val="FF3300"/>
              </a:buClr>
              <a:buFont typeface="Wingdings" panose="05000000000000000000" charset="0"/>
              <a:buChar char=""/>
            </a:pPr>
            <a:r>
              <a:rPr lang="zh-CN" altLang="en-US" b="0" dirty="0">
                <a:latin typeface="+mn-lt"/>
                <a:sym typeface="+mn-ea"/>
              </a:rPr>
              <a:t>串行通信口</a:t>
            </a:r>
            <a:r>
              <a:rPr lang="en-US" altLang="zh-CN" b="0" dirty="0">
                <a:latin typeface="+mn-lt"/>
                <a:sym typeface="+mn-ea"/>
              </a:rPr>
              <a:t>I/O</a:t>
            </a:r>
            <a:endParaRPr lang="zh-CN" altLang="en-US" b="0" dirty="0">
              <a:latin typeface="+mn-lt"/>
              <a:sym typeface="+mn-ea"/>
            </a:endParaRPr>
          </a:p>
          <a:p>
            <a:pPr marL="342900" indent="-342900">
              <a:lnSpc>
                <a:spcPct val="160000"/>
              </a:lnSpc>
              <a:buClr>
                <a:srgbClr val="FF3300"/>
              </a:buClr>
              <a:buFont typeface="Wingdings" panose="05000000000000000000" charset="0"/>
              <a:buChar char=""/>
            </a:pPr>
            <a:r>
              <a:rPr lang="zh-CN" altLang="en-US" b="0" dirty="0">
                <a:latin typeface="+mn-lt"/>
                <a:sym typeface="+mn-ea"/>
              </a:rPr>
              <a:t>文件存取</a:t>
            </a:r>
            <a:r>
              <a:rPr lang="en-US" altLang="zh-CN" b="0" dirty="0">
                <a:latin typeface="+mn-lt"/>
                <a:sym typeface="+mn-ea"/>
              </a:rPr>
              <a:t>I/O</a:t>
            </a:r>
            <a:endParaRPr lang="zh-CN" altLang="en-US" b="0" dirty="0">
              <a:latin typeface="+mn-lt"/>
              <a:sym typeface="+mn-ea"/>
            </a:endParaRPr>
          </a:p>
        </p:txBody>
      </p:sp>
    </p:spTree>
    <p:extLst>
      <p:ext uri="{BB962C8B-B14F-4D97-AF65-F5344CB8AC3E}">
        <p14:creationId xmlns:p14="http://schemas.microsoft.com/office/powerpoint/2010/main" val="3156269867"/>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8" name="Text Box 4"/>
          <p:cNvSpPr txBox="1">
            <a:spLocks noChangeArrowheads="1"/>
          </p:cNvSpPr>
          <p:nvPr/>
        </p:nvSpPr>
        <p:spPr bwMode="auto">
          <a:xfrm>
            <a:off x="395536" y="1048668"/>
            <a:ext cx="8209607" cy="3662541"/>
          </a:xfrm>
          <a:prstGeom prst="rect">
            <a:avLst/>
          </a:prstGeom>
          <a:noFill/>
          <a:ln>
            <a:noFill/>
          </a:ln>
          <a:effectLst/>
        </p:spPr>
        <p:txBody>
          <a:bodyPr wrap="square">
            <a:spAutoFit/>
          </a:bodyPr>
          <a:lstStyle/>
          <a:p>
            <a:r>
              <a:rPr lang="zh-CN" altLang="en-US" dirty="0">
                <a:solidFill>
                  <a:schemeClr val="tx2"/>
                </a:solidFill>
                <a:latin typeface="宋体" panose="02010600030101010101" pitchFamily="2" charset="-122"/>
              </a:rPr>
              <a:t>显示器通过显示适配器与</a:t>
            </a:r>
            <a:r>
              <a:rPr lang="en-US" altLang="zh-CN" dirty="0">
                <a:solidFill>
                  <a:schemeClr val="tx2"/>
                </a:solidFill>
                <a:latin typeface="宋体" panose="02010600030101010101" pitchFamily="2" charset="-122"/>
              </a:rPr>
              <a:t>PC</a:t>
            </a:r>
            <a:r>
              <a:rPr lang="zh-CN" altLang="en-US" dirty="0">
                <a:solidFill>
                  <a:schemeClr val="tx2"/>
                </a:solidFill>
                <a:latin typeface="宋体" panose="02010600030101010101" pitchFamily="2" charset="-122"/>
              </a:rPr>
              <a:t>机相连。显示适配器也称为显卡，是计算机和显示器的接口。</a:t>
            </a:r>
            <a:endParaRPr lang="en-US" altLang="zh-CN" dirty="0">
              <a:solidFill>
                <a:schemeClr val="tx2"/>
              </a:solidFill>
              <a:latin typeface="宋体" panose="02010600030101010101" pitchFamily="2" charset="-122"/>
            </a:endParaRPr>
          </a:p>
          <a:p>
            <a:endParaRPr lang="en-US" altLang="zh-CN" dirty="0">
              <a:solidFill>
                <a:schemeClr val="tx2"/>
              </a:solidFill>
              <a:latin typeface="宋体" panose="02010600030101010101" pitchFamily="2" charset="-122"/>
            </a:endParaRPr>
          </a:p>
          <a:p>
            <a:r>
              <a:rPr lang="zh-CN" altLang="en-US" dirty="0">
                <a:solidFill>
                  <a:schemeClr val="tx2"/>
                </a:solidFill>
                <a:latin typeface="宋体" panose="02010600030101010101" pitchFamily="2" charset="-122"/>
              </a:rPr>
              <a:t>显示器两种显示方式：</a:t>
            </a:r>
            <a:endParaRPr lang="en-US" altLang="zh-CN" dirty="0">
              <a:solidFill>
                <a:schemeClr val="tx2"/>
              </a:solidFill>
              <a:latin typeface="宋体" panose="02010600030101010101" pitchFamily="2" charset="-122"/>
            </a:endParaRPr>
          </a:p>
          <a:p>
            <a:pPr marL="342900" indent="-342900" algn="just">
              <a:spcBef>
                <a:spcPts val="1200"/>
              </a:spcBef>
              <a:buFont typeface="Wingdings" panose="05000000000000000000" pitchFamily="2" charset="2"/>
              <a:buChar char="u"/>
            </a:pPr>
            <a:r>
              <a:rPr lang="zh-CN" altLang="en-CN" b="1" dirty="0">
                <a:solidFill>
                  <a:srgbClr val="3333FF"/>
                </a:solidFill>
                <a:latin typeface="宋体" panose="02010600030101010101" pitchFamily="2" charset="-122"/>
              </a:rPr>
              <a:t>文本</a:t>
            </a:r>
            <a:r>
              <a:rPr lang="zh-CN" altLang="en-US" dirty="0">
                <a:solidFill>
                  <a:srgbClr val="3333FF"/>
                </a:solidFill>
                <a:latin typeface="宋体" panose="02010600030101010101" pitchFamily="2" charset="-122"/>
              </a:rPr>
              <a:t>方式</a:t>
            </a:r>
            <a:endParaRPr lang="en-US" altLang="zh-CN" dirty="0">
              <a:solidFill>
                <a:srgbClr val="3333FF"/>
              </a:solidFill>
              <a:latin typeface="宋体" panose="02010600030101010101" pitchFamily="2" charset="-122"/>
            </a:endParaRPr>
          </a:p>
          <a:p>
            <a:pPr lvl="1" algn="just">
              <a:spcBef>
                <a:spcPts val="1200"/>
              </a:spcBef>
            </a:pPr>
            <a:r>
              <a:rPr lang="zh-CN" altLang="en-US" dirty="0">
                <a:solidFill>
                  <a:srgbClr val="3333FF"/>
                </a:solidFill>
                <a:latin typeface="宋体" panose="02010600030101010101" pitchFamily="2" charset="-122"/>
              </a:rPr>
              <a:t>将屏幕分成若干行和列，在每个网格位置上显示字符。</a:t>
            </a:r>
            <a:endParaRPr lang="en-US" altLang="zh-CN" dirty="0">
              <a:solidFill>
                <a:srgbClr val="3333FF"/>
              </a:solidFill>
              <a:latin typeface="宋体" panose="02010600030101010101" pitchFamily="2" charset="-122"/>
            </a:endParaRPr>
          </a:p>
          <a:p>
            <a:pPr marL="342900" indent="-342900" algn="just">
              <a:spcBef>
                <a:spcPts val="1200"/>
              </a:spcBef>
              <a:buFont typeface="Wingdings" panose="05000000000000000000" pitchFamily="2" charset="2"/>
              <a:buChar char="u"/>
            </a:pPr>
            <a:r>
              <a:rPr lang="zh-CN" altLang="en-CN" b="1" dirty="0">
                <a:solidFill>
                  <a:srgbClr val="3333FF"/>
                </a:solidFill>
                <a:latin typeface="宋体" panose="02010600030101010101" pitchFamily="2" charset="-122"/>
              </a:rPr>
              <a:t>图形</a:t>
            </a:r>
            <a:r>
              <a:rPr lang="zh-CN" altLang="en-US" b="1" dirty="0">
                <a:solidFill>
                  <a:srgbClr val="3333FF"/>
                </a:solidFill>
                <a:latin typeface="宋体" panose="02010600030101010101" pitchFamily="2" charset="-122"/>
              </a:rPr>
              <a:t>方式</a:t>
            </a:r>
            <a:endParaRPr lang="en-US" altLang="zh-CN" b="1" dirty="0">
              <a:solidFill>
                <a:srgbClr val="3333FF"/>
              </a:solidFill>
              <a:latin typeface="宋体" panose="02010600030101010101" pitchFamily="2" charset="-122"/>
            </a:endParaRPr>
          </a:p>
          <a:p>
            <a:pPr algn="just">
              <a:spcBef>
                <a:spcPts val="1200"/>
              </a:spcBef>
            </a:pPr>
            <a:r>
              <a:rPr lang="zh-CN" altLang="en-US" b="1" dirty="0">
                <a:solidFill>
                  <a:srgbClr val="3333FF"/>
                </a:solidFill>
                <a:latin typeface="宋体" panose="02010600030101010101" pitchFamily="2" charset="-122"/>
              </a:rPr>
              <a:t>   将屏幕分成</a:t>
            </a:r>
            <a:r>
              <a:rPr lang="en-US" altLang="zh-CN" b="1" dirty="0">
                <a:solidFill>
                  <a:srgbClr val="3333FF"/>
                </a:solidFill>
                <a:latin typeface="宋体" panose="02010600030101010101" pitchFamily="2" charset="-122"/>
              </a:rPr>
              <a:t>m</a:t>
            </a:r>
            <a:r>
              <a:rPr lang="zh-CN" altLang="en-US" b="1" dirty="0">
                <a:solidFill>
                  <a:srgbClr val="3333FF"/>
                </a:solidFill>
                <a:latin typeface="宋体" panose="02010600030101010101" pitchFamily="2" charset="-122"/>
              </a:rPr>
              <a:t>*</a:t>
            </a:r>
            <a:r>
              <a:rPr lang="en-US" altLang="zh-CN" dirty="0">
                <a:solidFill>
                  <a:srgbClr val="3333FF"/>
                </a:solidFill>
                <a:latin typeface="宋体" panose="02010600030101010101" pitchFamily="2" charset="-122"/>
              </a:rPr>
              <a:t>n</a:t>
            </a:r>
            <a:r>
              <a:rPr lang="zh-CN" altLang="en-US" dirty="0">
                <a:solidFill>
                  <a:srgbClr val="3333FF"/>
                </a:solidFill>
                <a:latin typeface="宋体" panose="02010600030101010101" pitchFamily="2" charset="-122"/>
              </a:rPr>
              <a:t>的点阵，在每个点的位置显示像素。</a:t>
            </a:r>
            <a:endParaRPr lang="en-US" altLang="zh-CN" b="1" dirty="0">
              <a:solidFill>
                <a:srgbClr val="3333FF"/>
              </a:solidFill>
              <a:latin typeface="宋体" panose="02010600030101010101" pitchFamily="2" charset="-122"/>
            </a:endParaRPr>
          </a:p>
        </p:txBody>
      </p:sp>
      <p:sp>
        <p:nvSpPr>
          <p:cNvPr id="3"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显示器</a:t>
            </a:r>
            <a:r>
              <a:rPr lang="en-US" altLang="zh-CN" sz="2600" kern="0" dirty="0">
                <a:solidFill>
                  <a:schemeClr val="tx2"/>
                </a:solidFill>
                <a:effectLst>
                  <a:outerShdw blurRad="38100" dist="38100" dir="2700000" algn="tl">
                    <a:srgbClr val="C0C0C0"/>
                  </a:outerShdw>
                </a:effectLst>
                <a:latin typeface="+mj-lt"/>
                <a:cs typeface="+mj-cs"/>
              </a:rPr>
              <a:t>I/O</a:t>
            </a:r>
            <a:endParaRPr lang="zh-CN" altLang="en-US" sz="2600" kern="0" dirty="0">
              <a:solidFill>
                <a:schemeClr val="tx2"/>
              </a:solidFill>
              <a:effectLst>
                <a:outerShdw blurRad="38100" dist="38100" dir="2700000" algn="tl">
                  <a:srgbClr val="C0C0C0"/>
                </a:outerShdw>
              </a:effectLst>
              <a:latin typeface="+mj-lt"/>
              <a:cs typeface="+mj-cs"/>
            </a:endParaRPr>
          </a:p>
        </p:txBody>
      </p:sp>
    </p:spTree>
    <p:extLst>
      <p:ext uri="{BB962C8B-B14F-4D97-AF65-F5344CB8AC3E}">
        <p14:creationId xmlns:p14="http://schemas.microsoft.com/office/powerpoint/2010/main" val="2760909412"/>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8" name="Text Box 4"/>
          <p:cNvSpPr txBox="1">
            <a:spLocks noChangeArrowheads="1"/>
          </p:cNvSpPr>
          <p:nvPr/>
        </p:nvSpPr>
        <p:spPr bwMode="auto">
          <a:xfrm>
            <a:off x="395536" y="1048668"/>
            <a:ext cx="8209607" cy="4770537"/>
          </a:xfrm>
          <a:prstGeom prst="rect">
            <a:avLst/>
          </a:prstGeom>
          <a:noFill/>
          <a:ln>
            <a:noFill/>
          </a:ln>
          <a:effectLst/>
        </p:spPr>
        <p:txBody>
          <a:bodyPr wrap="square">
            <a:spAutoFit/>
          </a:bodyPr>
          <a:lstStyle/>
          <a:p>
            <a:r>
              <a:rPr lang="zh-CN" altLang="en-US" dirty="0">
                <a:solidFill>
                  <a:schemeClr val="tx2"/>
                </a:solidFill>
                <a:latin typeface="宋体" panose="02010600030101010101" pitchFamily="2" charset="-122"/>
              </a:rPr>
              <a:t>文本显示方式 字符属性</a:t>
            </a:r>
            <a:endParaRPr lang="zh-CN" altLang="en-US" b="1" dirty="0">
              <a:solidFill>
                <a:schemeClr val="tx2"/>
              </a:solidFill>
              <a:latin typeface="宋体" panose="02010600030101010101" pitchFamily="2" charset="-122"/>
            </a:endParaRPr>
          </a:p>
          <a:p>
            <a:pPr marL="342900" indent="-342900" algn="just">
              <a:spcBef>
                <a:spcPts val="1200"/>
              </a:spcBef>
              <a:buFont typeface="Wingdings" panose="05000000000000000000" pitchFamily="2" charset="2"/>
              <a:buChar char="u"/>
            </a:pPr>
            <a:r>
              <a:rPr lang="zh-CN" altLang="en-US" b="1" dirty="0">
                <a:solidFill>
                  <a:srgbClr val="3333FF"/>
                </a:solidFill>
                <a:latin typeface="宋体" panose="02010600030101010101" pitchFamily="2" charset="-122"/>
              </a:rPr>
              <a:t>显示器的屏幕通常划分为行和列的一个二维系统，显示适配器就在行和列组成的网格位置上显示字符。</a:t>
            </a:r>
            <a:endParaRPr lang="en-US" altLang="zh-CN" b="1" dirty="0">
              <a:solidFill>
                <a:srgbClr val="3333FF"/>
              </a:solidFill>
              <a:latin typeface="宋体" panose="02010600030101010101" pitchFamily="2" charset="-122"/>
            </a:endParaRPr>
          </a:p>
          <a:p>
            <a:pPr marL="342900" indent="-342900" algn="just">
              <a:spcBef>
                <a:spcPts val="1200"/>
              </a:spcBef>
              <a:buFont typeface="Wingdings" panose="05000000000000000000" pitchFamily="2" charset="2"/>
              <a:buChar char="u"/>
            </a:pPr>
            <a:r>
              <a:rPr lang="zh-CN" altLang="en-US" b="1" dirty="0">
                <a:solidFill>
                  <a:srgbClr val="3333FF"/>
                </a:solidFill>
                <a:latin typeface="宋体" panose="02010600030101010101" pitchFamily="2" charset="-122"/>
              </a:rPr>
              <a:t>每个字符都是以矩形块形式显示的。在</a:t>
            </a:r>
            <a:r>
              <a:rPr lang="en-US" altLang="zh-CN" b="1" dirty="0">
                <a:solidFill>
                  <a:srgbClr val="3333FF"/>
                </a:solidFill>
                <a:latin typeface="宋体" panose="02010600030101010101" pitchFamily="2" charset="-122"/>
              </a:rPr>
              <a:t>BIOS ROM</a:t>
            </a:r>
            <a:r>
              <a:rPr lang="zh-CN" altLang="en-US" b="1" dirty="0">
                <a:solidFill>
                  <a:srgbClr val="3333FF"/>
                </a:solidFill>
                <a:latin typeface="宋体" panose="02010600030101010101" pitchFamily="2" charset="-122"/>
              </a:rPr>
              <a:t>中存有多种不同大小的字符集，主要的显示字符集大小为：</a:t>
            </a:r>
            <a:r>
              <a:rPr lang="en-US" altLang="zh-CN" b="1" dirty="0">
                <a:solidFill>
                  <a:srgbClr val="3333FF"/>
                </a:solidFill>
                <a:latin typeface="宋体" panose="02010600030101010101" pitchFamily="2" charset="-122"/>
              </a:rPr>
              <a:t>8×8 (</a:t>
            </a:r>
            <a:r>
              <a:rPr lang="zh-CN" altLang="en-US" b="1" dirty="0">
                <a:solidFill>
                  <a:srgbClr val="3333FF"/>
                </a:solidFill>
                <a:latin typeface="宋体" panose="02010600030101010101" pitchFamily="2" charset="-122"/>
              </a:rPr>
              <a:t>标准</a:t>
            </a:r>
            <a:r>
              <a:rPr lang="en-US" altLang="zh-CN" b="1" dirty="0">
                <a:solidFill>
                  <a:srgbClr val="3333FF"/>
                </a:solidFill>
                <a:latin typeface="宋体" panose="02010600030101010101" pitchFamily="2" charset="-122"/>
              </a:rPr>
              <a:t>)</a:t>
            </a:r>
            <a:r>
              <a:rPr lang="zh-CN" altLang="en-US" b="1" dirty="0">
                <a:solidFill>
                  <a:srgbClr val="3333FF"/>
                </a:solidFill>
                <a:latin typeface="宋体" panose="02010600030101010101" pitchFamily="2" charset="-122"/>
              </a:rPr>
              <a:t>、</a:t>
            </a:r>
            <a:r>
              <a:rPr lang="en-US" altLang="zh-CN" b="1" dirty="0">
                <a:solidFill>
                  <a:srgbClr val="3333FF"/>
                </a:solidFill>
                <a:latin typeface="宋体" panose="02010600030101010101" pitchFamily="2" charset="-122"/>
              </a:rPr>
              <a:t>8×14</a:t>
            </a:r>
            <a:r>
              <a:rPr lang="zh-CN" altLang="en-US" b="1" dirty="0">
                <a:solidFill>
                  <a:srgbClr val="3333FF"/>
                </a:solidFill>
                <a:latin typeface="宋体" panose="02010600030101010101" pitchFamily="2" charset="-122"/>
              </a:rPr>
              <a:t>和</a:t>
            </a:r>
            <a:r>
              <a:rPr lang="en-US" altLang="zh-CN" b="1" dirty="0">
                <a:solidFill>
                  <a:srgbClr val="3333FF"/>
                </a:solidFill>
                <a:latin typeface="宋体" panose="02010600030101010101" pitchFamily="2" charset="-122"/>
              </a:rPr>
              <a:t>8×16</a:t>
            </a:r>
            <a:r>
              <a:rPr lang="zh-CN" altLang="en-US" b="1" dirty="0">
                <a:solidFill>
                  <a:srgbClr val="3333FF"/>
                </a:solidFill>
                <a:latin typeface="宋体" panose="02010600030101010101" pitchFamily="2" charset="-122"/>
              </a:rPr>
              <a:t>等。</a:t>
            </a:r>
            <a:endParaRPr lang="en-US" altLang="zh-CN" b="1" dirty="0">
              <a:solidFill>
                <a:srgbClr val="3333FF"/>
              </a:solidFill>
              <a:latin typeface="宋体" panose="02010600030101010101" pitchFamily="2" charset="-122"/>
            </a:endParaRPr>
          </a:p>
          <a:p>
            <a:pPr marL="342900" indent="-342900" algn="just">
              <a:spcBef>
                <a:spcPts val="1200"/>
              </a:spcBef>
              <a:buFont typeface="Wingdings" panose="05000000000000000000" pitchFamily="2" charset="2"/>
              <a:buChar char="u"/>
            </a:pPr>
            <a:r>
              <a:rPr lang="zh-CN" altLang="en-US" b="1" dirty="0">
                <a:solidFill>
                  <a:srgbClr val="3333FF"/>
                </a:solidFill>
                <a:latin typeface="宋体" panose="02010600030101010101" pitchFamily="2" charset="-122"/>
              </a:rPr>
              <a:t>在常用的文本显示模式下，屏幕被划分成</a:t>
            </a:r>
            <a:r>
              <a:rPr lang="en-US" altLang="zh-CN" b="1" dirty="0">
                <a:solidFill>
                  <a:srgbClr val="3333FF"/>
                </a:solidFill>
                <a:latin typeface="宋体" panose="02010600030101010101" pitchFamily="2" charset="-122"/>
              </a:rPr>
              <a:t>25</a:t>
            </a:r>
            <a:r>
              <a:rPr lang="zh-CN" altLang="en-US" b="1" dirty="0">
                <a:solidFill>
                  <a:srgbClr val="3333FF"/>
                </a:solidFill>
                <a:latin typeface="宋体" panose="02010600030101010101" pitchFamily="2" charset="-122"/>
              </a:rPr>
              <a:t>行，每行可显示</a:t>
            </a:r>
            <a:r>
              <a:rPr lang="en-US" altLang="zh-CN" b="1" dirty="0">
                <a:solidFill>
                  <a:srgbClr val="3333FF"/>
                </a:solidFill>
                <a:latin typeface="宋体" panose="02010600030101010101" pitchFamily="2" charset="-122"/>
              </a:rPr>
              <a:t>80</a:t>
            </a:r>
            <a:r>
              <a:rPr lang="zh-CN" altLang="en-US" b="1" dirty="0">
                <a:solidFill>
                  <a:srgbClr val="3333FF"/>
                </a:solidFill>
                <a:latin typeface="宋体" panose="02010600030101010101" pitchFamily="2" charset="-122"/>
              </a:rPr>
              <a:t>个字符，所以，每屏最多可显示</a:t>
            </a:r>
            <a:r>
              <a:rPr lang="en-US" altLang="zh-CN" b="1" dirty="0">
                <a:solidFill>
                  <a:srgbClr val="3333FF"/>
                </a:solidFill>
                <a:latin typeface="宋体" panose="02010600030101010101" pitchFamily="2" charset="-122"/>
              </a:rPr>
              <a:t>2000(80×25)</a:t>
            </a:r>
            <a:r>
              <a:rPr lang="zh-CN" altLang="en-US" b="1" dirty="0">
                <a:solidFill>
                  <a:srgbClr val="3333FF"/>
                </a:solidFill>
                <a:latin typeface="宋体" panose="02010600030101010101" pitchFamily="2" charset="-122"/>
              </a:rPr>
              <a:t>个字符。</a:t>
            </a:r>
            <a:endParaRPr lang="en-US" altLang="zh-CN" b="1" dirty="0">
              <a:solidFill>
                <a:srgbClr val="3333FF"/>
              </a:solidFill>
              <a:latin typeface="宋体" panose="02010600030101010101" pitchFamily="2" charset="-122"/>
            </a:endParaRPr>
          </a:p>
          <a:p>
            <a:pPr marL="342900" indent="-342900" algn="just">
              <a:spcBef>
                <a:spcPts val="1200"/>
              </a:spcBef>
              <a:buFont typeface="Wingdings" panose="05000000000000000000" pitchFamily="2" charset="2"/>
              <a:buChar char="u"/>
            </a:pPr>
            <a:r>
              <a:rPr lang="zh-CN" altLang="en-US" b="1" dirty="0">
                <a:solidFill>
                  <a:srgbClr val="3333FF"/>
                </a:solidFill>
                <a:latin typeface="宋体" panose="02010600030101010101" pitchFamily="2" charset="-122"/>
              </a:rPr>
              <a:t>为了便于标识屏幕上的每个显示位置，我们就用其所在行和列来表示之，并规定：屏幕的左上角坐标为</a:t>
            </a:r>
            <a:r>
              <a:rPr lang="en-US" altLang="zh-CN" b="1" dirty="0">
                <a:solidFill>
                  <a:srgbClr val="3333FF"/>
                </a:solidFill>
                <a:latin typeface="宋体" panose="02010600030101010101" pitchFamily="2" charset="-122"/>
              </a:rPr>
              <a:t>(0, 0)</a:t>
            </a:r>
            <a:r>
              <a:rPr lang="zh-CN" altLang="en-US" b="1" dirty="0">
                <a:solidFill>
                  <a:srgbClr val="3333FF"/>
                </a:solidFill>
                <a:latin typeface="宋体" panose="02010600030101010101" pitchFamily="2" charset="-122"/>
              </a:rPr>
              <a:t>，右下角坐标为</a:t>
            </a:r>
            <a:r>
              <a:rPr lang="en-US" altLang="zh-CN" b="1" dirty="0">
                <a:solidFill>
                  <a:srgbClr val="3333FF"/>
                </a:solidFill>
                <a:latin typeface="宋体" panose="02010600030101010101" pitchFamily="2" charset="-122"/>
              </a:rPr>
              <a:t>(24, 79)</a:t>
            </a:r>
            <a:r>
              <a:rPr lang="zh-CN" altLang="en-US" b="1" dirty="0">
                <a:solidFill>
                  <a:srgbClr val="3333FF"/>
                </a:solidFill>
                <a:latin typeface="宋体" panose="02010600030101010101" pitchFamily="2" charset="-122"/>
              </a:rPr>
              <a:t>。</a:t>
            </a:r>
            <a:endParaRPr lang="en-US" altLang="zh-CN" b="1" dirty="0">
              <a:solidFill>
                <a:srgbClr val="3333FF"/>
              </a:solidFill>
              <a:latin typeface="宋体" panose="02010600030101010101" pitchFamily="2" charset="-122"/>
            </a:endParaRPr>
          </a:p>
        </p:txBody>
      </p:sp>
      <p:sp>
        <p:nvSpPr>
          <p:cNvPr id="3"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显示器</a:t>
            </a:r>
            <a:r>
              <a:rPr lang="en-US" altLang="zh-CN" sz="2600" kern="0" dirty="0">
                <a:solidFill>
                  <a:schemeClr val="tx2"/>
                </a:solidFill>
                <a:effectLst>
                  <a:outerShdw blurRad="38100" dist="38100" dir="2700000" algn="tl">
                    <a:srgbClr val="C0C0C0"/>
                  </a:outerShdw>
                </a:effectLst>
                <a:latin typeface="+mj-lt"/>
                <a:cs typeface="+mj-cs"/>
              </a:rPr>
              <a:t>I/O</a:t>
            </a:r>
            <a:endParaRPr lang="zh-CN" altLang="en-US" sz="2600" kern="0" dirty="0">
              <a:solidFill>
                <a:schemeClr val="tx2"/>
              </a:solidFill>
              <a:effectLst>
                <a:outerShdw blurRad="38100" dist="38100" dir="2700000" algn="tl">
                  <a:srgbClr val="C0C0C0"/>
                </a:outerShdw>
              </a:effectLst>
              <a:latin typeface="+mj-lt"/>
              <a:cs typeface="+mj-cs"/>
            </a:endParaRPr>
          </a:p>
        </p:txBody>
      </p:sp>
    </p:spTree>
    <p:extLst>
      <p:ext uri="{BB962C8B-B14F-4D97-AF65-F5344CB8AC3E}">
        <p14:creationId xmlns:p14="http://schemas.microsoft.com/office/powerpoint/2010/main" val="81869411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432692" y="944724"/>
            <a:ext cx="8459788" cy="4608512"/>
          </a:xfrm>
        </p:spPr>
        <p:txBody>
          <a:bodyPr/>
          <a:lstStyle/>
          <a:p>
            <a:r>
              <a:rPr lang="zh-CN" altLang="en-US" sz="2000" dirty="0">
                <a:effectLst/>
                <a:latin typeface="宋体" panose="02010600030101010101" pitchFamily="2" charset="-122"/>
                <a:ea typeface="宋体" panose="02010600030101010101" pitchFamily="2" charset="-122"/>
              </a:rPr>
              <a:t>基本概念</a:t>
            </a:r>
          </a:p>
          <a:p>
            <a:pPr>
              <a:spcBef>
                <a:spcPts val="1200"/>
              </a:spcBef>
              <a:buFont typeface="Wingdings" pitchFamily="2" charset="2"/>
              <a:buNone/>
            </a:pPr>
            <a:r>
              <a:rPr lang="zh-CN" altLang="en-US" sz="2000" b="0" dirty="0">
                <a:effectLst/>
                <a:ea typeface="宋体" panose="02010600030101010101" pitchFamily="2" charset="-122"/>
              </a:rPr>
              <a:t>(1) BIOS</a:t>
            </a:r>
          </a:p>
          <a:p>
            <a:pPr>
              <a:spcBef>
                <a:spcPts val="1200"/>
              </a:spcBef>
              <a:buNone/>
            </a:pPr>
            <a:r>
              <a:rPr lang="zh-CN" altLang="en-US" sz="2000" b="0" dirty="0">
                <a:effectLst/>
                <a:ea typeface="宋体" panose="02010600030101010101" pitchFamily="2" charset="-122"/>
              </a:rPr>
              <a:t>IBM PC系列机在只读存储器ROM中固化有一组</a:t>
            </a:r>
            <a:r>
              <a:rPr lang="zh-CN" altLang="en-US" sz="2000" b="0" dirty="0">
                <a:solidFill>
                  <a:srgbClr val="FF0000"/>
                </a:solidFill>
                <a:effectLst/>
                <a:ea typeface="宋体" panose="02010600030101010101" pitchFamily="2" charset="-122"/>
              </a:rPr>
              <a:t>外部设备驱动与管理软件</a:t>
            </a:r>
            <a:r>
              <a:rPr lang="zh-CN" altLang="en-US" sz="2000" b="0" dirty="0">
                <a:effectLst/>
                <a:ea typeface="宋体" panose="02010600030101010101" pitchFamily="2" charset="-122"/>
              </a:rPr>
              <a:t>，组成PC机基本输入输出系统(</a:t>
            </a:r>
            <a:r>
              <a:rPr lang="en-US" altLang="zh-CN" sz="2000" b="0" dirty="0">
                <a:effectLst/>
                <a:ea typeface="宋体" panose="02010600030101010101" pitchFamily="2" charset="-122"/>
              </a:rPr>
              <a:t>Basic </a:t>
            </a:r>
            <a:r>
              <a:rPr lang="en-US" altLang="zh-CN" sz="2000" b="0" dirty="0" err="1">
                <a:effectLst/>
                <a:ea typeface="宋体" panose="02010600030101010101" pitchFamily="2" charset="-122"/>
              </a:rPr>
              <a:t>Input/Output</a:t>
            </a:r>
            <a:r>
              <a:rPr lang="en-US" altLang="zh-CN" sz="2000" b="0" dirty="0">
                <a:effectLst/>
                <a:ea typeface="宋体" panose="02010600030101010101" pitchFamily="2" charset="-122"/>
              </a:rPr>
              <a:t> System</a:t>
            </a:r>
            <a:r>
              <a:rPr lang="zh-CN" altLang="en-US" sz="2000" b="0" dirty="0">
                <a:effectLst/>
                <a:ea typeface="宋体" panose="02010600030101010101" pitchFamily="2" charset="-122"/>
              </a:rPr>
              <a:t>，</a:t>
            </a:r>
            <a:r>
              <a:rPr lang="en-US" altLang="zh-CN" sz="2000" b="0" dirty="0">
                <a:effectLst/>
                <a:ea typeface="宋体" panose="02010600030101010101" pitchFamily="2" charset="-122"/>
              </a:rPr>
              <a:t>BIOS</a:t>
            </a:r>
            <a:r>
              <a:rPr lang="zh-CN" altLang="en-US" sz="2000" b="0" dirty="0">
                <a:effectLst/>
                <a:ea typeface="宋体" panose="02010600030101010101" pitchFamily="2" charset="-122"/>
              </a:rPr>
              <a:t>),它处于系统软件的最低层，又称ROM BIOS。</a:t>
            </a:r>
            <a:r>
              <a:rPr lang="zh-CN" altLang="en-US" sz="2000" b="0" u="sng" dirty="0">
                <a:solidFill>
                  <a:srgbClr val="9900FF"/>
                </a:solidFill>
                <a:effectLst/>
                <a:ea typeface="宋体" panose="02010600030101010101" pitchFamily="2" charset="-122"/>
              </a:rPr>
              <a:t>BIOS主要包括以下一些功能：</a:t>
            </a:r>
          </a:p>
          <a:p>
            <a:pPr>
              <a:spcBef>
                <a:spcPts val="1200"/>
              </a:spcBef>
              <a:buFont typeface="Wingdings" pitchFamily="2" charset="2"/>
              <a:buNone/>
            </a:pPr>
            <a:r>
              <a:rPr lang="zh-CN" altLang="en-US" sz="2000" b="0" dirty="0">
                <a:solidFill>
                  <a:srgbClr val="9900FF"/>
                </a:solidFill>
                <a:effectLst/>
                <a:ea typeface="宋体" panose="02010600030101010101" pitchFamily="2" charset="-122"/>
              </a:rPr>
              <a:t>①系统自检及初始化</a:t>
            </a:r>
            <a:r>
              <a:rPr lang="en-US" altLang="zh-CN" sz="2000" b="0" dirty="0">
                <a:solidFill>
                  <a:srgbClr val="9900FF"/>
                </a:solidFill>
                <a:effectLst/>
                <a:ea typeface="宋体" panose="02010600030101010101" pitchFamily="2" charset="-122"/>
              </a:rPr>
              <a:t>	</a:t>
            </a:r>
            <a:r>
              <a:rPr lang="zh-CN" altLang="en-US" sz="2000" b="0" dirty="0">
                <a:effectLst/>
                <a:ea typeface="宋体" panose="02010600030101010101" pitchFamily="2" charset="-122"/>
              </a:rPr>
              <a:t>例如，系统加电启动时对硬件进行检测、对外部设备进行初始化、设置中断向量、引导操作系统等。</a:t>
            </a:r>
          </a:p>
          <a:p>
            <a:pPr>
              <a:spcBef>
                <a:spcPts val="1200"/>
              </a:spcBef>
              <a:buFont typeface="Wingdings" pitchFamily="2" charset="2"/>
              <a:buNone/>
            </a:pPr>
            <a:r>
              <a:rPr lang="zh-CN" altLang="en-US" sz="2000" b="0" dirty="0">
                <a:solidFill>
                  <a:srgbClr val="9900FF"/>
                </a:solidFill>
                <a:effectLst/>
                <a:ea typeface="宋体" panose="02010600030101010101" pitchFamily="2" charset="-122"/>
              </a:rPr>
              <a:t>②系统服务</a:t>
            </a:r>
            <a:r>
              <a:rPr lang="en-US" altLang="zh-CN" sz="2000" b="0" dirty="0">
                <a:solidFill>
                  <a:srgbClr val="9900FF"/>
                </a:solidFill>
                <a:effectLst/>
                <a:ea typeface="宋体" panose="02010600030101010101" pitchFamily="2" charset="-122"/>
              </a:rPr>
              <a:t>		</a:t>
            </a:r>
            <a:r>
              <a:rPr lang="zh-CN" altLang="en-US" sz="2000" b="0" dirty="0">
                <a:effectLst/>
                <a:ea typeface="宋体" panose="02010600030101010101" pitchFamily="2" charset="-122"/>
              </a:rPr>
              <a:t>为操作系统和应用程序提供系统服务，这些服务主要与I/O设备有关，如读取键盘输入、显示等。为了完成这些操作，BIOS必须直接与I/O设备打交道，它通过端口与I/O设备之间传送数据，使应用程序脱离具体的硬件操作。</a:t>
            </a:r>
          </a:p>
          <a:p>
            <a:pPr>
              <a:spcBef>
                <a:spcPts val="1200"/>
              </a:spcBef>
              <a:buFont typeface="Wingdings" pitchFamily="2" charset="2"/>
              <a:buNone/>
            </a:pPr>
            <a:r>
              <a:rPr lang="zh-CN" altLang="en-US" sz="2000" b="0" dirty="0">
                <a:solidFill>
                  <a:srgbClr val="9900FF"/>
                </a:solidFill>
                <a:effectLst/>
                <a:ea typeface="宋体" panose="02010600030101010101" pitchFamily="2" charset="-122"/>
              </a:rPr>
              <a:t>③硬件中断处理</a:t>
            </a:r>
            <a:r>
              <a:rPr lang="en-US" altLang="zh-CN" sz="2000" b="0" dirty="0">
                <a:solidFill>
                  <a:srgbClr val="9900FF"/>
                </a:solidFill>
                <a:effectLst/>
                <a:ea typeface="宋体" panose="02010600030101010101" pitchFamily="2" charset="-122"/>
              </a:rPr>
              <a:t>		</a:t>
            </a:r>
            <a:r>
              <a:rPr lang="zh-CN" altLang="en-US" sz="2000" b="0" dirty="0">
                <a:effectLst/>
                <a:ea typeface="宋体" panose="02010600030101010101" pitchFamily="2" charset="-122"/>
              </a:rPr>
              <a:t>提供硬件中断服务程序。</a:t>
            </a:r>
          </a:p>
        </p:txBody>
      </p:sp>
      <p:sp>
        <p:nvSpPr>
          <p:cNvPr id="5124" name="Rectangle 4"/>
          <p:cNvSpPr>
            <a:spLocks noChangeArrowheads="1"/>
          </p:cNvSpPr>
          <p:nvPr/>
        </p:nvSpPr>
        <p:spPr bwMode="auto">
          <a:xfrm>
            <a:off x="429597" y="5625244"/>
            <a:ext cx="849668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b="1" dirty="0">
                <a:solidFill>
                  <a:srgbClr val="0000FF"/>
                </a:solidFill>
                <a:ea typeface="黑体" pitchFamily="49" charset="-122"/>
              </a:rPr>
              <a:t>计算机系统软件就是利用这些基本的设备驱动程序与管理软件，完成各种功能操作。</a:t>
            </a:r>
          </a:p>
        </p:txBody>
      </p:sp>
      <p:sp>
        <p:nvSpPr>
          <p:cNvPr id="4" name="文本框 1"/>
          <p:cNvSpPr txBox="1"/>
          <p:nvPr/>
        </p:nvSpPr>
        <p:spPr>
          <a:xfrm>
            <a:off x="452120" y="317500"/>
            <a:ext cx="6392545" cy="492443"/>
          </a:xfrm>
          <a:prstGeom prst="rect">
            <a:avLst/>
          </a:prstGeom>
          <a:noFill/>
        </p:spPr>
        <p:txBody>
          <a:bodyPr wrap="square" rtlCol="0" anchor="t">
            <a:spAutoFit/>
          </a:bodyPr>
          <a:lstStyle/>
          <a:p>
            <a:r>
              <a:rPr lang="en-US" altLang="zh-CN" sz="2600" kern="0" dirty="0">
                <a:solidFill>
                  <a:schemeClr val="tx2"/>
                </a:solidFill>
                <a:effectLst>
                  <a:outerShdw blurRad="38100" dist="38100" dir="2700000" algn="tl">
                    <a:srgbClr val="C0C0C0"/>
                  </a:outerShdw>
                </a:effectLst>
                <a:latin typeface="+mj-lt"/>
                <a:cs typeface="+mj-cs"/>
              </a:rPr>
              <a:t>BIOS</a:t>
            </a:r>
            <a:r>
              <a:rPr lang="zh-CN" altLang="en-US" sz="2600" kern="0" dirty="0">
                <a:solidFill>
                  <a:schemeClr val="tx2"/>
                </a:solidFill>
                <a:effectLst>
                  <a:outerShdw blurRad="38100" dist="38100" dir="2700000" algn="tl">
                    <a:srgbClr val="C0C0C0"/>
                  </a:outerShdw>
                </a:effectLst>
                <a:latin typeface="+mj-lt"/>
                <a:cs typeface="+mj-cs"/>
              </a:rPr>
              <a:t>与</a:t>
            </a:r>
            <a:r>
              <a:rPr lang="en-US" altLang="zh-CN" sz="2600" kern="0" dirty="0">
                <a:solidFill>
                  <a:schemeClr val="tx2"/>
                </a:solidFill>
                <a:effectLst>
                  <a:outerShdw blurRad="38100" dist="38100" dir="2700000" algn="tl">
                    <a:srgbClr val="C0C0C0"/>
                  </a:outerShdw>
                </a:effectLst>
                <a:latin typeface="+mj-lt"/>
                <a:cs typeface="+mj-cs"/>
              </a:rPr>
              <a:t>DOS</a:t>
            </a:r>
            <a:r>
              <a:rPr lang="zh-CN" altLang="en-US" sz="2600" kern="0" dirty="0">
                <a:solidFill>
                  <a:schemeClr val="tx2"/>
                </a:solidFill>
                <a:effectLst>
                  <a:outerShdw blurRad="38100" dist="38100" dir="2700000" algn="tl">
                    <a:srgbClr val="C0C0C0"/>
                  </a:outerShdw>
                </a:effectLst>
                <a:latin typeface="+mj-lt"/>
                <a:cs typeface="+mj-cs"/>
              </a:rPr>
              <a:t>简介</a:t>
            </a:r>
          </a:p>
        </p:txBody>
      </p:sp>
    </p:spTree>
    <p:extLst>
      <p:ext uri="{BB962C8B-B14F-4D97-AF65-F5344CB8AC3E}">
        <p14:creationId xmlns:p14="http://schemas.microsoft.com/office/powerpoint/2010/main" val="468782936"/>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30" name="Rectangle 38"/>
          <p:cNvSpPr>
            <a:spLocks noChangeArrowheads="1"/>
          </p:cNvSpPr>
          <p:nvPr/>
        </p:nvSpPr>
        <p:spPr bwMode="auto">
          <a:xfrm>
            <a:off x="539750" y="949636"/>
            <a:ext cx="7884616" cy="1400383"/>
          </a:xfrm>
          <a:prstGeom prst="rect">
            <a:avLst/>
          </a:prstGeom>
          <a:noFill/>
          <a:ln>
            <a:noFill/>
          </a:ln>
          <a:effectLst/>
          <a:extLst>
            <a:ext uri="{909E8E84-426E-40DD-AFC4-6F175D3DCCD1}">
              <a14:hiddenFill xmlns:a14="http://schemas.microsoft.com/office/drawing/2010/main">
                <a:solidFill>
                  <a:srgbClr val="00006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a:spcBef>
                <a:spcPts val="600"/>
              </a:spcBef>
              <a:buFont typeface="Wingdings" panose="05000000000000000000" pitchFamily="2" charset="2"/>
              <a:buChar char="u"/>
            </a:pPr>
            <a:r>
              <a:rPr lang="zh-CN" altLang="en-US" sz="2000" dirty="0">
                <a:solidFill>
                  <a:srgbClr val="000099"/>
                </a:solidFill>
                <a:latin typeface="宋体" panose="02010600030101010101" pitchFamily="2" charset="-122"/>
              </a:rPr>
              <a:t>对应屏幕上的每个字符位置，主存空间都有相应的存储单元与之对应，因此可说是显示屏幕是“存储器的映像”。</a:t>
            </a:r>
            <a:endParaRPr lang="en-US" altLang="zh-CN" sz="2000" dirty="0">
              <a:solidFill>
                <a:srgbClr val="000099"/>
              </a:solidFill>
              <a:latin typeface="宋体" panose="02010600030101010101" pitchFamily="2" charset="-122"/>
            </a:endParaRPr>
          </a:p>
          <a:p>
            <a:pPr marL="342900" indent="-342900" algn="just">
              <a:spcBef>
                <a:spcPts val="600"/>
              </a:spcBef>
              <a:buFont typeface="Wingdings" panose="05000000000000000000" pitchFamily="2" charset="2"/>
              <a:buChar char="u"/>
            </a:pPr>
            <a:r>
              <a:rPr lang="zh-CN" altLang="en-US" sz="2000" dirty="0">
                <a:solidFill>
                  <a:srgbClr val="000099"/>
                </a:solidFill>
                <a:latin typeface="宋体" panose="02010600030101010101" pitchFamily="2" charset="-122"/>
              </a:rPr>
              <a:t>对应显示屏幕上的每个字符，在存储器中由连续的两个字节表示，</a:t>
            </a:r>
            <a:r>
              <a:rPr lang="zh-CN" altLang="en-US" sz="2000" dirty="0">
                <a:solidFill>
                  <a:srgbClr val="FF0000"/>
                </a:solidFill>
                <a:latin typeface="宋体" panose="02010600030101010101" pitchFamily="2" charset="-122"/>
              </a:rPr>
              <a:t>一个字节表示</a:t>
            </a:r>
            <a:r>
              <a:rPr lang="en-US" altLang="zh-CN" sz="2000" dirty="0">
                <a:solidFill>
                  <a:srgbClr val="FF0000"/>
                </a:solidFill>
                <a:latin typeface="宋体" panose="02010600030101010101" pitchFamily="2" charset="-122"/>
              </a:rPr>
              <a:t>ASCII</a:t>
            </a:r>
            <a:r>
              <a:rPr lang="zh-CN" altLang="en-US" sz="2000" dirty="0">
                <a:solidFill>
                  <a:srgbClr val="FF0000"/>
                </a:solidFill>
                <a:latin typeface="宋体" panose="02010600030101010101" pitchFamily="2" charset="-122"/>
              </a:rPr>
              <a:t>码，另一个字节保存字符的属性</a:t>
            </a:r>
            <a:r>
              <a:rPr lang="zh-CN" altLang="en-US" sz="2000" dirty="0">
                <a:solidFill>
                  <a:srgbClr val="000099"/>
                </a:solidFill>
                <a:latin typeface="宋体" panose="02010600030101010101" pitchFamily="2" charset="-122"/>
              </a:rPr>
              <a:t>。</a:t>
            </a:r>
            <a:endParaRPr lang="zh-CN" altLang="en-US" sz="2000" dirty="0">
              <a:solidFill>
                <a:srgbClr val="000099"/>
              </a:solidFill>
              <a:effectLst>
                <a:outerShdw blurRad="38100" dist="38100" dir="2700000" algn="tl">
                  <a:srgbClr val="C0C0C0"/>
                </a:outerShdw>
              </a:effectLst>
              <a:latin typeface="宋体" panose="02010600030101010101" pitchFamily="2" charset="-122"/>
            </a:endParaRPr>
          </a:p>
        </p:txBody>
      </p:sp>
      <p:sp>
        <p:nvSpPr>
          <p:cNvPr id="7"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显示器</a:t>
            </a:r>
            <a:r>
              <a:rPr lang="en-US" altLang="zh-CN" sz="2600" kern="0" dirty="0">
                <a:solidFill>
                  <a:schemeClr val="tx2"/>
                </a:solidFill>
                <a:effectLst>
                  <a:outerShdw blurRad="38100" dist="38100" dir="2700000" algn="tl">
                    <a:srgbClr val="C0C0C0"/>
                  </a:outerShdw>
                </a:effectLst>
                <a:latin typeface="+mj-lt"/>
                <a:cs typeface="+mj-cs"/>
              </a:rPr>
              <a:t>I/O</a:t>
            </a:r>
            <a:endParaRPr lang="zh-CN" altLang="en-US" sz="2600" kern="0" dirty="0">
              <a:solidFill>
                <a:schemeClr val="tx2"/>
              </a:solidFill>
              <a:effectLst>
                <a:outerShdw blurRad="38100" dist="38100" dir="2700000" algn="tl">
                  <a:srgbClr val="C0C0C0"/>
                </a:outerShdw>
              </a:effectLst>
              <a:latin typeface="+mj-lt"/>
              <a:cs typeface="+mj-cs"/>
            </a:endParaRPr>
          </a:p>
        </p:txBody>
      </p:sp>
      <p:pic>
        <p:nvPicPr>
          <p:cNvPr id="5" name="Picture 2" descr="08-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2347" y="2636912"/>
            <a:ext cx="6912768" cy="3812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1393422"/>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8" name="Rectangle 6"/>
          <p:cNvSpPr>
            <a:spLocks noChangeArrowheads="1"/>
          </p:cNvSpPr>
          <p:nvPr/>
        </p:nvSpPr>
        <p:spPr bwMode="auto">
          <a:xfrm>
            <a:off x="1042988" y="1533068"/>
            <a:ext cx="6985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spcBef>
                <a:spcPct val="0"/>
              </a:spcBef>
            </a:pPr>
            <a:r>
              <a:rPr lang="en-US" altLang="zh-CN" sz="1000" dirty="0">
                <a:effectLst/>
                <a:latin typeface="Times New Roman" pitchFamily="18" charset="0"/>
                <a:ea typeface="宋体" pitchFamily="2" charset="-122"/>
              </a:rPr>
              <a:t>                  </a:t>
            </a:r>
            <a:r>
              <a:rPr lang="en-US" altLang="zh-CN" sz="1800" dirty="0">
                <a:effectLst/>
                <a:latin typeface="Times New Roman" pitchFamily="18" charset="0"/>
                <a:ea typeface="宋体" pitchFamily="2" charset="-122"/>
              </a:rPr>
              <a:t>7                   6     5    4                    3                        2     1     0</a:t>
            </a:r>
          </a:p>
        </p:txBody>
      </p:sp>
      <p:graphicFrame>
        <p:nvGraphicFramePr>
          <p:cNvPr id="69639" name="Group 7"/>
          <p:cNvGraphicFramePr>
            <a:graphicFrameLocks noGrp="1"/>
          </p:cNvGraphicFramePr>
          <p:nvPr>
            <p:extLst>
              <p:ext uri="{D42A27DB-BD31-4B8C-83A1-F6EECF244321}">
                <p14:modId xmlns:p14="http://schemas.microsoft.com/office/powerpoint/2010/main" val="3118084229"/>
              </p:ext>
            </p:extLst>
          </p:nvPr>
        </p:nvGraphicFramePr>
        <p:xfrm>
          <a:off x="1042988" y="1916832"/>
          <a:ext cx="6769100" cy="396875"/>
        </p:xfrm>
        <a:graphic>
          <a:graphicData uri="http://schemas.openxmlformats.org/drawingml/2006/table">
            <a:tbl>
              <a:tblPr/>
              <a:tblGrid>
                <a:gridCol w="1444625">
                  <a:extLst>
                    <a:ext uri="{9D8B030D-6E8A-4147-A177-3AD203B41FA5}">
                      <a16:colId xmlns:a16="http://schemas.microsoft.com/office/drawing/2014/main" val="20000"/>
                    </a:ext>
                  </a:extLst>
                </a:gridCol>
                <a:gridCol w="1633537">
                  <a:extLst>
                    <a:ext uri="{9D8B030D-6E8A-4147-A177-3AD203B41FA5}">
                      <a16:colId xmlns:a16="http://schemas.microsoft.com/office/drawing/2014/main" val="20001"/>
                    </a:ext>
                  </a:extLst>
                </a:gridCol>
                <a:gridCol w="1844675">
                  <a:extLst>
                    <a:ext uri="{9D8B030D-6E8A-4147-A177-3AD203B41FA5}">
                      <a16:colId xmlns:a16="http://schemas.microsoft.com/office/drawing/2014/main" val="20002"/>
                    </a:ext>
                  </a:extLst>
                </a:gridCol>
                <a:gridCol w="1846263">
                  <a:extLst>
                    <a:ext uri="{9D8B030D-6E8A-4147-A177-3AD203B41FA5}">
                      <a16:colId xmlns:a16="http://schemas.microsoft.com/office/drawing/2014/main" val="20003"/>
                    </a:ext>
                  </a:extLst>
                </a:gridCol>
              </a:tblGrid>
              <a:tr h="396875">
                <a:tc>
                  <a:txBody>
                    <a:bodyPr/>
                    <a:lstStyle>
                      <a:lvl1pPr algn="l">
                        <a:defRPr kumimoji="1" sz="2800">
                          <a:solidFill>
                            <a:schemeClr val="tx1"/>
                          </a:solidFill>
                          <a:latin typeface="Times New Roman" pitchFamily="18" charset="0"/>
                          <a:ea typeface="宋体" pitchFamily="2" charset="-122"/>
                        </a:defRPr>
                      </a:lvl1pPr>
                      <a:lvl2pPr algn="l">
                        <a:defRPr kumimoji="1" sz="2400">
                          <a:solidFill>
                            <a:schemeClr val="tx1"/>
                          </a:solidFill>
                          <a:latin typeface="Times New Roman" pitchFamily="18" charset="0"/>
                          <a:ea typeface="宋体" pitchFamily="2" charset="-122"/>
                        </a:defRPr>
                      </a:lvl2pPr>
                      <a:lvl3pPr algn="l">
                        <a:defRPr kumimoji="1" sz="2000">
                          <a:solidFill>
                            <a:schemeClr val="tx1"/>
                          </a:solidFill>
                          <a:latin typeface="Times New Roman" pitchFamily="18" charset="0"/>
                          <a:ea typeface="宋体" pitchFamily="2" charset="-122"/>
                        </a:defRPr>
                      </a:lvl3pPr>
                      <a:lvl4pPr algn="l">
                        <a:defRPr kumimoji="1">
                          <a:solidFill>
                            <a:schemeClr val="tx1"/>
                          </a:solidFill>
                          <a:latin typeface="Times New Roman" pitchFamily="18" charset="0"/>
                          <a:ea typeface="宋体" pitchFamily="2" charset="-122"/>
                        </a:defRPr>
                      </a:lvl4pPr>
                      <a:lvl5pPr algn="l">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rgbClr val="CC0000"/>
                          </a:solidFill>
                          <a:effectLst/>
                          <a:latin typeface="Times New Roman" pitchFamily="18" charset="0"/>
                          <a:ea typeface="宋体" pitchFamily="2" charset="-122"/>
                        </a:rPr>
                        <a:t>闪烁位</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defRPr kumimoji="1" sz="2800">
                          <a:solidFill>
                            <a:schemeClr val="tx1"/>
                          </a:solidFill>
                          <a:latin typeface="Times New Roman" pitchFamily="18" charset="0"/>
                          <a:ea typeface="宋体" pitchFamily="2" charset="-122"/>
                        </a:defRPr>
                      </a:lvl1pPr>
                      <a:lvl2pPr algn="l">
                        <a:defRPr kumimoji="1" sz="2400">
                          <a:solidFill>
                            <a:schemeClr val="tx1"/>
                          </a:solidFill>
                          <a:latin typeface="Times New Roman" pitchFamily="18" charset="0"/>
                          <a:ea typeface="宋体" pitchFamily="2" charset="-122"/>
                        </a:defRPr>
                      </a:lvl2pPr>
                      <a:lvl3pPr algn="l">
                        <a:defRPr kumimoji="1" sz="2000">
                          <a:solidFill>
                            <a:schemeClr val="tx1"/>
                          </a:solidFill>
                          <a:latin typeface="Times New Roman" pitchFamily="18" charset="0"/>
                          <a:ea typeface="宋体" pitchFamily="2" charset="-122"/>
                        </a:defRPr>
                      </a:lvl3pPr>
                      <a:lvl4pPr algn="l">
                        <a:defRPr kumimoji="1">
                          <a:solidFill>
                            <a:schemeClr val="tx1"/>
                          </a:solidFill>
                          <a:latin typeface="Times New Roman" pitchFamily="18" charset="0"/>
                          <a:ea typeface="宋体" pitchFamily="2" charset="-122"/>
                        </a:defRPr>
                      </a:lvl4pPr>
                      <a:lvl5pPr algn="l">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rgbClr val="CC0000"/>
                          </a:solidFill>
                          <a:effectLst/>
                          <a:latin typeface="Times New Roman" pitchFamily="18" charset="0"/>
                          <a:ea typeface="宋体" pitchFamily="2" charset="-122"/>
                        </a:rPr>
                        <a:t>背景色</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defRPr kumimoji="1" sz="2800">
                          <a:solidFill>
                            <a:schemeClr val="tx1"/>
                          </a:solidFill>
                          <a:latin typeface="Times New Roman" pitchFamily="18" charset="0"/>
                          <a:ea typeface="宋体" pitchFamily="2" charset="-122"/>
                        </a:defRPr>
                      </a:lvl1pPr>
                      <a:lvl2pPr algn="l">
                        <a:defRPr kumimoji="1" sz="2400">
                          <a:solidFill>
                            <a:schemeClr val="tx1"/>
                          </a:solidFill>
                          <a:latin typeface="Times New Roman" pitchFamily="18" charset="0"/>
                          <a:ea typeface="宋体" pitchFamily="2" charset="-122"/>
                        </a:defRPr>
                      </a:lvl2pPr>
                      <a:lvl3pPr algn="l">
                        <a:defRPr kumimoji="1" sz="2000">
                          <a:solidFill>
                            <a:schemeClr val="tx1"/>
                          </a:solidFill>
                          <a:latin typeface="Times New Roman" pitchFamily="18" charset="0"/>
                          <a:ea typeface="宋体" pitchFamily="2" charset="-122"/>
                        </a:defRPr>
                      </a:lvl3pPr>
                      <a:lvl4pPr algn="l">
                        <a:defRPr kumimoji="1">
                          <a:solidFill>
                            <a:schemeClr val="tx1"/>
                          </a:solidFill>
                          <a:latin typeface="Times New Roman" pitchFamily="18" charset="0"/>
                          <a:ea typeface="宋体" pitchFamily="2" charset="-122"/>
                        </a:defRPr>
                      </a:lvl4pPr>
                      <a:lvl5pPr algn="l">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rgbClr val="CC0000"/>
                          </a:solidFill>
                          <a:effectLst/>
                          <a:latin typeface="Times New Roman" pitchFamily="18" charset="0"/>
                          <a:ea typeface="宋体" pitchFamily="2" charset="-122"/>
                        </a:rPr>
                        <a:t>亮度色</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defRPr kumimoji="1" sz="2800">
                          <a:solidFill>
                            <a:schemeClr val="tx1"/>
                          </a:solidFill>
                          <a:latin typeface="Times New Roman" pitchFamily="18" charset="0"/>
                          <a:ea typeface="宋体" pitchFamily="2" charset="-122"/>
                        </a:defRPr>
                      </a:lvl1pPr>
                      <a:lvl2pPr algn="l">
                        <a:defRPr kumimoji="1" sz="2400">
                          <a:solidFill>
                            <a:schemeClr val="tx1"/>
                          </a:solidFill>
                          <a:latin typeface="Times New Roman" pitchFamily="18" charset="0"/>
                          <a:ea typeface="宋体" pitchFamily="2" charset="-122"/>
                        </a:defRPr>
                      </a:lvl2pPr>
                      <a:lvl3pPr algn="l">
                        <a:defRPr kumimoji="1" sz="2000">
                          <a:solidFill>
                            <a:schemeClr val="tx1"/>
                          </a:solidFill>
                          <a:latin typeface="Times New Roman" pitchFamily="18" charset="0"/>
                          <a:ea typeface="宋体" pitchFamily="2" charset="-122"/>
                        </a:defRPr>
                      </a:lvl3pPr>
                      <a:lvl4pPr algn="l">
                        <a:defRPr kumimoji="1">
                          <a:solidFill>
                            <a:schemeClr val="tx1"/>
                          </a:solidFill>
                          <a:latin typeface="Times New Roman" pitchFamily="18" charset="0"/>
                          <a:ea typeface="宋体" pitchFamily="2" charset="-122"/>
                        </a:defRPr>
                      </a:lvl4pPr>
                      <a:lvl5pPr algn="l">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rgbClr val="CC0000"/>
                          </a:solidFill>
                          <a:effectLst/>
                          <a:latin typeface="Times New Roman" pitchFamily="18" charset="0"/>
                          <a:ea typeface="宋体" pitchFamily="2" charset="-122"/>
                        </a:rPr>
                        <a:t>前景色</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9653" name="Rectangle 21"/>
          <p:cNvSpPr>
            <a:spLocks noChangeArrowheads="1"/>
          </p:cNvSpPr>
          <p:nvPr/>
        </p:nvSpPr>
        <p:spPr bwMode="auto">
          <a:xfrm>
            <a:off x="471689" y="908720"/>
            <a:ext cx="7920111" cy="769441"/>
          </a:xfrm>
          <a:prstGeom prst="rect">
            <a:avLst/>
          </a:prstGeom>
          <a:noFill/>
          <a:ln>
            <a:noFill/>
          </a:ln>
          <a:effectLst/>
          <a:extLst>
            <a:ext uri="{909E8E84-426E-40DD-AFC4-6F175D3DCCD1}">
              <a14:hiddenFill xmlns:a14="http://schemas.microsoft.com/office/drawing/2010/main">
                <a:solidFill>
                  <a:srgbClr val="00006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pPr>
            <a:r>
              <a:rPr lang="en-US" altLang="zh-CN" sz="2200" dirty="0">
                <a:solidFill>
                  <a:srgbClr val="FF0000"/>
                </a:solidFill>
                <a:effectLst/>
                <a:latin typeface="宋体" panose="02010600030101010101" pitchFamily="2" charset="-122"/>
              </a:rPr>
              <a:t>1</a:t>
            </a:r>
            <a:r>
              <a:rPr lang="zh-CN" altLang="en-US" sz="2200" dirty="0">
                <a:solidFill>
                  <a:srgbClr val="FF0000"/>
                </a:solidFill>
                <a:effectLst/>
                <a:latin typeface="宋体" panose="02010600030101010101" pitchFamily="2" charset="-122"/>
              </a:rPr>
              <a:t>、单色字符显示：</a:t>
            </a:r>
            <a:r>
              <a:rPr lang="zh-CN" altLang="en-US" sz="2200" b="0" dirty="0">
                <a:effectLst/>
                <a:latin typeface="宋体" panose="02010600030101010101" pitchFamily="2" charset="-122"/>
              </a:rPr>
              <a:t>对单色显示，字符的属性确定了该字符的显示方式，如</a:t>
            </a:r>
            <a:r>
              <a:rPr lang="zh-CN" altLang="en-US" sz="2200" b="0" dirty="0">
                <a:solidFill>
                  <a:srgbClr val="CC0000"/>
                </a:solidFill>
                <a:effectLst/>
                <a:latin typeface="宋体" panose="02010600030101010101" pitchFamily="2" charset="-122"/>
              </a:rPr>
              <a:t>字符是否闪烁、是否高亮度、是否反向显示等。    </a:t>
            </a:r>
            <a:endParaRPr lang="en-US" altLang="zh-CN" sz="2400" b="0" dirty="0">
              <a:effectLst/>
              <a:latin typeface="宋体" panose="02010600030101010101" pitchFamily="2" charset="-122"/>
            </a:endParaRPr>
          </a:p>
        </p:txBody>
      </p:sp>
      <p:sp>
        <p:nvSpPr>
          <p:cNvPr id="7"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显示器</a:t>
            </a:r>
            <a:r>
              <a:rPr lang="en-US" altLang="zh-CN" sz="2600" kern="0" dirty="0">
                <a:solidFill>
                  <a:schemeClr val="tx2"/>
                </a:solidFill>
                <a:effectLst>
                  <a:outerShdw blurRad="38100" dist="38100" dir="2700000" algn="tl">
                    <a:srgbClr val="C0C0C0"/>
                  </a:outerShdw>
                </a:effectLst>
                <a:latin typeface="+mj-lt"/>
                <a:cs typeface="+mj-cs"/>
              </a:rPr>
              <a:t>I/O</a:t>
            </a:r>
            <a:endParaRPr lang="zh-CN" altLang="en-US" sz="2600" kern="0" dirty="0">
              <a:solidFill>
                <a:schemeClr val="tx2"/>
              </a:solidFill>
              <a:effectLst>
                <a:outerShdw blurRad="38100" dist="38100" dir="2700000" algn="tl">
                  <a:srgbClr val="C0C0C0"/>
                </a:outerShdw>
              </a:effectLst>
              <a:latin typeface="+mj-lt"/>
              <a:cs typeface="+mj-cs"/>
            </a:endParaRPr>
          </a:p>
        </p:txBody>
      </p:sp>
      <p:sp>
        <p:nvSpPr>
          <p:cNvPr id="2" name="TextBox 1"/>
          <p:cNvSpPr txBox="1"/>
          <p:nvPr/>
        </p:nvSpPr>
        <p:spPr>
          <a:xfrm>
            <a:off x="1086385" y="2384600"/>
            <a:ext cx="1361270" cy="646331"/>
          </a:xfrm>
          <a:prstGeom prst="rect">
            <a:avLst/>
          </a:prstGeom>
          <a:noFill/>
        </p:spPr>
        <p:txBody>
          <a:bodyPr wrap="none" rtlCol="0">
            <a:spAutoFit/>
          </a:bodyPr>
          <a:lstStyle/>
          <a:p>
            <a:r>
              <a:rPr lang="en-US" altLang="zh-CN" sz="1800" b="0" dirty="0"/>
              <a:t>0=</a:t>
            </a:r>
            <a:r>
              <a:rPr lang="zh-CN" altLang="en-US" sz="1800" b="0" dirty="0"/>
              <a:t>正常显示</a:t>
            </a:r>
            <a:endParaRPr lang="en-US" altLang="zh-CN" sz="1800" b="0" dirty="0"/>
          </a:p>
          <a:p>
            <a:r>
              <a:rPr lang="en-US" altLang="zh-CN" sz="1800" b="0" dirty="0"/>
              <a:t>1=</a:t>
            </a:r>
            <a:r>
              <a:rPr lang="zh-CN" altLang="en-US" sz="1800" b="0" dirty="0"/>
              <a:t>闪烁显示</a:t>
            </a:r>
          </a:p>
        </p:txBody>
      </p:sp>
      <p:sp>
        <p:nvSpPr>
          <p:cNvPr id="9" name="TextBox 8"/>
          <p:cNvSpPr txBox="1"/>
          <p:nvPr/>
        </p:nvSpPr>
        <p:spPr>
          <a:xfrm>
            <a:off x="2681704" y="2365265"/>
            <a:ext cx="891591" cy="646331"/>
          </a:xfrm>
          <a:prstGeom prst="rect">
            <a:avLst/>
          </a:prstGeom>
          <a:noFill/>
        </p:spPr>
        <p:txBody>
          <a:bodyPr wrap="none" rtlCol="0">
            <a:spAutoFit/>
          </a:bodyPr>
          <a:lstStyle/>
          <a:p>
            <a:r>
              <a:rPr lang="en-US" altLang="zh-CN" sz="1800" b="0" dirty="0"/>
              <a:t>000=</a:t>
            </a:r>
            <a:r>
              <a:rPr lang="zh-CN" altLang="en-US" sz="1800" b="0" dirty="0"/>
              <a:t>黑</a:t>
            </a:r>
            <a:endParaRPr lang="en-US" altLang="zh-CN" sz="1800" b="0" dirty="0"/>
          </a:p>
          <a:p>
            <a:r>
              <a:rPr lang="en-US" altLang="zh-CN" sz="1800" b="0" dirty="0"/>
              <a:t>111=</a:t>
            </a:r>
            <a:r>
              <a:rPr lang="zh-CN" altLang="en-US" sz="1800" b="0" dirty="0"/>
              <a:t>白</a:t>
            </a:r>
          </a:p>
        </p:txBody>
      </p:sp>
      <p:sp>
        <p:nvSpPr>
          <p:cNvPr id="10" name="TextBox 9"/>
          <p:cNvSpPr txBox="1"/>
          <p:nvPr/>
        </p:nvSpPr>
        <p:spPr>
          <a:xfrm>
            <a:off x="6444208" y="2356691"/>
            <a:ext cx="891591" cy="646331"/>
          </a:xfrm>
          <a:prstGeom prst="rect">
            <a:avLst/>
          </a:prstGeom>
          <a:noFill/>
        </p:spPr>
        <p:txBody>
          <a:bodyPr wrap="none" rtlCol="0">
            <a:spAutoFit/>
          </a:bodyPr>
          <a:lstStyle/>
          <a:p>
            <a:r>
              <a:rPr lang="en-US" altLang="zh-CN" sz="1800" b="0" dirty="0"/>
              <a:t>000=</a:t>
            </a:r>
            <a:r>
              <a:rPr lang="zh-CN" altLang="en-US" sz="1800" b="0" dirty="0"/>
              <a:t>黑</a:t>
            </a:r>
            <a:endParaRPr lang="en-US" altLang="zh-CN" sz="1800" b="0" dirty="0"/>
          </a:p>
          <a:p>
            <a:r>
              <a:rPr lang="en-US" altLang="zh-CN" sz="1800" b="0" dirty="0"/>
              <a:t>111=</a:t>
            </a:r>
            <a:r>
              <a:rPr lang="zh-CN" altLang="en-US" sz="1800" b="0" dirty="0"/>
              <a:t>白</a:t>
            </a:r>
          </a:p>
        </p:txBody>
      </p:sp>
      <p:sp>
        <p:nvSpPr>
          <p:cNvPr id="12" name="TextBox 11"/>
          <p:cNvSpPr txBox="1"/>
          <p:nvPr/>
        </p:nvSpPr>
        <p:spPr>
          <a:xfrm>
            <a:off x="4283968" y="2356690"/>
            <a:ext cx="1353256" cy="646331"/>
          </a:xfrm>
          <a:prstGeom prst="rect">
            <a:avLst/>
          </a:prstGeom>
          <a:noFill/>
        </p:spPr>
        <p:txBody>
          <a:bodyPr wrap="none" rtlCol="0">
            <a:spAutoFit/>
          </a:bodyPr>
          <a:lstStyle/>
          <a:p>
            <a:r>
              <a:rPr lang="en-US" altLang="zh-CN" sz="1800" b="0" dirty="0"/>
              <a:t>0=</a:t>
            </a:r>
            <a:r>
              <a:rPr lang="zh-CN" altLang="en-US" sz="1800" b="0" dirty="0"/>
              <a:t>正常亮度</a:t>
            </a:r>
            <a:endParaRPr lang="en-US" altLang="zh-CN" sz="1800" b="0" dirty="0"/>
          </a:p>
          <a:p>
            <a:r>
              <a:rPr lang="en-US" altLang="zh-CN" sz="1800" b="0" dirty="0"/>
              <a:t>1=</a:t>
            </a:r>
            <a:r>
              <a:rPr lang="zh-CN" altLang="en-US" sz="1800" b="0" dirty="0"/>
              <a:t>加强亮度</a:t>
            </a:r>
          </a:p>
        </p:txBody>
      </p:sp>
      <p:sp>
        <p:nvSpPr>
          <p:cNvPr id="3" name="TextBox 2"/>
          <p:cNvSpPr txBox="1"/>
          <p:nvPr/>
        </p:nvSpPr>
        <p:spPr>
          <a:xfrm>
            <a:off x="714753" y="5805264"/>
            <a:ext cx="7138429" cy="769441"/>
          </a:xfrm>
          <a:prstGeom prst="rect">
            <a:avLst/>
          </a:prstGeom>
          <a:noFill/>
        </p:spPr>
        <p:txBody>
          <a:bodyPr wrap="none" rtlCol="0">
            <a:spAutoFit/>
          </a:bodyPr>
          <a:lstStyle/>
          <a:p>
            <a:r>
              <a:rPr lang="zh-CN" altLang="en-US" sz="2200" b="0" dirty="0"/>
              <a:t>如：黑底白字闪烁显示，可设置属性为</a:t>
            </a:r>
            <a:r>
              <a:rPr lang="en-US" altLang="zh-CN" sz="2200" b="0" dirty="0"/>
              <a:t>87H</a:t>
            </a:r>
            <a:r>
              <a:rPr lang="zh-CN" altLang="en-US" sz="2200" b="0" dirty="0"/>
              <a:t>（</a:t>
            </a:r>
            <a:r>
              <a:rPr lang="en-US" altLang="zh-CN" sz="2200" b="0" dirty="0"/>
              <a:t>10000111</a:t>
            </a:r>
            <a:r>
              <a:rPr lang="zh-CN" altLang="en-US" sz="2200" b="0" dirty="0"/>
              <a:t>）</a:t>
            </a:r>
            <a:endParaRPr lang="en-US" altLang="zh-CN" sz="2200" b="0" dirty="0"/>
          </a:p>
          <a:p>
            <a:r>
              <a:rPr lang="en-US" altLang="zh-CN" sz="2200" b="0" dirty="0"/>
              <a:t>        </a:t>
            </a:r>
            <a:r>
              <a:rPr lang="zh-CN" altLang="en-US" sz="2200" b="0" dirty="0"/>
              <a:t>不显示字符：</a:t>
            </a:r>
            <a:r>
              <a:rPr lang="en-US" altLang="zh-CN" sz="2200" b="0" dirty="0"/>
              <a:t>00H </a:t>
            </a:r>
            <a:endParaRPr lang="zh-CN" altLang="en-US" sz="2200" b="0" dirty="0"/>
          </a:p>
        </p:txBody>
      </p:sp>
      <p:graphicFrame>
        <p:nvGraphicFramePr>
          <p:cNvPr id="14" name="Group 53"/>
          <p:cNvGraphicFramePr>
            <a:graphicFrameLocks noGrp="1"/>
          </p:cNvGraphicFramePr>
          <p:nvPr>
            <p:extLst>
              <p:ext uri="{D42A27DB-BD31-4B8C-83A1-F6EECF244321}">
                <p14:modId xmlns:p14="http://schemas.microsoft.com/office/powerpoint/2010/main" val="1021065849"/>
              </p:ext>
            </p:extLst>
          </p:nvPr>
        </p:nvGraphicFramePr>
        <p:xfrm>
          <a:off x="791333" y="3068960"/>
          <a:ext cx="7165043" cy="2682240"/>
        </p:xfrm>
        <a:graphic>
          <a:graphicData uri="http://schemas.openxmlformats.org/drawingml/2006/table">
            <a:tbl>
              <a:tblPr/>
              <a:tblGrid>
                <a:gridCol w="2192649">
                  <a:extLst>
                    <a:ext uri="{9D8B030D-6E8A-4147-A177-3AD203B41FA5}">
                      <a16:colId xmlns:a16="http://schemas.microsoft.com/office/drawing/2014/main" val="20000"/>
                    </a:ext>
                  </a:extLst>
                </a:gridCol>
                <a:gridCol w="1947811">
                  <a:extLst>
                    <a:ext uri="{9D8B030D-6E8A-4147-A177-3AD203B41FA5}">
                      <a16:colId xmlns:a16="http://schemas.microsoft.com/office/drawing/2014/main" val="20001"/>
                    </a:ext>
                  </a:extLst>
                </a:gridCol>
                <a:gridCol w="3024583">
                  <a:extLst>
                    <a:ext uri="{9D8B030D-6E8A-4147-A177-3AD203B41FA5}">
                      <a16:colId xmlns:a16="http://schemas.microsoft.com/office/drawing/2014/main" val="20002"/>
                    </a:ext>
                  </a:extLst>
                </a:gridCol>
              </a:tblGrid>
              <a:tr h="309003">
                <a:tc>
                  <a:txBody>
                    <a:bodyPr/>
                    <a:lstStyle>
                      <a:lvl1pPr>
                        <a:spcBef>
                          <a:spcPct val="20000"/>
                        </a:spcBef>
                        <a:defRPr kumimoji="1" sz="2800" b="1">
                          <a:solidFill>
                            <a:srgbClr val="FFFFFF"/>
                          </a:solidFill>
                          <a:effectLst>
                            <a:outerShdw blurRad="38100" dist="38100" dir="2700000" algn="tl">
                              <a:srgbClr val="000000"/>
                            </a:outerShdw>
                          </a:effectLst>
                          <a:latin typeface="Times New Roman" pitchFamily="18" charset="0"/>
                          <a:ea typeface="宋体" pitchFamily="2" charset="-122"/>
                        </a:defRPr>
                      </a:lvl1pPr>
                      <a:lvl2pPr>
                        <a:spcBef>
                          <a:spcPct val="20000"/>
                        </a:spcBef>
                        <a:defRPr kumimoji="1" sz="2400" b="1">
                          <a:solidFill>
                            <a:srgbClr val="FFFFFF"/>
                          </a:solidFill>
                          <a:effectLst>
                            <a:outerShdw blurRad="38100" dist="38100" dir="2700000" algn="tl">
                              <a:srgbClr val="000000"/>
                            </a:outerShdw>
                          </a:effectLst>
                          <a:latin typeface="Times New Roman" pitchFamily="18" charset="0"/>
                          <a:ea typeface="宋体" pitchFamily="2" charset="-122"/>
                        </a:defRPr>
                      </a:lvl2pPr>
                      <a:lvl3pPr>
                        <a:spcBef>
                          <a:spcPct val="20000"/>
                        </a:spcBef>
                        <a:defRPr kumimoji="1" sz="2000" b="1">
                          <a:solidFill>
                            <a:srgbClr val="FFFFFF"/>
                          </a:solidFill>
                          <a:effectLst>
                            <a:outerShdw blurRad="38100" dist="38100" dir="2700000" algn="tl">
                              <a:srgbClr val="000000"/>
                            </a:outerShdw>
                          </a:effectLst>
                          <a:latin typeface="Times New Roman" pitchFamily="18" charset="0"/>
                          <a:ea typeface="宋体" pitchFamily="2" charset="-122"/>
                        </a:defRPr>
                      </a:lvl3pPr>
                      <a:lvl4pPr>
                        <a:spcBef>
                          <a:spcPct val="20000"/>
                        </a:spcBef>
                        <a:defRPr kumimoji="1" b="1">
                          <a:solidFill>
                            <a:srgbClr val="FFFFFF"/>
                          </a:solidFill>
                          <a:effectLst>
                            <a:outerShdw blurRad="38100" dist="38100" dir="2700000" algn="tl">
                              <a:srgbClr val="000000"/>
                            </a:outerShdw>
                          </a:effectLst>
                          <a:latin typeface="Times New Roman" pitchFamily="18" charset="0"/>
                          <a:ea typeface="宋体" pitchFamily="2" charset="-122"/>
                        </a:defRPr>
                      </a:lvl4pPr>
                      <a:lvl5pPr>
                        <a:spcBef>
                          <a:spcPct val="20000"/>
                        </a:spcBef>
                        <a:defRPr kumimoji="1" b="1">
                          <a:solidFill>
                            <a:srgbClr val="FFFFFF"/>
                          </a:solidFill>
                          <a:effectLst>
                            <a:outerShdw blurRad="38100" dist="38100" dir="2700000" algn="tl">
                              <a:srgbClr val="000000"/>
                            </a:outerShdw>
                          </a:effectLst>
                          <a:latin typeface="Times New Roman" pitchFamily="18" charset="0"/>
                          <a:ea typeface="宋体" pitchFamily="2" charset="-122"/>
                        </a:defRPr>
                      </a:lvl5pPr>
                      <a:lvl6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6pPr>
                      <a:lvl7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7pPr>
                      <a:lvl8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8pPr>
                      <a:lvl9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0" i="0" u="none" strike="noStrike" cap="none" normalizeH="0" baseline="0" dirty="0">
                          <a:ln>
                            <a:noFill/>
                          </a:ln>
                          <a:solidFill>
                            <a:srgbClr val="3333FF"/>
                          </a:solidFill>
                          <a:effectLst/>
                          <a:latin typeface="Times New Roman" pitchFamily="18" charset="0"/>
                          <a:ea typeface="宋体" pitchFamily="2" charset="-122"/>
                        </a:rPr>
                        <a:t>属性值（二进制）</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b="1">
                          <a:solidFill>
                            <a:srgbClr val="FFFFFF"/>
                          </a:solidFill>
                          <a:effectLst>
                            <a:outerShdw blurRad="38100" dist="38100" dir="2700000" algn="tl">
                              <a:srgbClr val="000000"/>
                            </a:outerShdw>
                          </a:effectLst>
                          <a:latin typeface="Times New Roman" pitchFamily="18" charset="0"/>
                          <a:ea typeface="宋体" pitchFamily="2" charset="-122"/>
                        </a:defRPr>
                      </a:lvl1pPr>
                      <a:lvl2pPr>
                        <a:spcBef>
                          <a:spcPct val="20000"/>
                        </a:spcBef>
                        <a:defRPr kumimoji="1" sz="2400" b="1">
                          <a:solidFill>
                            <a:srgbClr val="FFFFFF"/>
                          </a:solidFill>
                          <a:effectLst>
                            <a:outerShdw blurRad="38100" dist="38100" dir="2700000" algn="tl">
                              <a:srgbClr val="000000"/>
                            </a:outerShdw>
                          </a:effectLst>
                          <a:latin typeface="Times New Roman" pitchFamily="18" charset="0"/>
                          <a:ea typeface="宋体" pitchFamily="2" charset="-122"/>
                        </a:defRPr>
                      </a:lvl2pPr>
                      <a:lvl3pPr>
                        <a:spcBef>
                          <a:spcPct val="20000"/>
                        </a:spcBef>
                        <a:defRPr kumimoji="1" sz="2000" b="1">
                          <a:solidFill>
                            <a:srgbClr val="FFFFFF"/>
                          </a:solidFill>
                          <a:effectLst>
                            <a:outerShdw blurRad="38100" dist="38100" dir="2700000" algn="tl">
                              <a:srgbClr val="000000"/>
                            </a:outerShdw>
                          </a:effectLst>
                          <a:latin typeface="Times New Roman" pitchFamily="18" charset="0"/>
                          <a:ea typeface="宋体" pitchFamily="2" charset="-122"/>
                        </a:defRPr>
                      </a:lvl3pPr>
                      <a:lvl4pPr>
                        <a:spcBef>
                          <a:spcPct val="20000"/>
                        </a:spcBef>
                        <a:defRPr kumimoji="1" b="1">
                          <a:solidFill>
                            <a:srgbClr val="FFFFFF"/>
                          </a:solidFill>
                          <a:effectLst>
                            <a:outerShdw blurRad="38100" dist="38100" dir="2700000" algn="tl">
                              <a:srgbClr val="000000"/>
                            </a:outerShdw>
                          </a:effectLst>
                          <a:latin typeface="Times New Roman" pitchFamily="18" charset="0"/>
                          <a:ea typeface="宋体" pitchFamily="2" charset="-122"/>
                        </a:defRPr>
                      </a:lvl4pPr>
                      <a:lvl5pPr>
                        <a:spcBef>
                          <a:spcPct val="20000"/>
                        </a:spcBef>
                        <a:defRPr kumimoji="1" b="1">
                          <a:solidFill>
                            <a:srgbClr val="FFFFFF"/>
                          </a:solidFill>
                          <a:effectLst>
                            <a:outerShdw blurRad="38100" dist="38100" dir="2700000" algn="tl">
                              <a:srgbClr val="000000"/>
                            </a:outerShdw>
                          </a:effectLst>
                          <a:latin typeface="Times New Roman" pitchFamily="18" charset="0"/>
                          <a:ea typeface="宋体" pitchFamily="2" charset="-122"/>
                        </a:defRPr>
                      </a:lvl5pPr>
                      <a:lvl6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6pPr>
                      <a:lvl7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7pPr>
                      <a:lvl8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8pPr>
                      <a:lvl9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0" i="0" u="none" strike="noStrike" cap="none" normalizeH="0" baseline="0" dirty="0">
                          <a:ln>
                            <a:noFill/>
                          </a:ln>
                          <a:solidFill>
                            <a:srgbClr val="3333FF"/>
                          </a:solidFill>
                          <a:effectLst/>
                          <a:latin typeface="Times New Roman" pitchFamily="18" charset="0"/>
                          <a:ea typeface="宋体" pitchFamily="2" charset="-122"/>
                        </a:rPr>
                        <a:t>属性值（十六进制）</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b="1">
                          <a:solidFill>
                            <a:srgbClr val="FFFFFF"/>
                          </a:solidFill>
                          <a:effectLst>
                            <a:outerShdw blurRad="38100" dist="38100" dir="2700000" algn="tl">
                              <a:srgbClr val="000000"/>
                            </a:outerShdw>
                          </a:effectLst>
                          <a:latin typeface="Times New Roman" pitchFamily="18" charset="0"/>
                          <a:ea typeface="宋体" pitchFamily="2" charset="-122"/>
                        </a:defRPr>
                      </a:lvl1pPr>
                      <a:lvl2pPr>
                        <a:spcBef>
                          <a:spcPct val="20000"/>
                        </a:spcBef>
                        <a:defRPr kumimoji="1" sz="2400" b="1">
                          <a:solidFill>
                            <a:srgbClr val="FFFFFF"/>
                          </a:solidFill>
                          <a:effectLst>
                            <a:outerShdw blurRad="38100" dist="38100" dir="2700000" algn="tl">
                              <a:srgbClr val="000000"/>
                            </a:outerShdw>
                          </a:effectLst>
                          <a:latin typeface="Times New Roman" pitchFamily="18" charset="0"/>
                          <a:ea typeface="宋体" pitchFamily="2" charset="-122"/>
                        </a:defRPr>
                      </a:lvl2pPr>
                      <a:lvl3pPr>
                        <a:spcBef>
                          <a:spcPct val="20000"/>
                        </a:spcBef>
                        <a:defRPr kumimoji="1" sz="2000" b="1">
                          <a:solidFill>
                            <a:srgbClr val="FFFFFF"/>
                          </a:solidFill>
                          <a:effectLst>
                            <a:outerShdw blurRad="38100" dist="38100" dir="2700000" algn="tl">
                              <a:srgbClr val="000000"/>
                            </a:outerShdw>
                          </a:effectLst>
                          <a:latin typeface="Times New Roman" pitchFamily="18" charset="0"/>
                          <a:ea typeface="宋体" pitchFamily="2" charset="-122"/>
                        </a:defRPr>
                      </a:lvl3pPr>
                      <a:lvl4pPr>
                        <a:spcBef>
                          <a:spcPct val="20000"/>
                        </a:spcBef>
                        <a:defRPr kumimoji="1" b="1">
                          <a:solidFill>
                            <a:srgbClr val="FFFFFF"/>
                          </a:solidFill>
                          <a:effectLst>
                            <a:outerShdw blurRad="38100" dist="38100" dir="2700000" algn="tl">
                              <a:srgbClr val="000000"/>
                            </a:outerShdw>
                          </a:effectLst>
                          <a:latin typeface="Times New Roman" pitchFamily="18" charset="0"/>
                          <a:ea typeface="宋体" pitchFamily="2" charset="-122"/>
                        </a:defRPr>
                      </a:lvl4pPr>
                      <a:lvl5pPr>
                        <a:spcBef>
                          <a:spcPct val="20000"/>
                        </a:spcBef>
                        <a:defRPr kumimoji="1" b="1">
                          <a:solidFill>
                            <a:srgbClr val="FFFFFF"/>
                          </a:solidFill>
                          <a:effectLst>
                            <a:outerShdw blurRad="38100" dist="38100" dir="2700000" algn="tl">
                              <a:srgbClr val="000000"/>
                            </a:outerShdw>
                          </a:effectLst>
                          <a:latin typeface="Times New Roman" pitchFamily="18" charset="0"/>
                          <a:ea typeface="宋体" pitchFamily="2" charset="-122"/>
                        </a:defRPr>
                      </a:lvl5pPr>
                      <a:lvl6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6pPr>
                      <a:lvl7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7pPr>
                      <a:lvl8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8pPr>
                      <a:lvl9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0" i="0" u="none" strike="noStrike" cap="none" normalizeH="0" baseline="0" dirty="0">
                          <a:ln>
                            <a:noFill/>
                          </a:ln>
                          <a:solidFill>
                            <a:srgbClr val="3333FF"/>
                          </a:solidFill>
                          <a:effectLst/>
                          <a:latin typeface="Times New Roman" pitchFamily="18" charset="0"/>
                          <a:ea typeface="宋体" pitchFamily="2" charset="-122"/>
                        </a:rPr>
                        <a:t>显示效果</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7879">
                <a:tc>
                  <a:txBody>
                    <a:bodyPr/>
                    <a:lstStyle>
                      <a:lvl1pPr>
                        <a:spcBef>
                          <a:spcPct val="20000"/>
                        </a:spcBef>
                        <a:defRPr kumimoji="1" sz="2800" b="1">
                          <a:solidFill>
                            <a:srgbClr val="FFFFFF"/>
                          </a:solidFill>
                          <a:effectLst>
                            <a:outerShdw blurRad="38100" dist="38100" dir="2700000" algn="tl">
                              <a:srgbClr val="000000"/>
                            </a:outerShdw>
                          </a:effectLst>
                          <a:latin typeface="Times New Roman" pitchFamily="18" charset="0"/>
                          <a:ea typeface="宋体" pitchFamily="2" charset="-122"/>
                        </a:defRPr>
                      </a:lvl1pPr>
                      <a:lvl2pPr>
                        <a:spcBef>
                          <a:spcPct val="20000"/>
                        </a:spcBef>
                        <a:defRPr kumimoji="1" sz="2400" b="1">
                          <a:solidFill>
                            <a:srgbClr val="FFFFFF"/>
                          </a:solidFill>
                          <a:effectLst>
                            <a:outerShdw blurRad="38100" dist="38100" dir="2700000" algn="tl">
                              <a:srgbClr val="000000"/>
                            </a:outerShdw>
                          </a:effectLst>
                          <a:latin typeface="Times New Roman" pitchFamily="18" charset="0"/>
                          <a:ea typeface="宋体" pitchFamily="2" charset="-122"/>
                        </a:defRPr>
                      </a:lvl2pPr>
                      <a:lvl3pPr>
                        <a:spcBef>
                          <a:spcPct val="20000"/>
                        </a:spcBef>
                        <a:defRPr kumimoji="1" sz="2000" b="1">
                          <a:solidFill>
                            <a:srgbClr val="FFFFFF"/>
                          </a:solidFill>
                          <a:effectLst>
                            <a:outerShdw blurRad="38100" dist="38100" dir="2700000" algn="tl">
                              <a:srgbClr val="000000"/>
                            </a:outerShdw>
                          </a:effectLst>
                          <a:latin typeface="Times New Roman" pitchFamily="18" charset="0"/>
                          <a:ea typeface="宋体" pitchFamily="2" charset="-122"/>
                        </a:defRPr>
                      </a:lvl3pPr>
                      <a:lvl4pPr>
                        <a:spcBef>
                          <a:spcPct val="20000"/>
                        </a:spcBef>
                        <a:defRPr kumimoji="1" b="1">
                          <a:solidFill>
                            <a:srgbClr val="FFFFFF"/>
                          </a:solidFill>
                          <a:effectLst>
                            <a:outerShdw blurRad="38100" dist="38100" dir="2700000" algn="tl">
                              <a:srgbClr val="000000"/>
                            </a:outerShdw>
                          </a:effectLst>
                          <a:latin typeface="Times New Roman" pitchFamily="18" charset="0"/>
                          <a:ea typeface="宋体" pitchFamily="2" charset="-122"/>
                        </a:defRPr>
                      </a:lvl4pPr>
                      <a:lvl5pPr>
                        <a:spcBef>
                          <a:spcPct val="20000"/>
                        </a:spcBef>
                        <a:defRPr kumimoji="1" b="1">
                          <a:solidFill>
                            <a:srgbClr val="FFFFFF"/>
                          </a:solidFill>
                          <a:effectLst>
                            <a:outerShdw blurRad="38100" dist="38100" dir="2700000" algn="tl">
                              <a:srgbClr val="000000"/>
                            </a:outerShdw>
                          </a:effectLst>
                          <a:latin typeface="Times New Roman" pitchFamily="18" charset="0"/>
                          <a:ea typeface="宋体" pitchFamily="2" charset="-122"/>
                        </a:defRPr>
                      </a:lvl5pPr>
                      <a:lvl6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6pPr>
                      <a:lvl7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7pPr>
                      <a:lvl8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8pPr>
                      <a:lvl9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a:ln>
                            <a:noFill/>
                          </a:ln>
                          <a:solidFill>
                            <a:srgbClr val="3333FF"/>
                          </a:solidFill>
                          <a:effectLst/>
                          <a:latin typeface="Times New Roman" pitchFamily="18" charset="0"/>
                          <a:ea typeface="宋体" pitchFamily="2" charset="-122"/>
                        </a:rPr>
                        <a:t>00000000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b="1">
                          <a:solidFill>
                            <a:srgbClr val="FFFFFF"/>
                          </a:solidFill>
                          <a:effectLst>
                            <a:outerShdw blurRad="38100" dist="38100" dir="2700000" algn="tl">
                              <a:srgbClr val="000000"/>
                            </a:outerShdw>
                          </a:effectLst>
                          <a:latin typeface="Times New Roman" pitchFamily="18" charset="0"/>
                          <a:ea typeface="宋体" pitchFamily="2" charset="-122"/>
                        </a:defRPr>
                      </a:lvl1pPr>
                      <a:lvl2pPr>
                        <a:spcBef>
                          <a:spcPct val="20000"/>
                        </a:spcBef>
                        <a:defRPr kumimoji="1" sz="2400" b="1">
                          <a:solidFill>
                            <a:srgbClr val="FFFFFF"/>
                          </a:solidFill>
                          <a:effectLst>
                            <a:outerShdw blurRad="38100" dist="38100" dir="2700000" algn="tl">
                              <a:srgbClr val="000000"/>
                            </a:outerShdw>
                          </a:effectLst>
                          <a:latin typeface="Times New Roman" pitchFamily="18" charset="0"/>
                          <a:ea typeface="宋体" pitchFamily="2" charset="-122"/>
                        </a:defRPr>
                      </a:lvl2pPr>
                      <a:lvl3pPr>
                        <a:spcBef>
                          <a:spcPct val="20000"/>
                        </a:spcBef>
                        <a:defRPr kumimoji="1" sz="2000" b="1">
                          <a:solidFill>
                            <a:srgbClr val="FFFFFF"/>
                          </a:solidFill>
                          <a:effectLst>
                            <a:outerShdw blurRad="38100" dist="38100" dir="2700000" algn="tl">
                              <a:srgbClr val="000000"/>
                            </a:outerShdw>
                          </a:effectLst>
                          <a:latin typeface="Times New Roman" pitchFamily="18" charset="0"/>
                          <a:ea typeface="宋体" pitchFamily="2" charset="-122"/>
                        </a:defRPr>
                      </a:lvl3pPr>
                      <a:lvl4pPr>
                        <a:spcBef>
                          <a:spcPct val="20000"/>
                        </a:spcBef>
                        <a:defRPr kumimoji="1" b="1">
                          <a:solidFill>
                            <a:srgbClr val="FFFFFF"/>
                          </a:solidFill>
                          <a:effectLst>
                            <a:outerShdw blurRad="38100" dist="38100" dir="2700000" algn="tl">
                              <a:srgbClr val="000000"/>
                            </a:outerShdw>
                          </a:effectLst>
                          <a:latin typeface="Times New Roman" pitchFamily="18" charset="0"/>
                          <a:ea typeface="宋体" pitchFamily="2" charset="-122"/>
                        </a:defRPr>
                      </a:lvl4pPr>
                      <a:lvl5pPr>
                        <a:spcBef>
                          <a:spcPct val="20000"/>
                        </a:spcBef>
                        <a:defRPr kumimoji="1" b="1">
                          <a:solidFill>
                            <a:srgbClr val="FFFFFF"/>
                          </a:solidFill>
                          <a:effectLst>
                            <a:outerShdw blurRad="38100" dist="38100" dir="2700000" algn="tl">
                              <a:srgbClr val="000000"/>
                            </a:outerShdw>
                          </a:effectLst>
                          <a:latin typeface="Times New Roman" pitchFamily="18" charset="0"/>
                          <a:ea typeface="宋体" pitchFamily="2" charset="-122"/>
                        </a:defRPr>
                      </a:lvl5pPr>
                      <a:lvl6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6pPr>
                      <a:lvl7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7pPr>
                      <a:lvl8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8pPr>
                      <a:lvl9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a:ln>
                            <a:noFill/>
                          </a:ln>
                          <a:solidFill>
                            <a:srgbClr val="3333FF"/>
                          </a:solidFill>
                          <a:effectLst/>
                          <a:latin typeface="Times New Roman" pitchFamily="18" charset="0"/>
                          <a:ea typeface="宋体" pitchFamily="2" charset="-122"/>
                        </a:rPr>
                        <a:t>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b="1">
                          <a:solidFill>
                            <a:srgbClr val="FFFFFF"/>
                          </a:solidFill>
                          <a:effectLst>
                            <a:outerShdw blurRad="38100" dist="38100" dir="2700000" algn="tl">
                              <a:srgbClr val="000000"/>
                            </a:outerShdw>
                          </a:effectLst>
                          <a:latin typeface="Times New Roman" pitchFamily="18" charset="0"/>
                          <a:ea typeface="宋体" pitchFamily="2" charset="-122"/>
                        </a:defRPr>
                      </a:lvl1pPr>
                      <a:lvl2pPr>
                        <a:spcBef>
                          <a:spcPct val="20000"/>
                        </a:spcBef>
                        <a:defRPr kumimoji="1" sz="2400" b="1">
                          <a:solidFill>
                            <a:srgbClr val="FFFFFF"/>
                          </a:solidFill>
                          <a:effectLst>
                            <a:outerShdw blurRad="38100" dist="38100" dir="2700000" algn="tl">
                              <a:srgbClr val="000000"/>
                            </a:outerShdw>
                          </a:effectLst>
                          <a:latin typeface="Times New Roman" pitchFamily="18" charset="0"/>
                          <a:ea typeface="宋体" pitchFamily="2" charset="-122"/>
                        </a:defRPr>
                      </a:lvl2pPr>
                      <a:lvl3pPr>
                        <a:spcBef>
                          <a:spcPct val="20000"/>
                        </a:spcBef>
                        <a:defRPr kumimoji="1" sz="2000" b="1">
                          <a:solidFill>
                            <a:srgbClr val="FFFFFF"/>
                          </a:solidFill>
                          <a:effectLst>
                            <a:outerShdw blurRad="38100" dist="38100" dir="2700000" algn="tl">
                              <a:srgbClr val="000000"/>
                            </a:outerShdw>
                          </a:effectLst>
                          <a:latin typeface="Times New Roman" pitchFamily="18" charset="0"/>
                          <a:ea typeface="宋体" pitchFamily="2" charset="-122"/>
                        </a:defRPr>
                      </a:lvl3pPr>
                      <a:lvl4pPr>
                        <a:spcBef>
                          <a:spcPct val="20000"/>
                        </a:spcBef>
                        <a:defRPr kumimoji="1" b="1">
                          <a:solidFill>
                            <a:srgbClr val="FFFFFF"/>
                          </a:solidFill>
                          <a:effectLst>
                            <a:outerShdw blurRad="38100" dist="38100" dir="2700000" algn="tl">
                              <a:srgbClr val="000000"/>
                            </a:outerShdw>
                          </a:effectLst>
                          <a:latin typeface="Times New Roman" pitchFamily="18" charset="0"/>
                          <a:ea typeface="宋体" pitchFamily="2" charset="-122"/>
                        </a:defRPr>
                      </a:lvl4pPr>
                      <a:lvl5pPr>
                        <a:spcBef>
                          <a:spcPct val="20000"/>
                        </a:spcBef>
                        <a:defRPr kumimoji="1" b="1">
                          <a:solidFill>
                            <a:srgbClr val="FFFFFF"/>
                          </a:solidFill>
                          <a:effectLst>
                            <a:outerShdw blurRad="38100" dist="38100" dir="2700000" algn="tl">
                              <a:srgbClr val="000000"/>
                            </a:outerShdw>
                          </a:effectLst>
                          <a:latin typeface="Times New Roman" pitchFamily="18" charset="0"/>
                          <a:ea typeface="宋体" pitchFamily="2" charset="-122"/>
                        </a:defRPr>
                      </a:lvl5pPr>
                      <a:lvl6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6pPr>
                      <a:lvl7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7pPr>
                      <a:lvl8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8pPr>
                      <a:lvl9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0" i="0" u="none" strike="noStrike" cap="none" normalizeH="0" baseline="0" dirty="0">
                          <a:ln>
                            <a:noFill/>
                          </a:ln>
                          <a:solidFill>
                            <a:srgbClr val="3333FF"/>
                          </a:solidFill>
                          <a:effectLst/>
                          <a:latin typeface="Times New Roman" pitchFamily="18" charset="0"/>
                          <a:ea typeface="宋体" pitchFamily="2" charset="-122"/>
                        </a:rPr>
                        <a:t>无显示</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9003">
                <a:tc>
                  <a:txBody>
                    <a:bodyPr/>
                    <a:lstStyle>
                      <a:lvl1pPr>
                        <a:spcBef>
                          <a:spcPct val="20000"/>
                        </a:spcBef>
                        <a:defRPr kumimoji="1" sz="2800" b="1">
                          <a:solidFill>
                            <a:srgbClr val="FFFFFF"/>
                          </a:solidFill>
                          <a:effectLst>
                            <a:outerShdw blurRad="38100" dist="38100" dir="2700000" algn="tl">
                              <a:srgbClr val="000000"/>
                            </a:outerShdw>
                          </a:effectLst>
                          <a:latin typeface="Times New Roman" pitchFamily="18" charset="0"/>
                          <a:ea typeface="宋体" pitchFamily="2" charset="-122"/>
                        </a:defRPr>
                      </a:lvl1pPr>
                      <a:lvl2pPr>
                        <a:spcBef>
                          <a:spcPct val="20000"/>
                        </a:spcBef>
                        <a:defRPr kumimoji="1" sz="2400" b="1">
                          <a:solidFill>
                            <a:srgbClr val="FFFFFF"/>
                          </a:solidFill>
                          <a:effectLst>
                            <a:outerShdw blurRad="38100" dist="38100" dir="2700000" algn="tl">
                              <a:srgbClr val="000000"/>
                            </a:outerShdw>
                          </a:effectLst>
                          <a:latin typeface="Times New Roman" pitchFamily="18" charset="0"/>
                          <a:ea typeface="宋体" pitchFamily="2" charset="-122"/>
                        </a:defRPr>
                      </a:lvl2pPr>
                      <a:lvl3pPr>
                        <a:spcBef>
                          <a:spcPct val="20000"/>
                        </a:spcBef>
                        <a:defRPr kumimoji="1" sz="2000" b="1">
                          <a:solidFill>
                            <a:srgbClr val="FFFFFF"/>
                          </a:solidFill>
                          <a:effectLst>
                            <a:outerShdw blurRad="38100" dist="38100" dir="2700000" algn="tl">
                              <a:srgbClr val="000000"/>
                            </a:outerShdw>
                          </a:effectLst>
                          <a:latin typeface="Times New Roman" pitchFamily="18" charset="0"/>
                          <a:ea typeface="宋体" pitchFamily="2" charset="-122"/>
                        </a:defRPr>
                      </a:lvl3pPr>
                      <a:lvl4pPr>
                        <a:spcBef>
                          <a:spcPct val="20000"/>
                        </a:spcBef>
                        <a:defRPr kumimoji="1" b="1">
                          <a:solidFill>
                            <a:srgbClr val="FFFFFF"/>
                          </a:solidFill>
                          <a:effectLst>
                            <a:outerShdw blurRad="38100" dist="38100" dir="2700000" algn="tl">
                              <a:srgbClr val="000000"/>
                            </a:outerShdw>
                          </a:effectLst>
                          <a:latin typeface="Times New Roman" pitchFamily="18" charset="0"/>
                          <a:ea typeface="宋体" pitchFamily="2" charset="-122"/>
                        </a:defRPr>
                      </a:lvl4pPr>
                      <a:lvl5pPr>
                        <a:spcBef>
                          <a:spcPct val="20000"/>
                        </a:spcBef>
                        <a:defRPr kumimoji="1" b="1">
                          <a:solidFill>
                            <a:srgbClr val="FFFFFF"/>
                          </a:solidFill>
                          <a:effectLst>
                            <a:outerShdw blurRad="38100" dist="38100" dir="2700000" algn="tl">
                              <a:srgbClr val="000000"/>
                            </a:outerShdw>
                          </a:effectLst>
                          <a:latin typeface="Times New Roman" pitchFamily="18" charset="0"/>
                          <a:ea typeface="宋体" pitchFamily="2" charset="-122"/>
                        </a:defRPr>
                      </a:lvl5pPr>
                      <a:lvl6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6pPr>
                      <a:lvl7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7pPr>
                      <a:lvl8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8pPr>
                      <a:lvl9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a:ln>
                            <a:noFill/>
                          </a:ln>
                          <a:solidFill>
                            <a:srgbClr val="FF0000"/>
                          </a:solidFill>
                          <a:effectLst/>
                          <a:latin typeface="Times New Roman" pitchFamily="18" charset="0"/>
                          <a:ea typeface="宋体" pitchFamily="2" charset="-122"/>
                        </a:rPr>
                        <a:t>00000001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b="1">
                          <a:solidFill>
                            <a:srgbClr val="FFFFFF"/>
                          </a:solidFill>
                          <a:effectLst>
                            <a:outerShdw blurRad="38100" dist="38100" dir="2700000" algn="tl">
                              <a:srgbClr val="000000"/>
                            </a:outerShdw>
                          </a:effectLst>
                          <a:latin typeface="Times New Roman" pitchFamily="18" charset="0"/>
                          <a:ea typeface="宋体" pitchFamily="2" charset="-122"/>
                        </a:defRPr>
                      </a:lvl1pPr>
                      <a:lvl2pPr>
                        <a:spcBef>
                          <a:spcPct val="20000"/>
                        </a:spcBef>
                        <a:defRPr kumimoji="1" sz="2400" b="1">
                          <a:solidFill>
                            <a:srgbClr val="FFFFFF"/>
                          </a:solidFill>
                          <a:effectLst>
                            <a:outerShdw blurRad="38100" dist="38100" dir="2700000" algn="tl">
                              <a:srgbClr val="000000"/>
                            </a:outerShdw>
                          </a:effectLst>
                          <a:latin typeface="Times New Roman" pitchFamily="18" charset="0"/>
                          <a:ea typeface="宋体" pitchFamily="2" charset="-122"/>
                        </a:defRPr>
                      </a:lvl2pPr>
                      <a:lvl3pPr>
                        <a:spcBef>
                          <a:spcPct val="20000"/>
                        </a:spcBef>
                        <a:defRPr kumimoji="1" sz="2000" b="1">
                          <a:solidFill>
                            <a:srgbClr val="FFFFFF"/>
                          </a:solidFill>
                          <a:effectLst>
                            <a:outerShdw blurRad="38100" dist="38100" dir="2700000" algn="tl">
                              <a:srgbClr val="000000"/>
                            </a:outerShdw>
                          </a:effectLst>
                          <a:latin typeface="Times New Roman" pitchFamily="18" charset="0"/>
                          <a:ea typeface="宋体" pitchFamily="2" charset="-122"/>
                        </a:defRPr>
                      </a:lvl3pPr>
                      <a:lvl4pPr>
                        <a:spcBef>
                          <a:spcPct val="20000"/>
                        </a:spcBef>
                        <a:defRPr kumimoji="1" b="1">
                          <a:solidFill>
                            <a:srgbClr val="FFFFFF"/>
                          </a:solidFill>
                          <a:effectLst>
                            <a:outerShdw blurRad="38100" dist="38100" dir="2700000" algn="tl">
                              <a:srgbClr val="000000"/>
                            </a:outerShdw>
                          </a:effectLst>
                          <a:latin typeface="Times New Roman" pitchFamily="18" charset="0"/>
                          <a:ea typeface="宋体" pitchFamily="2" charset="-122"/>
                        </a:defRPr>
                      </a:lvl4pPr>
                      <a:lvl5pPr>
                        <a:spcBef>
                          <a:spcPct val="20000"/>
                        </a:spcBef>
                        <a:defRPr kumimoji="1" b="1">
                          <a:solidFill>
                            <a:srgbClr val="FFFFFF"/>
                          </a:solidFill>
                          <a:effectLst>
                            <a:outerShdw blurRad="38100" dist="38100" dir="2700000" algn="tl">
                              <a:srgbClr val="000000"/>
                            </a:outerShdw>
                          </a:effectLst>
                          <a:latin typeface="Times New Roman" pitchFamily="18" charset="0"/>
                          <a:ea typeface="宋体" pitchFamily="2" charset="-122"/>
                        </a:defRPr>
                      </a:lvl5pPr>
                      <a:lvl6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6pPr>
                      <a:lvl7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7pPr>
                      <a:lvl8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8pPr>
                      <a:lvl9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a:ln>
                            <a:noFill/>
                          </a:ln>
                          <a:solidFill>
                            <a:srgbClr val="FF0000"/>
                          </a:solidFill>
                          <a:effectLst/>
                          <a:latin typeface="Times New Roman" pitchFamily="18" charset="0"/>
                          <a:ea typeface="宋体" pitchFamily="2" charset="-122"/>
                        </a:rPr>
                        <a:t>01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b="1">
                          <a:solidFill>
                            <a:srgbClr val="FFFFFF"/>
                          </a:solidFill>
                          <a:effectLst>
                            <a:outerShdw blurRad="38100" dist="38100" dir="2700000" algn="tl">
                              <a:srgbClr val="000000"/>
                            </a:outerShdw>
                          </a:effectLst>
                          <a:latin typeface="Times New Roman" pitchFamily="18" charset="0"/>
                          <a:ea typeface="宋体" pitchFamily="2" charset="-122"/>
                        </a:defRPr>
                      </a:lvl1pPr>
                      <a:lvl2pPr>
                        <a:spcBef>
                          <a:spcPct val="20000"/>
                        </a:spcBef>
                        <a:defRPr kumimoji="1" sz="2400" b="1">
                          <a:solidFill>
                            <a:srgbClr val="FFFFFF"/>
                          </a:solidFill>
                          <a:effectLst>
                            <a:outerShdw blurRad="38100" dist="38100" dir="2700000" algn="tl">
                              <a:srgbClr val="000000"/>
                            </a:outerShdw>
                          </a:effectLst>
                          <a:latin typeface="Times New Roman" pitchFamily="18" charset="0"/>
                          <a:ea typeface="宋体" pitchFamily="2" charset="-122"/>
                        </a:defRPr>
                      </a:lvl2pPr>
                      <a:lvl3pPr>
                        <a:spcBef>
                          <a:spcPct val="20000"/>
                        </a:spcBef>
                        <a:defRPr kumimoji="1" sz="2000" b="1">
                          <a:solidFill>
                            <a:srgbClr val="FFFFFF"/>
                          </a:solidFill>
                          <a:effectLst>
                            <a:outerShdw blurRad="38100" dist="38100" dir="2700000" algn="tl">
                              <a:srgbClr val="000000"/>
                            </a:outerShdw>
                          </a:effectLst>
                          <a:latin typeface="Times New Roman" pitchFamily="18" charset="0"/>
                          <a:ea typeface="宋体" pitchFamily="2" charset="-122"/>
                        </a:defRPr>
                      </a:lvl3pPr>
                      <a:lvl4pPr>
                        <a:spcBef>
                          <a:spcPct val="20000"/>
                        </a:spcBef>
                        <a:defRPr kumimoji="1" b="1">
                          <a:solidFill>
                            <a:srgbClr val="FFFFFF"/>
                          </a:solidFill>
                          <a:effectLst>
                            <a:outerShdw blurRad="38100" dist="38100" dir="2700000" algn="tl">
                              <a:srgbClr val="000000"/>
                            </a:outerShdw>
                          </a:effectLst>
                          <a:latin typeface="Times New Roman" pitchFamily="18" charset="0"/>
                          <a:ea typeface="宋体" pitchFamily="2" charset="-122"/>
                        </a:defRPr>
                      </a:lvl4pPr>
                      <a:lvl5pPr>
                        <a:spcBef>
                          <a:spcPct val="20000"/>
                        </a:spcBef>
                        <a:defRPr kumimoji="1" b="1">
                          <a:solidFill>
                            <a:srgbClr val="FFFFFF"/>
                          </a:solidFill>
                          <a:effectLst>
                            <a:outerShdw blurRad="38100" dist="38100" dir="2700000" algn="tl">
                              <a:srgbClr val="000000"/>
                            </a:outerShdw>
                          </a:effectLst>
                          <a:latin typeface="Times New Roman" pitchFamily="18" charset="0"/>
                          <a:ea typeface="宋体" pitchFamily="2" charset="-122"/>
                        </a:defRPr>
                      </a:lvl5pPr>
                      <a:lvl6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6pPr>
                      <a:lvl7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7pPr>
                      <a:lvl8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8pPr>
                      <a:lvl9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0" i="0" u="none" strike="noStrike" cap="none" normalizeH="0" baseline="0" dirty="0">
                          <a:ln>
                            <a:noFill/>
                          </a:ln>
                          <a:solidFill>
                            <a:srgbClr val="FF0000"/>
                          </a:solidFill>
                          <a:effectLst/>
                          <a:latin typeface="Times New Roman" pitchFamily="18" charset="0"/>
                          <a:ea typeface="宋体" pitchFamily="2" charset="-122"/>
                        </a:rPr>
                        <a:t>黑底白字，下划线</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9003">
                <a:tc>
                  <a:txBody>
                    <a:bodyPr/>
                    <a:lstStyle>
                      <a:lvl1pPr>
                        <a:spcBef>
                          <a:spcPct val="20000"/>
                        </a:spcBef>
                        <a:defRPr kumimoji="1" sz="2800" b="1">
                          <a:solidFill>
                            <a:srgbClr val="FFFFFF"/>
                          </a:solidFill>
                          <a:effectLst>
                            <a:outerShdw blurRad="38100" dist="38100" dir="2700000" algn="tl">
                              <a:srgbClr val="000000"/>
                            </a:outerShdw>
                          </a:effectLst>
                          <a:latin typeface="Times New Roman" pitchFamily="18" charset="0"/>
                          <a:ea typeface="宋体" pitchFamily="2" charset="-122"/>
                        </a:defRPr>
                      </a:lvl1pPr>
                      <a:lvl2pPr>
                        <a:spcBef>
                          <a:spcPct val="20000"/>
                        </a:spcBef>
                        <a:defRPr kumimoji="1" sz="2400" b="1">
                          <a:solidFill>
                            <a:srgbClr val="FFFFFF"/>
                          </a:solidFill>
                          <a:effectLst>
                            <a:outerShdw blurRad="38100" dist="38100" dir="2700000" algn="tl">
                              <a:srgbClr val="000000"/>
                            </a:outerShdw>
                          </a:effectLst>
                          <a:latin typeface="Times New Roman" pitchFamily="18" charset="0"/>
                          <a:ea typeface="宋体" pitchFamily="2" charset="-122"/>
                        </a:defRPr>
                      </a:lvl2pPr>
                      <a:lvl3pPr>
                        <a:spcBef>
                          <a:spcPct val="20000"/>
                        </a:spcBef>
                        <a:defRPr kumimoji="1" sz="2000" b="1">
                          <a:solidFill>
                            <a:srgbClr val="FFFFFF"/>
                          </a:solidFill>
                          <a:effectLst>
                            <a:outerShdw blurRad="38100" dist="38100" dir="2700000" algn="tl">
                              <a:srgbClr val="000000"/>
                            </a:outerShdw>
                          </a:effectLst>
                          <a:latin typeface="Times New Roman" pitchFamily="18" charset="0"/>
                          <a:ea typeface="宋体" pitchFamily="2" charset="-122"/>
                        </a:defRPr>
                      </a:lvl3pPr>
                      <a:lvl4pPr>
                        <a:spcBef>
                          <a:spcPct val="20000"/>
                        </a:spcBef>
                        <a:defRPr kumimoji="1" b="1">
                          <a:solidFill>
                            <a:srgbClr val="FFFFFF"/>
                          </a:solidFill>
                          <a:effectLst>
                            <a:outerShdw blurRad="38100" dist="38100" dir="2700000" algn="tl">
                              <a:srgbClr val="000000"/>
                            </a:outerShdw>
                          </a:effectLst>
                          <a:latin typeface="Times New Roman" pitchFamily="18" charset="0"/>
                          <a:ea typeface="宋体" pitchFamily="2" charset="-122"/>
                        </a:defRPr>
                      </a:lvl4pPr>
                      <a:lvl5pPr>
                        <a:spcBef>
                          <a:spcPct val="20000"/>
                        </a:spcBef>
                        <a:defRPr kumimoji="1" b="1">
                          <a:solidFill>
                            <a:srgbClr val="FFFFFF"/>
                          </a:solidFill>
                          <a:effectLst>
                            <a:outerShdw blurRad="38100" dist="38100" dir="2700000" algn="tl">
                              <a:srgbClr val="000000"/>
                            </a:outerShdw>
                          </a:effectLst>
                          <a:latin typeface="Times New Roman" pitchFamily="18" charset="0"/>
                          <a:ea typeface="宋体" pitchFamily="2" charset="-122"/>
                        </a:defRPr>
                      </a:lvl5pPr>
                      <a:lvl6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6pPr>
                      <a:lvl7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7pPr>
                      <a:lvl8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8pPr>
                      <a:lvl9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a:ln>
                            <a:noFill/>
                          </a:ln>
                          <a:solidFill>
                            <a:srgbClr val="3333FF"/>
                          </a:solidFill>
                          <a:effectLst/>
                          <a:latin typeface="Times New Roman" pitchFamily="18" charset="0"/>
                          <a:ea typeface="宋体" pitchFamily="2" charset="-122"/>
                        </a:rPr>
                        <a:t>00000111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b="1">
                          <a:solidFill>
                            <a:srgbClr val="FFFFFF"/>
                          </a:solidFill>
                          <a:effectLst>
                            <a:outerShdw blurRad="38100" dist="38100" dir="2700000" algn="tl">
                              <a:srgbClr val="000000"/>
                            </a:outerShdw>
                          </a:effectLst>
                          <a:latin typeface="Times New Roman" pitchFamily="18" charset="0"/>
                          <a:ea typeface="宋体" pitchFamily="2" charset="-122"/>
                        </a:defRPr>
                      </a:lvl1pPr>
                      <a:lvl2pPr>
                        <a:spcBef>
                          <a:spcPct val="20000"/>
                        </a:spcBef>
                        <a:defRPr kumimoji="1" sz="2400" b="1">
                          <a:solidFill>
                            <a:srgbClr val="FFFFFF"/>
                          </a:solidFill>
                          <a:effectLst>
                            <a:outerShdw blurRad="38100" dist="38100" dir="2700000" algn="tl">
                              <a:srgbClr val="000000"/>
                            </a:outerShdw>
                          </a:effectLst>
                          <a:latin typeface="Times New Roman" pitchFamily="18" charset="0"/>
                          <a:ea typeface="宋体" pitchFamily="2" charset="-122"/>
                        </a:defRPr>
                      </a:lvl2pPr>
                      <a:lvl3pPr>
                        <a:spcBef>
                          <a:spcPct val="20000"/>
                        </a:spcBef>
                        <a:defRPr kumimoji="1" sz="2000" b="1">
                          <a:solidFill>
                            <a:srgbClr val="FFFFFF"/>
                          </a:solidFill>
                          <a:effectLst>
                            <a:outerShdw blurRad="38100" dist="38100" dir="2700000" algn="tl">
                              <a:srgbClr val="000000"/>
                            </a:outerShdw>
                          </a:effectLst>
                          <a:latin typeface="Times New Roman" pitchFamily="18" charset="0"/>
                          <a:ea typeface="宋体" pitchFamily="2" charset="-122"/>
                        </a:defRPr>
                      </a:lvl3pPr>
                      <a:lvl4pPr>
                        <a:spcBef>
                          <a:spcPct val="20000"/>
                        </a:spcBef>
                        <a:defRPr kumimoji="1" b="1">
                          <a:solidFill>
                            <a:srgbClr val="FFFFFF"/>
                          </a:solidFill>
                          <a:effectLst>
                            <a:outerShdw blurRad="38100" dist="38100" dir="2700000" algn="tl">
                              <a:srgbClr val="000000"/>
                            </a:outerShdw>
                          </a:effectLst>
                          <a:latin typeface="Times New Roman" pitchFamily="18" charset="0"/>
                          <a:ea typeface="宋体" pitchFamily="2" charset="-122"/>
                        </a:defRPr>
                      </a:lvl4pPr>
                      <a:lvl5pPr>
                        <a:spcBef>
                          <a:spcPct val="20000"/>
                        </a:spcBef>
                        <a:defRPr kumimoji="1" b="1">
                          <a:solidFill>
                            <a:srgbClr val="FFFFFF"/>
                          </a:solidFill>
                          <a:effectLst>
                            <a:outerShdw blurRad="38100" dist="38100" dir="2700000" algn="tl">
                              <a:srgbClr val="000000"/>
                            </a:outerShdw>
                          </a:effectLst>
                          <a:latin typeface="Times New Roman" pitchFamily="18" charset="0"/>
                          <a:ea typeface="宋体" pitchFamily="2" charset="-122"/>
                        </a:defRPr>
                      </a:lvl5pPr>
                      <a:lvl6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6pPr>
                      <a:lvl7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7pPr>
                      <a:lvl8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8pPr>
                      <a:lvl9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a:ln>
                            <a:noFill/>
                          </a:ln>
                          <a:solidFill>
                            <a:srgbClr val="3333FF"/>
                          </a:solidFill>
                          <a:effectLst/>
                          <a:latin typeface="Times New Roman" pitchFamily="18" charset="0"/>
                          <a:ea typeface="宋体" pitchFamily="2" charset="-122"/>
                        </a:rPr>
                        <a:t>07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b="1">
                          <a:solidFill>
                            <a:srgbClr val="FFFFFF"/>
                          </a:solidFill>
                          <a:effectLst>
                            <a:outerShdw blurRad="38100" dist="38100" dir="2700000" algn="tl">
                              <a:srgbClr val="000000"/>
                            </a:outerShdw>
                          </a:effectLst>
                          <a:latin typeface="Times New Roman" pitchFamily="18" charset="0"/>
                          <a:ea typeface="宋体" pitchFamily="2" charset="-122"/>
                        </a:defRPr>
                      </a:lvl1pPr>
                      <a:lvl2pPr>
                        <a:spcBef>
                          <a:spcPct val="20000"/>
                        </a:spcBef>
                        <a:defRPr kumimoji="1" sz="2400" b="1">
                          <a:solidFill>
                            <a:srgbClr val="FFFFFF"/>
                          </a:solidFill>
                          <a:effectLst>
                            <a:outerShdw blurRad="38100" dist="38100" dir="2700000" algn="tl">
                              <a:srgbClr val="000000"/>
                            </a:outerShdw>
                          </a:effectLst>
                          <a:latin typeface="Times New Roman" pitchFamily="18" charset="0"/>
                          <a:ea typeface="宋体" pitchFamily="2" charset="-122"/>
                        </a:defRPr>
                      </a:lvl2pPr>
                      <a:lvl3pPr>
                        <a:spcBef>
                          <a:spcPct val="20000"/>
                        </a:spcBef>
                        <a:defRPr kumimoji="1" sz="2000" b="1">
                          <a:solidFill>
                            <a:srgbClr val="FFFFFF"/>
                          </a:solidFill>
                          <a:effectLst>
                            <a:outerShdw blurRad="38100" dist="38100" dir="2700000" algn="tl">
                              <a:srgbClr val="000000"/>
                            </a:outerShdw>
                          </a:effectLst>
                          <a:latin typeface="Times New Roman" pitchFamily="18" charset="0"/>
                          <a:ea typeface="宋体" pitchFamily="2" charset="-122"/>
                        </a:defRPr>
                      </a:lvl3pPr>
                      <a:lvl4pPr>
                        <a:spcBef>
                          <a:spcPct val="20000"/>
                        </a:spcBef>
                        <a:defRPr kumimoji="1" b="1">
                          <a:solidFill>
                            <a:srgbClr val="FFFFFF"/>
                          </a:solidFill>
                          <a:effectLst>
                            <a:outerShdw blurRad="38100" dist="38100" dir="2700000" algn="tl">
                              <a:srgbClr val="000000"/>
                            </a:outerShdw>
                          </a:effectLst>
                          <a:latin typeface="Times New Roman" pitchFamily="18" charset="0"/>
                          <a:ea typeface="宋体" pitchFamily="2" charset="-122"/>
                        </a:defRPr>
                      </a:lvl4pPr>
                      <a:lvl5pPr>
                        <a:spcBef>
                          <a:spcPct val="20000"/>
                        </a:spcBef>
                        <a:defRPr kumimoji="1" b="1">
                          <a:solidFill>
                            <a:srgbClr val="FFFFFF"/>
                          </a:solidFill>
                          <a:effectLst>
                            <a:outerShdw blurRad="38100" dist="38100" dir="2700000" algn="tl">
                              <a:srgbClr val="000000"/>
                            </a:outerShdw>
                          </a:effectLst>
                          <a:latin typeface="Times New Roman" pitchFamily="18" charset="0"/>
                          <a:ea typeface="宋体" pitchFamily="2" charset="-122"/>
                        </a:defRPr>
                      </a:lvl5pPr>
                      <a:lvl6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6pPr>
                      <a:lvl7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7pPr>
                      <a:lvl8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8pPr>
                      <a:lvl9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dirty="0">
                          <a:ln>
                            <a:noFill/>
                          </a:ln>
                          <a:solidFill>
                            <a:srgbClr val="FF0000"/>
                          </a:solidFill>
                          <a:effectLst/>
                          <a:latin typeface="Times New Roman" pitchFamily="18" charset="0"/>
                          <a:ea typeface="宋体" pitchFamily="2" charset="-122"/>
                        </a:rPr>
                        <a:t>黑底白字，正常显示</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7879">
                <a:tc>
                  <a:txBody>
                    <a:bodyPr/>
                    <a:lstStyle>
                      <a:lvl1pPr>
                        <a:spcBef>
                          <a:spcPct val="20000"/>
                        </a:spcBef>
                        <a:defRPr kumimoji="1" sz="2800" b="1">
                          <a:solidFill>
                            <a:srgbClr val="FFFFFF"/>
                          </a:solidFill>
                          <a:effectLst>
                            <a:outerShdw blurRad="38100" dist="38100" dir="2700000" algn="tl">
                              <a:srgbClr val="000000"/>
                            </a:outerShdw>
                          </a:effectLst>
                          <a:latin typeface="Times New Roman" pitchFamily="18" charset="0"/>
                          <a:ea typeface="宋体" pitchFamily="2" charset="-122"/>
                        </a:defRPr>
                      </a:lvl1pPr>
                      <a:lvl2pPr>
                        <a:spcBef>
                          <a:spcPct val="20000"/>
                        </a:spcBef>
                        <a:defRPr kumimoji="1" sz="2400" b="1">
                          <a:solidFill>
                            <a:srgbClr val="FFFFFF"/>
                          </a:solidFill>
                          <a:effectLst>
                            <a:outerShdw blurRad="38100" dist="38100" dir="2700000" algn="tl">
                              <a:srgbClr val="000000"/>
                            </a:outerShdw>
                          </a:effectLst>
                          <a:latin typeface="Times New Roman" pitchFamily="18" charset="0"/>
                          <a:ea typeface="宋体" pitchFamily="2" charset="-122"/>
                        </a:defRPr>
                      </a:lvl2pPr>
                      <a:lvl3pPr>
                        <a:spcBef>
                          <a:spcPct val="20000"/>
                        </a:spcBef>
                        <a:defRPr kumimoji="1" sz="2000" b="1">
                          <a:solidFill>
                            <a:srgbClr val="FFFFFF"/>
                          </a:solidFill>
                          <a:effectLst>
                            <a:outerShdw blurRad="38100" dist="38100" dir="2700000" algn="tl">
                              <a:srgbClr val="000000"/>
                            </a:outerShdw>
                          </a:effectLst>
                          <a:latin typeface="Times New Roman" pitchFamily="18" charset="0"/>
                          <a:ea typeface="宋体" pitchFamily="2" charset="-122"/>
                        </a:defRPr>
                      </a:lvl3pPr>
                      <a:lvl4pPr>
                        <a:spcBef>
                          <a:spcPct val="20000"/>
                        </a:spcBef>
                        <a:defRPr kumimoji="1" b="1">
                          <a:solidFill>
                            <a:srgbClr val="FFFFFF"/>
                          </a:solidFill>
                          <a:effectLst>
                            <a:outerShdw blurRad="38100" dist="38100" dir="2700000" algn="tl">
                              <a:srgbClr val="000000"/>
                            </a:outerShdw>
                          </a:effectLst>
                          <a:latin typeface="Times New Roman" pitchFamily="18" charset="0"/>
                          <a:ea typeface="宋体" pitchFamily="2" charset="-122"/>
                        </a:defRPr>
                      </a:lvl4pPr>
                      <a:lvl5pPr>
                        <a:spcBef>
                          <a:spcPct val="20000"/>
                        </a:spcBef>
                        <a:defRPr kumimoji="1" b="1">
                          <a:solidFill>
                            <a:srgbClr val="FFFFFF"/>
                          </a:solidFill>
                          <a:effectLst>
                            <a:outerShdw blurRad="38100" dist="38100" dir="2700000" algn="tl">
                              <a:srgbClr val="000000"/>
                            </a:outerShdw>
                          </a:effectLst>
                          <a:latin typeface="Times New Roman" pitchFamily="18" charset="0"/>
                          <a:ea typeface="宋体" pitchFamily="2" charset="-122"/>
                        </a:defRPr>
                      </a:lvl5pPr>
                      <a:lvl6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6pPr>
                      <a:lvl7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7pPr>
                      <a:lvl8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8pPr>
                      <a:lvl9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a:ln>
                            <a:noFill/>
                          </a:ln>
                          <a:solidFill>
                            <a:srgbClr val="3333FF"/>
                          </a:solidFill>
                          <a:effectLst/>
                          <a:latin typeface="Times New Roman" pitchFamily="18" charset="0"/>
                          <a:ea typeface="宋体" pitchFamily="2" charset="-122"/>
                        </a:rPr>
                        <a:t>00001111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b="1">
                          <a:solidFill>
                            <a:srgbClr val="FFFFFF"/>
                          </a:solidFill>
                          <a:effectLst>
                            <a:outerShdw blurRad="38100" dist="38100" dir="2700000" algn="tl">
                              <a:srgbClr val="000000"/>
                            </a:outerShdw>
                          </a:effectLst>
                          <a:latin typeface="Times New Roman" pitchFamily="18" charset="0"/>
                          <a:ea typeface="宋体" pitchFamily="2" charset="-122"/>
                        </a:defRPr>
                      </a:lvl1pPr>
                      <a:lvl2pPr>
                        <a:spcBef>
                          <a:spcPct val="20000"/>
                        </a:spcBef>
                        <a:defRPr kumimoji="1" sz="2400" b="1">
                          <a:solidFill>
                            <a:srgbClr val="FFFFFF"/>
                          </a:solidFill>
                          <a:effectLst>
                            <a:outerShdw blurRad="38100" dist="38100" dir="2700000" algn="tl">
                              <a:srgbClr val="000000"/>
                            </a:outerShdw>
                          </a:effectLst>
                          <a:latin typeface="Times New Roman" pitchFamily="18" charset="0"/>
                          <a:ea typeface="宋体" pitchFamily="2" charset="-122"/>
                        </a:defRPr>
                      </a:lvl2pPr>
                      <a:lvl3pPr>
                        <a:spcBef>
                          <a:spcPct val="20000"/>
                        </a:spcBef>
                        <a:defRPr kumimoji="1" sz="2000" b="1">
                          <a:solidFill>
                            <a:srgbClr val="FFFFFF"/>
                          </a:solidFill>
                          <a:effectLst>
                            <a:outerShdw blurRad="38100" dist="38100" dir="2700000" algn="tl">
                              <a:srgbClr val="000000"/>
                            </a:outerShdw>
                          </a:effectLst>
                          <a:latin typeface="Times New Roman" pitchFamily="18" charset="0"/>
                          <a:ea typeface="宋体" pitchFamily="2" charset="-122"/>
                        </a:defRPr>
                      </a:lvl3pPr>
                      <a:lvl4pPr>
                        <a:spcBef>
                          <a:spcPct val="20000"/>
                        </a:spcBef>
                        <a:defRPr kumimoji="1" b="1">
                          <a:solidFill>
                            <a:srgbClr val="FFFFFF"/>
                          </a:solidFill>
                          <a:effectLst>
                            <a:outerShdw blurRad="38100" dist="38100" dir="2700000" algn="tl">
                              <a:srgbClr val="000000"/>
                            </a:outerShdw>
                          </a:effectLst>
                          <a:latin typeface="Times New Roman" pitchFamily="18" charset="0"/>
                          <a:ea typeface="宋体" pitchFamily="2" charset="-122"/>
                        </a:defRPr>
                      </a:lvl4pPr>
                      <a:lvl5pPr>
                        <a:spcBef>
                          <a:spcPct val="20000"/>
                        </a:spcBef>
                        <a:defRPr kumimoji="1" b="1">
                          <a:solidFill>
                            <a:srgbClr val="FFFFFF"/>
                          </a:solidFill>
                          <a:effectLst>
                            <a:outerShdw blurRad="38100" dist="38100" dir="2700000" algn="tl">
                              <a:srgbClr val="000000"/>
                            </a:outerShdw>
                          </a:effectLst>
                          <a:latin typeface="Times New Roman" pitchFamily="18" charset="0"/>
                          <a:ea typeface="宋体" pitchFamily="2" charset="-122"/>
                        </a:defRPr>
                      </a:lvl5pPr>
                      <a:lvl6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6pPr>
                      <a:lvl7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7pPr>
                      <a:lvl8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8pPr>
                      <a:lvl9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a:ln>
                            <a:noFill/>
                          </a:ln>
                          <a:solidFill>
                            <a:srgbClr val="3333FF"/>
                          </a:solidFill>
                          <a:effectLst/>
                          <a:latin typeface="Times New Roman" pitchFamily="18" charset="0"/>
                          <a:ea typeface="宋体" pitchFamily="2" charset="-122"/>
                        </a:rPr>
                        <a:t>0F</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b="1">
                          <a:solidFill>
                            <a:srgbClr val="FFFFFF"/>
                          </a:solidFill>
                          <a:effectLst>
                            <a:outerShdw blurRad="38100" dist="38100" dir="2700000" algn="tl">
                              <a:srgbClr val="000000"/>
                            </a:outerShdw>
                          </a:effectLst>
                          <a:latin typeface="Times New Roman" pitchFamily="18" charset="0"/>
                          <a:ea typeface="宋体" pitchFamily="2" charset="-122"/>
                        </a:defRPr>
                      </a:lvl1pPr>
                      <a:lvl2pPr>
                        <a:spcBef>
                          <a:spcPct val="20000"/>
                        </a:spcBef>
                        <a:defRPr kumimoji="1" sz="2400" b="1">
                          <a:solidFill>
                            <a:srgbClr val="FFFFFF"/>
                          </a:solidFill>
                          <a:effectLst>
                            <a:outerShdw blurRad="38100" dist="38100" dir="2700000" algn="tl">
                              <a:srgbClr val="000000"/>
                            </a:outerShdw>
                          </a:effectLst>
                          <a:latin typeface="Times New Roman" pitchFamily="18" charset="0"/>
                          <a:ea typeface="宋体" pitchFamily="2" charset="-122"/>
                        </a:defRPr>
                      </a:lvl2pPr>
                      <a:lvl3pPr>
                        <a:spcBef>
                          <a:spcPct val="20000"/>
                        </a:spcBef>
                        <a:defRPr kumimoji="1" sz="2000" b="1">
                          <a:solidFill>
                            <a:srgbClr val="FFFFFF"/>
                          </a:solidFill>
                          <a:effectLst>
                            <a:outerShdw blurRad="38100" dist="38100" dir="2700000" algn="tl">
                              <a:srgbClr val="000000"/>
                            </a:outerShdw>
                          </a:effectLst>
                          <a:latin typeface="Times New Roman" pitchFamily="18" charset="0"/>
                          <a:ea typeface="宋体" pitchFamily="2" charset="-122"/>
                        </a:defRPr>
                      </a:lvl3pPr>
                      <a:lvl4pPr>
                        <a:spcBef>
                          <a:spcPct val="20000"/>
                        </a:spcBef>
                        <a:defRPr kumimoji="1" b="1">
                          <a:solidFill>
                            <a:srgbClr val="FFFFFF"/>
                          </a:solidFill>
                          <a:effectLst>
                            <a:outerShdw blurRad="38100" dist="38100" dir="2700000" algn="tl">
                              <a:srgbClr val="000000"/>
                            </a:outerShdw>
                          </a:effectLst>
                          <a:latin typeface="Times New Roman" pitchFamily="18" charset="0"/>
                          <a:ea typeface="宋体" pitchFamily="2" charset="-122"/>
                        </a:defRPr>
                      </a:lvl4pPr>
                      <a:lvl5pPr>
                        <a:spcBef>
                          <a:spcPct val="20000"/>
                        </a:spcBef>
                        <a:defRPr kumimoji="1" b="1">
                          <a:solidFill>
                            <a:srgbClr val="FFFFFF"/>
                          </a:solidFill>
                          <a:effectLst>
                            <a:outerShdw blurRad="38100" dist="38100" dir="2700000" algn="tl">
                              <a:srgbClr val="000000"/>
                            </a:outerShdw>
                          </a:effectLst>
                          <a:latin typeface="Times New Roman" pitchFamily="18" charset="0"/>
                          <a:ea typeface="宋体" pitchFamily="2" charset="-122"/>
                        </a:defRPr>
                      </a:lvl5pPr>
                      <a:lvl6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6pPr>
                      <a:lvl7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7pPr>
                      <a:lvl8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8pPr>
                      <a:lvl9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0" i="0" u="none" strike="noStrike" cap="none" normalizeH="0" baseline="0" dirty="0">
                          <a:ln>
                            <a:noFill/>
                          </a:ln>
                          <a:solidFill>
                            <a:srgbClr val="3333FF"/>
                          </a:solidFill>
                          <a:effectLst/>
                          <a:latin typeface="Times New Roman" pitchFamily="18" charset="0"/>
                          <a:ea typeface="宋体" pitchFamily="2" charset="-122"/>
                        </a:rPr>
                        <a:t>黑底白字，高亮度</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9003">
                <a:tc>
                  <a:txBody>
                    <a:bodyPr/>
                    <a:lstStyle>
                      <a:lvl1pPr>
                        <a:spcBef>
                          <a:spcPct val="20000"/>
                        </a:spcBef>
                        <a:defRPr kumimoji="1" sz="2800" b="1">
                          <a:solidFill>
                            <a:srgbClr val="FFFFFF"/>
                          </a:solidFill>
                          <a:effectLst>
                            <a:outerShdw blurRad="38100" dist="38100" dir="2700000" algn="tl">
                              <a:srgbClr val="000000"/>
                            </a:outerShdw>
                          </a:effectLst>
                          <a:latin typeface="Times New Roman" pitchFamily="18" charset="0"/>
                          <a:ea typeface="宋体" pitchFamily="2" charset="-122"/>
                        </a:defRPr>
                      </a:lvl1pPr>
                      <a:lvl2pPr>
                        <a:spcBef>
                          <a:spcPct val="20000"/>
                        </a:spcBef>
                        <a:defRPr kumimoji="1" sz="2400" b="1">
                          <a:solidFill>
                            <a:srgbClr val="FFFFFF"/>
                          </a:solidFill>
                          <a:effectLst>
                            <a:outerShdw blurRad="38100" dist="38100" dir="2700000" algn="tl">
                              <a:srgbClr val="000000"/>
                            </a:outerShdw>
                          </a:effectLst>
                          <a:latin typeface="Times New Roman" pitchFamily="18" charset="0"/>
                          <a:ea typeface="宋体" pitchFamily="2" charset="-122"/>
                        </a:defRPr>
                      </a:lvl2pPr>
                      <a:lvl3pPr>
                        <a:spcBef>
                          <a:spcPct val="20000"/>
                        </a:spcBef>
                        <a:defRPr kumimoji="1" sz="2000" b="1">
                          <a:solidFill>
                            <a:srgbClr val="FFFFFF"/>
                          </a:solidFill>
                          <a:effectLst>
                            <a:outerShdw blurRad="38100" dist="38100" dir="2700000" algn="tl">
                              <a:srgbClr val="000000"/>
                            </a:outerShdw>
                          </a:effectLst>
                          <a:latin typeface="Times New Roman" pitchFamily="18" charset="0"/>
                          <a:ea typeface="宋体" pitchFamily="2" charset="-122"/>
                        </a:defRPr>
                      </a:lvl3pPr>
                      <a:lvl4pPr>
                        <a:spcBef>
                          <a:spcPct val="20000"/>
                        </a:spcBef>
                        <a:defRPr kumimoji="1" b="1">
                          <a:solidFill>
                            <a:srgbClr val="FFFFFF"/>
                          </a:solidFill>
                          <a:effectLst>
                            <a:outerShdw blurRad="38100" dist="38100" dir="2700000" algn="tl">
                              <a:srgbClr val="000000"/>
                            </a:outerShdw>
                          </a:effectLst>
                          <a:latin typeface="Times New Roman" pitchFamily="18" charset="0"/>
                          <a:ea typeface="宋体" pitchFamily="2" charset="-122"/>
                        </a:defRPr>
                      </a:lvl4pPr>
                      <a:lvl5pPr>
                        <a:spcBef>
                          <a:spcPct val="20000"/>
                        </a:spcBef>
                        <a:defRPr kumimoji="1" b="1">
                          <a:solidFill>
                            <a:srgbClr val="FFFFFF"/>
                          </a:solidFill>
                          <a:effectLst>
                            <a:outerShdw blurRad="38100" dist="38100" dir="2700000" algn="tl">
                              <a:srgbClr val="000000"/>
                            </a:outerShdw>
                          </a:effectLst>
                          <a:latin typeface="Times New Roman" pitchFamily="18" charset="0"/>
                          <a:ea typeface="宋体" pitchFamily="2" charset="-122"/>
                        </a:defRPr>
                      </a:lvl5pPr>
                      <a:lvl6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6pPr>
                      <a:lvl7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7pPr>
                      <a:lvl8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8pPr>
                      <a:lvl9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a:ln>
                            <a:noFill/>
                          </a:ln>
                          <a:solidFill>
                            <a:srgbClr val="3333FF"/>
                          </a:solidFill>
                          <a:effectLst/>
                          <a:latin typeface="Times New Roman" pitchFamily="18" charset="0"/>
                          <a:ea typeface="宋体" pitchFamily="2" charset="-122"/>
                        </a:rPr>
                        <a:t>01110000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b="1">
                          <a:solidFill>
                            <a:srgbClr val="FFFFFF"/>
                          </a:solidFill>
                          <a:effectLst>
                            <a:outerShdw blurRad="38100" dist="38100" dir="2700000" algn="tl">
                              <a:srgbClr val="000000"/>
                            </a:outerShdw>
                          </a:effectLst>
                          <a:latin typeface="Times New Roman" pitchFamily="18" charset="0"/>
                          <a:ea typeface="宋体" pitchFamily="2" charset="-122"/>
                        </a:defRPr>
                      </a:lvl1pPr>
                      <a:lvl2pPr>
                        <a:spcBef>
                          <a:spcPct val="20000"/>
                        </a:spcBef>
                        <a:defRPr kumimoji="1" sz="2400" b="1">
                          <a:solidFill>
                            <a:srgbClr val="FFFFFF"/>
                          </a:solidFill>
                          <a:effectLst>
                            <a:outerShdw blurRad="38100" dist="38100" dir="2700000" algn="tl">
                              <a:srgbClr val="000000"/>
                            </a:outerShdw>
                          </a:effectLst>
                          <a:latin typeface="Times New Roman" pitchFamily="18" charset="0"/>
                          <a:ea typeface="宋体" pitchFamily="2" charset="-122"/>
                        </a:defRPr>
                      </a:lvl2pPr>
                      <a:lvl3pPr>
                        <a:spcBef>
                          <a:spcPct val="20000"/>
                        </a:spcBef>
                        <a:defRPr kumimoji="1" sz="2000" b="1">
                          <a:solidFill>
                            <a:srgbClr val="FFFFFF"/>
                          </a:solidFill>
                          <a:effectLst>
                            <a:outerShdw blurRad="38100" dist="38100" dir="2700000" algn="tl">
                              <a:srgbClr val="000000"/>
                            </a:outerShdw>
                          </a:effectLst>
                          <a:latin typeface="Times New Roman" pitchFamily="18" charset="0"/>
                          <a:ea typeface="宋体" pitchFamily="2" charset="-122"/>
                        </a:defRPr>
                      </a:lvl3pPr>
                      <a:lvl4pPr>
                        <a:spcBef>
                          <a:spcPct val="20000"/>
                        </a:spcBef>
                        <a:defRPr kumimoji="1" b="1">
                          <a:solidFill>
                            <a:srgbClr val="FFFFFF"/>
                          </a:solidFill>
                          <a:effectLst>
                            <a:outerShdw blurRad="38100" dist="38100" dir="2700000" algn="tl">
                              <a:srgbClr val="000000"/>
                            </a:outerShdw>
                          </a:effectLst>
                          <a:latin typeface="Times New Roman" pitchFamily="18" charset="0"/>
                          <a:ea typeface="宋体" pitchFamily="2" charset="-122"/>
                        </a:defRPr>
                      </a:lvl4pPr>
                      <a:lvl5pPr>
                        <a:spcBef>
                          <a:spcPct val="20000"/>
                        </a:spcBef>
                        <a:defRPr kumimoji="1" b="1">
                          <a:solidFill>
                            <a:srgbClr val="FFFFFF"/>
                          </a:solidFill>
                          <a:effectLst>
                            <a:outerShdw blurRad="38100" dist="38100" dir="2700000" algn="tl">
                              <a:srgbClr val="000000"/>
                            </a:outerShdw>
                          </a:effectLst>
                          <a:latin typeface="Times New Roman" pitchFamily="18" charset="0"/>
                          <a:ea typeface="宋体" pitchFamily="2" charset="-122"/>
                        </a:defRPr>
                      </a:lvl5pPr>
                      <a:lvl6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6pPr>
                      <a:lvl7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7pPr>
                      <a:lvl8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8pPr>
                      <a:lvl9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a:ln>
                            <a:noFill/>
                          </a:ln>
                          <a:solidFill>
                            <a:srgbClr val="3333FF"/>
                          </a:solidFill>
                          <a:effectLst/>
                          <a:latin typeface="Times New Roman" pitchFamily="18" charset="0"/>
                          <a:ea typeface="宋体" pitchFamily="2" charset="-122"/>
                        </a:rPr>
                        <a:t>70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b="1">
                          <a:solidFill>
                            <a:srgbClr val="FFFFFF"/>
                          </a:solidFill>
                          <a:effectLst>
                            <a:outerShdw blurRad="38100" dist="38100" dir="2700000" algn="tl">
                              <a:srgbClr val="000000"/>
                            </a:outerShdw>
                          </a:effectLst>
                          <a:latin typeface="Times New Roman" pitchFamily="18" charset="0"/>
                          <a:ea typeface="宋体" pitchFamily="2" charset="-122"/>
                        </a:defRPr>
                      </a:lvl1pPr>
                      <a:lvl2pPr>
                        <a:spcBef>
                          <a:spcPct val="20000"/>
                        </a:spcBef>
                        <a:defRPr kumimoji="1" sz="2400" b="1">
                          <a:solidFill>
                            <a:srgbClr val="FFFFFF"/>
                          </a:solidFill>
                          <a:effectLst>
                            <a:outerShdw blurRad="38100" dist="38100" dir="2700000" algn="tl">
                              <a:srgbClr val="000000"/>
                            </a:outerShdw>
                          </a:effectLst>
                          <a:latin typeface="Times New Roman" pitchFamily="18" charset="0"/>
                          <a:ea typeface="宋体" pitchFamily="2" charset="-122"/>
                        </a:defRPr>
                      </a:lvl2pPr>
                      <a:lvl3pPr>
                        <a:spcBef>
                          <a:spcPct val="20000"/>
                        </a:spcBef>
                        <a:defRPr kumimoji="1" sz="2000" b="1">
                          <a:solidFill>
                            <a:srgbClr val="FFFFFF"/>
                          </a:solidFill>
                          <a:effectLst>
                            <a:outerShdw blurRad="38100" dist="38100" dir="2700000" algn="tl">
                              <a:srgbClr val="000000"/>
                            </a:outerShdw>
                          </a:effectLst>
                          <a:latin typeface="Times New Roman" pitchFamily="18" charset="0"/>
                          <a:ea typeface="宋体" pitchFamily="2" charset="-122"/>
                        </a:defRPr>
                      </a:lvl3pPr>
                      <a:lvl4pPr>
                        <a:spcBef>
                          <a:spcPct val="20000"/>
                        </a:spcBef>
                        <a:defRPr kumimoji="1" b="1">
                          <a:solidFill>
                            <a:srgbClr val="FFFFFF"/>
                          </a:solidFill>
                          <a:effectLst>
                            <a:outerShdw blurRad="38100" dist="38100" dir="2700000" algn="tl">
                              <a:srgbClr val="000000"/>
                            </a:outerShdw>
                          </a:effectLst>
                          <a:latin typeface="Times New Roman" pitchFamily="18" charset="0"/>
                          <a:ea typeface="宋体" pitchFamily="2" charset="-122"/>
                        </a:defRPr>
                      </a:lvl4pPr>
                      <a:lvl5pPr>
                        <a:spcBef>
                          <a:spcPct val="20000"/>
                        </a:spcBef>
                        <a:defRPr kumimoji="1" b="1">
                          <a:solidFill>
                            <a:srgbClr val="FFFFFF"/>
                          </a:solidFill>
                          <a:effectLst>
                            <a:outerShdw blurRad="38100" dist="38100" dir="2700000" algn="tl">
                              <a:srgbClr val="000000"/>
                            </a:outerShdw>
                          </a:effectLst>
                          <a:latin typeface="Times New Roman" pitchFamily="18" charset="0"/>
                          <a:ea typeface="宋体" pitchFamily="2" charset="-122"/>
                        </a:defRPr>
                      </a:lvl5pPr>
                      <a:lvl6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6pPr>
                      <a:lvl7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7pPr>
                      <a:lvl8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8pPr>
                      <a:lvl9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0" i="0" u="none" strike="noStrike" cap="none" normalizeH="0" baseline="0" dirty="0">
                          <a:ln>
                            <a:noFill/>
                          </a:ln>
                          <a:solidFill>
                            <a:srgbClr val="3333FF"/>
                          </a:solidFill>
                          <a:effectLst/>
                          <a:latin typeface="Times New Roman" pitchFamily="18" charset="0"/>
                          <a:ea typeface="宋体" pitchFamily="2" charset="-122"/>
                        </a:rPr>
                        <a:t>白底黑字，反相显示</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7879">
                <a:tc>
                  <a:txBody>
                    <a:bodyPr/>
                    <a:lstStyle>
                      <a:lvl1pPr>
                        <a:spcBef>
                          <a:spcPct val="20000"/>
                        </a:spcBef>
                        <a:defRPr kumimoji="1" sz="2800" b="1">
                          <a:solidFill>
                            <a:srgbClr val="FFFFFF"/>
                          </a:solidFill>
                          <a:effectLst>
                            <a:outerShdw blurRad="38100" dist="38100" dir="2700000" algn="tl">
                              <a:srgbClr val="000000"/>
                            </a:outerShdw>
                          </a:effectLst>
                          <a:latin typeface="Times New Roman" pitchFamily="18" charset="0"/>
                          <a:ea typeface="宋体" pitchFamily="2" charset="-122"/>
                        </a:defRPr>
                      </a:lvl1pPr>
                      <a:lvl2pPr>
                        <a:spcBef>
                          <a:spcPct val="20000"/>
                        </a:spcBef>
                        <a:defRPr kumimoji="1" sz="2400" b="1">
                          <a:solidFill>
                            <a:srgbClr val="FFFFFF"/>
                          </a:solidFill>
                          <a:effectLst>
                            <a:outerShdw blurRad="38100" dist="38100" dir="2700000" algn="tl">
                              <a:srgbClr val="000000"/>
                            </a:outerShdw>
                          </a:effectLst>
                          <a:latin typeface="Times New Roman" pitchFamily="18" charset="0"/>
                          <a:ea typeface="宋体" pitchFamily="2" charset="-122"/>
                        </a:defRPr>
                      </a:lvl2pPr>
                      <a:lvl3pPr>
                        <a:spcBef>
                          <a:spcPct val="20000"/>
                        </a:spcBef>
                        <a:defRPr kumimoji="1" sz="2000" b="1">
                          <a:solidFill>
                            <a:srgbClr val="FFFFFF"/>
                          </a:solidFill>
                          <a:effectLst>
                            <a:outerShdw blurRad="38100" dist="38100" dir="2700000" algn="tl">
                              <a:srgbClr val="000000"/>
                            </a:outerShdw>
                          </a:effectLst>
                          <a:latin typeface="Times New Roman" pitchFamily="18" charset="0"/>
                          <a:ea typeface="宋体" pitchFamily="2" charset="-122"/>
                        </a:defRPr>
                      </a:lvl3pPr>
                      <a:lvl4pPr>
                        <a:spcBef>
                          <a:spcPct val="20000"/>
                        </a:spcBef>
                        <a:defRPr kumimoji="1" b="1">
                          <a:solidFill>
                            <a:srgbClr val="FFFFFF"/>
                          </a:solidFill>
                          <a:effectLst>
                            <a:outerShdw blurRad="38100" dist="38100" dir="2700000" algn="tl">
                              <a:srgbClr val="000000"/>
                            </a:outerShdw>
                          </a:effectLst>
                          <a:latin typeface="Times New Roman" pitchFamily="18" charset="0"/>
                          <a:ea typeface="宋体" pitchFamily="2" charset="-122"/>
                        </a:defRPr>
                      </a:lvl4pPr>
                      <a:lvl5pPr>
                        <a:spcBef>
                          <a:spcPct val="20000"/>
                        </a:spcBef>
                        <a:defRPr kumimoji="1" b="1">
                          <a:solidFill>
                            <a:srgbClr val="FFFFFF"/>
                          </a:solidFill>
                          <a:effectLst>
                            <a:outerShdw blurRad="38100" dist="38100" dir="2700000" algn="tl">
                              <a:srgbClr val="000000"/>
                            </a:outerShdw>
                          </a:effectLst>
                          <a:latin typeface="Times New Roman" pitchFamily="18" charset="0"/>
                          <a:ea typeface="宋体" pitchFamily="2" charset="-122"/>
                        </a:defRPr>
                      </a:lvl5pPr>
                      <a:lvl6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6pPr>
                      <a:lvl7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7pPr>
                      <a:lvl8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8pPr>
                      <a:lvl9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a:ln>
                            <a:noFill/>
                          </a:ln>
                          <a:solidFill>
                            <a:srgbClr val="3333FF"/>
                          </a:solidFill>
                          <a:effectLst/>
                          <a:latin typeface="Times New Roman" pitchFamily="18" charset="0"/>
                          <a:ea typeface="宋体" pitchFamily="2" charset="-122"/>
                        </a:rPr>
                        <a:t>10000111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b="1">
                          <a:solidFill>
                            <a:srgbClr val="FFFFFF"/>
                          </a:solidFill>
                          <a:effectLst>
                            <a:outerShdw blurRad="38100" dist="38100" dir="2700000" algn="tl">
                              <a:srgbClr val="000000"/>
                            </a:outerShdw>
                          </a:effectLst>
                          <a:latin typeface="Times New Roman" pitchFamily="18" charset="0"/>
                          <a:ea typeface="宋体" pitchFamily="2" charset="-122"/>
                        </a:defRPr>
                      </a:lvl1pPr>
                      <a:lvl2pPr>
                        <a:spcBef>
                          <a:spcPct val="20000"/>
                        </a:spcBef>
                        <a:defRPr kumimoji="1" sz="2400" b="1">
                          <a:solidFill>
                            <a:srgbClr val="FFFFFF"/>
                          </a:solidFill>
                          <a:effectLst>
                            <a:outerShdw blurRad="38100" dist="38100" dir="2700000" algn="tl">
                              <a:srgbClr val="000000"/>
                            </a:outerShdw>
                          </a:effectLst>
                          <a:latin typeface="Times New Roman" pitchFamily="18" charset="0"/>
                          <a:ea typeface="宋体" pitchFamily="2" charset="-122"/>
                        </a:defRPr>
                      </a:lvl2pPr>
                      <a:lvl3pPr>
                        <a:spcBef>
                          <a:spcPct val="20000"/>
                        </a:spcBef>
                        <a:defRPr kumimoji="1" sz="2000" b="1">
                          <a:solidFill>
                            <a:srgbClr val="FFFFFF"/>
                          </a:solidFill>
                          <a:effectLst>
                            <a:outerShdw blurRad="38100" dist="38100" dir="2700000" algn="tl">
                              <a:srgbClr val="000000"/>
                            </a:outerShdw>
                          </a:effectLst>
                          <a:latin typeface="Times New Roman" pitchFamily="18" charset="0"/>
                          <a:ea typeface="宋体" pitchFamily="2" charset="-122"/>
                        </a:defRPr>
                      </a:lvl3pPr>
                      <a:lvl4pPr>
                        <a:spcBef>
                          <a:spcPct val="20000"/>
                        </a:spcBef>
                        <a:defRPr kumimoji="1" b="1">
                          <a:solidFill>
                            <a:srgbClr val="FFFFFF"/>
                          </a:solidFill>
                          <a:effectLst>
                            <a:outerShdw blurRad="38100" dist="38100" dir="2700000" algn="tl">
                              <a:srgbClr val="000000"/>
                            </a:outerShdw>
                          </a:effectLst>
                          <a:latin typeface="Times New Roman" pitchFamily="18" charset="0"/>
                          <a:ea typeface="宋体" pitchFamily="2" charset="-122"/>
                        </a:defRPr>
                      </a:lvl4pPr>
                      <a:lvl5pPr>
                        <a:spcBef>
                          <a:spcPct val="20000"/>
                        </a:spcBef>
                        <a:defRPr kumimoji="1" b="1">
                          <a:solidFill>
                            <a:srgbClr val="FFFFFF"/>
                          </a:solidFill>
                          <a:effectLst>
                            <a:outerShdw blurRad="38100" dist="38100" dir="2700000" algn="tl">
                              <a:srgbClr val="000000"/>
                            </a:outerShdw>
                          </a:effectLst>
                          <a:latin typeface="Times New Roman" pitchFamily="18" charset="0"/>
                          <a:ea typeface="宋体" pitchFamily="2" charset="-122"/>
                        </a:defRPr>
                      </a:lvl5pPr>
                      <a:lvl6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6pPr>
                      <a:lvl7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7pPr>
                      <a:lvl8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8pPr>
                      <a:lvl9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a:ln>
                            <a:noFill/>
                          </a:ln>
                          <a:solidFill>
                            <a:srgbClr val="3333FF"/>
                          </a:solidFill>
                          <a:effectLst/>
                          <a:latin typeface="Times New Roman" pitchFamily="18" charset="0"/>
                          <a:ea typeface="宋体" pitchFamily="2" charset="-122"/>
                        </a:rPr>
                        <a:t>87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b="1">
                          <a:solidFill>
                            <a:srgbClr val="FFFFFF"/>
                          </a:solidFill>
                          <a:effectLst>
                            <a:outerShdw blurRad="38100" dist="38100" dir="2700000" algn="tl">
                              <a:srgbClr val="000000"/>
                            </a:outerShdw>
                          </a:effectLst>
                          <a:latin typeface="Times New Roman" pitchFamily="18" charset="0"/>
                          <a:ea typeface="宋体" pitchFamily="2" charset="-122"/>
                        </a:defRPr>
                      </a:lvl1pPr>
                      <a:lvl2pPr>
                        <a:spcBef>
                          <a:spcPct val="20000"/>
                        </a:spcBef>
                        <a:defRPr kumimoji="1" sz="2400" b="1">
                          <a:solidFill>
                            <a:srgbClr val="FFFFFF"/>
                          </a:solidFill>
                          <a:effectLst>
                            <a:outerShdw blurRad="38100" dist="38100" dir="2700000" algn="tl">
                              <a:srgbClr val="000000"/>
                            </a:outerShdw>
                          </a:effectLst>
                          <a:latin typeface="Times New Roman" pitchFamily="18" charset="0"/>
                          <a:ea typeface="宋体" pitchFamily="2" charset="-122"/>
                        </a:defRPr>
                      </a:lvl2pPr>
                      <a:lvl3pPr>
                        <a:spcBef>
                          <a:spcPct val="20000"/>
                        </a:spcBef>
                        <a:defRPr kumimoji="1" sz="2000" b="1">
                          <a:solidFill>
                            <a:srgbClr val="FFFFFF"/>
                          </a:solidFill>
                          <a:effectLst>
                            <a:outerShdw blurRad="38100" dist="38100" dir="2700000" algn="tl">
                              <a:srgbClr val="000000"/>
                            </a:outerShdw>
                          </a:effectLst>
                          <a:latin typeface="Times New Roman" pitchFamily="18" charset="0"/>
                          <a:ea typeface="宋体" pitchFamily="2" charset="-122"/>
                        </a:defRPr>
                      </a:lvl3pPr>
                      <a:lvl4pPr>
                        <a:spcBef>
                          <a:spcPct val="20000"/>
                        </a:spcBef>
                        <a:defRPr kumimoji="1" b="1">
                          <a:solidFill>
                            <a:srgbClr val="FFFFFF"/>
                          </a:solidFill>
                          <a:effectLst>
                            <a:outerShdw blurRad="38100" dist="38100" dir="2700000" algn="tl">
                              <a:srgbClr val="000000"/>
                            </a:outerShdw>
                          </a:effectLst>
                          <a:latin typeface="Times New Roman" pitchFamily="18" charset="0"/>
                          <a:ea typeface="宋体" pitchFamily="2" charset="-122"/>
                        </a:defRPr>
                      </a:lvl4pPr>
                      <a:lvl5pPr>
                        <a:spcBef>
                          <a:spcPct val="20000"/>
                        </a:spcBef>
                        <a:defRPr kumimoji="1" b="1">
                          <a:solidFill>
                            <a:srgbClr val="FFFFFF"/>
                          </a:solidFill>
                          <a:effectLst>
                            <a:outerShdw blurRad="38100" dist="38100" dir="2700000" algn="tl">
                              <a:srgbClr val="000000"/>
                            </a:outerShdw>
                          </a:effectLst>
                          <a:latin typeface="Times New Roman" pitchFamily="18" charset="0"/>
                          <a:ea typeface="宋体" pitchFamily="2" charset="-122"/>
                        </a:defRPr>
                      </a:lvl5pPr>
                      <a:lvl6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6pPr>
                      <a:lvl7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7pPr>
                      <a:lvl8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8pPr>
                      <a:lvl9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0" i="0" u="none" strike="noStrike" cap="none" normalizeH="0" baseline="0" dirty="0">
                          <a:ln>
                            <a:noFill/>
                          </a:ln>
                          <a:solidFill>
                            <a:srgbClr val="3333FF"/>
                          </a:solidFill>
                          <a:effectLst/>
                          <a:latin typeface="Times New Roman" pitchFamily="18" charset="0"/>
                          <a:ea typeface="宋体" pitchFamily="2" charset="-122"/>
                        </a:rPr>
                        <a:t>黑底白字，闪烁</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09003">
                <a:tc>
                  <a:txBody>
                    <a:bodyPr/>
                    <a:lstStyle>
                      <a:lvl1pPr>
                        <a:spcBef>
                          <a:spcPct val="20000"/>
                        </a:spcBef>
                        <a:defRPr kumimoji="1" sz="2800" b="1">
                          <a:solidFill>
                            <a:srgbClr val="FFFFFF"/>
                          </a:solidFill>
                          <a:effectLst>
                            <a:outerShdw blurRad="38100" dist="38100" dir="2700000" algn="tl">
                              <a:srgbClr val="000000"/>
                            </a:outerShdw>
                          </a:effectLst>
                          <a:latin typeface="Times New Roman" pitchFamily="18" charset="0"/>
                          <a:ea typeface="宋体" pitchFamily="2" charset="-122"/>
                        </a:defRPr>
                      </a:lvl1pPr>
                      <a:lvl2pPr>
                        <a:spcBef>
                          <a:spcPct val="20000"/>
                        </a:spcBef>
                        <a:defRPr kumimoji="1" sz="2400" b="1">
                          <a:solidFill>
                            <a:srgbClr val="FFFFFF"/>
                          </a:solidFill>
                          <a:effectLst>
                            <a:outerShdw blurRad="38100" dist="38100" dir="2700000" algn="tl">
                              <a:srgbClr val="000000"/>
                            </a:outerShdw>
                          </a:effectLst>
                          <a:latin typeface="Times New Roman" pitchFamily="18" charset="0"/>
                          <a:ea typeface="宋体" pitchFamily="2" charset="-122"/>
                        </a:defRPr>
                      </a:lvl2pPr>
                      <a:lvl3pPr>
                        <a:spcBef>
                          <a:spcPct val="20000"/>
                        </a:spcBef>
                        <a:defRPr kumimoji="1" sz="2000" b="1">
                          <a:solidFill>
                            <a:srgbClr val="FFFFFF"/>
                          </a:solidFill>
                          <a:effectLst>
                            <a:outerShdw blurRad="38100" dist="38100" dir="2700000" algn="tl">
                              <a:srgbClr val="000000"/>
                            </a:outerShdw>
                          </a:effectLst>
                          <a:latin typeface="Times New Roman" pitchFamily="18" charset="0"/>
                          <a:ea typeface="宋体" pitchFamily="2" charset="-122"/>
                        </a:defRPr>
                      </a:lvl3pPr>
                      <a:lvl4pPr>
                        <a:spcBef>
                          <a:spcPct val="20000"/>
                        </a:spcBef>
                        <a:defRPr kumimoji="1" b="1">
                          <a:solidFill>
                            <a:srgbClr val="FFFFFF"/>
                          </a:solidFill>
                          <a:effectLst>
                            <a:outerShdw blurRad="38100" dist="38100" dir="2700000" algn="tl">
                              <a:srgbClr val="000000"/>
                            </a:outerShdw>
                          </a:effectLst>
                          <a:latin typeface="Times New Roman" pitchFamily="18" charset="0"/>
                          <a:ea typeface="宋体" pitchFamily="2" charset="-122"/>
                        </a:defRPr>
                      </a:lvl4pPr>
                      <a:lvl5pPr>
                        <a:spcBef>
                          <a:spcPct val="20000"/>
                        </a:spcBef>
                        <a:defRPr kumimoji="1" b="1">
                          <a:solidFill>
                            <a:srgbClr val="FFFFFF"/>
                          </a:solidFill>
                          <a:effectLst>
                            <a:outerShdw blurRad="38100" dist="38100" dir="2700000" algn="tl">
                              <a:srgbClr val="000000"/>
                            </a:outerShdw>
                          </a:effectLst>
                          <a:latin typeface="Times New Roman" pitchFamily="18" charset="0"/>
                          <a:ea typeface="宋体" pitchFamily="2" charset="-122"/>
                        </a:defRPr>
                      </a:lvl5pPr>
                      <a:lvl6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6pPr>
                      <a:lvl7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7pPr>
                      <a:lvl8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8pPr>
                      <a:lvl9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a:ln>
                            <a:noFill/>
                          </a:ln>
                          <a:solidFill>
                            <a:srgbClr val="3333FF"/>
                          </a:solidFill>
                          <a:effectLst/>
                          <a:latin typeface="Times New Roman" pitchFamily="18" charset="0"/>
                          <a:ea typeface="宋体" pitchFamily="2" charset="-122"/>
                        </a:rPr>
                        <a:t>11110000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b="1">
                          <a:solidFill>
                            <a:srgbClr val="FFFFFF"/>
                          </a:solidFill>
                          <a:effectLst>
                            <a:outerShdw blurRad="38100" dist="38100" dir="2700000" algn="tl">
                              <a:srgbClr val="000000"/>
                            </a:outerShdw>
                          </a:effectLst>
                          <a:latin typeface="Times New Roman" pitchFamily="18" charset="0"/>
                          <a:ea typeface="宋体" pitchFamily="2" charset="-122"/>
                        </a:defRPr>
                      </a:lvl1pPr>
                      <a:lvl2pPr>
                        <a:spcBef>
                          <a:spcPct val="20000"/>
                        </a:spcBef>
                        <a:defRPr kumimoji="1" sz="2400" b="1">
                          <a:solidFill>
                            <a:srgbClr val="FFFFFF"/>
                          </a:solidFill>
                          <a:effectLst>
                            <a:outerShdw blurRad="38100" dist="38100" dir="2700000" algn="tl">
                              <a:srgbClr val="000000"/>
                            </a:outerShdw>
                          </a:effectLst>
                          <a:latin typeface="Times New Roman" pitchFamily="18" charset="0"/>
                          <a:ea typeface="宋体" pitchFamily="2" charset="-122"/>
                        </a:defRPr>
                      </a:lvl2pPr>
                      <a:lvl3pPr>
                        <a:spcBef>
                          <a:spcPct val="20000"/>
                        </a:spcBef>
                        <a:defRPr kumimoji="1" sz="2000" b="1">
                          <a:solidFill>
                            <a:srgbClr val="FFFFFF"/>
                          </a:solidFill>
                          <a:effectLst>
                            <a:outerShdw blurRad="38100" dist="38100" dir="2700000" algn="tl">
                              <a:srgbClr val="000000"/>
                            </a:outerShdw>
                          </a:effectLst>
                          <a:latin typeface="Times New Roman" pitchFamily="18" charset="0"/>
                          <a:ea typeface="宋体" pitchFamily="2" charset="-122"/>
                        </a:defRPr>
                      </a:lvl3pPr>
                      <a:lvl4pPr>
                        <a:spcBef>
                          <a:spcPct val="20000"/>
                        </a:spcBef>
                        <a:defRPr kumimoji="1" b="1">
                          <a:solidFill>
                            <a:srgbClr val="FFFFFF"/>
                          </a:solidFill>
                          <a:effectLst>
                            <a:outerShdw blurRad="38100" dist="38100" dir="2700000" algn="tl">
                              <a:srgbClr val="000000"/>
                            </a:outerShdw>
                          </a:effectLst>
                          <a:latin typeface="Times New Roman" pitchFamily="18" charset="0"/>
                          <a:ea typeface="宋体" pitchFamily="2" charset="-122"/>
                        </a:defRPr>
                      </a:lvl4pPr>
                      <a:lvl5pPr>
                        <a:spcBef>
                          <a:spcPct val="20000"/>
                        </a:spcBef>
                        <a:defRPr kumimoji="1" b="1">
                          <a:solidFill>
                            <a:srgbClr val="FFFFFF"/>
                          </a:solidFill>
                          <a:effectLst>
                            <a:outerShdw blurRad="38100" dist="38100" dir="2700000" algn="tl">
                              <a:srgbClr val="000000"/>
                            </a:outerShdw>
                          </a:effectLst>
                          <a:latin typeface="Times New Roman" pitchFamily="18" charset="0"/>
                          <a:ea typeface="宋体" pitchFamily="2" charset="-122"/>
                        </a:defRPr>
                      </a:lvl5pPr>
                      <a:lvl6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6pPr>
                      <a:lvl7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7pPr>
                      <a:lvl8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8pPr>
                      <a:lvl9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a:ln>
                            <a:noFill/>
                          </a:ln>
                          <a:solidFill>
                            <a:srgbClr val="3333FF"/>
                          </a:solidFill>
                          <a:effectLst/>
                          <a:latin typeface="Times New Roman" pitchFamily="18" charset="0"/>
                          <a:ea typeface="宋体" pitchFamily="2" charset="-122"/>
                        </a:rPr>
                        <a:t>F0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b="1">
                          <a:solidFill>
                            <a:srgbClr val="FFFFFF"/>
                          </a:solidFill>
                          <a:effectLst>
                            <a:outerShdw blurRad="38100" dist="38100" dir="2700000" algn="tl">
                              <a:srgbClr val="000000"/>
                            </a:outerShdw>
                          </a:effectLst>
                          <a:latin typeface="Times New Roman" pitchFamily="18" charset="0"/>
                          <a:ea typeface="宋体" pitchFamily="2" charset="-122"/>
                        </a:defRPr>
                      </a:lvl1pPr>
                      <a:lvl2pPr>
                        <a:spcBef>
                          <a:spcPct val="20000"/>
                        </a:spcBef>
                        <a:defRPr kumimoji="1" sz="2400" b="1">
                          <a:solidFill>
                            <a:srgbClr val="FFFFFF"/>
                          </a:solidFill>
                          <a:effectLst>
                            <a:outerShdw blurRad="38100" dist="38100" dir="2700000" algn="tl">
                              <a:srgbClr val="000000"/>
                            </a:outerShdw>
                          </a:effectLst>
                          <a:latin typeface="Times New Roman" pitchFamily="18" charset="0"/>
                          <a:ea typeface="宋体" pitchFamily="2" charset="-122"/>
                        </a:defRPr>
                      </a:lvl2pPr>
                      <a:lvl3pPr>
                        <a:spcBef>
                          <a:spcPct val="20000"/>
                        </a:spcBef>
                        <a:defRPr kumimoji="1" sz="2000" b="1">
                          <a:solidFill>
                            <a:srgbClr val="FFFFFF"/>
                          </a:solidFill>
                          <a:effectLst>
                            <a:outerShdw blurRad="38100" dist="38100" dir="2700000" algn="tl">
                              <a:srgbClr val="000000"/>
                            </a:outerShdw>
                          </a:effectLst>
                          <a:latin typeface="Times New Roman" pitchFamily="18" charset="0"/>
                          <a:ea typeface="宋体" pitchFamily="2" charset="-122"/>
                        </a:defRPr>
                      </a:lvl3pPr>
                      <a:lvl4pPr>
                        <a:spcBef>
                          <a:spcPct val="20000"/>
                        </a:spcBef>
                        <a:defRPr kumimoji="1" b="1">
                          <a:solidFill>
                            <a:srgbClr val="FFFFFF"/>
                          </a:solidFill>
                          <a:effectLst>
                            <a:outerShdw blurRad="38100" dist="38100" dir="2700000" algn="tl">
                              <a:srgbClr val="000000"/>
                            </a:outerShdw>
                          </a:effectLst>
                          <a:latin typeface="Times New Roman" pitchFamily="18" charset="0"/>
                          <a:ea typeface="宋体" pitchFamily="2" charset="-122"/>
                        </a:defRPr>
                      </a:lvl4pPr>
                      <a:lvl5pPr>
                        <a:spcBef>
                          <a:spcPct val="20000"/>
                        </a:spcBef>
                        <a:defRPr kumimoji="1" b="1">
                          <a:solidFill>
                            <a:srgbClr val="FFFFFF"/>
                          </a:solidFill>
                          <a:effectLst>
                            <a:outerShdw blurRad="38100" dist="38100" dir="2700000" algn="tl">
                              <a:srgbClr val="000000"/>
                            </a:outerShdw>
                          </a:effectLst>
                          <a:latin typeface="Times New Roman" pitchFamily="18" charset="0"/>
                          <a:ea typeface="宋体" pitchFamily="2" charset="-122"/>
                        </a:defRPr>
                      </a:lvl5pPr>
                      <a:lvl6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6pPr>
                      <a:lvl7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7pPr>
                      <a:lvl8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8pPr>
                      <a:lvl9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0" i="0" u="none" strike="noStrike" cap="none" normalizeH="0" baseline="0" dirty="0">
                          <a:ln>
                            <a:noFill/>
                          </a:ln>
                          <a:solidFill>
                            <a:srgbClr val="3333FF"/>
                          </a:solidFill>
                          <a:effectLst/>
                          <a:latin typeface="Times New Roman" pitchFamily="18" charset="0"/>
                          <a:ea typeface="宋体" pitchFamily="2" charset="-122"/>
                        </a:rPr>
                        <a:t>白底黑字，反相闪烁</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53477161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20" name="Text Box 4"/>
          <p:cNvSpPr txBox="1">
            <a:spLocks noChangeArrowheads="1"/>
          </p:cNvSpPr>
          <p:nvPr/>
        </p:nvSpPr>
        <p:spPr bwMode="auto">
          <a:xfrm>
            <a:off x="423638" y="1016732"/>
            <a:ext cx="8108802" cy="2059410"/>
          </a:xfrm>
          <a:prstGeom prst="rect">
            <a:avLst/>
          </a:prstGeom>
          <a:noFill/>
          <a:ln>
            <a:noFill/>
          </a:ln>
          <a:effectLst/>
        </p:spPr>
        <p:txBody>
          <a:bodyPr wrap="square">
            <a:spAutoFit/>
          </a:bodyPr>
          <a:lstStyle>
            <a:defPPr>
              <a:defRPr lang="zh-CN"/>
            </a:defPPr>
            <a:lvl1pPr>
              <a:defRPr sz="2800">
                <a:solidFill>
                  <a:schemeClr val="tx2"/>
                </a:solidFill>
              </a:defRPr>
            </a:lvl1pPr>
          </a:lstStyle>
          <a:p>
            <a:pPr>
              <a:lnSpc>
                <a:spcPct val="150000"/>
              </a:lnSpc>
            </a:pPr>
            <a:r>
              <a:rPr lang="en-US" altLang="zh-CN" sz="2200" dirty="0"/>
              <a:t>2</a:t>
            </a:r>
            <a:r>
              <a:rPr lang="zh-CN" altLang="en-US" sz="2200" dirty="0"/>
              <a:t>、彩色字符显示：</a:t>
            </a:r>
            <a:r>
              <a:rPr lang="zh-CN" altLang="en-US" sz="2200" b="0" dirty="0">
                <a:solidFill>
                  <a:schemeClr val="tx1"/>
                </a:solidFill>
              </a:rPr>
              <a:t>显示彩色字符时，属性字节可以选择显示字符的前景颜色和背景颜色。</a:t>
            </a:r>
            <a:endParaRPr lang="en-US" altLang="zh-CN" sz="2200" b="0" dirty="0">
              <a:solidFill>
                <a:schemeClr val="tx1"/>
              </a:solidFill>
            </a:endParaRPr>
          </a:p>
          <a:p>
            <a:pPr marL="342900" indent="-342900">
              <a:lnSpc>
                <a:spcPct val="150000"/>
              </a:lnSpc>
              <a:buFont typeface="Wingdings" panose="05000000000000000000" pitchFamily="2" charset="2"/>
              <a:buChar char="u"/>
            </a:pPr>
            <a:r>
              <a:rPr lang="zh-CN" altLang="en-US" sz="2200" b="0" dirty="0"/>
              <a:t>前景颜色有</a:t>
            </a:r>
            <a:r>
              <a:rPr lang="en-US" altLang="zh-CN" sz="2200" b="0" dirty="0"/>
              <a:t>16</a:t>
            </a:r>
            <a:r>
              <a:rPr lang="zh-CN" altLang="en-US" sz="2200" b="0" dirty="0"/>
              <a:t>种可以选择，背景颜色有</a:t>
            </a:r>
            <a:r>
              <a:rPr lang="en-US" altLang="zh-CN" sz="2200" b="0" dirty="0"/>
              <a:t>8</a:t>
            </a:r>
            <a:r>
              <a:rPr lang="zh-CN" altLang="en-US" sz="2200" b="0" dirty="0"/>
              <a:t>种可以选择。</a:t>
            </a:r>
            <a:endParaRPr lang="en-US" altLang="zh-CN" sz="2200" b="0" dirty="0"/>
          </a:p>
          <a:p>
            <a:pPr marL="342900" indent="-342900">
              <a:lnSpc>
                <a:spcPct val="150000"/>
              </a:lnSpc>
              <a:buFont typeface="Wingdings" panose="05000000000000000000" pitchFamily="2" charset="2"/>
              <a:buChar char="u"/>
            </a:pPr>
            <a:r>
              <a:rPr lang="zh-CN" altLang="en-US" sz="2200" b="0" dirty="0"/>
              <a:t>闪烁和亮度只应用于前景。</a:t>
            </a:r>
            <a:r>
              <a:rPr lang="en-US" altLang="zh-CN" sz="2200" b="0" dirty="0"/>
              <a:t>(BL</a:t>
            </a:r>
            <a:r>
              <a:rPr lang="zh-CN" altLang="en-US" sz="2200" b="0" dirty="0"/>
              <a:t>为闪烁位，</a:t>
            </a:r>
            <a:r>
              <a:rPr lang="en-US" altLang="zh-CN" sz="2200" b="0" dirty="0"/>
              <a:t>I</a:t>
            </a:r>
            <a:r>
              <a:rPr lang="zh-CN" altLang="en-US" sz="2200" b="0" dirty="0"/>
              <a:t>为亮度位</a:t>
            </a:r>
            <a:r>
              <a:rPr lang="en-US" altLang="zh-CN" sz="2200" b="0" dirty="0"/>
              <a:t>)</a:t>
            </a:r>
            <a:endParaRPr lang="zh-CN" altLang="en-US" sz="2200" b="0" dirty="0"/>
          </a:p>
        </p:txBody>
      </p:sp>
      <p:grpSp>
        <p:nvGrpSpPr>
          <p:cNvPr id="239621" name="Group 5"/>
          <p:cNvGrpSpPr>
            <a:grpSpLocks/>
          </p:cNvGrpSpPr>
          <p:nvPr/>
        </p:nvGrpSpPr>
        <p:grpSpPr bwMode="auto">
          <a:xfrm>
            <a:off x="304800" y="3758716"/>
            <a:ext cx="8610600" cy="2514600"/>
            <a:chOff x="-3" y="-3"/>
            <a:chExt cx="3333" cy="1128"/>
          </a:xfrm>
        </p:grpSpPr>
        <p:grpSp>
          <p:nvGrpSpPr>
            <p:cNvPr id="239622" name="Group 6"/>
            <p:cNvGrpSpPr>
              <a:grpSpLocks/>
            </p:cNvGrpSpPr>
            <p:nvPr/>
          </p:nvGrpSpPr>
          <p:grpSpPr bwMode="auto">
            <a:xfrm>
              <a:off x="0" y="0"/>
              <a:ext cx="3327" cy="1122"/>
              <a:chOff x="0" y="0"/>
              <a:chExt cx="3327" cy="1122"/>
            </a:xfrm>
          </p:grpSpPr>
          <p:grpSp>
            <p:nvGrpSpPr>
              <p:cNvPr id="239623" name="Group 7"/>
              <p:cNvGrpSpPr>
                <a:grpSpLocks/>
              </p:cNvGrpSpPr>
              <p:nvPr/>
            </p:nvGrpSpPr>
            <p:grpSpPr bwMode="auto">
              <a:xfrm>
                <a:off x="0" y="0"/>
                <a:ext cx="806" cy="374"/>
                <a:chOff x="0" y="0"/>
                <a:chExt cx="806" cy="374"/>
              </a:xfrm>
            </p:grpSpPr>
            <p:sp>
              <p:nvSpPr>
                <p:cNvPr id="239624" name="Rectangle 8"/>
                <p:cNvSpPr>
                  <a:spLocks noChangeArrowheads="1"/>
                </p:cNvSpPr>
                <p:nvPr/>
              </p:nvSpPr>
              <p:spPr bwMode="auto">
                <a:xfrm>
                  <a:off x="43" y="0"/>
                  <a:ext cx="720"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b="1" dirty="0">
                      <a:solidFill>
                        <a:schemeClr val="hlink"/>
                      </a:solidFill>
                      <a:latin typeface="Arial" pitchFamily="34" charset="0"/>
                      <a:ea typeface="黑体" pitchFamily="49" charset="-122"/>
                    </a:rPr>
                    <a:t>位号</a:t>
                  </a:r>
                  <a:endParaRPr lang="zh-CN" altLang="en-US" b="1" dirty="0">
                    <a:solidFill>
                      <a:schemeClr val="hlink"/>
                    </a:solidFill>
                  </a:endParaRPr>
                </a:p>
              </p:txBody>
            </p:sp>
            <p:sp>
              <p:nvSpPr>
                <p:cNvPr id="239625" name="Rectangle 9"/>
                <p:cNvSpPr>
                  <a:spLocks noChangeArrowheads="1"/>
                </p:cNvSpPr>
                <p:nvPr/>
              </p:nvSpPr>
              <p:spPr bwMode="auto">
                <a:xfrm>
                  <a:off x="0" y="0"/>
                  <a:ext cx="806" cy="374"/>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39626" name="Group 10"/>
              <p:cNvGrpSpPr>
                <a:grpSpLocks/>
              </p:cNvGrpSpPr>
              <p:nvPr/>
            </p:nvGrpSpPr>
            <p:grpSpPr bwMode="auto">
              <a:xfrm>
                <a:off x="806" y="0"/>
                <a:ext cx="649" cy="374"/>
                <a:chOff x="806" y="0"/>
                <a:chExt cx="649" cy="374"/>
              </a:xfrm>
            </p:grpSpPr>
            <p:sp>
              <p:nvSpPr>
                <p:cNvPr id="239627" name="Rectangle 11"/>
                <p:cNvSpPr>
                  <a:spLocks noChangeArrowheads="1"/>
                </p:cNvSpPr>
                <p:nvPr/>
              </p:nvSpPr>
              <p:spPr bwMode="auto">
                <a:xfrm>
                  <a:off x="849" y="0"/>
                  <a:ext cx="563"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b="1" dirty="0">
                      <a:solidFill>
                        <a:schemeClr val="hlink"/>
                      </a:solidFill>
                      <a:latin typeface="Arial" pitchFamily="34" charset="0"/>
                      <a:ea typeface="黑体" pitchFamily="49" charset="-122"/>
                    </a:rPr>
                    <a:t>7</a:t>
                  </a:r>
                </a:p>
              </p:txBody>
            </p:sp>
            <p:sp>
              <p:nvSpPr>
                <p:cNvPr id="239628" name="Rectangle 12"/>
                <p:cNvSpPr>
                  <a:spLocks noChangeArrowheads="1"/>
                </p:cNvSpPr>
                <p:nvPr/>
              </p:nvSpPr>
              <p:spPr bwMode="auto">
                <a:xfrm>
                  <a:off x="806" y="0"/>
                  <a:ext cx="649" cy="374"/>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39629" name="Group 13"/>
              <p:cNvGrpSpPr>
                <a:grpSpLocks/>
              </p:cNvGrpSpPr>
              <p:nvPr/>
            </p:nvGrpSpPr>
            <p:grpSpPr bwMode="auto">
              <a:xfrm>
                <a:off x="1455" y="0"/>
                <a:ext cx="936" cy="374"/>
                <a:chOff x="1455" y="0"/>
                <a:chExt cx="936" cy="374"/>
              </a:xfrm>
            </p:grpSpPr>
            <p:sp>
              <p:nvSpPr>
                <p:cNvPr id="239630" name="Rectangle 14"/>
                <p:cNvSpPr>
                  <a:spLocks noChangeArrowheads="1"/>
                </p:cNvSpPr>
                <p:nvPr/>
              </p:nvSpPr>
              <p:spPr bwMode="auto">
                <a:xfrm>
                  <a:off x="1498" y="0"/>
                  <a:ext cx="850"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b="1" dirty="0">
                      <a:solidFill>
                        <a:schemeClr val="hlink"/>
                      </a:solidFill>
                      <a:latin typeface="Arial" pitchFamily="34" charset="0"/>
                      <a:ea typeface="黑体" pitchFamily="49" charset="-122"/>
                    </a:rPr>
                    <a:t>6  5  4</a:t>
                  </a:r>
                </a:p>
              </p:txBody>
            </p:sp>
            <p:sp>
              <p:nvSpPr>
                <p:cNvPr id="239631" name="Rectangle 15"/>
                <p:cNvSpPr>
                  <a:spLocks noChangeArrowheads="1"/>
                </p:cNvSpPr>
                <p:nvPr/>
              </p:nvSpPr>
              <p:spPr bwMode="auto">
                <a:xfrm>
                  <a:off x="1455" y="0"/>
                  <a:ext cx="936" cy="374"/>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39632" name="Group 16"/>
              <p:cNvGrpSpPr>
                <a:grpSpLocks/>
              </p:cNvGrpSpPr>
              <p:nvPr/>
            </p:nvGrpSpPr>
            <p:grpSpPr bwMode="auto">
              <a:xfrm>
                <a:off x="2391" y="0"/>
                <a:ext cx="936" cy="374"/>
                <a:chOff x="2391" y="0"/>
                <a:chExt cx="936" cy="374"/>
              </a:xfrm>
            </p:grpSpPr>
            <p:sp>
              <p:nvSpPr>
                <p:cNvPr id="239633" name="Rectangle 17"/>
                <p:cNvSpPr>
                  <a:spLocks noChangeArrowheads="1"/>
                </p:cNvSpPr>
                <p:nvPr/>
              </p:nvSpPr>
              <p:spPr bwMode="auto">
                <a:xfrm>
                  <a:off x="2434" y="0"/>
                  <a:ext cx="850"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b="1" dirty="0">
                      <a:solidFill>
                        <a:schemeClr val="hlink"/>
                      </a:solidFill>
                      <a:latin typeface="Arial" pitchFamily="34" charset="0"/>
                      <a:ea typeface="黑体" pitchFamily="49" charset="-122"/>
                    </a:rPr>
                    <a:t>3  2  1  0</a:t>
                  </a:r>
                </a:p>
              </p:txBody>
            </p:sp>
            <p:sp>
              <p:nvSpPr>
                <p:cNvPr id="239634" name="Rectangle 18"/>
                <p:cNvSpPr>
                  <a:spLocks noChangeArrowheads="1"/>
                </p:cNvSpPr>
                <p:nvPr/>
              </p:nvSpPr>
              <p:spPr bwMode="auto">
                <a:xfrm>
                  <a:off x="2391" y="0"/>
                  <a:ext cx="936" cy="374"/>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39635" name="Group 19"/>
              <p:cNvGrpSpPr>
                <a:grpSpLocks/>
              </p:cNvGrpSpPr>
              <p:nvPr/>
            </p:nvGrpSpPr>
            <p:grpSpPr bwMode="auto">
              <a:xfrm>
                <a:off x="0" y="374"/>
                <a:ext cx="806" cy="748"/>
                <a:chOff x="0" y="374"/>
                <a:chExt cx="806" cy="748"/>
              </a:xfrm>
            </p:grpSpPr>
            <p:sp>
              <p:nvSpPr>
                <p:cNvPr id="239636" name="Rectangle 20"/>
                <p:cNvSpPr>
                  <a:spLocks noChangeArrowheads="1"/>
                </p:cNvSpPr>
                <p:nvPr/>
              </p:nvSpPr>
              <p:spPr bwMode="auto">
                <a:xfrm>
                  <a:off x="43" y="374"/>
                  <a:ext cx="720"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b="1" dirty="0">
                      <a:solidFill>
                        <a:schemeClr val="hlink"/>
                      </a:solidFill>
                      <a:latin typeface="Arial" pitchFamily="34" charset="0"/>
                      <a:ea typeface="黑体" pitchFamily="49" charset="-122"/>
                    </a:rPr>
                    <a:t>属性</a:t>
                  </a:r>
                </a:p>
                <a:p>
                  <a:pPr algn="ctr"/>
                  <a:r>
                    <a:rPr lang="zh-CN" altLang="en-US" b="1" dirty="0">
                      <a:solidFill>
                        <a:schemeClr val="hlink"/>
                      </a:solidFill>
                      <a:latin typeface="Arial" pitchFamily="34" charset="0"/>
                      <a:ea typeface="黑体" pitchFamily="49" charset="-122"/>
                    </a:rPr>
                    <a:t>字节</a:t>
                  </a:r>
                </a:p>
                <a:p>
                  <a:pPr algn="ctr"/>
                  <a:endParaRPr lang="en-US" altLang="zh-CN" sz="2000" b="1" dirty="0">
                    <a:solidFill>
                      <a:schemeClr val="hlink"/>
                    </a:solidFill>
                  </a:endParaRPr>
                </a:p>
              </p:txBody>
            </p:sp>
            <p:sp>
              <p:nvSpPr>
                <p:cNvPr id="239637" name="Rectangle 21"/>
                <p:cNvSpPr>
                  <a:spLocks noChangeArrowheads="1"/>
                </p:cNvSpPr>
                <p:nvPr/>
              </p:nvSpPr>
              <p:spPr bwMode="auto">
                <a:xfrm>
                  <a:off x="0" y="374"/>
                  <a:ext cx="806" cy="748"/>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39638" name="Group 22"/>
              <p:cNvGrpSpPr>
                <a:grpSpLocks/>
              </p:cNvGrpSpPr>
              <p:nvPr/>
            </p:nvGrpSpPr>
            <p:grpSpPr bwMode="auto">
              <a:xfrm>
                <a:off x="806" y="374"/>
                <a:ext cx="649" cy="374"/>
                <a:chOff x="806" y="374"/>
                <a:chExt cx="649" cy="374"/>
              </a:xfrm>
            </p:grpSpPr>
            <p:sp>
              <p:nvSpPr>
                <p:cNvPr id="239639" name="Rectangle 23"/>
                <p:cNvSpPr>
                  <a:spLocks noChangeArrowheads="1"/>
                </p:cNvSpPr>
                <p:nvPr/>
              </p:nvSpPr>
              <p:spPr bwMode="auto">
                <a:xfrm>
                  <a:off x="849" y="374"/>
                  <a:ext cx="563"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b="1" dirty="0">
                      <a:solidFill>
                        <a:srgbClr val="3333FF"/>
                      </a:solidFill>
                      <a:latin typeface="Arial" pitchFamily="34" charset="0"/>
                      <a:ea typeface="黑体" pitchFamily="49" charset="-122"/>
                    </a:rPr>
                    <a:t>BL</a:t>
                  </a:r>
                </a:p>
              </p:txBody>
            </p:sp>
            <p:sp>
              <p:nvSpPr>
                <p:cNvPr id="239640" name="Rectangle 24"/>
                <p:cNvSpPr>
                  <a:spLocks noChangeArrowheads="1"/>
                </p:cNvSpPr>
                <p:nvPr/>
              </p:nvSpPr>
              <p:spPr bwMode="auto">
                <a:xfrm>
                  <a:off x="806" y="374"/>
                  <a:ext cx="649" cy="374"/>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39641" name="Group 25"/>
              <p:cNvGrpSpPr>
                <a:grpSpLocks/>
              </p:cNvGrpSpPr>
              <p:nvPr/>
            </p:nvGrpSpPr>
            <p:grpSpPr bwMode="auto">
              <a:xfrm>
                <a:off x="1455" y="374"/>
                <a:ext cx="936" cy="374"/>
                <a:chOff x="1455" y="374"/>
                <a:chExt cx="936" cy="374"/>
              </a:xfrm>
            </p:grpSpPr>
            <p:sp>
              <p:nvSpPr>
                <p:cNvPr id="239642" name="Rectangle 26"/>
                <p:cNvSpPr>
                  <a:spLocks noChangeArrowheads="1"/>
                </p:cNvSpPr>
                <p:nvPr/>
              </p:nvSpPr>
              <p:spPr bwMode="auto">
                <a:xfrm>
                  <a:off x="1498" y="374"/>
                  <a:ext cx="850"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b="1" dirty="0">
                      <a:solidFill>
                        <a:schemeClr val="folHlink"/>
                      </a:solidFill>
                      <a:latin typeface="Arial" pitchFamily="34" charset="0"/>
                      <a:ea typeface="黑体" pitchFamily="49" charset="-122"/>
                    </a:rPr>
                    <a:t>R  G  B</a:t>
                  </a:r>
                </a:p>
              </p:txBody>
            </p:sp>
            <p:sp>
              <p:nvSpPr>
                <p:cNvPr id="239643" name="Rectangle 27"/>
                <p:cNvSpPr>
                  <a:spLocks noChangeArrowheads="1"/>
                </p:cNvSpPr>
                <p:nvPr/>
              </p:nvSpPr>
              <p:spPr bwMode="auto">
                <a:xfrm>
                  <a:off x="1455" y="374"/>
                  <a:ext cx="936" cy="374"/>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39644" name="Group 28"/>
              <p:cNvGrpSpPr>
                <a:grpSpLocks/>
              </p:cNvGrpSpPr>
              <p:nvPr/>
            </p:nvGrpSpPr>
            <p:grpSpPr bwMode="auto">
              <a:xfrm>
                <a:off x="2391" y="374"/>
                <a:ext cx="936" cy="374"/>
                <a:chOff x="2391" y="374"/>
                <a:chExt cx="936" cy="374"/>
              </a:xfrm>
            </p:grpSpPr>
            <p:sp>
              <p:nvSpPr>
                <p:cNvPr id="239645" name="Rectangle 29"/>
                <p:cNvSpPr>
                  <a:spLocks noChangeArrowheads="1"/>
                </p:cNvSpPr>
                <p:nvPr/>
              </p:nvSpPr>
              <p:spPr bwMode="auto">
                <a:xfrm>
                  <a:off x="2434" y="374"/>
                  <a:ext cx="850"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b="1" dirty="0">
                      <a:latin typeface="Arial" pitchFamily="34" charset="0"/>
                      <a:ea typeface="黑体" pitchFamily="49" charset="-122"/>
                    </a:rPr>
                    <a:t>I  R  G  B</a:t>
                  </a:r>
                </a:p>
              </p:txBody>
            </p:sp>
            <p:sp>
              <p:nvSpPr>
                <p:cNvPr id="239646" name="Rectangle 30"/>
                <p:cNvSpPr>
                  <a:spLocks noChangeArrowheads="1"/>
                </p:cNvSpPr>
                <p:nvPr/>
              </p:nvSpPr>
              <p:spPr bwMode="auto">
                <a:xfrm>
                  <a:off x="2391" y="374"/>
                  <a:ext cx="936" cy="374"/>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39647" name="Group 31"/>
              <p:cNvGrpSpPr>
                <a:grpSpLocks/>
              </p:cNvGrpSpPr>
              <p:nvPr/>
            </p:nvGrpSpPr>
            <p:grpSpPr bwMode="auto">
              <a:xfrm>
                <a:off x="806" y="748"/>
                <a:ext cx="649" cy="374"/>
                <a:chOff x="806" y="748"/>
                <a:chExt cx="649" cy="374"/>
              </a:xfrm>
            </p:grpSpPr>
            <p:sp>
              <p:nvSpPr>
                <p:cNvPr id="239648" name="Rectangle 32"/>
                <p:cNvSpPr>
                  <a:spLocks noChangeArrowheads="1"/>
                </p:cNvSpPr>
                <p:nvPr/>
              </p:nvSpPr>
              <p:spPr bwMode="auto">
                <a:xfrm>
                  <a:off x="849" y="748"/>
                  <a:ext cx="563"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b="1" dirty="0">
                      <a:solidFill>
                        <a:srgbClr val="3333FF"/>
                      </a:solidFill>
                      <a:latin typeface="Arial" pitchFamily="34" charset="0"/>
                      <a:ea typeface="黑体" pitchFamily="49" charset="-122"/>
                    </a:rPr>
                    <a:t>闪烁选择</a:t>
                  </a:r>
                </a:p>
              </p:txBody>
            </p:sp>
            <p:sp>
              <p:nvSpPr>
                <p:cNvPr id="239649" name="Rectangle 33"/>
                <p:cNvSpPr>
                  <a:spLocks noChangeArrowheads="1"/>
                </p:cNvSpPr>
                <p:nvPr/>
              </p:nvSpPr>
              <p:spPr bwMode="auto">
                <a:xfrm>
                  <a:off x="806" y="748"/>
                  <a:ext cx="649" cy="374"/>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39650" name="Group 34"/>
              <p:cNvGrpSpPr>
                <a:grpSpLocks/>
              </p:cNvGrpSpPr>
              <p:nvPr/>
            </p:nvGrpSpPr>
            <p:grpSpPr bwMode="auto">
              <a:xfrm>
                <a:off x="1455" y="748"/>
                <a:ext cx="936" cy="374"/>
                <a:chOff x="1455" y="748"/>
                <a:chExt cx="936" cy="374"/>
              </a:xfrm>
            </p:grpSpPr>
            <p:sp>
              <p:nvSpPr>
                <p:cNvPr id="239651" name="Rectangle 35"/>
                <p:cNvSpPr>
                  <a:spLocks noChangeArrowheads="1"/>
                </p:cNvSpPr>
                <p:nvPr/>
              </p:nvSpPr>
              <p:spPr bwMode="auto">
                <a:xfrm>
                  <a:off x="1498" y="748"/>
                  <a:ext cx="850"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b="1" dirty="0">
                      <a:solidFill>
                        <a:schemeClr val="folHlink"/>
                      </a:solidFill>
                      <a:latin typeface="Arial" pitchFamily="34" charset="0"/>
                      <a:ea typeface="黑体" pitchFamily="49" charset="-122"/>
                    </a:rPr>
                    <a:t>背景颜色</a:t>
                  </a:r>
                </a:p>
              </p:txBody>
            </p:sp>
            <p:sp>
              <p:nvSpPr>
                <p:cNvPr id="239652" name="Rectangle 36"/>
                <p:cNvSpPr>
                  <a:spLocks noChangeArrowheads="1"/>
                </p:cNvSpPr>
                <p:nvPr/>
              </p:nvSpPr>
              <p:spPr bwMode="auto">
                <a:xfrm>
                  <a:off x="1455" y="748"/>
                  <a:ext cx="936" cy="374"/>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39653" name="Group 37"/>
              <p:cNvGrpSpPr>
                <a:grpSpLocks/>
              </p:cNvGrpSpPr>
              <p:nvPr/>
            </p:nvGrpSpPr>
            <p:grpSpPr bwMode="auto">
              <a:xfrm>
                <a:off x="2391" y="748"/>
                <a:ext cx="936" cy="374"/>
                <a:chOff x="2391" y="748"/>
                <a:chExt cx="936" cy="374"/>
              </a:xfrm>
            </p:grpSpPr>
            <p:sp>
              <p:nvSpPr>
                <p:cNvPr id="239654" name="Rectangle 38"/>
                <p:cNvSpPr>
                  <a:spLocks noChangeArrowheads="1"/>
                </p:cNvSpPr>
                <p:nvPr/>
              </p:nvSpPr>
              <p:spPr bwMode="auto">
                <a:xfrm>
                  <a:off x="2434" y="748"/>
                  <a:ext cx="850"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b="1" dirty="0">
                      <a:latin typeface="Arial" pitchFamily="34" charset="0"/>
                      <a:ea typeface="黑体" pitchFamily="49" charset="-122"/>
                    </a:rPr>
                    <a:t>前景颜色</a:t>
                  </a:r>
                </a:p>
              </p:txBody>
            </p:sp>
            <p:sp>
              <p:nvSpPr>
                <p:cNvPr id="239655" name="Rectangle 39"/>
                <p:cNvSpPr>
                  <a:spLocks noChangeArrowheads="1"/>
                </p:cNvSpPr>
                <p:nvPr/>
              </p:nvSpPr>
              <p:spPr bwMode="auto">
                <a:xfrm>
                  <a:off x="2391" y="748"/>
                  <a:ext cx="936" cy="374"/>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239656" name="Rectangle 40"/>
            <p:cNvSpPr>
              <a:spLocks noChangeArrowheads="1"/>
            </p:cNvSpPr>
            <p:nvPr/>
          </p:nvSpPr>
          <p:spPr bwMode="auto">
            <a:xfrm>
              <a:off x="-3" y="-3"/>
              <a:ext cx="3333" cy="1128"/>
            </a:xfrm>
            <a:prstGeom prst="rect">
              <a:avLst/>
            </a:prstGeom>
            <a:noFill/>
            <a:ln w="11112"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39710" name="Text Box 94"/>
          <p:cNvSpPr txBox="1">
            <a:spLocks noChangeArrowheads="1"/>
          </p:cNvSpPr>
          <p:nvPr/>
        </p:nvSpPr>
        <p:spPr bwMode="auto">
          <a:xfrm>
            <a:off x="1920040" y="3309320"/>
            <a:ext cx="5115997" cy="400110"/>
          </a:xfrm>
          <a:prstGeom prst="rect">
            <a:avLst/>
          </a:prstGeom>
          <a:solidFill>
            <a:srgbClr val="66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zh-CN" altLang="en-US" sz="2000" b="1" dirty="0">
                <a:solidFill>
                  <a:srgbClr val="000066"/>
                </a:solidFill>
                <a:ea typeface="楷体_GB2312" pitchFamily="1" charset="-122"/>
              </a:rPr>
              <a:t>彩色字符显示属性字节</a:t>
            </a:r>
          </a:p>
        </p:txBody>
      </p:sp>
      <p:sp>
        <p:nvSpPr>
          <p:cNvPr id="40"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显示器</a:t>
            </a:r>
            <a:r>
              <a:rPr lang="en-US" altLang="zh-CN" sz="2600" kern="0" dirty="0">
                <a:solidFill>
                  <a:schemeClr val="tx2"/>
                </a:solidFill>
                <a:effectLst>
                  <a:outerShdw blurRad="38100" dist="38100" dir="2700000" algn="tl">
                    <a:srgbClr val="C0C0C0"/>
                  </a:outerShdw>
                </a:effectLst>
                <a:latin typeface="+mj-lt"/>
                <a:cs typeface="+mj-cs"/>
              </a:rPr>
              <a:t>I/O</a:t>
            </a:r>
            <a:endParaRPr lang="zh-CN" altLang="en-US" sz="2600" kern="0" dirty="0">
              <a:solidFill>
                <a:schemeClr val="tx2"/>
              </a:solidFill>
              <a:effectLst>
                <a:outerShdw blurRad="38100" dist="38100" dir="2700000" algn="tl">
                  <a:srgbClr val="C0C0C0"/>
                </a:outerShdw>
              </a:effectLst>
              <a:latin typeface="+mj-lt"/>
              <a:cs typeface="+mj-cs"/>
            </a:endParaRPr>
          </a:p>
        </p:txBody>
      </p:sp>
    </p:spTree>
    <p:extLst>
      <p:ext uri="{BB962C8B-B14F-4D97-AF65-F5344CB8AC3E}">
        <p14:creationId xmlns:p14="http://schemas.microsoft.com/office/powerpoint/2010/main" val="2205785459"/>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806" name="Text Box 1190"/>
          <p:cNvSpPr txBox="1">
            <a:spLocks noChangeArrowheads="1"/>
          </p:cNvSpPr>
          <p:nvPr/>
        </p:nvSpPr>
        <p:spPr bwMode="auto">
          <a:xfrm>
            <a:off x="971600" y="1103987"/>
            <a:ext cx="2088232" cy="461665"/>
          </a:xfrm>
          <a:prstGeom prst="rect">
            <a:avLst/>
          </a:prstGeom>
          <a:noFill/>
          <a:ln>
            <a:noFill/>
          </a:ln>
          <a:effectLst/>
        </p:spPr>
        <p:txBody>
          <a:bodyPr wrap="square">
            <a:spAutoFit/>
          </a:bodyPr>
          <a:lstStyle>
            <a:defPPr>
              <a:defRPr lang="zh-CN"/>
            </a:defPPr>
            <a:lvl1pPr>
              <a:defRPr sz="2800">
                <a:solidFill>
                  <a:schemeClr val="tx2"/>
                </a:solidFill>
              </a:defRPr>
            </a:lvl1pPr>
          </a:lstStyle>
          <a:p>
            <a:r>
              <a:rPr lang="zh-CN" altLang="en-US" sz="2400" dirty="0"/>
              <a:t>背景颜色组合</a:t>
            </a:r>
          </a:p>
        </p:txBody>
      </p:sp>
      <p:sp>
        <p:nvSpPr>
          <p:cNvPr id="240807" name="Text Box 1191"/>
          <p:cNvSpPr txBox="1">
            <a:spLocks noChangeArrowheads="1"/>
          </p:cNvSpPr>
          <p:nvPr/>
        </p:nvSpPr>
        <p:spPr bwMode="auto">
          <a:xfrm>
            <a:off x="5112060" y="1088740"/>
            <a:ext cx="2592288" cy="461665"/>
          </a:xfrm>
          <a:prstGeom prst="rect">
            <a:avLst/>
          </a:prstGeom>
          <a:noFill/>
          <a:ln>
            <a:noFill/>
          </a:ln>
          <a:effectLst/>
        </p:spPr>
        <p:txBody>
          <a:bodyPr wrap="square">
            <a:spAutoFit/>
          </a:bodyPr>
          <a:lstStyle>
            <a:defPPr>
              <a:defRPr lang="zh-CN"/>
            </a:defPPr>
            <a:lvl1pPr>
              <a:defRPr sz="2800">
                <a:solidFill>
                  <a:schemeClr val="tx2"/>
                </a:solidFill>
              </a:defRPr>
            </a:lvl1pPr>
          </a:lstStyle>
          <a:p>
            <a:r>
              <a:rPr lang="zh-CN" altLang="en-US" sz="2400" dirty="0"/>
              <a:t>前景颜色组合</a:t>
            </a:r>
          </a:p>
        </p:txBody>
      </p:sp>
      <p:graphicFrame>
        <p:nvGraphicFramePr>
          <p:cNvPr id="166" name="表格 165"/>
          <p:cNvGraphicFramePr>
            <a:graphicFrameLocks noGrp="1"/>
          </p:cNvGraphicFramePr>
          <p:nvPr>
            <p:extLst>
              <p:ext uri="{D42A27DB-BD31-4B8C-83A1-F6EECF244321}">
                <p14:modId xmlns:p14="http://schemas.microsoft.com/office/powerpoint/2010/main" val="2191562563"/>
              </p:ext>
            </p:extLst>
          </p:nvPr>
        </p:nvGraphicFramePr>
        <p:xfrm>
          <a:off x="870124" y="1790700"/>
          <a:ext cx="2405732" cy="4114800"/>
        </p:xfrm>
        <a:graphic>
          <a:graphicData uri="http://schemas.openxmlformats.org/drawingml/2006/table">
            <a:tbl>
              <a:tblPr firstRow="1" bandRow="1">
                <a:tableStyleId>{5C22544A-7EE6-4342-B048-85BDC9FD1C3A}</a:tableStyleId>
              </a:tblPr>
              <a:tblGrid>
                <a:gridCol w="1009178">
                  <a:extLst>
                    <a:ext uri="{9D8B030D-6E8A-4147-A177-3AD203B41FA5}">
                      <a16:colId xmlns:a16="http://schemas.microsoft.com/office/drawing/2014/main" val="20000"/>
                    </a:ext>
                  </a:extLst>
                </a:gridCol>
                <a:gridCol w="1396554">
                  <a:extLst>
                    <a:ext uri="{9D8B030D-6E8A-4147-A177-3AD203B41FA5}">
                      <a16:colId xmlns:a16="http://schemas.microsoft.com/office/drawing/2014/main" val="20001"/>
                    </a:ext>
                  </a:extLst>
                </a:gridCol>
              </a:tblGrid>
              <a:tr h="370840">
                <a:tc>
                  <a:txBody>
                    <a:bodyPr/>
                    <a:lstStyle/>
                    <a:p>
                      <a:r>
                        <a:rPr lang="en-US" altLang="zh-CN" sz="2400" dirty="0">
                          <a:solidFill>
                            <a:srgbClr val="3333FF"/>
                          </a:solidFill>
                        </a:rPr>
                        <a:t>RGB</a:t>
                      </a:r>
                      <a:endParaRPr lang="zh-CN" altLang="en-US" sz="2400" dirty="0">
                        <a:solidFill>
                          <a:srgbClr val="3333FF"/>
                        </a:solidFill>
                      </a:endParaRPr>
                    </a:p>
                  </a:txBody>
                  <a:tcPr/>
                </a:tc>
                <a:tc>
                  <a:txBody>
                    <a:bodyPr/>
                    <a:lstStyle/>
                    <a:p>
                      <a:r>
                        <a:rPr lang="zh-CN" altLang="en-US" sz="2400" dirty="0">
                          <a:solidFill>
                            <a:srgbClr val="3333FF"/>
                          </a:solidFill>
                        </a:rPr>
                        <a:t>颜色</a:t>
                      </a:r>
                    </a:p>
                  </a:txBody>
                  <a:tcPr/>
                </a:tc>
                <a:extLst>
                  <a:ext uri="{0D108BD9-81ED-4DB2-BD59-A6C34878D82A}">
                    <a16:rowId xmlns:a16="http://schemas.microsoft.com/office/drawing/2014/main" val="10000"/>
                  </a:ext>
                </a:extLst>
              </a:tr>
              <a:tr h="370840">
                <a:tc>
                  <a:txBody>
                    <a:bodyPr/>
                    <a:lstStyle/>
                    <a:p>
                      <a:r>
                        <a:rPr lang="en-US" altLang="zh-CN" sz="2400" dirty="0">
                          <a:solidFill>
                            <a:srgbClr val="3333FF"/>
                          </a:solidFill>
                        </a:rPr>
                        <a:t>000</a:t>
                      </a:r>
                      <a:endParaRPr lang="zh-CN" altLang="en-US" sz="2400" dirty="0">
                        <a:solidFill>
                          <a:srgbClr val="3333FF"/>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1" dirty="0">
                          <a:solidFill>
                            <a:srgbClr val="3333FF"/>
                          </a:solidFill>
                        </a:rPr>
                        <a:t>黑</a:t>
                      </a:r>
                    </a:p>
                  </a:txBody>
                  <a:tcPr/>
                </a:tc>
                <a:extLst>
                  <a:ext uri="{0D108BD9-81ED-4DB2-BD59-A6C34878D82A}">
                    <a16:rowId xmlns:a16="http://schemas.microsoft.com/office/drawing/2014/main" val="10001"/>
                  </a:ext>
                </a:extLst>
              </a:tr>
              <a:tr h="370840">
                <a:tc>
                  <a:txBody>
                    <a:bodyPr/>
                    <a:lstStyle/>
                    <a:p>
                      <a:r>
                        <a:rPr lang="en-US" altLang="zh-CN" sz="2400" dirty="0">
                          <a:solidFill>
                            <a:srgbClr val="3333FF"/>
                          </a:solidFill>
                        </a:rPr>
                        <a:t>001</a:t>
                      </a:r>
                      <a:endParaRPr lang="zh-CN" altLang="en-US" sz="2400" dirty="0">
                        <a:solidFill>
                          <a:srgbClr val="3333FF"/>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1" dirty="0">
                          <a:solidFill>
                            <a:srgbClr val="3333FF"/>
                          </a:solidFill>
                        </a:rPr>
                        <a:t>蓝</a:t>
                      </a:r>
                    </a:p>
                  </a:txBody>
                  <a:tcPr/>
                </a:tc>
                <a:extLst>
                  <a:ext uri="{0D108BD9-81ED-4DB2-BD59-A6C34878D82A}">
                    <a16:rowId xmlns:a16="http://schemas.microsoft.com/office/drawing/2014/main" val="10002"/>
                  </a:ext>
                </a:extLst>
              </a:tr>
              <a:tr h="370840">
                <a:tc>
                  <a:txBody>
                    <a:bodyPr/>
                    <a:lstStyle/>
                    <a:p>
                      <a:r>
                        <a:rPr lang="en-US" altLang="zh-CN" sz="2400" dirty="0">
                          <a:solidFill>
                            <a:srgbClr val="3333FF"/>
                          </a:solidFill>
                        </a:rPr>
                        <a:t>010</a:t>
                      </a:r>
                      <a:endParaRPr lang="zh-CN" altLang="en-US" sz="2400" dirty="0">
                        <a:solidFill>
                          <a:srgbClr val="3333FF"/>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1" dirty="0">
                          <a:solidFill>
                            <a:srgbClr val="3333FF"/>
                          </a:solidFill>
                        </a:rPr>
                        <a:t>绿</a:t>
                      </a:r>
                    </a:p>
                  </a:txBody>
                  <a:tcPr/>
                </a:tc>
                <a:extLst>
                  <a:ext uri="{0D108BD9-81ED-4DB2-BD59-A6C34878D82A}">
                    <a16:rowId xmlns:a16="http://schemas.microsoft.com/office/drawing/2014/main" val="10003"/>
                  </a:ext>
                </a:extLst>
              </a:tr>
              <a:tr h="370840">
                <a:tc>
                  <a:txBody>
                    <a:bodyPr/>
                    <a:lstStyle/>
                    <a:p>
                      <a:r>
                        <a:rPr lang="en-US" altLang="zh-CN" sz="2400" dirty="0">
                          <a:solidFill>
                            <a:srgbClr val="3333FF"/>
                          </a:solidFill>
                        </a:rPr>
                        <a:t>011</a:t>
                      </a:r>
                      <a:endParaRPr lang="zh-CN" altLang="en-US" sz="2400" dirty="0">
                        <a:solidFill>
                          <a:srgbClr val="3333FF"/>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1" dirty="0">
                          <a:solidFill>
                            <a:srgbClr val="3333FF"/>
                          </a:solidFill>
                        </a:rPr>
                        <a:t>青</a:t>
                      </a:r>
                    </a:p>
                  </a:txBody>
                  <a:tcPr/>
                </a:tc>
                <a:extLst>
                  <a:ext uri="{0D108BD9-81ED-4DB2-BD59-A6C34878D82A}">
                    <a16:rowId xmlns:a16="http://schemas.microsoft.com/office/drawing/2014/main" val="10004"/>
                  </a:ext>
                </a:extLst>
              </a:tr>
              <a:tr h="370840">
                <a:tc>
                  <a:txBody>
                    <a:bodyPr/>
                    <a:lstStyle/>
                    <a:p>
                      <a:r>
                        <a:rPr lang="en-US" altLang="zh-CN" sz="2400" dirty="0">
                          <a:solidFill>
                            <a:srgbClr val="3333FF"/>
                          </a:solidFill>
                        </a:rPr>
                        <a:t>100</a:t>
                      </a:r>
                      <a:endParaRPr lang="zh-CN" altLang="en-US" sz="2400" dirty="0">
                        <a:solidFill>
                          <a:srgbClr val="3333FF"/>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1" dirty="0">
                          <a:solidFill>
                            <a:srgbClr val="3333FF"/>
                          </a:solidFill>
                        </a:rPr>
                        <a:t>红</a:t>
                      </a:r>
                    </a:p>
                  </a:txBody>
                  <a:tcPr/>
                </a:tc>
                <a:extLst>
                  <a:ext uri="{0D108BD9-81ED-4DB2-BD59-A6C34878D82A}">
                    <a16:rowId xmlns:a16="http://schemas.microsoft.com/office/drawing/2014/main" val="10005"/>
                  </a:ext>
                </a:extLst>
              </a:tr>
              <a:tr h="370840">
                <a:tc>
                  <a:txBody>
                    <a:bodyPr/>
                    <a:lstStyle/>
                    <a:p>
                      <a:r>
                        <a:rPr lang="en-US" altLang="zh-CN" sz="2400" dirty="0">
                          <a:solidFill>
                            <a:srgbClr val="3333FF"/>
                          </a:solidFill>
                        </a:rPr>
                        <a:t>101</a:t>
                      </a:r>
                      <a:endParaRPr lang="zh-CN" altLang="en-US" sz="2400" dirty="0">
                        <a:solidFill>
                          <a:srgbClr val="3333FF"/>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1" dirty="0">
                          <a:solidFill>
                            <a:srgbClr val="3333FF"/>
                          </a:solidFill>
                        </a:rPr>
                        <a:t>品红</a:t>
                      </a:r>
                    </a:p>
                  </a:txBody>
                  <a:tcPr/>
                </a:tc>
                <a:extLst>
                  <a:ext uri="{0D108BD9-81ED-4DB2-BD59-A6C34878D82A}">
                    <a16:rowId xmlns:a16="http://schemas.microsoft.com/office/drawing/2014/main" val="10006"/>
                  </a:ext>
                </a:extLst>
              </a:tr>
              <a:tr h="370840">
                <a:tc>
                  <a:txBody>
                    <a:bodyPr/>
                    <a:lstStyle/>
                    <a:p>
                      <a:r>
                        <a:rPr lang="en-US" altLang="zh-CN" sz="2400" dirty="0">
                          <a:solidFill>
                            <a:srgbClr val="3333FF"/>
                          </a:solidFill>
                        </a:rPr>
                        <a:t>110</a:t>
                      </a:r>
                      <a:endParaRPr lang="zh-CN" altLang="en-US" sz="2400" dirty="0">
                        <a:solidFill>
                          <a:srgbClr val="3333FF"/>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1" dirty="0">
                          <a:solidFill>
                            <a:srgbClr val="3333FF"/>
                          </a:solidFill>
                        </a:rPr>
                        <a:t>棕</a:t>
                      </a:r>
                    </a:p>
                  </a:txBody>
                  <a:tcPr/>
                </a:tc>
                <a:extLst>
                  <a:ext uri="{0D108BD9-81ED-4DB2-BD59-A6C34878D82A}">
                    <a16:rowId xmlns:a16="http://schemas.microsoft.com/office/drawing/2014/main" val="10007"/>
                  </a:ext>
                </a:extLst>
              </a:tr>
              <a:tr h="370840">
                <a:tc>
                  <a:txBody>
                    <a:bodyPr/>
                    <a:lstStyle/>
                    <a:p>
                      <a:r>
                        <a:rPr lang="en-US" altLang="zh-CN" sz="2400" dirty="0">
                          <a:solidFill>
                            <a:srgbClr val="3333FF"/>
                          </a:solidFill>
                        </a:rPr>
                        <a:t>111</a:t>
                      </a:r>
                      <a:endParaRPr lang="zh-CN" altLang="en-US" sz="2400" dirty="0">
                        <a:solidFill>
                          <a:srgbClr val="3333FF"/>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1" dirty="0">
                          <a:solidFill>
                            <a:srgbClr val="3333FF"/>
                          </a:solidFill>
                        </a:rPr>
                        <a:t>白</a:t>
                      </a:r>
                    </a:p>
                  </a:txBody>
                  <a:tcPr/>
                </a:tc>
                <a:extLst>
                  <a:ext uri="{0D108BD9-81ED-4DB2-BD59-A6C34878D82A}">
                    <a16:rowId xmlns:a16="http://schemas.microsoft.com/office/drawing/2014/main" val="10008"/>
                  </a:ext>
                </a:extLst>
              </a:tr>
            </a:tbl>
          </a:graphicData>
        </a:graphic>
      </p:graphicFrame>
      <p:graphicFrame>
        <p:nvGraphicFramePr>
          <p:cNvPr id="167" name="表格 166"/>
          <p:cNvGraphicFramePr>
            <a:graphicFrameLocks noGrp="1"/>
          </p:cNvGraphicFramePr>
          <p:nvPr>
            <p:extLst>
              <p:ext uri="{D42A27DB-BD31-4B8C-83A1-F6EECF244321}">
                <p14:modId xmlns:p14="http://schemas.microsoft.com/office/powerpoint/2010/main" val="3564812145"/>
              </p:ext>
            </p:extLst>
          </p:nvPr>
        </p:nvGraphicFramePr>
        <p:xfrm>
          <a:off x="3500153" y="1798476"/>
          <a:ext cx="5284315" cy="4114800"/>
        </p:xfrm>
        <a:graphic>
          <a:graphicData uri="http://schemas.openxmlformats.org/drawingml/2006/table">
            <a:tbl>
              <a:tblPr firstRow="1" bandRow="1">
                <a:tableStyleId>{5C22544A-7EE6-4342-B048-85BDC9FD1C3A}</a:tableStyleId>
              </a:tblPr>
              <a:tblGrid>
                <a:gridCol w="1025770">
                  <a:extLst>
                    <a:ext uri="{9D8B030D-6E8A-4147-A177-3AD203B41FA5}">
                      <a16:colId xmlns:a16="http://schemas.microsoft.com/office/drawing/2014/main" val="20000"/>
                    </a:ext>
                  </a:extLst>
                </a:gridCol>
                <a:gridCol w="1419515">
                  <a:extLst>
                    <a:ext uri="{9D8B030D-6E8A-4147-A177-3AD203B41FA5}">
                      <a16:colId xmlns:a16="http://schemas.microsoft.com/office/drawing/2014/main" val="20001"/>
                    </a:ext>
                  </a:extLst>
                </a:gridCol>
                <a:gridCol w="1419515">
                  <a:extLst>
                    <a:ext uri="{9D8B030D-6E8A-4147-A177-3AD203B41FA5}">
                      <a16:colId xmlns:a16="http://schemas.microsoft.com/office/drawing/2014/main" val="20002"/>
                    </a:ext>
                  </a:extLst>
                </a:gridCol>
                <a:gridCol w="1419515">
                  <a:extLst>
                    <a:ext uri="{9D8B030D-6E8A-4147-A177-3AD203B41FA5}">
                      <a16:colId xmlns:a16="http://schemas.microsoft.com/office/drawing/2014/main" val="20003"/>
                    </a:ext>
                  </a:extLst>
                </a:gridCol>
              </a:tblGrid>
              <a:tr h="370840">
                <a:tc>
                  <a:txBody>
                    <a:bodyPr/>
                    <a:lstStyle/>
                    <a:p>
                      <a:r>
                        <a:rPr lang="en-US" altLang="zh-CN" sz="2400" dirty="0">
                          <a:solidFill>
                            <a:srgbClr val="3333FF"/>
                          </a:solidFill>
                        </a:rPr>
                        <a:t>IRGB</a:t>
                      </a:r>
                      <a:endParaRPr lang="zh-CN" altLang="en-US" sz="2400" dirty="0">
                        <a:solidFill>
                          <a:srgbClr val="3333FF"/>
                        </a:solidFill>
                      </a:endParaRPr>
                    </a:p>
                  </a:txBody>
                  <a:tcPr/>
                </a:tc>
                <a:tc>
                  <a:txBody>
                    <a:bodyPr/>
                    <a:lstStyle/>
                    <a:p>
                      <a:r>
                        <a:rPr lang="zh-CN" altLang="en-US" sz="2400" dirty="0">
                          <a:solidFill>
                            <a:srgbClr val="3333FF"/>
                          </a:solidFill>
                        </a:rPr>
                        <a:t>颜色</a:t>
                      </a:r>
                    </a:p>
                  </a:txBody>
                  <a:tcPr/>
                </a:tc>
                <a:tc>
                  <a:txBody>
                    <a:bodyPr/>
                    <a:lstStyle/>
                    <a:p>
                      <a:r>
                        <a:rPr lang="en-US" altLang="zh-CN" sz="2400" dirty="0">
                          <a:solidFill>
                            <a:srgbClr val="3333FF"/>
                          </a:solidFill>
                        </a:rPr>
                        <a:t>IRGB</a:t>
                      </a:r>
                      <a:endParaRPr lang="zh-CN" altLang="en-US" sz="2400" dirty="0">
                        <a:solidFill>
                          <a:srgbClr val="3333FF"/>
                        </a:solidFill>
                      </a:endParaRPr>
                    </a:p>
                  </a:txBody>
                  <a:tcPr/>
                </a:tc>
                <a:tc>
                  <a:txBody>
                    <a:bodyPr/>
                    <a:lstStyle/>
                    <a:p>
                      <a:r>
                        <a:rPr lang="zh-CN" altLang="en-US" sz="2400" dirty="0">
                          <a:solidFill>
                            <a:srgbClr val="3333FF"/>
                          </a:solidFill>
                        </a:rPr>
                        <a:t>颜色</a:t>
                      </a:r>
                    </a:p>
                  </a:txBody>
                  <a:tcPr/>
                </a:tc>
                <a:extLst>
                  <a:ext uri="{0D108BD9-81ED-4DB2-BD59-A6C34878D82A}">
                    <a16:rowId xmlns:a16="http://schemas.microsoft.com/office/drawing/2014/main" val="10000"/>
                  </a:ext>
                </a:extLst>
              </a:tr>
              <a:tr h="370840">
                <a:tc>
                  <a:txBody>
                    <a:bodyPr/>
                    <a:lstStyle/>
                    <a:p>
                      <a:r>
                        <a:rPr lang="en-US" altLang="zh-CN" sz="2400" dirty="0">
                          <a:solidFill>
                            <a:srgbClr val="3333FF"/>
                          </a:solidFill>
                        </a:rPr>
                        <a:t>0000</a:t>
                      </a:r>
                      <a:endParaRPr lang="zh-CN" altLang="en-US" sz="2400" dirty="0">
                        <a:solidFill>
                          <a:srgbClr val="3333FF"/>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1" dirty="0">
                          <a:solidFill>
                            <a:srgbClr val="3333FF"/>
                          </a:solidFill>
                        </a:rPr>
                        <a:t>黑</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0" dirty="0">
                          <a:solidFill>
                            <a:srgbClr val="3333FF"/>
                          </a:solidFill>
                        </a:rPr>
                        <a:t>1000</a:t>
                      </a:r>
                      <a:endParaRPr lang="zh-CN" altLang="en-US" sz="2400" b="0" dirty="0">
                        <a:solidFill>
                          <a:srgbClr val="3333FF"/>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1" dirty="0">
                          <a:solidFill>
                            <a:srgbClr val="3333FF"/>
                          </a:solidFill>
                        </a:rPr>
                        <a:t>灰</a:t>
                      </a:r>
                    </a:p>
                  </a:txBody>
                  <a:tcPr/>
                </a:tc>
                <a:extLst>
                  <a:ext uri="{0D108BD9-81ED-4DB2-BD59-A6C34878D82A}">
                    <a16:rowId xmlns:a16="http://schemas.microsoft.com/office/drawing/2014/main" val="10001"/>
                  </a:ext>
                </a:extLst>
              </a:tr>
              <a:tr h="370840">
                <a:tc>
                  <a:txBody>
                    <a:bodyPr/>
                    <a:lstStyle/>
                    <a:p>
                      <a:r>
                        <a:rPr lang="en-US" altLang="zh-CN" sz="2400" dirty="0">
                          <a:solidFill>
                            <a:srgbClr val="3333FF"/>
                          </a:solidFill>
                        </a:rPr>
                        <a:t>0001</a:t>
                      </a:r>
                      <a:endParaRPr lang="zh-CN" altLang="en-US" sz="2400" dirty="0">
                        <a:solidFill>
                          <a:srgbClr val="3333FF"/>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1" dirty="0">
                          <a:solidFill>
                            <a:srgbClr val="3333FF"/>
                          </a:solidFill>
                        </a:rPr>
                        <a:t>蓝</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0" dirty="0">
                          <a:solidFill>
                            <a:srgbClr val="3333FF"/>
                          </a:solidFill>
                        </a:rPr>
                        <a:t>1001</a:t>
                      </a:r>
                      <a:endParaRPr lang="zh-CN" altLang="en-US" sz="2400" b="0" dirty="0">
                        <a:solidFill>
                          <a:srgbClr val="3333FF"/>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1" dirty="0">
                          <a:solidFill>
                            <a:srgbClr val="3333FF"/>
                          </a:solidFill>
                        </a:rPr>
                        <a:t>浅蓝</a:t>
                      </a:r>
                    </a:p>
                  </a:txBody>
                  <a:tcPr/>
                </a:tc>
                <a:extLst>
                  <a:ext uri="{0D108BD9-81ED-4DB2-BD59-A6C34878D82A}">
                    <a16:rowId xmlns:a16="http://schemas.microsoft.com/office/drawing/2014/main" val="10002"/>
                  </a:ext>
                </a:extLst>
              </a:tr>
              <a:tr h="370840">
                <a:tc>
                  <a:txBody>
                    <a:bodyPr/>
                    <a:lstStyle/>
                    <a:p>
                      <a:r>
                        <a:rPr lang="en-US" altLang="zh-CN" sz="2400" dirty="0">
                          <a:solidFill>
                            <a:srgbClr val="3333FF"/>
                          </a:solidFill>
                        </a:rPr>
                        <a:t>0010</a:t>
                      </a:r>
                      <a:endParaRPr lang="zh-CN" altLang="en-US" sz="2400" dirty="0">
                        <a:solidFill>
                          <a:srgbClr val="3333FF"/>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1" dirty="0">
                          <a:solidFill>
                            <a:srgbClr val="3333FF"/>
                          </a:solidFill>
                        </a:rPr>
                        <a:t>绿</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0" dirty="0">
                          <a:solidFill>
                            <a:srgbClr val="3333FF"/>
                          </a:solidFill>
                        </a:rPr>
                        <a:t>1010</a:t>
                      </a:r>
                      <a:endParaRPr lang="zh-CN" altLang="en-US" sz="2400" b="0" dirty="0">
                        <a:solidFill>
                          <a:srgbClr val="3333FF"/>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1" dirty="0">
                          <a:solidFill>
                            <a:srgbClr val="3333FF"/>
                          </a:solidFill>
                        </a:rPr>
                        <a:t>浅绿</a:t>
                      </a:r>
                    </a:p>
                  </a:txBody>
                  <a:tcPr/>
                </a:tc>
                <a:extLst>
                  <a:ext uri="{0D108BD9-81ED-4DB2-BD59-A6C34878D82A}">
                    <a16:rowId xmlns:a16="http://schemas.microsoft.com/office/drawing/2014/main" val="10003"/>
                  </a:ext>
                </a:extLst>
              </a:tr>
              <a:tr h="370840">
                <a:tc>
                  <a:txBody>
                    <a:bodyPr/>
                    <a:lstStyle/>
                    <a:p>
                      <a:r>
                        <a:rPr lang="en-US" altLang="zh-CN" sz="2400" dirty="0">
                          <a:solidFill>
                            <a:srgbClr val="3333FF"/>
                          </a:solidFill>
                        </a:rPr>
                        <a:t>0011</a:t>
                      </a:r>
                      <a:endParaRPr lang="zh-CN" altLang="en-US" sz="2400" dirty="0">
                        <a:solidFill>
                          <a:srgbClr val="3333FF"/>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1" dirty="0">
                          <a:solidFill>
                            <a:srgbClr val="3333FF"/>
                          </a:solidFill>
                        </a:rPr>
                        <a:t>青</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0" dirty="0">
                          <a:solidFill>
                            <a:srgbClr val="3333FF"/>
                          </a:solidFill>
                        </a:rPr>
                        <a:t>1011</a:t>
                      </a:r>
                      <a:endParaRPr lang="zh-CN" altLang="en-US" sz="2400" b="0" dirty="0">
                        <a:solidFill>
                          <a:srgbClr val="3333FF"/>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1" dirty="0">
                          <a:solidFill>
                            <a:srgbClr val="3333FF"/>
                          </a:solidFill>
                        </a:rPr>
                        <a:t>浅青</a:t>
                      </a:r>
                    </a:p>
                  </a:txBody>
                  <a:tcPr/>
                </a:tc>
                <a:extLst>
                  <a:ext uri="{0D108BD9-81ED-4DB2-BD59-A6C34878D82A}">
                    <a16:rowId xmlns:a16="http://schemas.microsoft.com/office/drawing/2014/main" val="10004"/>
                  </a:ext>
                </a:extLst>
              </a:tr>
              <a:tr h="370840">
                <a:tc>
                  <a:txBody>
                    <a:bodyPr/>
                    <a:lstStyle/>
                    <a:p>
                      <a:r>
                        <a:rPr lang="en-US" altLang="zh-CN" sz="2400" dirty="0">
                          <a:solidFill>
                            <a:srgbClr val="3333FF"/>
                          </a:solidFill>
                        </a:rPr>
                        <a:t>0100</a:t>
                      </a:r>
                      <a:endParaRPr lang="zh-CN" altLang="en-US" sz="2400" dirty="0">
                        <a:solidFill>
                          <a:srgbClr val="3333FF"/>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1" dirty="0">
                          <a:solidFill>
                            <a:srgbClr val="3333FF"/>
                          </a:solidFill>
                        </a:rPr>
                        <a:t>红</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0" dirty="0">
                          <a:solidFill>
                            <a:srgbClr val="3333FF"/>
                          </a:solidFill>
                        </a:rPr>
                        <a:t>1100</a:t>
                      </a:r>
                      <a:endParaRPr lang="zh-CN" altLang="en-US" sz="2400" b="0" dirty="0">
                        <a:solidFill>
                          <a:srgbClr val="3333FF"/>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1" dirty="0">
                          <a:solidFill>
                            <a:srgbClr val="3333FF"/>
                          </a:solidFill>
                        </a:rPr>
                        <a:t>浅红</a:t>
                      </a:r>
                    </a:p>
                  </a:txBody>
                  <a:tcPr/>
                </a:tc>
                <a:extLst>
                  <a:ext uri="{0D108BD9-81ED-4DB2-BD59-A6C34878D82A}">
                    <a16:rowId xmlns:a16="http://schemas.microsoft.com/office/drawing/2014/main" val="10005"/>
                  </a:ext>
                </a:extLst>
              </a:tr>
              <a:tr h="370840">
                <a:tc>
                  <a:txBody>
                    <a:bodyPr/>
                    <a:lstStyle/>
                    <a:p>
                      <a:r>
                        <a:rPr lang="en-US" altLang="zh-CN" sz="2400" dirty="0">
                          <a:solidFill>
                            <a:srgbClr val="3333FF"/>
                          </a:solidFill>
                        </a:rPr>
                        <a:t>0101</a:t>
                      </a:r>
                      <a:endParaRPr lang="zh-CN" altLang="en-US" sz="2400" dirty="0">
                        <a:solidFill>
                          <a:srgbClr val="3333FF"/>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1" dirty="0">
                          <a:solidFill>
                            <a:srgbClr val="3333FF"/>
                          </a:solidFill>
                        </a:rPr>
                        <a:t>品红</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0" dirty="0">
                          <a:solidFill>
                            <a:srgbClr val="3333FF"/>
                          </a:solidFill>
                        </a:rPr>
                        <a:t>1101</a:t>
                      </a:r>
                      <a:endParaRPr lang="zh-CN" altLang="en-US" sz="2400" b="0" dirty="0">
                        <a:solidFill>
                          <a:srgbClr val="3333FF"/>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1" dirty="0">
                          <a:solidFill>
                            <a:srgbClr val="3333FF"/>
                          </a:solidFill>
                        </a:rPr>
                        <a:t>浅品红</a:t>
                      </a:r>
                    </a:p>
                  </a:txBody>
                  <a:tcPr/>
                </a:tc>
                <a:extLst>
                  <a:ext uri="{0D108BD9-81ED-4DB2-BD59-A6C34878D82A}">
                    <a16:rowId xmlns:a16="http://schemas.microsoft.com/office/drawing/2014/main" val="10006"/>
                  </a:ext>
                </a:extLst>
              </a:tr>
              <a:tr h="370840">
                <a:tc>
                  <a:txBody>
                    <a:bodyPr/>
                    <a:lstStyle/>
                    <a:p>
                      <a:r>
                        <a:rPr lang="en-US" altLang="zh-CN" sz="2400" dirty="0">
                          <a:solidFill>
                            <a:srgbClr val="3333FF"/>
                          </a:solidFill>
                        </a:rPr>
                        <a:t>0110</a:t>
                      </a:r>
                      <a:endParaRPr lang="zh-CN" altLang="en-US" sz="2400" dirty="0">
                        <a:solidFill>
                          <a:srgbClr val="3333FF"/>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1" dirty="0">
                          <a:solidFill>
                            <a:srgbClr val="3333FF"/>
                          </a:solidFill>
                        </a:rPr>
                        <a:t>棕</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0" dirty="0">
                          <a:solidFill>
                            <a:srgbClr val="3333FF"/>
                          </a:solidFill>
                        </a:rPr>
                        <a:t>1110</a:t>
                      </a:r>
                      <a:endParaRPr lang="zh-CN" altLang="en-US" sz="2400" b="0" dirty="0">
                        <a:solidFill>
                          <a:srgbClr val="3333FF"/>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1" dirty="0">
                          <a:solidFill>
                            <a:srgbClr val="3333FF"/>
                          </a:solidFill>
                        </a:rPr>
                        <a:t>黄</a:t>
                      </a:r>
                    </a:p>
                  </a:txBody>
                  <a:tcPr/>
                </a:tc>
                <a:extLst>
                  <a:ext uri="{0D108BD9-81ED-4DB2-BD59-A6C34878D82A}">
                    <a16:rowId xmlns:a16="http://schemas.microsoft.com/office/drawing/2014/main" val="10007"/>
                  </a:ext>
                </a:extLst>
              </a:tr>
              <a:tr h="370840">
                <a:tc>
                  <a:txBody>
                    <a:bodyPr/>
                    <a:lstStyle/>
                    <a:p>
                      <a:r>
                        <a:rPr lang="en-US" altLang="zh-CN" sz="2400" dirty="0">
                          <a:solidFill>
                            <a:srgbClr val="3333FF"/>
                          </a:solidFill>
                        </a:rPr>
                        <a:t>0111</a:t>
                      </a:r>
                      <a:endParaRPr lang="zh-CN" altLang="en-US" sz="2400" dirty="0">
                        <a:solidFill>
                          <a:srgbClr val="3333FF"/>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1" dirty="0">
                          <a:solidFill>
                            <a:srgbClr val="3333FF"/>
                          </a:solidFill>
                        </a:rPr>
                        <a:t>白</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0" dirty="0">
                          <a:solidFill>
                            <a:srgbClr val="3333FF"/>
                          </a:solidFill>
                        </a:rPr>
                        <a:t>1111</a:t>
                      </a:r>
                      <a:endParaRPr lang="zh-CN" altLang="en-US" sz="2400" b="0" dirty="0">
                        <a:solidFill>
                          <a:srgbClr val="3333FF"/>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1" dirty="0">
                          <a:solidFill>
                            <a:srgbClr val="3333FF"/>
                          </a:solidFill>
                        </a:rPr>
                        <a:t>强度白</a:t>
                      </a:r>
                    </a:p>
                  </a:txBody>
                  <a:tcPr/>
                </a:tc>
                <a:extLst>
                  <a:ext uri="{0D108BD9-81ED-4DB2-BD59-A6C34878D82A}">
                    <a16:rowId xmlns:a16="http://schemas.microsoft.com/office/drawing/2014/main" val="10008"/>
                  </a:ext>
                </a:extLst>
              </a:tr>
            </a:tbl>
          </a:graphicData>
        </a:graphic>
      </p:graphicFrame>
      <p:sp>
        <p:nvSpPr>
          <p:cNvPr id="168"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显示器</a:t>
            </a:r>
            <a:r>
              <a:rPr lang="en-US" altLang="zh-CN" sz="2600" kern="0" dirty="0">
                <a:solidFill>
                  <a:schemeClr val="tx2"/>
                </a:solidFill>
                <a:effectLst>
                  <a:outerShdw blurRad="38100" dist="38100" dir="2700000" algn="tl">
                    <a:srgbClr val="C0C0C0"/>
                  </a:outerShdw>
                </a:effectLst>
                <a:latin typeface="+mj-lt"/>
                <a:cs typeface="+mj-cs"/>
              </a:rPr>
              <a:t>I/O</a:t>
            </a:r>
            <a:endParaRPr lang="zh-CN" altLang="en-US" sz="2600" kern="0" dirty="0">
              <a:solidFill>
                <a:schemeClr val="tx2"/>
              </a:solidFill>
              <a:effectLst>
                <a:outerShdw blurRad="38100" dist="38100" dir="2700000" algn="tl">
                  <a:srgbClr val="C0C0C0"/>
                </a:outerShdw>
              </a:effectLst>
              <a:latin typeface="+mj-lt"/>
              <a:cs typeface="+mj-cs"/>
            </a:endParaRPr>
          </a:p>
        </p:txBody>
      </p:sp>
    </p:spTree>
    <p:extLst>
      <p:ext uri="{BB962C8B-B14F-4D97-AF65-F5344CB8AC3E}">
        <p14:creationId xmlns:p14="http://schemas.microsoft.com/office/powerpoint/2010/main" val="2136393262"/>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8" name="Text Box 4"/>
          <p:cNvSpPr txBox="1">
            <a:spLocks noChangeArrowheads="1"/>
          </p:cNvSpPr>
          <p:nvPr/>
        </p:nvSpPr>
        <p:spPr bwMode="auto">
          <a:xfrm>
            <a:off x="503548" y="981730"/>
            <a:ext cx="3317875" cy="523220"/>
          </a:xfrm>
          <a:prstGeom prst="rect">
            <a:avLst/>
          </a:prstGeom>
          <a:noFill/>
          <a:ln>
            <a:noFill/>
          </a:ln>
          <a:effectLst/>
        </p:spPr>
        <p:txBody>
          <a:bodyPr wrap="square">
            <a:spAutoFit/>
          </a:bodyPr>
          <a:lstStyle>
            <a:defPPr>
              <a:defRPr lang="zh-CN"/>
            </a:defPPr>
            <a:lvl1pPr>
              <a:defRPr sz="2800">
                <a:solidFill>
                  <a:schemeClr val="tx2"/>
                </a:solidFill>
              </a:defRPr>
            </a:lvl1pPr>
          </a:lstStyle>
          <a:p>
            <a:r>
              <a:rPr lang="en-US" altLang="zh-CN" dirty="0"/>
              <a:t>3. </a:t>
            </a:r>
            <a:r>
              <a:rPr lang="zh-CN" altLang="en-US" dirty="0"/>
              <a:t>显示存储器</a:t>
            </a:r>
          </a:p>
        </p:txBody>
      </p:sp>
      <p:sp>
        <p:nvSpPr>
          <p:cNvPr id="241669" name="Text Box 5"/>
          <p:cNvSpPr txBox="1">
            <a:spLocks noChangeArrowheads="1"/>
          </p:cNvSpPr>
          <p:nvPr/>
        </p:nvSpPr>
        <p:spPr bwMode="auto">
          <a:xfrm>
            <a:off x="304800" y="1524000"/>
            <a:ext cx="8534400"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ts val="1200"/>
              </a:spcBef>
            </a:pPr>
            <a:r>
              <a:rPr lang="en-US" altLang="zh-CN" dirty="0"/>
              <a:t>      </a:t>
            </a:r>
            <a:r>
              <a:rPr lang="zh-CN" altLang="en-US" dirty="0">
                <a:solidFill>
                  <a:srgbClr val="3333FF"/>
                </a:solidFill>
              </a:rPr>
              <a:t>对于所有的显示适配器，文本方式下显示字符的原理是一样的，所不同的是显存的起始地址不同，对于单色显示适配器</a:t>
            </a:r>
            <a:r>
              <a:rPr lang="en-US" altLang="zh-CN" dirty="0">
                <a:solidFill>
                  <a:srgbClr val="3333FF"/>
                </a:solidFill>
              </a:rPr>
              <a:t>MDA</a:t>
            </a:r>
            <a:r>
              <a:rPr lang="zh-CN" altLang="en-US" dirty="0">
                <a:solidFill>
                  <a:srgbClr val="3333FF"/>
                </a:solidFill>
              </a:rPr>
              <a:t>，显存的起始地址为</a:t>
            </a:r>
            <a:r>
              <a:rPr lang="en-US" altLang="zh-CN" dirty="0">
                <a:solidFill>
                  <a:srgbClr val="3333FF"/>
                </a:solidFill>
              </a:rPr>
              <a:t>B000:0000</a:t>
            </a:r>
            <a:r>
              <a:rPr lang="zh-CN" altLang="en-US" dirty="0">
                <a:solidFill>
                  <a:srgbClr val="3333FF"/>
                </a:solidFill>
              </a:rPr>
              <a:t>；对于</a:t>
            </a:r>
            <a:r>
              <a:rPr lang="en-US" altLang="zh-CN" dirty="0">
                <a:solidFill>
                  <a:srgbClr val="3333FF"/>
                </a:solidFill>
              </a:rPr>
              <a:t>CGA</a:t>
            </a:r>
            <a:r>
              <a:rPr lang="zh-CN" altLang="en-US" dirty="0">
                <a:solidFill>
                  <a:srgbClr val="3333FF"/>
                </a:solidFill>
              </a:rPr>
              <a:t>、</a:t>
            </a:r>
            <a:r>
              <a:rPr lang="en-US" altLang="zh-CN" dirty="0">
                <a:solidFill>
                  <a:srgbClr val="3333FF"/>
                </a:solidFill>
              </a:rPr>
              <a:t>EGA</a:t>
            </a:r>
            <a:r>
              <a:rPr lang="zh-CN" altLang="en-US" dirty="0">
                <a:solidFill>
                  <a:srgbClr val="3333FF"/>
                </a:solidFill>
              </a:rPr>
              <a:t>、</a:t>
            </a:r>
            <a:r>
              <a:rPr lang="en-US" altLang="zh-CN" dirty="0">
                <a:solidFill>
                  <a:srgbClr val="3333FF"/>
                </a:solidFill>
              </a:rPr>
              <a:t>VGA</a:t>
            </a:r>
            <a:r>
              <a:rPr lang="zh-CN" altLang="en-US" dirty="0">
                <a:solidFill>
                  <a:srgbClr val="3333FF"/>
                </a:solidFill>
              </a:rPr>
              <a:t>是</a:t>
            </a:r>
            <a:r>
              <a:rPr lang="en-US" altLang="zh-CN" dirty="0">
                <a:solidFill>
                  <a:srgbClr val="3333FF"/>
                </a:solidFill>
              </a:rPr>
              <a:t>B800:0000</a:t>
            </a:r>
            <a:r>
              <a:rPr lang="zh-CN" altLang="en-US" dirty="0">
                <a:solidFill>
                  <a:srgbClr val="3333FF"/>
                </a:solidFill>
              </a:rPr>
              <a:t>。</a:t>
            </a:r>
          </a:p>
          <a:p>
            <a:pPr algn="just">
              <a:spcBef>
                <a:spcPts val="1200"/>
              </a:spcBef>
            </a:pPr>
            <a:r>
              <a:rPr lang="zh-CN" altLang="en-US" dirty="0">
                <a:solidFill>
                  <a:srgbClr val="3333FF"/>
                </a:solidFill>
              </a:rPr>
              <a:t>    在</a:t>
            </a:r>
            <a:r>
              <a:rPr lang="en-US" altLang="zh-CN" dirty="0">
                <a:solidFill>
                  <a:srgbClr val="3333FF"/>
                </a:solidFill>
              </a:rPr>
              <a:t>25 X 80</a:t>
            </a:r>
            <a:r>
              <a:rPr lang="zh-CN" altLang="en-US" dirty="0">
                <a:solidFill>
                  <a:srgbClr val="3333FF"/>
                </a:solidFill>
              </a:rPr>
              <a:t>的文本显示方式下，屏幕可有</a:t>
            </a:r>
            <a:r>
              <a:rPr lang="en-US" altLang="zh-CN" dirty="0">
                <a:solidFill>
                  <a:srgbClr val="3333FF"/>
                </a:solidFill>
              </a:rPr>
              <a:t>2000</a:t>
            </a:r>
            <a:r>
              <a:rPr lang="zh-CN" altLang="en-US" dirty="0">
                <a:solidFill>
                  <a:srgbClr val="3333FF"/>
                </a:solidFill>
              </a:rPr>
              <a:t>个字符位置，因每个字符需要用两个字节，所以每屏显存容量需要</a:t>
            </a:r>
            <a:r>
              <a:rPr lang="en-US" altLang="zh-CN" dirty="0">
                <a:solidFill>
                  <a:srgbClr val="3333FF"/>
                </a:solidFill>
              </a:rPr>
              <a:t>4K</a:t>
            </a:r>
            <a:r>
              <a:rPr lang="zh-CN" altLang="en-US" dirty="0">
                <a:solidFill>
                  <a:srgbClr val="3333FF"/>
                </a:solidFill>
              </a:rPr>
              <a:t>。若显存有</a:t>
            </a:r>
            <a:r>
              <a:rPr lang="en-US" altLang="zh-CN" dirty="0">
                <a:solidFill>
                  <a:srgbClr val="3333FF"/>
                </a:solidFill>
              </a:rPr>
              <a:t>16K</a:t>
            </a:r>
            <a:r>
              <a:rPr lang="zh-CN" altLang="en-US" dirty="0">
                <a:solidFill>
                  <a:srgbClr val="3333FF"/>
                </a:solidFill>
              </a:rPr>
              <a:t>，则可以保存</a:t>
            </a:r>
            <a:r>
              <a:rPr lang="en-US" altLang="zh-CN" dirty="0">
                <a:solidFill>
                  <a:srgbClr val="3333FF"/>
                </a:solidFill>
              </a:rPr>
              <a:t>4</a:t>
            </a:r>
            <a:r>
              <a:rPr lang="zh-CN" altLang="en-US" dirty="0">
                <a:solidFill>
                  <a:srgbClr val="3333FF"/>
                </a:solidFill>
              </a:rPr>
              <a:t>屏的显示字符数据。</a:t>
            </a:r>
            <a:endParaRPr lang="en-US" altLang="zh-CN" dirty="0">
              <a:solidFill>
                <a:srgbClr val="3333FF"/>
              </a:solidFill>
            </a:endParaRPr>
          </a:p>
          <a:p>
            <a:pPr algn="just">
              <a:spcBef>
                <a:spcPts val="1200"/>
              </a:spcBef>
            </a:pPr>
            <a:r>
              <a:rPr lang="zh-CN" altLang="en-US" dirty="0">
                <a:solidFill>
                  <a:srgbClr val="3333FF"/>
                </a:solidFill>
              </a:rPr>
              <a:t>    对</a:t>
            </a:r>
            <a:r>
              <a:rPr lang="en-US" altLang="zh-CN" dirty="0">
                <a:solidFill>
                  <a:srgbClr val="3333FF"/>
                </a:solidFill>
              </a:rPr>
              <a:t>VGA</a:t>
            </a:r>
            <a:r>
              <a:rPr lang="zh-CN" altLang="en-US" dirty="0">
                <a:solidFill>
                  <a:srgbClr val="3333FF"/>
                </a:solidFill>
              </a:rPr>
              <a:t>的</a:t>
            </a:r>
            <a:r>
              <a:rPr lang="en-US" altLang="zh-CN" dirty="0">
                <a:solidFill>
                  <a:srgbClr val="3333FF"/>
                </a:solidFill>
              </a:rPr>
              <a:t>80</a:t>
            </a:r>
            <a:r>
              <a:rPr lang="zh-CN" altLang="en-US" dirty="0">
                <a:solidFill>
                  <a:srgbClr val="3333FF"/>
                </a:solidFill>
              </a:rPr>
              <a:t>列显示方式，</a:t>
            </a:r>
            <a:r>
              <a:rPr lang="en-US" altLang="zh-CN" dirty="0">
                <a:solidFill>
                  <a:srgbClr val="3333FF"/>
                </a:solidFill>
              </a:rPr>
              <a:t>0</a:t>
            </a:r>
            <a:r>
              <a:rPr lang="zh-CN" altLang="en-US" dirty="0">
                <a:solidFill>
                  <a:srgbClr val="3333FF"/>
                </a:solidFill>
              </a:rPr>
              <a:t>页的起始地址是</a:t>
            </a:r>
            <a:r>
              <a:rPr lang="en-US" altLang="zh-CN" dirty="0">
                <a:solidFill>
                  <a:srgbClr val="3333FF"/>
                </a:solidFill>
              </a:rPr>
              <a:t>B800:0000</a:t>
            </a:r>
            <a:r>
              <a:rPr lang="zh-CN" altLang="en-US" dirty="0">
                <a:solidFill>
                  <a:srgbClr val="3333FF"/>
                </a:solidFill>
              </a:rPr>
              <a:t>，</a:t>
            </a:r>
            <a:r>
              <a:rPr lang="en-US" altLang="zh-CN" dirty="0">
                <a:solidFill>
                  <a:srgbClr val="3333FF"/>
                </a:solidFill>
              </a:rPr>
              <a:t>1</a:t>
            </a:r>
            <a:r>
              <a:rPr lang="zh-CN" altLang="en-US" dirty="0">
                <a:solidFill>
                  <a:srgbClr val="3333FF"/>
                </a:solidFill>
              </a:rPr>
              <a:t>页的起始地址是</a:t>
            </a:r>
            <a:r>
              <a:rPr lang="en-US" altLang="zh-CN" dirty="0">
                <a:solidFill>
                  <a:srgbClr val="3333FF"/>
                </a:solidFill>
              </a:rPr>
              <a:t>B800:1000</a:t>
            </a:r>
            <a:r>
              <a:rPr lang="zh-CN" altLang="en-US" dirty="0">
                <a:solidFill>
                  <a:srgbClr val="3333FF"/>
                </a:solidFill>
              </a:rPr>
              <a:t>，</a:t>
            </a:r>
            <a:r>
              <a:rPr lang="en-US" altLang="zh-CN" dirty="0">
                <a:solidFill>
                  <a:srgbClr val="3333FF"/>
                </a:solidFill>
              </a:rPr>
              <a:t>2</a:t>
            </a:r>
            <a:r>
              <a:rPr lang="zh-CN" altLang="en-US" dirty="0">
                <a:solidFill>
                  <a:srgbClr val="3333FF"/>
                </a:solidFill>
              </a:rPr>
              <a:t>页的起始地址为</a:t>
            </a:r>
            <a:r>
              <a:rPr lang="en-US" altLang="zh-CN" dirty="0">
                <a:solidFill>
                  <a:srgbClr val="3333FF"/>
                </a:solidFill>
              </a:rPr>
              <a:t>B800:2000</a:t>
            </a:r>
            <a:r>
              <a:rPr lang="zh-CN" altLang="en-US" dirty="0">
                <a:solidFill>
                  <a:srgbClr val="3333FF"/>
                </a:solidFill>
              </a:rPr>
              <a:t>，</a:t>
            </a:r>
            <a:r>
              <a:rPr lang="en-US" altLang="zh-CN" dirty="0">
                <a:solidFill>
                  <a:srgbClr val="3333FF"/>
                </a:solidFill>
              </a:rPr>
              <a:t>3</a:t>
            </a:r>
            <a:r>
              <a:rPr lang="zh-CN" altLang="en-US" dirty="0">
                <a:solidFill>
                  <a:srgbClr val="3333FF"/>
                </a:solidFill>
              </a:rPr>
              <a:t>页的起始地址为</a:t>
            </a:r>
            <a:r>
              <a:rPr lang="en-US" altLang="zh-CN" dirty="0">
                <a:solidFill>
                  <a:srgbClr val="3333FF"/>
                </a:solidFill>
              </a:rPr>
              <a:t>B800:3000 </a:t>
            </a:r>
            <a:r>
              <a:rPr lang="zh-CN" altLang="en-US" dirty="0">
                <a:solidFill>
                  <a:srgbClr val="3333FF"/>
                </a:solidFill>
              </a:rPr>
              <a:t>。</a:t>
            </a:r>
          </a:p>
        </p:txBody>
      </p:sp>
      <p:sp>
        <p:nvSpPr>
          <p:cNvPr id="2" name="TextBox 1">
            <a:extLst>
              <a:ext uri="{FF2B5EF4-FFF2-40B4-BE49-F238E27FC236}">
                <a16:creationId xmlns:a16="http://schemas.microsoft.com/office/drawing/2014/main" id="{7D145113-8A9D-7D4A-8481-CD1C517AB037}"/>
              </a:ext>
            </a:extLst>
          </p:cNvPr>
          <p:cNvSpPr txBox="1"/>
          <p:nvPr/>
        </p:nvSpPr>
        <p:spPr>
          <a:xfrm>
            <a:off x="3419872" y="5270574"/>
            <a:ext cx="4680520" cy="1477328"/>
          </a:xfrm>
          <a:prstGeom prst="rect">
            <a:avLst/>
          </a:prstGeom>
          <a:noFill/>
          <a:ln>
            <a:solidFill>
              <a:srgbClr val="00B050"/>
            </a:solidFill>
          </a:ln>
        </p:spPr>
        <p:txBody>
          <a:bodyPr wrap="square" rtlCol="0">
            <a:spAutoFit/>
          </a:bodyPr>
          <a:lstStyle/>
          <a:p>
            <a:r>
              <a:rPr lang="zh-CN" altLang="en-US" sz="1800" dirty="0">
                <a:solidFill>
                  <a:srgbClr val="FF0000"/>
                </a:solidFill>
              </a:rPr>
              <a:t>内存中</a:t>
            </a:r>
            <a:r>
              <a:rPr lang="en-US" sz="1800" dirty="0">
                <a:solidFill>
                  <a:srgbClr val="FF0000"/>
                </a:solidFill>
              </a:rPr>
              <a:t>0xB8000</a:t>
            </a:r>
            <a:r>
              <a:rPr lang="en-US" altLang="zh-CN" sz="1800" dirty="0">
                <a:solidFill>
                  <a:srgbClr val="FF0000"/>
                </a:solidFill>
              </a:rPr>
              <a:t>(MDA</a:t>
            </a:r>
            <a:r>
              <a:rPr lang="zh-CN" altLang="en-US" sz="1800" dirty="0">
                <a:solidFill>
                  <a:srgbClr val="FF0000"/>
                </a:solidFill>
              </a:rPr>
              <a:t>是</a:t>
            </a:r>
            <a:r>
              <a:rPr lang="en-US" altLang="zh-CN" sz="1800" dirty="0">
                <a:solidFill>
                  <a:srgbClr val="FF0000"/>
                </a:solidFill>
              </a:rPr>
              <a:t>B0000)</a:t>
            </a:r>
            <a:r>
              <a:rPr lang="zh-CN" altLang="en-US" sz="1800" b="0" dirty="0">
                <a:solidFill>
                  <a:srgbClr val="FF0000"/>
                </a:solidFill>
              </a:rPr>
              <a:t>到</a:t>
            </a:r>
            <a:r>
              <a:rPr lang="en-US" altLang="zh-CN" sz="1800" dirty="0">
                <a:solidFill>
                  <a:srgbClr val="FF0000"/>
                </a:solidFill>
              </a:rPr>
              <a:t>0</a:t>
            </a:r>
            <a:r>
              <a:rPr lang="en-US" sz="1800" dirty="0">
                <a:solidFill>
                  <a:srgbClr val="FF0000"/>
                </a:solidFill>
              </a:rPr>
              <a:t>xBFFFF</a:t>
            </a:r>
            <a:r>
              <a:rPr lang="zh-CN" altLang="en-US" sz="1800" b="0" dirty="0">
                <a:solidFill>
                  <a:srgbClr val="FF0000"/>
                </a:solidFill>
              </a:rPr>
              <a:t>这段物理地址被映射到显存，以便于加速</a:t>
            </a:r>
            <a:r>
              <a:rPr lang="en-US" altLang="zh-CN" sz="1800" b="0" dirty="0" err="1">
                <a:solidFill>
                  <a:srgbClr val="FF0000"/>
                </a:solidFill>
              </a:rPr>
              <a:t>cpu</a:t>
            </a:r>
            <a:r>
              <a:rPr lang="zh-CN" altLang="en-US" sz="1800" b="0" dirty="0">
                <a:solidFill>
                  <a:srgbClr val="FF0000"/>
                </a:solidFill>
              </a:rPr>
              <a:t>和显卡之间的数据传输，也就是说，</a:t>
            </a:r>
            <a:r>
              <a:rPr lang="en-US" altLang="zh-CN" sz="1800" b="0" dirty="0" err="1">
                <a:solidFill>
                  <a:srgbClr val="FF0000"/>
                </a:solidFill>
              </a:rPr>
              <a:t>cpu</a:t>
            </a:r>
            <a:r>
              <a:rPr lang="zh-CN" altLang="en-US" sz="1800" b="0" dirty="0">
                <a:solidFill>
                  <a:srgbClr val="FF0000"/>
                </a:solidFill>
              </a:rPr>
              <a:t>写这些物理地址，就如同写到了显存一样，可以控制显示内容。具体内存映射机制这里不讲。</a:t>
            </a:r>
            <a:endParaRPr lang="en-CN" sz="1800" dirty="0">
              <a:solidFill>
                <a:srgbClr val="FF0000"/>
              </a:solidFill>
            </a:endParaRPr>
          </a:p>
        </p:txBody>
      </p:sp>
    </p:spTree>
    <p:extLst>
      <p:ext uri="{BB962C8B-B14F-4D97-AF65-F5344CB8AC3E}">
        <p14:creationId xmlns:p14="http://schemas.microsoft.com/office/powerpoint/2010/main" val="1571081048"/>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8770" name="Picture 2" descr="08-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088740"/>
            <a:ext cx="6984776" cy="3852349"/>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显示器</a:t>
            </a:r>
            <a:r>
              <a:rPr lang="en-US" altLang="zh-CN" sz="2600" kern="0" dirty="0">
                <a:solidFill>
                  <a:schemeClr val="tx2"/>
                </a:solidFill>
                <a:effectLst>
                  <a:outerShdw blurRad="38100" dist="38100" dir="2700000" algn="tl">
                    <a:srgbClr val="C0C0C0"/>
                  </a:outerShdw>
                </a:effectLst>
                <a:latin typeface="+mj-lt"/>
                <a:cs typeface="+mj-cs"/>
              </a:rPr>
              <a:t>I/O</a:t>
            </a:r>
            <a:endParaRPr lang="zh-CN" altLang="en-US" sz="2600" kern="0" dirty="0">
              <a:solidFill>
                <a:schemeClr val="tx2"/>
              </a:solidFill>
              <a:effectLst>
                <a:outerShdw blurRad="38100" dist="38100" dir="2700000" algn="tl">
                  <a:srgbClr val="C0C0C0"/>
                </a:outerShdw>
              </a:effectLst>
              <a:latin typeface="+mj-lt"/>
              <a:cs typeface="+mj-cs"/>
            </a:endParaRPr>
          </a:p>
        </p:txBody>
      </p:sp>
      <p:sp>
        <p:nvSpPr>
          <p:cNvPr id="2" name="TextBox 1"/>
          <p:cNvSpPr txBox="1"/>
          <p:nvPr/>
        </p:nvSpPr>
        <p:spPr>
          <a:xfrm>
            <a:off x="668464" y="5301208"/>
            <a:ext cx="7879080" cy="1200329"/>
          </a:xfrm>
          <a:prstGeom prst="rect">
            <a:avLst/>
          </a:prstGeom>
          <a:noFill/>
        </p:spPr>
        <p:txBody>
          <a:bodyPr wrap="none" rtlCol="0">
            <a:spAutoFit/>
          </a:bodyPr>
          <a:lstStyle/>
          <a:p>
            <a:r>
              <a:rPr lang="zh-CN" altLang="en-US" b="0" dirty="0"/>
              <a:t>屏幕上某一字符在显存中的偏移地址可由下列公式算出：</a:t>
            </a:r>
            <a:endParaRPr lang="en-US" altLang="zh-CN" b="0" dirty="0"/>
          </a:p>
          <a:p>
            <a:r>
              <a:rPr lang="en-US" altLang="zh-CN" b="0" dirty="0">
                <a:solidFill>
                  <a:srgbClr val="FF0000"/>
                </a:solidFill>
              </a:rPr>
              <a:t>	</a:t>
            </a:r>
            <a:r>
              <a:rPr lang="en-US" altLang="zh-CN" b="0" dirty="0" err="1">
                <a:solidFill>
                  <a:srgbClr val="FF0000"/>
                </a:solidFill>
              </a:rPr>
              <a:t>Char_Offset</a:t>
            </a:r>
            <a:r>
              <a:rPr lang="en-US" altLang="zh-CN" b="0" dirty="0">
                <a:solidFill>
                  <a:srgbClr val="FF0000"/>
                </a:solidFill>
              </a:rPr>
              <a:t>=</a:t>
            </a:r>
            <a:r>
              <a:rPr lang="en-US" altLang="zh-CN" b="0" dirty="0" err="1">
                <a:solidFill>
                  <a:srgbClr val="FF0000"/>
                </a:solidFill>
              </a:rPr>
              <a:t>Page_Offset</a:t>
            </a:r>
            <a:r>
              <a:rPr lang="en-US" altLang="zh-CN" b="0" dirty="0">
                <a:solidFill>
                  <a:srgbClr val="FF0000"/>
                </a:solidFill>
              </a:rPr>
              <a:t>+(row*</a:t>
            </a:r>
            <a:r>
              <a:rPr lang="en-US" altLang="zh-CN" b="0" dirty="0" err="1">
                <a:solidFill>
                  <a:srgbClr val="FF0000"/>
                </a:solidFill>
              </a:rPr>
              <a:t>width+column</a:t>
            </a:r>
            <a:r>
              <a:rPr lang="en-US" altLang="zh-CN" b="0" dirty="0">
                <a:solidFill>
                  <a:srgbClr val="FF0000"/>
                </a:solidFill>
              </a:rPr>
              <a:t>)*byte</a:t>
            </a:r>
          </a:p>
          <a:p>
            <a:r>
              <a:rPr lang="en-US" altLang="zh-CN" b="0" dirty="0">
                <a:solidFill>
                  <a:srgbClr val="FF0000"/>
                </a:solidFill>
              </a:rPr>
              <a:t>byte</a:t>
            </a:r>
            <a:r>
              <a:rPr lang="zh-CN" altLang="en-US" b="0" dirty="0">
                <a:solidFill>
                  <a:srgbClr val="FF0000"/>
                </a:solidFill>
              </a:rPr>
              <a:t>是表示一个字符所用的字节数，这里：</a:t>
            </a:r>
            <a:r>
              <a:rPr lang="en-US" altLang="zh-CN" b="0" dirty="0">
                <a:solidFill>
                  <a:srgbClr val="FF0000"/>
                </a:solidFill>
              </a:rPr>
              <a:t>byte=2</a:t>
            </a:r>
            <a:r>
              <a:rPr lang="zh-CN" altLang="en-US" b="0" dirty="0">
                <a:solidFill>
                  <a:srgbClr val="FF0000"/>
                </a:solidFill>
              </a:rPr>
              <a:t>。</a:t>
            </a:r>
          </a:p>
        </p:txBody>
      </p:sp>
    </p:spTree>
    <p:extLst>
      <p:ext uri="{BB962C8B-B14F-4D97-AF65-F5344CB8AC3E}">
        <p14:creationId xmlns:p14="http://schemas.microsoft.com/office/powerpoint/2010/main" val="891146074"/>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a:xfrm>
            <a:off x="452120" y="944724"/>
            <a:ext cx="3507812" cy="461665"/>
          </a:xfrm>
          <a:noFill/>
          <a:ln>
            <a:noFill/>
          </a:ln>
          <a:effectLst/>
        </p:spPr>
        <p:txBody>
          <a:bodyPr wrap="square">
            <a:spAutoFit/>
          </a:bodyPr>
          <a:lstStyle/>
          <a:p>
            <a:pPr eaLnBrk="1" hangingPunct="1">
              <a:buFont typeface="Arial" panose="020B0604020202020204" pitchFamily="34" charset="0"/>
              <a:buNone/>
            </a:pPr>
            <a:r>
              <a:rPr lang="en-US" altLang="zh-CN" sz="2400" kern="1200" dirty="0">
                <a:latin typeface="Times New Roman" panose="02020603050405020304" pitchFamily="18" charset="0"/>
                <a:ea typeface="宋体" panose="02010600030101010101" pitchFamily="2" charset="-122"/>
                <a:cs typeface="+mn-cs"/>
              </a:rPr>
              <a:t>BIOS</a:t>
            </a:r>
            <a:r>
              <a:rPr lang="zh-CN" altLang="en-US" sz="2400" kern="1200" dirty="0">
                <a:latin typeface="Times New Roman" panose="02020603050405020304" pitchFamily="18" charset="0"/>
                <a:ea typeface="宋体" panose="02010600030101010101" pitchFamily="2" charset="-122"/>
                <a:cs typeface="+mn-cs"/>
              </a:rPr>
              <a:t>显示中断调用 </a:t>
            </a:r>
          </a:p>
        </p:txBody>
      </p:sp>
      <p:sp>
        <p:nvSpPr>
          <p:cNvPr id="207875" name="Rectangle 3"/>
          <p:cNvSpPr>
            <a:spLocks noGrp="1" noChangeArrowheads="1"/>
          </p:cNvSpPr>
          <p:nvPr>
            <p:ph type="body" idx="1"/>
          </p:nvPr>
        </p:nvSpPr>
        <p:spPr>
          <a:xfrm>
            <a:off x="452120" y="1484784"/>
            <a:ext cx="8209160" cy="4862870"/>
          </a:xfrm>
          <a:noFill/>
          <a:ln>
            <a:noFill/>
          </a:ln>
          <a:effectLst/>
        </p:spPr>
        <p:txBody>
          <a:bodyPr wrap="square">
            <a:spAutoFit/>
          </a:bodyPr>
          <a:lstStyle/>
          <a:p>
            <a:pPr marL="0" indent="0" eaLnBrk="1" hangingPunct="1">
              <a:spcBef>
                <a:spcPts val="1200"/>
              </a:spcBef>
              <a:buNone/>
            </a:pPr>
            <a:r>
              <a:rPr lang="en-US" altLang="zh-CN" sz="2000" b="0" kern="1200" dirty="0">
                <a:effectLst/>
                <a:latin typeface="Times New Roman" panose="02020603050405020304" pitchFamily="18" charset="0"/>
                <a:ea typeface="宋体" panose="02010600030101010101" pitchFamily="2" charset="-122"/>
              </a:rPr>
              <a:t>        10H</a:t>
            </a:r>
            <a:r>
              <a:rPr lang="zh-CN" altLang="en-US" sz="2000" b="0" kern="1200" dirty="0">
                <a:effectLst/>
                <a:latin typeface="Times New Roman" panose="02020603050405020304" pitchFamily="18" charset="0"/>
                <a:ea typeface="宋体" panose="02010600030101010101" pitchFamily="2" charset="-122"/>
              </a:rPr>
              <a:t>中断调用为显示器中断，共有</a:t>
            </a:r>
            <a:r>
              <a:rPr lang="en-US" altLang="zh-CN" sz="2000" b="0" kern="1200" dirty="0">
                <a:effectLst/>
                <a:latin typeface="Times New Roman" panose="02020603050405020304" pitchFamily="18" charset="0"/>
                <a:ea typeface="宋体" panose="02010600030101010101" pitchFamily="2" charset="-122"/>
              </a:rPr>
              <a:t>17</a:t>
            </a:r>
            <a:r>
              <a:rPr lang="zh-CN" altLang="en-US" sz="2000" b="0" kern="1200" dirty="0">
                <a:effectLst/>
                <a:latin typeface="Times New Roman" panose="02020603050405020304" pitchFamily="18" charset="0"/>
                <a:ea typeface="宋体" panose="02010600030101010101" pitchFamily="2" charset="-122"/>
              </a:rPr>
              <a:t>种功 能。下面列出几种主要功能的使用情况。 </a:t>
            </a:r>
          </a:p>
          <a:p>
            <a:pPr marL="0" indent="0" eaLnBrk="1" hangingPunct="1">
              <a:spcBef>
                <a:spcPts val="1200"/>
              </a:spcBef>
              <a:buNone/>
            </a:pPr>
            <a:r>
              <a:rPr lang="zh-CN" altLang="en-US" sz="2000" b="0" kern="1200" dirty="0">
                <a:effectLst/>
                <a:latin typeface="Times New Roman" panose="02020603050405020304" pitchFamily="18" charset="0"/>
                <a:ea typeface="宋体" panose="02010600030101010101" pitchFamily="2" charset="-122"/>
              </a:rPr>
              <a:t>（</a:t>
            </a:r>
            <a:r>
              <a:rPr lang="en-US" altLang="zh-CN" sz="2000" b="0" kern="1200" dirty="0">
                <a:effectLst/>
                <a:latin typeface="Times New Roman" panose="02020603050405020304" pitchFamily="18" charset="0"/>
                <a:ea typeface="宋体" panose="02010600030101010101" pitchFamily="2" charset="-122"/>
              </a:rPr>
              <a:t>1</a:t>
            </a:r>
            <a:r>
              <a:rPr lang="zh-CN" altLang="en-US" sz="2000" b="0" kern="1200" dirty="0">
                <a:effectLst/>
                <a:latin typeface="Times New Roman" panose="02020603050405020304" pitchFamily="18" charset="0"/>
                <a:ea typeface="宋体" panose="02010600030101010101" pitchFamily="2" charset="-122"/>
              </a:rPr>
              <a:t>）设置光标类型（</a:t>
            </a:r>
            <a:r>
              <a:rPr lang="en-US" altLang="zh-CN" sz="2000" b="0" kern="1200" dirty="0">
                <a:effectLst/>
                <a:latin typeface="Times New Roman" panose="02020603050405020304" pitchFamily="18" charset="0"/>
                <a:ea typeface="宋体" panose="02010600030101010101" pitchFamily="2" charset="-122"/>
              </a:rPr>
              <a:t>1</a:t>
            </a:r>
            <a:r>
              <a:rPr lang="zh-CN" altLang="en-US" sz="2000" b="0" kern="1200" dirty="0">
                <a:effectLst/>
                <a:latin typeface="Times New Roman" panose="02020603050405020304" pitchFamily="18" charset="0"/>
                <a:ea typeface="宋体" panose="02010600030101010101" pitchFamily="2" charset="-122"/>
              </a:rPr>
              <a:t>号功能）</a:t>
            </a:r>
          </a:p>
          <a:p>
            <a:pPr marL="0" indent="0" eaLnBrk="1" hangingPunct="1">
              <a:spcBef>
                <a:spcPts val="1200"/>
              </a:spcBef>
              <a:buNone/>
            </a:pPr>
            <a:r>
              <a:rPr lang="en-US" altLang="zh-CN" sz="2000" b="0" kern="1200" dirty="0">
                <a:effectLst/>
                <a:latin typeface="Times New Roman" panose="02020603050405020304" pitchFamily="18" charset="0"/>
                <a:ea typeface="宋体" panose="02010600030101010101" pitchFamily="2" charset="-122"/>
              </a:rPr>
              <a:t>          </a:t>
            </a:r>
            <a:r>
              <a:rPr lang="zh-CN" altLang="en-US" sz="2000" b="0" kern="1200" dirty="0">
                <a:effectLst/>
                <a:latin typeface="Times New Roman" panose="02020603050405020304" pitchFamily="18" charset="0"/>
                <a:ea typeface="宋体" panose="02010600030101010101" pitchFamily="2" charset="-122"/>
              </a:rPr>
              <a:t>入口参数：</a:t>
            </a:r>
            <a:r>
              <a:rPr lang="en-US" altLang="zh-CN" sz="2000" b="0" kern="1200" dirty="0">
                <a:effectLst/>
                <a:latin typeface="Times New Roman" panose="02020603050405020304" pitchFamily="18" charset="0"/>
                <a:ea typeface="宋体" panose="02010600030101010101" pitchFamily="2" charset="-122"/>
              </a:rPr>
              <a:t>AH=1</a:t>
            </a:r>
            <a:r>
              <a:rPr lang="zh-CN" altLang="en-US" sz="2000" b="0" kern="1200" dirty="0">
                <a:effectLst/>
                <a:latin typeface="Times New Roman" panose="02020603050405020304" pitchFamily="18" charset="0"/>
                <a:ea typeface="宋体" panose="02010600030101010101" pitchFamily="2" charset="-122"/>
              </a:rPr>
              <a:t>（功能号），</a:t>
            </a:r>
            <a:r>
              <a:rPr lang="en-US" altLang="zh-CN" sz="2000" b="0" kern="1200" dirty="0">
                <a:effectLst/>
                <a:latin typeface="Times New Roman" panose="02020603050405020304" pitchFamily="18" charset="0"/>
                <a:ea typeface="宋体" panose="02010600030101010101" pitchFamily="2" charset="-122"/>
              </a:rPr>
              <a:t>CH=</a:t>
            </a:r>
            <a:r>
              <a:rPr lang="zh-CN" altLang="en-US" sz="2000" b="0" kern="1200" dirty="0">
                <a:effectLst/>
                <a:latin typeface="Times New Roman" panose="02020603050405020304" pitchFamily="18" charset="0"/>
                <a:ea typeface="宋体" panose="02010600030101010101" pitchFamily="2" charset="-122"/>
              </a:rPr>
              <a:t>光标开始行，</a:t>
            </a:r>
            <a:r>
              <a:rPr lang="en-US" altLang="zh-CN" sz="2000" b="0" kern="1200" dirty="0">
                <a:effectLst/>
                <a:latin typeface="Times New Roman" panose="02020603050405020304" pitchFamily="18" charset="0"/>
                <a:ea typeface="宋体" panose="02010600030101010101" pitchFamily="2" charset="-122"/>
              </a:rPr>
              <a:t>CL=</a:t>
            </a:r>
            <a:r>
              <a:rPr lang="zh-CN" altLang="en-US" sz="2000" b="0" kern="1200" dirty="0">
                <a:effectLst/>
                <a:latin typeface="Times New Roman" panose="02020603050405020304" pitchFamily="18" charset="0"/>
                <a:ea typeface="宋体" panose="02010600030101010101" pitchFamily="2" charset="-122"/>
              </a:rPr>
              <a:t>光标结束行。</a:t>
            </a:r>
          </a:p>
          <a:p>
            <a:pPr marL="0" indent="0" eaLnBrk="1" hangingPunct="1">
              <a:spcBef>
                <a:spcPts val="1200"/>
              </a:spcBef>
              <a:buNone/>
            </a:pPr>
            <a:r>
              <a:rPr lang="en-US" altLang="zh-CN" sz="2000" b="0" kern="1200" dirty="0">
                <a:effectLst/>
                <a:latin typeface="Times New Roman" panose="02020603050405020304" pitchFamily="18" charset="0"/>
                <a:ea typeface="宋体" panose="02010600030101010101" pitchFamily="2" charset="-122"/>
              </a:rPr>
              <a:t>         </a:t>
            </a:r>
            <a:r>
              <a:rPr lang="zh-CN" altLang="en-US" sz="2000" b="0" kern="1200" dirty="0">
                <a:effectLst/>
                <a:latin typeface="Times New Roman" panose="02020603050405020304" pitchFamily="18" charset="0"/>
                <a:ea typeface="宋体" panose="02010600030101010101" pitchFamily="2" charset="-122"/>
              </a:rPr>
              <a:t>出口参数：无。根据</a:t>
            </a:r>
            <a:r>
              <a:rPr lang="en-US" altLang="zh-CN" sz="2000" b="0" kern="1200" dirty="0">
                <a:effectLst/>
                <a:latin typeface="Times New Roman" panose="02020603050405020304" pitchFamily="18" charset="0"/>
                <a:ea typeface="宋体" panose="02010600030101010101" pitchFamily="2" charset="-122"/>
              </a:rPr>
              <a:t>CX</a:t>
            </a:r>
            <a:r>
              <a:rPr lang="zh-CN" altLang="en-US" sz="2000" b="0" kern="1200" dirty="0">
                <a:effectLst/>
                <a:latin typeface="Times New Roman" panose="02020603050405020304" pitchFamily="18" charset="0"/>
                <a:ea typeface="宋体" panose="02010600030101010101" pitchFamily="2" charset="-122"/>
              </a:rPr>
              <a:t>给出光标的大小。</a:t>
            </a:r>
            <a:endParaRPr lang="en-US" altLang="zh-CN" sz="2000" b="0" kern="1200" dirty="0">
              <a:effectLst/>
              <a:latin typeface="Times New Roman" panose="02020603050405020304" pitchFamily="18" charset="0"/>
              <a:ea typeface="宋体" panose="02010600030101010101" pitchFamily="2" charset="-122"/>
            </a:endParaRPr>
          </a:p>
          <a:p>
            <a:pPr marL="0" indent="0" eaLnBrk="1" hangingPunct="1">
              <a:spcBef>
                <a:spcPts val="1200"/>
              </a:spcBef>
              <a:buNone/>
            </a:pPr>
            <a:r>
              <a:rPr lang="zh-CN" altLang="en-US" sz="2000" b="0" kern="1200" dirty="0">
                <a:effectLst/>
                <a:latin typeface="Times New Roman" panose="02020603050405020304" pitchFamily="18" charset="0"/>
                <a:ea typeface="宋体" panose="02010600030101010101" pitchFamily="2" charset="-122"/>
              </a:rPr>
              <a:t>（</a:t>
            </a:r>
            <a:r>
              <a:rPr lang="en-US" altLang="zh-CN" sz="2000" b="0" kern="1200" dirty="0">
                <a:effectLst/>
                <a:latin typeface="Times New Roman" panose="02020603050405020304" pitchFamily="18" charset="0"/>
                <a:ea typeface="宋体" panose="02010600030101010101" pitchFamily="2" charset="-122"/>
              </a:rPr>
              <a:t>2</a:t>
            </a:r>
            <a:r>
              <a:rPr lang="zh-CN" altLang="en-US" sz="2000" b="0" kern="1200" dirty="0">
                <a:effectLst/>
                <a:latin typeface="Times New Roman" panose="02020603050405020304" pitchFamily="18" charset="0"/>
                <a:ea typeface="宋体" panose="02010600030101010101" pitchFamily="2" charset="-122"/>
              </a:rPr>
              <a:t>）设置光标位置（</a:t>
            </a:r>
            <a:r>
              <a:rPr lang="en-US" altLang="zh-CN" sz="2000" b="0" kern="1200" dirty="0">
                <a:effectLst/>
                <a:latin typeface="Times New Roman" panose="02020603050405020304" pitchFamily="18" charset="0"/>
                <a:ea typeface="宋体" panose="02010600030101010101" pitchFamily="2" charset="-122"/>
              </a:rPr>
              <a:t>2</a:t>
            </a:r>
            <a:r>
              <a:rPr lang="zh-CN" altLang="en-US" sz="2000" b="0" kern="1200" dirty="0">
                <a:effectLst/>
                <a:latin typeface="Times New Roman" panose="02020603050405020304" pitchFamily="18" charset="0"/>
                <a:ea typeface="宋体" panose="02010600030101010101" pitchFamily="2" charset="-122"/>
              </a:rPr>
              <a:t>号功能）</a:t>
            </a:r>
          </a:p>
          <a:p>
            <a:pPr marL="0" indent="0" eaLnBrk="1" hangingPunct="1">
              <a:spcBef>
                <a:spcPts val="1200"/>
              </a:spcBef>
              <a:buNone/>
            </a:pPr>
            <a:r>
              <a:rPr lang="en-US" altLang="zh-CN" sz="2000" b="0" kern="1200" dirty="0">
                <a:effectLst/>
                <a:latin typeface="Times New Roman" panose="02020603050405020304" pitchFamily="18" charset="0"/>
                <a:ea typeface="宋体" panose="02010600030101010101" pitchFamily="2" charset="-122"/>
              </a:rPr>
              <a:t>          </a:t>
            </a:r>
            <a:r>
              <a:rPr lang="zh-CN" altLang="en-US" sz="2000" b="0" kern="1200" dirty="0">
                <a:effectLst/>
                <a:latin typeface="Times New Roman" panose="02020603050405020304" pitchFamily="18" charset="0"/>
                <a:ea typeface="宋体" panose="02010600030101010101" pitchFamily="2" charset="-122"/>
              </a:rPr>
              <a:t>入口参数：</a:t>
            </a:r>
            <a:r>
              <a:rPr lang="en-US" altLang="zh-CN" sz="2000" b="0" kern="1200" dirty="0">
                <a:effectLst/>
                <a:latin typeface="Times New Roman" panose="02020603050405020304" pitchFamily="18" charset="0"/>
                <a:ea typeface="宋体" panose="02010600030101010101" pitchFamily="2" charset="-122"/>
              </a:rPr>
              <a:t>AH=2</a:t>
            </a:r>
            <a:r>
              <a:rPr lang="zh-CN" altLang="en-US" sz="2000" b="0" kern="1200" dirty="0">
                <a:effectLst/>
                <a:latin typeface="Times New Roman" panose="02020603050405020304" pitchFamily="18" charset="0"/>
                <a:ea typeface="宋体" panose="02010600030101010101" pitchFamily="2" charset="-122"/>
              </a:rPr>
              <a:t>（功能号），</a:t>
            </a:r>
            <a:r>
              <a:rPr lang="en-US" altLang="zh-CN" sz="2000" b="0" kern="1200" dirty="0">
                <a:effectLst/>
                <a:latin typeface="Times New Roman" panose="02020603050405020304" pitchFamily="18" charset="0"/>
                <a:ea typeface="宋体" panose="02010600030101010101" pitchFamily="2" charset="-122"/>
              </a:rPr>
              <a:t>BH=</a:t>
            </a:r>
            <a:r>
              <a:rPr lang="zh-CN" altLang="en-US" sz="2000" b="0" kern="1200" dirty="0">
                <a:effectLst/>
                <a:latin typeface="Times New Roman" panose="02020603050405020304" pitchFamily="18" charset="0"/>
                <a:ea typeface="宋体" panose="02010600030101010101" pitchFamily="2" charset="-122"/>
              </a:rPr>
              <a:t>页号，</a:t>
            </a:r>
            <a:r>
              <a:rPr lang="en-US" altLang="zh-CN" sz="2000" b="0" kern="1200" dirty="0">
                <a:effectLst/>
                <a:latin typeface="Times New Roman" panose="02020603050405020304" pitchFamily="18" charset="0"/>
                <a:ea typeface="宋体" panose="02010600030101010101" pitchFamily="2" charset="-122"/>
              </a:rPr>
              <a:t>DH=</a:t>
            </a:r>
            <a:r>
              <a:rPr lang="zh-CN" altLang="en-US" sz="2000" b="0" kern="1200" dirty="0">
                <a:effectLst/>
                <a:latin typeface="Times New Roman" panose="02020603050405020304" pitchFamily="18" charset="0"/>
                <a:ea typeface="宋体" panose="02010600030101010101" pitchFamily="2" charset="-122"/>
              </a:rPr>
              <a:t>行号，</a:t>
            </a:r>
            <a:r>
              <a:rPr lang="en-US" altLang="zh-CN" sz="2000" b="0" kern="1200" dirty="0">
                <a:effectLst/>
                <a:latin typeface="Times New Roman" panose="02020603050405020304" pitchFamily="18" charset="0"/>
                <a:ea typeface="宋体" panose="02010600030101010101" pitchFamily="2" charset="-122"/>
              </a:rPr>
              <a:t>DL=</a:t>
            </a:r>
            <a:r>
              <a:rPr lang="zh-CN" altLang="en-US" sz="2000" b="0" kern="1200" dirty="0">
                <a:effectLst/>
                <a:latin typeface="Times New Roman" panose="02020603050405020304" pitchFamily="18" charset="0"/>
                <a:ea typeface="宋体" panose="02010600030101010101" pitchFamily="2" charset="-122"/>
              </a:rPr>
              <a:t>列号。</a:t>
            </a:r>
          </a:p>
          <a:p>
            <a:pPr marL="0" indent="0" eaLnBrk="1" hangingPunct="1">
              <a:spcBef>
                <a:spcPts val="1200"/>
              </a:spcBef>
              <a:buNone/>
            </a:pPr>
            <a:r>
              <a:rPr lang="zh-CN" altLang="en-US" sz="2000" b="0" kern="1200" dirty="0">
                <a:effectLst/>
                <a:latin typeface="Times New Roman" panose="02020603050405020304" pitchFamily="18" charset="0"/>
                <a:ea typeface="宋体" panose="02010600030101010101" pitchFamily="2" charset="-122"/>
              </a:rPr>
              <a:t> </a:t>
            </a:r>
            <a:r>
              <a:rPr lang="en-US" altLang="zh-CN" sz="2000" b="0" kern="1200" dirty="0">
                <a:effectLst/>
                <a:latin typeface="Times New Roman" panose="02020603050405020304" pitchFamily="18" charset="0"/>
                <a:ea typeface="宋体" panose="02010600030101010101" pitchFamily="2" charset="-122"/>
              </a:rPr>
              <a:t>         </a:t>
            </a:r>
            <a:r>
              <a:rPr lang="zh-CN" altLang="en-US" sz="2000" b="0" kern="1200" dirty="0">
                <a:effectLst/>
                <a:latin typeface="Times New Roman" panose="02020603050405020304" pitchFamily="18" charset="0"/>
                <a:ea typeface="宋体" panose="02010600030101010101" pitchFamily="2" charset="-122"/>
              </a:rPr>
              <a:t>出口参数：无。根据</a:t>
            </a:r>
            <a:r>
              <a:rPr lang="en-US" altLang="zh-CN" sz="2000" b="0" kern="1200" dirty="0">
                <a:effectLst/>
                <a:latin typeface="Times New Roman" panose="02020603050405020304" pitchFamily="18" charset="0"/>
                <a:ea typeface="宋体" panose="02010600030101010101" pitchFamily="2" charset="-122"/>
              </a:rPr>
              <a:t>DX</a:t>
            </a:r>
            <a:r>
              <a:rPr lang="zh-CN" altLang="en-US" sz="2000" b="0" kern="1200" dirty="0">
                <a:effectLst/>
                <a:latin typeface="Times New Roman" panose="02020603050405020304" pitchFamily="18" charset="0"/>
                <a:ea typeface="宋体" panose="02010600030101010101" pitchFamily="2" charset="-122"/>
              </a:rPr>
              <a:t>确定了光标位置。</a:t>
            </a:r>
            <a:endParaRPr lang="en-US" altLang="zh-CN" sz="2000" b="0" kern="1200" dirty="0">
              <a:effectLst/>
              <a:latin typeface="Times New Roman" panose="02020603050405020304" pitchFamily="18" charset="0"/>
              <a:ea typeface="宋体" panose="02010600030101010101" pitchFamily="2" charset="-122"/>
            </a:endParaRPr>
          </a:p>
          <a:p>
            <a:pPr marL="0" indent="0" eaLnBrk="1" hangingPunct="1">
              <a:spcBef>
                <a:spcPts val="1200"/>
              </a:spcBef>
              <a:buNone/>
            </a:pPr>
            <a:r>
              <a:rPr lang="zh-CN" altLang="en-US" sz="2000" b="0" kern="1200" dirty="0">
                <a:effectLst/>
                <a:latin typeface="Times New Roman" panose="02020603050405020304" pitchFamily="18" charset="0"/>
                <a:ea typeface="宋体" panose="02010600030101010101" pitchFamily="2" charset="-122"/>
              </a:rPr>
              <a:t>（</a:t>
            </a:r>
            <a:r>
              <a:rPr lang="en-US" altLang="zh-CN" sz="2000" b="0" kern="1200" dirty="0">
                <a:effectLst/>
                <a:latin typeface="Times New Roman" panose="02020603050405020304" pitchFamily="18" charset="0"/>
                <a:ea typeface="宋体" panose="02010600030101010101" pitchFamily="2" charset="-122"/>
              </a:rPr>
              <a:t>3</a:t>
            </a:r>
            <a:r>
              <a:rPr lang="zh-CN" altLang="en-US" sz="2000" b="0" kern="1200" dirty="0">
                <a:effectLst/>
                <a:latin typeface="Times New Roman" panose="02020603050405020304" pitchFamily="18" charset="0"/>
                <a:ea typeface="宋体" panose="02010600030101010101" pitchFamily="2" charset="-122"/>
              </a:rPr>
              <a:t>）读当前光标位置（</a:t>
            </a:r>
            <a:r>
              <a:rPr lang="en-US" altLang="zh-CN" sz="2000" b="0" kern="1200" dirty="0">
                <a:effectLst/>
                <a:latin typeface="Times New Roman" panose="02020603050405020304" pitchFamily="18" charset="0"/>
                <a:ea typeface="宋体" panose="02010600030101010101" pitchFamily="2" charset="-122"/>
              </a:rPr>
              <a:t>3</a:t>
            </a:r>
            <a:r>
              <a:rPr lang="zh-CN" altLang="en-US" sz="2000" b="0" kern="1200" dirty="0">
                <a:effectLst/>
                <a:latin typeface="Times New Roman" panose="02020603050405020304" pitchFamily="18" charset="0"/>
                <a:ea typeface="宋体" panose="02010600030101010101" pitchFamily="2" charset="-122"/>
              </a:rPr>
              <a:t>号功能）</a:t>
            </a:r>
          </a:p>
          <a:p>
            <a:pPr marL="0" indent="0" eaLnBrk="1" hangingPunct="1">
              <a:spcBef>
                <a:spcPts val="1200"/>
              </a:spcBef>
              <a:buNone/>
            </a:pPr>
            <a:r>
              <a:rPr lang="zh-CN" altLang="en-US" sz="2000" b="0" kern="1200" dirty="0">
                <a:effectLst/>
                <a:latin typeface="Times New Roman" panose="02020603050405020304" pitchFamily="18" charset="0"/>
                <a:ea typeface="宋体" panose="02010600030101010101" pitchFamily="2" charset="-122"/>
              </a:rPr>
              <a:t>         入口参数；</a:t>
            </a:r>
            <a:r>
              <a:rPr lang="en-US" altLang="zh-CN" sz="2000" b="0" kern="1200" dirty="0">
                <a:effectLst/>
                <a:latin typeface="Times New Roman" panose="02020603050405020304" pitchFamily="18" charset="0"/>
                <a:ea typeface="宋体" panose="02010600030101010101" pitchFamily="2" charset="-122"/>
              </a:rPr>
              <a:t>AH=3</a:t>
            </a:r>
            <a:r>
              <a:rPr lang="zh-CN" altLang="en-US" sz="2000" b="0" kern="1200" dirty="0">
                <a:effectLst/>
                <a:latin typeface="Times New Roman" panose="02020603050405020304" pitchFamily="18" charset="0"/>
                <a:ea typeface="宋体" panose="02010600030101010101" pitchFamily="2" charset="-122"/>
              </a:rPr>
              <a:t>（功能号），</a:t>
            </a:r>
            <a:r>
              <a:rPr lang="en-US" altLang="zh-CN" sz="2000" b="0" kern="1200" dirty="0">
                <a:effectLst/>
                <a:latin typeface="Times New Roman" panose="02020603050405020304" pitchFamily="18" charset="0"/>
                <a:ea typeface="宋体" panose="02010600030101010101" pitchFamily="2" charset="-122"/>
              </a:rPr>
              <a:t>BH=</a:t>
            </a:r>
            <a:r>
              <a:rPr lang="zh-CN" altLang="en-US" sz="2000" b="0" kern="1200" dirty="0">
                <a:effectLst/>
                <a:latin typeface="Times New Roman" panose="02020603050405020304" pitchFamily="18" charset="0"/>
                <a:ea typeface="宋体" panose="02010600030101010101" pitchFamily="2" charset="-122"/>
              </a:rPr>
              <a:t>页号。</a:t>
            </a:r>
          </a:p>
          <a:p>
            <a:pPr marL="0" indent="0" eaLnBrk="1" hangingPunct="1">
              <a:spcBef>
                <a:spcPts val="1200"/>
              </a:spcBef>
              <a:buNone/>
            </a:pPr>
            <a:r>
              <a:rPr lang="zh-CN" altLang="en-US" sz="2000" b="0" kern="1200" dirty="0">
                <a:effectLst/>
                <a:latin typeface="Times New Roman" panose="02020603050405020304" pitchFamily="18" charset="0"/>
                <a:ea typeface="宋体" panose="02010600030101010101" pitchFamily="2" charset="-122"/>
              </a:rPr>
              <a:t>         出口参数：</a:t>
            </a:r>
            <a:r>
              <a:rPr lang="en-US" altLang="zh-CN" sz="2000" b="0" kern="1200" dirty="0">
                <a:effectLst/>
                <a:latin typeface="Times New Roman" panose="02020603050405020304" pitchFamily="18" charset="0"/>
                <a:ea typeface="宋体" panose="02010600030101010101" pitchFamily="2" charset="-122"/>
              </a:rPr>
              <a:t>DH=</a:t>
            </a:r>
            <a:r>
              <a:rPr lang="zh-CN" altLang="en-US" sz="2000" b="0" kern="1200" dirty="0">
                <a:effectLst/>
                <a:latin typeface="Times New Roman" panose="02020603050405020304" pitchFamily="18" charset="0"/>
                <a:ea typeface="宋体" panose="02010600030101010101" pitchFamily="2" charset="-122"/>
              </a:rPr>
              <a:t>行号，</a:t>
            </a:r>
            <a:r>
              <a:rPr lang="en-US" altLang="zh-CN" sz="2000" b="0" kern="1200" dirty="0">
                <a:effectLst/>
                <a:latin typeface="Times New Roman" panose="02020603050405020304" pitchFamily="18" charset="0"/>
                <a:ea typeface="宋体" panose="02010600030101010101" pitchFamily="2" charset="-122"/>
              </a:rPr>
              <a:t>DL=</a:t>
            </a:r>
            <a:r>
              <a:rPr lang="zh-CN" altLang="en-US" sz="2000" b="0" kern="1200" dirty="0">
                <a:effectLst/>
                <a:latin typeface="Times New Roman" panose="02020603050405020304" pitchFamily="18" charset="0"/>
                <a:ea typeface="宋体" panose="02010600030101010101" pitchFamily="2" charset="-122"/>
              </a:rPr>
              <a:t>列号，</a:t>
            </a:r>
            <a:r>
              <a:rPr lang="en-US" altLang="zh-CN" sz="2000" b="0" kern="1200" dirty="0">
                <a:effectLst/>
                <a:latin typeface="Times New Roman" panose="02020603050405020304" pitchFamily="18" charset="0"/>
                <a:ea typeface="宋体" panose="02010600030101010101" pitchFamily="2" charset="-122"/>
              </a:rPr>
              <a:t>CX=</a:t>
            </a:r>
            <a:r>
              <a:rPr lang="zh-CN" altLang="en-US" sz="2000" b="0" kern="1200" dirty="0">
                <a:effectLst/>
                <a:latin typeface="Times New Roman" panose="02020603050405020304" pitchFamily="18" charset="0"/>
                <a:ea typeface="宋体" panose="02010600030101010101" pitchFamily="2" charset="-122"/>
              </a:rPr>
              <a:t>光标大小。</a:t>
            </a:r>
          </a:p>
        </p:txBody>
      </p:sp>
      <p:sp>
        <p:nvSpPr>
          <p:cNvPr id="4"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显示器</a:t>
            </a:r>
            <a:r>
              <a:rPr lang="en-US" altLang="zh-CN" sz="2600" kern="0" dirty="0">
                <a:solidFill>
                  <a:schemeClr val="tx2"/>
                </a:solidFill>
                <a:effectLst>
                  <a:outerShdw blurRad="38100" dist="38100" dir="2700000" algn="tl">
                    <a:srgbClr val="C0C0C0"/>
                  </a:outerShdw>
                </a:effectLst>
                <a:latin typeface="+mj-lt"/>
                <a:cs typeface="+mj-cs"/>
              </a:rPr>
              <a:t>I/O</a:t>
            </a:r>
            <a:endParaRPr lang="zh-CN" altLang="en-US" sz="2600" kern="0" dirty="0">
              <a:solidFill>
                <a:schemeClr val="tx2"/>
              </a:solidFill>
              <a:effectLst>
                <a:outerShdw blurRad="38100" dist="38100" dir="2700000" algn="tl">
                  <a:srgbClr val="C0C0C0"/>
                </a:outerShdw>
              </a:effectLst>
              <a:latin typeface="+mj-lt"/>
              <a:cs typeface="+mj-cs"/>
            </a:endParaRPr>
          </a:p>
        </p:txBody>
      </p:sp>
    </p:spTree>
    <p:extLst>
      <p:ext uri="{BB962C8B-B14F-4D97-AF65-F5344CB8AC3E}">
        <p14:creationId xmlns:p14="http://schemas.microsoft.com/office/powerpoint/2010/main" val="2989181732"/>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Text Box 3"/>
          <p:cNvSpPr txBox="1">
            <a:spLocks noChangeArrowheads="1"/>
          </p:cNvSpPr>
          <p:nvPr/>
        </p:nvSpPr>
        <p:spPr bwMode="auto">
          <a:xfrm>
            <a:off x="452120" y="1880828"/>
            <a:ext cx="3091044" cy="4524315"/>
          </a:xfrm>
          <a:prstGeom prst="rect">
            <a:avLst/>
          </a:prstGeom>
          <a:noFill/>
          <a:ln>
            <a:noFill/>
          </a:ln>
          <a:effectLst/>
        </p:spPr>
        <p:txBody>
          <a:bodyPr wrap="square">
            <a:spAutoFit/>
          </a:bodyPr>
          <a:lstStyle>
            <a:defPPr>
              <a:defRPr lang="zh-CN"/>
            </a:defPPr>
            <a:lvl1pPr>
              <a:defRPr sz="2800">
                <a:solidFill>
                  <a:schemeClr val="tx2"/>
                </a:solidFill>
              </a:defRPr>
            </a:lvl1pPr>
          </a:lstStyle>
          <a:p>
            <a:r>
              <a:rPr lang="en-US" altLang="zh-CN" sz="1600" dirty="0">
                <a:solidFill>
                  <a:schemeClr val="tx1"/>
                </a:solidFill>
              </a:rPr>
              <a:t>CODES SEGMENT</a:t>
            </a:r>
          </a:p>
          <a:p>
            <a:r>
              <a:rPr lang="en-US" altLang="zh-CN" sz="1600" dirty="0">
                <a:solidFill>
                  <a:schemeClr val="tx1"/>
                </a:solidFill>
              </a:rPr>
              <a:t>    ASSUME CS:CODES</a:t>
            </a:r>
          </a:p>
          <a:p>
            <a:r>
              <a:rPr lang="en-US" altLang="zh-CN" sz="1600" dirty="0">
                <a:solidFill>
                  <a:schemeClr val="tx1"/>
                </a:solidFill>
              </a:rPr>
              <a:t>START:</a:t>
            </a:r>
          </a:p>
          <a:p>
            <a:r>
              <a:rPr lang="en-US" altLang="zh-CN" sz="1600" dirty="0">
                <a:solidFill>
                  <a:srgbClr val="3333FF"/>
                </a:solidFill>
              </a:rPr>
              <a:t>    </a:t>
            </a:r>
            <a:r>
              <a:rPr lang="en-US" altLang="zh-CN" sz="1600" dirty="0" err="1">
                <a:solidFill>
                  <a:srgbClr val="3333FF"/>
                </a:solidFill>
              </a:rPr>
              <a:t>mov</a:t>
            </a:r>
            <a:r>
              <a:rPr lang="en-US" altLang="zh-CN" sz="1600" dirty="0">
                <a:solidFill>
                  <a:srgbClr val="3333FF"/>
                </a:solidFill>
              </a:rPr>
              <a:t> ch,1</a:t>
            </a:r>
          </a:p>
          <a:p>
            <a:r>
              <a:rPr lang="en-US" altLang="zh-CN" sz="1600" dirty="0">
                <a:solidFill>
                  <a:srgbClr val="3333FF"/>
                </a:solidFill>
              </a:rPr>
              <a:t>    </a:t>
            </a:r>
            <a:r>
              <a:rPr lang="en-US" altLang="zh-CN" sz="1600" dirty="0" err="1">
                <a:solidFill>
                  <a:srgbClr val="3333FF"/>
                </a:solidFill>
              </a:rPr>
              <a:t>mov</a:t>
            </a:r>
            <a:r>
              <a:rPr lang="en-US" altLang="zh-CN" sz="1600" dirty="0">
                <a:solidFill>
                  <a:srgbClr val="3333FF"/>
                </a:solidFill>
              </a:rPr>
              <a:t> cl,7</a:t>
            </a:r>
          </a:p>
          <a:p>
            <a:r>
              <a:rPr lang="en-US" altLang="zh-CN" sz="1600" dirty="0">
                <a:solidFill>
                  <a:srgbClr val="3333FF"/>
                </a:solidFill>
              </a:rPr>
              <a:t>    </a:t>
            </a:r>
            <a:r>
              <a:rPr lang="en-US" altLang="zh-CN" sz="1600" dirty="0" err="1">
                <a:solidFill>
                  <a:srgbClr val="3333FF"/>
                </a:solidFill>
              </a:rPr>
              <a:t>mov</a:t>
            </a:r>
            <a:r>
              <a:rPr lang="en-US" altLang="zh-CN" sz="1600" dirty="0">
                <a:solidFill>
                  <a:srgbClr val="3333FF"/>
                </a:solidFill>
              </a:rPr>
              <a:t> ah,1</a:t>
            </a:r>
          </a:p>
          <a:p>
            <a:r>
              <a:rPr lang="en-US" altLang="zh-CN" sz="1600" dirty="0">
                <a:solidFill>
                  <a:srgbClr val="3333FF"/>
                </a:solidFill>
              </a:rPr>
              <a:t>    </a:t>
            </a:r>
            <a:r>
              <a:rPr lang="en-US" altLang="zh-CN" sz="1600" dirty="0" err="1">
                <a:solidFill>
                  <a:srgbClr val="3333FF"/>
                </a:solidFill>
              </a:rPr>
              <a:t>int</a:t>
            </a:r>
            <a:r>
              <a:rPr lang="en-US" altLang="zh-CN" sz="1600" dirty="0">
                <a:solidFill>
                  <a:srgbClr val="3333FF"/>
                </a:solidFill>
              </a:rPr>
              <a:t>   10h</a:t>
            </a:r>
          </a:p>
          <a:p>
            <a:r>
              <a:rPr lang="en-US" altLang="zh-CN" sz="1600" dirty="0"/>
              <a:t>    mov dh,4</a:t>
            </a:r>
          </a:p>
          <a:p>
            <a:r>
              <a:rPr lang="en-US" altLang="zh-CN" sz="1600" dirty="0"/>
              <a:t>    mov dl,5</a:t>
            </a:r>
          </a:p>
          <a:p>
            <a:r>
              <a:rPr lang="en-US" altLang="zh-CN" sz="1600" dirty="0"/>
              <a:t>    </a:t>
            </a:r>
            <a:r>
              <a:rPr lang="en-US" altLang="zh-CN" sz="1600" dirty="0" err="1"/>
              <a:t>mov</a:t>
            </a:r>
            <a:r>
              <a:rPr lang="en-US" altLang="zh-CN" sz="1600" dirty="0"/>
              <a:t> bh,0</a:t>
            </a:r>
          </a:p>
          <a:p>
            <a:r>
              <a:rPr lang="en-US" altLang="zh-CN" sz="1600" dirty="0"/>
              <a:t>    </a:t>
            </a:r>
            <a:r>
              <a:rPr lang="en-US" altLang="zh-CN" sz="1600" dirty="0" err="1"/>
              <a:t>mov</a:t>
            </a:r>
            <a:r>
              <a:rPr lang="en-US" altLang="zh-CN" sz="1600" dirty="0"/>
              <a:t> ah,2</a:t>
            </a:r>
          </a:p>
          <a:p>
            <a:r>
              <a:rPr lang="en-US" altLang="zh-CN" sz="1600" dirty="0"/>
              <a:t>    </a:t>
            </a:r>
            <a:r>
              <a:rPr lang="en-US" altLang="zh-CN" sz="1600" dirty="0" err="1"/>
              <a:t>int</a:t>
            </a:r>
            <a:r>
              <a:rPr lang="en-US" altLang="zh-CN" sz="1600" dirty="0"/>
              <a:t>   10h      </a:t>
            </a:r>
          </a:p>
          <a:p>
            <a:r>
              <a:rPr lang="en-US" altLang="zh-CN" sz="1600" dirty="0">
                <a:solidFill>
                  <a:srgbClr val="00B050"/>
                </a:solidFill>
              </a:rPr>
              <a:t>    </a:t>
            </a:r>
            <a:r>
              <a:rPr lang="en-US" altLang="zh-CN" sz="1600" dirty="0" err="1">
                <a:solidFill>
                  <a:srgbClr val="00B050"/>
                </a:solidFill>
              </a:rPr>
              <a:t>mov</a:t>
            </a:r>
            <a:r>
              <a:rPr lang="en-US" altLang="zh-CN" sz="1600" dirty="0">
                <a:solidFill>
                  <a:srgbClr val="00B050"/>
                </a:solidFill>
              </a:rPr>
              <a:t> ah,1     ;</a:t>
            </a:r>
            <a:r>
              <a:rPr lang="zh-CN" altLang="en-US" sz="1600" dirty="0">
                <a:solidFill>
                  <a:srgbClr val="00B050"/>
                </a:solidFill>
              </a:rPr>
              <a:t>输入字符并显示</a:t>
            </a:r>
            <a:endParaRPr lang="en-US" altLang="zh-CN" sz="1600" dirty="0">
              <a:solidFill>
                <a:srgbClr val="00B050"/>
              </a:solidFill>
            </a:endParaRPr>
          </a:p>
          <a:p>
            <a:r>
              <a:rPr lang="en-US" altLang="zh-CN" sz="1600" dirty="0">
                <a:solidFill>
                  <a:srgbClr val="00B050"/>
                </a:solidFill>
              </a:rPr>
              <a:t>    </a:t>
            </a:r>
            <a:r>
              <a:rPr lang="en-US" altLang="zh-CN" sz="1600" dirty="0" err="1">
                <a:solidFill>
                  <a:srgbClr val="00B050"/>
                </a:solidFill>
              </a:rPr>
              <a:t>int</a:t>
            </a:r>
            <a:r>
              <a:rPr lang="en-US" altLang="zh-CN" sz="1600" dirty="0">
                <a:solidFill>
                  <a:srgbClr val="00B050"/>
                </a:solidFill>
              </a:rPr>
              <a:t>   21h</a:t>
            </a:r>
          </a:p>
          <a:p>
            <a:r>
              <a:rPr lang="en-US" altLang="zh-CN" sz="1600" dirty="0"/>
              <a:t>    </a:t>
            </a:r>
            <a:r>
              <a:rPr lang="en-US" altLang="zh-CN" sz="1600" dirty="0">
                <a:solidFill>
                  <a:schemeClr val="tx1"/>
                </a:solidFill>
              </a:rPr>
              <a:t>MOV AH,4CH</a:t>
            </a:r>
          </a:p>
          <a:p>
            <a:r>
              <a:rPr lang="en-US" altLang="zh-CN" sz="1600" dirty="0">
                <a:solidFill>
                  <a:schemeClr val="tx1"/>
                </a:solidFill>
              </a:rPr>
              <a:t>    INT 21H</a:t>
            </a:r>
          </a:p>
          <a:p>
            <a:r>
              <a:rPr lang="en-US" altLang="zh-CN" sz="1600" dirty="0">
                <a:solidFill>
                  <a:schemeClr val="tx1"/>
                </a:solidFill>
              </a:rPr>
              <a:t>CODES ENDS</a:t>
            </a:r>
          </a:p>
          <a:p>
            <a:r>
              <a:rPr lang="en-US" altLang="zh-CN" sz="1600" dirty="0">
                <a:solidFill>
                  <a:schemeClr val="tx1"/>
                </a:solidFill>
              </a:rPr>
              <a:t>    END START</a:t>
            </a:r>
          </a:p>
        </p:txBody>
      </p:sp>
      <p:sp>
        <p:nvSpPr>
          <p:cNvPr id="119812" name="Text Box 4"/>
          <p:cNvSpPr txBox="1">
            <a:spLocks noChangeArrowheads="1"/>
          </p:cNvSpPr>
          <p:nvPr/>
        </p:nvSpPr>
        <p:spPr bwMode="auto">
          <a:xfrm>
            <a:off x="431540" y="924946"/>
            <a:ext cx="8179060" cy="830997"/>
          </a:xfrm>
          <a:prstGeom prst="rect">
            <a:avLst/>
          </a:prstGeom>
          <a:noFill/>
          <a:ln>
            <a:noFill/>
          </a:ln>
          <a:effectLst/>
        </p:spPr>
        <p:txBody>
          <a:bodyPr wrap="square">
            <a:spAutoFit/>
          </a:bodyPr>
          <a:lstStyle>
            <a:defPPr>
              <a:defRPr lang="zh-CN"/>
            </a:defPPr>
            <a:lvl1pPr>
              <a:defRPr sz="2800">
                <a:solidFill>
                  <a:schemeClr val="tx2"/>
                </a:solidFill>
              </a:defRPr>
            </a:lvl1pPr>
          </a:lstStyle>
          <a:p>
            <a:r>
              <a:rPr lang="zh-CN" altLang="en-US" sz="2400" dirty="0">
                <a:solidFill>
                  <a:srgbClr val="3333FF"/>
                </a:solidFill>
              </a:rPr>
              <a:t>例：置光标的类型：开始行 为</a:t>
            </a:r>
            <a:r>
              <a:rPr lang="en-US" altLang="zh-CN" sz="2400" dirty="0">
                <a:solidFill>
                  <a:srgbClr val="3333FF"/>
                </a:solidFill>
              </a:rPr>
              <a:t>1</a:t>
            </a:r>
            <a:r>
              <a:rPr lang="zh-CN" altLang="en-US" sz="2400" dirty="0">
                <a:solidFill>
                  <a:srgbClr val="3333FF"/>
                </a:solidFill>
              </a:rPr>
              <a:t>，结束行 为</a:t>
            </a:r>
            <a:r>
              <a:rPr lang="en-US" altLang="zh-CN" sz="2400" dirty="0">
                <a:solidFill>
                  <a:srgbClr val="3333FF"/>
                </a:solidFill>
              </a:rPr>
              <a:t>7</a:t>
            </a:r>
            <a:r>
              <a:rPr lang="zh-CN" altLang="en-US" sz="2400" dirty="0">
                <a:solidFill>
                  <a:srgbClr val="3333FF"/>
                </a:solidFill>
              </a:rPr>
              <a:t>，并把它设置到第五行、第六列。</a:t>
            </a:r>
          </a:p>
        </p:txBody>
      </p:sp>
      <p:sp>
        <p:nvSpPr>
          <p:cNvPr id="119813" name="Text Box 5"/>
          <p:cNvSpPr txBox="1">
            <a:spLocks noChangeArrowheads="1"/>
          </p:cNvSpPr>
          <p:nvPr/>
        </p:nvSpPr>
        <p:spPr bwMode="auto">
          <a:xfrm>
            <a:off x="3829050" y="4653136"/>
            <a:ext cx="4781550" cy="1631216"/>
          </a:xfrm>
          <a:prstGeom prst="rect">
            <a:avLst/>
          </a:prstGeom>
          <a:noFill/>
          <a:ln>
            <a:noFill/>
          </a:ln>
          <a:effectLst/>
        </p:spPr>
        <p:txBody>
          <a:bodyPr wrap="square">
            <a:spAutoFit/>
          </a:bodyPr>
          <a:lstStyle>
            <a:defPPr>
              <a:defRPr lang="zh-CN"/>
            </a:defPPr>
            <a:lvl1pPr>
              <a:defRPr sz="2800">
                <a:solidFill>
                  <a:schemeClr val="tx2"/>
                </a:solidFill>
              </a:defRPr>
            </a:lvl1pPr>
          </a:lstStyle>
          <a:p>
            <a:r>
              <a:rPr lang="zh-CN" altLang="en-US" sz="2000" dirty="0">
                <a:solidFill>
                  <a:srgbClr val="3333FF"/>
                </a:solidFill>
              </a:rPr>
              <a:t>设置光标位置（</a:t>
            </a:r>
            <a:r>
              <a:rPr lang="en-US" altLang="zh-CN" sz="2000" dirty="0">
                <a:solidFill>
                  <a:srgbClr val="3333FF"/>
                </a:solidFill>
              </a:rPr>
              <a:t>2</a:t>
            </a:r>
            <a:r>
              <a:rPr lang="zh-CN" altLang="en-US" sz="2000" dirty="0">
                <a:solidFill>
                  <a:srgbClr val="3333FF"/>
                </a:solidFill>
              </a:rPr>
              <a:t>号功能）</a:t>
            </a:r>
          </a:p>
          <a:p>
            <a:r>
              <a:rPr lang="zh-CN" altLang="en-US" sz="2000" dirty="0">
                <a:solidFill>
                  <a:srgbClr val="3333FF"/>
                </a:solidFill>
              </a:rPr>
              <a:t>入口参数：</a:t>
            </a:r>
            <a:r>
              <a:rPr lang="en-US" altLang="zh-CN" sz="2000" dirty="0">
                <a:solidFill>
                  <a:srgbClr val="3333FF"/>
                </a:solidFill>
              </a:rPr>
              <a:t>AH=2</a:t>
            </a:r>
            <a:r>
              <a:rPr lang="zh-CN" altLang="en-US" sz="2000" dirty="0">
                <a:solidFill>
                  <a:srgbClr val="3333FF"/>
                </a:solidFill>
              </a:rPr>
              <a:t>（功能号），</a:t>
            </a:r>
            <a:r>
              <a:rPr lang="en-US" altLang="zh-CN" sz="2000" dirty="0">
                <a:solidFill>
                  <a:srgbClr val="3333FF"/>
                </a:solidFill>
              </a:rPr>
              <a:t>BH=</a:t>
            </a:r>
            <a:r>
              <a:rPr lang="zh-CN" altLang="en-US" sz="2000" dirty="0">
                <a:solidFill>
                  <a:srgbClr val="3333FF"/>
                </a:solidFill>
              </a:rPr>
              <a:t>页号，</a:t>
            </a:r>
            <a:r>
              <a:rPr lang="en-US" altLang="zh-CN" sz="2000" dirty="0">
                <a:solidFill>
                  <a:srgbClr val="3333FF"/>
                </a:solidFill>
              </a:rPr>
              <a:t>DH=</a:t>
            </a:r>
            <a:r>
              <a:rPr lang="zh-CN" altLang="en-US" sz="2000" dirty="0">
                <a:solidFill>
                  <a:srgbClr val="3333FF"/>
                </a:solidFill>
              </a:rPr>
              <a:t>行号，</a:t>
            </a:r>
            <a:r>
              <a:rPr lang="en-US" altLang="zh-CN" sz="2000" dirty="0">
                <a:solidFill>
                  <a:srgbClr val="3333FF"/>
                </a:solidFill>
              </a:rPr>
              <a:t>DL=</a:t>
            </a:r>
            <a:r>
              <a:rPr lang="zh-CN" altLang="en-US" sz="2000" dirty="0">
                <a:solidFill>
                  <a:srgbClr val="3333FF"/>
                </a:solidFill>
              </a:rPr>
              <a:t>列号。</a:t>
            </a:r>
            <a:endParaRPr lang="en-US" altLang="zh-CN" sz="2000" dirty="0">
              <a:solidFill>
                <a:srgbClr val="3333FF"/>
              </a:solidFill>
            </a:endParaRPr>
          </a:p>
          <a:p>
            <a:r>
              <a:rPr lang="zh-CN" altLang="en-US" sz="2000" dirty="0">
                <a:solidFill>
                  <a:srgbClr val="3333FF"/>
                </a:solidFill>
              </a:rPr>
              <a:t>出口参数：无。</a:t>
            </a:r>
            <a:endParaRPr lang="en-US" altLang="zh-CN" sz="2000" dirty="0">
              <a:solidFill>
                <a:srgbClr val="3333FF"/>
              </a:solidFill>
            </a:endParaRPr>
          </a:p>
          <a:p>
            <a:r>
              <a:rPr lang="zh-CN" altLang="en-US" sz="2000" dirty="0"/>
              <a:t>根据</a:t>
            </a:r>
            <a:r>
              <a:rPr lang="en-US" altLang="zh-CN" sz="2000" dirty="0"/>
              <a:t>DX</a:t>
            </a:r>
            <a:r>
              <a:rPr lang="zh-CN" altLang="en-US" sz="2000" dirty="0"/>
              <a:t>确定了光标位置。</a:t>
            </a:r>
          </a:p>
        </p:txBody>
      </p:sp>
      <p:sp>
        <p:nvSpPr>
          <p:cNvPr id="119814" name="Text Box 6"/>
          <p:cNvSpPr txBox="1">
            <a:spLocks noChangeArrowheads="1"/>
          </p:cNvSpPr>
          <p:nvPr/>
        </p:nvSpPr>
        <p:spPr bwMode="auto">
          <a:xfrm>
            <a:off x="3810000" y="2128494"/>
            <a:ext cx="4800600" cy="2246769"/>
          </a:xfrm>
          <a:prstGeom prst="rect">
            <a:avLst/>
          </a:prstGeom>
          <a:noFill/>
          <a:ln>
            <a:noFill/>
          </a:ln>
          <a:effectLst/>
        </p:spPr>
        <p:txBody>
          <a:bodyPr wrap="square">
            <a:spAutoFit/>
          </a:bodyPr>
          <a:lstStyle>
            <a:defPPr>
              <a:defRPr lang="zh-CN"/>
            </a:defPPr>
            <a:lvl1pPr>
              <a:defRPr sz="2800">
                <a:solidFill>
                  <a:schemeClr val="tx2"/>
                </a:solidFill>
              </a:defRPr>
            </a:lvl1pPr>
          </a:lstStyle>
          <a:p>
            <a:r>
              <a:rPr lang="zh-CN" altLang="en-US" sz="2000" dirty="0">
                <a:solidFill>
                  <a:srgbClr val="3333FF"/>
                </a:solidFill>
              </a:rPr>
              <a:t>设置光标类型（</a:t>
            </a:r>
            <a:r>
              <a:rPr lang="en-US" altLang="zh-CN" sz="2000" dirty="0">
                <a:solidFill>
                  <a:srgbClr val="3333FF"/>
                </a:solidFill>
              </a:rPr>
              <a:t>1</a:t>
            </a:r>
            <a:r>
              <a:rPr lang="zh-CN" altLang="en-US" sz="2000" dirty="0">
                <a:solidFill>
                  <a:srgbClr val="3333FF"/>
                </a:solidFill>
              </a:rPr>
              <a:t>号功能）</a:t>
            </a:r>
          </a:p>
          <a:p>
            <a:r>
              <a:rPr lang="zh-CN" altLang="en-US" sz="2000" dirty="0">
                <a:solidFill>
                  <a:srgbClr val="3333FF"/>
                </a:solidFill>
              </a:rPr>
              <a:t>入口参数：</a:t>
            </a:r>
            <a:r>
              <a:rPr lang="en-US" altLang="zh-CN" sz="2000" dirty="0">
                <a:solidFill>
                  <a:srgbClr val="3333FF"/>
                </a:solidFill>
              </a:rPr>
              <a:t>AH=1</a:t>
            </a:r>
            <a:r>
              <a:rPr lang="zh-CN" altLang="en-US" sz="2000" dirty="0">
                <a:solidFill>
                  <a:srgbClr val="3333FF"/>
                </a:solidFill>
              </a:rPr>
              <a:t>（功能号），</a:t>
            </a:r>
            <a:r>
              <a:rPr lang="en-US" altLang="zh-CN" sz="2000" dirty="0">
                <a:solidFill>
                  <a:srgbClr val="3333FF"/>
                </a:solidFill>
              </a:rPr>
              <a:t>CH=</a:t>
            </a:r>
            <a:r>
              <a:rPr lang="zh-CN" altLang="en-US" sz="2000" dirty="0">
                <a:solidFill>
                  <a:srgbClr val="3333FF"/>
                </a:solidFill>
              </a:rPr>
              <a:t>光标开始行，</a:t>
            </a:r>
            <a:r>
              <a:rPr lang="en-US" altLang="zh-CN" sz="2000" dirty="0">
                <a:solidFill>
                  <a:srgbClr val="3333FF"/>
                </a:solidFill>
              </a:rPr>
              <a:t>CL=</a:t>
            </a:r>
            <a:r>
              <a:rPr lang="zh-CN" altLang="en-US" sz="2000" dirty="0">
                <a:solidFill>
                  <a:srgbClr val="3333FF"/>
                </a:solidFill>
              </a:rPr>
              <a:t>光标结束行。</a:t>
            </a:r>
            <a:endParaRPr lang="en-US" altLang="zh-CN" sz="2000" dirty="0">
              <a:solidFill>
                <a:srgbClr val="3333FF"/>
              </a:solidFill>
            </a:endParaRPr>
          </a:p>
          <a:p>
            <a:r>
              <a:rPr lang="zh-CN" altLang="en-US" sz="2000" dirty="0">
                <a:solidFill>
                  <a:srgbClr val="3333FF"/>
                </a:solidFill>
              </a:rPr>
              <a:t>只用</a:t>
            </a:r>
            <a:r>
              <a:rPr lang="en-US" altLang="zh-CN" sz="2000" dirty="0">
                <a:solidFill>
                  <a:srgbClr val="3333FF"/>
                </a:solidFill>
              </a:rPr>
              <a:t>CH</a:t>
            </a:r>
            <a:r>
              <a:rPr lang="zh-CN" altLang="en-US" sz="2000" dirty="0">
                <a:solidFill>
                  <a:srgbClr val="3333FF"/>
                </a:solidFill>
              </a:rPr>
              <a:t>、</a:t>
            </a:r>
            <a:r>
              <a:rPr lang="en-US" altLang="zh-CN" sz="2000" dirty="0">
                <a:solidFill>
                  <a:srgbClr val="3333FF"/>
                </a:solidFill>
              </a:rPr>
              <a:t>CL</a:t>
            </a:r>
            <a:r>
              <a:rPr lang="zh-CN" altLang="en-US" sz="2000" dirty="0">
                <a:solidFill>
                  <a:srgbClr val="3333FF"/>
                </a:solidFill>
              </a:rPr>
              <a:t>的低</a:t>
            </a:r>
            <a:r>
              <a:rPr lang="en-US" altLang="zh-CN" sz="2000" dirty="0">
                <a:solidFill>
                  <a:srgbClr val="3333FF"/>
                </a:solidFill>
              </a:rPr>
              <a:t>4</a:t>
            </a:r>
            <a:r>
              <a:rPr lang="zh-CN" altLang="en-US" sz="2000" dirty="0">
                <a:solidFill>
                  <a:srgbClr val="3333FF"/>
                </a:solidFill>
              </a:rPr>
              <a:t>位，</a:t>
            </a:r>
            <a:r>
              <a:rPr lang="zh-CN" altLang="en-US" sz="2000" dirty="0">
                <a:solidFill>
                  <a:srgbClr val="FF0000"/>
                </a:solidFill>
              </a:rPr>
              <a:t>若</a:t>
            </a:r>
            <a:r>
              <a:rPr lang="en-US" altLang="zh-CN" sz="2000" dirty="0">
                <a:solidFill>
                  <a:srgbClr val="FF0000"/>
                </a:solidFill>
              </a:rPr>
              <a:t>CH</a:t>
            </a:r>
            <a:r>
              <a:rPr lang="zh-CN" altLang="en-US" sz="2000" dirty="0">
                <a:solidFill>
                  <a:srgbClr val="FF0000"/>
                </a:solidFill>
              </a:rPr>
              <a:t>的第</a:t>
            </a:r>
            <a:r>
              <a:rPr lang="en-US" altLang="zh-CN" sz="2000" dirty="0">
                <a:solidFill>
                  <a:srgbClr val="FF0000"/>
                </a:solidFill>
              </a:rPr>
              <a:t>4</a:t>
            </a:r>
            <a:r>
              <a:rPr lang="zh-CN" altLang="en-US" sz="2000" dirty="0">
                <a:solidFill>
                  <a:srgbClr val="FF0000"/>
                </a:solidFill>
              </a:rPr>
              <a:t>位为</a:t>
            </a:r>
            <a:r>
              <a:rPr lang="en-US" altLang="zh-CN" sz="2000" dirty="0">
                <a:solidFill>
                  <a:srgbClr val="FF0000"/>
                </a:solidFill>
              </a:rPr>
              <a:t>1</a:t>
            </a:r>
            <a:r>
              <a:rPr lang="zh-CN" altLang="en-US" sz="2000" dirty="0">
                <a:solidFill>
                  <a:srgbClr val="FF0000"/>
                </a:solidFill>
              </a:rPr>
              <a:t>，光标不显示。</a:t>
            </a:r>
          </a:p>
          <a:p>
            <a:r>
              <a:rPr lang="zh-CN" altLang="en-US" sz="2000" dirty="0">
                <a:solidFill>
                  <a:srgbClr val="3333FF"/>
                </a:solidFill>
              </a:rPr>
              <a:t>出口参数：无。</a:t>
            </a:r>
            <a:endParaRPr lang="en-US" altLang="zh-CN" sz="2000" dirty="0">
              <a:solidFill>
                <a:srgbClr val="3333FF"/>
              </a:solidFill>
            </a:endParaRPr>
          </a:p>
          <a:p>
            <a:r>
              <a:rPr lang="zh-CN" altLang="en-US" sz="2000" dirty="0"/>
              <a:t>根据</a:t>
            </a:r>
            <a:r>
              <a:rPr lang="en-US" altLang="zh-CN" sz="2000" dirty="0"/>
              <a:t>CX</a:t>
            </a:r>
            <a:r>
              <a:rPr lang="zh-CN" altLang="en-US" sz="2000" dirty="0"/>
              <a:t>给出光标的大小。</a:t>
            </a:r>
          </a:p>
        </p:txBody>
      </p:sp>
      <p:sp>
        <p:nvSpPr>
          <p:cNvPr id="6"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显示器</a:t>
            </a:r>
            <a:r>
              <a:rPr lang="en-US" altLang="zh-CN" sz="2600" kern="0" dirty="0">
                <a:solidFill>
                  <a:schemeClr val="tx2"/>
                </a:solidFill>
                <a:effectLst>
                  <a:outerShdw blurRad="38100" dist="38100" dir="2700000" algn="tl">
                    <a:srgbClr val="C0C0C0"/>
                  </a:outerShdw>
                </a:effectLst>
                <a:latin typeface="+mj-lt"/>
                <a:cs typeface="+mj-cs"/>
              </a:rPr>
              <a:t>I/O</a:t>
            </a:r>
            <a:endParaRPr lang="zh-CN" altLang="en-US" sz="2600" kern="0" dirty="0">
              <a:solidFill>
                <a:schemeClr val="tx2"/>
              </a:solidFill>
              <a:effectLst>
                <a:outerShdw blurRad="38100" dist="38100" dir="2700000" algn="tl">
                  <a:srgbClr val="C0C0C0"/>
                </a:outerShdw>
              </a:effectLst>
              <a:latin typeface="+mj-lt"/>
              <a:cs typeface="+mj-cs"/>
            </a:endParaRPr>
          </a:p>
        </p:txBody>
      </p:sp>
    </p:spTree>
    <p:extLst>
      <p:ext uri="{BB962C8B-B14F-4D97-AF65-F5344CB8AC3E}">
        <p14:creationId xmlns:p14="http://schemas.microsoft.com/office/powerpoint/2010/main" val="2658906819"/>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ext Box 2"/>
          <p:cNvSpPr txBox="1">
            <a:spLocks noChangeArrowheads="1"/>
          </p:cNvSpPr>
          <p:nvPr/>
        </p:nvSpPr>
        <p:spPr bwMode="auto">
          <a:xfrm>
            <a:off x="395536" y="969977"/>
            <a:ext cx="8604956" cy="5555367"/>
          </a:xfrm>
          <a:prstGeom prst="rect">
            <a:avLst/>
          </a:prstGeom>
          <a:noFill/>
          <a:ln>
            <a:noFill/>
          </a:ln>
          <a:effectLst/>
        </p:spPr>
        <p:txBody>
          <a:bodyPr wrap="square">
            <a:spAutoFit/>
          </a:bodyPr>
          <a:lstStyle>
            <a:defPPr>
              <a:defRPr lang="zh-CN"/>
            </a:defPPr>
            <a:lvl1pPr>
              <a:defRPr sz="2800">
                <a:solidFill>
                  <a:schemeClr val="tx2"/>
                </a:solidFill>
              </a:defRPr>
            </a:lvl1pPr>
          </a:lstStyle>
          <a:p>
            <a:pPr>
              <a:spcBef>
                <a:spcPts val="600"/>
              </a:spcBef>
            </a:pPr>
            <a:r>
              <a:rPr lang="zh-CN" altLang="en-US" sz="2000" b="0" dirty="0">
                <a:solidFill>
                  <a:srgbClr val="3333FF"/>
                </a:solidFill>
              </a:rPr>
              <a:t>（</a:t>
            </a:r>
            <a:r>
              <a:rPr lang="en-US" altLang="zh-CN" sz="2000" b="0" dirty="0">
                <a:solidFill>
                  <a:srgbClr val="3333FF"/>
                </a:solidFill>
              </a:rPr>
              <a:t>4</a:t>
            </a:r>
            <a:r>
              <a:rPr lang="zh-CN" altLang="en-US" sz="2000" b="0" dirty="0">
                <a:solidFill>
                  <a:srgbClr val="3333FF"/>
                </a:solidFill>
              </a:rPr>
              <a:t>）初始窗口或向上滚动（</a:t>
            </a:r>
            <a:r>
              <a:rPr lang="en-US" altLang="zh-CN" sz="2000" b="0" dirty="0">
                <a:solidFill>
                  <a:srgbClr val="3333FF"/>
                </a:solidFill>
              </a:rPr>
              <a:t>6</a:t>
            </a:r>
            <a:r>
              <a:rPr lang="zh-CN" altLang="en-US" sz="2000" b="0" dirty="0">
                <a:solidFill>
                  <a:srgbClr val="3333FF"/>
                </a:solidFill>
              </a:rPr>
              <a:t>号功能）</a:t>
            </a:r>
          </a:p>
          <a:p>
            <a:pPr>
              <a:spcBef>
                <a:spcPts val="600"/>
              </a:spcBef>
            </a:pPr>
            <a:r>
              <a:rPr lang="zh-CN" altLang="en-US" sz="2000" b="0" dirty="0">
                <a:solidFill>
                  <a:srgbClr val="3333FF"/>
                </a:solidFill>
              </a:rPr>
              <a:t>         入口参数：</a:t>
            </a:r>
            <a:r>
              <a:rPr lang="en-US" altLang="zh-CN" sz="2000" b="0" dirty="0">
                <a:solidFill>
                  <a:srgbClr val="3333FF"/>
                </a:solidFill>
              </a:rPr>
              <a:t>AH=6</a:t>
            </a:r>
            <a:r>
              <a:rPr lang="zh-CN" altLang="en-US" sz="2000" b="0" dirty="0">
                <a:solidFill>
                  <a:srgbClr val="3333FF"/>
                </a:solidFill>
              </a:rPr>
              <a:t>，</a:t>
            </a:r>
            <a:r>
              <a:rPr lang="en-US" altLang="zh-CN" sz="2000" b="0" dirty="0">
                <a:solidFill>
                  <a:srgbClr val="3333FF"/>
                </a:solidFill>
              </a:rPr>
              <a:t>AL=</a:t>
            </a:r>
            <a:r>
              <a:rPr lang="zh-CN" altLang="en-US" sz="2000" b="0" dirty="0">
                <a:solidFill>
                  <a:srgbClr val="3333FF"/>
                </a:solidFill>
              </a:rPr>
              <a:t>上滚行数，</a:t>
            </a:r>
            <a:r>
              <a:rPr lang="en-US" altLang="zh-CN" sz="2000" b="0" dirty="0">
                <a:solidFill>
                  <a:srgbClr val="3333FF"/>
                </a:solidFill>
              </a:rPr>
              <a:t>CX=</a:t>
            </a:r>
            <a:r>
              <a:rPr lang="zh-CN" altLang="en-US" sz="2000" b="0" dirty="0">
                <a:solidFill>
                  <a:srgbClr val="3333FF"/>
                </a:solidFill>
              </a:rPr>
              <a:t>上滚窗口左上角的行、列号。</a:t>
            </a:r>
            <a:r>
              <a:rPr lang="en-US" altLang="zh-CN" sz="2000" b="0" dirty="0">
                <a:solidFill>
                  <a:srgbClr val="3333FF"/>
                </a:solidFill>
              </a:rPr>
              <a:t>DX=</a:t>
            </a:r>
            <a:r>
              <a:rPr lang="zh-CN" altLang="en-US" sz="2000" b="0" dirty="0">
                <a:solidFill>
                  <a:srgbClr val="3333FF"/>
                </a:solidFill>
              </a:rPr>
              <a:t>上滚窗口右下角的行、列号。</a:t>
            </a:r>
            <a:r>
              <a:rPr lang="en-US" altLang="zh-CN" sz="2000" b="0" dirty="0">
                <a:solidFill>
                  <a:srgbClr val="3333FF"/>
                </a:solidFill>
              </a:rPr>
              <a:t>BH=</a:t>
            </a:r>
            <a:r>
              <a:rPr lang="zh-CN" altLang="en-US" sz="2000" b="0" dirty="0">
                <a:solidFill>
                  <a:srgbClr val="3333FF"/>
                </a:solidFill>
              </a:rPr>
              <a:t>空白行的属性。</a:t>
            </a:r>
          </a:p>
          <a:p>
            <a:pPr>
              <a:spcBef>
                <a:spcPts val="600"/>
              </a:spcBef>
            </a:pPr>
            <a:r>
              <a:rPr lang="en-US" altLang="zh-CN" sz="2000" b="0" dirty="0">
                <a:solidFill>
                  <a:srgbClr val="3333FF"/>
                </a:solidFill>
              </a:rPr>
              <a:t>        </a:t>
            </a:r>
            <a:r>
              <a:rPr lang="zh-CN" altLang="en-US" sz="2000" b="0" dirty="0">
                <a:solidFill>
                  <a:srgbClr val="3333FF"/>
                </a:solidFill>
              </a:rPr>
              <a:t>出口参数：无。当滚动后，底部为空白输入行。 如果</a:t>
            </a:r>
            <a:r>
              <a:rPr lang="en-US" altLang="zh-CN" sz="2000" b="0" dirty="0">
                <a:solidFill>
                  <a:srgbClr val="3333FF"/>
                </a:solidFill>
              </a:rPr>
              <a:t>AL=0</a:t>
            </a:r>
            <a:r>
              <a:rPr lang="zh-CN" altLang="en-US" sz="2000" b="0" dirty="0">
                <a:solidFill>
                  <a:srgbClr val="3333FF"/>
                </a:solidFill>
              </a:rPr>
              <a:t>，清除屏幕。</a:t>
            </a:r>
            <a:endParaRPr lang="en-US" altLang="zh-CN" sz="2000" b="0" dirty="0">
              <a:solidFill>
                <a:srgbClr val="3333FF"/>
              </a:solidFill>
            </a:endParaRPr>
          </a:p>
          <a:p>
            <a:pPr>
              <a:spcBef>
                <a:spcPts val="600"/>
              </a:spcBef>
            </a:pPr>
            <a:r>
              <a:rPr lang="zh-CN" altLang="en-US" sz="2000" b="0" dirty="0">
                <a:solidFill>
                  <a:srgbClr val="3333FF"/>
                </a:solidFill>
              </a:rPr>
              <a:t>（</a:t>
            </a:r>
            <a:r>
              <a:rPr lang="en-US" altLang="zh-CN" sz="2000" b="0" dirty="0">
                <a:solidFill>
                  <a:srgbClr val="3333FF"/>
                </a:solidFill>
              </a:rPr>
              <a:t>5</a:t>
            </a:r>
            <a:r>
              <a:rPr lang="zh-CN" altLang="en-US" sz="2000" b="0" dirty="0">
                <a:solidFill>
                  <a:srgbClr val="3333FF"/>
                </a:solidFill>
              </a:rPr>
              <a:t>）初始窗口或向下滚动（</a:t>
            </a:r>
            <a:r>
              <a:rPr lang="en-US" altLang="zh-CN" sz="2000" b="0" dirty="0">
                <a:solidFill>
                  <a:srgbClr val="3333FF"/>
                </a:solidFill>
              </a:rPr>
              <a:t>7</a:t>
            </a:r>
            <a:r>
              <a:rPr lang="zh-CN" altLang="en-US" sz="2000" b="0" dirty="0">
                <a:solidFill>
                  <a:srgbClr val="3333FF"/>
                </a:solidFill>
              </a:rPr>
              <a:t>号功能）</a:t>
            </a:r>
          </a:p>
          <a:p>
            <a:pPr>
              <a:spcBef>
                <a:spcPts val="600"/>
              </a:spcBef>
            </a:pPr>
            <a:r>
              <a:rPr lang="en-US" altLang="zh-CN" sz="2000" b="0" dirty="0">
                <a:solidFill>
                  <a:srgbClr val="3333FF"/>
                </a:solidFill>
              </a:rPr>
              <a:t>         </a:t>
            </a:r>
            <a:r>
              <a:rPr lang="zh-CN" altLang="en-US" sz="2000" b="0" dirty="0">
                <a:solidFill>
                  <a:srgbClr val="3333FF"/>
                </a:solidFill>
              </a:rPr>
              <a:t>入口参数：</a:t>
            </a:r>
            <a:r>
              <a:rPr lang="en-US" altLang="zh-CN" sz="2000" b="0" dirty="0">
                <a:solidFill>
                  <a:srgbClr val="3333FF"/>
                </a:solidFill>
              </a:rPr>
              <a:t>AH=7</a:t>
            </a:r>
            <a:r>
              <a:rPr lang="zh-CN" altLang="en-US" sz="2000" b="0" dirty="0">
                <a:solidFill>
                  <a:srgbClr val="3333FF"/>
                </a:solidFill>
              </a:rPr>
              <a:t>，</a:t>
            </a:r>
            <a:r>
              <a:rPr lang="en-US" altLang="zh-CN" sz="2000" b="0" dirty="0">
                <a:solidFill>
                  <a:srgbClr val="3333FF"/>
                </a:solidFill>
              </a:rPr>
              <a:t>AL=</a:t>
            </a:r>
            <a:r>
              <a:rPr lang="zh-CN" altLang="en-US" sz="2000" b="0" dirty="0">
                <a:solidFill>
                  <a:srgbClr val="3333FF"/>
                </a:solidFill>
              </a:rPr>
              <a:t>下滚行数，</a:t>
            </a:r>
            <a:r>
              <a:rPr lang="en-US" altLang="zh-CN" sz="2000" b="0" dirty="0">
                <a:solidFill>
                  <a:srgbClr val="3333FF"/>
                </a:solidFill>
              </a:rPr>
              <a:t>CX=</a:t>
            </a:r>
            <a:r>
              <a:rPr lang="zh-CN" altLang="en-US" sz="2000" b="0" dirty="0">
                <a:solidFill>
                  <a:srgbClr val="3333FF"/>
                </a:solidFill>
              </a:rPr>
              <a:t>下滚窗口左上角的行、列号。</a:t>
            </a:r>
            <a:r>
              <a:rPr lang="en-US" altLang="zh-CN" sz="2000" b="0" dirty="0">
                <a:solidFill>
                  <a:srgbClr val="3333FF"/>
                </a:solidFill>
              </a:rPr>
              <a:t>DX=</a:t>
            </a:r>
            <a:r>
              <a:rPr lang="zh-CN" altLang="en-US" sz="2000" b="0" dirty="0">
                <a:solidFill>
                  <a:srgbClr val="3333FF"/>
                </a:solidFill>
              </a:rPr>
              <a:t>下滚窗口右下角的行、列号。</a:t>
            </a:r>
            <a:r>
              <a:rPr lang="en-US" altLang="zh-CN" sz="2000" b="0" dirty="0">
                <a:solidFill>
                  <a:srgbClr val="3333FF"/>
                </a:solidFill>
              </a:rPr>
              <a:t>BH=</a:t>
            </a:r>
            <a:r>
              <a:rPr lang="zh-CN" altLang="en-US" sz="2000" b="0" dirty="0">
                <a:solidFill>
                  <a:srgbClr val="3333FF"/>
                </a:solidFill>
              </a:rPr>
              <a:t>空白行的属性。</a:t>
            </a:r>
          </a:p>
          <a:p>
            <a:pPr>
              <a:spcBef>
                <a:spcPts val="600"/>
              </a:spcBef>
            </a:pPr>
            <a:r>
              <a:rPr lang="en-US" altLang="zh-CN" sz="2000" b="0" dirty="0">
                <a:solidFill>
                  <a:srgbClr val="3333FF"/>
                </a:solidFill>
              </a:rPr>
              <a:t>         </a:t>
            </a:r>
            <a:r>
              <a:rPr lang="zh-CN" altLang="en-US" sz="2000" b="0" dirty="0">
                <a:solidFill>
                  <a:srgbClr val="3333FF"/>
                </a:solidFill>
              </a:rPr>
              <a:t>出口参数：无。当滚动后，顶部为空白输入行。如果</a:t>
            </a:r>
            <a:r>
              <a:rPr lang="en-US" altLang="zh-CN" sz="2000" b="0" dirty="0">
                <a:solidFill>
                  <a:srgbClr val="3333FF"/>
                </a:solidFill>
              </a:rPr>
              <a:t>AL=0</a:t>
            </a:r>
            <a:r>
              <a:rPr lang="zh-CN" altLang="en-US" sz="2000" b="0" dirty="0">
                <a:solidFill>
                  <a:srgbClr val="3333FF"/>
                </a:solidFill>
              </a:rPr>
              <a:t>，清除屏幕。</a:t>
            </a:r>
            <a:endParaRPr lang="en-US" altLang="zh-CN" sz="2000" b="0" dirty="0">
              <a:solidFill>
                <a:srgbClr val="3333FF"/>
              </a:solidFill>
            </a:endParaRPr>
          </a:p>
          <a:p>
            <a:pPr>
              <a:spcBef>
                <a:spcPts val="600"/>
              </a:spcBef>
            </a:pPr>
            <a:r>
              <a:rPr lang="zh-CN" altLang="en-US" sz="2000" b="0" dirty="0">
                <a:solidFill>
                  <a:srgbClr val="3333FF"/>
                </a:solidFill>
              </a:rPr>
              <a:t>（</a:t>
            </a:r>
            <a:r>
              <a:rPr lang="en-US" altLang="zh-CN" sz="2000" b="0" dirty="0">
                <a:solidFill>
                  <a:srgbClr val="3333FF"/>
                </a:solidFill>
              </a:rPr>
              <a:t>6</a:t>
            </a:r>
            <a:r>
              <a:rPr lang="zh-CN" altLang="en-US" sz="2000" b="0" dirty="0">
                <a:solidFill>
                  <a:srgbClr val="3333FF"/>
                </a:solidFill>
              </a:rPr>
              <a:t>）读当前光标位置的字符与属性（</a:t>
            </a:r>
            <a:r>
              <a:rPr lang="en-US" altLang="zh-CN" sz="2000" b="0" dirty="0">
                <a:solidFill>
                  <a:srgbClr val="3333FF"/>
                </a:solidFill>
              </a:rPr>
              <a:t>8</a:t>
            </a:r>
            <a:r>
              <a:rPr lang="zh-CN" altLang="en-US" sz="2000" b="0" dirty="0">
                <a:solidFill>
                  <a:srgbClr val="3333FF"/>
                </a:solidFill>
              </a:rPr>
              <a:t>号功能）</a:t>
            </a:r>
          </a:p>
          <a:p>
            <a:pPr>
              <a:spcBef>
                <a:spcPts val="600"/>
              </a:spcBef>
            </a:pPr>
            <a:r>
              <a:rPr lang="en-US" altLang="zh-CN" sz="2000" b="0" dirty="0">
                <a:solidFill>
                  <a:srgbClr val="3333FF"/>
                </a:solidFill>
              </a:rPr>
              <a:t>         </a:t>
            </a:r>
            <a:r>
              <a:rPr lang="zh-CN" altLang="en-US" sz="2000" b="0" dirty="0">
                <a:solidFill>
                  <a:srgbClr val="3333FF"/>
                </a:solidFill>
              </a:rPr>
              <a:t>入口参数：</a:t>
            </a:r>
            <a:r>
              <a:rPr lang="en-US" altLang="zh-CN" sz="2000" b="0" dirty="0">
                <a:solidFill>
                  <a:srgbClr val="3333FF"/>
                </a:solidFill>
              </a:rPr>
              <a:t>AH=08H</a:t>
            </a:r>
            <a:r>
              <a:rPr lang="zh-CN" altLang="en-US" sz="2000" b="0" dirty="0">
                <a:solidFill>
                  <a:srgbClr val="3333FF"/>
                </a:solidFill>
              </a:rPr>
              <a:t>，</a:t>
            </a:r>
            <a:r>
              <a:rPr lang="en-US" altLang="zh-CN" sz="2000" b="0" dirty="0">
                <a:solidFill>
                  <a:srgbClr val="3333FF"/>
                </a:solidFill>
              </a:rPr>
              <a:t>BH=</a:t>
            </a:r>
            <a:r>
              <a:rPr lang="zh-CN" altLang="en-US" sz="2000" b="0" dirty="0">
                <a:solidFill>
                  <a:srgbClr val="3333FF"/>
                </a:solidFill>
              </a:rPr>
              <a:t>页号。</a:t>
            </a:r>
          </a:p>
          <a:p>
            <a:pPr>
              <a:spcBef>
                <a:spcPts val="600"/>
              </a:spcBef>
            </a:pPr>
            <a:r>
              <a:rPr lang="en-US" altLang="zh-CN" sz="2000" b="0" dirty="0">
                <a:solidFill>
                  <a:srgbClr val="3333FF"/>
                </a:solidFill>
              </a:rPr>
              <a:t>         </a:t>
            </a:r>
            <a:r>
              <a:rPr lang="zh-CN" altLang="en-US" sz="2000" b="0" dirty="0">
                <a:solidFill>
                  <a:srgbClr val="3333FF"/>
                </a:solidFill>
              </a:rPr>
              <a:t>出口参数：</a:t>
            </a:r>
            <a:r>
              <a:rPr lang="en-US" altLang="zh-CN" sz="2000" b="0" dirty="0">
                <a:solidFill>
                  <a:srgbClr val="3333FF"/>
                </a:solidFill>
              </a:rPr>
              <a:t>AL</a:t>
            </a:r>
            <a:r>
              <a:rPr lang="zh-CN" altLang="en-US" sz="2000" b="0" dirty="0">
                <a:solidFill>
                  <a:srgbClr val="3333FF"/>
                </a:solidFill>
              </a:rPr>
              <a:t>为读出的字符，</a:t>
            </a:r>
            <a:r>
              <a:rPr lang="en-US" altLang="zh-CN" sz="2000" b="0" dirty="0">
                <a:solidFill>
                  <a:srgbClr val="3333FF"/>
                </a:solidFill>
              </a:rPr>
              <a:t>AH</a:t>
            </a:r>
            <a:r>
              <a:rPr lang="zh-CN" altLang="en-US" sz="2000" b="0" dirty="0">
                <a:solidFill>
                  <a:srgbClr val="3333FF"/>
                </a:solidFill>
              </a:rPr>
              <a:t>为字符属性。</a:t>
            </a:r>
            <a:endParaRPr lang="en-US" altLang="zh-CN" sz="2000" b="0" dirty="0">
              <a:solidFill>
                <a:srgbClr val="3333FF"/>
              </a:solidFill>
            </a:endParaRPr>
          </a:p>
          <a:p>
            <a:pPr>
              <a:spcBef>
                <a:spcPts val="600"/>
              </a:spcBef>
            </a:pPr>
            <a:r>
              <a:rPr lang="zh-CN" altLang="en-US" sz="2000" b="0" dirty="0">
                <a:solidFill>
                  <a:srgbClr val="3333FF"/>
                </a:solidFill>
              </a:rPr>
              <a:t>（</a:t>
            </a:r>
            <a:r>
              <a:rPr lang="en-US" altLang="zh-CN" sz="2000" b="0" dirty="0">
                <a:solidFill>
                  <a:srgbClr val="3333FF"/>
                </a:solidFill>
              </a:rPr>
              <a:t>7</a:t>
            </a:r>
            <a:r>
              <a:rPr lang="zh-CN" altLang="en-US" sz="2000" b="0" dirty="0">
                <a:solidFill>
                  <a:srgbClr val="3333FF"/>
                </a:solidFill>
              </a:rPr>
              <a:t>）在当前光标位置写字符和属性（</a:t>
            </a:r>
            <a:r>
              <a:rPr lang="en-US" altLang="zh-CN" sz="2000" b="0" dirty="0">
                <a:solidFill>
                  <a:srgbClr val="3333FF"/>
                </a:solidFill>
              </a:rPr>
              <a:t>9</a:t>
            </a:r>
            <a:r>
              <a:rPr lang="zh-CN" altLang="en-US" sz="2000" b="0" dirty="0">
                <a:solidFill>
                  <a:srgbClr val="3333FF"/>
                </a:solidFill>
              </a:rPr>
              <a:t>号功能）</a:t>
            </a:r>
          </a:p>
          <a:p>
            <a:pPr>
              <a:spcBef>
                <a:spcPts val="600"/>
              </a:spcBef>
            </a:pPr>
            <a:r>
              <a:rPr lang="zh-CN" altLang="en-US" sz="2000" b="0" dirty="0">
                <a:solidFill>
                  <a:srgbClr val="3333FF"/>
                </a:solidFill>
              </a:rPr>
              <a:t>         入口参数：</a:t>
            </a:r>
            <a:r>
              <a:rPr lang="en-US" altLang="zh-CN" sz="2000" b="0" dirty="0">
                <a:solidFill>
                  <a:srgbClr val="3333FF"/>
                </a:solidFill>
              </a:rPr>
              <a:t>AH=9</a:t>
            </a:r>
            <a:r>
              <a:rPr lang="zh-CN" altLang="en-US" sz="2000" b="0" dirty="0">
                <a:solidFill>
                  <a:srgbClr val="3333FF"/>
                </a:solidFill>
              </a:rPr>
              <a:t>，</a:t>
            </a:r>
            <a:r>
              <a:rPr lang="en-US" altLang="zh-CN" sz="2000" b="0" dirty="0">
                <a:solidFill>
                  <a:srgbClr val="3333FF"/>
                </a:solidFill>
              </a:rPr>
              <a:t>BH=</a:t>
            </a:r>
            <a:r>
              <a:rPr lang="zh-CN" altLang="en-US" sz="2000" b="0" dirty="0">
                <a:solidFill>
                  <a:srgbClr val="3333FF"/>
                </a:solidFill>
              </a:rPr>
              <a:t>页号，</a:t>
            </a:r>
            <a:r>
              <a:rPr lang="en-US" altLang="zh-CN" sz="2000" b="0" dirty="0">
                <a:solidFill>
                  <a:srgbClr val="3333FF"/>
                </a:solidFill>
              </a:rPr>
              <a:t>AL=</a:t>
            </a:r>
            <a:r>
              <a:rPr lang="zh-CN" altLang="en-US" sz="2000" b="0" dirty="0">
                <a:solidFill>
                  <a:srgbClr val="3333FF"/>
                </a:solidFill>
              </a:rPr>
              <a:t>字符的</a:t>
            </a:r>
            <a:r>
              <a:rPr lang="en-US" altLang="zh-CN" sz="2000" b="0" dirty="0">
                <a:solidFill>
                  <a:srgbClr val="3333FF"/>
                </a:solidFill>
              </a:rPr>
              <a:t>ASCII</a:t>
            </a:r>
            <a:r>
              <a:rPr lang="zh-CN" altLang="en-US" sz="2000" b="0" dirty="0">
                <a:solidFill>
                  <a:srgbClr val="3333FF"/>
                </a:solidFill>
              </a:rPr>
              <a:t>码，</a:t>
            </a:r>
            <a:r>
              <a:rPr lang="en-US" altLang="zh-CN" sz="2000" b="0" dirty="0">
                <a:solidFill>
                  <a:srgbClr val="3333FF"/>
                </a:solidFill>
              </a:rPr>
              <a:t>BL=</a:t>
            </a:r>
            <a:r>
              <a:rPr lang="zh-CN" altLang="en-US" sz="2000" b="0" dirty="0">
                <a:solidFill>
                  <a:srgbClr val="3333FF"/>
                </a:solidFill>
              </a:rPr>
              <a:t>字符属性，</a:t>
            </a:r>
            <a:r>
              <a:rPr lang="en-US" altLang="zh-CN" sz="2000" b="0" dirty="0">
                <a:solidFill>
                  <a:srgbClr val="3333FF"/>
                </a:solidFill>
              </a:rPr>
              <a:t>CX=</a:t>
            </a:r>
            <a:r>
              <a:rPr lang="zh-CN" altLang="en-US" sz="2000" b="0" dirty="0">
                <a:solidFill>
                  <a:srgbClr val="3333FF"/>
                </a:solidFill>
              </a:rPr>
              <a:t>写入字符重复次数。</a:t>
            </a:r>
          </a:p>
          <a:p>
            <a:pPr>
              <a:spcBef>
                <a:spcPts val="600"/>
              </a:spcBef>
            </a:pPr>
            <a:r>
              <a:rPr lang="zh-CN" altLang="en-US" sz="2000" b="0" dirty="0">
                <a:solidFill>
                  <a:srgbClr val="3333FF"/>
                </a:solidFill>
              </a:rPr>
              <a:t>         出口参数：无。</a:t>
            </a:r>
            <a:endParaRPr lang="zh-CN" altLang="en-US" sz="2200" dirty="0">
              <a:solidFill>
                <a:srgbClr val="3333FF"/>
              </a:solidFill>
            </a:endParaRPr>
          </a:p>
        </p:txBody>
      </p:sp>
      <p:sp>
        <p:nvSpPr>
          <p:cNvPr id="3"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显示器</a:t>
            </a:r>
            <a:r>
              <a:rPr lang="en-US" altLang="zh-CN" sz="2600" kern="0" dirty="0">
                <a:solidFill>
                  <a:schemeClr val="tx2"/>
                </a:solidFill>
                <a:effectLst>
                  <a:outerShdw blurRad="38100" dist="38100" dir="2700000" algn="tl">
                    <a:srgbClr val="C0C0C0"/>
                  </a:outerShdw>
                </a:effectLst>
                <a:latin typeface="+mj-lt"/>
                <a:cs typeface="+mj-cs"/>
              </a:rPr>
              <a:t>I/O</a:t>
            </a:r>
            <a:endParaRPr lang="zh-CN" altLang="en-US" sz="2600" kern="0" dirty="0">
              <a:solidFill>
                <a:schemeClr val="tx2"/>
              </a:solidFill>
              <a:effectLst>
                <a:outerShdw blurRad="38100" dist="38100" dir="2700000" algn="tl">
                  <a:srgbClr val="C0C0C0"/>
                </a:outerShdw>
              </a:effectLst>
              <a:latin typeface="+mj-lt"/>
              <a:cs typeface="+mj-cs"/>
            </a:endParaRPr>
          </a:p>
        </p:txBody>
      </p:sp>
    </p:spTree>
    <p:extLst>
      <p:ext uri="{BB962C8B-B14F-4D97-AF65-F5344CB8AC3E}">
        <p14:creationId xmlns:p14="http://schemas.microsoft.com/office/powerpoint/2010/main" val="1287638463"/>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743" name="Text Box 55"/>
          <p:cNvSpPr txBox="1">
            <a:spLocks noChangeArrowheads="1"/>
          </p:cNvSpPr>
          <p:nvPr/>
        </p:nvSpPr>
        <p:spPr bwMode="auto">
          <a:xfrm>
            <a:off x="2408277" y="-70939"/>
            <a:ext cx="5760640" cy="1015663"/>
          </a:xfrm>
          <a:prstGeom prst="rect">
            <a:avLst/>
          </a:prstGeom>
          <a:noFill/>
          <a:ln>
            <a:noFill/>
          </a:ln>
          <a:effectLst/>
        </p:spPr>
        <p:txBody>
          <a:bodyPr wrap="square">
            <a:spAutoFit/>
          </a:bodyPr>
          <a:lstStyle>
            <a:defPPr>
              <a:defRPr lang="zh-CN"/>
            </a:defPPr>
            <a:lvl1pPr>
              <a:spcBef>
                <a:spcPct val="50000"/>
              </a:spcBef>
              <a:defRPr sz="2000">
                <a:solidFill>
                  <a:srgbClr val="0000FF"/>
                </a:solidFill>
                <a:effectLst>
                  <a:outerShdw blurRad="38100" dist="38100" dir="2700000" algn="tl">
                    <a:srgbClr val="000000"/>
                  </a:outerShdw>
                </a:effectLst>
                <a:latin typeface="楷体_GB2312" pitchFamily="1" charset="-122"/>
                <a:ea typeface="楷体_GB2312" pitchFamily="1" charset="-122"/>
              </a:defRPr>
            </a:lvl1pPr>
          </a:lstStyle>
          <a:p>
            <a:r>
              <a:rPr lang="zh-CN" altLang="en-US" dirty="0">
                <a:effectLst/>
              </a:rPr>
              <a:t>例：在屏幕中心建立一个</a:t>
            </a:r>
            <a:r>
              <a:rPr lang="en-US" altLang="zh-CN" dirty="0">
                <a:effectLst/>
              </a:rPr>
              <a:t>20</a:t>
            </a:r>
            <a:r>
              <a:rPr lang="zh-CN" altLang="en-US" dirty="0">
                <a:effectLst/>
              </a:rPr>
              <a:t>列宽和</a:t>
            </a:r>
            <a:r>
              <a:rPr lang="en-US" altLang="zh-CN" dirty="0">
                <a:effectLst/>
              </a:rPr>
              <a:t>9</a:t>
            </a:r>
            <a:r>
              <a:rPr lang="zh-CN" altLang="en-US" dirty="0">
                <a:effectLst/>
              </a:rPr>
              <a:t>行高的小窗口。在小窗口的最下一行输入字符，满一行就向上卷动。</a:t>
            </a:r>
          </a:p>
        </p:txBody>
      </p:sp>
      <p:sp>
        <p:nvSpPr>
          <p:cNvPr id="114744" name="Text Box 56"/>
          <p:cNvSpPr txBox="1">
            <a:spLocks noChangeArrowheads="1"/>
          </p:cNvSpPr>
          <p:nvPr/>
        </p:nvSpPr>
        <p:spPr bwMode="auto">
          <a:xfrm>
            <a:off x="228600" y="872716"/>
            <a:ext cx="4343400" cy="5687711"/>
          </a:xfrm>
          <a:prstGeom prst="rect">
            <a:avLst/>
          </a:prstGeom>
          <a:solidFill>
            <a:schemeClr val="bg1"/>
          </a:solidFill>
          <a:ln>
            <a:noFill/>
          </a:ln>
          <a:effectLst/>
        </p:spPr>
        <p:txBody>
          <a:bodyPr>
            <a:spAutoFit/>
          </a:bodyPr>
          <a:lstStyle/>
          <a:p>
            <a:pPr>
              <a:lnSpc>
                <a:spcPct val="65000"/>
              </a:lnSpc>
              <a:spcBef>
                <a:spcPct val="50000"/>
              </a:spcBef>
            </a:pPr>
            <a:r>
              <a:rPr lang="en-US" altLang="zh-CN" sz="1800" b="0" dirty="0">
                <a:solidFill>
                  <a:schemeClr val="hlink"/>
                </a:solidFill>
                <a:ea typeface="MS Sans Serif" charset="-122"/>
              </a:rPr>
              <a:t>data segment</a:t>
            </a:r>
          </a:p>
          <a:p>
            <a:pPr>
              <a:lnSpc>
                <a:spcPct val="65000"/>
              </a:lnSpc>
              <a:spcBef>
                <a:spcPct val="50000"/>
              </a:spcBef>
            </a:pPr>
            <a:r>
              <a:rPr lang="en-US" altLang="zh-CN" sz="1800" b="0" dirty="0">
                <a:ea typeface="MS Sans Serif" charset="-122"/>
              </a:rPr>
              <a:t>     </a:t>
            </a:r>
            <a:r>
              <a:rPr lang="en-US" altLang="zh-CN" sz="1800" b="0" dirty="0" err="1">
                <a:ea typeface="MS Sans Serif" charset="-122"/>
              </a:rPr>
              <a:t>esc_key</a:t>
            </a:r>
            <a:r>
              <a:rPr lang="en-US" altLang="zh-CN" sz="1800" b="0" dirty="0">
                <a:ea typeface="MS Sans Serif" charset="-122"/>
              </a:rPr>
              <a:t>     </a:t>
            </a:r>
            <a:r>
              <a:rPr lang="en-US" altLang="zh-CN" sz="1800" b="0" dirty="0" err="1">
                <a:ea typeface="MS Sans Serif" charset="-122"/>
              </a:rPr>
              <a:t>equ</a:t>
            </a:r>
            <a:r>
              <a:rPr lang="en-US" altLang="zh-CN" sz="1800" b="0" dirty="0">
                <a:ea typeface="MS Sans Serif" charset="-122"/>
              </a:rPr>
              <a:t>  1bh  </a:t>
            </a:r>
            <a:r>
              <a:rPr lang="zh-CN" altLang="en-US" sz="1800" b="0" dirty="0">
                <a:ea typeface="MS Sans Serif" charset="-122"/>
              </a:rPr>
              <a:t>；</a:t>
            </a:r>
            <a:r>
              <a:rPr lang="en-US" altLang="zh-CN" sz="1800" b="0" dirty="0">
                <a:ea typeface="MS Sans Serif" charset="-122"/>
              </a:rPr>
              <a:t>ESC</a:t>
            </a:r>
            <a:r>
              <a:rPr lang="zh-CN" altLang="en-US" sz="1800" b="0" dirty="0">
                <a:ea typeface="MS Sans Serif" charset="-122"/>
              </a:rPr>
              <a:t>的</a:t>
            </a:r>
            <a:r>
              <a:rPr lang="en-US" altLang="zh-CN" sz="1800" b="0" dirty="0">
                <a:ea typeface="MS Sans Serif" charset="-122"/>
              </a:rPr>
              <a:t>ASCII</a:t>
            </a:r>
            <a:r>
              <a:rPr lang="zh-CN" altLang="en-US" sz="1800" b="0" dirty="0">
                <a:ea typeface="MS Sans Serif" charset="-122"/>
              </a:rPr>
              <a:t>码</a:t>
            </a:r>
            <a:endParaRPr lang="en-US" altLang="zh-CN" sz="1800" b="0" dirty="0">
              <a:ea typeface="MS Sans Serif" charset="-122"/>
            </a:endParaRPr>
          </a:p>
          <a:p>
            <a:pPr>
              <a:lnSpc>
                <a:spcPct val="65000"/>
              </a:lnSpc>
              <a:spcBef>
                <a:spcPct val="50000"/>
              </a:spcBef>
            </a:pPr>
            <a:r>
              <a:rPr lang="en-US" altLang="zh-CN" sz="1800" b="0" dirty="0">
                <a:ea typeface="MS Sans Serif" charset="-122"/>
              </a:rPr>
              <a:t>     </a:t>
            </a:r>
            <a:r>
              <a:rPr lang="en-US" altLang="zh-CN" sz="1800" b="0" dirty="0" err="1">
                <a:ea typeface="MS Sans Serif" charset="-122"/>
              </a:rPr>
              <a:t>win_ulc</a:t>
            </a:r>
            <a:r>
              <a:rPr lang="en-US" altLang="zh-CN" sz="1800" b="0" dirty="0">
                <a:ea typeface="MS Sans Serif" charset="-122"/>
              </a:rPr>
              <a:t>     </a:t>
            </a:r>
            <a:r>
              <a:rPr lang="en-US" altLang="zh-CN" sz="1800" b="0" dirty="0" err="1">
                <a:ea typeface="MS Sans Serif" charset="-122"/>
              </a:rPr>
              <a:t>equ</a:t>
            </a:r>
            <a:r>
              <a:rPr lang="en-US" altLang="zh-CN" sz="1800" b="0" dirty="0">
                <a:ea typeface="MS Sans Serif" charset="-122"/>
              </a:rPr>
              <a:t>  30    </a:t>
            </a:r>
            <a:r>
              <a:rPr lang="zh-CN" altLang="en-US" sz="1800" b="0" dirty="0">
                <a:ea typeface="MS Sans Serif" charset="-122"/>
              </a:rPr>
              <a:t>；左上角列号</a:t>
            </a:r>
            <a:endParaRPr lang="en-US" altLang="zh-CN" sz="1800" b="0" dirty="0">
              <a:ea typeface="MS Sans Serif" charset="-122"/>
            </a:endParaRPr>
          </a:p>
          <a:p>
            <a:pPr>
              <a:lnSpc>
                <a:spcPct val="65000"/>
              </a:lnSpc>
              <a:spcBef>
                <a:spcPct val="50000"/>
              </a:spcBef>
            </a:pPr>
            <a:r>
              <a:rPr lang="en-US" altLang="zh-CN" sz="1800" b="0" dirty="0">
                <a:ea typeface="MS Sans Serif" charset="-122"/>
              </a:rPr>
              <a:t>     </a:t>
            </a:r>
            <a:r>
              <a:rPr lang="en-US" altLang="zh-CN" sz="1800" b="0" dirty="0" err="1">
                <a:ea typeface="MS Sans Serif" charset="-122"/>
              </a:rPr>
              <a:t>win_ulr</a:t>
            </a:r>
            <a:r>
              <a:rPr lang="en-US" altLang="zh-CN" sz="1800" b="0" dirty="0">
                <a:ea typeface="MS Sans Serif" charset="-122"/>
              </a:rPr>
              <a:t>     </a:t>
            </a:r>
            <a:r>
              <a:rPr lang="en-US" altLang="zh-CN" sz="1800" b="0" dirty="0" err="1">
                <a:ea typeface="MS Sans Serif" charset="-122"/>
              </a:rPr>
              <a:t>equ</a:t>
            </a:r>
            <a:r>
              <a:rPr lang="en-US" altLang="zh-CN" sz="1800" b="0" dirty="0">
                <a:ea typeface="MS Sans Serif" charset="-122"/>
              </a:rPr>
              <a:t>   8     </a:t>
            </a:r>
            <a:r>
              <a:rPr lang="zh-CN" altLang="en-US" sz="1800" b="0" dirty="0">
                <a:ea typeface="MS Sans Serif" charset="-122"/>
              </a:rPr>
              <a:t>；左上角行号</a:t>
            </a:r>
            <a:endParaRPr lang="en-US" altLang="zh-CN" sz="1800" b="0" dirty="0">
              <a:ea typeface="MS Sans Serif" charset="-122"/>
            </a:endParaRPr>
          </a:p>
          <a:p>
            <a:pPr>
              <a:lnSpc>
                <a:spcPct val="65000"/>
              </a:lnSpc>
              <a:spcBef>
                <a:spcPct val="50000"/>
              </a:spcBef>
            </a:pPr>
            <a:r>
              <a:rPr lang="en-US" altLang="zh-CN" sz="1800" b="0" dirty="0">
                <a:ea typeface="MS Sans Serif" charset="-122"/>
              </a:rPr>
              <a:t>     </a:t>
            </a:r>
            <a:r>
              <a:rPr lang="en-US" altLang="zh-CN" sz="1800" b="0" dirty="0" err="1">
                <a:ea typeface="MS Sans Serif" charset="-122"/>
              </a:rPr>
              <a:t>win_lrc</a:t>
            </a:r>
            <a:r>
              <a:rPr lang="en-US" altLang="zh-CN" sz="1800" b="0" dirty="0">
                <a:ea typeface="MS Sans Serif" charset="-122"/>
              </a:rPr>
              <a:t>      </a:t>
            </a:r>
            <a:r>
              <a:rPr lang="en-US" altLang="zh-CN" sz="1800" b="0" dirty="0" err="1">
                <a:ea typeface="MS Sans Serif" charset="-122"/>
              </a:rPr>
              <a:t>equ</a:t>
            </a:r>
            <a:r>
              <a:rPr lang="en-US" altLang="zh-CN" sz="1800" b="0" dirty="0">
                <a:ea typeface="MS Sans Serif" charset="-122"/>
              </a:rPr>
              <a:t>  50   </a:t>
            </a:r>
            <a:r>
              <a:rPr lang="zh-CN" altLang="en-US" sz="1800" b="0" dirty="0">
                <a:ea typeface="MS Sans Serif" charset="-122"/>
              </a:rPr>
              <a:t>；右下角列号</a:t>
            </a:r>
            <a:endParaRPr lang="en-US" altLang="zh-CN" sz="1800" b="0" dirty="0">
              <a:ea typeface="MS Sans Serif" charset="-122"/>
            </a:endParaRPr>
          </a:p>
          <a:p>
            <a:pPr>
              <a:lnSpc>
                <a:spcPct val="65000"/>
              </a:lnSpc>
              <a:spcBef>
                <a:spcPct val="50000"/>
              </a:spcBef>
            </a:pPr>
            <a:r>
              <a:rPr lang="en-US" altLang="zh-CN" sz="1800" b="0" dirty="0">
                <a:ea typeface="MS Sans Serif" charset="-122"/>
              </a:rPr>
              <a:t>     </a:t>
            </a:r>
            <a:r>
              <a:rPr lang="en-US" altLang="zh-CN" sz="1800" b="0" dirty="0" err="1">
                <a:ea typeface="MS Sans Serif" charset="-122"/>
              </a:rPr>
              <a:t>win_lrr</a:t>
            </a:r>
            <a:r>
              <a:rPr lang="en-US" altLang="zh-CN" sz="1800" b="0" dirty="0">
                <a:ea typeface="MS Sans Serif" charset="-122"/>
              </a:rPr>
              <a:t>      </a:t>
            </a:r>
            <a:r>
              <a:rPr lang="en-US" altLang="zh-CN" sz="1800" b="0" dirty="0" err="1">
                <a:ea typeface="MS Sans Serif" charset="-122"/>
              </a:rPr>
              <a:t>equ</a:t>
            </a:r>
            <a:r>
              <a:rPr lang="en-US" altLang="zh-CN" sz="1800" b="0" dirty="0">
                <a:ea typeface="MS Sans Serif" charset="-122"/>
              </a:rPr>
              <a:t>  16    </a:t>
            </a:r>
            <a:r>
              <a:rPr lang="zh-CN" altLang="en-US" sz="1800" b="0" dirty="0">
                <a:ea typeface="MS Sans Serif" charset="-122"/>
              </a:rPr>
              <a:t>；右下角行号</a:t>
            </a:r>
            <a:endParaRPr lang="en-US" altLang="zh-CN" sz="1800" b="0" dirty="0">
              <a:ea typeface="MS Sans Serif" charset="-122"/>
            </a:endParaRPr>
          </a:p>
          <a:p>
            <a:pPr>
              <a:lnSpc>
                <a:spcPct val="65000"/>
              </a:lnSpc>
              <a:spcBef>
                <a:spcPct val="50000"/>
              </a:spcBef>
            </a:pPr>
            <a:r>
              <a:rPr lang="en-US" altLang="zh-CN" sz="1800" b="0" dirty="0">
                <a:ea typeface="MS Sans Serif" charset="-122"/>
              </a:rPr>
              <a:t>     </a:t>
            </a:r>
            <a:r>
              <a:rPr lang="en-US" altLang="zh-CN" sz="1800" b="0" dirty="0" err="1">
                <a:ea typeface="MS Sans Serif" charset="-122"/>
              </a:rPr>
              <a:t>win_width</a:t>
            </a:r>
            <a:r>
              <a:rPr lang="en-US" altLang="zh-CN" sz="1800" b="0" dirty="0">
                <a:ea typeface="MS Sans Serif" charset="-122"/>
              </a:rPr>
              <a:t> </a:t>
            </a:r>
            <a:r>
              <a:rPr lang="en-US" altLang="zh-CN" sz="1800" b="0" dirty="0" err="1">
                <a:ea typeface="MS Sans Serif" charset="-122"/>
              </a:rPr>
              <a:t>equ</a:t>
            </a:r>
            <a:r>
              <a:rPr lang="en-US" altLang="zh-CN" sz="1800" b="0" dirty="0">
                <a:ea typeface="MS Sans Serif" charset="-122"/>
              </a:rPr>
              <a:t>  20</a:t>
            </a:r>
          </a:p>
          <a:p>
            <a:pPr>
              <a:lnSpc>
                <a:spcPct val="65000"/>
              </a:lnSpc>
              <a:spcBef>
                <a:spcPct val="50000"/>
              </a:spcBef>
            </a:pPr>
            <a:r>
              <a:rPr lang="en-US" altLang="zh-CN" sz="1800" b="0" dirty="0">
                <a:solidFill>
                  <a:schemeClr val="hlink"/>
                </a:solidFill>
                <a:ea typeface="MS Sans Serif" charset="-122"/>
              </a:rPr>
              <a:t>data ends</a:t>
            </a:r>
          </a:p>
          <a:p>
            <a:pPr>
              <a:lnSpc>
                <a:spcPct val="65000"/>
              </a:lnSpc>
              <a:spcBef>
                <a:spcPct val="50000"/>
              </a:spcBef>
            </a:pPr>
            <a:r>
              <a:rPr lang="en-US" altLang="zh-CN" sz="1800" b="0" dirty="0">
                <a:solidFill>
                  <a:schemeClr val="hlink"/>
                </a:solidFill>
                <a:ea typeface="MS Sans Serif" charset="-122"/>
              </a:rPr>
              <a:t>code segment</a:t>
            </a:r>
          </a:p>
          <a:p>
            <a:pPr>
              <a:lnSpc>
                <a:spcPct val="65000"/>
              </a:lnSpc>
              <a:spcBef>
                <a:spcPct val="50000"/>
              </a:spcBef>
            </a:pPr>
            <a:r>
              <a:rPr lang="en-US" altLang="zh-CN" sz="1800" b="0" dirty="0">
                <a:ea typeface="MS Sans Serif" charset="-122"/>
              </a:rPr>
              <a:t>      assume </a:t>
            </a:r>
            <a:r>
              <a:rPr lang="en-US" altLang="zh-CN" sz="1800" b="0" dirty="0" err="1">
                <a:ea typeface="MS Sans Serif" charset="-122"/>
              </a:rPr>
              <a:t>cs:code,ds:data</a:t>
            </a:r>
            <a:endParaRPr lang="en-US" altLang="zh-CN" sz="1800" b="0" dirty="0">
              <a:ea typeface="MS Sans Serif" charset="-122"/>
            </a:endParaRPr>
          </a:p>
          <a:p>
            <a:pPr>
              <a:lnSpc>
                <a:spcPct val="65000"/>
              </a:lnSpc>
              <a:spcBef>
                <a:spcPct val="50000"/>
              </a:spcBef>
            </a:pPr>
            <a:r>
              <a:rPr lang="en-US" altLang="zh-CN" sz="1800" b="0" dirty="0">
                <a:ea typeface="MS Sans Serif" charset="-122"/>
              </a:rPr>
              <a:t>start: </a:t>
            </a:r>
            <a:r>
              <a:rPr lang="en-US" altLang="zh-CN" sz="1800" b="0" dirty="0" err="1">
                <a:ea typeface="MS Sans Serif" charset="-122"/>
              </a:rPr>
              <a:t>mov</a:t>
            </a:r>
            <a:r>
              <a:rPr lang="en-US" altLang="zh-CN" sz="1800" b="0" dirty="0">
                <a:ea typeface="MS Sans Serif" charset="-122"/>
              </a:rPr>
              <a:t> ax, data</a:t>
            </a:r>
          </a:p>
          <a:p>
            <a:pPr>
              <a:lnSpc>
                <a:spcPct val="65000"/>
              </a:lnSpc>
              <a:spcBef>
                <a:spcPct val="50000"/>
              </a:spcBef>
            </a:pPr>
            <a:r>
              <a:rPr lang="en-US" altLang="zh-CN" sz="1800" b="0" dirty="0">
                <a:ea typeface="MS Sans Serif" charset="-122"/>
              </a:rPr>
              <a:t>      </a:t>
            </a:r>
            <a:r>
              <a:rPr lang="en-US" altLang="zh-CN" sz="1800" b="0" dirty="0" err="1">
                <a:ea typeface="MS Sans Serif" charset="-122"/>
              </a:rPr>
              <a:t>mov</a:t>
            </a:r>
            <a:r>
              <a:rPr lang="en-US" altLang="zh-CN" sz="1800" b="0" dirty="0">
                <a:ea typeface="MS Sans Serif" charset="-122"/>
              </a:rPr>
              <a:t>, ds, ax </a:t>
            </a:r>
          </a:p>
          <a:p>
            <a:pPr>
              <a:lnSpc>
                <a:spcPct val="65000"/>
              </a:lnSpc>
              <a:spcBef>
                <a:spcPct val="50000"/>
              </a:spcBef>
            </a:pPr>
            <a:r>
              <a:rPr lang="en-US" altLang="zh-CN" sz="1800" b="0" dirty="0">
                <a:solidFill>
                  <a:srgbClr val="3333FF"/>
                </a:solidFill>
                <a:ea typeface="MS Sans Serif" charset="-122"/>
              </a:rPr>
              <a:t>again: </a:t>
            </a:r>
            <a:r>
              <a:rPr lang="en-US" altLang="zh-CN" sz="1800" b="0" dirty="0" err="1">
                <a:solidFill>
                  <a:srgbClr val="3333FF"/>
                </a:solidFill>
                <a:ea typeface="MS Sans Serif" charset="-122"/>
              </a:rPr>
              <a:t>mov</a:t>
            </a:r>
            <a:r>
              <a:rPr lang="en-US" altLang="zh-CN" sz="1800" b="0" dirty="0">
                <a:solidFill>
                  <a:srgbClr val="3333FF"/>
                </a:solidFill>
                <a:ea typeface="MS Sans Serif" charset="-122"/>
              </a:rPr>
              <a:t> ah,2</a:t>
            </a:r>
          </a:p>
          <a:p>
            <a:pPr>
              <a:lnSpc>
                <a:spcPct val="65000"/>
              </a:lnSpc>
              <a:spcBef>
                <a:spcPct val="50000"/>
              </a:spcBef>
            </a:pPr>
            <a:r>
              <a:rPr lang="en-US" altLang="zh-CN" sz="1800" b="0" dirty="0">
                <a:solidFill>
                  <a:srgbClr val="3333FF"/>
                </a:solidFill>
                <a:ea typeface="MS Sans Serif" charset="-122"/>
              </a:rPr>
              <a:t>      </a:t>
            </a:r>
            <a:r>
              <a:rPr lang="en-US" altLang="zh-CN" sz="1800" b="0" dirty="0" err="1">
                <a:solidFill>
                  <a:srgbClr val="3333FF"/>
                </a:solidFill>
                <a:ea typeface="MS Sans Serif" charset="-122"/>
              </a:rPr>
              <a:t>mov</a:t>
            </a:r>
            <a:r>
              <a:rPr lang="en-US" altLang="zh-CN" sz="1800" b="0" dirty="0">
                <a:solidFill>
                  <a:srgbClr val="3333FF"/>
                </a:solidFill>
                <a:ea typeface="MS Sans Serif" charset="-122"/>
              </a:rPr>
              <a:t> 	</a:t>
            </a:r>
            <a:r>
              <a:rPr lang="en-US" altLang="zh-CN" sz="1800" b="0" dirty="0" err="1">
                <a:solidFill>
                  <a:srgbClr val="3333FF"/>
                </a:solidFill>
                <a:ea typeface="MS Sans Serif" charset="-122"/>
              </a:rPr>
              <a:t>dh,win_lrr</a:t>
            </a:r>
            <a:endParaRPr lang="en-US" altLang="zh-CN" sz="1800" b="0" dirty="0">
              <a:solidFill>
                <a:srgbClr val="3333FF"/>
              </a:solidFill>
              <a:ea typeface="MS Sans Serif" charset="-122"/>
            </a:endParaRPr>
          </a:p>
          <a:p>
            <a:pPr>
              <a:lnSpc>
                <a:spcPct val="65000"/>
              </a:lnSpc>
              <a:spcBef>
                <a:spcPct val="50000"/>
              </a:spcBef>
            </a:pPr>
            <a:r>
              <a:rPr lang="en-US" altLang="zh-CN" sz="1800" b="0" dirty="0">
                <a:solidFill>
                  <a:srgbClr val="3333FF"/>
                </a:solidFill>
                <a:ea typeface="MS Sans Serif" charset="-122"/>
              </a:rPr>
              <a:t>      </a:t>
            </a:r>
            <a:r>
              <a:rPr lang="en-US" altLang="zh-CN" sz="1800" b="0" dirty="0" err="1">
                <a:solidFill>
                  <a:srgbClr val="3333FF"/>
                </a:solidFill>
                <a:ea typeface="MS Sans Serif" charset="-122"/>
              </a:rPr>
              <a:t>mov</a:t>
            </a:r>
            <a:r>
              <a:rPr lang="en-US" altLang="zh-CN" sz="1800" b="0" dirty="0">
                <a:solidFill>
                  <a:srgbClr val="3333FF"/>
                </a:solidFill>
                <a:ea typeface="MS Sans Serif" charset="-122"/>
              </a:rPr>
              <a:t> 	</a:t>
            </a:r>
            <a:r>
              <a:rPr lang="en-US" altLang="zh-CN" sz="1800" b="0" dirty="0" err="1">
                <a:solidFill>
                  <a:srgbClr val="3333FF"/>
                </a:solidFill>
                <a:ea typeface="MS Sans Serif" charset="-122"/>
              </a:rPr>
              <a:t>dl,win_ulc</a:t>
            </a:r>
            <a:endParaRPr lang="en-US" altLang="zh-CN" sz="1800" b="0" dirty="0">
              <a:solidFill>
                <a:srgbClr val="3333FF"/>
              </a:solidFill>
              <a:ea typeface="MS Sans Serif" charset="-122"/>
            </a:endParaRPr>
          </a:p>
          <a:p>
            <a:pPr>
              <a:lnSpc>
                <a:spcPct val="65000"/>
              </a:lnSpc>
              <a:spcBef>
                <a:spcPct val="50000"/>
              </a:spcBef>
            </a:pPr>
            <a:r>
              <a:rPr lang="en-US" altLang="zh-CN" sz="1800" b="0" dirty="0">
                <a:solidFill>
                  <a:srgbClr val="3333FF"/>
                </a:solidFill>
                <a:ea typeface="MS Sans Serif" charset="-122"/>
              </a:rPr>
              <a:t>      </a:t>
            </a:r>
            <a:r>
              <a:rPr lang="en-US" altLang="zh-CN" sz="1800" b="0" dirty="0" err="1">
                <a:solidFill>
                  <a:srgbClr val="3333FF"/>
                </a:solidFill>
                <a:ea typeface="MS Sans Serif" charset="-122"/>
              </a:rPr>
              <a:t>mov</a:t>
            </a:r>
            <a:r>
              <a:rPr lang="en-US" altLang="zh-CN" sz="1800" b="0" dirty="0">
                <a:solidFill>
                  <a:srgbClr val="3333FF"/>
                </a:solidFill>
                <a:ea typeface="MS Sans Serif" charset="-122"/>
              </a:rPr>
              <a:t> 	bh,0</a:t>
            </a:r>
          </a:p>
          <a:p>
            <a:pPr>
              <a:lnSpc>
                <a:spcPct val="65000"/>
              </a:lnSpc>
              <a:spcBef>
                <a:spcPct val="50000"/>
              </a:spcBef>
            </a:pPr>
            <a:r>
              <a:rPr lang="en-US" altLang="zh-CN" sz="1800" b="0" dirty="0">
                <a:solidFill>
                  <a:srgbClr val="3333FF"/>
                </a:solidFill>
                <a:ea typeface="MS Sans Serif" charset="-122"/>
              </a:rPr>
              <a:t>      </a:t>
            </a:r>
            <a:r>
              <a:rPr lang="en-US" altLang="zh-CN" sz="1800" b="0" dirty="0" err="1">
                <a:solidFill>
                  <a:srgbClr val="3333FF"/>
                </a:solidFill>
                <a:ea typeface="MS Sans Serif" charset="-122"/>
              </a:rPr>
              <a:t>int</a:t>
            </a:r>
            <a:r>
              <a:rPr lang="en-US" altLang="zh-CN" sz="1800" b="0" dirty="0">
                <a:solidFill>
                  <a:srgbClr val="3333FF"/>
                </a:solidFill>
                <a:ea typeface="MS Sans Serif" charset="-122"/>
              </a:rPr>
              <a:t> 	10h</a:t>
            </a:r>
          </a:p>
          <a:p>
            <a:pPr>
              <a:lnSpc>
                <a:spcPct val="65000"/>
              </a:lnSpc>
              <a:spcBef>
                <a:spcPct val="50000"/>
              </a:spcBef>
            </a:pPr>
            <a:r>
              <a:rPr lang="en-US" altLang="zh-CN" sz="1800" b="0" dirty="0">
                <a:ea typeface="MS Sans Serif" charset="-122"/>
              </a:rPr>
              <a:t>      </a:t>
            </a:r>
            <a:r>
              <a:rPr lang="en-US" altLang="zh-CN" sz="1800" b="0" dirty="0" err="1">
                <a:ea typeface="MS Sans Serif" charset="-122"/>
              </a:rPr>
              <a:t>mov</a:t>
            </a:r>
            <a:r>
              <a:rPr lang="en-US" altLang="zh-CN" sz="1800" b="0" dirty="0">
                <a:ea typeface="MS Sans Serif" charset="-122"/>
              </a:rPr>
              <a:t>	 </a:t>
            </a:r>
            <a:r>
              <a:rPr lang="en-US" altLang="zh-CN" sz="1800" b="0" dirty="0" err="1">
                <a:ea typeface="MS Sans Serif" charset="-122"/>
              </a:rPr>
              <a:t>cx,win_width</a:t>
            </a:r>
            <a:endParaRPr lang="en-US" altLang="zh-CN" sz="1800" b="0" dirty="0">
              <a:ea typeface="MS Sans Serif" charset="-122"/>
            </a:endParaRPr>
          </a:p>
        </p:txBody>
      </p:sp>
      <p:sp>
        <p:nvSpPr>
          <p:cNvPr id="114745" name="Text Box 57"/>
          <p:cNvSpPr txBox="1">
            <a:spLocks noChangeArrowheads="1"/>
          </p:cNvSpPr>
          <p:nvPr/>
        </p:nvSpPr>
        <p:spPr bwMode="auto">
          <a:xfrm>
            <a:off x="4875138" y="631902"/>
            <a:ext cx="3627512" cy="6227859"/>
          </a:xfrm>
          <a:prstGeom prst="rect">
            <a:avLst/>
          </a:prstGeom>
          <a:solidFill>
            <a:schemeClr val="bg1"/>
          </a:solidFill>
          <a:ln>
            <a:noFill/>
          </a:ln>
          <a:effectLst/>
        </p:spPr>
        <p:txBody>
          <a:bodyPr wrap="square">
            <a:spAutoFit/>
          </a:bodyPr>
          <a:lstStyle/>
          <a:p>
            <a:pPr>
              <a:lnSpc>
                <a:spcPct val="65000"/>
              </a:lnSpc>
              <a:spcBef>
                <a:spcPct val="50000"/>
              </a:spcBef>
            </a:pPr>
            <a:r>
              <a:rPr lang="en-US" altLang="zh-CN" sz="1800" b="0" dirty="0" err="1">
                <a:ea typeface="MS Sans Serif" charset="-122"/>
              </a:rPr>
              <a:t>get_char</a:t>
            </a:r>
            <a:r>
              <a:rPr lang="en-US" altLang="zh-CN" sz="1800" b="0" dirty="0">
                <a:ea typeface="MS Sans Serif" charset="-122"/>
              </a:rPr>
              <a:t>:</a:t>
            </a:r>
          </a:p>
          <a:p>
            <a:pPr>
              <a:lnSpc>
                <a:spcPct val="65000"/>
              </a:lnSpc>
              <a:spcBef>
                <a:spcPct val="50000"/>
              </a:spcBef>
            </a:pPr>
            <a:r>
              <a:rPr lang="en-US" altLang="zh-CN" sz="1800" b="0" dirty="0">
                <a:ea typeface="MS Sans Serif" charset="-122"/>
              </a:rPr>
              <a:t>      </a:t>
            </a:r>
            <a:r>
              <a:rPr lang="en-US" altLang="zh-CN" sz="1800" b="0" dirty="0" err="1">
                <a:ea typeface="MS Sans Serif" charset="-122"/>
              </a:rPr>
              <a:t>mov</a:t>
            </a:r>
            <a:r>
              <a:rPr lang="en-US" altLang="zh-CN" sz="1800" b="0" dirty="0">
                <a:ea typeface="MS Sans Serif" charset="-122"/>
              </a:rPr>
              <a:t>	 ah,1</a:t>
            </a:r>
          </a:p>
          <a:p>
            <a:pPr>
              <a:lnSpc>
                <a:spcPct val="65000"/>
              </a:lnSpc>
              <a:spcBef>
                <a:spcPct val="50000"/>
              </a:spcBef>
            </a:pPr>
            <a:r>
              <a:rPr lang="en-US" altLang="zh-CN" sz="1800" b="0" dirty="0">
                <a:ea typeface="MS Sans Serif" charset="-122"/>
              </a:rPr>
              <a:t>      </a:t>
            </a:r>
            <a:r>
              <a:rPr lang="en-US" altLang="zh-CN" sz="1800" b="0" dirty="0" err="1">
                <a:ea typeface="MS Sans Serif" charset="-122"/>
              </a:rPr>
              <a:t>int</a:t>
            </a:r>
            <a:r>
              <a:rPr lang="en-US" altLang="zh-CN" sz="1800" b="0" dirty="0">
                <a:ea typeface="MS Sans Serif" charset="-122"/>
              </a:rPr>
              <a:t> 	21h</a:t>
            </a:r>
            <a:endParaRPr lang="en-US" altLang="zh-CN" sz="1800" b="0" dirty="0"/>
          </a:p>
          <a:p>
            <a:pPr>
              <a:lnSpc>
                <a:spcPct val="70000"/>
              </a:lnSpc>
              <a:spcBef>
                <a:spcPct val="50000"/>
              </a:spcBef>
            </a:pPr>
            <a:r>
              <a:rPr lang="en-US" altLang="zh-CN" sz="1800" b="0" dirty="0">
                <a:ea typeface="MS Sans Serif" charset="-122"/>
              </a:rPr>
              <a:t>      </a:t>
            </a:r>
            <a:r>
              <a:rPr lang="en-US" altLang="zh-CN" sz="1800" b="0" dirty="0" err="1">
                <a:ea typeface="MS Sans Serif" charset="-122"/>
              </a:rPr>
              <a:t>cmp</a:t>
            </a:r>
            <a:r>
              <a:rPr lang="en-US" altLang="zh-CN" sz="1800" b="0" dirty="0">
                <a:ea typeface="MS Sans Serif" charset="-122"/>
              </a:rPr>
              <a:t> al, </a:t>
            </a:r>
            <a:r>
              <a:rPr lang="en-US" altLang="zh-CN" sz="1800" b="0" dirty="0" err="1">
                <a:ea typeface="MS Sans Serif" charset="-122"/>
              </a:rPr>
              <a:t>esc_key</a:t>
            </a:r>
            <a:endParaRPr lang="en-US" altLang="zh-CN" sz="1800" b="0" dirty="0">
              <a:ea typeface="MS Sans Serif" charset="-122"/>
            </a:endParaRPr>
          </a:p>
          <a:p>
            <a:pPr>
              <a:lnSpc>
                <a:spcPct val="70000"/>
              </a:lnSpc>
              <a:spcBef>
                <a:spcPct val="50000"/>
              </a:spcBef>
            </a:pPr>
            <a:r>
              <a:rPr lang="en-US" altLang="zh-CN" sz="1800" b="0" dirty="0">
                <a:ea typeface="MS Sans Serif" charset="-122"/>
              </a:rPr>
              <a:t>      </a:t>
            </a:r>
            <a:r>
              <a:rPr lang="en-US" altLang="zh-CN" sz="1800" b="0" dirty="0" err="1">
                <a:ea typeface="MS Sans Serif" charset="-122"/>
              </a:rPr>
              <a:t>jz</a:t>
            </a:r>
            <a:r>
              <a:rPr lang="en-US" altLang="zh-CN" sz="1800" b="0" dirty="0">
                <a:ea typeface="MS Sans Serif" charset="-122"/>
              </a:rPr>
              <a:t> exit</a:t>
            </a:r>
          </a:p>
          <a:p>
            <a:pPr>
              <a:lnSpc>
                <a:spcPct val="70000"/>
              </a:lnSpc>
              <a:spcBef>
                <a:spcPct val="50000"/>
              </a:spcBef>
            </a:pPr>
            <a:r>
              <a:rPr lang="en-US" altLang="zh-CN" sz="1800" b="0" dirty="0">
                <a:ea typeface="MS Sans Serif" charset="-122"/>
              </a:rPr>
              <a:t>      loop  	</a:t>
            </a:r>
            <a:r>
              <a:rPr lang="en-US" altLang="zh-CN" sz="1800" b="0" dirty="0" err="1">
                <a:ea typeface="MS Sans Serif" charset="-122"/>
              </a:rPr>
              <a:t>get_char</a:t>
            </a:r>
            <a:endParaRPr lang="en-US" altLang="zh-CN" sz="1800" b="0" dirty="0">
              <a:ea typeface="MS Sans Serif" charset="-122"/>
            </a:endParaRPr>
          </a:p>
          <a:p>
            <a:pPr>
              <a:lnSpc>
                <a:spcPct val="70000"/>
              </a:lnSpc>
              <a:spcBef>
                <a:spcPct val="50000"/>
              </a:spcBef>
            </a:pPr>
            <a:r>
              <a:rPr lang="en-US" altLang="zh-CN" sz="1800" b="0" dirty="0">
                <a:ea typeface="MS Sans Serif" charset="-122"/>
              </a:rPr>
              <a:t>      </a:t>
            </a:r>
            <a:r>
              <a:rPr lang="en-US" altLang="zh-CN" sz="1800" b="0" dirty="0" err="1">
                <a:solidFill>
                  <a:schemeClr val="tx2"/>
                </a:solidFill>
                <a:ea typeface="MS Sans Serif" charset="-122"/>
              </a:rPr>
              <a:t>mov</a:t>
            </a:r>
            <a:r>
              <a:rPr lang="en-US" altLang="zh-CN" sz="1800" b="0" dirty="0">
                <a:solidFill>
                  <a:schemeClr val="tx2"/>
                </a:solidFill>
                <a:ea typeface="MS Sans Serif" charset="-122"/>
              </a:rPr>
              <a:t>	 ah,6</a:t>
            </a:r>
          </a:p>
          <a:p>
            <a:pPr>
              <a:lnSpc>
                <a:spcPct val="70000"/>
              </a:lnSpc>
              <a:spcBef>
                <a:spcPct val="50000"/>
              </a:spcBef>
            </a:pPr>
            <a:r>
              <a:rPr lang="en-US" altLang="zh-CN" sz="1800" b="0" dirty="0">
                <a:solidFill>
                  <a:schemeClr val="tx2"/>
                </a:solidFill>
                <a:ea typeface="MS Sans Serif" charset="-122"/>
              </a:rPr>
              <a:t>      </a:t>
            </a:r>
            <a:r>
              <a:rPr lang="en-US" altLang="zh-CN" sz="1800" b="0" dirty="0" err="1">
                <a:solidFill>
                  <a:schemeClr val="tx2"/>
                </a:solidFill>
                <a:ea typeface="MS Sans Serif" charset="-122"/>
              </a:rPr>
              <a:t>mov</a:t>
            </a:r>
            <a:r>
              <a:rPr lang="en-US" altLang="zh-CN" sz="1800" b="0" dirty="0">
                <a:solidFill>
                  <a:schemeClr val="tx2"/>
                </a:solidFill>
                <a:ea typeface="MS Sans Serif" charset="-122"/>
              </a:rPr>
              <a:t>	 al,1</a:t>
            </a:r>
          </a:p>
          <a:p>
            <a:pPr>
              <a:lnSpc>
                <a:spcPct val="70000"/>
              </a:lnSpc>
              <a:spcBef>
                <a:spcPct val="50000"/>
              </a:spcBef>
            </a:pPr>
            <a:r>
              <a:rPr lang="en-US" altLang="zh-CN" sz="1800" b="0" dirty="0">
                <a:solidFill>
                  <a:schemeClr val="tx2"/>
                </a:solidFill>
                <a:ea typeface="MS Sans Serif" charset="-122"/>
              </a:rPr>
              <a:t>      </a:t>
            </a:r>
            <a:r>
              <a:rPr lang="en-US" altLang="zh-CN" sz="1800" b="0" dirty="0" err="1">
                <a:solidFill>
                  <a:schemeClr val="tx2"/>
                </a:solidFill>
                <a:ea typeface="MS Sans Serif" charset="-122"/>
              </a:rPr>
              <a:t>mov</a:t>
            </a:r>
            <a:r>
              <a:rPr lang="en-US" altLang="zh-CN" sz="1800" b="0" dirty="0">
                <a:solidFill>
                  <a:schemeClr val="tx2"/>
                </a:solidFill>
                <a:ea typeface="MS Sans Serif" charset="-122"/>
              </a:rPr>
              <a:t> 	</a:t>
            </a:r>
            <a:r>
              <a:rPr lang="en-US" altLang="zh-CN" sz="1800" b="0" dirty="0" err="1">
                <a:solidFill>
                  <a:schemeClr val="tx2"/>
                </a:solidFill>
                <a:ea typeface="MS Sans Serif" charset="-122"/>
              </a:rPr>
              <a:t>ch,win_ulr</a:t>
            </a:r>
            <a:endParaRPr lang="en-US" altLang="zh-CN" sz="1800" b="0" dirty="0">
              <a:solidFill>
                <a:schemeClr val="tx2"/>
              </a:solidFill>
              <a:ea typeface="MS Sans Serif" charset="-122"/>
            </a:endParaRPr>
          </a:p>
          <a:p>
            <a:pPr>
              <a:lnSpc>
                <a:spcPct val="70000"/>
              </a:lnSpc>
              <a:spcBef>
                <a:spcPct val="50000"/>
              </a:spcBef>
            </a:pPr>
            <a:r>
              <a:rPr lang="en-US" altLang="zh-CN" sz="1800" b="0" dirty="0">
                <a:solidFill>
                  <a:schemeClr val="tx2"/>
                </a:solidFill>
                <a:ea typeface="MS Sans Serif" charset="-122"/>
              </a:rPr>
              <a:t>      </a:t>
            </a:r>
            <a:r>
              <a:rPr lang="en-US" altLang="zh-CN" sz="1800" b="0" dirty="0" err="1">
                <a:solidFill>
                  <a:schemeClr val="tx2"/>
                </a:solidFill>
                <a:ea typeface="MS Sans Serif" charset="-122"/>
              </a:rPr>
              <a:t>mov</a:t>
            </a:r>
            <a:r>
              <a:rPr lang="en-US" altLang="zh-CN" sz="1800" b="0" dirty="0">
                <a:solidFill>
                  <a:schemeClr val="tx2"/>
                </a:solidFill>
                <a:ea typeface="MS Sans Serif" charset="-122"/>
              </a:rPr>
              <a:t> 	</a:t>
            </a:r>
            <a:r>
              <a:rPr lang="en-US" altLang="zh-CN" sz="1800" b="0" dirty="0" err="1">
                <a:solidFill>
                  <a:schemeClr val="tx2"/>
                </a:solidFill>
                <a:ea typeface="MS Sans Serif" charset="-122"/>
              </a:rPr>
              <a:t>cl,win_ulc</a:t>
            </a:r>
            <a:r>
              <a:rPr lang="en-US" altLang="zh-CN" sz="1800" b="0" dirty="0">
                <a:solidFill>
                  <a:schemeClr val="tx2"/>
                </a:solidFill>
                <a:ea typeface="MS Sans Serif" charset="-122"/>
              </a:rPr>
              <a:t> </a:t>
            </a:r>
          </a:p>
          <a:p>
            <a:pPr>
              <a:lnSpc>
                <a:spcPct val="70000"/>
              </a:lnSpc>
              <a:spcBef>
                <a:spcPct val="50000"/>
              </a:spcBef>
            </a:pPr>
            <a:r>
              <a:rPr lang="en-US" altLang="zh-CN" sz="1800" b="0" dirty="0">
                <a:solidFill>
                  <a:schemeClr val="tx2"/>
                </a:solidFill>
                <a:ea typeface="MS Sans Serif" charset="-122"/>
              </a:rPr>
              <a:t>      </a:t>
            </a:r>
            <a:r>
              <a:rPr lang="en-US" altLang="zh-CN" sz="1800" b="0" dirty="0" err="1">
                <a:solidFill>
                  <a:schemeClr val="tx2"/>
                </a:solidFill>
                <a:ea typeface="MS Sans Serif" charset="-122"/>
              </a:rPr>
              <a:t>mov</a:t>
            </a:r>
            <a:r>
              <a:rPr lang="en-US" altLang="zh-CN" sz="1800" b="0" dirty="0">
                <a:solidFill>
                  <a:schemeClr val="tx2"/>
                </a:solidFill>
                <a:ea typeface="MS Sans Serif" charset="-122"/>
              </a:rPr>
              <a:t> 	</a:t>
            </a:r>
            <a:r>
              <a:rPr lang="en-US" altLang="zh-CN" sz="1800" b="0" dirty="0" err="1">
                <a:solidFill>
                  <a:schemeClr val="tx2"/>
                </a:solidFill>
                <a:ea typeface="MS Sans Serif" charset="-122"/>
              </a:rPr>
              <a:t>dh,win_lrr</a:t>
            </a:r>
            <a:endParaRPr lang="en-US" altLang="zh-CN" sz="1800" b="0" dirty="0">
              <a:solidFill>
                <a:schemeClr val="tx2"/>
              </a:solidFill>
              <a:ea typeface="MS Sans Serif" charset="-122"/>
            </a:endParaRPr>
          </a:p>
          <a:p>
            <a:pPr>
              <a:lnSpc>
                <a:spcPct val="70000"/>
              </a:lnSpc>
              <a:spcBef>
                <a:spcPct val="50000"/>
              </a:spcBef>
            </a:pPr>
            <a:r>
              <a:rPr lang="en-US" altLang="zh-CN" sz="1800" b="0" dirty="0">
                <a:solidFill>
                  <a:schemeClr val="tx2"/>
                </a:solidFill>
                <a:ea typeface="MS Sans Serif" charset="-122"/>
              </a:rPr>
              <a:t>      </a:t>
            </a:r>
            <a:r>
              <a:rPr lang="en-US" altLang="zh-CN" sz="1800" b="0" dirty="0" err="1">
                <a:solidFill>
                  <a:schemeClr val="tx2"/>
                </a:solidFill>
                <a:ea typeface="MS Sans Serif" charset="-122"/>
              </a:rPr>
              <a:t>mov</a:t>
            </a:r>
            <a:r>
              <a:rPr lang="en-US" altLang="zh-CN" sz="1800" b="0" dirty="0">
                <a:solidFill>
                  <a:schemeClr val="tx2"/>
                </a:solidFill>
                <a:ea typeface="MS Sans Serif" charset="-122"/>
              </a:rPr>
              <a:t> 	</a:t>
            </a:r>
            <a:r>
              <a:rPr lang="en-US" altLang="zh-CN" sz="1800" b="0" dirty="0" err="1">
                <a:solidFill>
                  <a:schemeClr val="tx2"/>
                </a:solidFill>
                <a:ea typeface="MS Sans Serif" charset="-122"/>
              </a:rPr>
              <a:t>dl,win_lrc</a:t>
            </a:r>
            <a:endParaRPr lang="en-US" altLang="zh-CN" sz="1800" b="0" dirty="0">
              <a:solidFill>
                <a:schemeClr val="tx2"/>
              </a:solidFill>
              <a:ea typeface="MS Sans Serif" charset="-122"/>
            </a:endParaRPr>
          </a:p>
          <a:p>
            <a:pPr>
              <a:lnSpc>
                <a:spcPct val="70000"/>
              </a:lnSpc>
              <a:spcBef>
                <a:spcPct val="50000"/>
              </a:spcBef>
            </a:pPr>
            <a:r>
              <a:rPr lang="en-US" altLang="zh-CN" sz="1800" b="0" dirty="0">
                <a:solidFill>
                  <a:schemeClr val="tx2"/>
                </a:solidFill>
                <a:ea typeface="MS Sans Serif" charset="-122"/>
              </a:rPr>
              <a:t>      </a:t>
            </a:r>
            <a:r>
              <a:rPr lang="en-US" altLang="zh-CN" sz="1800" b="0" dirty="0" err="1">
                <a:solidFill>
                  <a:schemeClr val="tx2"/>
                </a:solidFill>
                <a:ea typeface="MS Sans Serif" charset="-122"/>
              </a:rPr>
              <a:t>mov</a:t>
            </a:r>
            <a:r>
              <a:rPr lang="en-US" altLang="zh-CN" sz="1800" b="0" dirty="0">
                <a:solidFill>
                  <a:schemeClr val="tx2"/>
                </a:solidFill>
                <a:ea typeface="MS Sans Serif" charset="-122"/>
              </a:rPr>
              <a:t> 	bh,7</a:t>
            </a:r>
          </a:p>
          <a:p>
            <a:pPr>
              <a:lnSpc>
                <a:spcPct val="70000"/>
              </a:lnSpc>
              <a:spcBef>
                <a:spcPct val="50000"/>
              </a:spcBef>
            </a:pPr>
            <a:r>
              <a:rPr lang="en-US" altLang="zh-CN" sz="1800" b="0" dirty="0">
                <a:solidFill>
                  <a:schemeClr val="tx2"/>
                </a:solidFill>
                <a:ea typeface="MS Sans Serif" charset="-122"/>
              </a:rPr>
              <a:t>      </a:t>
            </a:r>
            <a:r>
              <a:rPr lang="en-US" altLang="zh-CN" sz="1800" b="0" dirty="0" err="1">
                <a:solidFill>
                  <a:schemeClr val="tx2"/>
                </a:solidFill>
                <a:ea typeface="MS Sans Serif" charset="-122"/>
              </a:rPr>
              <a:t>int</a:t>
            </a:r>
            <a:r>
              <a:rPr lang="en-US" altLang="zh-CN" sz="1800" b="0" dirty="0">
                <a:solidFill>
                  <a:schemeClr val="tx2"/>
                </a:solidFill>
                <a:ea typeface="MS Sans Serif" charset="-122"/>
              </a:rPr>
              <a:t> 	10h</a:t>
            </a:r>
          </a:p>
          <a:p>
            <a:pPr>
              <a:lnSpc>
                <a:spcPct val="70000"/>
              </a:lnSpc>
              <a:spcBef>
                <a:spcPct val="50000"/>
              </a:spcBef>
            </a:pPr>
            <a:r>
              <a:rPr lang="en-US" altLang="zh-CN" sz="1800" b="0" dirty="0">
                <a:ea typeface="MS Sans Serif" charset="-122"/>
              </a:rPr>
              <a:t>      </a:t>
            </a:r>
            <a:r>
              <a:rPr lang="en-US" altLang="zh-CN" sz="1800" b="0" dirty="0" err="1">
                <a:ea typeface="MS Sans Serif" charset="-122"/>
              </a:rPr>
              <a:t>jmp</a:t>
            </a:r>
            <a:r>
              <a:rPr lang="en-US" altLang="zh-CN" sz="1800" b="0" dirty="0">
                <a:ea typeface="MS Sans Serif" charset="-122"/>
              </a:rPr>
              <a:t> 	again</a:t>
            </a:r>
          </a:p>
          <a:p>
            <a:pPr>
              <a:lnSpc>
                <a:spcPct val="70000"/>
              </a:lnSpc>
              <a:spcBef>
                <a:spcPct val="50000"/>
              </a:spcBef>
            </a:pPr>
            <a:r>
              <a:rPr lang="en-US" altLang="zh-CN" sz="1800" b="0" dirty="0">
                <a:ea typeface="MS Sans Serif" charset="-122"/>
              </a:rPr>
              <a:t>exit:  </a:t>
            </a:r>
            <a:r>
              <a:rPr lang="en-US" altLang="zh-CN" sz="1800" b="0" dirty="0" err="1">
                <a:ea typeface="MS Sans Serif" charset="-122"/>
              </a:rPr>
              <a:t>mov</a:t>
            </a:r>
            <a:r>
              <a:rPr lang="en-US" altLang="zh-CN" sz="1800" b="0" dirty="0">
                <a:ea typeface="MS Sans Serif" charset="-122"/>
              </a:rPr>
              <a:t> ah,4ch</a:t>
            </a:r>
          </a:p>
          <a:p>
            <a:pPr>
              <a:lnSpc>
                <a:spcPct val="70000"/>
              </a:lnSpc>
              <a:spcBef>
                <a:spcPct val="50000"/>
              </a:spcBef>
            </a:pPr>
            <a:r>
              <a:rPr lang="en-US" altLang="zh-CN" sz="1800" b="0" dirty="0">
                <a:ea typeface="MS Sans Serif" charset="-122"/>
              </a:rPr>
              <a:t>     </a:t>
            </a:r>
            <a:r>
              <a:rPr lang="en-US" altLang="zh-CN" sz="1800" b="0" dirty="0" err="1">
                <a:ea typeface="MS Sans Serif" charset="-122"/>
              </a:rPr>
              <a:t>int</a:t>
            </a:r>
            <a:r>
              <a:rPr lang="en-US" altLang="zh-CN" sz="1800" b="0" dirty="0">
                <a:ea typeface="MS Sans Serif" charset="-122"/>
              </a:rPr>
              <a:t>	 21h</a:t>
            </a:r>
          </a:p>
          <a:p>
            <a:pPr>
              <a:lnSpc>
                <a:spcPct val="70000"/>
              </a:lnSpc>
              <a:spcBef>
                <a:spcPct val="50000"/>
              </a:spcBef>
            </a:pPr>
            <a:r>
              <a:rPr lang="en-US" altLang="zh-CN" sz="1800" b="0" dirty="0">
                <a:ea typeface="MS Sans Serif" charset="-122"/>
              </a:rPr>
              <a:t>   </a:t>
            </a:r>
            <a:r>
              <a:rPr lang="en-US" altLang="zh-CN" sz="1800" b="0" dirty="0">
                <a:solidFill>
                  <a:schemeClr val="hlink"/>
                </a:solidFill>
                <a:ea typeface="MS Sans Serif" charset="-122"/>
              </a:rPr>
              <a:t>code 	ends</a:t>
            </a:r>
          </a:p>
          <a:p>
            <a:pPr>
              <a:lnSpc>
                <a:spcPct val="70000"/>
              </a:lnSpc>
              <a:spcBef>
                <a:spcPct val="50000"/>
              </a:spcBef>
            </a:pPr>
            <a:r>
              <a:rPr lang="en-US" altLang="zh-CN" sz="1800" b="0" dirty="0">
                <a:solidFill>
                  <a:schemeClr val="hlink"/>
                </a:solidFill>
                <a:ea typeface="MS Sans Serif" charset="-122"/>
              </a:rPr>
              <a:t>end</a:t>
            </a:r>
            <a:endParaRPr lang="en-US" altLang="zh-CN" sz="1800" b="1" dirty="0">
              <a:solidFill>
                <a:schemeClr val="hlink"/>
              </a:solidFill>
              <a:effectLst>
                <a:outerShdw blurRad="38100" dist="38100" dir="2700000" algn="tl">
                  <a:srgbClr val="000000"/>
                </a:outerShdw>
              </a:effectLst>
            </a:endParaRPr>
          </a:p>
        </p:txBody>
      </p:sp>
      <p:sp>
        <p:nvSpPr>
          <p:cNvPr id="114746" name="Line 58"/>
          <p:cNvSpPr>
            <a:spLocks noChangeShapeType="1"/>
          </p:cNvSpPr>
          <p:nvPr/>
        </p:nvSpPr>
        <p:spPr bwMode="auto">
          <a:xfrm flipH="1">
            <a:off x="1907704" y="4190999"/>
            <a:ext cx="759804" cy="533115"/>
          </a:xfrm>
          <a:prstGeom prst="line">
            <a:avLst/>
          </a:prstGeom>
          <a:noFill/>
          <a:ln w="508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4747" name="Text Box 59"/>
          <p:cNvSpPr txBox="1">
            <a:spLocks noChangeArrowheads="1"/>
          </p:cNvSpPr>
          <p:nvPr/>
        </p:nvSpPr>
        <p:spPr bwMode="auto">
          <a:xfrm>
            <a:off x="2743708" y="4038600"/>
            <a:ext cx="1981200" cy="2554545"/>
          </a:xfrm>
          <a:prstGeom prst="rect">
            <a:avLst/>
          </a:prstGeom>
          <a:noFill/>
          <a:ln>
            <a:solidFill>
              <a:srgbClr val="FF0000"/>
            </a:solidFill>
          </a:ln>
          <a:effectLst/>
        </p:spPr>
        <p:txBody>
          <a:bodyPr>
            <a:spAutoFit/>
          </a:bodyPr>
          <a:lstStyle/>
          <a:p>
            <a:pPr>
              <a:spcBef>
                <a:spcPct val="50000"/>
              </a:spcBef>
            </a:pPr>
            <a:r>
              <a:rPr lang="zh-CN" altLang="en-US" sz="1600" b="1" dirty="0">
                <a:solidFill>
                  <a:srgbClr val="3333FF"/>
                </a:solidFill>
                <a:latin typeface="楷体_GB2312" pitchFamily="1" charset="-122"/>
                <a:ea typeface="楷体_GB2312" pitchFamily="1" charset="-122"/>
              </a:rPr>
              <a:t>设置光标位置（</a:t>
            </a:r>
            <a:r>
              <a:rPr lang="en-US" altLang="zh-CN" sz="1600" b="1" dirty="0">
                <a:solidFill>
                  <a:srgbClr val="3333FF"/>
                </a:solidFill>
                <a:latin typeface="楷体_GB2312" pitchFamily="1" charset="-122"/>
                <a:ea typeface="楷体_GB2312" pitchFamily="1" charset="-122"/>
              </a:rPr>
              <a:t>2</a:t>
            </a:r>
            <a:r>
              <a:rPr lang="zh-CN" altLang="en-US" sz="1600" b="1" dirty="0">
                <a:solidFill>
                  <a:srgbClr val="3333FF"/>
                </a:solidFill>
                <a:latin typeface="楷体_GB2312" pitchFamily="1" charset="-122"/>
                <a:ea typeface="楷体_GB2312" pitchFamily="1" charset="-122"/>
              </a:rPr>
              <a:t>号功能）</a:t>
            </a:r>
            <a:endParaRPr lang="en-US" altLang="zh-CN" sz="1600" b="1" dirty="0">
              <a:solidFill>
                <a:srgbClr val="3333FF"/>
              </a:solidFill>
              <a:latin typeface="楷体_GB2312" pitchFamily="1" charset="-122"/>
              <a:ea typeface="楷体_GB2312" pitchFamily="1" charset="-122"/>
            </a:endParaRPr>
          </a:p>
          <a:p>
            <a:pPr>
              <a:spcBef>
                <a:spcPct val="50000"/>
              </a:spcBef>
            </a:pPr>
            <a:r>
              <a:rPr lang="zh-CN" altLang="en-US" sz="1600" b="1" dirty="0">
                <a:latin typeface="楷体_GB2312" pitchFamily="1" charset="-122"/>
                <a:ea typeface="楷体_GB2312" pitchFamily="1" charset="-122"/>
              </a:rPr>
              <a:t>入口参数：</a:t>
            </a:r>
            <a:r>
              <a:rPr lang="en-US" altLang="zh-CN" sz="1600" b="1" dirty="0">
                <a:latin typeface="楷体_GB2312" pitchFamily="1" charset="-122"/>
                <a:ea typeface="楷体_GB2312" pitchFamily="1" charset="-122"/>
              </a:rPr>
              <a:t>AH=2</a:t>
            </a:r>
            <a:r>
              <a:rPr lang="zh-CN" altLang="en-US" sz="1600" b="1" dirty="0">
                <a:latin typeface="楷体_GB2312" pitchFamily="1" charset="-122"/>
                <a:ea typeface="楷体_GB2312" pitchFamily="1" charset="-122"/>
              </a:rPr>
              <a:t>（功能号），</a:t>
            </a:r>
            <a:r>
              <a:rPr lang="en-US" altLang="zh-CN" sz="1600" b="1" dirty="0">
                <a:latin typeface="楷体_GB2312" pitchFamily="1" charset="-122"/>
                <a:ea typeface="楷体_GB2312" pitchFamily="1" charset="-122"/>
              </a:rPr>
              <a:t>BH=</a:t>
            </a:r>
            <a:r>
              <a:rPr lang="zh-CN" altLang="en-US" sz="1600" b="1" dirty="0">
                <a:latin typeface="楷体_GB2312" pitchFamily="1" charset="-122"/>
                <a:ea typeface="楷体_GB2312" pitchFamily="1" charset="-122"/>
              </a:rPr>
              <a:t>页号，</a:t>
            </a:r>
            <a:r>
              <a:rPr lang="en-US" altLang="zh-CN" sz="1600" b="1" dirty="0">
                <a:latin typeface="楷体_GB2312" pitchFamily="1" charset="-122"/>
                <a:ea typeface="楷体_GB2312" pitchFamily="1" charset="-122"/>
              </a:rPr>
              <a:t>DH=</a:t>
            </a:r>
            <a:r>
              <a:rPr lang="zh-CN" altLang="en-US" sz="1600" b="1" dirty="0">
                <a:latin typeface="楷体_GB2312" pitchFamily="1" charset="-122"/>
                <a:ea typeface="楷体_GB2312" pitchFamily="1" charset="-122"/>
              </a:rPr>
              <a:t>行号，</a:t>
            </a:r>
            <a:r>
              <a:rPr lang="en-US" altLang="zh-CN" sz="1600" b="1" dirty="0">
                <a:latin typeface="楷体_GB2312" pitchFamily="1" charset="-122"/>
                <a:ea typeface="楷体_GB2312" pitchFamily="1" charset="-122"/>
              </a:rPr>
              <a:t>DL=</a:t>
            </a:r>
            <a:r>
              <a:rPr lang="zh-CN" altLang="en-US" sz="1600" b="1" dirty="0">
                <a:latin typeface="楷体_GB2312" pitchFamily="1" charset="-122"/>
                <a:ea typeface="楷体_GB2312" pitchFamily="1" charset="-122"/>
              </a:rPr>
              <a:t>列号。</a:t>
            </a:r>
          </a:p>
          <a:p>
            <a:pPr>
              <a:spcBef>
                <a:spcPct val="50000"/>
              </a:spcBef>
            </a:pPr>
            <a:r>
              <a:rPr lang="zh-CN" altLang="en-US" sz="1600" b="1" dirty="0">
                <a:latin typeface="楷体_GB2312" pitchFamily="1" charset="-122"/>
                <a:ea typeface="楷体_GB2312" pitchFamily="1" charset="-122"/>
              </a:rPr>
              <a:t>出口参数：无。根据</a:t>
            </a:r>
            <a:r>
              <a:rPr lang="en-US" altLang="zh-CN" sz="1600" b="1" dirty="0">
                <a:latin typeface="楷体_GB2312" pitchFamily="1" charset="-122"/>
                <a:ea typeface="楷体_GB2312" pitchFamily="1" charset="-122"/>
              </a:rPr>
              <a:t>DX</a:t>
            </a:r>
            <a:r>
              <a:rPr lang="zh-CN" altLang="en-US" sz="1600" b="1" dirty="0">
                <a:latin typeface="楷体_GB2312" pitchFamily="1" charset="-122"/>
                <a:ea typeface="楷体_GB2312" pitchFamily="1" charset="-122"/>
              </a:rPr>
              <a:t>确定了光标位置。</a:t>
            </a:r>
          </a:p>
        </p:txBody>
      </p:sp>
      <p:sp>
        <p:nvSpPr>
          <p:cNvPr id="114748" name="Text Box 60"/>
          <p:cNvSpPr txBox="1">
            <a:spLocks noChangeArrowheads="1"/>
          </p:cNvSpPr>
          <p:nvPr/>
        </p:nvSpPr>
        <p:spPr bwMode="auto">
          <a:xfrm>
            <a:off x="6934708" y="1698340"/>
            <a:ext cx="2209800" cy="3025775"/>
          </a:xfrm>
          <a:prstGeom prst="rect">
            <a:avLst/>
          </a:prstGeom>
          <a:noFill/>
          <a:ln>
            <a:solidFill>
              <a:srgbClr val="FF0000"/>
            </a:solidFill>
          </a:ln>
          <a:effectLst/>
        </p:spPr>
        <p:txBody>
          <a:bodyPr>
            <a:spAutoFit/>
          </a:bodyPr>
          <a:lstStyle/>
          <a:p>
            <a:pPr>
              <a:spcBef>
                <a:spcPct val="50000"/>
              </a:spcBef>
            </a:pPr>
            <a:r>
              <a:rPr lang="zh-CN" altLang="en-US" sz="1600" b="1" dirty="0">
                <a:solidFill>
                  <a:srgbClr val="3333FF"/>
                </a:solidFill>
                <a:latin typeface="楷体_GB2312" pitchFamily="1" charset="-122"/>
                <a:ea typeface="楷体_GB2312" pitchFamily="1" charset="-122"/>
              </a:rPr>
              <a:t>初始窗口或向上滚动（</a:t>
            </a:r>
            <a:r>
              <a:rPr lang="en-US" altLang="zh-CN" sz="1600" b="1" dirty="0">
                <a:solidFill>
                  <a:srgbClr val="3333FF"/>
                </a:solidFill>
                <a:latin typeface="楷体_GB2312" pitchFamily="1" charset="-122"/>
                <a:ea typeface="楷体_GB2312" pitchFamily="1" charset="-122"/>
              </a:rPr>
              <a:t>6</a:t>
            </a:r>
            <a:r>
              <a:rPr lang="zh-CN" altLang="en-US" sz="1600" b="1" dirty="0">
                <a:solidFill>
                  <a:srgbClr val="3333FF"/>
                </a:solidFill>
                <a:latin typeface="楷体_GB2312" pitchFamily="1" charset="-122"/>
                <a:ea typeface="楷体_GB2312" pitchFamily="1" charset="-122"/>
              </a:rPr>
              <a:t>号功能）</a:t>
            </a:r>
          </a:p>
          <a:p>
            <a:pPr>
              <a:spcBef>
                <a:spcPct val="50000"/>
              </a:spcBef>
            </a:pPr>
            <a:r>
              <a:rPr lang="zh-CN" altLang="en-US" sz="1600" b="1" dirty="0">
                <a:latin typeface="楷体_GB2312" pitchFamily="1" charset="-122"/>
                <a:ea typeface="楷体_GB2312" pitchFamily="1" charset="-122"/>
              </a:rPr>
              <a:t>入口参数：</a:t>
            </a:r>
            <a:r>
              <a:rPr lang="en-US" altLang="zh-CN" sz="1600" b="1" dirty="0">
                <a:latin typeface="楷体_GB2312" pitchFamily="1" charset="-122"/>
                <a:ea typeface="楷体_GB2312" pitchFamily="1" charset="-122"/>
              </a:rPr>
              <a:t>AH=6</a:t>
            </a:r>
            <a:r>
              <a:rPr lang="zh-CN" altLang="en-US" sz="1600" b="1" dirty="0">
                <a:latin typeface="楷体_GB2312" pitchFamily="1" charset="-122"/>
                <a:ea typeface="楷体_GB2312" pitchFamily="1" charset="-122"/>
              </a:rPr>
              <a:t>，</a:t>
            </a:r>
            <a:r>
              <a:rPr lang="en-US" altLang="zh-CN" sz="1600" b="1" dirty="0">
                <a:latin typeface="楷体_GB2312" pitchFamily="1" charset="-122"/>
                <a:ea typeface="楷体_GB2312" pitchFamily="1" charset="-122"/>
              </a:rPr>
              <a:t>AL=</a:t>
            </a:r>
            <a:r>
              <a:rPr lang="zh-CN" altLang="en-US" sz="1600" b="1" dirty="0">
                <a:latin typeface="楷体_GB2312" pitchFamily="1" charset="-122"/>
                <a:ea typeface="楷体_GB2312" pitchFamily="1" charset="-122"/>
              </a:rPr>
              <a:t>上滚行数，</a:t>
            </a:r>
            <a:r>
              <a:rPr lang="en-US" altLang="zh-CN" sz="1600" b="1" dirty="0">
                <a:latin typeface="楷体_GB2312" pitchFamily="1" charset="-122"/>
                <a:ea typeface="楷体_GB2312" pitchFamily="1" charset="-122"/>
              </a:rPr>
              <a:t>CX=</a:t>
            </a:r>
            <a:r>
              <a:rPr lang="zh-CN" altLang="en-US" sz="1600" b="1" dirty="0">
                <a:latin typeface="楷体_GB2312" pitchFamily="1" charset="-122"/>
                <a:ea typeface="楷体_GB2312" pitchFamily="1" charset="-122"/>
              </a:rPr>
              <a:t>上滚窗口左上角的行、列号。</a:t>
            </a:r>
            <a:r>
              <a:rPr lang="en-US" altLang="zh-CN" sz="1600" b="1" dirty="0">
                <a:latin typeface="楷体_GB2312" pitchFamily="1" charset="-122"/>
                <a:ea typeface="楷体_GB2312" pitchFamily="1" charset="-122"/>
              </a:rPr>
              <a:t>DX=</a:t>
            </a:r>
            <a:r>
              <a:rPr lang="zh-CN" altLang="en-US" sz="1600" b="1" dirty="0">
                <a:latin typeface="楷体_GB2312" pitchFamily="1" charset="-122"/>
                <a:ea typeface="楷体_GB2312" pitchFamily="1" charset="-122"/>
              </a:rPr>
              <a:t>上滚窗口右下角的行、列号。</a:t>
            </a:r>
            <a:r>
              <a:rPr lang="en-US" altLang="zh-CN" sz="1600" b="1" dirty="0">
                <a:latin typeface="楷体_GB2312" pitchFamily="1" charset="-122"/>
                <a:ea typeface="楷体_GB2312" pitchFamily="1" charset="-122"/>
              </a:rPr>
              <a:t>BH=</a:t>
            </a:r>
            <a:r>
              <a:rPr lang="zh-CN" altLang="en-US" sz="1600" b="1" dirty="0">
                <a:latin typeface="楷体_GB2312" pitchFamily="1" charset="-122"/>
                <a:ea typeface="楷体_GB2312" pitchFamily="1" charset="-122"/>
              </a:rPr>
              <a:t>空白行的属性。</a:t>
            </a:r>
          </a:p>
          <a:p>
            <a:pPr>
              <a:spcBef>
                <a:spcPct val="50000"/>
              </a:spcBef>
            </a:pPr>
            <a:r>
              <a:rPr lang="zh-CN" altLang="en-US" sz="1600" b="1" dirty="0">
                <a:latin typeface="楷体_GB2312" pitchFamily="1" charset="-122"/>
                <a:ea typeface="楷体_GB2312" pitchFamily="1" charset="-122"/>
              </a:rPr>
              <a:t>出口参数：无。当滚动后，底部为空白输入行。</a:t>
            </a:r>
            <a:endParaRPr lang="zh-CN" altLang="en-US" sz="1600" dirty="0"/>
          </a:p>
        </p:txBody>
      </p:sp>
      <p:sp>
        <p:nvSpPr>
          <p:cNvPr id="114749" name="Line 61"/>
          <p:cNvSpPr>
            <a:spLocks noChangeShapeType="1"/>
          </p:cNvSpPr>
          <p:nvPr/>
        </p:nvSpPr>
        <p:spPr bwMode="auto">
          <a:xfrm flipH="1">
            <a:off x="6393782" y="2455720"/>
            <a:ext cx="533400" cy="228600"/>
          </a:xfrm>
          <a:prstGeom prst="line">
            <a:avLst/>
          </a:prstGeom>
          <a:noFill/>
          <a:ln w="508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显示器</a:t>
            </a:r>
            <a:r>
              <a:rPr lang="en-US" altLang="zh-CN" sz="2600" kern="0" dirty="0">
                <a:solidFill>
                  <a:schemeClr val="tx2"/>
                </a:solidFill>
                <a:effectLst>
                  <a:outerShdw blurRad="38100" dist="38100" dir="2700000" algn="tl">
                    <a:srgbClr val="C0C0C0"/>
                  </a:outerShdw>
                </a:effectLst>
                <a:latin typeface="+mj-lt"/>
                <a:cs typeface="+mj-cs"/>
              </a:rPr>
              <a:t>I/O</a:t>
            </a:r>
            <a:endParaRPr lang="zh-CN" altLang="en-US" sz="2600" kern="0" dirty="0">
              <a:solidFill>
                <a:schemeClr val="tx2"/>
              </a:solidFill>
              <a:effectLst>
                <a:outerShdw blurRad="38100" dist="38100" dir="2700000" algn="tl">
                  <a:srgbClr val="C0C0C0"/>
                </a:outerShdw>
              </a:effectLst>
              <a:latin typeface="+mj-lt"/>
              <a:cs typeface="+mj-cs"/>
            </a:endParaRPr>
          </a:p>
        </p:txBody>
      </p:sp>
      <p:sp>
        <p:nvSpPr>
          <p:cNvPr id="2" name="TextBox 1"/>
          <p:cNvSpPr txBox="1"/>
          <p:nvPr/>
        </p:nvSpPr>
        <p:spPr>
          <a:xfrm>
            <a:off x="7308304" y="5935725"/>
            <a:ext cx="1640193" cy="461665"/>
          </a:xfrm>
          <a:prstGeom prst="rect">
            <a:avLst/>
          </a:prstGeom>
          <a:noFill/>
        </p:spPr>
        <p:txBody>
          <a:bodyPr wrap="none" rtlCol="0">
            <a:spAutoFit/>
          </a:bodyPr>
          <a:lstStyle/>
          <a:p>
            <a:r>
              <a:rPr lang="zh-CN" altLang="en-US" u="sng" dirty="0">
                <a:solidFill>
                  <a:srgbClr val="FF0000"/>
                </a:solidFill>
              </a:rPr>
              <a:t>例</a:t>
            </a:r>
            <a:r>
              <a:rPr lang="en-US" altLang="zh-CN" u="sng" dirty="0">
                <a:solidFill>
                  <a:srgbClr val="FF0000"/>
                </a:solidFill>
              </a:rPr>
              <a:t>9.13.asm</a:t>
            </a:r>
            <a:endParaRPr lang="zh-CN" altLang="en-US" u="sng" dirty="0">
              <a:solidFill>
                <a:srgbClr val="FF0000"/>
              </a:solidFill>
            </a:endParaRPr>
          </a:p>
        </p:txBody>
      </p:sp>
    </p:spTree>
    <p:extLst>
      <p:ext uri="{BB962C8B-B14F-4D97-AF65-F5344CB8AC3E}">
        <p14:creationId xmlns:p14="http://schemas.microsoft.com/office/powerpoint/2010/main" val="56751015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a:xfrm>
            <a:off x="323850" y="944947"/>
            <a:ext cx="8604250" cy="2232025"/>
          </a:xfrm>
        </p:spPr>
        <p:txBody>
          <a:bodyPr/>
          <a:lstStyle/>
          <a:p>
            <a:pPr>
              <a:lnSpc>
                <a:spcPct val="90000"/>
              </a:lnSpc>
              <a:buFont typeface="Wingdings" pitchFamily="2" charset="2"/>
              <a:buNone/>
            </a:pPr>
            <a:r>
              <a:rPr lang="zh-CN" altLang="en-US" sz="2400" dirty="0">
                <a:effectLst/>
                <a:latin typeface="黑体" pitchFamily="49" charset="-122"/>
                <a:ea typeface="黑体" pitchFamily="49" charset="-122"/>
              </a:rPr>
              <a:t>(2) DOS</a:t>
            </a:r>
          </a:p>
          <a:p>
            <a:pPr marL="0" indent="0">
              <a:lnSpc>
                <a:spcPct val="90000"/>
              </a:lnSpc>
              <a:buFont typeface="Wingdings" pitchFamily="2" charset="2"/>
              <a:buNone/>
            </a:pPr>
            <a:r>
              <a:rPr lang="zh-CN" altLang="en-US" sz="2400" dirty="0">
                <a:solidFill>
                  <a:schemeClr val="hlink"/>
                </a:solidFill>
                <a:effectLst/>
                <a:latin typeface="黑体" pitchFamily="49" charset="-122"/>
                <a:ea typeface="黑体" pitchFamily="49" charset="-122"/>
              </a:rPr>
              <a:t>磁盘操作系统（</a:t>
            </a:r>
            <a:r>
              <a:rPr lang="en-US" altLang="zh-CN" sz="2400" dirty="0">
                <a:solidFill>
                  <a:schemeClr val="hlink"/>
                </a:solidFill>
                <a:effectLst/>
                <a:latin typeface="黑体" pitchFamily="49" charset="-122"/>
                <a:ea typeface="黑体" pitchFamily="49" charset="-122"/>
              </a:rPr>
              <a:t>Disk Operating System</a:t>
            </a:r>
            <a:r>
              <a:rPr lang="zh-CN" altLang="en-US" sz="2400" dirty="0">
                <a:solidFill>
                  <a:schemeClr val="hlink"/>
                </a:solidFill>
                <a:effectLst/>
                <a:latin typeface="黑体" pitchFamily="49" charset="-122"/>
                <a:ea typeface="黑体" pitchFamily="49" charset="-122"/>
              </a:rPr>
              <a:t>）</a:t>
            </a:r>
            <a:r>
              <a:rPr lang="zh-CN" altLang="en-US" sz="2400" dirty="0">
                <a:effectLst/>
                <a:latin typeface="黑体" pitchFamily="49" charset="-122"/>
                <a:ea typeface="黑体" pitchFamily="49" charset="-122"/>
              </a:rPr>
              <a:t>，他是早期</a:t>
            </a:r>
            <a:r>
              <a:rPr lang="en-US" altLang="zh-CN" sz="2400" dirty="0">
                <a:effectLst/>
                <a:latin typeface="黑体" pitchFamily="49" charset="-122"/>
                <a:ea typeface="黑体" pitchFamily="49" charset="-122"/>
              </a:rPr>
              <a:t>PC</a:t>
            </a:r>
            <a:r>
              <a:rPr lang="zh-CN" altLang="en-US" sz="2400" dirty="0">
                <a:effectLst/>
                <a:latin typeface="黑体" pitchFamily="49" charset="-122"/>
                <a:ea typeface="黑体" pitchFamily="49" charset="-122"/>
              </a:rPr>
              <a:t>机的重要操作系统之一，主要完成对文件、设备、内存的管理。主要包括三个模块：</a:t>
            </a:r>
            <a:r>
              <a:rPr lang="en-US" altLang="zh-CN" sz="2400" dirty="0">
                <a:effectLst/>
                <a:latin typeface="黑体" pitchFamily="49" charset="-122"/>
                <a:ea typeface="黑体" pitchFamily="49" charset="-122"/>
              </a:rPr>
              <a:t>IBMBIO.com</a:t>
            </a:r>
            <a:r>
              <a:rPr lang="zh-CN" altLang="en-US" sz="2400" dirty="0">
                <a:effectLst/>
                <a:latin typeface="黑体" pitchFamily="49" charset="-122"/>
                <a:ea typeface="黑体" pitchFamily="49" charset="-122"/>
              </a:rPr>
              <a:t>，</a:t>
            </a:r>
            <a:r>
              <a:rPr lang="en-US" altLang="zh-CN" sz="2400" dirty="0">
                <a:effectLst/>
                <a:latin typeface="黑体" pitchFamily="49" charset="-122"/>
                <a:ea typeface="黑体" pitchFamily="49" charset="-122"/>
              </a:rPr>
              <a:t>IBMDOS.com</a:t>
            </a:r>
            <a:r>
              <a:rPr lang="zh-CN" altLang="en-US" sz="2400" dirty="0">
                <a:effectLst/>
                <a:latin typeface="黑体" pitchFamily="49" charset="-122"/>
                <a:ea typeface="黑体" pitchFamily="49" charset="-122"/>
              </a:rPr>
              <a:t>，</a:t>
            </a:r>
            <a:r>
              <a:rPr lang="en-US" altLang="zh-CN" sz="2400" dirty="0">
                <a:effectLst/>
                <a:latin typeface="黑体" pitchFamily="49" charset="-122"/>
                <a:ea typeface="黑体" pitchFamily="49" charset="-122"/>
              </a:rPr>
              <a:t>COMMAND.com</a:t>
            </a:r>
            <a:r>
              <a:rPr lang="zh-CN" altLang="en-US" sz="2400" dirty="0">
                <a:effectLst/>
                <a:latin typeface="黑体" pitchFamily="49" charset="-122"/>
                <a:ea typeface="黑体" pitchFamily="49" charset="-122"/>
              </a:rPr>
              <a:t>，其功能分别为：</a:t>
            </a:r>
          </a:p>
        </p:txBody>
      </p:sp>
      <p:sp>
        <p:nvSpPr>
          <p:cNvPr id="6148" name="Rectangle 4"/>
          <p:cNvSpPr>
            <a:spLocks noChangeArrowheads="1"/>
          </p:cNvSpPr>
          <p:nvPr/>
        </p:nvSpPr>
        <p:spPr bwMode="auto">
          <a:xfrm>
            <a:off x="431540" y="2816932"/>
            <a:ext cx="8352928" cy="3447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ts val="600"/>
              </a:spcBef>
            </a:pPr>
            <a:r>
              <a:rPr lang="en-US" altLang="zh-CN" sz="2200" b="1" dirty="0">
                <a:latin typeface="+mn-lt"/>
              </a:rPr>
              <a:t>(a)IBMBIO.COM</a:t>
            </a:r>
            <a:r>
              <a:rPr lang="zh-CN" altLang="en-US" sz="2200" b="1" dirty="0">
                <a:latin typeface="+mn-lt"/>
              </a:rPr>
              <a:t>：</a:t>
            </a:r>
            <a:r>
              <a:rPr lang="en-US" altLang="zh-CN" sz="2200" b="1" dirty="0">
                <a:latin typeface="+mn-lt"/>
              </a:rPr>
              <a:t>DOS</a:t>
            </a:r>
            <a:r>
              <a:rPr lang="zh-CN" altLang="en-US" sz="2200" b="1" dirty="0">
                <a:latin typeface="+mn-lt"/>
              </a:rPr>
              <a:t>在</a:t>
            </a:r>
            <a:r>
              <a:rPr lang="en-US" altLang="zh-CN" sz="2200" b="1" dirty="0">
                <a:latin typeface="+mn-lt"/>
              </a:rPr>
              <a:t>ROM BIOS</a:t>
            </a:r>
            <a:r>
              <a:rPr lang="zh-CN" altLang="en-US" sz="2200" b="1" dirty="0">
                <a:latin typeface="+mn-lt"/>
              </a:rPr>
              <a:t>的基础上开发了一组输入输出</a:t>
            </a:r>
            <a:r>
              <a:rPr lang="zh-CN" altLang="en-US" sz="2200" b="1" dirty="0">
                <a:solidFill>
                  <a:srgbClr val="FF0000"/>
                </a:solidFill>
                <a:latin typeface="+mn-lt"/>
              </a:rPr>
              <a:t>设备</a:t>
            </a:r>
            <a:r>
              <a:rPr lang="zh-CN" altLang="en-US" sz="2200" b="1" dirty="0">
                <a:latin typeface="+mn-lt"/>
              </a:rPr>
              <a:t>处理程序，是</a:t>
            </a:r>
            <a:r>
              <a:rPr lang="en-US" altLang="zh-CN" sz="2200" b="1" dirty="0">
                <a:latin typeface="+mn-lt"/>
              </a:rPr>
              <a:t>DOS</a:t>
            </a:r>
            <a:r>
              <a:rPr lang="zh-CN" altLang="en-US" sz="2200" b="1" dirty="0">
                <a:latin typeface="+mn-lt"/>
              </a:rPr>
              <a:t>与</a:t>
            </a:r>
            <a:r>
              <a:rPr lang="en-US" altLang="zh-CN" sz="2200" b="1" dirty="0">
                <a:latin typeface="+mn-lt"/>
              </a:rPr>
              <a:t>ROM BIOS</a:t>
            </a:r>
            <a:r>
              <a:rPr lang="zh-CN" altLang="en-US" sz="2200" b="1" dirty="0">
                <a:latin typeface="+mn-lt"/>
              </a:rPr>
              <a:t>的接口，这组程序称为</a:t>
            </a:r>
            <a:r>
              <a:rPr lang="en-US" altLang="zh-CN" sz="2200" b="1" dirty="0">
                <a:latin typeface="+mn-lt"/>
              </a:rPr>
              <a:t>IBMBIO.COM</a:t>
            </a:r>
            <a:r>
              <a:rPr lang="zh-CN" altLang="en-US" sz="2200" b="1" dirty="0">
                <a:latin typeface="+mn-lt"/>
              </a:rPr>
              <a:t>。</a:t>
            </a:r>
          </a:p>
          <a:p>
            <a:pPr algn="just">
              <a:spcBef>
                <a:spcPts val="600"/>
              </a:spcBef>
            </a:pPr>
            <a:r>
              <a:rPr lang="en-US" altLang="zh-CN" sz="2200" b="1" dirty="0">
                <a:latin typeface="+mn-lt"/>
              </a:rPr>
              <a:t>(b)IBMDOS.COM</a:t>
            </a:r>
            <a:r>
              <a:rPr lang="zh-CN" altLang="en-US" sz="2200" b="1" dirty="0">
                <a:latin typeface="+mn-lt"/>
              </a:rPr>
              <a:t>：在</a:t>
            </a:r>
            <a:r>
              <a:rPr lang="en-US" altLang="zh-CN" sz="2200" b="1" dirty="0">
                <a:latin typeface="+mn-lt"/>
              </a:rPr>
              <a:t>IBMBIO.COM</a:t>
            </a:r>
            <a:r>
              <a:rPr lang="zh-CN" altLang="en-US" sz="2200" b="1" dirty="0">
                <a:latin typeface="+mn-lt"/>
              </a:rPr>
              <a:t>的基础上，</a:t>
            </a:r>
            <a:r>
              <a:rPr lang="en-US" altLang="zh-CN" sz="2200" b="1" dirty="0">
                <a:latin typeface="+mn-lt"/>
              </a:rPr>
              <a:t>DOS</a:t>
            </a:r>
            <a:r>
              <a:rPr lang="zh-CN" altLang="en-US" sz="2200" b="1" dirty="0">
                <a:latin typeface="+mn-lt"/>
              </a:rPr>
              <a:t>还开发有</a:t>
            </a:r>
            <a:r>
              <a:rPr lang="zh-CN" altLang="en-US" sz="2200" b="1" dirty="0">
                <a:solidFill>
                  <a:schemeClr val="hlink"/>
                </a:solidFill>
                <a:latin typeface="+mn-lt"/>
              </a:rPr>
              <a:t>文件</a:t>
            </a:r>
            <a:r>
              <a:rPr lang="zh-CN" altLang="en-US" sz="2200" b="1" dirty="0">
                <a:latin typeface="+mn-lt"/>
              </a:rPr>
              <a:t>管理程序和一些处理程序，称为</a:t>
            </a:r>
            <a:r>
              <a:rPr lang="en-US" altLang="zh-CN" sz="2200" b="1" dirty="0">
                <a:latin typeface="+mn-lt"/>
              </a:rPr>
              <a:t>IBMDOS.COM</a:t>
            </a:r>
            <a:r>
              <a:rPr lang="zh-CN" altLang="en-US" sz="2200" b="1" dirty="0">
                <a:latin typeface="+mn-lt"/>
              </a:rPr>
              <a:t>。</a:t>
            </a:r>
          </a:p>
          <a:p>
            <a:pPr algn="just">
              <a:spcBef>
                <a:spcPts val="600"/>
              </a:spcBef>
            </a:pPr>
            <a:r>
              <a:rPr lang="en-US" altLang="zh-CN" sz="2200" b="1" dirty="0">
                <a:latin typeface="+mn-lt"/>
              </a:rPr>
              <a:t>(c)COMMAND.COM</a:t>
            </a:r>
            <a:r>
              <a:rPr lang="zh-CN" altLang="en-US" sz="2200" b="1" dirty="0">
                <a:latin typeface="+mn-lt"/>
              </a:rPr>
              <a:t>：</a:t>
            </a:r>
            <a:r>
              <a:rPr lang="en-US" altLang="zh-CN" sz="2200" b="1" dirty="0">
                <a:latin typeface="+mn-lt"/>
              </a:rPr>
              <a:t>DOS</a:t>
            </a:r>
            <a:r>
              <a:rPr lang="zh-CN" altLang="en-US" sz="2200" b="1" dirty="0">
                <a:latin typeface="+mn-lt"/>
              </a:rPr>
              <a:t>的命令处理程序。</a:t>
            </a:r>
          </a:p>
          <a:p>
            <a:pPr algn="just">
              <a:spcBef>
                <a:spcPts val="600"/>
              </a:spcBef>
            </a:pPr>
            <a:endParaRPr lang="zh-CN" altLang="en-US" sz="2200" b="1" dirty="0">
              <a:latin typeface="+mn-lt"/>
            </a:endParaRPr>
          </a:p>
          <a:p>
            <a:pPr algn="just">
              <a:spcBef>
                <a:spcPts val="600"/>
              </a:spcBef>
            </a:pPr>
            <a:r>
              <a:rPr lang="en-US" altLang="zh-CN" sz="2200" b="1" dirty="0">
                <a:solidFill>
                  <a:schemeClr val="hlink"/>
                </a:solidFill>
                <a:latin typeface="+mn-lt"/>
                <a:sym typeface="Wingdings" pitchFamily="2" charset="2"/>
              </a:rPr>
              <a:t></a:t>
            </a:r>
            <a:r>
              <a:rPr lang="en-US" altLang="zh-CN" sz="2200" b="1" dirty="0">
                <a:solidFill>
                  <a:srgbClr val="0000FF"/>
                </a:solidFill>
                <a:latin typeface="+mn-lt"/>
              </a:rPr>
              <a:t>COMMAND.COM</a:t>
            </a:r>
            <a:r>
              <a:rPr lang="zh-CN" altLang="en-US" sz="2200" b="1" dirty="0">
                <a:solidFill>
                  <a:srgbClr val="0000FF"/>
                </a:solidFill>
                <a:latin typeface="+mn-lt"/>
              </a:rPr>
              <a:t>与</a:t>
            </a:r>
            <a:r>
              <a:rPr lang="en-US" altLang="zh-CN" sz="2200" b="1" dirty="0">
                <a:solidFill>
                  <a:srgbClr val="0000FF"/>
                </a:solidFill>
                <a:latin typeface="+mn-lt"/>
              </a:rPr>
              <a:t>IBMBIO.COM</a:t>
            </a:r>
            <a:r>
              <a:rPr lang="zh-CN" altLang="en-US" sz="2200" b="1" dirty="0">
                <a:solidFill>
                  <a:srgbClr val="0000FF"/>
                </a:solidFill>
                <a:latin typeface="+mn-lt"/>
              </a:rPr>
              <a:t>、</a:t>
            </a:r>
            <a:r>
              <a:rPr lang="en-US" altLang="zh-CN" sz="2200" b="1" dirty="0">
                <a:solidFill>
                  <a:srgbClr val="0000FF"/>
                </a:solidFill>
                <a:latin typeface="+mn-lt"/>
              </a:rPr>
              <a:t>IBMDOS.COM</a:t>
            </a:r>
            <a:r>
              <a:rPr lang="zh-CN" altLang="en-US" sz="2200" b="1" dirty="0">
                <a:solidFill>
                  <a:srgbClr val="0000FF"/>
                </a:solidFill>
                <a:latin typeface="+mn-lt"/>
              </a:rPr>
              <a:t>一起构成了基本</a:t>
            </a:r>
            <a:r>
              <a:rPr lang="en-US" altLang="zh-CN" sz="2200" b="1" dirty="0">
                <a:solidFill>
                  <a:srgbClr val="0000FF"/>
                </a:solidFill>
                <a:latin typeface="+mn-lt"/>
              </a:rPr>
              <a:t>DOS</a:t>
            </a:r>
            <a:r>
              <a:rPr lang="zh-CN" altLang="en-US" sz="2200" b="1" dirty="0">
                <a:solidFill>
                  <a:srgbClr val="0000FF"/>
                </a:solidFill>
                <a:latin typeface="+mn-lt"/>
              </a:rPr>
              <a:t>系统。</a:t>
            </a:r>
          </a:p>
        </p:txBody>
      </p:sp>
      <p:sp>
        <p:nvSpPr>
          <p:cNvPr id="4" name="文本框 1"/>
          <p:cNvSpPr txBox="1"/>
          <p:nvPr/>
        </p:nvSpPr>
        <p:spPr>
          <a:xfrm>
            <a:off x="452120" y="317500"/>
            <a:ext cx="6392545" cy="492443"/>
          </a:xfrm>
          <a:prstGeom prst="rect">
            <a:avLst/>
          </a:prstGeom>
          <a:noFill/>
        </p:spPr>
        <p:txBody>
          <a:bodyPr wrap="square" rtlCol="0" anchor="t">
            <a:spAutoFit/>
          </a:bodyPr>
          <a:lstStyle/>
          <a:p>
            <a:r>
              <a:rPr lang="en-US" altLang="zh-CN" sz="2600" kern="0" dirty="0">
                <a:solidFill>
                  <a:schemeClr val="tx2"/>
                </a:solidFill>
                <a:effectLst>
                  <a:outerShdw blurRad="38100" dist="38100" dir="2700000" algn="tl">
                    <a:srgbClr val="C0C0C0"/>
                  </a:outerShdw>
                </a:effectLst>
                <a:latin typeface="+mj-lt"/>
                <a:cs typeface="+mj-cs"/>
              </a:rPr>
              <a:t>BIOS</a:t>
            </a:r>
            <a:r>
              <a:rPr lang="zh-CN" altLang="en-US" sz="2600" kern="0" dirty="0">
                <a:solidFill>
                  <a:schemeClr val="tx2"/>
                </a:solidFill>
                <a:effectLst>
                  <a:outerShdw blurRad="38100" dist="38100" dir="2700000" algn="tl">
                    <a:srgbClr val="C0C0C0"/>
                  </a:outerShdw>
                </a:effectLst>
                <a:latin typeface="+mj-lt"/>
                <a:cs typeface="+mj-cs"/>
              </a:rPr>
              <a:t>与</a:t>
            </a:r>
            <a:r>
              <a:rPr lang="en-US" altLang="zh-CN" sz="2600" kern="0" dirty="0">
                <a:solidFill>
                  <a:schemeClr val="tx2"/>
                </a:solidFill>
                <a:effectLst>
                  <a:outerShdw blurRad="38100" dist="38100" dir="2700000" algn="tl">
                    <a:srgbClr val="C0C0C0"/>
                  </a:outerShdw>
                </a:effectLst>
                <a:latin typeface="+mj-lt"/>
                <a:cs typeface="+mj-cs"/>
              </a:rPr>
              <a:t>DOS</a:t>
            </a:r>
            <a:r>
              <a:rPr lang="zh-CN" altLang="en-US" sz="2600" kern="0" dirty="0">
                <a:solidFill>
                  <a:schemeClr val="tx2"/>
                </a:solidFill>
                <a:effectLst>
                  <a:outerShdw blurRad="38100" dist="38100" dir="2700000" algn="tl">
                    <a:srgbClr val="C0C0C0"/>
                  </a:outerShdw>
                </a:effectLst>
                <a:latin typeface="+mj-lt"/>
                <a:cs typeface="+mj-cs"/>
              </a:rPr>
              <a:t>简介</a:t>
            </a:r>
          </a:p>
        </p:txBody>
      </p:sp>
    </p:spTree>
    <p:extLst>
      <p:ext uri="{BB962C8B-B14F-4D97-AF65-F5344CB8AC3E}">
        <p14:creationId xmlns:p14="http://schemas.microsoft.com/office/powerpoint/2010/main" val="216906847"/>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827" name="Text Box 115"/>
          <p:cNvSpPr txBox="1">
            <a:spLocks noChangeArrowheads="1"/>
          </p:cNvSpPr>
          <p:nvPr/>
        </p:nvSpPr>
        <p:spPr bwMode="auto">
          <a:xfrm>
            <a:off x="490588" y="981580"/>
            <a:ext cx="8077200" cy="400110"/>
          </a:xfrm>
          <a:prstGeom prst="rect">
            <a:avLst/>
          </a:prstGeom>
          <a:noFill/>
          <a:ln>
            <a:noFill/>
          </a:ln>
          <a:effectLst/>
        </p:spPr>
        <p:txBody>
          <a:bodyPr wrap="square">
            <a:spAutoFit/>
          </a:bodyPr>
          <a:lstStyle>
            <a:defPPr>
              <a:defRPr lang="zh-CN"/>
            </a:defPPr>
            <a:lvl1pPr>
              <a:spcBef>
                <a:spcPct val="50000"/>
              </a:spcBef>
              <a:defRPr sz="2000">
                <a:solidFill>
                  <a:srgbClr val="0000FF"/>
                </a:solidFill>
                <a:effectLst>
                  <a:outerShdw blurRad="38100" dist="38100" dir="2700000" algn="tl">
                    <a:srgbClr val="000000"/>
                  </a:outerShdw>
                </a:effectLst>
                <a:latin typeface="楷体_GB2312" pitchFamily="1" charset="-122"/>
                <a:ea typeface="楷体_GB2312" pitchFamily="1" charset="-122"/>
              </a:defRPr>
            </a:lvl1pPr>
          </a:lstStyle>
          <a:p>
            <a:r>
              <a:rPr lang="zh-CN" altLang="en-US" dirty="0">
                <a:effectLst/>
              </a:rPr>
              <a:t>例：在品红背景下，显示</a:t>
            </a:r>
            <a:r>
              <a:rPr lang="en-US" altLang="zh-CN" dirty="0">
                <a:effectLst/>
              </a:rPr>
              <a:t>5</a:t>
            </a:r>
            <a:r>
              <a:rPr lang="zh-CN" altLang="en-US" dirty="0">
                <a:effectLst/>
              </a:rPr>
              <a:t>个浅绿色闪烁的星号</a:t>
            </a:r>
          </a:p>
        </p:txBody>
      </p:sp>
      <p:sp>
        <p:nvSpPr>
          <p:cNvPr id="115828" name="Text Box 116"/>
          <p:cNvSpPr txBox="1">
            <a:spLocks noChangeArrowheads="1"/>
          </p:cNvSpPr>
          <p:nvPr/>
        </p:nvSpPr>
        <p:spPr bwMode="auto">
          <a:xfrm>
            <a:off x="490588" y="1438780"/>
            <a:ext cx="4191000" cy="4856714"/>
          </a:xfrm>
          <a:prstGeom prst="rect">
            <a:avLst/>
          </a:prstGeom>
          <a:noFill/>
          <a:ln>
            <a:noFill/>
          </a:ln>
          <a:effectLst/>
        </p:spPr>
        <p:txBody>
          <a:bodyPr>
            <a:spAutoFit/>
          </a:bodyPr>
          <a:lstStyle/>
          <a:p>
            <a:pPr>
              <a:lnSpc>
                <a:spcPct val="80000"/>
              </a:lnSpc>
              <a:spcBef>
                <a:spcPts val="600"/>
              </a:spcBef>
            </a:pPr>
            <a:r>
              <a:rPr lang="en-US" altLang="zh-CN" b="0" dirty="0">
                <a:ea typeface="MS Sans Serif" charset="-122"/>
              </a:rPr>
              <a:t>code segment</a:t>
            </a:r>
          </a:p>
          <a:p>
            <a:pPr>
              <a:lnSpc>
                <a:spcPct val="80000"/>
              </a:lnSpc>
              <a:spcBef>
                <a:spcPts val="600"/>
              </a:spcBef>
            </a:pPr>
            <a:r>
              <a:rPr lang="en-US" altLang="zh-CN" b="0" dirty="0">
                <a:ea typeface="MS Sans Serif" charset="-122"/>
              </a:rPr>
              <a:t>      assume </a:t>
            </a:r>
            <a:r>
              <a:rPr lang="en-US" altLang="zh-CN" b="0" dirty="0" err="1">
                <a:ea typeface="MS Sans Serif" charset="-122"/>
              </a:rPr>
              <a:t>cs:code</a:t>
            </a:r>
            <a:endParaRPr lang="en-US" altLang="zh-CN" b="0" dirty="0">
              <a:ea typeface="MS Sans Serif" charset="-122"/>
            </a:endParaRPr>
          </a:p>
          <a:p>
            <a:pPr>
              <a:lnSpc>
                <a:spcPct val="80000"/>
              </a:lnSpc>
              <a:spcBef>
                <a:spcPts val="600"/>
              </a:spcBef>
            </a:pPr>
            <a:r>
              <a:rPr lang="en-US" altLang="zh-CN" b="0" dirty="0">
                <a:ea typeface="MS Sans Serif" charset="-122"/>
              </a:rPr>
              <a:t>start:</a:t>
            </a:r>
          </a:p>
          <a:p>
            <a:pPr>
              <a:lnSpc>
                <a:spcPct val="80000"/>
              </a:lnSpc>
              <a:spcBef>
                <a:spcPts val="600"/>
              </a:spcBef>
            </a:pPr>
            <a:r>
              <a:rPr lang="en-US" altLang="zh-CN" b="0" dirty="0">
                <a:ea typeface="MS Sans Serif" charset="-122"/>
              </a:rPr>
              <a:t>      </a:t>
            </a:r>
            <a:r>
              <a:rPr lang="en-US" altLang="zh-CN" b="0" dirty="0" err="1">
                <a:solidFill>
                  <a:schemeClr val="tx2"/>
                </a:solidFill>
                <a:ea typeface="MS Sans Serif" charset="-122"/>
              </a:rPr>
              <a:t>mov</a:t>
            </a:r>
            <a:r>
              <a:rPr lang="en-US" altLang="zh-CN" b="0" dirty="0">
                <a:solidFill>
                  <a:schemeClr val="tx2"/>
                </a:solidFill>
                <a:ea typeface="MS Sans Serif" charset="-122"/>
              </a:rPr>
              <a:t> 	ah,9</a:t>
            </a:r>
          </a:p>
          <a:p>
            <a:pPr>
              <a:lnSpc>
                <a:spcPct val="80000"/>
              </a:lnSpc>
              <a:spcBef>
                <a:spcPts val="600"/>
              </a:spcBef>
            </a:pPr>
            <a:r>
              <a:rPr lang="en-US" altLang="zh-CN" b="0" dirty="0">
                <a:solidFill>
                  <a:schemeClr val="tx2"/>
                </a:solidFill>
                <a:ea typeface="MS Sans Serif" charset="-122"/>
              </a:rPr>
              <a:t>      </a:t>
            </a:r>
            <a:r>
              <a:rPr lang="en-US" altLang="zh-CN" b="0" dirty="0" err="1">
                <a:solidFill>
                  <a:schemeClr val="tx2"/>
                </a:solidFill>
                <a:ea typeface="MS Sans Serif" charset="-122"/>
              </a:rPr>
              <a:t>mov</a:t>
            </a:r>
            <a:r>
              <a:rPr lang="en-US" altLang="zh-CN" b="0" dirty="0">
                <a:solidFill>
                  <a:schemeClr val="tx2"/>
                </a:solidFill>
                <a:ea typeface="MS Sans Serif" charset="-122"/>
              </a:rPr>
              <a:t> 	al,'*'</a:t>
            </a:r>
          </a:p>
          <a:p>
            <a:pPr>
              <a:lnSpc>
                <a:spcPct val="80000"/>
              </a:lnSpc>
              <a:spcBef>
                <a:spcPts val="600"/>
              </a:spcBef>
            </a:pPr>
            <a:r>
              <a:rPr lang="en-US" altLang="zh-CN" b="0" dirty="0">
                <a:solidFill>
                  <a:schemeClr val="tx2"/>
                </a:solidFill>
                <a:ea typeface="MS Sans Serif" charset="-122"/>
              </a:rPr>
              <a:t>      </a:t>
            </a:r>
            <a:r>
              <a:rPr lang="en-US" altLang="zh-CN" b="0" dirty="0" err="1">
                <a:solidFill>
                  <a:schemeClr val="tx2"/>
                </a:solidFill>
                <a:ea typeface="MS Sans Serif" charset="-122"/>
              </a:rPr>
              <a:t>mov</a:t>
            </a:r>
            <a:r>
              <a:rPr lang="en-US" altLang="zh-CN" b="0" dirty="0">
                <a:solidFill>
                  <a:schemeClr val="tx2"/>
                </a:solidFill>
                <a:ea typeface="MS Sans Serif" charset="-122"/>
              </a:rPr>
              <a:t> 	bh,0</a:t>
            </a:r>
          </a:p>
          <a:p>
            <a:pPr>
              <a:lnSpc>
                <a:spcPct val="80000"/>
              </a:lnSpc>
              <a:spcBef>
                <a:spcPts val="600"/>
              </a:spcBef>
            </a:pPr>
            <a:r>
              <a:rPr lang="en-US" altLang="zh-CN" b="0" dirty="0">
                <a:solidFill>
                  <a:schemeClr val="tx2"/>
                </a:solidFill>
                <a:ea typeface="MS Sans Serif" charset="-122"/>
              </a:rPr>
              <a:t>      </a:t>
            </a:r>
            <a:r>
              <a:rPr lang="en-US" altLang="zh-CN" b="0" dirty="0" err="1">
                <a:solidFill>
                  <a:schemeClr val="tx2"/>
                </a:solidFill>
                <a:ea typeface="MS Sans Serif" charset="-122"/>
              </a:rPr>
              <a:t>mov</a:t>
            </a:r>
            <a:r>
              <a:rPr lang="en-US" altLang="zh-CN" b="0" dirty="0">
                <a:solidFill>
                  <a:schemeClr val="tx2"/>
                </a:solidFill>
                <a:ea typeface="MS Sans Serif" charset="-122"/>
              </a:rPr>
              <a:t> 	bl,0</a:t>
            </a:r>
            <a:r>
              <a:rPr lang="en-US" altLang="zh-CN" b="0" dirty="0">
                <a:solidFill>
                  <a:srgbClr val="3333FF"/>
                </a:solidFill>
                <a:ea typeface="MS Sans Serif" charset="-122"/>
              </a:rPr>
              <a:t>da</a:t>
            </a:r>
            <a:r>
              <a:rPr lang="en-US" altLang="zh-CN" b="0" dirty="0">
                <a:solidFill>
                  <a:schemeClr val="tx2"/>
                </a:solidFill>
                <a:ea typeface="MS Sans Serif" charset="-122"/>
              </a:rPr>
              <a:t>h</a:t>
            </a:r>
          </a:p>
          <a:p>
            <a:pPr>
              <a:lnSpc>
                <a:spcPct val="80000"/>
              </a:lnSpc>
              <a:spcBef>
                <a:spcPts val="600"/>
              </a:spcBef>
            </a:pPr>
            <a:r>
              <a:rPr lang="en-US" altLang="zh-CN" b="0" dirty="0">
                <a:solidFill>
                  <a:schemeClr val="tx2"/>
                </a:solidFill>
                <a:ea typeface="MS Sans Serif" charset="-122"/>
              </a:rPr>
              <a:t>      </a:t>
            </a:r>
            <a:r>
              <a:rPr lang="en-US" altLang="zh-CN" b="0" dirty="0" err="1">
                <a:solidFill>
                  <a:schemeClr val="tx2"/>
                </a:solidFill>
                <a:ea typeface="MS Sans Serif" charset="-122"/>
              </a:rPr>
              <a:t>mov</a:t>
            </a:r>
            <a:r>
              <a:rPr lang="en-US" altLang="zh-CN" b="0" dirty="0">
                <a:solidFill>
                  <a:schemeClr val="tx2"/>
                </a:solidFill>
                <a:ea typeface="MS Sans Serif" charset="-122"/>
              </a:rPr>
              <a:t> 	cx,5</a:t>
            </a:r>
          </a:p>
          <a:p>
            <a:pPr>
              <a:lnSpc>
                <a:spcPct val="80000"/>
              </a:lnSpc>
              <a:spcBef>
                <a:spcPts val="600"/>
              </a:spcBef>
            </a:pPr>
            <a:r>
              <a:rPr lang="en-US" altLang="zh-CN" b="0" dirty="0">
                <a:solidFill>
                  <a:schemeClr val="tx2"/>
                </a:solidFill>
                <a:ea typeface="MS Sans Serif" charset="-122"/>
              </a:rPr>
              <a:t>      </a:t>
            </a:r>
            <a:r>
              <a:rPr lang="en-US" altLang="zh-CN" b="0" dirty="0" err="1">
                <a:solidFill>
                  <a:schemeClr val="tx2"/>
                </a:solidFill>
                <a:ea typeface="MS Sans Serif" charset="-122"/>
              </a:rPr>
              <a:t>int</a:t>
            </a:r>
            <a:r>
              <a:rPr lang="en-US" altLang="zh-CN" b="0" dirty="0">
                <a:solidFill>
                  <a:schemeClr val="tx2"/>
                </a:solidFill>
                <a:ea typeface="MS Sans Serif" charset="-122"/>
              </a:rPr>
              <a:t> 		10h</a:t>
            </a:r>
          </a:p>
          <a:p>
            <a:pPr>
              <a:lnSpc>
                <a:spcPct val="80000"/>
              </a:lnSpc>
              <a:spcBef>
                <a:spcPts val="600"/>
              </a:spcBef>
            </a:pPr>
            <a:r>
              <a:rPr lang="en-US" altLang="zh-CN" b="0" dirty="0">
                <a:ea typeface="MS Sans Serif" charset="-122"/>
              </a:rPr>
              <a:t>      </a:t>
            </a:r>
            <a:r>
              <a:rPr lang="en-US" altLang="zh-CN" b="0" dirty="0" err="1">
                <a:ea typeface="MS Sans Serif" charset="-122"/>
              </a:rPr>
              <a:t>mov</a:t>
            </a:r>
            <a:r>
              <a:rPr lang="en-US" altLang="zh-CN" b="0" dirty="0">
                <a:ea typeface="MS Sans Serif" charset="-122"/>
              </a:rPr>
              <a:t> 	ah,4ch</a:t>
            </a:r>
          </a:p>
          <a:p>
            <a:pPr>
              <a:lnSpc>
                <a:spcPct val="80000"/>
              </a:lnSpc>
              <a:spcBef>
                <a:spcPts val="600"/>
              </a:spcBef>
            </a:pPr>
            <a:r>
              <a:rPr lang="en-US" altLang="zh-CN" b="0" dirty="0">
                <a:ea typeface="MS Sans Serif" charset="-122"/>
              </a:rPr>
              <a:t>      </a:t>
            </a:r>
            <a:r>
              <a:rPr lang="en-US" altLang="zh-CN" b="0" dirty="0" err="1">
                <a:ea typeface="MS Sans Serif" charset="-122"/>
              </a:rPr>
              <a:t>int</a:t>
            </a:r>
            <a:r>
              <a:rPr lang="en-US" altLang="zh-CN" b="0" dirty="0">
                <a:ea typeface="MS Sans Serif" charset="-122"/>
              </a:rPr>
              <a:t>		21h</a:t>
            </a:r>
          </a:p>
          <a:p>
            <a:pPr>
              <a:lnSpc>
                <a:spcPct val="80000"/>
              </a:lnSpc>
              <a:spcBef>
                <a:spcPts val="600"/>
              </a:spcBef>
            </a:pPr>
            <a:r>
              <a:rPr lang="en-US" altLang="zh-CN" b="0" dirty="0">
                <a:ea typeface="MS Sans Serif" charset="-122"/>
              </a:rPr>
              <a:t>  code 	ends</a:t>
            </a:r>
          </a:p>
          <a:p>
            <a:pPr>
              <a:lnSpc>
                <a:spcPct val="80000"/>
              </a:lnSpc>
              <a:spcBef>
                <a:spcPts val="600"/>
              </a:spcBef>
            </a:pPr>
            <a:r>
              <a:rPr lang="en-US" altLang="zh-CN" b="0" dirty="0">
                <a:ea typeface="MS Sans Serif" charset="-122"/>
              </a:rPr>
              <a:t>end start</a:t>
            </a:r>
            <a:endParaRPr lang="en-US" altLang="zh-CN" b="0" dirty="0"/>
          </a:p>
        </p:txBody>
      </p:sp>
      <p:sp>
        <p:nvSpPr>
          <p:cNvPr id="115830" name="Text Box 118"/>
          <p:cNvSpPr txBox="1">
            <a:spLocks noChangeArrowheads="1"/>
          </p:cNvSpPr>
          <p:nvPr/>
        </p:nvSpPr>
        <p:spPr bwMode="auto">
          <a:xfrm>
            <a:off x="5251512" y="1647133"/>
            <a:ext cx="3429000" cy="2554545"/>
          </a:xfrm>
          <a:prstGeom prst="rect">
            <a:avLst/>
          </a:prstGeom>
          <a:noFill/>
          <a:ln>
            <a:noFill/>
          </a:ln>
          <a:effectLst/>
        </p:spPr>
        <p:txBody>
          <a:bodyPr>
            <a:spAutoFit/>
          </a:bodyPr>
          <a:lstStyle/>
          <a:p>
            <a:pPr algn="just">
              <a:spcBef>
                <a:spcPct val="50000"/>
              </a:spcBef>
            </a:pPr>
            <a:r>
              <a:rPr lang="zh-CN" altLang="en-US" sz="2000" b="1" dirty="0">
                <a:solidFill>
                  <a:srgbClr val="3333FF"/>
                </a:solidFill>
                <a:latin typeface="楷体_GB2312" pitchFamily="1" charset="-122"/>
                <a:ea typeface="楷体_GB2312" pitchFamily="1" charset="-122"/>
              </a:rPr>
              <a:t>在当前光标位置写字符和属性（</a:t>
            </a:r>
            <a:r>
              <a:rPr lang="en-US" altLang="zh-CN" sz="2000" b="1" dirty="0">
                <a:solidFill>
                  <a:srgbClr val="3333FF"/>
                </a:solidFill>
                <a:latin typeface="楷体_GB2312" pitchFamily="1" charset="-122"/>
                <a:ea typeface="楷体_GB2312" pitchFamily="1" charset="-122"/>
              </a:rPr>
              <a:t>9</a:t>
            </a:r>
            <a:r>
              <a:rPr lang="zh-CN" altLang="en-US" sz="2000" b="1" dirty="0">
                <a:solidFill>
                  <a:srgbClr val="3333FF"/>
                </a:solidFill>
                <a:latin typeface="楷体_GB2312" pitchFamily="1" charset="-122"/>
                <a:ea typeface="楷体_GB2312" pitchFamily="1" charset="-122"/>
              </a:rPr>
              <a:t>号功能）</a:t>
            </a:r>
          </a:p>
          <a:p>
            <a:pPr algn="just">
              <a:spcBef>
                <a:spcPct val="50000"/>
              </a:spcBef>
            </a:pPr>
            <a:r>
              <a:rPr lang="zh-CN" altLang="en-US" sz="2000" b="1" dirty="0">
                <a:solidFill>
                  <a:srgbClr val="3333FF"/>
                </a:solidFill>
                <a:latin typeface="楷体_GB2312" pitchFamily="1" charset="-122"/>
                <a:ea typeface="楷体_GB2312" pitchFamily="1" charset="-122"/>
              </a:rPr>
              <a:t>入口参数：</a:t>
            </a:r>
            <a:r>
              <a:rPr lang="en-US" altLang="zh-CN" sz="2000" b="1" dirty="0">
                <a:solidFill>
                  <a:srgbClr val="3333FF"/>
                </a:solidFill>
                <a:latin typeface="楷体_GB2312" pitchFamily="1" charset="-122"/>
                <a:ea typeface="楷体_GB2312" pitchFamily="1" charset="-122"/>
              </a:rPr>
              <a:t>AH=9</a:t>
            </a:r>
            <a:r>
              <a:rPr lang="zh-CN" altLang="en-US" sz="2000" b="1" dirty="0">
                <a:solidFill>
                  <a:srgbClr val="3333FF"/>
                </a:solidFill>
                <a:latin typeface="楷体_GB2312" pitchFamily="1" charset="-122"/>
                <a:ea typeface="楷体_GB2312" pitchFamily="1" charset="-122"/>
              </a:rPr>
              <a:t>，</a:t>
            </a:r>
            <a:r>
              <a:rPr lang="en-US" altLang="zh-CN" sz="2000" b="1" dirty="0">
                <a:solidFill>
                  <a:srgbClr val="3333FF"/>
                </a:solidFill>
                <a:latin typeface="楷体_GB2312" pitchFamily="1" charset="-122"/>
                <a:ea typeface="楷体_GB2312" pitchFamily="1" charset="-122"/>
              </a:rPr>
              <a:t>BH=</a:t>
            </a:r>
            <a:r>
              <a:rPr lang="zh-CN" altLang="en-US" sz="2000" b="1" dirty="0">
                <a:solidFill>
                  <a:srgbClr val="3333FF"/>
                </a:solidFill>
                <a:latin typeface="楷体_GB2312" pitchFamily="1" charset="-122"/>
                <a:ea typeface="楷体_GB2312" pitchFamily="1" charset="-122"/>
              </a:rPr>
              <a:t>页号，</a:t>
            </a:r>
            <a:r>
              <a:rPr lang="en-US" altLang="zh-CN" sz="2000" b="1" dirty="0">
                <a:solidFill>
                  <a:srgbClr val="3333FF"/>
                </a:solidFill>
                <a:latin typeface="楷体_GB2312" pitchFamily="1" charset="-122"/>
                <a:ea typeface="楷体_GB2312" pitchFamily="1" charset="-122"/>
              </a:rPr>
              <a:t>AL=</a:t>
            </a:r>
            <a:r>
              <a:rPr lang="zh-CN" altLang="en-US" sz="2000" b="1" dirty="0">
                <a:solidFill>
                  <a:srgbClr val="3333FF"/>
                </a:solidFill>
                <a:latin typeface="楷体_GB2312" pitchFamily="1" charset="-122"/>
                <a:ea typeface="楷体_GB2312" pitchFamily="1" charset="-122"/>
              </a:rPr>
              <a:t>字符的</a:t>
            </a:r>
            <a:r>
              <a:rPr lang="en-US" altLang="zh-CN" sz="2000" b="1" dirty="0">
                <a:solidFill>
                  <a:srgbClr val="3333FF"/>
                </a:solidFill>
                <a:latin typeface="楷体_GB2312" pitchFamily="1" charset="-122"/>
                <a:ea typeface="楷体_GB2312" pitchFamily="1" charset="-122"/>
              </a:rPr>
              <a:t>ASCII</a:t>
            </a:r>
            <a:r>
              <a:rPr lang="zh-CN" altLang="en-US" sz="2000" b="1" dirty="0">
                <a:solidFill>
                  <a:srgbClr val="3333FF"/>
                </a:solidFill>
                <a:latin typeface="楷体_GB2312" pitchFamily="1" charset="-122"/>
                <a:ea typeface="楷体_GB2312" pitchFamily="1" charset="-122"/>
              </a:rPr>
              <a:t>码，</a:t>
            </a:r>
            <a:r>
              <a:rPr lang="en-US" altLang="zh-CN" sz="2000" b="1" dirty="0">
                <a:solidFill>
                  <a:srgbClr val="3333FF"/>
                </a:solidFill>
                <a:latin typeface="楷体_GB2312" pitchFamily="1" charset="-122"/>
                <a:ea typeface="楷体_GB2312" pitchFamily="1" charset="-122"/>
              </a:rPr>
              <a:t>BL=</a:t>
            </a:r>
            <a:r>
              <a:rPr lang="zh-CN" altLang="en-US" sz="2000" b="1" dirty="0">
                <a:solidFill>
                  <a:srgbClr val="3333FF"/>
                </a:solidFill>
                <a:latin typeface="楷体_GB2312" pitchFamily="1" charset="-122"/>
                <a:ea typeface="楷体_GB2312" pitchFamily="1" charset="-122"/>
              </a:rPr>
              <a:t>字符属性，</a:t>
            </a:r>
            <a:r>
              <a:rPr lang="en-US" altLang="zh-CN" sz="2000" b="1" dirty="0">
                <a:solidFill>
                  <a:srgbClr val="3333FF"/>
                </a:solidFill>
                <a:latin typeface="楷体_GB2312" pitchFamily="1" charset="-122"/>
                <a:ea typeface="楷体_GB2312" pitchFamily="1" charset="-122"/>
              </a:rPr>
              <a:t>CX=</a:t>
            </a:r>
            <a:r>
              <a:rPr lang="zh-CN" altLang="en-US" sz="2000" b="1" dirty="0">
                <a:solidFill>
                  <a:srgbClr val="3333FF"/>
                </a:solidFill>
                <a:latin typeface="楷体_GB2312" pitchFamily="1" charset="-122"/>
                <a:ea typeface="楷体_GB2312" pitchFamily="1" charset="-122"/>
              </a:rPr>
              <a:t>写入字符次数。</a:t>
            </a:r>
          </a:p>
          <a:p>
            <a:pPr algn="just">
              <a:spcBef>
                <a:spcPct val="50000"/>
              </a:spcBef>
            </a:pPr>
            <a:r>
              <a:rPr lang="zh-CN" altLang="en-US" sz="2000" b="1" dirty="0">
                <a:solidFill>
                  <a:srgbClr val="3333FF"/>
                </a:solidFill>
                <a:latin typeface="楷体_GB2312" pitchFamily="1" charset="-122"/>
                <a:ea typeface="楷体_GB2312" pitchFamily="1" charset="-122"/>
              </a:rPr>
              <a:t>出口参数：无。</a:t>
            </a:r>
          </a:p>
        </p:txBody>
      </p:sp>
      <p:sp>
        <p:nvSpPr>
          <p:cNvPr id="115831" name="Line 119"/>
          <p:cNvSpPr>
            <a:spLocks noChangeShapeType="1"/>
          </p:cNvSpPr>
          <p:nvPr/>
        </p:nvSpPr>
        <p:spPr bwMode="auto">
          <a:xfrm flipH="1" flipV="1">
            <a:off x="3131840" y="2741818"/>
            <a:ext cx="2119672" cy="0"/>
          </a:xfrm>
          <a:prstGeom prst="line">
            <a:avLst/>
          </a:prstGeom>
          <a:noFill/>
          <a:ln w="508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显示器</a:t>
            </a:r>
            <a:r>
              <a:rPr lang="en-US" altLang="zh-CN" sz="2600" kern="0" dirty="0">
                <a:solidFill>
                  <a:schemeClr val="tx2"/>
                </a:solidFill>
                <a:effectLst>
                  <a:outerShdw blurRad="38100" dist="38100" dir="2700000" algn="tl">
                    <a:srgbClr val="C0C0C0"/>
                  </a:outerShdw>
                </a:effectLst>
                <a:latin typeface="+mj-lt"/>
                <a:cs typeface="+mj-cs"/>
              </a:rPr>
              <a:t>I/O</a:t>
            </a:r>
            <a:endParaRPr lang="zh-CN" altLang="en-US" sz="2600" kern="0" dirty="0">
              <a:solidFill>
                <a:schemeClr val="tx2"/>
              </a:solidFill>
              <a:effectLst>
                <a:outerShdw blurRad="38100" dist="38100" dir="2700000" algn="tl">
                  <a:srgbClr val="C0C0C0"/>
                </a:outerShdw>
              </a:effectLst>
              <a:latin typeface="+mj-lt"/>
              <a:cs typeface="+mj-cs"/>
            </a:endParaRPr>
          </a:p>
        </p:txBody>
      </p:sp>
      <p:pic>
        <p:nvPicPr>
          <p:cNvPr id="1218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8515" y="4201678"/>
            <a:ext cx="4355976" cy="26359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2937807" y="5933788"/>
            <a:ext cx="1640193" cy="461665"/>
          </a:xfrm>
          <a:prstGeom prst="rect">
            <a:avLst/>
          </a:prstGeom>
          <a:noFill/>
        </p:spPr>
        <p:txBody>
          <a:bodyPr wrap="none" rtlCol="0">
            <a:spAutoFit/>
          </a:bodyPr>
          <a:lstStyle/>
          <a:p>
            <a:r>
              <a:rPr lang="zh-CN" altLang="en-US" u="sng" dirty="0">
                <a:solidFill>
                  <a:srgbClr val="FF0000"/>
                </a:solidFill>
              </a:rPr>
              <a:t>例</a:t>
            </a:r>
            <a:r>
              <a:rPr lang="en-US" altLang="zh-CN" u="sng" dirty="0">
                <a:solidFill>
                  <a:srgbClr val="FF0000"/>
                </a:solidFill>
              </a:rPr>
              <a:t>9.16.asm</a:t>
            </a:r>
            <a:endParaRPr lang="zh-CN" altLang="en-US" u="sng" dirty="0">
              <a:solidFill>
                <a:srgbClr val="FF0000"/>
              </a:solidFill>
            </a:endParaRPr>
          </a:p>
        </p:txBody>
      </p:sp>
    </p:spTree>
    <p:extLst>
      <p:ext uri="{BB962C8B-B14F-4D97-AF65-F5344CB8AC3E}">
        <p14:creationId xmlns:p14="http://schemas.microsoft.com/office/powerpoint/2010/main" val="2766878376"/>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6" name="Text Box 2052"/>
          <p:cNvSpPr txBox="1">
            <a:spLocks noChangeArrowheads="1"/>
          </p:cNvSpPr>
          <p:nvPr/>
        </p:nvSpPr>
        <p:spPr bwMode="auto">
          <a:xfrm>
            <a:off x="467544" y="942281"/>
            <a:ext cx="4536504" cy="400110"/>
          </a:xfrm>
          <a:prstGeom prst="rect">
            <a:avLst/>
          </a:prstGeom>
          <a:noFill/>
          <a:ln>
            <a:noFill/>
          </a:ln>
          <a:effectLst/>
        </p:spPr>
        <p:txBody>
          <a:bodyPr wrap="square">
            <a:spAutoFit/>
          </a:bodyPr>
          <a:lstStyle/>
          <a:p>
            <a:pPr>
              <a:spcBef>
                <a:spcPct val="50000"/>
              </a:spcBef>
            </a:pPr>
            <a:r>
              <a:rPr lang="zh-CN" altLang="en-US" sz="2000" b="1" dirty="0">
                <a:solidFill>
                  <a:srgbClr val="0000FF"/>
                </a:solidFill>
                <a:effectLst>
                  <a:outerShdw blurRad="38100" dist="38100" dir="2700000" algn="tl">
                    <a:srgbClr val="000000"/>
                  </a:outerShdw>
                </a:effectLst>
                <a:latin typeface="楷体_GB2312" pitchFamily="1" charset="-122"/>
                <a:ea typeface="楷体_GB2312" pitchFamily="1" charset="-122"/>
              </a:rPr>
              <a:t>例：在屏幕上以红底蓝字显示字符串</a:t>
            </a:r>
            <a:endParaRPr lang="en-US" altLang="zh-CN" sz="2000" b="1" dirty="0">
              <a:solidFill>
                <a:srgbClr val="0000FF"/>
              </a:solidFill>
              <a:effectLst>
                <a:outerShdw blurRad="38100" dist="38100" dir="2700000" algn="tl">
                  <a:srgbClr val="000000"/>
                </a:outerShdw>
              </a:effectLst>
              <a:latin typeface="楷体_GB2312" pitchFamily="1" charset="-122"/>
              <a:ea typeface="楷体_GB2312" pitchFamily="1" charset="-122"/>
            </a:endParaRPr>
          </a:p>
        </p:txBody>
      </p:sp>
      <p:sp>
        <p:nvSpPr>
          <p:cNvPr id="243717" name="Text Box 2053"/>
          <p:cNvSpPr txBox="1">
            <a:spLocks noChangeArrowheads="1"/>
          </p:cNvSpPr>
          <p:nvPr/>
        </p:nvSpPr>
        <p:spPr bwMode="auto">
          <a:xfrm>
            <a:off x="251520" y="1491843"/>
            <a:ext cx="3096344" cy="2458622"/>
          </a:xfrm>
          <a:prstGeom prst="rect">
            <a:avLst/>
          </a:prstGeom>
          <a:solidFill>
            <a:srgbClr val="FFFFFF"/>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70000"/>
              </a:lnSpc>
              <a:spcBef>
                <a:spcPts val="600"/>
              </a:spcBef>
            </a:pPr>
            <a:r>
              <a:rPr lang="en-US" altLang="zh-CN" sz="1800" b="0" dirty="0">
                <a:solidFill>
                  <a:srgbClr val="000066"/>
                </a:solidFill>
                <a:ea typeface="MS Sans Serif" charset="-122"/>
              </a:rPr>
              <a:t>data segment</a:t>
            </a:r>
          </a:p>
          <a:p>
            <a:pPr>
              <a:lnSpc>
                <a:spcPct val="70000"/>
              </a:lnSpc>
              <a:spcBef>
                <a:spcPts val="600"/>
              </a:spcBef>
            </a:pPr>
            <a:r>
              <a:rPr lang="en-US" altLang="zh-CN" sz="1800" b="0" dirty="0">
                <a:solidFill>
                  <a:srgbClr val="000066"/>
                </a:solidFill>
                <a:ea typeface="MS Sans Serif" charset="-122"/>
              </a:rPr>
              <a:t>string  </a:t>
            </a:r>
            <a:r>
              <a:rPr lang="en-US" altLang="zh-CN" sz="1800" b="0" dirty="0" err="1">
                <a:solidFill>
                  <a:srgbClr val="000066"/>
                </a:solidFill>
                <a:ea typeface="MS Sans Serif" charset="-122"/>
              </a:rPr>
              <a:t>db</a:t>
            </a:r>
            <a:r>
              <a:rPr lang="en-US" altLang="zh-CN" sz="1800" b="0" dirty="0">
                <a:solidFill>
                  <a:srgbClr val="000066"/>
                </a:solidFill>
                <a:ea typeface="MS Sans Serif" charset="-122"/>
              </a:rPr>
              <a:t>   ‘Hello world!’</a:t>
            </a:r>
          </a:p>
          <a:p>
            <a:pPr>
              <a:lnSpc>
                <a:spcPct val="70000"/>
              </a:lnSpc>
              <a:spcBef>
                <a:spcPts val="600"/>
              </a:spcBef>
            </a:pPr>
            <a:r>
              <a:rPr lang="en-US" altLang="zh-CN" sz="1800" b="0" dirty="0" err="1">
                <a:solidFill>
                  <a:srgbClr val="000066"/>
                </a:solidFill>
                <a:ea typeface="MS Sans Serif" charset="-122"/>
              </a:rPr>
              <a:t>len</a:t>
            </a:r>
            <a:r>
              <a:rPr lang="en-US" altLang="zh-CN" sz="1800" b="0" dirty="0">
                <a:solidFill>
                  <a:srgbClr val="000066"/>
                </a:solidFill>
                <a:ea typeface="MS Sans Serif" charset="-122"/>
              </a:rPr>
              <a:t>     </a:t>
            </a:r>
            <a:r>
              <a:rPr lang="en-US" altLang="zh-CN" sz="1800" b="0" dirty="0" err="1">
                <a:solidFill>
                  <a:srgbClr val="000066"/>
                </a:solidFill>
                <a:ea typeface="MS Sans Serif" charset="-122"/>
              </a:rPr>
              <a:t>equ</a:t>
            </a:r>
            <a:r>
              <a:rPr lang="en-US" altLang="zh-CN" sz="1800" b="0" dirty="0">
                <a:solidFill>
                  <a:srgbClr val="000066"/>
                </a:solidFill>
                <a:ea typeface="MS Sans Serif" charset="-122"/>
              </a:rPr>
              <a:t>   $-string</a:t>
            </a:r>
          </a:p>
          <a:p>
            <a:pPr>
              <a:lnSpc>
                <a:spcPct val="70000"/>
              </a:lnSpc>
              <a:spcBef>
                <a:spcPts val="600"/>
              </a:spcBef>
            </a:pPr>
            <a:r>
              <a:rPr lang="en-US" altLang="zh-CN" sz="1800" b="0" dirty="0">
                <a:solidFill>
                  <a:srgbClr val="000066"/>
                </a:solidFill>
                <a:ea typeface="MS Sans Serif" charset="-122"/>
              </a:rPr>
              <a:t>data ends</a:t>
            </a:r>
          </a:p>
          <a:p>
            <a:pPr>
              <a:lnSpc>
                <a:spcPct val="70000"/>
              </a:lnSpc>
              <a:spcBef>
                <a:spcPts val="600"/>
              </a:spcBef>
            </a:pPr>
            <a:r>
              <a:rPr lang="en-US" altLang="zh-CN" sz="1800" b="0" dirty="0">
                <a:solidFill>
                  <a:srgbClr val="000066"/>
                </a:solidFill>
                <a:ea typeface="MS Sans Serif" charset="-122"/>
              </a:rPr>
              <a:t>code segment</a:t>
            </a:r>
          </a:p>
          <a:p>
            <a:pPr>
              <a:lnSpc>
                <a:spcPct val="70000"/>
              </a:lnSpc>
              <a:spcBef>
                <a:spcPts val="600"/>
              </a:spcBef>
            </a:pPr>
            <a:r>
              <a:rPr lang="en-US" altLang="zh-CN" sz="1800" b="0" dirty="0">
                <a:solidFill>
                  <a:srgbClr val="000066"/>
                </a:solidFill>
                <a:ea typeface="MS Sans Serif" charset="-122"/>
              </a:rPr>
              <a:t>      assume </a:t>
            </a:r>
            <a:r>
              <a:rPr lang="en-US" altLang="zh-CN" sz="1800" b="0" dirty="0" err="1">
                <a:solidFill>
                  <a:srgbClr val="000066"/>
                </a:solidFill>
                <a:ea typeface="MS Sans Serif" charset="-122"/>
              </a:rPr>
              <a:t>cs:code</a:t>
            </a:r>
            <a:r>
              <a:rPr lang="en-US" altLang="zh-CN" sz="1800" b="0" dirty="0">
                <a:solidFill>
                  <a:srgbClr val="000066"/>
                </a:solidFill>
                <a:ea typeface="MS Sans Serif" charset="-122"/>
              </a:rPr>
              <a:t>, </a:t>
            </a:r>
            <a:r>
              <a:rPr lang="en-US" altLang="zh-CN" sz="1800" b="0" dirty="0" err="1">
                <a:solidFill>
                  <a:srgbClr val="000066"/>
                </a:solidFill>
                <a:ea typeface="MS Sans Serif" charset="-122"/>
              </a:rPr>
              <a:t>ds:data</a:t>
            </a:r>
            <a:endParaRPr lang="en-US" altLang="zh-CN" sz="1800" b="0" dirty="0">
              <a:solidFill>
                <a:srgbClr val="000066"/>
              </a:solidFill>
              <a:ea typeface="MS Sans Serif" charset="-122"/>
            </a:endParaRPr>
          </a:p>
          <a:p>
            <a:pPr>
              <a:lnSpc>
                <a:spcPct val="70000"/>
              </a:lnSpc>
              <a:spcBef>
                <a:spcPts val="600"/>
              </a:spcBef>
            </a:pPr>
            <a:r>
              <a:rPr lang="en-US" altLang="zh-CN" sz="1800" b="0" dirty="0">
                <a:solidFill>
                  <a:srgbClr val="000066"/>
                </a:solidFill>
                <a:ea typeface="MS Sans Serif" charset="-122"/>
              </a:rPr>
              <a:t>start: </a:t>
            </a:r>
          </a:p>
          <a:p>
            <a:pPr>
              <a:lnSpc>
                <a:spcPct val="70000"/>
              </a:lnSpc>
              <a:spcBef>
                <a:spcPts val="600"/>
              </a:spcBef>
            </a:pPr>
            <a:r>
              <a:rPr lang="en-US" altLang="zh-CN" sz="1800" b="0" dirty="0">
                <a:solidFill>
                  <a:srgbClr val="000066"/>
                </a:solidFill>
                <a:ea typeface="MS Sans Serif" charset="-122"/>
              </a:rPr>
              <a:t>      </a:t>
            </a:r>
            <a:r>
              <a:rPr lang="en-US" altLang="zh-CN" sz="1800" b="0" dirty="0" err="1">
                <a:solidFill>
                  <a:srgbClr val="000066"/>
                </a:solidFill>
                <a:ea typeface="MS Sans Serif" charset="-122"/>
              </a:rPr>
              <a:t>mov</a:t>
            </a:r>
            <a:r>
              <a:rPr lang="en-US" altLang="zh-CN" sz="1800" b="0" dirty="0">
                <a:solidFill>
                  <a:srgbClr val="000066"/>
                </a:solidFill>
                <a:ea typeface="MS Sans Serif" charset="-122"/>
              </a:rPr>
              <a:t>  ax, data</a:t>
            </a:r>
          </a:p>
          <a:p>
            <a:pPr>
              <a:lnSpc>
                <a:spcPct val="70000"/>
              </a:lnSpc>
              <a:spcBef>
                <a:spcPts val="600"/>
              </a:spcBef>
            </a:pPr>
            <a:r>
              <a:rPr lang="en-US" altLang="zh-CN" sz="1800" b="0" dirty="0">
                <a:solidFill>
                  <a:srgbClr val="000066"/>
                </a:solidFill>
                <a:ea typeface="MS Sans Serif" charset="-122"/>
              </a:rPr>
              <a:t>      mov  ds, ax</a:t>
            </a:r>
          </a:p>
        </p:txBody>
      </p:sp>
      <p:sp>
        <p:nvSpPr>
          <p:cNvPr id="243718" name="Text Box 2054"/>
          <p:cNvSpPr txBox="1">
            <a:spLocks noChangeArrowheads="1"/>
          </p:cNvSpPr>
          <p:nvPr/>
        </p:nvSpPr>
        <p:spPr bwMode="auto">
          <a:xfrm>
            <a:off x="3419872" y="1484784"/>
            <a:ext cx="2286000" cy="3536353"/>
          </a:xfrm>
          <a:prstGeom prst="rect">
            <a:avLst/>
          </a:prstGeom>
          <a:solidFill>
            <a:srgbClr val="FFFFFF"/>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70000"/>
              </a:lnSpc>
              <a:spcBef>
                <a:spcPts val="600"/>
              </a:spcBef>
            </a:pPr>
            <a:r>
              <a:rPr lang="en-US" altLang="zh-CN" sz="1800" b="0" dirty="0">
                <a:solidFill>
                  <a:srgbClr val="009900"/>
                </a:solidFill>
                <a:ea typeface="MS Sans Serif" charset="-122"/>
              </a:rPr>
              <a:t>mov  </a:t>
            </a:r>
            <a:r>
              <a:rPr lang="en-US" altLang="zh-CN" sz="1800" b="0" dirty="0" err="1">
                <a:solidFill>
                  <a:srgbClr val="009900"/>
                </a:solidFill>
                <a:ea typeface="MS Sans Serif" charset="-122"/>
              </a:rPr>
              <a:t>bp,seg</a:t>
            </a:r>
            <a:r>
              <a:rPr lang="en-US" altLang="zh-CN" sz="1800" b="0" dirty="0">
                <a:solidFill>
                  <a:srgbClr val="009900"/>
                </a:solidFill>
                <a:ea typeface="MS Sans Serif" charset="-122"/>
              </a:rPr>
              <a:t> string</a:t>
            </a:r>
          </a:p>
          <a:p>
            <a:pPr>
              <a:lnSpc>
                <a:spcPct val="70000"/>
              </a:lnSpc>
              <a:spcBef>
                <a:spcPts val="600"/>
              </a:spcBef>
            </a:pPr>
            <a:r>
              <a:rPr lang="en-US" altLang="zh-CN" sz="1800" b="0" dirty="0" err="1">
                <a:solidFill>
                  <a:srgbClr val="009900"/>
                </a:solidFill>
                <a:ea typeface="MS Sans Serif" charset="-122"/>
              </a:rPr>
              <a:t>mov</a:t>
            </a:r>
            <a:r>
              <a:rPr lang="en-US" altLang="zh-CN" sz="1800" b="0" dirty="0">
                <a:solidFill>
                  <a:srgbClr val="009900"/>
                </a:solidFill>
                <a:ea typeface="MS Sans Serif" charset="-122"/>
              </a:rPr>
              <a:t>  </a:t>
            </a:r>
            <a:r>
              <a:rPr lang="en-US" altLang="zh-CN" sz="1800" b="0" dirty="0" err="1">
                <a:solidFill>
                  <a:srgbClr val="009900"/>
                </a:solidFill>
                <a:ea typeface="MS Sans Serif" charset="-122"/>
              </a:rPr>
              <a:t>es,bp</a:t>
            </a:r>
            <a:endParaRPr lang="en-US" altLang="zh-CN" sz="1800" b="0" dirty="0">
              <a:solidFill>
                <a:srgbClr val="009900"/>
              </a:solidFill>
              <a:ea typeface="MS Sans Serif" charset="-122"/>
            </a:endParaRPr>
          </a:p>
          <a:p>
            <a:pPr>
              <a:lnSpc>
                <a:spcPct val="70000"/>
              </a:lnSpc>
              <a:spcBef>
                <a:spcPts val="600"/>
              </a:spcBef>
            </a:pPr>
            <a:r>
              <a:rPr lang="en-US" altLang="zh-CN" sz="1800" b="0" dirty="0" err="1">
                <a:solidFill>
                  <a:srgbClr val="009900"/>
                </a:solidFill>
                <a:ea typeface="MS Sans Serif" charset="-122"/>
              </a:rPr>
              <a:t>mov</a:t>
            </a:r>
            <a:r>
              <a:rPr lang="en-US" altLang="zh-CN" sz="1800" b="0" dirty="0">
                <a:solidFill>
                  <a:srgbClr val="009900"/>
                </a:solidFill>
                <a:ea typeface="MS Sans Serif" charset="-122"/>
              </a:rPr>
              <a:t>   </a:t>
            </a:r>
            <a:r>
              <a:rPr lang="en-US" altLang="zh-CN" sz="1800" b="0" dirty="0" err="1">
                <a:solidFill>
                  <a:srgbClr val="009900"/>
                </a:solidFill>
                <a:ea typeface="MS Sans Serif" charset="-122"/>
              </a:rPr>
              <a:t>bp,offset</a:t>
            </a:r>
            <a:r>
              <a:rPr lang="en-US" altLang="zh-CN" sz="1800" b="0" dirty="0">
                <a:solidFill>
                  <a:srgbClr val="009900"/>
                </a:solidFill>
                <a:ea typeface="MS Sans Serif" charset="-122"/>
              </a:rPr>
              <a:t> string</a:t>
            </a:r>
          </a:p>
          <a:p>
            <a:pPr>
              <a:lnSpc>
                <a:spcPct val="70000"/>
              </a:lnSpc>
              <a:spcBef>
                <a:spcPts val="600"/>
              </a:spcBef>
            </a:pPr>
            <a:r>
              <a:rPr lang="en-US" altLang="zh-CN" sz="1800" b="0" dirty="0" err="1">
                <a:solidFill>
                  <a:srgbClr val="009900"/>
                </a:solidFill>
                <a:ea typeface="MS Sans Serif" charset="-122"/>
              </a:rPr>
              <a:t>mov</a:t>
            </a:r>
            <a:r>
              <a:rPr lang="en-US" altLang="zh-CN" sz="1800" b="0" dirty="0">
                <a:solidFill>
                  <a:srgbClr val="009900"/>
                </a:solidFill>
                <a:ea typeface="MS Sans Serif" charset="-122"/>
              </a:rPr>
              <a:t>   </a:t>
            </a:r>
            <a:r>
              <a:rPr lang="en-US" altLang="zh-CN" sz="1800" b="0" dirty="0" err="1">
                <a:solidFill>
                  <a:srgbClr val="009900"/>
                </a:solidFill>
                <a:ea typeface="MS Sans Serif" charset="-122"/>
              </a:rPr>
              <a:t>cx,len</a:t>
            </a:r>
            <a:endParaRPr lang="en-US" altLang="zh-CN" sz="1800" b="0" dirty="0">
              <a:solidFill>
                <a:srgbClr val="009900"/>
              </a:solidFill>
              <a:ea typeface="MS Sans Serif" charset="-122"/>
            </a:endParaRPr>
          </a:p>
          <a:p>
            <a:pPr>
              <a:lnSpc>
                <a:spcPct val="70000"/>
              </a:lnSpc>
              <a:spcBef>
                <a:spcPts val="600"/>
              </a:spcBef>
            </a:pPr>
            <a:r>
              <a:rPr lang="en-US" altLang="zh-CN" sz="1800" b="0" dirty="0" err="1">
                <a:solidFill>
                  <a:srgbClr val="009900"/>
                </a:solidFill>
                <a:ea typeface="MS Sans Serif" charset="-122"/>
              </a:rPr>
              <a:t>Mov</a:t>
            </a:r>
            <a:r>
              <a:rPr lang="en-US" altLang="zh-CN" sz="1800" b="0" dirty="0">
                <a:solidFill>
                  <a:srgbClr val="009900"/>
                </a:solidFill>
                <a:ea typeface="MS Sans Serif" charset="-122"/>
              </a:rPr>
              <a:t>   dx,0</a:t>
            </a:r>
          </a:p>
          <a:p>
            <a:pPr>
              <a:lnSpc>
                <a:spcPct val="70000"/>
              </a:lnSpc>
              <a:spcBef>
                <a:spcPts val="600"/>
              </a:spcBef>
            </a:pPr>
            <a:r>
              <a:rPr lang="en-US" altLang="zh-CN" sz="1800" b="0" dirty="0" err="1">
                <a:solidFill>
                  <a:srgbClr val="009900"/>
                </a:solidFill>
                <a:ea typeface="MS Sans Serif" charset="-122"/>
              </a:rPr>
              <a:t>mov</a:t>
            </a:r>
            <a:r>
              <a:rPr lang="en-US" altLang="zh-CN" sz="1800" b="0" dirty="0">
                <a:solidFill>
                  <a:srgbClr val="009900"/>
                </a:solidFill>
                <a:ea typeface="MS Sans Serif" charset="-122"/>
              </a:rPr>
              <a:t>   bl,41h</a:t>
            </a:r>
          </a:p>
          <a:p>
            <a:pPr>
              <a:lnSpc>
                <a:spcPct val="70000"/>
              </a:lnSpc>
              <a:spcBef>
                <a:spcPts val="600"/>
              </a:spcBef>
            </a:pPr>
            <a:r>
              <a:rPr lang="en-US" altLang="zh-CN" sz="1800" b="0" dirty="0" err="1">
                <a:solidFill>
                  <a:srgbClr val="009900"/>
                </a:solidFill>
                <a:ea typeface="MS Sans Serif" charset="-122"/>
              </a:rPr>
              <a:t>mov</a:t>
            </a:r>
            <a:r>
              <a:rPr lang="en-US" altLang="zh-CN" sz="1800" b="0" dirty="0">
                <a:solidFill>
                  <a:srgbClr val="009900"/>
                </a:solidFill>
                <a:ea typeface="MS Sans Serif" charset="-122"/>
              </a:rPr>
              <a:t>   al,0</a:t>
            </a:r>
          </a:p>
          <a:p>
            <a:pPr>
              <a:lnSpc>
                <a:spcPct val="70000"/>
              </a:lnSpc>
              <a:spcBef>
                <a:spcPts val="600"/>
              </a:spcBef>
            </a:pPr>
            <a:r>
              <a:rPr lang="en-US" altLang="zh-CN" sz="1800" b="0" dirty="0" err="1">
                <a:solidFill>
                  <a:srgbClr val="009900"/>
                </a:solidFill>
                <a:ea typeface="MS Sans Serif" charset="-122"/>
              </a:rPr>
              <a:t>Mov</a:t>
            </a:r>
            <a:r>
              <a:rPr lang="en-US" altLang="zh-CN" sz="1800" b="0" dirty="0">
                <a:solidFill>
                  <a:srgbClr val="009900"/>
                </a:solidFill>
                <a:ea typeface="MS Sans Serif" charset="-122"/>
              </a:rPr>
              <a:t>   ah,13h</a:t>
            </a:r>
          </a:p>
          <a:p>
            <a:pPr>
              <a:lnSpc>
                <a:spcPct val="70000"/>
              </a:lnSpc>
              <a:spcBef>
                <a:spcPts val="600"/>
              </a:spcBef>
            </a:pPr>
            <a:r>
              <a:rPr lang="en-US" altLang="zh-CN" sz="1800" b="0" dirty="0" err="1">
                <a:solidFill>
                  <a:srgbClr val="009900"/>
                </a:solidFill>
                <a:ea typeface="MS Sans Serif" charset="-122"/>
              </a:rPr>
              <a:t>int</a:t>
            </a:r>
            <a:r>
              <a:rPr lang="en-US" altLang="zh-CN" sz="1800" b="0" dirty="0">
                <a:solidFill>
                  <a:srgbClr val="009900"/>
                </a:solidFill>
                <a:ea typeface="MS Sans Serif" charset="-122"/>
              </a:rPr>
              <a:t>      10h</a:t>
            </a:r>
            <a:r>
              <a:rPr lang="en-US" altLang="zh-CN" sz="1800" b="0" dirty="0">
                <a:solidFill>
                  <a:schemeClr val="accent2"/>
                </a:solidFill>
                <a:ea typeface="MS Sans Serif" charset="-122"/>
              </a:rPr>
              <a:t>         </a:t>
            </a:r>
          </a:p>
          <a:p>
            <a:pPr>
              <a:lnSpc>
                <a:spcPct val="70000"/>
              </a:lnSpc>
              <a:spcBef>
                <a:spcPts val="600"/>
              </a:spcBef>
            </a:pPr>
            <a:r>
              <a:rPr lang="en-US" altLang="zh-CN" sz="1800" b="0" dirty="0" err="1">
                <a:solidFill>
                  <a:srgbClr val="000066"/>
                </a:solidFill>
                <a:ea typeface="MS Sans Serif" charset="-122"/>
              </a:rPr>
              <a:t>Mov</a:t>
            </a:r>
            <a:r>
              <a:rPr lang="en-US" altLang="zh-CN" sz="1800" b="0" dirty="0">
                <a:solidFill>
                  <a:srgbClr val="000066"/>
                </a:solidFill>
                <a:ea typeface="MS Sans Serif" charset="-122"/>
              </a:rPr>
              <a:t>   ah,4ch</a:t>
            </a:r>
          </a:p>
          <a:p>
            <a:pPr>
              <a:lnSpc>
                <a:spcPct val="70000"/>
              </a:lnSpc>
              <a:spcBef>
                <a:spcPts val="600"/>
              </a:spcBef>
            </a:pPr>
            <a:r>
              <a:rPr lang="en-US" altLang="zh-CN" sz="1800" b="0" dirty="0" err="1">
                <a:solidFill>
                  <a:srgbClr val="000066"/>
                </a:solidFill>
                <a:ea typeface="MS Sans Serif" charset="-122"/>
              </a:rPr>
              <a:t>Int</a:t>
            </a:r>
            <a:r>
              <a:rPr lang="en-US" altLang="zh-CN" sz="1800" b="0" dirty="0">
                <a:solidFill>
                  <a:srgbClr val="000066"/>
                </a:solidFill>
                <a:ea typeface="MS Sans Serif" charset="-122"/>
              </a:rPr>
              <a:t>      21h</a:t>
            </a:r>
          </a:p>
          <a:p>
            <a:pPr>
              <a:lnSpc>
                <a:spcPct val="70000"/>
              </a:lnSpc>
              <a:spcBef>
                <a:spcPts val="600"/>
              </a:spcBef>
            </a:pPr>
            <a:r>
              <a:rPr lang="en-US" altLang="zh-CN" sz="1800" b="0" dirty="0">
                <a:solidFill>
                  <a:srgbClr val="000066"/>
                </a:solidFill>
                <a:ea typeface="MS Sans Serif" charset="-122"/>
              </a:rPr>
              <a:t>  code ends</a:t>
            </a:r>
          </a:p>
          <a:p>
            <a:pPr>
              <a:lnSpc>
                <a:spcPct val="70000"/>
              </a:lnSpc>
              <a:spcBef>
                <a:spcPts val="600"/>
              </a:spcBef>
            </a:pPr>
            <a:r>
              <a:rPr lang="en-US" altLang="zh-CN" sz="1800" b="0" dirty="0">
                <a:solidFill>
                  <a:srgbClr val="000066"/>
                </a:solidFill>
                <a:ea typeface="MS Sans Serif" charset="-122"/>
              </a:rPr>
              <a:t>end start</a:t>
            </a:r>
          </a:p>
        </p:txBody>
      </p:sp>
      <p:sp>
        <p:nvSpPr>
          <p:cNvPr id="243720" name="Text Box 2056"/>
          <p:cNvSpPr txBox="1">
            <a:spLocks noChangeArrowheads="1"/>
          </p:cNvSpPr>
          <p:nvPr/>
        </p:nvSpPr>
        <p:spPr bwMode="auto">
          <a:xfrm>
            <a:off x="5791200" y="1052736"/>
            <a:ext cx="3124200" cy="5466112"/>
          </a:xfrm>
          <a:prstGeom prst="rect">
            <a:avLst/>
          </a:prstGeom>
          <a:noFill/>
          <a:ln>
            <a:solidFill>
              <a:srgbClr val="FF0000"/>
            </a:solidFill>
          </a:ln>
          <a:effectLst/>
        </p:spPr>
        <p:txBody>
          <a:bodyPr>
            <a:spAutoFit/>
          </a:bodyPr>
          <a:lstStyle/>
          <a:p>
            <a:pPr>
              <a:spcBef>
                <a:spcPct val="30000"/>
              </a:spcBef>
            </a:pPr>
            <a:r>
              <a:rPr lang="en-US" altLang="zh-CN" sz="1800" b="1" dirty="0">
                <a:solidFill>
                  <a:srgbClr val="3333FF"/>
                </a:solidFill>
                <a:latin typeface="+mn-lt"/>
                <a:ea typeface="楷体_GB2312" pitchFamily="1" charset="-122"/>
              </a:rPr>
              <a:t>(8</a:t>
            </a:r>
            <a:r>
              <a:rPr lang="zh-CN" altLang="en-US" sz="1800" b="1" dirty="0">
                <a:solidFill>
                  <a:srgbClr val="3333FF"/>
                </a:solidFill>
                <a:latin typeface="+mn-lt"/>
                <a:ea typeface="楷体_GB2312" pitchFamily="1" charset="-122"/>
              </a:rPr>
              <a:t>）显示字符串（</a:t>
            </a:r>
            <a:r>
              <a:rPr lang="en-US" altLang="zh-CN" sz="1800" b="1" dirty="0">
                <a:solidFill>
                  <a:srgbClr val="3333FF"/>
                </a:solidFill>
                <a:latin typeface="+mn-lt"/>
                <a:ea typeface="楷体_GB2312" pitchFamily="1" charset="-122"/>
              </a:rPr>
              <a:t>13</a:t>
            </a:r>
            <a:r>
              <a:rPr lang="zh-CN" altLang="en-US" sz="1800" b="1" dirty="0">
                <a:solidFill>
                  <a:srgbClr val="3333FF"/>
                </a:solidFill>
                <a:latin typeface="+mn-lt"/>
                <a:ea typeface="楷体_GB2312" pitchFamily="1" charset="-122"/>
              </a:rPr>
              <a:t>号功能）</a:t>
            </a:r>
          </a:p>
          <a:p>
            <a:pPr>
              <a:spcBef>
                <a:spcPct val="20000"/>
              </a:spcBef>
            </a:pPr>
            <a:r>
              <a:rPr lang="en-US" altLang="zh-CN" sz="1800" b="1" dirty="0">
                <a:solidFill>
                  <a:schemeClr val="hlink"/>
                </a:solidFill>
                <a:latin typeface="+mn-lt"/>
                <a:ea typeface="楷体_GB2312" pitchFamily="1" charset="-122"/>
              </a:rPr>
              <a:t>ES:BP=</a:t>
            </a:r>
            <a:r>
              <a:rPr lang="zh-CN" altLang="en-US" sz="1800" b="1" dirty="0">
                <a:solidFill>
                  <a:schemeClr val="hlink"/>
                </a:solidFill>
                <a:latin typeface="+mn-lt"/>
                <a:ea typeface="楷体_GB2312" pitchFamily="1" charset="-122"/>
              </a:rPr>
              <a:t>串地址</a:t>
            </a:r>
          </a:p>
          <a:p>
            <a:pPr>
              <a:spcBef>
                <a:spcPct val="20000"/>
              </a:spcBef>
            </a:pPr>
            <a:r>
              <a:rPr lang="en-US" altLang="zh-CN" sz="1800" b="1" dirty="0">
                <a:solidFill>
                  <a:schemeClr val="hlink"/>
                </a:solidFill>
                <a:latin typeface="+mn-lt"/>
                <a:ea typeface="楷体_GB2312" pitchFamily="1" charset="-122"/>
              </a:rPr>
              <a:t>CX=</a:t>
            </a:r>
            <a:r>
              <a:rPr lang="zh-CN" altLang="en-US" sz="1800" b="1" dirty="0">
                <a:solidFill>
                  <a:schemeClr val="hlink"/>
                </a:solidFill>
                <a:latin typeface="+mn-lt"/>
                <a:ea typeface="楷体_GB2312" pitchFamily="1" charset="-122"/>
              </a:rPr>
              <a:t>串长度</a:t>
            </a:r>
          </a:p>
          <a:p>
            <a:pPr>
              <a:spcBef>
                <a:spcPct val="20000"/>
              </a:spcBef>
            </a:pPr>
            <a:r>
              <a:rPr lang="en-US" altLang="zh-CN" sz="1800" b="1" dirty="0">
                <a:solidFill>
                  <a:schemeClr val="hlink"/>
                </a:solidFill>
                <a:latin typeface="+mn-lt"/>
                <a:ea typeface="楷体_GB2312" pitchFamily="1" charset="-122"/>
              </a:rPr>
              <a:t>DH,DL=</a:t>
            </a:r>
            <a:r>
              <a:rPr lang="zh-CN" altLang="en-US" sz="1800" b="1" dirty="0">
                <a:solidFill>
                  <a:schemeClr val="hlink"/>
                </a:solidFill>
                <a:latin typeface="+mn-lt"/>
                <a:ea typeface="楷体_GB2312" pitchFamily="1" charset="-122"/>
              </a:rPr>
              <a:t>起始行列</a:t>
            </a:r>
          </a:p>
          <a:p>
            <a:pPr>
              <a:spcBef>
                <a:spcPct val="20000"/>
              </a:spcBef>
            </a:pPr>
            <a:r>
              <a:rPr lang="en-US" altLang="zh-CN" sz="1800" b="1" dirty="0">
                <a:solidFill>
                  <a:schemeClr val="hlink"/>
                </a:solidFill>
                <a:latin typeface="+mn-lt"/>
                <a:ea typeface="楷体_GB2312" pitchFamily="1" charset="-122"/>
              </a:rPr>
              <a:t>BH=</a:t>
            </a:r>
            <a:r>
              <a:rPr lang="zh-CN" altLang="en-US" sz="1800" b="1" dirty="0">
                <a:solidFill>
                  <a:schemeClr val="hlink"/>
                </a:solidFill>
                <a:latin typeface="+mn-lt"/>
                <a:ea typeface="楷体_GB2312" pitchFamily="1" charset="-122"/>
              </a:rPr>
              <a:t>页号</a:t>
            </a:r>
          </a:p>
          <a:p>
            <a:pPr>
              <a:spcBef>
                <a:spcPct val="20000"/>
              </a:spcBef>
            </a:pPr>
            <a:r>
              <a:rPr lang="en-US" altLang="zh-CN" sz="1800" b="1" dirty="0">
                <a:solidFill>
                  <a:schemeClr val="hlink"/>
                </a:solidFill>
                <a:latin typeface="+mn-lt"/>
                <a:ea typeface="楷体_GB2312" pitchFamily="1" charset="-122"/>
              </a:rPr>
              <a:t>AL=0,BL=</a:t>
            </a:r>
            <a:r>
              <a:rPr lang="zh-CN" altLang="en-US" sz="1800" b="1" dirty="0">
                <a:solidFill>
                  <a:schemeClr val="hlink"/>
                </a:solidFill>
                <a:latin typeface="+mn-lt"/>
                <a:ea typeface="楷体_GB2312" pitchFamily="1" charset="-122"/>
              </a:rPr>
              <a:t>属性</a:t>
            </a:r>
          </a:p>
          <a:p>
            <a:pPr>
              <a:spcBef>
                <a:spcPct val="20000"/>
              </a:spcBef>
            </a:pPr>
            <a:r>
              <a:rPr lang="zh-CN" altLang="en-US" sz="1800" b="1" dirty="0">
                <a:solidFill>
                  <a:srgbClr val="3333FF"/>
                </a:solidFill>
                <a:latin typeface="+mn-lt"/>
                <a:ea typeface="楷体_GB2312" pitchFamily="1" charset="-122"/>
              </a:rPr>
              <a:t>串：</a:t>
            </a:r>
            <a:r>
              <a:rPr lang="en-US" altLang="zh-CN" sz="1800" b="1" dirty="0" err="1">
                <a:solidFill>
                  <a:srgbClr val="3333FF"/>
                </a:solidFill>
                <a:latin typeface="+mn-lt"/>
                <a:ea typeface="楷体_GB2312" pitchFamily="1" charset="-122"/>
              </a:rPr>
              <a:t>char,char</a:t>
            </a:r>
            <a:r>
              <a:rPr lang="en-US" altLang="zh-CN" sz="1800" b="1" dirty="0">
                <a:solidFill>
                  <a:srgbClr val="3333FF"/>
                </a:solidFill>
                <a:latin typeface="+mn-lt"/>
                <a:ea typeface="楷体_GB2312" pitchFamily="1" charset="-122"/>
              </a:rPr>
              <a:t>…char          </a:t>
            </a:r>
            <a:r>
              <a:rPr lang="zh-CN" altLang="en-US" sz="1800" b="1" dirty="0">
                <a:solidFill>
                  <a:srgbClr val="3333FF"/>
                </a:solidFill>
                <a:latin typeface="+mn-lt"/>
                <a:ea typeface="楷体_GB2312" pitchFamily="1" charset="-122"/>
              </a:rPr>
              <a:t>光标返回到起始位置</a:t>
            </a:r>
          </a:p>
          <a:p>
            <a:pPr>
              <a:spcBef>
                <a:spcPct val="20000"/>
              </a:spcBef>
            </a:pPr>
            <a:r>
              <a:rPr lang="en-US" altLang="zh-CN" sz="1800" b="1" dirty="0">
                <a:solidFill>
                  <a:srgbClr val="3333FF"/>
                </a:solidFill>
                <a:latin typeface="+mn-lt"/>
                <a:ea typeface="楷体_GB2312" pitchFamily="1" charset="-122"/>
              </a:rPr>
              <a:t>AL=1,BL=</a:t>
            </a:r>
            <a:r>
              <a:rPr lang="zh-CN" altLang="en-US" sz="1800" b="1" dirty="0">
                <a:solidFill>
                  <a:srgbClr val="3333FF"/>
                </a:solidFill>
                <a:latin typeface="+mn-lt"/>
                <a:ea typeface="楷体_GB2312" pitchFamily="1" charset="-122"/>
              </a:rPr>
              <a:t>属性</a:t>
            </a:r>
          </a:p>
          <a:p>
            <a:pPr>
              <a:spcBef>
                <a:spcPct val="20000"/>
              </a:spcBef>
            </a:pPr>
            <a:r>
              <a:rPr lang="zh-CN" altLang="en-US" sz="1800" b="1" dirty="0">
                <a:solidFill>
                  <a:srgbClr val="3333FF"/>
                </a:solidFill>
                <a:latin typeface="+mn-lt"/>
                <a:ea typeface="楷体_GB2312" pitchFamily="1" charset="-122"/>
              </a:rPr>
              <a:t>串：</a:t>
            </a:r>
            <a:r>
              <a:rPr lang="en-US" altLang="zh-CN" sz="1800" b="1" dirty="0" err="1">
                <a:solidFill>
                  <a:srgbClr val="3333FF"/>
                </a:solidFill>
                <a:latin typeface="+mn-lt"/>
                <a:ea typeface="楷体_GB2312" pitchFamily="1" charset="-122"/>
              </a:rPr>
              <a:t>char,char</a:t>
            </a:r>
            <a:r>
              <a:rPr lang="en-US" altLang="zh-CN" sz="1800" b="1" dirty="0">
                <a:solidFill>
                  <a:srgbClr val="3333FF"/>
                </a:solidFill>
                <a:latin typeface="+mn-lt"/>
                <a:ea typeface="楷体_GB2312" pitchFamily="1" charset="-122"/>
              </a:rPr>
              <a:t>…char          </a:t>
            </a:r>
            <a:r>
              <a:rPr lang="zh-CN" altLang="en-US" sz="1800" b="1" dirty="0">
                <a:solidFill>
                  <a:srgbClr val="3333FF"/>
                </a:solidFill>
                <a:latin typeface="+mn-lt"/>
                <a:ea typeface="楷体_GB2312" pitchFamily="1" charset="-122"/>
              </a:rPr>
              <a:t>光标跟随移动</a:t>
            </a:r>
          </a:p>
          <a:p>
            <a:pPr>
              <a:spcBef>
                <a:spcPct val="20000"/>
              </a:spcBef>
            </a:pPr>
            <a:r>
              <a:rPr lang="en-US" altLang="zh-CN" sz="1800" b="1" dirty="0">
                <a:solidFill>
                  <a:srgbClr val="3333FF"/>
                </a:solidFill>
                <a:latin typeface="+mn-lt"/>
                <a:ea typeface="楷体_GB2312" pitchFamily="1" charset="-122"/>
              </a:rPr>
              <a:t>AL=2</a:t>
            </a:r>
          </a:p>
          <a:p>
            <a:pPr>
              <a:spcBef>
                <a:spcPct val="20000"/>
              </a:spcBef>
            </a:pPr>
            <a:r>
              <a:rPr lang="zh-CN" altLang="en-US" sz="1800" b="1" dirty="0">
                <a:solidFill>
                  <a:srgbClr val="3333FF"/>
                </a:solidFill>
                <a:latin typeface="+mn-lt"/>
                <a:ea typeface="楷体_GB2312" pitchFamily="1" charset="-122"/>
              </a:rPr>
              <a:t>串：</a:t>
            </a:r>
            <a:r>
              <a:rPr lang="en-US" altLang="zh-CN" sz="1800" b="1" dirty="0">
                <a:solidFill>
                  <a:srgbClr val="3333FF"/>
                </a:solidFill>
                <a:latin typeface="+mn-lt"/>
                <a:ea typeface="楷体_GB2312" pitchFamily="1" charset="-122"/>
              </a:rPr>
              <a:t>char,</a:t>
            </a:r>
            <a:r>
              <a:rPr lang="zh-CN" altLang="en-US" sz="1800" b="1" dirty="0">
                <a:solidFill>
                  <a:srgbClr val="3333FF"/>
                </a:solidFill>
                <a:latin typeface="+mn-lt"/>
                <a:ea typeface="楷体_GB2312" pitchFamily="1" charset="-122"/>
              </a:rPr>
              <a:t> </a:t>
            </a:r>
            <a:r>
              <a:rPr lang="en-US" altLang="zh-CN" sz="1800" b="1" dirty="0" err="1">
                <a:solidFill>
                  <a:srgbClr val="3333FF"/>
                </a:solidFill>
                <a:latin typeface="+mn-lt"/>
                <a:ea typeface="楷体_GB2312" pitchFamily="1" charset="-122"/>
              </a:rPr>
              <a:t>attr</a:t>
            </a:r>
            <a:r>
              <a:rPr lang="en-US" altLang="zh-CN" sz="1800" b="1" dirty="0">
                <a:solidFill>
                  <a:srgbClr val="3333FF"/>
                </a:solidFill>
                <a:latin typeface="+mn-lt"/>
                <a:ea typeface="楷体_GB2312" pitchFamily="1" charset="-122"/>
              </a:rPr>
              <a:t>,</a:t>
            </a:r>
            <a:r>
              <a:rPr lang="zh-CN" altLang="en-US" sz="1800" dirty="0">
                <a:solidFill>
                  <a:srgbClr val="3333FF"/>
                </a:solidFill>
                <a:latin typeface="+mn-lt"/>
                <a:ea typeface="楷体_GB2312" pitchFamily="1" charset="-122"/>
              </a:rPr>
              <a:t> </a:t>
            </a:r>
            <a:r>
              <a:rPr lang="en-US" altLang="zh-CN" sz="1800" b="1" dirty="0">
                <a:solidFill>
                  <a:srgbClr val="3333FF"/>
                </a:solidFill>
                <a:latin typeface="+mn-lt"/>
                <a:ea typeface="楷体_GB2312" pitchFamily="1" charset="-122"/>
              </a:rPr>
              <a:t>char,</a:t>
            </a:r>
            <a:r>
              <a:rPr lang="zh-CN" altLang="en-US" sz="1800" b="1" dirty="0">
                <a:solidFill>
                  <a:srgbClr val="3333FF"/>
                </a:solidFill>
                <a:latin typeface="+mn-lt"/>
                <a:ea typeface="楷体_GB2312" pitchFamily="1" charset="-122"/>
              </a:rPr>
              <a:t> </a:t>
            </a:r>
            <a:r>
              <a:rPr lang="en-US" altLang="zh-CN" sz="1800" b="1" dirty="0" err="1">
                <a:solidFill>
                  <a:srgbClr val="3333FF"/>
                </a:solidFill>
                <a:latin typeface="+mn-lt"/>
                <a:ea typeface="楷体_GB2312" pitchFamily="1" charset="-122"/>
              </a:rPr>
              <a:t>attr</a:t>
            </a:r>
            <a:r>
              <a:rPr lang="en-US" altLang="zh-CN" sz="1800" b="1" dirty="0">
                <a:solidFill>
                  <a:srgbClr val="3333FF"/>
                </a:solidFill>
                <a:latin typeface="+mn-lt"/>
                <a:ea typeface="楷体_GB2312" pitchFamily="1" charset="-122"/>
              </a:rPr>
              <a:t>,</a:t>
            </a:r>
            <a:r>
              <a:rPr lang="zh-CN" altLang="en-US" sz="1800" b="1" dirty="0">
                <a:solidFill>
                  <a:srgbClr val="3333FF"/>
                </a:solidFill>
                <a:latin typeface="+mn-lt"/>
                <a:ea typeface="楷体_GB2312" pitchFamily="1" charset="-122"/>
              </a:rPr>
              <a:t> </a:t>
            </a:r>
            <a:r>
              <a:rPr lang="en-US" altLang="zh-CN" sz="1800" b="1" dirty="0">
                <a:solidFill>
                  <a:srgbClr val="3333FF"/>
                </a:solidFill>
                <a:latin typeface="+mn-lt"/>
                <a:ea typeface="楷体_GB2312" pitchFamily="1" charset="-122"/>
              </a:rPr>
              <a:t>…,</a:t>
            </a:r>
            <a:r>
              <a:rPr lang="zh-CN" altLang="en-US" sz="1800" b="1" dirty="0">
                <a:solidFill>
                  <a:srgbClr val="3333FF"/>
                </a:solidFill>
                <a:latin typeface="+mn-lt"/>
                <a:ea typeface="楷体_GB2312" pitchFamily="1" charset="-122"/>
              </a:rPr>
              <a:t> </a:t>
            </a:r>
            <a:r>
              <a:rPr lang="en-US" altLang="zh-CN" sz="1800" b="1" dirty="0">
                <a:solidFill>
                  <a:srgbClr val="3333FF"/>
                </a:solidFill>
                <a:latin typeface="+mn-lt"/>
                <a:ea typeface="楷体_GB2312" pitchFamily="1" charset="-122"/>
              </a:rPr>
              <a:t>char</a:t>
            </a:r>
            <a:r>
              <a:rPr lang="en-US" altLang="zh-CN" sz="1800" dirty="0">
                <a:solidFill>
                  <a:srgbClr val="3333FF"/>
                </a:solidFill>
                <a:latin typeface="+mn-lt"/>
                <a:ea typeface="楷体_GB2312" pitchFamily="1" charset="-122"/>
              </a:rPr>
              <a:t>,</a:t>
            </a:r>
            <a:r>
              <a:rPr lang="zh-CN" altLang="en-US" sz="1800" dirty="0">
                <a:solidFill>
                  <a:srgbClr val="3333FF"/>
                </a:solidFill>
                <a:latin typeface="+mn-lt"/>
                <a:ea typeface="楷体_GB2312" pitchFamily="1" charset="-122"/>
              </a:rPr>
              <a:t> </a:t>
            </a:r>
            <a:r>
              <a:rPr lang="en-US" altLang="zh-CN" sz="1800" dirty="0" err="1">
                <a:solidFill>
                  <a:srgbClr val="3333FF"/>
                </a:solidFill>
                <a:latin typeface="+mn-lt"/>
                <a:ea typeface="楷体_GB2312" pitchFamily="1" charset="-122"/>
              </a:rPr>
              <a:t>attr</a:t>
            </a:r>
            <a:r>
              <a:rPr lang="en-US" altLang="zh-CN" sz="1800" b="1" dirty="0">
                <a:solidFill>
                  <a:srgbClr val="3333FF"/>
                </a:solidFill>
                <a:latin typeface="+mn-lt"/>
                <a:ea typeface="楷体_GB2312" pitchFamily="1" charset="-122"/>
              </a:rPr>
              <a:t>   </a:t>
            </a:r>
            <a:r>
              <a:rPr lang="zh-CN" altLang="en-US" sz="1800" b="1" dirty="0">
                <a:solidFill>
                  <a:srgbClr val="3333FF"/>
                </a:solidFill>
                <a:latin typeface="+mn-lt"/>
                <a:ea typeface="楷体_GB2312" pitchFamily="1" charset="-122"/>
              </a:rPr>
              <a:t>光标返回起始位置</a:t>
            </a:r>
          </a:p>
          <a:p>
            <a:pPr>
              <a:spcBef>
                <a:spcPct val="20000"/>
              </a:spcBef>
            </a:pPr>
            <a:r>
              <a:rPr lang="en-US" altLang="zh-CN" sz="1800" b="1" dirty="0">
                <a:solidFill>
                  <a:srgbClr val="3333FF"/>
                </a:solidFill>
                <a:latin typeface="+mn-lt"/>
                <a:ea typeface="楷体_GB2312" pitchFamily="1" charset="-122"/>
              </a:rPr>
              <a:t>AL=3</a:t>
            </a:r>
          </a:p>
          <a:p>
            <a:pPr>
              <a:spcBef>
                <a:spcPct val="20000"/>
              </a:spcBef>
            </a:pPr>
            <a:r>
              <a:rPr lang="zh-CN" altLang="en-US" sz="1800" b="1" dirty="0">
                <a:solidFill>
                  <a:srgbClr val="3333FF"/>
                </a:solidFill>
                <a:latin typeface="+mn-lt"/>
                <a:ea typeface="楷体_GB2312" pitchFamily="1" charset="-122"/>
              </a:rPr>
              <a:t>串：</a:t>
            </a:r>
            <a:r>
              <a:rPr lang="en-US" altLang="zh-CN" sz="1800" dirty="0">
                <a:solidFill>
                  <a:srgbClr val="3333FF"/>
                </a:solidFill>
                <a:ea typeface="楷体_GB2312" pitchFamily="1" charset="-122"/>
              </a:rPr>
              <a:t> char,</a:t>
            </a:r>
            <a:r>
              <a:rPr lang="zh-CN" altLang="en-US" sz="1800" dirty="0">
                <a:solidFill>
                  <a:srgbClr val="3333FF"/>
                </a:solidFill>
                <a:ea typeface="楷体_GB2312" pitchFamily="1" charset="-122"/>
              </a:rPr>
              <a:t> </a:t>
            </a:r>
            <a:r>
              <a:rPr lang="en-US" altLang="zh-CN" sz="1800" dirty="0" err="1">
                <a:solidFill>
                  <a:srgbClr val="3333FF"/>
                </a:solidFill>
                <a:ea typeface="楷体_GB2312" pitchFamily="1" charset="-122"/>
              </a:rPr>
              <a:t>attr</a:t>
            </a:r>
            <a:r>
              <a:rPr lang="en-US" altLang="zh-CN" sz="1800" dirty="0">
                <a:solidFill>
                  <a:srgbClr val="3333FF"/>
                </a:solidFill>
                <a:ea typeface="楷体_GB2312" pitchFamily="1" charset="-122"/>
              </a:rPr>
              <a:t>,</a:t>
            </a:r>
            <a:r>
              <a:rPr lang="zh-CN" altLang="en-US" sz="1800" dirty="0">
                <a:solidFill>
                  <a:srgbClr val="3333FF"/>
                </a:solidFill>
                <a:ea typeface="楷体_GB2312" pitchFamily="1" charset="-122"/>
              </a:rPr>
              <a:t> </a:t>
            </a:r>
            <a:r>
              <a:rPr lang="en-US" altLang="zh-CN" sz="1800" dirty="0">
                <a:solidFill>
                  <a:srgbClr val="3333FF"/>
                </a:solidFill>
                <a:ea typeface="楷体_GB2312" pitchFamily="1" charset="-122"/>
              </a:rPr>
              <a:t>char,</a:t>
            </a:r>
            <a:r>
              <a:rPr lang="zh-CN" altLang="en-US" sz="1800" dirty="0">
                <a:solidFill>
                  <a:srgbClr val="3333FF"/>
                </a:solidFill>
                <a:ea typeface="楷体_GB2312" pitchFamily="1" charset="-122"/>
              </a:rPr>
              <a:t> </a:t>
            </a:r>
            <a:r>
              <a:rPr lang="en-US" altLang="zh-CN" sz="1800" dirty="0" err="1">
                <a:solidFill>
                  <a:srgbClr val="3333FF"/>
                </a:solidFill>
                <a:ea typeface="楷体_GB2312" pitchFamily="1" charset="-122"/>
              </a:rPr>
              <a:t>attr</a:t>
            </a:r>
            <a:r>
              <a:rPr lang="en-US" altLang="zh-CN" sz="1800" dirty="0">
                <a:solidFill>
                  <a:srgbClr val="3333FF"/>
                </a:solidFill>
                <a:ea typeface="楷体_GB2312" pitchFamily="1" charset="-122"/>
              </a:rPr>
              <a:t>,</a:t>
            </a:r>
            <a:r>
              <a:rPr lang="zh-CN" altLang="en-US" sz="1800" dirty="0">
                <a:solidFill>
                  <a:srgbClr val="3333FF"/>
                </a:solidFill>
                <a:ea typeface="楷体_GB2312" pitchFamily="1" charset="-122"/>
              </a:rPr>
              <a:t> </a:t>
            </a:r>
            <a:r>
              <a:rPr lang="en-US" altLang="zh-CN" sz="1800" dirty="0">
                <a:solidFill>
                  <a:srgbClr val="3333FF"/>
                </a:solidFill>
                <a:ea typeface="楷体_GB2312" pitchFamily="1" charset="-122"/>
              </a:rPr>
              <a:t>…,</a:t>
            </a:r>
            <a:r>
              <a:rPr lang="zh-CN" altLang="en-US" sz="1800" dirty="0">
                <a:solidFill>
                  <a:srgbClr val="3333FF"/>
                </a:solidFill>
                <a:ea typeface="楷体_GB2312" pitchFamily="1" charset="-122"/>
              </a:rPr>
              <a:t> </a:t>
            </a:r>
            <a:r>
              <a:rPr lang="en-US" altLang="zh-CN" sz="1800" dirty="0">
                <a:solidFill>
                  <a:srgbClr val="3333FF"/>
                </a:solidFill>
                <a:ea typeface="楷体_GB2312" pitchFamily="1" charset="-122"/>
              </a:rPr>
              <a:t>char,</a:t>
            </a:r>
            <a:r>
              <a:rPr lang="zh-CN" altLang="en-US" sz="1800" dirty="0">
                <a:solidFill>
                  <a:srgbClr val="3333FF"/>
                </a:solidFill>
                <a:ea typeface="楷体_GB2312" pitchFamily="1" charset="-122"/>
              </a:rPr>
              <a:t> </a:t>
            </a:r>
            <a:r>
              <a:rPr lang="en-US" altLang="zh-CN" sz="1800" dirty="0" err="1">
                <a:solidFill>
                  <a:srgbClr val="3333FF"/>
                </a:solidFill>
                <a:ea typeface="楷体_GB2312" pitchFamily="1" charset="-122"/>
              </a:rPr>
              <a:t>attr</a:t>
            </a:r>
            <a:r>
              <a:rPr lang="en-US" altLang="zh-CN" sz="1800" b="1" dirty="0">
                <a:solidFill>
                  <a:srgbClr val="3333FF"/>
                </a:solidFill>
                <a:latin typeface="+mn-lt"/>
                <a:ea typeface="楷体_GB2312" pitchFamily="1" charset="-122"/>
              </a:rPr>
              <a:t>           </a:t>
            </a:r>
            <a:r>
              <a:rPr lang="zh-CN" altLang="en-US" sz="1800" b="1" dirty="0">
                <a:solidFill>
                  <a:srgbClr val="3333FF"/>
                </a:solidFill>
                <a:latin typeface="+mn-lt"/>
                <a:ea typeface="楷体_GB2312" pitchFamily="1" charset="-122"/>
              </a:rPr>
              <a:t>光标跟随移动</a:t>
            </a:r>
          </a:p>
        </p:txBody>
      </p:sp>
      <p:sp>
        <p:nvSpPr>
          <p:cNvPr id="7"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显示器</a:t>
            </a:r>
            <a:r>
              <a:rPr lang="en-US" altLang="zh-CN" sz="2600" kern="0" dirty="0">
                <a:solidFill>
                  <a:schemeClr val="tx2"/>
                </a:solidFill>
                <a:effectLst>
                  <a:outerShdw blurRad="38100" dist="38100" dir="2700000" algn="tl">
                    <a:srgbClr val="C0C0C0"/>
                  </a:outerShdw>
                </a:effectLst>
                <a:latin typeface="+mj-lt"/>
                <a:cs typeface="+mj-cs"/>
              </a:rPr>
              <a:t>I/O</a:t>
            </a:r>
            <a:endParaRPr lang="zh-CN" altLang="en-US" sz="2600" kern="0" dirty="0">
              <a:solidFill>
                <a:schemeClr val="tx2"/>
              </a:solidFill>
              <a:effectLst>
                <a:outerShdw blurRad="38100" dist="38100" dir="2700000" algn="tl">
                  <a:srgbClr val="C0C0C0"/>
                </a:outerShdw>
              </a:effectLst>
              <a:latin typeface="+mj-lt"/>
              <a:cs typeface="+mj-cs"/>
            </a:endParaRPr>
          </a:p>
        </p:txBody>
      </p:sp>
      <p:pic>
        <p:nvPicPr>
          <p:cNvPr id="1228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08" y="4500139"/>
            <a:ext cx="3311860" cy="20041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1">
            <a:extLst>
              <a:ext uri="{FF2B5EF4-FFF2-40B4-BE49-F238E27FC236}">
                <a16:creationId xmlns:a16="http://schemas.microsoft.com/office/drawing/2014/main" id="{8E8FAFD3-77B0-4962-A924-70B157C79426}"/>
              </a:ext>
            </a:extLst>
          </p:cNvPr>
          <p:cNvSpPr txBox="1"/>
          <p:nvPr/>
        </p:nvSpPr>
        <p:spPr>
          <a:xfrm>
            <a:off x="3879717" y="5915719"/>
            <a:ext cx="1640193" cy="461665"/>
          </a:xfrm>
          <a:prstGeom prst="rect">
            <a:avLst/>
          </a:prstGeom>
          <a:noFill/>
        </p:spPr>
        <p:txBody>
          <a:bodyPr wrap="none" rtlCol="0">
            <a:spAutoFit/>
          </a:bodyPr>
          <a:lstStyle/>
          <a:p>
            <a:r>
              <a:rPr lang="zh-CN" altLang="en-US" u="sng" dirty="0">
                <a:solidFill>
                  <a:srgbClr val="FF0000"/>
                </a:solidFill>
              </a:rPr>
              <a:t>例</a:t>
            </a:r>
            <a:r>
              <a:rPr lang="en-US" altLang="zh-CN" u="sng" dirty="0">
                <a:solidFill>
                  <a:srgbClr val="FF0000"/>
                </a:solidFill>
              </a:rPr>
              <a:t>9.17.asm</a:t>
            </a:r>
            <a:endParaRPr lang="zh-CN" altLang="en-US" u="sng" dirty="0">
              <a:solidFill>
                <a:srgbClr val="FF0000"/>
              </a:solidFill>
            </a:endParaRPr>
          </a:p>
        </p:txBody>
      </p:sp>
    </p:spTree>
    <p:extLst>
      <p:ext uri="{BB962C8B-B14F-4D97-AF65-F5344CB8AC3E}">
        <p14:creationId xmlns:p14="http://schemas.microsoft.com/office/powerpoint/2010/main" val="3845143012"/>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929" name="Text Box 169"/>
          <p:cNvSpPr txBox="1">
            <a:spLocks noChangeArrowheads="1"/>
          </p:cNvSpPr>
          <p:nvPr/>
        </p:nvSpPr>
        <p:spPr bwMode="auto">
          <a:xfrm>
            <a:off x="539748" y="1075296"/>
            <a:ext cx="4391025" cy="579438"/>
          </a:xfrm>
          <a:prstGeom prst="rect">
            <a:avLst/>
          </a:prstGeom>
          <a:noFill/>
          <a:ln>
            <a:noFill/>
          </a:ln>
          <a:effectLst/>
        </p:spPr>
        <p:txBody>
          <a:bodyPr>
            <a:spAutoFit/>
          </a:bodyPr>
          <a:lstStyle/>
          <a:p>
            <a:pPr>
              <a:spcBef>
                <a:spcPct val="50000"/>
              </a:spcBef>
            </a:pPr>
            <a:r>
              <a:rPr lang="en-US" altLang="zh-CN" sz="3200" dirty="0">
                <a:solidFill>
                  <a:srgbClr val="FF0000"/>
                </a:solidFill>
                <a:latin typeface="+mn-lt"/>
                <a:ea typeface="楷体_GB2312" pitchFamily="1" charset="-122"/>
              </a:rPr>
              <a:t>DOS</a:t>
            </a:r>
            <a:r>
              <a:rPr lang="zh-CN" altLang="en-US" sz="3200" dirty="0">
                <a:solidFill>
                  <a:srgbClr val="FF0000"/>
                </a:solidFill>
                <a:latin typeface="+mn-lt"/>
                <a:ea typeface="楷体_GB2312" pitchFamily="1" charset="-122"/>
              </a:rPr>
              <a:t>显示功能调用</a:t>
            </a:r>
          </a:p>
        </p:txBody>
      </p:sp>
      <p:graphicFrame>
        <p:nvGraphicFramePr>
          <p:cNvPr id="117982" name="Group 222"/>
          <p:cNvGraphicFramePr>
            <a:graphicFrameLocks noGrp="1"/>
          </p:cNvGraphicFramePr>
          <p:nvPr>
            <p:extLst>
              <p:ext uri="{D42A27DB-BD31-4B8C-83A1-F6EECF244321}">
                <p14:modId xmlns:p14="http://schemas.microsoft.com/office/powerpoint/2010/main" val="2800063179"/>
              </p:ext>
            </p:extLst>
          </p:nvPr>
        </p:nvGraphicFramePr>
        <p:xfrm>
          <a:off x="444314" y="2276872"/>
          <a:ext cx="8340154" cy="3104452"/>
        </p:xfrm>
        <a:graphic>
          <a:graphicData uri="http://schemas.openxmlformats.org/drawingml/2006/table">
            <a:tbl>
              <a:tblPr/>
              <a:tblGrid>
                <a:gridCol w="762000">
                  <a:extLst>
                    <a:ext uri="{9D8B030D-6E8A-4147-A177-3AD203B41FA5}">
                      <a16:colId xmlns:a16="http://schemas.microsoft.com/office/drawing/2014/main" val="20000"/>
                    </a:ext>
                  </a:extLst>
                </a:gridCol>
                <a:gridCol w="4409802">
                  <a:extLst>
                    <a:ext uri="{9D8B030D-6E8A-4147-A177-3AD203B41FA5}">
                      <a16:colId xmlns:a16="http://schemas.microsoft.com/office/drawing/2014/main" val="20001"/>
                    </a:ext>
                  </a:extLst>
                </a:gridCol>
                <a:gridCol w="3168352">
                  <a:extLst>
                    <a:ext uri="{9D8B030D-6E8A-4147-A177-3AD203B41FA5}">
                      <a16:colId xmlns:a16="http://schemas.microsoft.com/office/drawing/2014/main" val="20002"/>
                    </a:ext>
                  </a:extLst>
                </a:gridCol>
              </a:tblGrid>
              <a:tr h="384175">
                <a:tc>
                  <a:txBody>
                    <a:bodyPr/>
                    <a:lstStyle>
                      <a:lvl1pPr>
                        <a:spcBef>
                          <a:spcPct val="20000"/>
                        </a:spcBef>
                        <a:defRPr kumimoji="1" sz="2800" b="1">
                          <a:solidFill>
                            <a:srgbClr val="FFFFFF"/>
                          </a:solidFill>
                          <a:effectLst>
                            <a:outerShdw blurRad="38100" dist="38100" dir="2700000" algn="tl">
                              <a:srgbClr val="000000"/>
                            </a:outerShdw>
                          </a:effectLst>
                          <a:latin typeface="Times New Roman" pitchFamily="18" charset="0"/>
                          <a:ea typeface="宋体" pitchFamily="2" charset="-122"/>
                        </a:defRPr>
                      </a:lvl1pPr>
                      <a:lvl2pPr>
                        <a:spcBef>
                          <a:spcPct val="20000"/>
                        </a:spcBef>
                        <a:defRPr kumimoji="1" sz="2400" b="1">
                          <a:solidFill>
                            <a:srgbClr val="FFFFFF"/>
                          </a:solidFill>
                          <a:effectLst>
                            <a:outerShdw blurRad="38100" dist="38100" dir="2700000" algn="tl">
                              <a:srgbClr val="000000"/>
                            </a:outerShdw>
                          </a:effectLst>
                          <a:latin typeface="Times New Roman" pitchFamily="18" charset="0"/>
                          <a:ea typeface="宋体" pitchFamily="2" charset="-122"/>
                        </a:defRPr>
                      </a:lvl2pPr>
                      <a:lvl3pPr>
                        <a:spcBef>
                          <a:spcPct val="20000"/>
                        </a:spcBef>
                        <a:defRPr kumimoji="1" sz="2000" b="1">
                          <a:solidFill>
                            <a:srgbClr val="FFFFFF"/>
                          </a:solidFill>
                          <a:effectLst>
                            <a:outerShdw blurRad="38100" dist="38100" dir="2700000" algn="tl">
                              <a:srgbClr val="000000"/>
                            </a:outerShdw>
                          </a:effectLst>
                          <a:latin typeface="Times New Roman" pitchFamily="18" charset="0"/>
                          <a:ea typeface="宋体" pitchFamily="2" charset="-122"/>
                        </a:defRPr>
                      </a:lvl3pPr>
                      <a:lvl4pPr>
                        <a:spcBef>
                          <a:spcPct val="20000"/>
                        </a:spcBef>
                        <a:defRPr kumimoji="1" b="1">
                          <a:solidFill>
                            <a:srgbClr val="FFFFFF"/>
                          </a:solidFill>
                          <a:effectLst>
                            <a:outerShdw blurRad="38100" dist="38100" dir="2700000" algn="tl">
                              <a:srgbClr val="000000"/>
                            </a:outerShdw>
                          </a:effectLst>
                          <a:latin typeface="Times New Roman" pitchFamily="18" charset="0"/>
                          <a:ea typeface="宋体" pitchFamily="2" charset="-122"/>
                        </a:defRPr>
                      </a:lvl4pPr>
                      <a:lvl5pPr>
                        <a:spcBef>
                          <a:spcPct val="20000"/>
                        </a:spcBef>
                        <a:defRPr kumimoji="1" b="1">
                          <a:solidFill>
                            <a:srgbClr val="FFFFFF"/>
                          </a:solidFill>
                          <a:effectLst>
                            <a:outerShdw blurRad="38100" dist="38100" dir="2700000" algn="tl">
                              <a:srgbClr val="000000"/>
                            </a:outerShdw>
                          </a:effectLst>
                          <a:latin typeface="Times New Roman" pitchFamily="18" charset="0"/>
                          <a:ea typeface="宋体" pitchFamily="2" charset="-122"/>
                        </a:defRPr>
                      </a:lvl5pPr>
                      <a:lvl6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6pPr>
                      <a:lvl7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7pPr>
                      <a:lvl8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8pPr>
                      <a:lvl9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a:ln>
                            <a:noFill/>
                          </a:ln>
                          <a:solidFill>
                            <a:srgbClr val="3333FF"/>
                          </a:solidFill>
                          <a:effectLst/>
                          <a:latin typeface="Times New Roman" pitchFamily="18" charset="0"/>
                          <a:ea typeface="宋体" pitchFamily="2" charset="-122"/>
                        </a:rPr>
                        <a:t>AH</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b="1">
                          <a:solidFill>
                            <a:srgbClr val="FFFFFF"/>
                          </a:solidFill>
                          <a:effectLst>
                            <a:outerShdw blurRad="38100" dist="38100" dir="2700000" algn="tl">
                              <a:srgbClr val="000000"/>
                            </a:outerShdw>
                          </a:effectLst>
                          <a:latin typeface="Times New Roman" pitchFamily="18" charset="0"/>
                          <a:ea typeface="宋体" pitchFamily="2" charset="-122"/>
                        </a:defRPr>
                      </a:lvl1pPr>
                      <a:lvl2pPr>
                        <a:spcBef>
                          <a:spcPct val="20000"/>
                        </a:spcBef>
                        <a:defRPr kumimoji="1" sz="2400" b="1">
                          <a:solidFill>
                            <a:srgbClr val="FFFFFF"/>
                          </a:solidFill>
                          <a:effectLst>
                            <a:outerShdw blurRad="38100" dist="38100" dir="2700000" algn="tl">
                              <a:srgbClr val="000000"/>
                            </a:outerShdw>
                          </a:effectLst>
                          <a:latin typeface="Times New Roman" pitchFamily="18" charset="0"/>
                          <a:ea typeface="宋体" pitchFamily="2" charset="-122"/>
                        </a:defRPr>
                      </a:lvl2pPr>
                      <a:lvl3pPr>
                        <a:spcBef>
                          <a:spcPct val="20000"/>
                        </a:spcBef>
                        <a:defRPr kumimoji="1" sz="2000" b="1">
                          <a:solidFill>
                            <a:srgbClr val="FFFFFF"/>
                          </a:solidFill>
                          <a:effectLst>
                            <a:outerShdw blurRad="38100" dist="38100" dir="2700000" algn="tl">
                              <a:srgbClr val="000000"/>
                            </a:outerShdw>
                          </a:effectLst>
                          <a:latin typeface="Times New Roman" pitchFamily="18" charset="0"/>
                          <a:ea typeface="宋体" pitchFamily="2" charset="-122"/>
                        </a:defRPr>
                      </a:lvl3pPr>
                      <a:lvl4pPr>
                        <a:spcBef>
                          <a:spcPct val="20000"/>
                        </a:spcBef>
                        <a:defRPr kumimoji="1" b="1">
                          <a:solidFill>
                            <a:srgbClr val="FFFFFF"/>
                          </a:solidFill>
                          <a:effectLst>
                            <a:outerShdw blurRad="38100" dist="38100" dir="2700000" algn="tl">
                              <a:srgbClr val="000000"/>
                            </a:outerShdw>
                          </a:effectLst>
                          <a:latin typeface="Times New Roman" pitchFamily="18" charset="0"/>
                          <a:ea typeface="宋体" pitchFamily="2" charset="-122"/>
                        </a:defRPr>
                      </a:lvl4pPr>
                      <a:lvl5pPr>
                        <a:spcBef>
                          <a:spcPct val="20000"/>
                        </a:spcBef>
                        <a:defRPr kumimoji="1" b="1">
                          <a:solidFill>
                            <a:srgbClr val="FFFFFF"/>
                          </a:solidFill>
                          <a:effectLst>
                            <a:outerShdw blurRad="38100" dist="38100" dir="2700000" algn="tl">
                              <a:srgbClr val="000000"/>
                            </a:outerShdw>
                          </a:effectLst>
                          <a:latin typeface="Times New Roman" pitchFamily="18" charset="0"/>
                          <a:ea typeface="宋体" pitchFamily="2" charset="-122"/>
                        </a:defRPr>
                      </a:lvl5pPr>
                      <a:lvl6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6pPr>
                      <a:lvl7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7pPr>
                      <a:lvl8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8pPr>
                      <a:lvl9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a:ln>
                            <a:noFill/>
                          </a:ln>
                          <a:solidFill>
                            <a:srgbClr val="3333FF"/>
                          </a:solidFill>
                          <a:effectLst/>
                          <a:latin typeface="Times New Roman" pitchFamily="18" charset="0"/>
                          <a:ea typeface="宋体" pitchFamily="2" charset="-122"/>
                        </a:rPr>
                        <a:t> </a:t>
                      </a:r>
                      <a:r>
                        <a:rPr kumimoji="1" lang="zh-CN" altLang="en-US" sz="2800" b="1" i="0" u="none" strike="noStrike" cap="none" normalizeH="0" baseline="0" dirty="0">
                          <a:ln>
                            <a:noFill/>
                          </a:ln>
                          <a:solidFill>
                            <a:srgbClr val="3333FF"/>
                          </a:solidFill>
                          <a:effectLst/>
                          <a:latin typeface="Times New Roman" pitchFamily="18" charset="0"/>
                          <a:ea typeface="宋体" pitchFamily="2" charset="-122"/>
                        </a:rPr>
                        <a:t>功能</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b="1">
                          <a:solidFill>
                            <a:srgbClr val="FFFFFF"/>
                          </a:solidFill>
                          <a:effectLst>
                            <a:outerShdw blurRad="38100" dist="38100" dir="2700000" algn="tl">
                              <a:srgbClr val="000000"/>
                            </a:outerShdw>
                          </a:effectLst>
                          <a:latin typeface="Times New Roman" pitchFamily="18" charset="0"/>
                          <a:ea typeface="宋体" pitchFamily="2" charset="-122"/>
                        </a:defRPr>
                      </a:lvl1pPr>
                      <a:lvl2pPr>
                        <a:spcBef>
                          <a:spcPct val="20000"/>
                        </a:spcBef>
                        <a:defRPr kumimoji="1" sz="2400" b="1">
                          <a:solidFill>
                            <a:srgbClr val="FFFFFF"/>
                          </a:solidFill>
                          <a:effectLst>
                            <a:outerShdw blurRad="38100" dist="38100" dir="2700000" algn="tl">
                              <a:srgbClr val="000000"/>
                            </a:outerShdw>
                          </a:effectLst>
                          <a:latin typeface="Times New Roman" pitchFamily="18" charset="0"/>
                          <a:ea typeface="宋体" pitchFamily="2" charset="-122"/>
                        </a:defRPr>
                      </a:lvl2pPr>
                      <a:lvl3pPr>
                        <a:spcBef>
                          <a:spcPct val="20000"/>
                        </a:spcBef>
                        <a:defRPr kumimoji="1" sz="2000" b="1">
                          <a:solidFill>
                            <a:srgbClr val="FFFFFF"/>
                          </a:solidFill>
                          <a:effectLst>
                            <a:outerShdw blurRad="38100" dist="38100" dir="2700000" algn="tl">
                              <a:srgbClr val="000000"/>
                            </a:outerShdw>
                          </a:effectLst>
                          <a:latin typeface="Times New Roman" pitchFamily="18" charset="0"/>
                          <a:ea typeface="宋体" pitchFamily="2" charset="-122"/>
                        </a:defRPr>
                      </a:lvl3pPr>
                      <a:lvl4pPr>
                        <a:spcBef>
                          <a:spcPct val="20000"/>
                        </a:spcBef>
                        <a:defRPr kumimoji="1" b="1">
                          <a:solidFill>
                            <a:srgbClr val="FFFFFF"/>
                          </a:solidFill>
                          <a:effectLst>
                            <a:outerShdw blurRad="38100" dist="38100" dir="2700000" algn="tl">
                              <a:srgbClr val="000000"/>
                            </a:outerShdw>
                          </a:effectLst>
                          <a:latin typeface="Times New Roman" pitchFamily="18" charset="0"/>
                          <a:ea typeface="宋体" pitchFamily="2" charset="-122"/>
                        </a:defRPr>
                      </a:lvl4pPr>
                      <a:lvl5pPr>
                        <a:spcBef>
                          <a:spcPct val="20000"/>
                        </a:spcBef>
                        <a:defRPr kumimoji="1" b="1">
                          <a:solidFill>
                            <a:srgbClr val="FFFFFF"/>
                          </a:solidFill>
                          <a:effectLst>
                            <a:outerShdw blurRad="38100" dist="38100" dir="2700000" algn="tl">
                              <a:srgbClr val="000000"/>
                            </a:outerShdw>
                          </a:effectLst>
                          <a:latin typeface="Times New Roman" pitchFamily="18" charset="0"/>
                          <a:ea typeface="宋体" pitchFamily="2" charset="-122"/>
                        </a:defRPr>
                      </a:lvl5pPr>
                      <a:lvl6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6pPr>
                      <a:lvl7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7pPr>
                      <a:lvl8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8pPr>
                      <a:lvl9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a:ln>
                            <a:noFill/>
                          </a:ln>
                          <a:solidFill>
                            <a:srgbClr val="3333FF"/>
                          </a:solidFill>
                          <a:effectLst/>
                          <a:latin typeface="Times New Roman" pitchFamily="18" charset="0"/>
                          <a:ea typeface="宋体" pitchFamily="2" charset="-122"/>
                        </a:rPr>
                        <a:t>调用参数</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446213">
                <a:tc>
                  <a:txBody>
                    <a:bodyPr/>
                    <a:lstStyle>
                      <a:lvl1pPr>
                        <a:spcBef>
                          <a:spcPct val="20000"/>
                        </a:spcBef>
                        <a:defRPr kumimoji="1" sz="2800" b="1">
                          <a:solidFill>
                            <a:srgbClr val="FFFFFF"/>
                          </a:solidFill>
                          <a:effectLst>
                            <a:outerShdw blurRad="38100" dist="38100" dir="2700000" algn="tl">
                              <a:srgbClr val="000000"/>
                            </a:outerShdw>
                          </a:effectLst>
                          <a:latin typeface="Times New Roman" pitchFamily="18" charset="0"/>
                          <a:ea typeface="宋体" pitchFamily="2" charset="-122"/>
                        </a:defRPr>
                      </a:lvl1pPr>
                      <a:lvl2pPr>
                        <a:spcBef>
                          <a:spcPct val="20000"/>
                        </a:spcBef>
                        <a:defRPr kumimoji="1" sz="2400" b="1">
                          <a:solidFill>
                            <a:srgbClr val="FFFFFF"/>
                          </a:solidFill>
                          <a:effectLst>
                            <a:outerShdw blurRad="38100" dist="38100" dir="2700000" algn="tl">
                              <a:srgbClr val="000000"/>
                            </a:outerShdw>
                          </a:effectLst>
                          <a:latin typeface="Times New Roman" pitchFamily="18" charset="0"/>
                          <a:ea typeface="宋体" pitchFamily="2" charset="-122"/>
                        </a:defRPr>
                      </a:lvl2pPr>
                      <a:lvl3pPr>
                        <a:spcBef>
                          <a:spcPct val="20000"/>
                        </a:spcBef>
                        <a:defRPr kumimoji="1" sz="2000" b="1">
                          <a:solidFill>
                            <a:srgbClr val="FFFFFF"/>
                          </a:solidFill>
                          <a:effectLst>
                            <a:outerShdw blurRad="38100" dist="38100" dir="2700000" algn="tl">
                              <a:srgbClr val="000000"/>
                            </a:outerShdw>
                          </a:effectLst>
                          <a:latin typeface="Times New Roman" pitchFamily="18" charset="0"/>
                          <a:ea typeface="宋体" pitchFamily="2" charset="-122"/>
                        </a:defRPr>
                      </a:lvl3pPr>
                      <a:lvl4pPr>
                        <a:spcBef>
                          <a:spcPct val="20000"/>
                        </a:spcBef>
                        <a:defRPr kumimoji="1" b="1">
                          <a:solidFill>
                            <a:srgbClr val="FFFFFF"/>
                          </a:solidFill>
                          <a:effectLst>
                            <a:outerShdw blurRad="38100" dist="38100" dir="2700000" algn="tl">
                              <a:srgbClr val="000000"/>
                            </a:outerShdw>
                          </a:effectLst>
                          <a:latin typeface="Times New Roman" pitchFamily="18" charset="0"/>
                          <a:ea typeface="宋体" pitchFamily="2" charset="-122"/>
                        </a:defRPr>
                      </a:lvl4pPr>
                      <a:lvl5pPr>
                        <a:spcBef>
                          <a:spcPct val="20000"/>
                        </a:spcBef>
                        <a:defRPr kumimoji="1" b="1">
                          <a:solidFill>
                            <a:srgbClr val="FFFFFF"/>
                          </a:solidFill>
                          <a:effectLst>
                            <a:outerShdw blurRad="38100" dist="38100" dir="2700000" algn="tl">
                              <a:srgbClr val="000000"/>
                            </a:outerShdw>
                          </a:effectLst>
                          <a:latin typeface="Times New Roman" pitchFamily="18" charset="0"/>
                          <a:ea typeface="宋体" pitchFamily="2" charset="-122"/>
                        </a:defRPr>
                      </a:lvl5pPr>
                      <a:lvl6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6pPr>
                      <a:lvl7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7pPr>
                      <a:lvl8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8pPr>
                      <a:lvl9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9pPr>
                    </a:lstStyle>
                    <a:p>
                      <a:pPr marL="0" marR="0" lvl="0" indent="0" algn="ctr" defTabSz="914400" rtl="0" eaLnBrk="1" fontAlgn="base" latinLnBrk="0" hangingPunct="1">
                        <a:lnSpc>
                          <a:spcPct val="200000"/>
                        </a:lnSpc>
                        <a:spcBef>
                          <a:spcPts val="600"/>
                        </a:spcBef>
                        <a:spcAft>
                          <a:spcPct val="0"/>
                        </a:spcAft>
                        <a:buClrTx/>
                        <a:buSzTx/>
                        <a:buFontTx/>
                        <a:buNone/>
                        <a:tabLst/>
                      </a:pPr>
                      <a:r>
                        <a:rPr kumimoji="1" lang="en-US" altLang="zh-CN" sz="2000" b="1" i="0" u="none" strike="noStrike" cap="none" normalizeH="0" baseline="0">
                          <a:ln>
                            <a:noFill/>
                          </a:ln>
                          <a:solidFill>
                            <a:srgbClr val="3333FF"/>
                          </a:solidFill>
                          <a:effectLst/>
                          <a:latin typeface="Times New Roman" pitchFamily="18" charset="0"/>
                          <a:ea typeface="宋体" pitchFamily="2" charset="-122"/>
                        </a:rPr>
                        <a:t>2</a:t>
                      </a:r>
                    </a:p>
                    <a:p>
                      <a:pPr marL="0" marR="0" lvl="0" indent="0" algn="ctr" defTabSz="914400" rtl="0" eaLnBrk="1" fontAlgn="base" latinLnBrk="0" hangingPunct="1">
                        <a:lnSpc>
                          <a:spcPct val="200000"/>
                        </a:lnSpc>
                        <a:spcBef>
                          <a:spcPts val="600"/>
                        </a:spcBef>
                        <a:spcAft>
                          <a:spcPct val="0"/>
                        </a:spcAft>
                        <a:buClrTx/>
                        <a:buSzTx/>
                        <a:buFontTx/>
                        <a:buNone/>
                        <a:tabLst/>
                      </a:pPr>
                      <a:r>
                        <a:rPr kumimoji="1" lang="en-US" altLang="zh-CN" sz="2000" b="1" i="0" u="none" strike="noStrike" cap="none" normalizeH="0" baseline="0">
                          <a:ln>
                            <a:noFill/>
                          </a:ln>
                          <a:solidFill>
                            <a:srgbClr val="3333FF"/>
                          </a:solidFill>
                          <a:effectLst/>
                          <a:latin typeface="Times New Roman" pitchFamily="18" charset="0"/>
                          <a:ea typeface="宋体" pitchFamily="2" charset="-122"/>
                        </a:rPr>
                        <a:t>6</a:t>
                      </a:r>
                    </a:p>
                    <a:p>
                      <a:pPr marL="0" marR="0" lvl="0" indent="0" algn="ctr" defTabSz="914400" rtl="0" eaLnBrk="1" fontAlgn="base" latinLnBrk="0" hangingPunct="1">
                        <a:lnSpc>
                          <a:spcPct val="200000"/>
                        </a:lnSpc>
                        <a:spcBef>
                          <a:spcPts val="600"/>
                        </a:spcBef>
                        <a:spcAft>
                          <a:spcPct val="0"/>
                        </a:spcAft>
                        <a:buClrTx/>
                        <a:buSzTx/>
                        <a:buFontTx/>
                        <a:buNone/>
                        <a:tabLst/>
                      </a:pPr>
                      <a:r>
                        <a:rPr kumimoji="1" lang="en-US" altLang="zh-CN" sz="2000" b="1" i="0" u="none" strike="noStrike" cap="none" normalizeH="0" baseline="0">
                          <a:ln>
                            <a:noFill/>
                          </a:ln>
                          <a:solidFill>
                            <a:srgbClr val="3333FF"/>
                          </a:solidFill>
                          <a:effectLst/>
                          <a:latin typeface="Times New Roman" pitchFamily="18" charset="0"/>
                          <a:ea typeface="宋体" pitchFamily="2" charset="-122"/>
                        </a:rPr>
                        <a:t>9</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b="1">
                          <a:solidFill>
                            <a:srgbClr val="FFFFFF"/>
                          </a:solidFill>
                          <a:effectLst>
                            <a:outerShdw blurRad="38100" dist="38100" dir="2700000" algn="tl">
                              <a:srgbClr val="000000"/>
                            </a:outerShdw>
                          </a:effectLst>
                          <a:latin typeface="Times New Roman" pitchFamily="18" charset="0"/>
                          <a:ea typeface="宋体" pitchFamily="2" charset="-122"/>
                        </a:defRPr>
                      </a:lvl1pPr>
                      <a:lvl2pPr>
                        <a:spcBef>
                          <a:spcPct val="20000"/>
                        </a:spcBef>
                        <a:defRPr kumimoji="1" sz="2400" b="1">
                          <a:solidFill>
                            <a:srgbClr val="FFFFFF"/>
                          </a:solidFill>
                          <a:effectLst>
                            <a:outerShdw blurRad="38100" dist="38100" dir="2700000" algn="tl">
                              <a:srgbClr val="000000"/>
                            </a:outerShdw>
                          </a:effectLst>
                          <a:latin typeface="Times New Roman" pitchFamily="18" charset="0"/>
                          <a:ea typeface="宋体" pitchFamily="2" charset="-122"/>
                        </a:defRPr>
                      </a:lvl2pPr>
                      <a:lvl3pPr>
                        <a:spcBef>
                          <a:spcPct val="20000"/>
                        </a:spcBef>
                        <a:defRPr kumimoji="1" sz="2000" b="1">
                          <a:solidFill>
                            <a:srgbClr val="FFFFFF"/>
                          </a:solidFill>
                          <a:effectLst>
                            <a:outerShdw blurRad="38100" dist="38100" dir="2700000" algn="tl">
                              <a:srgbClr val="000000"/>
                            </a:outerShdw>
                          </a:effectLst>
                          <a:latin typeface="Times New Roman" pitchFamily="18" charset="0"/>
                          <a:ea typeface="宋体" pitchFamily="2" charset="-122"/>
                        </a:defRPr>
                      </a:lvl3pPr>
                      <a:lvl4pPr>
                        <a:spcBef>
                          <a:spcPct val="20000"/>
                        </a:spcBef>
                        <a:defRPr kumimoji="1" b="1">
                          <a:solidFill>
                            <a:srgbClr val="FFFFFF"/>
                          </a:solidFill>
                          <a:effectLst>
                            <a:outerShdw blurRad="38100" dist="38100" dir="2700000" algn="tl">
                              <a:srgbClr val="000000"/>
                            </a:outerShdw>
                          </a:effectLst>
                          <a:latin typeface="Times New Roman" pitchFamily="18" charset="0"/>
                          <a:ea typeface="宋体" pitchFamily="2" charset="-122"/>
                        </a:defRPr>
                      </a:lvl4pPr>
                      <a:lvl5pPr>
                        <a:spcBef>
                          <a:spcPct val="20000"/>
                        </a:spcBef>
                        <a:defRPr kumimoji="1" b="1">
                          <a:solidFill>
                            <a:srgbClr val="FFFFFF"/>
                          </a:solidFill>
                          <a:effectLst>
                            <a:outerShdw blurRad="38100" dist="38100" dir="2700000" algn="tl">
                              <a:srgbClr val="000000"/>
                            </a:outerShdw>
                          </a:effectLst>
                          <a:latin typeface="Times New Roman" pitchFamily="18" charset="0"/>
                          <a:ea typeface="宋体" pitchFamily="2" charset="-122"/>
                        </a:defRPr>
                      </a:lvl5pPr>
                      <a:lvl6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6pPr>
                      <a:lvl7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7pPr>
                      <a:lvl8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8pPr>
                      <a:lvl9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9pPr>
                    </a:lstStyle>
                    <a:p>
                      <a:pPr marL="0" marR="0" lvl="0" indent="0" algn="l" defTabSz="914400" rtl="0" eaLnBrk="1" fontAlgn="base" latinLnBrk="0" hangingPunct="1">
                        <a:lnSpc>
                          <a:spcPct val="200000"/>
                        </a:lnSpc>
                        <a:spcBef>
                          <a:spcPts val="600"/>
                        </a:spcBef>
                        <a:spcAft>
                          <a:spcPct val="0"/>
                        </a:spcAft>
                        <a:buClrTx/>
                        <a:buSzTx/>
                        <a:buFontTx/>
                        <a:buNone/>
                        <a:tabLst/>
                      </a:pPr>
                      <a:r>
                        <a:rPr kumimoji="1" lang="zh-CN" altLang="en-US" sz="2000" b="1" i="0" u="none" strike="noStrike" cap="none" normalizeH="0" baseline="0" dirty="0">
                          <a:ln>
                            <a:noFill/>
                          </a:ln>
                          <a:solidFill>
                            <a:srgbClr val="3333FF"/>
                          </a:solidFill>
                          <a:effectLst/>
                          <a:latin typeface="Times New Roman" pitchFamily="18" charset="0"/>
                          <a:ea typeface="宋体" pitchFamily="2" charset="-122"/>
                        </a:rPr>
                        <a:t>显示一个字符（检</a:t>
                      </a:r>
                      <a:r>
                        <a:rPr kumimoji="1" lang="en-US" altLang="zh-CN" sz="2000" b="1" i="0" u="none" strike="noStrike" cap="none" normalizeH="0" baseline="0" dirty="0">
                          <a:ln>
                            <a:noFill/>
                          </a:ln>
                          <a:solidFill>
                            <a:srgbClr val="3333FF"/>
                          </a:solidFill>
                          <a:effectLst/>
                          <a:latin typeface="Times New Roman" pitchFamily="18" charset="0"/>
                          <a:ea typeface="宋体" pitchFamily="2" charset="-122"/>
                        </a:rPr>
                        <a:t>CTRL_BREAK)</a:t>
                      </a:r>
                    </a:p>
                    <a:p>
                      <a:pPr marL="0" marR="0" lvl="0" indent="0" algn="l" defTabSz="914400" rtl="0" eaLnBrk="1" fontAlgn="base" latinLnBrk="0" hangingPunct="1">
                        <a:lnSpc>
                          <a:spcPct val="200000"/>
                        </a:lnSpc>
                        <a:spcBef>
                          <a:spcPts val="600"/>
                        </a:spcBef>
                        <a:spcAft>
                          <a:spcPct val="0"/>
                        </a:spcAft>
                        <a:buClrTx/>
                        <a:buSzTx/>
                        <a:buFontTx/>
                        <a:buNone/>
                        <a:tabLst/>
                      </a:pPr>
                      <a:r>
                        <a:rPr kumimoji="1" lang="zh-CN" altLang="en-US" sz="2000" b="1" i="0" u="none" strike="noStrike" cap="none" normalizeH="0" baseline="0" dirty="0">
                          <a:ln>
                            <a:noFill/>
                          </a:ln>
                          <a:solidFill>
                            <a:srgbClr val="3333FF"/>
                          </a:solidFill>
                          <a:effectLst/>
                          <a:latin typeface="Times New Roman" pitchFamily="18" charset="0"/>
                          <a:ea typeface="宋体" pitchFamily="2" charset="-122"/>
                        </a:rPr>
                        <a:t>显示一个字符（不检</a:t>
                      </a:r>
                      <a:r>
                        <a:rPr kumimoji="1" lang="en-US" altLang="zh-CN" sz="2000" b="1" i="0" u="none" strike="noStrike" cap="none" normalizeH="0" baseline="0" dirty="0">
                          <a:ln>
                            <a:noFill/>
                          </a:ln>
                          <a:solidFill>
                            <a:srgbClr val="3333FF"/>
                          </a:solidFill>
                          <a:effectLst/>
                          <a:latin typeface="Times New Roman" pitchFamily="18" charset="0"/>
                          <a:ea typeface="宋体" pitchFamily="2" charset="-122"/>
                        </a:rPr>
                        <a:t>CTRL_BREAK)</a:t>
                      </a:r>
                    </a:p>
                    <a:p>
                      <a:pPr marL="0" marR="0" lvl="0" indent="0" algn="l" defTabSz="914400" rtl="0" eaLnBrk="1" fontAlgn="base" latinLnBrk="0" hangingPunct="1">
                        <a:lnSpc>
                          <a:spcPct val="200000"/>
                        </a:lnSpc>
                        <a:spcBef>
                          <a:spcPts val="600"/>
                        </a:spcBef>
                        <a:spcAft>
                          <a:spcPct val="0"/>
                        </a:spcAft>
                        <a:buClrTx/>
                        <a:buSzTx/>
                        <a:buFontTx/>
                        <a:buNone/>
                        <a:tabLst/>
                      </a:pPr>
                      <a:r>
                        <a:rPr kumimoji="1" lang="zh-CN" altLang="en-US" sz="2000" b="1" i="0" u="none" strike="noStrike" cap="none" normalizeH="0" baseline="0" dirty="0">
                          <a:ln>
                            <a:noFill/>
                          </a:ln>
                          <a:solidFill>
                            <a:srgbClr val="3333FF"/>
                          </a:solidFill>
                          <a:effectLst/>
                          <a:latin typeface="Times New Roman" pitchFamily="18" charset="0"/>
                          <a:ea typeface="宋体" pitchFamily="2" charset="-122"/>
                        </a:rPr>
                        <a:t>显示字符串</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b="1">
                          <a:solidFill>
                            <a:srgbClr val="FFFFFF"/>
                          </a:solidFill>
                          <a:effectLst>
                            <a:outerShdw blurRad="38100" dist="38100" dir="2700000" algn="tl">
                              <a:srgbClr val="000000"/>
                            </a:outerShdw>
                          </a:effectLst>
                          <a:latin typeface="Times New Roman" pitchFamily="18" charset="0"/>
                          <a:ea typeface="宋体" pitchFamily="2" charset="-122"/>
                        </a:defRPr>
                      </a:lvl1pPr>
                      <a:lvl2pPr>
                        <a:spcBef>
                          <a:spcPct val="20000"/>
                        </a:spcBef>
                        <a:defRPr kumimoji="1" sz="2400" b="1">
                          <a:solidFill>
                            <a:srgbClr val="FFFFFF"/>
                          </a:solidFill>
                          <a:effectLst>
                            <a:outerShdw blurRad="38100" dist="38100" dir="2700000" algn="tl">
                              <a:srgbClr val="000000"/>
                            </a:outerShdw>
                          </a:effectLst>
                          <a:latin typeface="Times New Roman" pitchFamily="18" charset="0"/>
                          <a:ea typeface="宋体" pitchFamily="2" charset="-122"/>
                        </a:defRPr>
                      </a:lvl2pPr>
                      <a:lvl3pPr>
                        <a:spcBef>
                          <a:spcPct val="20000"/>
                        </a:spcBef>
                        <a:defRPr kumimoji="1" sz="2000" b="1">
                          <a:solidFill>
                            <a:srgbClr val="FFFFFF"/>
                          </a:solidFill>
                          <a:effectLst>
                            <a:outerShdw blurRad="38100" dist="38100" dir="2700000" algn="tl">
                              <a:srgbClr val="000000"/>
                            </a:outerShdw>
                          </a:effectLst>
                          <a:latin typeface="Times New Roman" pitchFamily="18" charset="0"/>
                          <a:ea typeface="宋体" pitchFamily="2" charset="-122"/>
                        </a:defRPr>
                      </a:lvl3pPr>
                      <a:lvl4pPr>
                        <a:spcBef>
                          <a:spcPct val="20000"/>
                        </a:spcBef>
                        <a:defRPr kumimoji="1" b="1">
                          <a:solidFill>
                            <a:srgbClr val="FFFFFF"/>
                          </a:solidFill>
                          <a:effectLst>
                            <a:outerShdw blurRad="38100" dist="38100" dir="2700000" algn="tl">
                              <a:srgbClr val="000000"/>
                            </a:outerShdw>
                          </a:effectLst>
                          <a:latin typeface="Times New Roman" pitchFamily="18" charset="0"/>
                          <a:ea typeface="宋体" pitchFamily="2" charset="-122"/>
                        </a:defRPr>
                      </a:lvl4pPr>
                      <a:lvl5pPr>
                        <a:spcBef>
                          <a:spcPct val="20000"/>
                        </a:spcBef>
                        <a:defRPr kumimoji="1" b="1">
                          <a:solidFill>
                            <a:srgbClr val="FFFFFF"/>
                          </a:solidFill>
                          <a:effectLst>
                            <a:outerShdw blurRad="38100" dist="38100" dir="2700000" algn="tl">
                              <a:srgbClr val="000000"/>
                            </a:outerShdw>
                          </a:effectLst>
                          <a:latin typeface="Times New Roman" pitchFamily="18" charset="0"/>
                          <a:ea typeface="宋体" pitchFamily="2" charset="-122"/>
                        </a:defRPr>
                      </a:lvl5pPr>
                      <a:lvl6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6pPr>
                      <a:lvl7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7pPr>
                      <a:lvl8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8pPr>
                      <a:lvl9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9pPr>
                    </a:lstStyle>
                    <a:p>
                      <a:pPr marL="0" marR="0" lvl="0" indent="0" algn="l" defTabSz="914400" rtl="0" eaLnBrk="1" fontAlgn="base" latinLnBrk="0" hangingPunct="1">
                        <a:lnSpc>
                          <a:spcPct val="200000"/>
                        </a:lnSpc>
                        <a:spcBef>
                          <a:spcPts val="600"/>
                        </a:spcBef>
                        <a:spcAft>
                          <a:spcPct val="0"/>
                        </a:spcAft>
                        <a:buClrTx/>
                        <a:buSzTx/>
                        <a:buFontTx/>
                        <a:buNone/>
                        <a:tabLst/>
                      </a:pPr>
                      <a:r>
                        <a:rPr kumimoji="1" lang="en-US" altLang="zh-CN" sz="2000" b="1" i="0" u="none" strike="noStrike" cap="none" normalizeH="0" baseline="0" dirty="0">
                          <a:ln>
                            <a:noFill/>
                          </a:ln>
                          <a:solidFill>
                            <a:srgbClr val="3333FF"/>
                          </a:solidFill>
                          <a:effectLst/>
                          <a:latin typeface="Times New Roman" pitchFamily="18" charset="0"/>
                          <a:ea typeface="宋体" pitchFamily="2" charset="-122"/>
                        </a:rPr>
                        <a:t>DL=</a:t>
                      </a:r>
                      <a:r>
                        <a:rPr kumimoji="1" lang="zh-CN" altLang="en-US" sz="2000" b="1" i="0" u="none" strike="noStrike" cap="none" normalizeH="0" baseline="0" dirty="0">
                          <a:ln>
                            <a:noFill/>
                          </a:ln>
                          <a:solidFill>
                            <a:srgbClr val="3333FF"/>
                          </a:solidFill>
                          <a:effectLst/>
                          <a:latin typeface="Times New Roman" pitchFamily="18" charset="0"/>
                          <a:ea typeface="宋体" pitchFamily="2" charset="-122"/>
                        </a:rPr>
                        <a:t>字符；光标跟随移动</a:t>
                      </a:r>
                    </a:p>
                    <a:p>
                      <a:pPr marL="0" marR="0" lvl="0" indent="0" algn="l" defTabSz="914400" rtl="0" eaLnBrk="1" fontAlgn="base" latinLnBrk="0" hangingPunct="1">
                        <a:lnSpc>
                          <a:spcPct val="200000"/>
                        </a:lnSpc>
                        <a:spcBef>
                          <a:spcPts val="600"/>
                        </a:spcBef>
                        <a:spcAft>
                          <a:spcPct val="0"/>
                        </a:spcAft>
                        <a:buClrTx/>
                        <a:buSzTx/>
                        <a:buFontTx/>
                        <a:buNone/>
                        <a:tabLst/>
                      </a:pPr>
                      <a:r>
                        <a:rPr kumimoji="1" lang="en-US" altLang="zh-CN" sz="2000" b="1" i="0" u="none" strike="noStrike" cap="none" normalizeH="0" baseline="0" dirty="0">
                          <a:ln>
                            <a:noFill/>
                          </a:ln>
                          <a:solidFill>
                            <a:srgbClr val="3333FF"/>
                          </a:solidFill>
                          <a:effectLst/>
                          <a:latin typeface="Times New Roman" pitchFamily="18" charset="0"/>
                          <a:ea typeface="宋体" pitchFamily="2" charset="-122"/>
                        </a:rPr>
                        <a:t>DL=</a:t>
                      </a:r>
                      <a:r>
                        <a:rPr kumimoji="1" lang="zh-CN" altLang="en-US" sz="2000" b="1" i="0" u="none" strike="noStrike" cap="none" normalizeH="0" baseline="0" dirty="0">
                          <a:ln>
                            <a:noFill/>
                          </a:ln>
                          <a:solidFill>
                            <a:srgbClr val="3333FF"/>
                          </a:solidFill>
                          <a:effectLst/>
                          <a:latin typeface="Times New Roman" pitchFamily="18" charset="0"/>
                          <a:ea typeface="宋体" pitchFamily="2" charset="-122"/>
                        </a:rPr>
                        <a:t>字符；光标跟随移动</a:t>
                      </a:r>
                    </a:p>
                    <a:p>
                      <a:pPr marL="0" marR="0" lvl="0" indent="0" algn="l" defTabSz="914400" rtl="0" eaLnBrk="1" fontAlgn="base" latinLnBrk="0" hangingPunct="1">
                        <a:lnSpc>
                          <a:spcPct val="200000"/>
                        </a:lnSpc>
                        <a:spcBef>
                          <a:spcPts val="600"/>
                        </a:spcBef>
                        <a:spcAft>
                          <a:spcPct val="0"/>
                        </a:spcAft>
                        <a:buClrTx/>
                        <a:buSzTx/>
                        <a:buFontTx/>
                        <a:buNone/>
                        <a:tabLst/>
                      </a:pPr>
                      <a:r>
                        <a:rPr kumimoji="1" lang="en-US" altLang="zh-CN" sz="2000" b="1" i="0" u="none" strike="noStrike" cap="none" normalizeH="0" baseline="0" dirty="0">
                          <a:ln>
                            <a:noFill/>
                          </a:ln>
                          <a:solidFill>
                            <a:srgbClr val="3333FF"/>
                          </a:solidFill>
                          <a:effectLst/>
                          <a:latin typeface="Times New Roman" pitchFamily="18" charset="0"/>
                          <a:ea typeface="宋体" pitchFamily="2" charset="-122"/>
                        </a:rPr>
                        <a:t>DS:DX=</a:t>
                      </a:r>
                      <a:r>
                        <a:rPr kumimoji="1" lang="zh-CN" altLang="en-US" sz="2000" b="1" i="0" u="none" strike="noStrike" cap="none" normalizeH="0" baseline="0" dirty="0">
                          <a:ln>
                            <a:noFill/>
                          </a:ln>
                          <a:solidFill>
                            <a:srgbClr val="3333FF"/>
                          </a:solidFill>
                          <a:effectLst/>
                          <a:latin typeface="Times New Roman" pitchFamily="18" charset="0"/>
                          <a:ea typeface="宋体" pitchFamily="2" charset="-122"/>
                        </a:rPr>
                        <a:t>串地址 串必须以‘</a:t>
                      </a:r>
                      <a:r>
                        <a:rPr kumimoji="1" lang="en-US" altLang="zh-CN" sz="2000" b="1" i="0" u="none" strike="noStrike" cap="none" normalizeH="0" baseline="0" dirty="0">
                          <a:ln>
                            <a:noFill/>
                          </a:ln>
                          <a:solidFill>
                            <a:srgbClr val="3333FF"/>
                          </a:solidFill>
                          <a:effectLst/>
                          <a:latin typeface="Times New Roman" pitchFamily="18" charset="0"/>
                          <a:ea typeface="宋体" pitchFamily="2" charset="-122"/>
                        </a:rPr>
                        <a:t>$“</a:t>
                      </a:r>
                      <a:r>
                        <a:rPr kumimoji="1" lang="zh-CN" altLang="en-US" sz="2000" b="1" i="0" u="none" strike="noStrike" cap="none" normalizeH="0" baseline="0" dirty="0">
                          <a:ln>
                            <a:noFill/>
                          </a:ln>
                          <a:solidFill>
                            <a:srgbClr val="3333FF"/>
                          </a:solidFill>
                          <a:effectLst/>
                          <a:latin typeface="Times New Roman" pitchFamily="18" charset="0"/>
                          <a:ea typeface="宋体" pitchFamily="2" charset="-122"/>
                        </a:rPr>
                        <a:t>结尾</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4"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显示器</a:t>
            </a:r>
            <a:r>
              <a:rPr lang="en-US" altLang="zh-CN" sz="2600" kern="0" dirty="0">
                <a:solidFill>
                  <a:schemeClr val="tx2"/>
                </a:solidFill>
                <a:effectLst>
                  <a:outerShdw blurRad="38100" dist="38100" dir="2700000" algn="tl">
                    <a:srgbClr val="C0C0C0"/>
                  </a:outerShdw>
                </a:effectLst>
                <a:latin typeface="+mj-lt"/>
                <a:cs typeface="+mj-cs"/>
              </a:rPr>
              <a:t>I/O</a:t>
            </a:r>
            <a:endParaRPr lang="zh-CN" altLang="en-US" sz="2600" kern="0" dirty="0">
              <a:solidFill>
                <a:schemeClr val="tx2"/>
              </a:solidFill>
              <a:effectLst>
                <a:outerShdw blurRad="38100" dist="38100" dir="2700000" algn="tl">
                  <a:srgbClr val="C0C0C0"/>
                </a:outerShdw>
              </a:effectLst>
              <a:latin typeface="+mj-lt"/>
              <a:cs typeface="+mj-cs"/>
            </a:endParaRPr>
          </a:p>
        </p:txBody>
      </p:sp>
    </p:spTree>
    <p:extLst>
      <p:ext uri="{BB962C8B-B14F-4D97-AF65-F5344CB8AC3E}">
        <p14:creationId xmlns:p14="http://schemas.microsoft.com/office/powerpoint/2010/main" val="3260861220"/>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type="body" idx="1"/>
          </p:nvPr>
        </p:nvSpPr>
        <p:spPr>
          <a:xfrm>
            <a:off x="431540" y="1232756"/>
            <a:ext cx="8424936" cy="5004556"/>
          </a:xfrm>
        </p:spPr>
        <p:txBody>
          <a:bodyPr/>
          <a:lstStyle/>
          <a:p>
            <a:pPr marL="0" indent="0">
              <a:buNone/>
            </a:pPr>
            <a:r>
              <a:rPr lang="zh-CN" altLang="en-US" sz="2400" b="0" dirty="0">
                <a:solidFill>
                  <a:srgbClr val="FF0000"/>
                </a:solidFill>
                <a:effectLst/>
                <a:ea typeface="黑体" pitchFamily="49" charset="-122"/>
              </a:rPr>
              <a:t>显示字符串 </a:t>
            </a:r>
            <a:r>
              <a:rPr lang="en-US" altLang="zh-CN" sz="2400" b="0" dirty="0">
                <a:solidFill>
                  <a:srgbClr val="FF0000"/>
                </a:solidFill>
                <a:effectLst/>
                <a:ea typeface="黑体" pitchFamily="49" charset="-122"/>
              </a:rPr>
              <a:t>(09H</a:t>
            </a:r>
            <a:r>
              <a:rPr lang="zh-CN" altLang="en-US" sz="2400" b="0" dirty="0">
                <a:solidFill>
                  <a:srgbClr val="FF0000"/>
                </a:solidFill>
                <a:effectLst/>
                <a:ea typeface="黑体" pitchFamily="49" charset="-122"/>
              </a:rPr>
              <a:t>功能</a:t>
            </a:r>
            <a:r>
              <a:rPr lang="en-US" altLang="zh-CN" sz="2400" b="0" dirty="0">
                <a:solidFill>
                  <a:srgbClr val="FF0000"/>
                </a:solidFill>
                <a:effectLst/>
                <a:ea typeface="黑体" pitchFamily="49" charset="-122"/>
              </a:rPr>
              <a:t>)</a:t>
            </a:r>
            <a:endParaRPr lang="en-US" altLang="zh-CN" sz="2400" b="0" dirty="0">
              <a:solidFill>
                <a:srgbClr val="FF0000"/>
              </a:solidFill>
              <a:effectLst/>
            </a:endParaRPr>
          </a:p>
          <a:p>
            <a:r>
              <a:rPr lang="zh-CN" altLang="en-US" sz="2400" b="0" dirty="0">
                <a:effectLst/>
                <a:ea typeface="宋体" panose="02010600030101010101" pitchFamily="2" charset="-122"/>
              </a:rPr>
              <a:t>入口参数：</a:t>
            </a:r>
            <a:endParaRPr lang="en-US" altLang="zh-CN" sz="2400" b="0" dirty="0">
              <a:effectLst/>
              <a:ea typeface="宋体" panose="02010600030101010101" pitchFamily="2" charset="-122"/>
            </a:endParaRPr>
          </a:p>
          <a:p>
            <a:pPr lvl="1"/>
            <a:r>
              <a:rPr lang="zh-CN" altLang="en-US" dirty="0">
                <a:solidFill>
                  <a:srgbClr val="3333FF"/>
                </a:solidFill>
                <a:ea typeface="宋体" panose="02010600030101010101" pitchFamily="2" charset="-122"/>
                <a:cs typeface="+mn-cs"/>
              </a:rPr>
              <a:t>定义要显示的字符串，字符串尾应为‘</a:t>
            </a:r>
            <a:r>
              <a:rPr lang="en-US" altLang="zh-CN" dirty="0">
                <a:solidFill>
                  <a:srgbClr val="3333FF"/>
                </a:solidFill>
                <a:ea typeface="宋体" panose="02010600030101010101" pitchFamily="2" charset="-122"/>
                <a:cs typeface="+mn-cs"/>
              </a:rPr>
              <a:t>$</a:t>
            </a:r>
            <a:r>
              <a:rPr lang="zh-CN" altLang="en-US" dirty="0">
                <a:solidFill>
                  <a:srgbClr val="3333FF"/>
                </a:solidFill>
                <a:ea typeface="宋体" panose="02010600030101010101" pitchFamily="2" charset="-122"/>
                <a:cs typeface="+mn-cs"/>
              </a:rPr>
              <a:t>’，作为结束显示的标志。</a:t>
            </a:r>
            <a:endParaRPr lang="en-US" altLang="zh-CN" dirty="0">
              <a:solidFill>
                <a:srgbClr val="3333FF"/>
              </a:solidFill>
              <a:ea typeface="宋体" panose="02010600030101010101" pitchFamily="2" charset="-122"/>
              <a:cs typeface="+mn-cs"/>
            </a:endParaRPr>
          </a:p>
          <a:p>
            <a:pPr lvl="1"/>
            <a:r>
              <a:rPr lang="en-US" altLang="zh-CN" dirty="0">
                <a:solidFill>
                  <a:srgbClr val="3333FF"/>
                </a:solidFill>
                <a:ea typeface="宋体" panose="02010600030101010101" pitchFamily="2" charset="-122"/>
                <a:cs typeface="+mn-cs"/>
              </a:rPr>
              <a:t>DS : DX = </a:t>
            </a:r>
            <a:r>
              <a:rPr lang="zh-CN" altLang="en-US" dirty="0">
                <a:solidFill>
                  <a:srgbClr val="3333FF"/>
                </a:solidFill>
                <a:ea typeface="宋体" panose="02010600030101010101" pitchFamily="2" charset="-122"/>
                <a:cs typeface="+mn-cs"/>
              </a:rPr>
              <a:t>字符串的首地址</a:t>
            </a:r>
          </a:p>
          <a:p>
            <a:r>
              <a:rPr lang="zh-CN" altLang="en-US" sz="2400" b="0" dirty="0">
                <a:effectLst/>
                <a:ea typeface="宋体" panose="02010600030101010101" pitchFamily="2" charset="-122"/>
              </a:rPr>
              <a:t>功能号：AH = 09H</a:t>
            </a:r>
          </a:p>
          <a:p>
            <a:r>
              <a:rPr lang="zh-CN" altLang="en-US" sz="2400" b="0" dirty="0">
                <a:effectLst/>
                <a:ea typeface="宋体" panose="02010600030101010101" pitchFamily="2" charset="-122"/>
              </a:rPr>
              <a:t>类型号：21H</a:t>
            </a:r>
          </a:p>
          <a:p>
            <a:r>
              <a:rPr lang="zh-CN" altLang="en-US" sz="2400" b="0" dirty="0">
                <a:effectLst/>
                <a:ea typeface="宋体" panose="02010600030101010101" pitchFamily="2" charset="-122"/>
              </a:rPr>
              <a:t>出口参数：无</a:t>
            </a:r>
          </a:p>
          <a:p>
            <a:r>
              <a:rPr lang="zh-CN" altLang="en-US" sz="2400" b="0" dirty="0">
                <a:effectLst/>
                <a:ea typeface="宋体" panose="02010600030101010101" pitchFamily="2" charset="-122"/>
              </a:rPr>
              <a:t>实现功能：显示字符串，遇‘$’停止显示，光标随动。</a:t>
            </a:r>
          </a:p>
          <a:p>
            <a:endParaRPr lang="zh-CN" altLang="en-US" dirty="0"/>
          </a:p>
        </p:txBody>
      </p:sp>
      <p:sp>
        <p:nvSpPr>
          <p:cNvPr id="3"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显示器</a:t>
            </a:r>
            <a:r>
              <a:rPr lang="en-US" altLang="zh-CN" sz="2600" kern="0" dirty="0">
                <a:solidFill>
                  <a:schemeClr val="tx2"/>
                </a:solidFill>
                <a:effectLst>
                  <a:outerShdw blurRad="38100" dist="38100" dir="2700000" algn="tl">
                    <a:srgbClr val="C0C0C0"/>
                  </a:outerShdw>
                </a:effectLst>
                <a:latin typeface="+mj-lt"/>
                <a:cs typeface="+mj-cs"/>
              </a:rPr>
              <a:t>I/O</a:t>
            </a:r>
            <a:endParaRPr lang="zh-CN" altLang="en-US" sz="2600" kern="0" dirty="0">
              <a:solidFill>
                <a:schemeClr val="tx2"/>
              </a:solidFill>
              <a:effectLst>
                <a:outerShdw blurRad="38100" dist="38100" dir="2700000" algn="tl">
                  <a:srgbClr val="C0C0C0"/>
                </a:outerShdw>
              </a:effectLst>
              <a:latin typeface="+mj-lt"/>
              <a:cs typeface="+mj-cs"/>
            </a:endParaRPr>
          </a:p>
        </p:txBody>
      </p:sp>
    </p:spTree>
    <p:extLst>
      <p:ext uri="{BB962C8B-B14F-4D97-AF65-F5344CB8AC3E}">
        <p14:creationId xmlns:p14="http://schemas.microsoft.com/office/powerpoint/2010/main" val="2640124524"/>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Rectangle 2"/>
          <p:cNvSpPr>
            <a:spLocks noGrp="1" noChangeArrowheads="1"/>
          </p:cNvSpPr>
          <p:nvPr>
            <p:ph type="body" idx="1"/>
          </p:nvPr>
        </p:nvSpPr>
        <p:spPr>
          <a:xfrm>
            <a:off x="611560" y="1124744"/>
            <a:ext cx="8029140" cy="5364596"/>
          </a:xfrm>
        </p:spPr>
        <p:txBody>
          <a:bodyPr/>
          <a:lstStyle/>
          <a:p>
            <a:pPr marL="0" indent="0">
              <a:lnSpc>
                <a:spcPct val="80000"/>
              </a:lnSpc>
              <a:buNone/>
            </a:pPr>
            <a:r>
              <a:rPr lang="zh-CN" altLang="en-US" sz="2400" dirty="0">
                <a:effectLst/>
                <a:latin typeface="宋体" panose="02010600030101010101" pitchFamily="2" charset="-122"/>
                <a:ea typeface="宋体" panose="02010600030101010101" pitchFamily="2" charset="-122"/>
              </a:rPr>
              <a:t>例：编程显示字符串</a:t>
            </a:r>
            <a:endParaRPr lang="zh-CN" altLang="en-US" sz="800" dirty="0"/>
          </a:p>
          <a:p>
            <a:pPr>
              <a:lnSpc>
                <a:spcPct val="80000"/>
              </a:lnSpc>
              <a:buFont typeface="Wingdings" pitchFamily="2" charset="2"/>
              <a:buNone/>
            </a:pPr>
            <a:r>
              <a:rPr lang="zh-CN" altLang="en-US" sz="2200" dirty="0">
                <a:effectLst/>
              </a:rPr>
              <a:t>data	SEGMENT               ;定义显示的子符串</a:t>
            </a:r>
          </a:p>
          <a:p>
            <a:pPr>
              <a:lnSpc>
                <a:spcPct val="80000"/>
              </a:lnSpc>
              <a:buFont typeface="Wingdings" pitchFamily="2" charset="2"/>
              <a:buNone/>
            </a:pPr>
            <a:r>
              <a:rPr lang="zh-CN" altLang="en-US" sz="2200" dirty="0">
                <a:effectLst/>
              </a:rPr>
              <a:t>stri	DB  ‘</a:t>
            </a:r>
            <a:r>
              <a:rPr lang="en-US" altLang="zh-CN" sz="2200" dirty="0">
                <a:effectLst/>
              </a:rPr>
              <a:t>Harbin Institute of Technology (Shenzhen)’,</a:t>
            </a:r>
            <a:r>
              <a:rPr lang="zh-CN" altLang="en-US" sz="2200" dirty="0">
                <a:effectLst/>
              </a:rPr>
              <a:t> </a:t>
            </a:r>
            <a:r>
              <a:rPr lang="en-US" altLang="zh-CN" sz="2200" dirty="0">
                <a:effectLst/>
              </a:rPr>
              <a:t>‘</a:t>
            </a:r>
            <a:r>
              <a:rPr lang="zh-CN" altLang="en-US" sz="2200" dirty="0">
                <a:solidFill>
                  <a:schemeClr val="hlink"/>
                </a:solidFill>
                <a:effectLst/>
              </a:rPr>
              <a:t>$</a:t>
            </a:r>
            <a:r>
              <a:rPr lang="en-US" altLang="zh-CN" sz="2200" dirty="0">
                <a:solidFill>
                  <a:schemeClr val="hlink"/>
                </a:solidFill>
                <a:effectLst/>
              </a:rPr>
              <a:t>’</a:t>
            </a:r>
            <a:endParaRPr lang="zh-CN" altLang="en-US" sz="2200" dirty="0">
              <a:solidFill>
                <a:schemeClr val="hlink"/>
              </a:solidFill>
              <a:effectLst/>
            </a:endParaRPr>
          </a:p>
          <a:p>
            <a:pPr>
              <a:lnSpc>
                <a:spcPct val="80000"/>
              </a:lnSpc>
              <a:buFont typeface="Wingdings" pitchFamily="2" charset="2"/>
              <a:buNone/>
            </a:pPr>
            <a:r>
              <a:rPr lang="zh-CN" altLang="en-US" sz="2200" dirty="0">
                <a:effectLst/>
              </a:rPr>
              <a:t>data	ENDS</a:t>
            </a:r>
          </a:p>
          <a:p>
            <a:pPr>
              <a:lnSpc>
                <a:spcPct val="80000"/>
              </a:lnSpc>
              <a:buFont typeface="Wingdings" pitchFamily="2" charset="2"/>
              <a:buNone/>
            </a:pPr>
            <a:r>
              <a:rPr lang="zh-CN" altLang="en-US" sz="2200" dirty="0">
                <a:effectLst/>
              </a:rPr>
              <a:t>code	SEGMENT</a:t>
            </a:r>
          </a:p>
          <a:p>
            <a:pPr>
              <a:lnSpc>
                <a:spcPct val="80000"/>
              </a:lnSpc>
              <a:buFont typeface="Wingdings" pitchFamily="2" charset="2"/>
              <a:buNone/>
            </a:pPr>
            <a:r>
              <a:rPr lang="zh-CN" altLang="en-US" sz="2200" dirty="0">
                <a:effectLst/>
              </a:rPr>
              <a:t>	ASSUME   CS:code, DS:data</a:t>
            </a:r>
          </a:p>
          <a:p>
            <a:pPr>
              <a:lnSpc>
                <a:spcPct val="80000"/>
              </a:lnSpc>
              <a:buFont typeface="Wingdings" pitchFamily="2" charset="2"/>
              <a:buNone/>
            </a:pPr>
            <a:r>
              <a:rPr lang="zh-CN" altLang="en-US" sz="2200" dirty="0">
                <a:effectLst/>
              </a:rPr>
              <a:t>start:	MOV	AX,  data       ;置缓冲区地址于</a:t>
            </a:r>
            <a:r>
              <a:rPr lang="en-US" altLang="zh-CN" sz="2200" dirty="0">
                <a:effectLst/>
              </a:rPr>
              <a:t>DS:DX </a:t>
            </a:r>
          </a:p>
          <a:p>
            <a:pPr>
              <a:lnSpc>
                <a:spcPct val="80000"/>
              </a:lnSpc>
              <a:buFont typeface="Wingdings" pitchFamily="2" charset="2"/>
              <a:buNone/>
            </a:pPr>
            <a:r>
              <a:rPr lang="en-US" altLang="zh-CN" sz="2200" dirty="0">
                <a:effectLst/>
              </a:rPr>
              <a:t>	        MOV	DS,  AX       </a:t>
            </a:r>
          </a:p>
          <a:p>
            <a:pPr lvl="1">
              <a:lnSpc>
                <a:spcPct val="80000"/>
              </a:lnSpc>
              <a:buFont typeface="Wingdings" pitchFamily="2" charset="2"/>
              <a:buNone/>
            </a:pPr>
            <a:r>
              <a:rPr lang="en-US" altLang="zh-CN" sz="2200" dirty="0">
                <a:latin typeface="Arial" pitchFamily="34" charset="0"/>
              </a:rPr>
              <a:t>		LEA	DX,  </a:t>
            </a:r>
            <a:r>
              <a:rPr lang="en-US" altLang="zh-CN" sz="2200" dirty="0" err="1">
                <a:latin typeface="Arial" pitchFamily="34" charset="0"/>
              </a:rPr>
              <a:t>stri</a:t>
            </a:r>
            <a:r>
              <a:rPr lang="en-US" altLang="zh-CN" sz="2200" dirty="0">
                <a:latin typeface="Arial" pitchFamily="34" charset="0"/>
              </a:rPr>
              <a:t>         </a:t>
            </a:r>
          </a:p>
          <a:p>
            <a:pPr lvl="1">
              <a:lnSpc>
                <a:spcPct val="80000"/>
              </a:lnSpc>
              <a:buFont typeface="Wingdings" pitchFamily="2" charset="2"/>
              <a:buNone/>
            </a:pPr>
            <a:r>
              <a:rPr lang="en-US" altLang="zh-CN" sz="2200" dirty="0">
                <a:latin typeface="Arial" pitchFamily="34" charset="0"/>
              </a:rPr>
              <a:t>		MOV	AH,  09H        ;</a:t>
            </a:r>
            <a:r>
              <a:rPr lang="zh-CN" altLang="en-US" sz="2200" dirty="0">
                <a:latin typeface="Arial" pitchFamily="34" charset="0"/>
              </a:rPr>
              <a:t>调显示功能</a:t>
            </a:r>
          </a:p>
          <a:p>
            <a:pPr lvl="1">
              <a:lnSpc>
                <a:spcPct val="80000"/>
              </a:lnSpc>
              <a:buFont typeface="Wingdings" pitchFamily="2" charset="2"/>
              <a:buNone/>
            </a:pPr>
            <a:r>
              <a:rPr lang="zh-CN" altLang="en-US" sz="2200" dirty="0">
                <a:latin typeface="Arial" pitchFamily="34" charset="0"/>
              </a:rPr>
              <a:t>		</a:t>
            </a:r>
            <a:r>
              <a:rPr lang="en-US" altLang="zh-CN" sz="2200" dirty="0">
                <a:latin typeface="Arial" pitchFamily="34" charset="0"/>
              </a:rPr>
              <a:t>INT	21H</a:t>
            </a:r>
          </a:p>
          <a:p>
            <a:pPr lvl="1">
              <a:lnSpc>
                <a:spcPct val="80000"/>
              </a:lnSpc>
              <a:buFont typeface="Wingdings" pitchFamily="2" charset="2"/>
              <a:buNone/>
            </a:pPr>
            <a:r>
              <a:rPr lang="en-US" altLang="zh-CN" sz="2200" dirty="0">
                <a:latin typeface="Arial" pitchFamily="34" charset="0"/>
              </a:rPr>
              <a:t>		MOV	AH,  4CH       ;</a:t>
            </a:r>
            <a:r>
              <a:rPr lang="zh-CN" altLang="en-US" sz="2200" dirty="0">
                <a:latin typeface="Arial" pitchFamily="34" charset="0"/>
              </a:rPr>
              <a:t>返回</a:t>
            </a:r>
            <a:r>
              <a:rPr lang="en-US" altLang="zh-CN" sz="2200" dirty="0">
                <a:latin typeface="Arial" pitchFamily="34" charset="0"/>
              </a:rPr>
              <a:t>DOS</a:t>
            </a:r>
          </a:p>
          <a:p>
            <a:pPr lvl="1">
              <a:lnSpc>
                <a:spcPct val="80000"/>
              </a:lnSpc>
              <a:buFont typeface="Wingdings" pitchFamily="2" charset="2"/>
              <a:buNone/>
            </a:pPr>
            <a:r>
              <a:rPr lang="en-US" altLang="zh-CN" sz="2200" dirty="0">
                <a:latin typeface="Arial" pitchFamily="34" charset="0"/>
              </a:rPr>
              <a:t>		INT	21H    </a:t>
            </a:r>
          </a:p>
          <a:p>
            <a:pPr>
              <a:lnSpc>
                <a:spcPct val="80000"/>
              </a:lnSpc>
              <a:buFont typeface="Wingdings" pitchFamily="2" charset="2"/>
              <a:buNone/>
            </a:pPr>
            <a:r>
              <a:rPr lang="en-US" altLang="zh-CN" sz="2200" dirty="0">
                <a:effectLst/>
              </a:rPr>
              <a:t>code	ENDS              </a:t>
            </a:r>
          </a:p>
          <a:p>
            <a:pPr>
              <a:lnSpc>
                <a:spcPct val="80000"/>
              </a:lnSpc>
              <a:buFont typeface="Wingdings" pitchFamily="2" charset="2"/>
              <a:buNone/>
            </a:pPr>
            <a:r>
              <a:rPr lang="en-US" altLang="zh-CN" sz="2200" dirty="0">
                <a:effectLst/>
              </a:rPr>
              <a:t>	END	start</a:t>
            </a:r>
            <a:endParaRPr lang="zh-CN" altLang="en-US" sz="2200" dirty="0">
              <a:effectLst/>
            </a:endParaRPr>
          </a:p>
        </p:txBody>
      </p:sp>
      <p:sp>
        <p:nvSpPr>
          <p:cNvPr id="3"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显示器</a:t>
            </a:r>
            <a:r>
              <a:rPr lang="en-US" altLang="zh-CN" sz="2600" kern="0" dirty="0">
                <a:solidFill>
                  <a:schemeClr val="tx2"/>
                </a:solidFill>
                <a:effectLst>
                  <a:outerShdw blurRad="38100" dist="38100" dir="2700000" algn="tl">
                    <a:srgbClr val="C0C0C0"/>
                  </a:outerShdw>
                </a:effectLst>
                <a:latin typeface="+mj-lt"/>
                <a:cs typeface="+mj-cs"/>
              </a:rPr>
              <a:t>I/O</a:t>
            </a:r>
            <a:endParaRPr lang="zh-CN" altLang="en-US" sz="2600" kern="0" dirty="0">
              <a:solidFill>
                <a:schemeClr val="tx2"/>
              </a:solidFill>
              <a:effectLst>
                <a:outerShdw blurRad="38100" dist="38100" dir="2700000" algn="tl">
                  <a:srgbClr val="C0C0C0"/>
                </a:outerShdw>
              </a:effectLst>
              <a:latin typeface="+mj-lt"/>
              <a:cs typeface="+mj-cs"/>
            </a:endParaRPr>
          </a:p>
        </p:txBody>
      </p:sp>
    </p:spTree>
    <p:extLst>
      <p:ext uri="{BB962C8B-B14F-4D97-AF65-F5344CB8AC3E}">
        <p14:creationId xmlns:p14="http://schemas.microsoft.com/office/powerpoint/2010/main" val="602606574"/>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xfrm>
            <a:off x="611560" y="944724"/>
            <a:ext cx="7849567" cy="5949280"/>
          </a:xfrm>
        </p:spPr>
        <p:txBody>
          <a:bodyPr/>
          <a:lstStyle/>
          <a:p>
            <a:pPr>
              <a:lnSpc>
                <a:spcPct val="80000"/>
              </a:lnSpc>
              <a:buFont typeface="Wingdings" pitchFamily="2" charset="2"/>
              <a:buNone/>
            </a:pPr>
            <a:r>
              <a:rPr lang="zh-CN" altLang="en-US" sz="2400" dirty="0"/>
              <a:t>例：利用DOS系统功能调用实现人机对话。根据屏幕上显示的提示信息，从键盘输入字符串并存入内存缓冲区。</a:t>
            </a:r>
          </a:p>
          <a:p>
            <a:pPr>
              <a:lnSpc>
                <a:spcPct val="80000"/>
              </a:lnSpc>
              <a:buFont typeface="Wingdings" pitchFamily="2" charset="2"/>
              <a:buNone/>
            </a:pPr>
            <a:r>
              <a:rPr lang="zh-CN" altLang="en-US" sz="1800" dirty="0">
                <a:effectLst/>
              </a:rPr>
              <a:t>DATA	  SEGMENT</a:t>
            </a:r>
          </a:p>
          <a:p>
            <a:pPr>
              <a:lnSpc>
                <a:spcPct val="80000"/>
              </a:lnSpc>
              <a:buFont typeface="Wingdings" pitchFamily="2" charset="2"/>
              <a:buNone/>
            </a:pPr>
            <a:r>
              <a:rPr lang="zh-CN" altLang="en-US" sz="1800" dirty="0">
                <a:effectLst/>
              </a:rPr>
              <a:t>        BUF  DB  100		;定义输入缓冲区长度</a:t>
            </a:r>
          </a:p>
          <a:p>
            <a:pPr>
              <a:lnSpc>
                <a:spcPct val="80000"/>
              </a:lnSpc>
              <a:buFont typeface="Wingdings" pitchFamily="2" charset="2"/>
              <a:buNone/>
            </a:pPr>
            <a:r>
              <a:rPr lang="zh-CN" altLang="en-US" sz="1800" dirty="0">
                <a:effectLst/>
              </a:rPr>
              <a:t>	  DB	  ？		;保留为填入实际输入的字符个数</a:t>
            </a:r>
          </a:p>
          <a:p>
            <a:pPr>
              <a:lnSpc>
                <a:spcPct val="80000"/>
              </a:lnSpc>
              <a:buFont typeface="Wingdings" pitchFamily="2" charset="2"/>
              <a:buNone/>
            </a:pPr>
            <a:r>
              <a:rPr lang="zh-CN" altLang="en-US" sz="1800" dirty="0">
                <a:effectLst/>
              </a:rPr>
              <a:t>	  DB	  100  DUP(？)	;准备接收键盘输入信息      	</a:t>
            </a:r>
          </a:p>
          <a:p>
            <a:pPr>
              <a:lnSpc>
                <a:spcPct val="80000"/>
              </a:lnSpc>
              <a:buFont typeface="Wingdings" pitchFamily="2" charset="2"/>
              <a:buNone/>
            </a:pPr>
            <a:r>
              <a:rPr lang="zh-CN" altLang="en-US" sz="1800" dirty="0">
                <a:effectLst/>
              </a:rPr>
              <a:t>        MESG   DB	</a:t>
            </a:r>
            <a:r>
              <a:rPr lang="en-US" altLang="zh-CN" sz="1800" dirty="0">
                <a:effectLst/>
              </a:rPr>
              <a:t>‘</a:t>
            </a:r>
            <a:r>
              <a:rPr lang="zh-CN" altLang="en-US" sz="1800" dirty="0">
                <a:effectLst/>
              </a:rPr>
              <a:t>WHAT IS YOUR NAME ？</a:t>
            </a:r>
            <a:r>
              <a:rPr lang="zh-CN" altLang="en-US" sz="1800" dirty="0">
                <a:solidFill>
                  <a:schemeClr val="hlink"/>
                </a:solidFill>
                <a:effectLst/>
              </a:rPr>
              <a:t>$</a:t>
            </a:r>
            <a:r>
              <a:rPr lang="en-US" altLang="zh-CN" sz="1800" dirty="0">
                <a:solidFill>
                  <a:schemeClr val="hlink"/>
                </a:solidFill>
                <a:effectLst/>
              </a:rPr>
              <a:t>’</a:t>
            </a:r>
            <a:r>
              <a:rPr lang="zh-CN" altLang="en-US" sz="1800" dirty="0">
                <a:effectLst/>
              </a:rPr>
              <a:t>          ;要显示的提示信息 </a:t>
            </a:r>
          </a:p>
          <a:p>
            <a:pPr>
              <a:lnSpc>
                <a:spcPct val="80000"/>
              </a:lnSpc>
              <a:buFont typeface="Wingdings" pitchFamily="2" charset="2"/>
              <a:buNone/>
            </a:pPr>
            <a:r>
              <a:rPr lang="zh-CN" altLang="en-US" sz="1800" dirty="0">
                <a:effectLst/>
              </a:rPr>
              <a:t>DATA     ENDS</a:t>
            </a:r>
          </a:p>
          <a:p>
            <a:pPr>
              <a:lnSpc>
                <a:spcPct val="80000"/>
              </a:lnSpc>
              <a:buFont typeface="Wingdings" pitchFamily="2" charset="2"/>
              <a:buNone/>
            </a:pPr>
            <a:r>
              <a:rPr lang="zh-CN" altLang="en-US" sz="1800" dirty="0">
                <a:effectLst/>
              </a:rPr>
              <a:t>CODE 	  SEGMENT</a:t>
            </a:r>
          </a:p>
          <a:p>
            <a:pPr>
              <a:lnSpc>
                <a:spcPct val="80000"/>
              </a:lnSpc>
              <a:buFont typeface="Wingdings" pitchFamily="2" charset="2"/>
              <a:buNone/>
            </a:pPr>
            <a:r>
              <a:rPr lang="zh-CN" altLang="en-US" sz="1800" dirty="0">
                <a:effectLst/>
              </a:rPr>
              <a:t>	ASSUME   CS: CODE, DS: DATA</a:t>
            </a:r>
          </a:p>
          <a:p>
            <a:pPr>
              <a:lnSpc>
                <a:spcPct val="80000"/>
              </a:lnSpc>
              <a:buFont typeface="Wingdings" pitchFamily="2" charset="2"/>
              <a:buNone/>
            </a:pPr>
            <a:r>
              <a:rPr lang="zh-CN" altLang="en-US" sz="1800" dirty="0">
                <a:effectLst/>
              </a:rPr>
              <a:t>START:	MOV	AX，DATA</a:t>
            </a:r>
          </a:p>
          <a:p>
            <a:pPr>
              <a:lnSpc>
                <a:spcPct val="80000"/>
              </a:lnSpc>
              <a:buFont typeface="Wingdings" pitchFamily="2" charset="2"/>
              <a:buNone/>
            </a:pPr>
            <a:r>
              <a:rPr lang="zh-CN" altLang="en-US" sz="1800" dirty="0">
                <a:effectLst/>
              </a:rPr>
              <a:t>	  	MOV	DS，AX</a:t>
            </a:r>
          </a:p>
          <a:p>
            <a:pPr>
              <a:lnSpc>
                <a:spcPct val="80000"/>
              </a:lnSpc>
              <a:buFont typeface="Wingdings" pitchFamily="2" charset="2"/>
              <a:buNone/>
            </a:pPr>
            <a:r>
              <a:rPr lang="zh-CN" altLang="en-US" sz="1800" dirty="0">
                <a:effectLst/>
              </a:rPr>
              <a:t>	  	 </a:t>
            </a:r>
            <a:r>
              <a:rPr lang="zh-CN" altLang="en-US" sz="1800" dirty="0">
                <a:effectLst/>
                <a:latin typeface="宋体"/>
              </a:rPr>
              <a:t>…</a:t>
            </a:r>
            <a:endParaRPr lang="zh-CN" altLang="en-US" sz="1800" dirty="0">
              <a:effectLst/>
            </a:endParaRPr>
          </a:p>
          <a:p>
            <a:pPr>
              <a:lnSpc>
                <a:spcPct val="80000"/>
              </a:lnSpc>
              <a:buFont typeface="Wingdings" pitchFamily="2" charset="2"/>
              <a:buNone/>
            </a:pPr>
            <a:r>
              <a:rPr lang="zh-CN" altLang="en-US" sz="1800" dirty="0">
                <a:effectLst/>
              </a:rPr>
              <a:t>	  	MOV	</a:t>
            </a:r>
            <a:r>
              <a:rPr lang="zh-CN" altLang="en-US" sz="1800" dirty="0">
                <a:solidFill>
                  <a:srgbClr val="9900FF"/>
                </a:solidFill>
                <a:effectLst/>
              </a:rPr>
              <a:t>DX</a:t>
            </a:r>
            <a:r>
              <a:rPr lang="zh-CN" altLang="en-US" sz="1800" dirty="0">
                <a:effectLst/>
              </a:rPr>
              <a:t>，OFFSET  MESG</a:t>
            </a:r>
          </a:p>
          <a:p>
            <a:pPr>
              <a:lnSpc>
                <a:spcPct val="80000"/>
              </a:lnSpc>
              <a:buFont typeface="Wingdings" pitchFamily="2" charset="2"/>
              <a:buNone/>
            </a:pPr>
            <a:r>
              <a:rPr lang="zh-CN" altLang="en-US" sz="1800" dirty="0">
                <a:effectLst/>
              </a:rPr>
              <a:t>	  	MOV	AH，</a:t>
            </a:r>
            <a:r>
              <a:rPr lang="zh-CN" altLang="en-US" sz="1800" dirty="0">
                <a:solidFill>
                  <a:srgbClr val="9900FF"/>
                </a:solidFill>
                <a:effectLst/>
              </a:rPr>
              <a:t>9 </a:t>
            </a:r>
            <a:r>
              <a:rPr lang="zh-CN" altLang="en-US" sz="1800" dirty="0">
                <a:effectLst/>
              </a:rPr>
              <a:t>      		;屏幕显示提示信息</a:t>
            </a:r>
          </a:p>
          <a:p>
            <a:pPr>
              <a:lnSpc>
                <a:spcPct val="80000"/>
              </a:lnSpc>
              <a:buFont typeface="Wingdings" pitchFamily="2" charset="2"/>
              <a:buNone/>
            </a:pPr>
            <a:r>
              <a:rPr lang="zh-CN" altLang="en-US" sz="1800" dirty="0">
                <a:effectLst/>
              </a:rPr>
              <a:t> 	  	INT	21H</a:t>
            </a:r>
          </a:p>
          <a:p>
            <a:pPr>
              <a:lnSpc>
                <a:spcPct val="80000"/>
              </a:lnSpc>
              <a:buFont typeface="Wingdings" pitchFamily="2" charset="2"/>
              <a:buNone/>
            </a:pPr>
            <a:r>
              <a:rPr lang="zh-CN" altLang="en-US" sz="1800" dirty="0">
                <a:effectLst/>
              </a:rPr>
              <a:t>	 	MOV	</a:t>
            </a:r>
            <a:r>
              <a:rPr lang="zh-CN" altLang="en-US" sz="1800" dirty="0">
                <a:solidFill>
                  <a:srgbClr val="9900FF"/>
                </a:solidFill>
                <a:effectLst/>
              </a:rPr>
              <a:t>DX</a:t>
            </a:r>
            <a:r>
              <a:rPr lang="zh-CN" altLang="en-US" sz="1800" dirty="0">
                <a:effectLst/>
              </a:rPr>
              <a:t>，OFFSET  BUF</a:t>
            </a:r>
          </a:p>
          <a:p>
            <a:pPr>
              <a:lnSpc>
                <a:spcPct val="80000"/>
              </a:lnSpc>
              <a:buFont typeface="Wingdings" pitchFamily="2" charset="2"/>
              <a:buNone/>
            </a:pPr>
            <a:r>
              <a:rPr lang="zh-CN" altLang="en-US" sz="1800" dirty="0">
                <a:effectLst/>
              </a:rPr>
              <a:t>	  	MOV	AH，</a:t>
            </a:r>
            <a:r>
              <a:rPr lang="zh-CN" altLang="en-US" sz="1800" dirty="0">
                <a:solidFill>
                  <a:srgbClr val="9900FF"/>
                </a:solidFill>
                <a:effectLst/>
              </a:rPr>
              <a:t>10</a:t>
            </a:r>
            <a:r>
              <a:rPr lang="zh-CN" altLang="en-US" sz="1800" dirty="0">
                <a:effectLst/>
              </a:rPr>
              <a:t>			;接收键盘输入</a:t>
            </a:r>
          </a:p>
          <a:p>
            <a:pPr>
              <a:lnSpc>
                <a:spcPct val="80000"/>
              </a:lnSpc>
              <a:buFont typeface="Wingdings" pitchFamily="2" charset="2"/>
              <a:buNone/>
            </a:pPr>
            <a:r>
              <a:rPr lang="zh-CN" altLang="en-US" sz="1800" dirty="0">
                <a:effectLst/>
              </a:rPr>
              <a:t>	  	INT	21H</a:t>
            </a:r>
          </a:p>
          <a:p>
            <a:pPr>
              <a:lnSpc>
                <a:spcPct val="80000"/>
              </a:lnSpc>
              <a:buFont typeface="Wingdings" pitchFamily="2" charset="2"/>
              <a:buNone/>
            </a:pPr>
            <a:r>
              <a:rPr lang="zh-CN" altLang="en-US" sz="1800" dirty="0">
                <a:effectLst/>
              </a:rPr>
              <a:t>	   	</a:t>
            </a:r>
            <a:r>
              <a:rPr lang="zh-CN" altLang="en-US" sz="1800" dirty="0">
                <a:effectLst/>
                <a:latin typeface="宋体"/>
              </a:rPr>
              <a:t>…</a:t>
            </a:r>
            <a:endParaRPr lang="zh-CN" altLang="en-US" sz="1800" dirty="0">
              <a:effectLst/>
            </a:endParaRPr>
          </a:p>
        </p:txBody>
      </p:sp>
      <p:sp>
        <p:nvSpPr>
          <p:cNvPr id="3"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显示器</a:t>
            </a:r>
            <a:r>
              <a:rPr lang="en-US" altLang="zh-CN" sz="2600" kern="0" dirty="0">
                <a:solidFill>
                  <a:schemeClr val="tx2"/>
                </a:solidFill>
                <a:effectLst>
                  <a:outerShdw blurRad="38100" dist="38100" dir="2700000" algn="tl">
                    <a:srgbClr val="C0C0C0"/>
                  </a:outerShdw>
                </a:effectLst>
                <a:latin typeface="+mj-lt"/>
                <a:cs typeface="+mj-cs"/>
              </a:rPr>
              <a:t>I/O</a:t>
            </a:r>
            <a:endParaRPr lang="zh-CN" altLang="en-US" sz="2600" kern="0" dirty="0">
              <a:solidFill>
                <a:schemeClr val="tx2"/>
              </a:solidFill>
              <a:effectLst>
                <a:outerShdw blurRad="38100" dist="38100" dir="2700000" algn="tl">
                  <a:srgbClr val="C0C0C0"/>
                </a:outerShdw>
              </a:effectLst>
              <a:latin typeface="+mj-lt"/>
              <a:cs typeface="+mj-cs"/>
            </a:endParaRPr>
          </a:p>
        </p:txBody>
      </p:sp>
    </p:spTree>
    <p:extLst>
      <p:ext uri="{BB962C8B-B14F-4D97-AF65-F5344CB8AC3E}">
        <p14:creationId xmlns:p14="http://schemas.microsoft.com/office/powerpoint/2010/main" val="146645494"/>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第</a:t>
            </a:r>
            <a:r>
              <a:rPr lang="en-US" altLang="zh-CN" sz="2600" kern="0" dirty="0">
                <a:solidFill>
                  <a:schemeClr val="tx2"/>
                </a:solidFill>
                <a:effectLst>
                  <a:outerShdw blurRad="38100" dist="38100" dir="2700000" algn="tl">
                    <a:srgbClr val="C0C0C0"/>
                  </a:outerShdw>
                </a:effectLst>
                <a:latin typeface="+mj-lt"/>
                <a:cs typeface="+mj-cs"/>
              </a:rPr>
              <a:t>11</a:t>
            </a:r>
            <a:r>
              <a:rPr lang="en-US" altLang="zh-CN" sz="2600" kern="0" dirty="0">
                <a:solidFill>
                  <a:schemeClr val="tx2"/>
                </a:solidFill>
                <a:effectLst>
                  <a:outerShdw blurRad="38100" dist="38100" dir="2700000" algn="tl">
                    <a:srgbClr val="C0C0C0"/>
                  </a:outerShdw>
                </a:effectLst>
              </a:rPr>
              <a:t>&amp;12</a:t>
            </a:r>
            <a:r>
              <a:rPr lang="zh-CN" altLang="en-US" sz="2600" kern="0" dirty="0">
                <a:solidFill>
                  <a:schemeClr val="tx2"/>
                </a:solidFill>
                <a:effectLst>
                  <a:outerShdw blurRad="38100" dist="38100" dir="2700000" algn="tl">
                    <a:srgbClr val="C0C0C0"/>
                  </a:outerShdw>
                </a:effectLst>
                <a:latin typeface="+mj-lt"/>
                <a:cs typeface="+mj-cs"/>
              </a:rPr>
              <a:t>讲：</a:t>
            </a:r>
            <a:r>
              <a:rPr lang="en-US" altLang="zh-CN" sz="2600" kern="0" dirty="0">
                <a:solidFill>
                  <a:schemeClr val="tx2"/>
                </a:solidFill>
                <a:effectLst>
                  <a:outerShdw blurRad="38100" dist="38100" dir="2700000" algn="tl">
                    <a:srgbClr val="C0C0C0"/>
                  </a:outerShdw>
                </a:effectLst>
                <a:latin typeface="+mj-lt"/>
                <a:cs typeface="+mj-cs"/>
              </a:rPr>
              <a:t>BIOS</a:t>
            </a:r>
            <a:r>
              <a:rPr lang="zh-CN" altLang="en-US" sz="2600" kern="0" dirty="0">
                <a:solidFill>
                  <a:schemeClr val="tx2"/>
                </a:solidFill>
                <a:effectLst>
                  <a:outerShdw blurRad="38100" dist="38100" dir="2700000" algn="tl">
                    <a:srgbClr val="C0C0C0"/>
                  </a:outerShdw>
                </a:effectLst>
                <a:latin typeface="+mj-lt"/>
                <a:cs typeface="+mj-cs"/>
              </a:rPr>
              <a:t>及</a:t>
            </a:r>
            <a:r>
              <a:rPr lang="en-US" altLang="zh-CN" sz="2600" kern="0" dirty="0">
                <a:solidFill>
                  <a:schemeClr val="tx2"/>
                </a:solidFill>
                <a:effectLst>
                  <a:outerShdw blurRad="38100" dist="38100" dir="2700000" algn="tl">
                    <a:srgbClr val="C0C0C0"/>
                  </a:outerShdw>
                </a:effectLst>
                <a:latin typeface="+mj-lt"/>
                <a:cs typeface="+mj-cs"/>
              </a:rPr>
              <a:t>DOS</a:t>
            </a:r>
            <a:r>
              <a:rPr lang="zh-CN" altLang="en-US" sz="2600" kern="0" dirty="0">
                <a:solidFill>
                  <a:schemeClr val="tx2"/>
                </a:solidFill>
                <a:effectLst>
                  <a:outerShdw blurRad="38100" dist="38100" dir="2700000" algn="tl">
                    <a:srgbClr val="C0C0C0"/>
                  </a:outerShdw>
                </a:effectLst>
                <a:latin typeface="+mj-lt"/>
                <a:cs typeface="+mj-cs"/>
              </a:rPr>
              <a:t>功能调用</a:t>
            </a:r>
          </a:p>
        </p:txBody>
      </p:sp>
      <p:sp>
        <p:nvSpPr>
          <p:cNvPr id="3" name="文本框 2"/>
          <p:cNvSpPr txBox="1"/>
          <p:nvPr/>
        </p:nvSpPr>
        <p:spPr>
          <a:xfrm>
            <a:off x="1223627" y="1016732"/>
            <a:ext cx="6571615" cy="3046988"/>
          </a:xfrm>
          <a:prstGeom prst="rect">
            <a:avLst/>
          </a:prstGeom>
          <a:noFill/>
        </p:spPr>
        <p:txBody>
          <a:bodyPr wrap="square" rtlCol="0">
            <a:spAutoFit/>
          </a:bodyPr>
          <a:lstStyle/>
          <a:p>
            <a:pPr marL="342900" indent="-342900">
              <a:lnSpc>
                <a:spcPct val="160000"/>
              </a:lnSpc>
              <a:buClr>
                <a:srgbClr val="FF3300"/>
              </a:buClr>
              <a:buFont typeface="Wingdings" panose="05000000000000000000" charset="0"/>
              <a:buChar char=""/>
            </a:pPr>
            <a:r>
              <a:rPr lang="en-US" altLang="zh-CN" b="0" dirty="0">
                <a:latin typeface="+mn-lt"/>
                <a:sym typeface="+mn-ea"/>
              </a:rPr>
              <a:t>BIOS</a:t>
            </a:r>
            <a:r>
              <a:rPr lang="zh-CN" altLang="en-US" b="0" dirty="0">
                <a:latin typeface="+mn-lt"/>
                <a:sym typeface="+mn-ea"/>
              </a:rPr>
              <a:t>与</a:t>
            </a:r>
            <a:r>
              <a:rPr lang="en-US" altLang="zh-CN" b="0" dirty="0">
                <a:latin typeface="+mn-lt"/>
                <a:sym typeface="+mn-ea"/>
              </a:rPr>
              <a:t>DOS</a:t>
            </a:r>
            <a:r>
              <a:rPr lang="zh-CN" altLang="en-US" b="0" dirty="0">
                <a:latin typeface="+mn-lt"/>
                <a:sym typeface="+mn-ea"/>
              </a:rPr>
              <a:t>简介</a:t>
            </a:r>
          </a:p>
          <a:p>
            <a:pPr marL="342900" indent="-342900">
              <a:lnSpc>
                <a:spcPct val="160000"/>
              </a:lnSpc>
              <a:buClr>
                <a:srgbClr val="FF3300"/>
              </a:buClr>
              <a:buFont typeface="Wingdings" panose="05000000000000000000" charset="0"/>
              <a:buChar char=""/>
            </a:pPr>
            <a:r>
              <a:rPr lang="zh-CN" altLang="en-US" b="0" dirty="0">
                <a:latin typeface="+mn-lt"/>
                <a:sym typeface="+mn-ea"/>
              </a:rPr>
              <a:t>键盘</a:t>
            </a:r>
            <a:r>
              <a:rPr lang="en-US" altLang="zh-CN" b="0" dirty="0">
                <a:latin typeface="+mn-lt"/>
                <a:sym typeface="+mn-ea"/>
              </a:rPr>
              <a:t>I/O</a:t>
            </a:r>
          </a:p>
          <a:p>
            <a:pPr marL="342900" indent="-342900">
              <a:lnSpc>
                <a:spcPct val="160000"/>
              </a:lnSpc>
              <a:buClr>
                <a:srgbClr val="FF3300"/>
              </a:buClr>
              <a:buFont typeface="Wingdings" panose="05000000000000000000" charset="0"/>
              <a:buChar char=""/>
            </a:pPr>
            <a:r>
              <a:rPr lang="zh-CN" altLang="en-US" b="0" dirty="0">
                <a:latin typeface="+mn-lt"/>
                <a:sym typeface="+mn-ea"/>
              </a:rPr>
              <a:t>显示器</a:t>
            </a:r>
            <a:r>
              <a:rPr lang="en-US" altLang="zh-CN" b="0" dirty="0">
                <a:latin typeface="+mn-lt"/>
                <a:sym typeface="+mn-ea"/>
              </a:rPr>
              <a:t>I/O</a:t>
            </a:r>
          </a:p>
          <a:p>
            <a:pPr marL="342900" indent="-342900">
              <a:lnSpc>
                <a:spcPct val="160000"/>
              </a:lnSpc>
              <a:buClr>
                <a:srgbClr val="FF3300"/>
              </a:buClr>
              <a:buFont typeface="Wingdings" panose="05000000000000000000" charset="0"/>
              <a:buChar char=""/>
            </a:pPr>
            <a:r>
              <a:rPr lang="zh-CN" altLang="en-US" dirty="0">
                <a:solidFill>
                  <a:srgbClr val="FF0000"/>
                </a:solidFill>
                <a:latin typeface="+mn-lt"/>
                <a:sym typeface="+mn-ea"/>
              </a:rPr>
              <a:t>串行通信口</a:t>
            </a:r>
            <a:r>
              <a:rPr lang="en-US" altLang="zh-CN" dirty="0">
                <a:solidFill>
                  <a:srgbClr val="FF0000"/>
                </a:solidFill>
                <a:latin typeface="+mn-lt"/>
                <a:sym typeface="+mn-ea"/>
              </a:rPr>
              <a:t>I/O</a:t>
            </a:r>
            <a:endParaRPr lang="zh-CN" altLang="en-US" dirty="0">
              <a:solidFill>
                <a:srgbClr val="FF0000"/>
              </a:solidFill>
              <a:latin typeface="+mn-lt"/>
              <a:sym typeface="+mn-ea"/>
            </a:endParaRPr>
          </a:p>
          <a:p>
            <a:pPr marL="342900" indent="-342900">
              <a:lnSpc>
                <a:spcPct val="160000"/>
              </a:lnSpc>
              <a:buClr>
                <a:srgbClr val="FF3300"/>
              </a:buClr>
              <a:buFont typeface="Wingdings" panose="05000000000000000000" charset="0"/>
              <a:buChar char=""/>
            </a:pPr>
            <a:r>
              <a:rPr lang="zh-CN" altLang="en-US" b="0" dirty="0">
                <a:latin typeface="+mn-lt"/>
                <a:sym typeface="+mn-ea"/>
              </a:rPr>
              <a:t>文件存取</a:t>
            </a:r>
            <a:r>
              <a:rPr lang="en-US" altLang="zh-CN" b="0" dirty="0">
                <a:latin typeface="+mn-lt"/>
                <a:sym typeface="+mn-ea"/>
              </a:rPr>
              <a:t>I/O</a:t>
            </a:r>
            <a:endParaRPr lang="zh-CN" altLang="en-US" b="0" dirty="0">
              <a:latin typeface="+mn-lt"/>
              <a:sym typeface="+mn-ea"/>
            </a:endParaRPr>
          </a:p>
        </p:txBody>
      </p:sp>
    </p:spTree>
    <p:extLst>
      <p:ext uri="{BB962C8B-B14F-4D97-AF65-F5344CB8AC3E}">
        <p14:creationId xmlns:p14="http://schemas.microsoft.com/office/powerpoint/2010/main" val="2915974057"/>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40" name="Rectangle 4"/>
          <p:cNvSpPr>
            <a:spLocks noGrp="1" noChangeArrowheads="1"/>
          </p:cNvSpPr>
          <p:nvPr>
            <p:ph type="body" idx="1"/>
          </p:nvPr>
        </p:nvSpPr>
        <p:spPr>
          <a:xfrm>
            <a:off x="395536" y="1196752"/>
            <a:ext cx="8316924" cy="5076564"/>
          </a:xfrm>
          <a:noFill/>
          <a:ln/>
        </p:spPr>
        <p:txBody>
          <a:bodyPr/>
          <a:lstStyle/>
          <a:p>
            <a:r>
              <a:rPr lang="zh-CN" altLang="en-US" sz="2800" dirty="0">
                <a:effectLst/>
                <a:latin typeface="楷体_GB2312" pitchFamily="1" charset="-122"/>
                <a:ea typeface="楷体_GB2312" pitchFamily="1" charset="-122"/>
              </a:rPr>
              <a:t>计算机与外设交换信息的过程中：</a:t>
            </a:r>
          </a:p>
          <a:p>
            <a:pPr lvl="1"/>
            <a:r>
              <a:rPr lang="zh-CN" altLang="en-US" sz="2400" dirty="0">
                <a:latin typeface="楷体_GB2312" pitchFamily="1" charset="-122"/>
                <a:ea typeface="楷体_GB2312" pitchFamily="1" charset="-122"/>
              </a:rPr>
              <a:t>并行通信：多位数据通过多条数据线同时传送。</a:t>
            </a:r>
          </a:p>
          <a:p>
            <a:pPr lvl="1"/>
            <a:r>
              <a:rPr lang="zh-CN" altLang="en-US" sz="2400" dirty="0">
                <a:latin typeface="楷体_GB2312" pitchFamily="1" charset="-122"/>
                <a:ea typeface="楷体_GB2312" pitchFamily="1" charset="-122"/>
              </a:rPr>
              <a:t>串行通信：多位数据通过同一条数据线按位传送。</a:t>
            </a:r>
          </a:p>
          <a:p>
            <a:pPr>
              <a:buFontTx/>
              <a:buNone/>
            </a:pPr>
            <a:r>
              <a:rPr lang="zh-CN" altLang="en-US" sz="2800" dirty="0">
                <a:effectLst/>
                <a:latin typeface="楷体_GB2312" pitchFamily="1" charset="-122"/>
                <a:ea typeface="楷体_GB2312" pitchFamily="1" charset="-122"/>
              </a:rPr>
              <a:t>      并行通信就是把一个字符的各数位用几条线同时进行传输。与串行通信（一位一位传输）相比，在相同传输率下，并行通信的信息实际传输速度快、信息率高。</a:t>
            </a:r>
            <a:endParaRPr lang="en-US" altLang="zh-CN" sz="2800" dirty="0">
              <a:effectLst/>
              <a:latin typeface="楷体_GB2312" pitchFamily="1" charset="-122"/>
              <a:ea typeface="楷体_GB2312" pitchFamily="1" charset="-122"/>
            </a:endParaRPr>
          </a:p>
          <a:p>
            <a:pPr>
              <a:buFontTx/>
              <a:buNone/>
            </a:pPr>
            <a:r>
              <a:rPr lang="en-US" altLang="zh-CN" dirty="0">
                <a:effectLst/>
                <a:latin typeface="楷体_GB2312" pitchFamily="1" charset="-122"/>
                <a:ea typeface="楷体_GB2312" pitchFamily="1" charset="-122"/>
              </a:rPr>
              <a:t>		 </a:t>
            </a:r>
            <a:r>
              <a:rPr lang="zh-CN" altLang="en-US" sz="2800" dirty="0">
                <a:effectLst/>
                <a:latin typeface="楷体_GB2312" pitchFamily="1" charset="-122"/>
                <a:ea typeface="楷体_GB2312" pitchFamily="1" charset="-122"/>
              </a:rPr>
              <a:t>但并行通信比串行通信所用电缆多，随着距离的增加，电缆的开销会成为突出的问题。所以，并行通信总是用在数据传输率要求较高，而传输距离较短的场合。</a:t>
            </a:r>
          </a:p>
        </p:txBody>
      </p:sp>
      <p:sp>
        <p:nvSpPr>
          <p:cNvPr id="4"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串行通信口</a:t>
            </a:r>
            <a:r>
              <a:rPr lang="en-US" altLang="zh-CN" sz="2600" kern="0" dirty="0">
                <a:solidFill>
                  <a:schemeClr val="tx2"/>
                </a:solidFill>
                <a:effectLst>
                  <a:outerShdw blurRad="38100" dist="38100" dir="2700000" algn="tl">
                    <a:srgbClr val="C0C0C0"/>
                  </a:outerShdw>
                </a:effectLst>
                <a:latin typeface="+mj-lt"/>
                <a:cs typeface="+mj-cs"/>
              </a:rPr>
              <a:t>I/O</a:t>
            </a:r>
            <a:endParaRPr lang="zh-CN" altLang="en-US" sz="2600" kern="0" dirty="0">
              <a:solidFill>
                <a:schemeClr val="tx2"/>
              </a:solidFill>
              <a:effectLst>
                <a:outerShdw blurRad="38100" dist="38100" dir="2700000" algn="tl">
                  <a:srgbClr val="C0C0C0"/>
                </a:outerShdw>
              </a:effectLst>
              <a:latin typeface="+mj-lt"/>
              <a:cs typeface="+mj-cs"/>
            </a:endParaRPr>
          </a:p>
        </p:txBody>
      </p:sp>
    </p:spTree>
    <p:extLst>
      <p:ext uri="{BB962C8B-B14F-4D97-AF65-F5344CB8AC3E}">
        <p14:creationId xmlns:p14="http://schemas.microsoft.com/office/powerpoint/2010/main" val="233142558"/>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40" name="Rectangle 4"/>
          <p:cNvSpPr>
            <a:spLocks noChangeArrowheads="1"/>
          </p:cNvSpPr>
          <p:nvPr/>
        </p:nvSpPr>
        <p:spPr bwMode="auto">
          <a:xfrm>
            <a:off x="452120" y="1125012"/>
            <a:ext cx="8512368"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dirty="0">
                <a:latin typeface="宋体" pitchFamily="2" charset="-122"/>
              </a:rPr>
              <a:t>按通信进行的过程，分为：单工、半双工、全双工通信方式 </a:t>
            </a:r>
          </a:p>
          <a:p>
            <a:r>
              <a:rPr kumimoji="1" lang="zh-CN" altLang="en-US" dirty="0">
                <a:latin typeface="宋体" pitchFamily="2" charset="-122"/>
              </a:rPr>
              <a:t> </a:t>
            </a:r>
          </a:p>
          <a:p>
            <a:pPr marL="457200" indent="-457200">
              <a:buAutoNum type="arabicParenR"/>
            </a:pPr>
            <a:r>
              <a:rPr kumimoji="1" lang="zh-CN" altLang="en-US" dirty="0">
                <a:latin typeface="宋体" pitchFamily="2" charset="-122"/>
              </a:rPr>
              <a:t>单  工：只容许数据由一方发、一方收，单向通讯。</a:t>
            </a:r>
            <a:endParaRPr kumimoji="1" lang="en-US" altLang="zh-CN" dirty="0">
              <a:latin typeface="宋体" pitchFamily="2" charset="-122"/>
            </a:endParaRPr>
          </a:p>
          <a:p>
            <a:endParaRPr kumimoji="1" lang="zh-CN" altLang="en-US" dirty="0">
              <a:latin typeface="宋体" pitchFamily="2" charset="-122"/>
            </a:endParaRPr>
          </a:p>
          <a:p>
            <a:endParaRPr kumimoji="1" lang="zh-CN" altLang="en-US" dirty="0">
              <a:latin typeface="宋体" pitchFamily="2" charset="-122"/>
            </a:endParaRPr>
          </a:p>
          <a:p>
            <a:endParaRPr kumimoji="1" lang="zh-CN" altLang="en-US" dirty="0">
              <a:latin typeface="宋体" pitchFamily="2" charset="-122"/>
            </a:endParaRPr>
          </a:p>
          <a:p>
            <a:r>
              <a:rPr kumimoji="1" lang="en-US" altLang="zh-CN" dirty="0">
                <a:latin typeface="宋体" pitchFamily="2" charset="-122"/>
              </a:rPr>
              <a:t>2) </a:t>
            </a:r>
            <a:r>
              <a:rPr kumimoji="1" lang="zh-CN" altLang="en-US" dirty="0">
                <a:latin typeface="宋体" pitchFamily="2" charset="-122"/>
              </a:rPr>
              <a:t>半双工：容许双向通讯，但是收发只能</a:t>
            </a:r>
            <a:r>
              <a:rPr kumimoji="1" lang="zh-CN" altLang="en-US" dirty="0">
                <a:solidFill>
                  <a:srgbClr val="FF0000"/>
                </a:solidFill>
                <a:latin typeface="宋体" pitchFamily="2" charset="-122"/>
              </a:rPr>
              <a:t>分时</a:t>
            </a:r>
            <a:r>
              <a:rPr kumimoji="1" lang="zh-CN" altLang="en-US" dirty="0">
                <a:latin typeface="宋体" pitchFamily="2" charset="-122"/>
              </a:rPr>
              <a:t>共用一路</a:t>
            </a:r>
          </a:p>
          <a:p>
            <a:r>
              <a:rPr kumimoji="1" lang="zh-CN" altLang="en-US" dirty="0">
                <a:latin typeface="宋体" pitchFamily="2" charset="-122"/>
              </a:rPr>
              <a:t>            通道。</a:t>
            </a:r>
            <a:endParaRPr kumimoji="1" lang="en-US" altLang="zh-CN" dirty="0">
              <a:latin typeface="宋体" pitchFamily="2" charset="-122"/>
            </a:endParaRPr>
          </a:p>
          <a:p>
            <a:endParaRPr kumimoji="1" lang="zh-CN" altLang="en-US" dirty="0">
              <a:latin typeface="宋体" pitchFamily="2" charset="-122"/>
            </a:endParaRPr>
          </a:p>
          <a:p>
            <a:endParaRPr kumimoji="1" lang="zh-CN" altLang="en-US" dirty="0">
              <a:latin typeface="宋体" pitchFamily="2" charset="-122"/>
            </a:endParaRPr>
          </a:p>
          <a:p>
            <a:endParaRPr kumimoji="1" lang="zh-CN" altLang="en-US" dirty="0">
              <a:latin typeface="宋体" pitchFamily="2" charset="-122"/>
            </a:endParaRPr>
          </a:p>
          <a:p>
            <a:r>
              <a:rPr kumimoji="1" lang="en-US" altLang="zh-CN" dirty="0">
                <a:latin typeface="宋体" pitchFamily="2" charset="-122"/>
              </a:rPr>
              <a:t>3) </a:t>
            </a:r>
            <a:r>
              <a:rPr kumimoji="1" lang="zh-CN" altLang="en-US" dirty="0">
                <a:latin typeface="宋体" pitchFamily="2" charset="-122"/>
              </a:rPr>
              <a:t>全双工：容许数据同时双向收发。</a:t>
            </a:r>
          </a:p>
        </p:txBody>
      </p:sp>
      <p:sp>
        <p:nvSpPr>
          <p:cNvPr id="679941" name="Rectangle 5"/>
          <p:cNvSpPr>
            <a:spLocks noChangeArrowheads="1"/>
          </p:cNvSpPr>
          <p:nvPr/>
        </p:nvSpPr>
        <p:spPr bwMode="auto">
          <a:xfrm>
            <a:off x="2411413" y="4365922"/>
            <a:ext cx="1296987" cy="503238"/>
          </a:xfrm>
          <a:prstGeom prst="rect">
            <a:avLst/>
          </a:prstGeom>
          <a:solidFill>
            <a:schemeClr val="accent1"/>
          </a:solidFill>
          <a:ln w="28575" algn="ctr">
            <a:solidFill>
              <a:srgbClr val="FF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latin typeface="Times New Roman" pitchFamily="18" charset="0"/>
                <a:ea typeface="黑体" pitchFamily="49" charset="-122"/>
              </a:rPr>
              <a:t>收发器</a:t>
            </a:r>
          </a:p>
        </p:txBody>
      </p:sp>
      <p:sp>
        <p:nvSpPr>
          <p:cNvPr id="679942" name="Rectangle 6"/>
          <p:cNvSpPr>
            <a:spLocks noChangeArrowheads="1"/>
          </p:cNvSpPr>
          <p:nvPr/>
        </p:nvSpPr>
        <p:spPr bwMode="auto">
          <a:xfrm>
            <a:off x="5562600" y="2601726"/>
            <a:ext cx="1296988" cy="503238"/>
          </a:xfrm>
          <a:prstGeom prst="rect">
            <a:avLst/>
          </a:prstGeom>
          <a:solidFill>
            <a:schemeClr val="accent1"/>
          </a:solidFill>
          <a:ln w="28575" algn="ctr">
            <a:solidFill>
              <a:srgbClr val="FF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dirty="0">
                <a:latin typeface="Times New Roman" pitchFamily="18" charset="0"/>
                <a:ea typeface="黑体" pitchFamily="49" charset="-122"/>
              </a:rPr>
              <a:t>接收器</a:t>
            </a:r>
          </a:p>
        </p:txBody>
      </p:sp>
      <p:sp>
        <p:nvSpPr>
          <p:cNvPr id="679943" name="Rectangle 7"/>
          <p:cNvSpPr>
            <a:spLocks noChangeArrowheads="1"/>
          </p:cNvSpPr>
          <p:nvPr/>
        </p:nvSpPr>
        <p:spPr bwMode="auto">
          <a:xfrm>
            <a:off x="2438400" y="2601726"/>
            <a:ext cx="1296988" cy="503238"/>
          </a:xfrm>
          <a:prstGeom prst="rect">
            <a:avLst/>
          </a:prstGeom>
          <a:solidFill>
            <a:schemeClr val="accent1"/>
          </a:solidFill>
          <a:ln w="28575" algn="ctr">
            <a:solidFill>
              <a:srgbClr val="FF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latin typeface="Times New Roman" pitchFamily="18" charset="0"/>
                <a:ea typeface="黑体" pitchFamily="49" charset="-122"/>
              </a:rPr>
              <a:t>发送器</a:t>
            </a:r>
          </a:p>
        </p:txBody>
      </p:sp>
      <p:sp>
        <p:nvSpPr>
          <p:cNvPr id="679944" name="Line 8"/>
          <p:cNvSpPr>
            <a:spLocks noChangeShapeType="1"/>
          </p:cNvSpPr>
          <p:nvPr/>
        </p:nvSpPr>
        <p:spPr bwMode="auto">
          <a:xfrm>
            <a:off x="3733800" y="2830326"/>
            <a:ext cx="1800225" cy="0"/>
          </a:xfrm>
          <a:prstGeom prst="line">
            <a:avLst/>
          </a:prstGeom>
          <a:noFill/>
          <a:ln w="762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679945" name="Rectangle 9"/>
          <p:cNvSpPr>
            <a:spLocks noChangeArrowheads="1"/>
          </p:cNvSpPr>
          <p:nvPr/>
        </p:nvSpPr>
        <p:spPr bwMode="auto">
          <a:xfrm>
            <a:off x="2411413" y="5841268"/>
            <a:ext cx="1296987" cy="503237"/>
          </a:xfrm>
          <a:prstGeom prst="rect">
            <a:avLst/>
          </a:prstGeom>
          <a:solidFill>
            <a:schemeClr val="accent1"/>
          </a:solidFill>
          <a:ln w="28575" algn="ctr">
            <a:solidFill>
              <a:srgbClr val="FF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latin typeface="Times New Roman" pitchFamily="18" charset="0"/>
                <a:ea typeface="黑体" pitchFamily="49" charset="-122"/>
              </a:rPr>
              <a:t>收发器</a:t>
            </a:r>
          </a:p>
        </p:txBody>
      </p:sp>
      <p:sp>
        <p:nvSpPr>
          <p:cNvPr id="679946" name="Rectangle 10"/>
          <p:cNvSpPr>
            <a:spLocks noChangeArrowheads="1"/>
          </p:cNvSpPr>
          <p:nvPr/>
        </p:nvSpPr>
        <p:spPr bwMode="auto">
          <a:xfrm>
            <a:off x="5651500" y="5841268"/>
            <a:ext cx="1296988" cy="503237"/>
          </a:xfrm>
          <a:prstGeom prst="rect">
            <a:avLst/>
          </a:prstGeom>
          <a:solidFill>
            <a:schemeClr val="accent1"/>
          </a:solidFill>
          <a:ln w="28575" algn="ctr">
            <a:solidFill>
              <a:srgbClr val="FF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latin typeface="Times New Roman" pitchFamily="18" charset="0"/>
                <a:ea typeface="黑体" pitchFamily="49" charset="-122"/>
              </a:rPr>
              <a:t>收发器</a:t>
            </a:r>
          </a:p>
        </p:txBody>
      </p:sp>
      <p:sp>
        <p:nvSpPr>
          <p:cNvPr id="679947" name="Rectangle 11"/>
          <p:cNvSpPr>
            <a:spLocks noChangeArrowheads="1"/>
          </p:cNvSpPr>
          <p:nvPr/>
        </p:nvSpPr>
        <p:spPr bwMode="auto">
          <a:xfrm>
            <a:off x="5651500" y="4365922"/>
            <a:ext cx="1296988" cy="503238"/>
          </a:xfrm>
          <a:prstGeom prst="rect">
            <a:avLst/>
          </a:prstGeom>
          <a:solidFill>
            <a:schemeClr val="accent1"/>
          </a:solidFill>
          <a:ln w="28575" algn="ctr">
            <a:solidFill>
              <a:srgbClr val="FF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dirty="0">
                <a:latin typeface="Times New Roman" pitchFamily="18" charset="0"/>
                <a:ea typeface="黑体" pitchFamily="49" charset="-122"/>
              </a:rPr>
              <a:t>收发器</a:t>
            </a:r>
          </a:p>
        </p:txBody>
      </p:sp>
      <p:sp>
        <p:nvSpPr>
          <p:cNvPr id="679948" name="Line 12"/>
          <p:cNvSpPr>
            <a:spLocks noChangeShapeType="1"/>
          </p:cNvSpPr>
          <p:nvPr/>
        </p:nvSpPr>
        <p:spPr bwMode="auto">
          <a:xfrm>
            <a:off x="4140200" y="4653260"/>
            <a:ext cx="1079500" cy="0"/>
          </a:xfrm>
          <a:prstGeom prst="line">
            <a:avLst/>
          </a:prstGeom>
          <a:noFill/>
          <a:ln w="76200">
            <a:solidFill>
              <a:schemeClr val="accent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679949" name="Line 13"/>
          <p:cNvSpPr>
            <a:spLocks noChangeShapeType="1"/>
          </p:cNvSpPr>
          <p:nvPr/>
        </p:nvSpPr>
        <p:spPr bwMode="auto">
          <a:xfrm>
            <a:off x="3779838" y="4437360"/>
            <a:ext cx="215900" cy="144462"/>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679950" name="Line 14"/>
          <p:cNvSpPr>
            <a:spLocks noChangeShapeType="1"/>
          </p:cNvSpPr>
          <p:nvPr/>
        </p:nvSpPr>
        <p:spPr bwMode="auto">
          <a:xfrm flipH="1">
            <a:off x="3779838" y="4653260"/>
            <a:ext cx="215900" cy="144462"/>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679951" name="Line 15"/>
          <p:cNvSpPr>
            <a:spLocks noChangeShapeType="1"/>
          </p:cNvSpPr>
          <p:nvPr/>
        </p:nvSpPr>
        <p:spPr bwMode="auto">
          <a:xfrm flipH="1">
            <a:off x="5292725" y="4437360"/>
            <a:ext cx="287338" cy="144462"/>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679952" name="Line 16"/>
          <p:cNvSpPr>
            <a:spLocks noChangeShapeType="1"/>
          </p:cNvSpPr>
          <p:nvPr/>
        </p:nvSpPr>
        <p:spPr bwMode="auto">
          <a:xfrm>
            <a:off x="5364163" y="4653260"/>
            <a:ext cx="215900" cy="144462"/>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679953" name="Line 17"/>
          <p:cNvSpPr>
            <a:spLocks noChangeShapeType="1"/>
          </p:cNvSpPr>
          <p:nvPr/>
        </p:nvSpPr>
        <p:spPr bwMode="auto">
          <a:xfrm>
            <a:off x="3779838" y="5914293"/>
            <a:ext cx="1800225" cy="0"/>
          </a:xfrm>
          <a:prstGeom prst="line">
            <a:avLst/>
          </a:prstGeom>
          <a:noFill/>
          <a:ln w="762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679954" name="Line 18"/>
          <p:cNvSpPr>
            <a:spLocks noChangeShapeType="1"/>
          </p:cNvSpPr>
          <p:nvPr/>
        </p:nvSpPr>
        <p:spPr bwMode="auto">
          <a:xfrm flipH="1">
            <a:off x="3779838" y="6201630"/>
            <a:ext cx="1800225" cy="0"/>
          </a:xfrm>
          <a:prstGeom prst="line">
            <a:avLst/>
          </a:prstGeom>
          <a:noFill/>
          <a:ln w="762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7"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串行通信口</a:t>
            </a:r>
            <a:r>
              <a:rPr lang="en-US" altLang="zh-CN" sz="2600" kern="0" dirty="0">
                <a:solidFill>
                  <a:schemeClr val="tx2"/>
                </a:solidFill>
                <a:effectLst>
                  <a:outerShdw blurRad="38100" dist="38100" dir="2700000" algn="tl">
                    <a:srgbClr val="C0C0C0"/>
                  </a:outerShdw>
                </a:effectLst>
                <a:latin typeface="+mj-lt"/>
                <a:cs typeface="+mj-cs"/>
              </a:rPr>
              <a:t>I/O</a:t>
            </a:r>
            <a:endParaRPr lang="zh-CN" altLang="en-US" sz="2600" kern="0" dirty="0">
              <a:solidFill>
                <a:schemeClr val="tx2"/>
              </a:solidFill>
              <a:effectLst>
                <a:outerShdw blurRad="38100" dist="38100" dir="2700000" algn="tl">
                  <a:srgbClr val="C0C0C0"/>
                </a:outerShdw>
              </a:effectLst>
              <a:latin typeface="+mj-lt"/>
              <a:cs typeface="+mj-cs"/>
            </a:endParaRPr>
          </a:p>
        </p:txBody>
      </p:sp>
    </p:spTree>
    <p:extLst>
      <p:ext uri="{BB962C8B-B14F-4D97-AF65-F5344CB8AC3E}">
        <p14:creationId xmlns:p14="http://schemas.microsoft.com/office/powerpoint/2010/main" val="1993812740"/>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4" name="Text Box 4"/>
          <p:cNvSpPr txBox="1">
            <a:spLocks noChangeArrowheads="1"/>
          </p:cNvSpPr>
          <p:nvPr/>
        </p:nvSpPr>
        <p:spPr bwMode="auto">
          <a:xfrm>
            <a:off x="914400" y="1066800"/>
            <a:ext cx="7267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t>串行通信可以分为两种类型：</a:t>
            </a:r>
            <a:r>
              <a:rPr lang="zh-CN" altLang="en-US" b="1" dirty="0">
                <a:solidFill>
                  <a:schemeClr val="hlink"/>
                </a:solidFill>
              </a:rPr>
              <a:t>同步通信、异步通信。</a:t>
            </a:r>
          </a:p>
        </p:txBody>
      </p:sp>
      <p:sp>
        <p:nvSpPr>
          <p:cNvPr id="245765" name="Rectangle 5"/>
          <p:cNvSpPr>
            <a:spLocks noChangeArrowheads="1"/>
          </p:cNvSpPr>
          <p:nvPr/>
        </p:nvSpPr>
        <p:spPr bwMode="auto">
          <a:xfrm>
            <a:off x="936526" y="1613743"/>
            <a:ext cx="16192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chemeClr val="hlink"/>
                </a:solidFill>
                <a:effectLst>
                  <a:outerShdw blurRad="38100" dist="38100" dir="2700000" algn="tl">
                    <a:srgbClr val="000000"/>
                  </a:outerShdw>
                </a:effectLst>
              </a:rPr>
              <a:t>异步通信</a:t>
            </a:r>
          </a:p>
        </p:txBody>
      </p:sp>
      <p:sp>
        <p:nvSpPr>
          <p:cNvPr id="245766" name="Text Box 6"/>
          <p:cNvSpPr txBox="1">
            <a:spLocks noChangeArrowheads="1"/>
          </p:cNvSpPr>
          <p:nvPr/>
        </p:nvSpPr>
        <p:spPr bwMode="auto">
          <a:xfrm>
            <a:off x="963613" y="2138363"/>
            <a:ext cx="7181850" cy="3354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1200"/>
              </a:spcBef>
            </a:pPr>
            <a:r>
              <a:rPr lang="zh-CN" altLang="en-US" b="0" dirty="0"/>
              <a:t>        一个字符一个字符地传输，每个字符一位一位地传输，传输一个字符时，以</a:t>
            </a:r>
            <a:r>
              <a:rPr lang="zh-CN" altLang="en-US" b="0" dirty="0">
                <a:solidFill>
                  <a:schemeClr val="hlink"/>
                </a:solidFill>
              </a:rPr>
              <a:t>起始位</a:t>
            </a:r>
            <a:r>
              <a:rPr lang="zh-CN" altLang="en-US" b="0" dirty="0"/>
              <a:t>开始，然后传输字符本身的各位，接着传输</a:t>
            </a:r>
            <a:r>
              <a:rPr lang="zh-CN" altLang="en-US" b="0" dirty="0">
                <a:solidFill>
                  <a:schemeClr val="hlink"/>
                </a:solidFill>
              </a:rPr>
              <a:t>校验位</a:t>
            </a:r>
            <a:r>
              <a:rPr lang="zh-CN" altLang="en-US" b="0" dirty="0"/>
              <a:t>，最后以</a:t>
            </a:r>
            <a:r>
              <a:rPr lang="zh-CN" altLang="en-US" b="0" dirty="0">
                <a:solidFill>
                  <a:schemeClr val="hlink"/>
                </a:solidFill>
              </a:rPr>
              <a:t>停止位</a:t>
            </a:r>
            <a:r>
              <a:rPr lang="zh-CN" altLang="en-US" b="0" dirty="0"/>
              <a:t>结束该字符的传输。一次传输的起始位、字符各位、校验位、停止位构成一组完整的信息，称为</a:t>
            </a:r>
            <a:r>
              <a:rPr lang="zh-CN" altLang="en-US" b="0" dirty="0">
                <a:solidFill>
                  <a:schemeClr val="hlink"/>
                </a:solidFill>
              </a:rPr>
              <a:t>帧（</a:t>
            </a:r>
            <a:r>
              <a:rPr lang="en-US" altLang="zh-CN" b="0" dirty="0">
                <a:solidFill>
                  <a:schemeClr val="hlink"/>
                </a:solidFill>
              </a:rPr>
              <a:t>Frame</a:t>
            </a:r>
            <a:r>
              <a:rPr lang="zh-CN" altLang="en-US" b="0" dirty="0">
                <a:solidFill>
                  <a:schemeClr val="hlink"/>
                </a:solidFill>
              </a:rPr>
              <a:t>）。</a:t>
            </a:r>
          </a:p>
          <a:p>
            <a:pPr>
              <a:spcBef>
                <a:spcPts val="1200"/>
              </a:spcBef>
            </a:pPr>
            <a:r>
              <a:rPr lang="zh-CN" altLang="en-US" b="0" dirty="0"/>
              <a:t>        帧与帧之间可有任意个</a:t>
            </a:r>
            <a:r>
              <a:rPr lang="zh-CN" altLang="en-US" b="0" dirty="0">
                <a:solidFill>
                  <a:schemeClr val="hlink"/>
                </a:solidFill>
              </a:rPr>
              <a:t>空闲位</a:t>
            </a:r>
            <a:r>
              <a:rPr lang="zh-CN" altLang="en-US" b="0" dirty="0"/>
              <a:t>。</a:t>
            </a:r>
          </a:p>
          <a:p>
            <a:pPr>
              <a:spcBef>
                <a:spcPts val="1200"/>
              </a:spcBef>
            </a:pPr>
            <a:r>
              <a:rPr lang="zh-CN" altLang="en-US" b="0" dirty="0"/>
              <a:t>        起始位之后是数据的最低位。</a:t>
            </a:r>
          </a:p>
        </p:txBody>
      </p:sp>
      <p:sp>
        <p:nvSpPr>
          <p:cNvPr id="5"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串行通信口</a:t>
            </a:r>
            <a:r>
              <a:rPr lang="en-US" altLang="zh-CN" sz="2600" kern="0" dirty="0">
                <a:solidFill>
                  <a:schemeClr val="tx2"/>
                </a:solidFill>
                <a:effectLst>
                  <a:outerShdw blurRad="38100" dist="38100" dir="2700000" algn="tl">
                    <a:srgbClr val="C0C0C0"/>
                  </a:outerShdw>
                </a:effectLst>
                <a:latin typeface="+mj-lt"/>
                <a:cs typeface="+mj-cs"/>
              </a:rPr>
              <a:t>I/O</a:t>
            </a:r>
            <a:endParaRPr lang="zh-CN" altLang="en-US" sz="2600" kern="0" dirty="0">
              <a:solidFill>
                <a:schemeClr val="tx2"/>
              </a:solidFill>
              <a:effectLst>
                <a:outerShdw blurRad="38100" dist="38100" dir="2700000" algn="tl">
                  <a:srgbClr val="C0C0C0"/>
                </a:outerShdw>
              </a:effectLst>
              <a:latin typeface="+mj-lt"/>
              <a:cs typeface="+mj-cs"/>
            </a:endParaRPr>
          </a:p>
        </p:txBody>
      </p:sp>
    </p:spTree>
    <p:extLst>
      <p:ext uri="{BB962C8B-B14F-4D97-AF65-F5344CB8AC3E}">
        <p14:creationId xmlns:p14="http://schemas.microsoft.com/office/powerpoint/2010/main" val="253427547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9" name="Rectangle 3"/>
          <p:cNvSpPr>
            <a:spLocks noGrp="1" noChangeArrowheads="1"/>
          </p:cNvSpPr>
          <p:nvPr>
            <p:ph type="body" idx="1"/>
          </p:nvPr>
        </p:nvSpPr>
        <p:spPr>
          <a:xfrm>
            <a:off x="539552" y="2924944"/>
            <a:ext cx="8168786" cy="3759572"/>
          </a:xfrm>
          <a:noFill/>
        </p:spPr>
        <p:txBody>
          <a:bodyPr/>
          <a:lstStyle/>
          <a:p>
            <a:pPr algn="just">
              <a:lnSpc>
                <a:spcPct val="150000"/>
              </a:lnSpc>
              <a:buFont typeface="Wingdings" panose="05000000000000000000" pitchFamily="2" charset="2"/>
              <a:buChar char="u"/>
            </a:pPr>
            <a:r>
              <a:rPr lang="zh-CN" altLang="en-US" sz="2000" b="0" dirty="0">
                <a:solidFill>
                  <a:schemeClr val="tx1"/>
                </a:solidFill>
                <a:effectLst>
                  <a:outerShdw blurRad="38100" dist="38100" dir="2700000" algn="tl">
                    <a:srgbClr val="FFFFFF"/>
                  </a:outerShdw>
                </a:effectLst>
                <a:latin typeface="楷体_GB2312" pitchFamily="1" charset="-122"/>
                <a:ea typeface="楷体_GB2312" pitchFamily="1" charset="-122"/>
              </a:rPr>
              <a:t>在一些情况下，既能选择</a:t>
            </a:r>
            <a:r>
              <a:rPr lang="en-US" altLang="zh-CN" sz="2000" b="0" dirty="0">
                <a:solidFill>
                  <a:schemeClr val="tx1"/>
                </a:solidFill>
                <a:effectLst>
                  <a:outerShdw blurRad="38100" dist="38100" dir="2700000" algn="tl">
                    <a:srgbClr val="FFFFFF"/>
                  </a:outerShdw>
                </a:effectLst>
                <a:latin typeface="楷体_GB2312" pitchFamily="1" charset="-122"/>
                <a:ea typeface="楷体_GB2312" pitchFamily="1" charset="-122"/>
              </a:rPr>
              <a:t>DOS</a:t>
            </a:r>
            <a:r>
              <a:rPr lang="zh-CN" altLang="en-US" sz="2000" b="0" dirty="0">
                <a:solidFill>
                  <a:schemeClr val="tx1"/>
                </a:solidFill>
                <a:effectLst>
                  <a:outerShdw blurRad="38100" dist="38100" dir="2700000" algn="tl">
                    <a:srgbClr val="FFFFFF"/>
                  </a:outerShdw>
                </a:effectLst>
                <a:latin typeface="楷体_GB2312" pitchFamily="1" charset="-122"/>
                <a:ea typeface="楷体_GB2312" pitchFamily="1" charset="-122"/>
              </a:rPr>
              <a:t>中断也能采用</a:t>
            </a:r>
            <a:r>
              <a:rPr lang="en-US" altLang="zh-CN" sz="2000" b="0" dirty="0">
                <a:solidFill>
                  <a:schemeClr val="tx1"/>
                </a:solidFill>
                <a:effectLst>
                  <a:outerShdw blurRad="38100" dist="38100" dir="2700000" algn="tl">
                    <a:srgbClr val="FFFFFF"/>
                  </a:outerShdw>
                </a:effectLst>
                <a:latin typeface="楷体_GB2312" pitchFamily="1" charset="-122"/>
                <a:ea typeface="楷体_GB2312" pitchFamily="1" charset="-122"/>
              </a:rPr>
              <a:t>BIOS</a:t>
            </a:r>
            <a:r>
              <a:rPr lang="zh-CN" altLang="en-US" sz="2000" b="0" dirty="0">
                <a:solidFill>
                  <a:schemeClr val="tx1"/>
                </a:solidFill>
                <a:effectLst>
                  <a:outerShdw blurRad="38100" dist="38100" dir="2700000" algn="tl">
                    <a:srgbClr val="FFFFFF"/>
                  </a:outerShdw>
                </a:effectLst>
                <a:latin typeface="楷体_GB2312" pitchFamily="1" charset="-122"/>
                <a:ea typeface="楷体_GB2312" pitchFamily="1" charset="-122"/>
              </a:rPr>
              <a:t>中断来执行相同的任务。如实现向打印机输出一个字符的功能，可用</a:t>
            </a:r>
            <a:r>
              <a:rPr lang="en-US" altLang="zh-CN" sz="2000" b="0" dirty="0">
                <a:solidFill>
                  <a:schemeClr val="tx1"/>
                </a:solidFill>
                <a:effectLst>
                  <a:outerShdw blurRad="38100" dist="38100" dir="2700000" algn="tl">
                    <a:srgbClr val="FFFFFF"/>
                  </a:outerShdw>
                </a:effectLst>
                <a:latin typeface="楷体_GB2312" pitchFamily="1" charset="-122"/>
                <a:ea typeface="楷体_GB2312" pitchFamily="1" charset="-122"/>
              </a:rPr>
              <a:t>DOS</a:t>
            </a:r>
            <a:r>
              <a:rPr lang="zh-CN" altLang="en-US" sz="2000" b="0" dirty="0">
                <a:solidFill>
                  <a:schemeClr val="tx1"/>
                </a:solidFill>
                <a:effectLst>
                  <a:outerShdw blurRad="38100" dist="38100" dir="2700000" algn="tl">
                    <a:srgbClr val="FFFFFF"/>
                  </a:outerShdw>
                </a:effectLst>
                <a:latin typeface="楷体_GB2312" pitchFamily="1" charset="-122"/>
                <a:ea typeface="楷体_GB2312" pitchFamily="1" charset="-122"/>
              </a:rPr>
              <a:t>中断</a:t>
            </a:r>
            <a:r>
              <a:rPr lang="en-US" altLang="zh-CN" sz="2000" b="0" dirty="0">
                <a:solidFill>
                  <a:schemeClr val="tx1"/>
                </a:solidFill>
                <a:effectLst>
                  <a:outerShdw blurRad="38100" dist="38100" dir="2700000" algn="tl">
                    <a:srgbClr val="FFFFFF"/>
                  </a:outerShdw>
                </a:effectLst>
                <a:latin typeface="楷体_GB2312" pitchFamily="1" charset="-122"/>
                <a:ea typeface="楷体_GB2312" pitchFamily="1" charset="-122"/>
              </a:rPr>
              <a:t>21H</a:t>
            </a:r>
            <a:r>
              <a:rPr lang="zh-CN" altLang="en-US" sz="2000" b="0" dirty="0">
                <a:solidFill>
                  <a:schemeClr val="tx1"/>
                </a:solidFill>
                <a:effectLst>
                  <a:outerShdw blurRad="38100" dist="38100" dir="2700000" algn="tl">
                    <a:srgbClr val="FFFFFF"/>
                  </a:outerShdw>
                </a:effectLst>
                <a:latin typeface="楷体_GB2312" pitchFamily="1" charset="-122"/>
                <a:ea typeface="楷体_GB2312" pitchFamily="1" charset="-122"/>
              </a:rPr>
              <a:t>的</a:t>
            </a:r>
            <a:r>
              <a:rPr lang="en-US" altLang="zh-CN" sz="2000" b="0" dirty="0">
                <a:solidFill>
                  <a:schemeClr val="tx1"/>
                </a:solidFill>
                <a:effectLst>
                  <a:outerShdw blurRad="38100" dist="38100" dir="2700000" algn="tl">
                    <a:srgbClr val="FFFFFF"/>
                  </a:outerShdw>
                </a:effectLst>
                <a:latin typeface="楷体_GB2312" pitchFamily="1" charset="-122"/>
                <a:ea typeface="楷体_GB2312" pitchFamily="1" charset="-122"/>
              </a:rPr>
              <a:t>5</a:t>
            </a:r>
            <a:r>
              <a:rPr lang="zh-CN" altLang="en-US" sz="2000" b="0" dirty="0">
                <a:solidFill>
                  <a:schemeClr val="tx1"/>
                </a:solidFill>
                <a:effectLst>
                  <a:outerShdw blurRad="38100" dist="38100" dir="2700000" algn="tl">
                    <a:srgbClr val="FFFFFF"/>
                  </a:outerShdw>
                </a:effectLst>
                <a:latin typeface="楷体_GB2312" pitchFamily="1" charset="-122"/>
                <a:ea typeface="楷体_GB2312" pitchFamily="1" charset="-122"/>
              </a:rPr>
              <a:t>号功能，也可以用</a:t>
            </a:r>
            <a:r>
              <a:rPr lang="en-US" altLang="zh-CN" sz="2000" b="0" dirty="0">
                <a:solidFill>
                  <a:schemeClr val="tx1"/>
                </a:solidFill>
                <a:effectLst>
                  <a:outerShdw blurRad="38100" dist="38100" dir="2700000" algn="tl">
                    <a:srgbClr val="FFFFFF"/>
                  </a:outerShdw>
                </a:effectLst>
                <a:latin typeface="楷体_GB2312" pitchFamily="1" charset="-122"/>
                <a:ea typeface="楷体_GB2312" pitchFamily="1" charset="-122"/>
              </a:rPr>
              <a:t>BIOS</a:t>
            </a:r>
            <a:r>
              <a:rPr lang="zh-CN" altLang="en-US" sz="2000" b="0" dirty="0">
                <a:solidFill>
                  <a:schemeClr val="tx1"/>
                </a:solidFill>
                <a:effectLst>
                  <a:outerShdw blurRad="38100" dist="38100" dir="2700000" algn="tl">
                    <a:srgbClr val="FFFFFF"/>
                  </a:outerShdw>
                </a:effectLst>
                <a:latin typeface="楷体_GB2312" pitchFamily="1" charset="-122"/>
                <a:ea typeface="楷体_GB2312" pitchFamily="1" charset="-122"/>
              </a:rPr>
              <a:t>中断</a:t>
            </a:r>
            <a:r>
              <a:rPr lang="en-US" altLang="zh-CN" sz="2000" b="0" dirty="0">
                <a:solidFill>
                  <a:schemeClr val="tx1"/>
                </a:solidFill>
                <a:effectLst>
                  <a:outerShdw blurRad="38100" dist="38100" dir="2700000" algn="tl">
                    <a:srgbClr val="FFFFFF"/>
                  </a:outerShdw>
                </a:effectLst>
                <a:latin typeface="楷体_GB2312" pitchFamily="1" charset="-122"/>
                <a:ea typeface="楷体_GB2312" pitchFamily="1" charset="-122"/>
              </a:rPr>
              <a:t>17H</a:t>
            </a:r>
            <a:r>
              <a:rPr lang="zh-CN" altLang="en-US" sz="2000" b="0" dirty="0">
                <a:solidFill>
                  <a:schemeClr val="tx1"/>
                </a:solidFill>
                <a:effectLst>
                  <a:outerShdw blurRad="38100" dist="38100" dir="2700000" algn="tl">
                    <a:srgbClr val="FFFFFF"/>
                  </a:outerShdw>
                </a:effectLst>
                <a:latin typeface="楷体_GB2312" pitchFamily="1" charset="-122"/>
                <a:ea typeface="楷体_GB2312" pitchFamily="1" charset="-122"/>
              </a:rPr>
              <a:t>的</a:t>
            </a:r>
            <a:r>
              <a:rPr lang="en-US" altLang="zh-CN" sz="2000" b="0" dirty="0">
                <a:solidFill>
                  <a:schemeClr val="tx1"/>
                </a:solidFill>
                <a:effectLst>
                  <a:outerShdw blurRad="38100" dist="38100" dir="2700000" algn="tl">
                    <a:srgbClr val="FFFFFF"/>
                  </a:outerShdw>
                </a:effectLst>
                <a:latin typeface="楷体_GB2312" pitchFamily="1" charset="-122"/>
                <a:ea typeface="楷体_GB2312" pitchFamily="1" charset="-122"/>
              </a:rPr>
              <a:t>0</a:t>
            </a:r>
            <a:r>
              <a:rPr lang="zh-CN" altLang="en-US" sz="2000" b="0" dirty="0">
                <a:solidFill>
                  <a:schemeClr val="tx1"/>
                </a:solidFill>
                <a:effectLst>
                  <a:outerShdw blurRad="38100" dist="38100" dir="2700000" algn="tl">
                    <a:srgbClr val="FFFFFF"/>
                  </a:outerShdw>
                </a:effectLst>
                <a:latin typeface="楷体_GB2312" pitchFamily="1" charset="-122"/>
                <a:ea typeface="楷体_GB2312" pitchFamily="1" charset="-122"/>
              </a:rPr>
              <a:t>号功能。</a:t>
            </a:r>
            <a:endParaRPr lang="en-US" altLang="zh-CN" sz="2000" b="0" dirty="0">
              <a:solidFill>
                <a:schemeClr val="tx1"/>
              </a:solidFill>
              <a:effectLst>
                <a:outerShdw blurRad="38100" dist="38100" dir="2700000" algn="tl">
                  <a:srgbClr val="FFFFFF"/>
                </a:outerShdw>
              </a:effectLst>
              <a:latin typeface="楷体_GB2312" pitchFamily="1" charset="-122"/>
              <a:ea typeface="楷体_GB2312" pitchFamily="1" charset="-122"/>
            </a:endParaRPr>
          </a:p>
          <a:p>
            <a:pPr algn="just">
              <a:lnSpc>
                <a:spcPct val="150000"/>
              </a:lnSpc>
              <a:buFont typeface="Wingdings" panose="05000000000000000000" pitchFamily="2" charset="2"/>
              <a:buChar char="u"/>
            </a:pPr>
            <a:r>
              <a:rPr lang="zh-CN" altLang="en-US" sz="2000" b="0" dirty="0">
                <a:solidFill>
                  <a:schemeClr val="tx1"/>
                </a:solidFill>
                <a:effectLst>
                  <a:outerShdw blurRad="38100" dist="38100" dir="2700000" algn="tl">
                    <a:srgbClr val="FFFFFF"/>
                  </a:outerShdw>
                </a:effectLst>
                <a:latin typeface="楷体_GB2312" pitchFamily="1" charset="-122"/>
                <a:ea typeface="楷体_GB2312" pitchFamily="1" charset="-122"/>
              </a:rPr>
              <a:t>但在少数情况下，必须使用</a:t>
            </a:r>
            <a:r>
              <a:rPr lang="en-US" altLang="zh-CN" sz="2000" b="0" dirty="0">
                <a:solidFill>
                  <a:schemeClr val="tx1"/>
                </a:solidFill>
                <a:effectLst>
                  <a:outerShdw blurRad="38100" dist="38100" dir="2700000" algn="tl">
                    <a:srgbClr val="FFFFFF"/>
                  </a:outerShdw>
                </a:effectLst>
                <a:latin typeface="楷体_GB2312" pitchFamily="1" charset="-122"/>
                <a:ea typeface="楷体_GB2312" pitchFamily="1" charset="-122"/>
              </a:rPr>
              <a:t>BIOS</a:t>
            </a:r>
            <a:r>
              <a:rPr lang="zh-CN" altLang="en-US" sz="2000" b="0" dirty="0">
                <a:solidFill>
                  <a:schemeClr val="tx1"/>
                </a:solidFill>
                <a:effectLst>
                  <a:outerShdw blurRad="38100" dist="38100" dir="2700000" algn="tl">
                    <a:srgbClr val="FFFFFF"/>
                  </a:outerShdw>
                </a:effectLst>
                <a:latin typeface="楷体_GB2312" pitchFamily="1" charset="-122"/>
                <a:ea typeface="楷体_GB2312" pitchFamily="1" charset="-122"/>
              </a:rPr>
              <a:t>功能，如读打印机状态，可用</a:t>
            </a:r>
            <a:r>
              <a:rPr lang="en-US" altLang="zh-CN" sz="2000" b="0" dirty="0">
                <a:solidFill>
                  <a:schemeClr val="tx1"/>
                </a:solidFill>
                <a:effectLst>
                  <a:outerShdw blurRad="38100" dist="38100" dir="2700000" algn="tl">
                    <a:srgbClr val="FFFFFF"/>
                  </a:outerShdw>
                </a:effectLst>
                <a:latin typeface="楷体_GB2312" pitchFamily="1" charset="-122"/>
                <a:ea typeface="楷体_GB2312" pitchFamily="1" charset="-122"/>
              </a:rPr>
              <a:t>BIOS</a:t>
            </a:r>
            <a:r>
              <a:rPr lang="zh-CN" altLang="en-US" sz="2000" b="0" dirty="0">
                <a:solidFill>
                  <a:schemeClr val="tx1"/>
                </a:solidFill>
                <a:effectLst>
                  <a:outerShdw blurRad="38100" dist="38100" dir="2700000" algn="tl">
                    <a:srgbClr val="FFFFFF"/>
                  </a:outerShdw>
                </a:effectLst>
                <a:latin typeface="楷体_GB2312" pitchFamily="1" charset="-122"/>
                <a:ea typeface="楷体_GB2312" pitchFamily="1" charset="-122"/>
              </a:rPr>
              <a:t>中断</a:t>
            </a:r>
            <a:r>
              <a:rPr lang="en-US" altLang="zh-CN" sz="2000" b="0" dirty="0">
                <a:solidFill>
                  <a:schemeClr val="tx1"/>
                </a:solidFill>
                <a:effectLst>
                  <a:outerShdw blurRad="38100" dist="38100" dir="2700000" algn="tl">
                    <a:srgbClr val="FFFFFF"/>
                  </a:outerShdw>
                </a:effectLst>
                <a:latin typeface="楷体_GB2312" pitchFamily="1" charset="-122"/>
                <a:ea typeface="楷体_GB2312" pitchFamily="1" charset="-122"/>
              </a:rPr>
              <a:t>17H</a:t>
            </a:r>
            <a:r>
              <a:rPr lang="zh-CN" altLang="en-US" sz="2000" b="0" dirty="0">
                <a:solidFill>
                  <a:schemeClr val="tx1"/>
                </a:solidFill>
                <a:effectLst>
                  <a:outerShdw blurRad="38100" dist="38100" dir="2700000" algn="tl">
                    <a:srgbClr val="FFFFFF"/>
                  </a:outerShdw>
                </a:effectLst>
                <a:latin typeface="楷体_GB2312" pitchFamily="1" charset="-122"/>
                <a:ea typeface="楷体_GB2312" pitchFamily="1" charset="-122"/>
              </a:rPr>
              <a:t>的</a:t>
            </a:r>
            <a:r>
              <a:rPr lang="en-US" altLang="zh-CN" sz="2000" b="0" dirty="0">
                <a:solidFill>
                  <a:schemeClr val="tx1"/>
                </a:solidFill>
                <a:effectLst>
                  <a:outerShdw blurRad="38100" dist="38100" dir="2700000" algn="tl">
                    <a:srgbClr val="FFFFFF"/>
                  </a:outerShdw>
                </a:effectLst>
                <a:latin typeface="楷体_GB2312" pitchFamily="1" charset="-122"/>
                <a:ea typeface="楷体_GB2312" pitchFamily="1" charset="-122"/>
              </a:rPr>
              <a:t>2</a:t>
            </a:r>
            <a:r>
              <a:rPr lang="zh-CN" altLang="en-US" sz="2000" b="0" dirty="0">
                <a:solidFill>
                  <a:schemeClr val="tx1"/>
                </a:solidFill>
                <a:effectLst>
                  <a:outerShdw blurRad="38100" dist="38100" dir="2700000" algn="tl">
                    <a:srgbClr val="FFFFFF"/>
                  </a:outerShdw>
                </a:effectLst>
                <a:latin typeface="楷体_GB2312" pitchFamily="1" charset="-122"/>
                <a:ea typeface="楷体_GB2312" pitchFamily="1" charset="-122"/>
              </a:rPr>
              <a:t>号功能，但没有相应的</a:t>
            </a:r>
            <a:r>
              <a:rPr lang="en-US" altLang="zh-CN" sz="2000" b="0" dirty="0">
                <a:solidFill>
                  <a:schemeClr val="tx1"/>
                </a:solidFill>
                <a:effectLst>
                  <a:outerShdw blurRad="38100" dist="38100" dir="2700000" algn="tl">
                    <a:srgbClr val="FFFFFF"/>
                  </a:outerShdw>
                </a:effectLst>
                <a:latin typeface="楷体_GB2312" pitchFamily="1" charset="-122"/>
                <a:ea typeface="楷体_GB2312" pitchFamily="1" charset="-122"/>
              </a:rPr>
              <a:t>DOS</a:t>
            </a:r>
            <a:r>
              <a:rPr lang="zh-CN" altLang="en-US" sz="2000" b="0" dirty="0">
                <a:solidFill>
                  <a:schemeClr val="tx1"/>
                </a:solidFill>
                <a:effectLst>
                  <a:outerShdw blurRad="38100" dist="38100" dir="2700000" algn="tl">
                    <a:srgbClr val="FFFFFF"/>
                  </a:outerShdw>
                </a:effectLst>
                <a:latin typeface="楷体_GB2312" pitchFamily="1" charset="-122"/>
                <a:ea typeface="楷体_GB2312" pitchFamily="1" charset="-122"/>
              </a:rPr>
              <a:t>功能调用。</a:t>
            </a:r>
            <a:endParaRPr lang="en-US" altLang="zh-CN" sz="2000" b="0" dirty="0">
              <a:solidFill>
                <a:schemeClr val="tx1"/>
              </a:solidFill>
              <a:effectLst>
                <a:outerShdw blurRad="38100" dist="38100" dir="2700000" algn="tl">
                  <a:srgbClr val="FFFFFF"/>
                </a:outerShdw>
              </a:effectLst>
              <a:latin typeface="楷体_GB2312" pitchFamily="1" charset="-122"/>
              <a:ea typeface="楷体_GB2312" pitchFamily="1" charset="-122"/>
            </a:endParaRPr>
          </a:p>
          <a:p>
            <a:pPr algn="just">
              <a:lnSpc>
                <a:spcPct val="150000"/>
              </a:lnSpc>
              <a:buFont typeface="Wingdings" panose="05000000000000000000" pitchFamily="2" charset="2"/>
              <a:buChar char="u"/>
            </a:pPr>
            <a:r>
              <a:rPr lang="zh-CN" altLang="en-US" sz="2000" b="0" dirty="0">
                <a:solidFill>
                  <a:schemeClr val="tx1"/>
                </a:solidFill>
                <a:effectLst>
                  <a:outerShdw blurRad="38100" dist="38100" dir="2700000" algn="tl">
                    <a:srgbClr val="FFFFFF"/>
                  </a:outerShdw>
                </a:effectLst>
                <a:latin typeface="楷体_GB2312" pitchFamily="1" charset="-122"/>
                <a:ea typeface="楷体_GB2312" pitchFamily="1" charset="-122"/>
              </a:rPr>
              <a:t>一般来说，使用</a:t>
            </a:r>
            <a:r>
              <a:rPr lang="en-US" altLang="zh-CN" sz="2000" b="0" dirty="0">
                <a:solidFill>
                  <a:schemeClr val="tx1"/>
                </a:solidFill>
                <a:effectLst>
                  <a:outerShdw blurRad="38100" dist="38100" dir="2700000" algn="tl">
                    <a:srgbClr val="FFFFFF"/>
                  </a:outerShdw>
                </a:effectLst>
                <a:latin typeface="楷体_GB2312" pitchFamily="1" charset="-122"/>
                <a:ea typeface="楷体_GB2312" pitchFamily="1" charset="-122"/>
              </a:rPr>
              <a:t>DOS</a:t>
            </a:r>
            <a:r>
              <a:rPr lang="zh-CN" altLang="en-US" sz="2000" b="0" dirty="0">
                <a:solidFill>
                  <a:schemeClr val="tx1"/>
                </a:solidFill>
                <a:effectLst>
                  <a:outerShdw blurRad="38100" dist="38100" dir="2700000" algn="tl">
                    <a:srgbClr val="FFFFFF"/>
                  </a:outerShdw>
                </a:effectLst>
                <a:latin typeface="楷体_GB2312" pitchFamily="1" charset="-122"/>
                <a:ea typeface="楷体_GB2312" pitchFamily="1" charset="-122"/>
              </a:rPr>
              <a:t>操作比使用相应功能的</a:t>
            </a:r>
            <a:r>
              <a:rPr lang="en-US" altLang="zh-CN" sz="2000" b="0" dirty="0">
                <a:solidFill>
                  <a:schemeClr val="tx1"/>
                </a:solidFill>
                <a:effectLst>
                  <a:outerShdw blurRad="38100" dist="38100" dir="2700000" algn="tl">
                    <a:srgbClr val="FFFFFF"/>
                  </a:outerShdw>
                </a:effectLst>
                <a:latin typeface="楷体_GB2312" pitchFamily="1" charset="-122"/>
                <a:ea typeface="楷体_GB2312" pitchFamily="1" charset="-122"/>
              </a:rPr>
              <a:t>BIOS</a:t>
            </a:r>
            <a:r>
              <a:rPr lang="zh-CN" altLang="en-US" sz="2000" b="0" dirty="0">
                <a:solidFill>
                  <a:schemeClr val="tx1"/>
                </a:solidFill>
                <a:effectLst>
                  <a:outerShdw blurRad="38100" dist="38100" dir="2700000" algn="tl">
                    <a:srgbClr val="FFFFFF"/>
                  </a:outerShdw>
                </a:effectLst>
                <a:latin typeface="楷体_GB2312" pitchFamily="1" charset="-122"/>
                <a:ea typeface="楷体_GB2312" pitchFamily="1" charset="-122"/>
              </a:rPr>
              <a:t>操作更简易，而且</a:t>
            </a:r>
            <a:r>
              <a:rPr lang="en-US" altLang="zh-CN" sz="2000" b="0" dirty="0">
                <a:solidFill>
                  <a:schemeClr val="tx1"/>
                </a:solidFill>
                <a:effectLst>
                  <a:outerShdw blurRad="38100" dist="38100" dir="2700000" algn="tl">
                    <a:srgbClr val="FFFFFF"/>
                  </a:outerShdw>
                </a:effectLst>
                <a:latin typeface="楷体_GB2312" pitchFamily="1" charset="-122"/>
                <a:ea typeface="楷体_GB2312" pitchFamily="1" charset="-122"/>
              </a:rPr>
              <a:t>DOS</a:t>
            </a:r>
            <a:r>
              <a:rPr lang="zh-CN" altLang="en-US" sz="2000" b="0" dirty="0">
                <a:solidFill>
                  <a:schemeClr val="tx1"/>
                </a:solidFill>
                <a:effectLst>
                  <a:outerShdw blurRad="38100" dist="38100" dir="2700000" algn="tl">
                    <a:srgbClr val="FFFFFF"/>
                  </a:outerShdw>
                </a:effectLst>
                <a:latin typeface="楷体_GB2312" pitchFamily="1" charset="-122"/>
                <a:ea typeface="楷体_GB2312" pitchFamily="1" charset="-122"/>
              </a:rPr>
              <a:t>对硬件的依赖性更少些</a:t>
            </a:r>
            <a:r>
              <a:rPr lang="zh-CN" altLang="en-US" sz="2000" b="0" dirty="0">
                <a:solidFill>
                  <a:schemeClr val="tx1"/>
                </a:solidFill>
                <a:effectLst>
                  <a:outerShdw blurRad="38100" dist="38100" dir="2700000" algn="tl">
                    <a:srgbClr val="220011"/>
                  </a:outerShdw>
                </a:effectLst>
                <a:latin typeface="楷体_GB2312" pitchFamily="1" charset="-122"/>
                <a:ea typeface="楷体_GB2312" pitchFamily="1" charset="-122"/>
              </a:rPr>
              <a:t>。</a:t>
            </a:r>
            <a:endParaRPr lang="en-US" altLang="zh-CN" sz="2000" b="0" dirty="0">
              <a:solidFill>
                <a:schemeClr val="tx1"/>
              </a:solidFill>
              <a:effectLst>
                <a:outerShdw blurRad="38100" dist="38100" dir="2700000" algn="tl">
                  <a:srgbClr val="220011"/>
                </a:outerShdw>
              </a:effectLst>
              <a:latin typeface="楷体_GB2312" pitchFamily="1" charset="-122"/>
              <a:ea typeface="楷体_GB2312" pitchFamily="1" charset="-122"/>
            </a:endParaRPr>
          </a:p>
          <a:p>
            <a:pPr marL="0" indent="0">
              <a:lnSpc>
                <a:spcPct val="110000"/>
              </a:lnSpc>
              <a:buFontTx/>
              <a:buNone/>
            </a:pPr>
            <a:r>
              <a:rPr lang="en-US" altLang="zh-CN" sz="2000" b="0" dirty="0">
                <a:solidFill>
                  <a:schemeClr val="tx1"/>
                </a:solidFill>
                <a:effectLst>
                  <a:outerShdw blurRad="38100" dist="38100" dir="2700000" algn="tl">
                    <a:srgbClr val="220011"/>
                  </a:outerShdw>
                </a:effectLst>
                <a:latin typeface="楷体_GB2312" pitchFamily="1" charset="-122"/>
                <a:ea typeface="楷体_GB2312" pitchFamily="1" charset="-122"/>
              </a:rPr>
              <a:t>       </a:t>
            </a:r>
          </a:p>
        </p:txBody>
      </p:sp>
      <p:graphicFrame>
        <p:nvGraphicFramePr>
          <p:cNvPr id="183301" name="Object 5"/>
          <p:cNvGraphicFramePr>
            <a:graphicFrameLocks noChangeAspect="1"/>
          </p:cNvGraphicFramePr>
          <p:nvPr>
            <p:extLst>
              <p:ext uri="{D42A27DB-BD31-4B8C-83A1-F6EECF244321}">
                <p14:modId xmlns:p14="http://schemas.microsoft.com/office/powerpoint/2010/main" val="963478321"/>
              </p:ext>
            </p:extLst>
          </p:nvPr>
        </p:nvGraphicFramePr>
        <p:xfrm>
          <a:off x="539552" y="1091919"/>
          <a:ext cx="8168786" cy="1565684"/>
        </p:xfrm>
        <a:graphic>
          <a:graphicData uri="http://schemas.openxmlformats.org/presentationml/2006/ole">
            <mc:AlternateContent xmlns:mc="http://schemas.openxmlformats.org/markup-compatibility/2006">
              <mc:Choice xmlns:v="urn:schemas-microsoft-com:vml" Requires="v">
                <p:oleObj spid="_x0000_s122388" name="BMP 图象" r:id="rId3" imgW="5323810" imgH="647619" progId="Paint.Picture">
                  <p:embed/>
                </p:oleObj>
              </mc:Choice>
              <mc:Fallback>
                <p:oleObj name="BMP 图象" r:id="rId3" imgW="5323810" imgH="647619" progId="Paint.Picture">
                  <p:embed/>
                  <p:pic>
                    <p:nvPicPr>
                      <p:cNvPr id="183301"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1091919"/>
                        <a:ext cx="8168786" cy="1565684"/>
                      </a:xfrm>
                      <a:prstGeom prst="rect">
                        <a:avLst/>
                      </a:prstGeom>
                      <a:noFill/>
                      <a:ln>
                        <a:noFill/>
                      </a:ln>
                      <a:effectLst/>
                    </p:spPr>
                  </p:pic>
                </p:oleObj>
              </mc:Fallback>
            </mc:AlternateContent>
          </a:graphicData>
        </a:graphic>
      </p:graphicFrame>
      <p:sp>
        <p:nvSpPr>
          <p:cNvPr id="4" name="文本框 1"/>
          <p:cNvSpPr txBox="1"/>
          <p:nvPr/>
        </p:nvSpPr>
        <p:spPr>
          <a:xfrm>
            <a:off x="452120" y="317500"/>
            <a:ext cx="6392545" cy="492443"/>
          </a:xfrm>
          <a:prstGeom prst="rect">
            <a:avLst/>
          </a:prstGeom>
          <a:noFill/>
        </p:spPr>
        <p:txBody>
          <a:bodyPr wrap="square" rtlCol="0" anchor="t">
            <a:spAutoFit/>
          </a:bodyPr>
          <a:lstStyle/>
          <a:p>
            <a:r>
              <a:rPr lang="en-US" altLang="zh-CN" sz="2600" kern="0" dirty="0">
                <a:solidFill>
                  <a:schemeClr val="tx2"/>
                </a:solidFill>
                <a:effectLst>
                  <a:outerShdw blurRad="38100" dist="38100" dir="2700000" algn="tl">
                    <a:srgbClr val="C0C0C0"/>
                  </a:outerShdw>
                </a:effectLst>
                <a:latin typeface="+mj-lt"/>
                <a:cs typeface="+mj-cs"/>
              </a:rPr>
              <a:t>BIOS</a:t>
            </a:r>
            <a:r>
              <a:rPr lang="zh-CN" altLang="en-US" sz="2600" kern="0" dirty="0">
                <a:solidFill>
                  <a:schemeClr val="tx2"/>
                </a:solidFill>
                <a:effectLst>
                  <a:outerShdw blurRad="38100" dist="38100" dir="2700000" algn="tl">
                    <a:srgbClr val="C0C0C0"/>
                  </a:outerShdw>
                </a:effectLst>
                <a:latin typeface="+mj-lt"/>
                <a:cs typeface="+mj-cs"/>
              </a:rPr>
              <a:t>与</a:t>
            </a:r>
            <a:r>
              <a:rPr lang="en-US" altLang="zh-CN" sz="2600" kern="0" dirty="0">
                <a:solidFill>
                  <a:schemeClr val="tx2"/>
                </a:solidFill>
                <a:effectLst>
                  <a:outerShdw blurRad="38100" dist="38100" dir="2700000" algn="tl">
                    <a:srgbClr val="C0C0C0"/>
                  </a:outerShdw>
                </a:effectLst>
                <a:latin typeface="+mj-lt"/>
                <a:cs typeface="+mj-cs"/>
              </a:rPr>
              <a:t>DOS</a:t>
            </a:r>
            <a:r>
              <a:rPr lang="zh-CN" altLang="en-US" sz="2600" kern="0" dirty="0">
                <a:solidFill>
                  <a:schemeClr val="tx2"/>
                </a:solidFill>
                <a:effectLst>
                  <a:outerShdw blurRad="38100" dist="38100" dir="2700000" algn="tl">
                    <a:srgbClr val="C0C0C0"/>
                  </a:outerShdw>
                </a:effectLst>
                <a:latin typeface="+mj-lt"/>
                <a:cs typeface="+mj-cs"/>
              </a:rPr>
              <a:t>简介</a:t>
            </a:r>
          </a:p>
        </p:txBody>
      </p:sp>
    </p:spTree>
    <p:extLst>
      <p:ext uri="{BB962C8B-B14F-4D97-AF65-F5344CB8AC3E}">
        <p14:creationId xmlns:p14="http://schemas.microsoft.com/office/powerpoint/2010/main" val="1826466026"/>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8838" name="Group 6"/>
          <p:cNvGraphicFramePr>
            <a:graphicFrameLocks noGrp="1"/>
          </p:cNvGraphicFramePr>
          <p:nvPr>
            <p:extLst>
              <p:ext uri="{D42A27DB-BD31-4B8C-83A1-F6EECF244321}">
                <p14:modId xmlns:p14="http://schemas.microsoft.com/office/powerpoint/2010/main" val="575029790"/>
              </p:ext>
            </p:extLst>
          </p:nvPr>
        </p:nvGraphicFramePr>
        <p:xfrm>
          <a:off x="1443658" y="5496706"/>
          <a:ext cx="6096000" cy="528638"/>
        </p:xfrm>
        <a:graphic>
          <a:graphicData uri="http://schemas.openxmlformats.org/drawingml/2006/table">
            <a:tbl>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3060700">
                  <a:extLst>
                    <a:ext uri="{9D8B030D-6E8A-4147-A177-3AD203B41FA5}">
                      <a16:colId xmlns:a16="http://schemas.microsoft.com/office/drawing/2014/main" val="20002"/>
                    </a:ext>
                  </a:extLst>
                </a:gridCol>
                <a:gridCol w="615950">
                  <a:extLst>
                    <a:ext uri="{9D8B030D-6E8A-4147-A177-3AD203B41FA5}">
                      <a16:colId xmlns:a16="http://schemas.microsoft.com/office/drawing/2014/main" val="20003"/>
                    </a:ext>
                  </a:extLst>
                </a:gridCol>
                <a:gridCol w="59055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tblGrid>
              <a:tr h="528638">
                <a:tc>
                  <a:txBody>
                    <a:bodyPr/>
                    <a:lstStyle>
                      <a:lvl1pPr>
                        <a:spcBef>
                          <a:spcPct val="20000"/>
                        </a:spcBef>
                        <a:defRPr kumimoji="1" sz="2800" b="1">
                          <a:solidFill>
                            <a:srgbClr val="FFFFFF"/>
                          </a:solidFill>
                          <a:effectLst>
                            <a:outerShdw blurRad="38100" dist="38100" dir="2700000" algn="tl">
                              <a:srgbClr val="000000"/>
                            </a:outerShdw>
                          </a:effectLst>
                          <a:latin typeface="Times New Roman" pitchFamily="18" charset="0"/>
                          <a:ea typeface="宋体" pitchFamily="2" charset="-122"/>
                        </a:defRPr>
                      </a:lvl1pPr>
                      <a:lvl2pPr>
                        <a:spcBef>
                          <a:spcPct val="20000"/>
                        </a:spcBef>
                        <a:defRPr kumimoji="1" sz="2400" b="1">
                          <a:solidFill>
                            <a:srgbClr val="FFFFFF"/>
                          </a:solidFill>
                          <a:effectLst>
                            <a:outerShdw blurRad="38100" dist="38100" dir="2700000" algn="tl">
                              <a:srgbClr val="000000"/>
                            </a:outerShdw>
                          </a:effectLst>
                          <a:latin typeface="Times New Roman" pitchFamily="18" charset="0"/>
                          <a:ea typeface="宋体" pitchFamily="2" charset="-122"/>
                        </a:defRPr>
                      </a:lvl2pPr>
                      <a:lvl3pPr>
                        <a:spcBef>
                          <a:spcPct val="20000"/>
                        </a:spcBef>
                        <a:defRPr kumimoji="1" sz="2000" b="1">
                          <a:solidFill>
                            <a:srgbClr val="FFFFFF"/>
                          </a:solidFill>
                          <a:effectLst>
                            <a:outerShdw blurRad="38100" dist="38100" dir="2700000" algn="tl">
                              <a:srgbClr val="000000"/>
                            </a:outerShdw>
                          </a:effectLst>
                          <a:latin typeface="Times New Roman" pitchFamily="18" charset="0"/>
                          <a:ea typeface="宋体" pitchFamily="2" charset="-122"/>
                        </a:defRPr>
                      </a:lvl3pPr>
                      <a:lvl4pPr>
                        <a:spcBef>
                          <a:spcPct val="20000"/>
                        </a:spcBef>
                        <a:defRPr kumimoji="1" b="1">
                          <a:solidFill>
                            <a:srgbClr val="FFFFFF"/>
                          </a:solidFill>
                          <a:effectLst>
                            <a:outerShdw blurRad="38100" dist="38100" dir="2700000" algn="tl">
                              <a:srgbClr val="000000"/>
                            </a:outerShdw>
                          </a:effectLst>
                          <a:latin typeface="Times New Roman" pitchFamily="18" charset="0"/>
                          <a:ea typeface="宋体" pitchFamily="2" charset="-122"/>
                        </a:defRPr>
                      </a:lvl4pPr>
                      <a:lvl5pPr>
                        <a:spcBef>
                          <a:spcPct val="20000"/>
                        </a:spcBef>
                        <a:defRPr kumimoji="1" b="1">
                          <a:solidFill>
                            <a:srgbClr val="FFFFFF"/>
                          </a:solidFill>
                          <a:effectLst>
                            <a:outerShdw blurRad="38100" dist="38100" dir="2700000" algn="tl">
                              <a:srgbClr val="000000"/>
                            </a:outerShdw>
                          </a:effectLst>
                          <a:latin typeface="Times New Roman" pitchFamily="18" charset="0"/>
                          <a:ea typeface="宋体" pitchFamily="2" charset="-122"/>
                        </a:defRPr>
                      </a:lvl5pPr>
                      <a:lvl6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6pPr>
                      <a:lvl7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7pPr>
                      <a:lvl8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8pPr>
                      <a:lvl9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1" i="0" u="none" strike="noStrike" cap="none" normalizeH="0" baseline="0">
                        <a:ln>
                          <a:noFill/>
                        </a:ln>
                        <a:solidFill>
                          <a:srgbClr val="FFFFFF"/>
                        </a:solidFill>
                        <a:effectLst>
                          <a:outerShdw blurRad="38100" dist="38100" dir="2700000" algn="tl">
                            <a:srgbClr val="000000"/>
                          </a:outerShdw>
                        </a:effectLst>
                        <a:latin typeface="Times New Roman" pitchFamily="18" charset="0"/>
                        <a:ea typeface="宋体" pitchFamily="2" charset="-122"/>
                      </a:endParaRP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kumimoji="1" sz="2800" b="1">
                          <a:solidFill>
                            <a:srgbClr val="FFFFFF"/>
                          </a:solidFill>
                          <a:effectLst>
                            <a:outerShdw blurRad="38100" dist="38100" dir="2700000" algn="tl">
                              <a:srgbClr val="000000"/>
                            </a:outerShdw>
                          </a:effectLst>
                          <a:latin typeface="Times New Roman" pitchFamily="18" charset="0"/>
                          <a:ea typeface="宋体" pitchFamily="2" charset="-122"/>
                        </a:defRPr>
                      </a:lvl1pPr>
                      <a:lvl2pPr>
                        <a:spcBef>
                          <a:spcPct val="20000"/>
                        </a:spcBef>
                        <a:defRPr kumimoji="1" sz="2400" b="1">
                          <a:solidFill>
                            <a:srgbClr val="FFFFFF"/>
                          </a:solidFill>
                          <a:effectLst>
                            <a:outerShdw blurRad="38100" dist="38100" dir="2700000" algn="tl">
                              <a:srgbClr val="000000"/>
                            </a:outerShdw>
                          </a:effectLst>
                          <a:latin typeface="Times New Roman" pitchFamily="18" charset="0"/>
                          <a:ea typeface="宋体" pitchFamily="2" charset="-122"/>
                        </a:defRPr>
                      </a:lvl2pPr>
                      <a:lvl3pPr>
                        <a:spcBef>
                          <a:spcPct val="20000"/>
                        </a:spcBef>
                        <a:defRPr kumimoji="1" sz="2000" b="1">
                          <a:solidFill>
                            <a:srgbClr val="FFFFFF"/>
                          </a:solidFill>
                          <a:effectLst>
                            <a:outerShdw blurRad="38100" dist="38100" dir="2700000" algn="tl">
                              <a:srgbClr val="000000"/>
                            </a:outerShdw>
                          </a:effectLst>
                          <a:latin typeface="Times New Roman" pitchFamily="18" charset="0"/>
                          <a:ea typeface="宋体" pitchFamily="2" charset="-122"/>
                        </a:defRPr>
                      </a:lvl3pPr>
                      <a:lvl4pPr>
                        <a:spcBef>
                          <a:spcPct val="20000"/>
                        </a:spcBef>
                        <a:defRPr kumimoji="1" b="1">
                          <a:solidFill>
                            <a:srgbClr val="FFFFFF"/>
                          </a:solidFill>
                          <a:effectLst>
                            <a:outerShdw blurRad="38100" dist="38100" dir="2700000" algn="tl">
                              <a:srgbClr val="000000"/>
                            </a:outerShdw>
                          </a:effectLst>
                          <a:latin typeface="Times New Roman" pitchFamily="18" charset="0"/>
                          <a:ea typeface="宋体" pitchFamily="2" charset="-122"/>
                        </a:defRPr>
                      </a:lvl4pPr>
                      <a:lvl5pPr>
                        <a:spcBef>
                          <a:spcPct val="20000"/>
                        </a:spcBef>
                        <a:defRPr kumimoji="1" b="1">
                          <a:solidFill>
                            <a:srgbClr val="FFFFFF"/>
                          </a:solidFill>
                          <a:effectLst>
                            <a:outerShdw blurRad="38100" dist="38100" dir="2700000" algn="tl">
                              <a:srgbClr val="000000"/>
                            </a:outerShdw>
                          </a:effectLst>
                          <a:latin typeface="Times New Roman" pitchFamily="18" charset="0"/>
                          <a:ea typeface="宋体" pitchFamily="2" charset="-122"/>
                        </a:defRPr>
                      </a:lvl5pPr>
                      <a:lvl6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6pPr>
                      <a:lvl7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7pPr>
                      <a:lvl8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8pPr>
                      <a:lvl9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1" i="0" u="none" strike="noStrike" cap="none" normalizeH="0" baseline="0">
                        <a:ln>
                          <a:noFill/>
                        </a:ln>
                        <a:solidFill>
                          <a:srgbClr val="FFFFFF"/>
                        </a:solidFill>
                        <a:effectLst>
                          <a:outerShdw blurRad="38100" dist="38100" dir="2700000" algn="tl">
                            <a:srgbClr val="000000"/>
                          </a:outerShdw>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FFFFFF"/>
                          </a:solidFill>
                          <a:effectLst>
                            <a:outerShdw blurRad="38100" dist="38100" dir="2700000" algn="tl">
                              <a:srgbClr val="000000"/>
                            </a:outerShdw>
                          </a:effectLst>
                          <a:latin typeface="Times New Roman" pitchFamily="18" charset="0"/>
                          <a:ea typeface="宋体" pitchFamily="2" charset="-122"/>
                        </a:defRPr>
                      </a:lvl1pPr>
                      <a:lvl2pPr>
                        <a:spcBef>
                          <a:spcPct val="20000"/>
                        </a:spcBef>
                        <a:defRPr kumimoji="1" sz="2400" b="1">
                          <a:solidFill>
                            <a:srgbClr val="FFFFFF"/>
                          </a:solidFill>
                          <a:effectLst>
                            <a:outerShdw blurRad="38100" dist="38100" dir="2700000" algn="tl">
                              <a:srgbClr val="000000"/>
                            </a:outerShdw>
                          </a:effectLst>
                          <a:latin typeface="Times New Roman" pitchFamily="18" charset="0"/>
                          <a:ea typeface="宋体" pitchFamily="2" charset="-122"/>
                        </a:defRPr>
                      </a:lvl2pPr>
                      <a:lvl3pPr>
                        <a:spcBef>
                          <a:spcPct val="20000"/>
                        </a:spcBef>
                        <a:defRPr kumimoji="1" sz="2000" b="1">
                          <a:solidFill>
                            <a:srgbClr val="FFFFFF"/>
                          </a:solidFill>
                          <a:effectLst>
                            <a:outerShdw blurRad="38100" dist="38100" dir="2700000" algn="tl">
                              <a:srgbClr val="000000"/>
                            </a:outerShdw>
                          </a:effectLst>
                          <a:latin typeface="Times New Roman" pitchFamily="18" charset="0"/>
                          <a:ea typeface="宋体" pitchFamily="2" charset="-122"/>
                        </a:defRPr>
                      </a:lvl3pPr>
                      <a:lvl4pPr>
                        <a:spcBef>
                          <a:spcPct val="20000"/>
                        </a:spcBef>
                        <a:defRPr kumimoji="1" b="1">
                          <a:solidFill>
                            <a:srgbClr val="FFFFFF"/>
                          </a:solidFill>
                          <a:effectLst>
                            <a:outerShdw blurRad="38100" dist="38100" dir="2700000" algn="tl">
                              <a:srgbClr val="000000"/>
                            </a:outerShdw>
                          </a:effectLst>
                          <a:latin typeface="Times New Roman" pitchFamily="18" charset="0"/>
                          <a:ea typeface="宋体" pitchFamily="2" charset="-122"/>
                        </a:defRPr>
                      </a:lvl4pPr>
                      <a:lvl5pPr>
                        <a:spcBef>
                          <a:spcPct val="20000"/>
                        </a:spcBef>
                        <a:defRPr kumimoji="1" b="1">
                          <a:solidFill>
                            <a:srgbClr val="FFFFFF"/>
                          </a:solidFill>
                          <a:effectLst>
                            <a:outerShdw blurRad="38100" dist="38100" dir="2700000" algn="tl">
                              <a:srgbClr val="000000"/>
                            </a:outerShdw>
                          </a:effectLst>
                          <a:latin typeface="Times New Roman" pitchFamily="18" charset="0"/>
                          <a:ea typeface="宋体" pitchFamily="2" charset="-122"/>
                        </a:defRPr>
                      </a:lvl5pPr>
                      <a:lvl6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6pPr>
                      <a:lvl7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7pPr>
                      <a:lvl8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8pPr>
                      <a:lvl9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1" i="0" u="none" strike="noStrike" cap="none" normalizeH="0" baseline="0" dirty="0">
                        <a:ln>
                          <a:noFill/>
                        </a:ln>
                        <a:solidFill>
                          <a:srgbClr val="FFFFFF"/>
                        </a:solidFill>
                        <a:effectLst>
                          <a:outerShdw blurRad="38100" dist="38100" dir="2700000" algn="tl">
                            <a:srgbClr val="000000"/>
                          </a:outerShdw>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FFFFFF"/>
                          </a:solidFill>
                          <a:effectLst>
                            <a:outerShdw blurRad="38100" dist="38100" dir="2700000" algn="tl">
                              <a:srgbClr val="000000"/>
                            </a:outerShdw>
                          </a:effectLst>
                          <a:latin typeface="Times New Roman" pitchFamily="18" charset="0"/>
                          <a:ea typeface="宋体" pitchFamily="2" charset="-122"/>
                        </a:defRPr>
                      </a:lvl1pPr>
                      <a:lvl2pPr>
                        <a:spcBef>
                          <a:spcPct val="20000"/>
                        </a:spcBef>
                        <a:defRPr kumimoji="1" sz="2400" b="1">
                          <a:solidFill>
                            <a:srgbClr val="FFFFFF"/>
                          </a:solidFill>
                          <a:effectLst>
                            <a:outerShdw blurRad="38100" dist="38100" dir="2700000" algn="tl">
                              <a:srgbClr val="000000"/>
                            </a:outerShdw>
                          </a:effectLst>
                          <a:latin typeface="Times New Roman" pitchFamily="18" charset="0"/>
                          <a:ea typeface="宋体" pitchFamily="2" charset="-122"/>
                        </a:defRPr>
                      </a:lvl2pPr>
                      <a:lvl3pPr>
                        <a:spcBef>
                          <a:spcPct val="20000"/>
                        </a:spcBef>
                        <a:defRPr kumimoji="1" sz="2000" b="1">
                          <a:solidFill>
                            <a:srgbClr val="FFFFFF"/>
                          </a:solidFill>
                          <a:effectLst>
                            <a:outerShdw blurRad="38100" dist="38100" dir="2700000" algn="tl">
                              <a:srgbClr val="000000"/>
                            </a:outerShdw>
                          </a:effectLst>
                          <a:latin typeface="Times New Roman" pitchFamily="18" charset="0"/>
                          <a:ea typeface="宋体" pitchFamily="2" charset="-122"/>
                        </a:defRPr>
                      </a:lvl3pPr>
                      <a:lvl4pPr>
                        <a:spcBef>
                          <a:spcPct val="20000"/>
                        </a:spcBef>
                        <a:defRPr kumimoji="1" b="1">
                          <a:solidFill>
                            <a:srgbClr val="FFFFFF"/>
                          </a:solidFill>
                          <a:effectLst>
                            <a:outerShdw blurRad="38100" dist="38100" dir="2700000" algn="tl">
                              <a:srgbClr val="000000"/>
                            </a:outerShdw>
                          </a:effectLst>
                          <a:latin typeface="Times New Roman" pitchFamily="18" charset="0"/>
                          <a:ea typeface="宋体" pitchFamily="2" charset="-122"/>
                        </a:defRPr>
                      </a:lvl4pPr>
                      <a:lvl5pPr>
                        <a:spcBef>
                          <a:spcPct val="20000"/>
                        </a:spcBef>
                        <a:defRPr kumimoji="1" b="1">
                          <a:solidFill>
                            <a:srgbClr val="FFFFFF"/>
                          </a:solidFill>
                          <a:effectLst>
                            <a:outerShdw blurRad="38100" dist="38100" dir="2700000" algn="tl">
                              <a:srgbClr val="000000"/>
                            </a:outerShdw>
                          </a:effectLst>
                          <a:latin typeface="Times New Roman" pitchFamily="18" charset="0"/>
                          <a:ea typeface="宋体" pitchFamily="2" charset="-122"/>
                        </a:defRPr>
                      </a:lvl5pPr>
                      <a:lvl6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6pPr>
                      <a:lvl7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7pPr>
                      <a:lvl8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8pPr>
                      <a:lvl9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1" i="0" u="none" strike="noStrike" cap="none" normalizeH="0" baseline="0">
                        <a:ln>
                          <a:noFill/>
                        </a:ln>
                        <a:solidFill>
                          <a:srgbClr val="FFFFFF"/>
                        </a:solidFill>
                        <a:effectLst>
                          <a:outerShdw blurRad="38100" dist="38100" dir="2700000" algn="tl">
                            <a:srgbClr val="000000"/>
                          </a:outerShdw>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FFFFFF"/>
                          </a:solidFill>
                          <a:effectLst>
                            <a:outerShdw blurRad="38100" dist="38100" dir="2700000" algn="tl">
                              <a:srgbClr val="000000"/>
                            </a:outerShdw>
                          </a:effectLst>
                          <a:latin typeface="Times New Roman" pitchFamily="18" charset="0"/>
                          <a:ea typeface="宋体" pitchFamily="2" charset="-122"/>
                        </a:defRPr>
                      </a:lvl1pPr>
                      <a:lvl2pPr>
                        <a:spcBef>
                          <a:spcPct val="20000"/>
                        </a:spcBef>
                        <a:defRPr kumimoji="1" sz="2400" b="1">
                          <a:solidFill>
                            <a:srgbClr val="FFFFFF"/>
                          </a:solidFill>
                          <a:effectLst>
                            <a:outerShdw blurRad="38100" dist="38100" dir="2700000" algn="tl">
                              <a:srgbClr val="000000"/>
                            </a:outerShdw>
                          </a:effectLst>
                          <a:latin typeface="Times New Roman" pitchFamily="18" charset="0"/>
                          <a:ea typeface="宋体" pitchFamily="2" charset="-122"/>
                        </a:defRPr>
                      </a:lvl2pPr>
                      <a:lvl3pPr>
                        <a:spcBef>
                          <a:spcPct val="20000"/>
                        </a:spcBef>
                        <a:defRPr kumimoji="1" sz="2000" b="1">
                          <a:solidFill>
                            <a:srgbClr val="FFFFFF"/>
                          </a:solidFill>
                          <a:effectLst>
                            <a:outerShdw blurRad="38100" dist="38100" dir="2700000" algn="tl">
                              <a:srgbClr val="000000"/>
                            </a:outerShdw>
                          </a:effectLst>
                          <a:latin typeface="Times New Roman" pitchFamily="18" charset="0"/>
                          <a:ea typeface="宋体" pitchFamily="2" charset="-122"/>
                        </a:defRPr>
                      </a:lvl3pPr>
                      <a:lvl4pPr>
                        <a:spcBef>
                          <a:spcPct val="20000"/>
                        </a:spcBef>
                        <a:defRPr kumimoji="1" b="1">
                          <a:solidFill>
                            <a:srgbClr val="FFFFFF"/>
                          </a:solidFill>
                          <a:effectLst>
                            <a:outerShdw blurRad="38100" dist="38100" dir="2700000" algn="tl">
                              <a:srgbClr val="000000"/>
                            </a:outerShdw>
                          </a:effectLst>
                          <a:latin typeface="Times New Roman" pitchFamily="18" charset="0"/>
                          <a:ea typeface="宋体" pitchFamily="2" charset="-122"/>
                        </a:defRPr>
                      </a:lvl4pPr>
                      <a:lvl5pPr>
                        <a:spcBef>
                          <a:spcPct val="20000"/>
                        </a:spcBef>
                        <a:defRPr kumimoji="1" b="1">
                          <a:solidFill>
                            <a:srgbClr val="FFFFFF"/>
                          </a:solidFill>
                          <a:effectLst>
                            <a:outerShdw blurRad="38100" dist="38100" dir="2700000" algn="tl">
                              <a:srgbClr val="000000"/>
                            </a:outerShdw>
                          </a:effectLst>
                          <a:latin typeface="Times New Roman" pitchFamily="18" charset="0"/>
                          <a:ea typeface="宋体" pitchFamily="2" charset="-122"/>
                        </a:defRPr>
                      </a:lvl5pPr>
                      <a:lvl6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6pPr>
                      <a:lvl7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7pPr>
                      <a:lvl8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8pPr>
                      <a:lvl9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1" i="0" u="none" strike="noStrike" cap="none" normalizeH="0" baseline="0">
                        <a:ln>
                          <a:noFill/>
                        </a:ln>
                        <a:solidFill>
                          <a:srgbClr val="FFFFFF"/>
                        </a:solidFill>
                        <a:effectLst>
                          <a:outerShdw blurRad="38100" dist="38100" dir="2700000" algn="tl">
                            <a:srgbClr val="000000"/>
                          </a:outerShdw>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kumimoji="1" sz="2800" b="1">
                          <a:solidFill>
                            <a:srgbClr val="FFFFFF"/>
                          </a:solidFill>
                          <a:effectLst>
                            <a:outerShdw blurRad="38100" dist="38100" dir="2700000" algn="tl">
                              <a:srgbClr val="000000"/>
                            </a:outerShdw>
                          </a:effectLst>
                          <a:latin typeface="Times New Roman" pitchFamily="18" charset="0"/>
                          <a:ea typeface="宋体" pitchFamily="2" charset="-122"/>
                        </a:defRPr>
                      </a:lvl1pPr>
                      <a:lvl2pPr>
                        <a:spcBef>
                          <a:spcPct val="20000"/>
                        </a:spcBef>
                        <a:defRPr kumimoji="1" sz="2400" b="1">
                          <a:solidFill>
                            <a:srgbClr val="FFFFFF"/>
                          </a:solidFill>
                          <a:effectLst>
                            <a:outerShdw blurRad="38100" dist="38100" dir="2700000" algn="tl">
                              <a:srgbClr val="000000"/>
                            </a:outerShdw>
                          </a:effectLst>
                          <a:latin typeface="Times New Roman" pitchFamily="18" charset="0"/>
                          <a:ea typeface="宋体" pitchFamily="2" charset="-122"/>
                        </a:defRPr>
                      </a:lvl2pPr>
                      <a:lvl3pPr>
                        <a:spcBef>
                          <a:spcPct val="20000"/>
                        </a:spcBef>
                        <a:defRPr kumimoji="1" sz="2000" b="1">
                          <a:solidFill>
                            <a:srgbClr val="FFFFFF"/>
                          </a:solidFill>
                          <a:effectLst>
                            <a:outerShdw blurRad="38100" dist="38100" dir="2700000" algn="tl">
                              <a:srgbClr val="000000"/>
                            </a:outerShdw>
                          </a:effectLst>
                          <a:latin typeface="Times New Roman" pitchFamily="18" charset="0"/>
                          <a:ea typeface="宋体" pitchFamily="2" charset="-122"/>
                        </a:defRPr>
                      </a:lvl3pPr>
                      <a:lvl4pPr>
                        <a:spcBef>
                          <a:spcPct val="20000"/>
                        </a:spcBef>
                        <a:defRPr kumimoji="1" b="1">
                          <a:solidFill>
                            <a:srgbClr val="FFFFFF"/>
                          </a:solidFill>
                          <a:effectLst>
                            <a:outerShdw blurRad="38100" dist="38100" dir="2700000" algn="tl">
                              <a:srgbClr val="000000"/>
                            </a:outerShdw>
                          </a:effectLst>
                          <a:latin typeface="Times New Roman" pitchFamily="18" charset="0"/>
                          <a:ea typeface="宋体" pitchFamily="2" charset="-122"/>
                        </a:defRPr>
                      </a:lvl4pPr>
                      <a:lvl5pPr>
                        <a:spcBef>
                          <a:spcPct val="20000"/>
                        </a:spcBef>
                        <a:defRPr kumimoji="1" b="1">
                          <a:solidFill>
                            <a:srgbClr val="FFFFFF"/>
                          </a:solidFill>
                          <a:effectLst>
                            <a:outerShdw blurRad="38100" dist="38100" dir="2700000" algn="tl">
                              <a:srgbClr val="000000"/>
                            </a:outerShdw>
                          </a:effectLst>
                          <a:latin typeface="Times New Roman" pitchFamily="18" charset="0"/>
                          <a:ea typeface="宋体" pitchFamily="2" charset="-122"/>
                        </a:defRPr>
                      </a:lvl5pPr>
                      <a:lvl6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6pPr>
                      <a:lvl7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7pPr>
                      <a:lvl8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8pPr>
                      <a:lvl9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1" i="0" u="none" strike="noStrike" cap="none" normalizeH="0" baseline="0" dirty="0">
                        <a:ln>
                          <a:noFill/>
                        </a:ln>
                        <a:solidFill>
                          <a:srgbClr val="FFFFFF"/>
                        </a:solidFill>
                        <a:effectLst>
                          <a:outerShdw blurRad="38100" dist="38100" dir="2700000" algn="tl">
                            <a:srgbClr val="000000"/>
                          </a:outerShdw>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pSp>
        <p:nvGrpSpPr>
          <p:cNvPr id="248862" name="Group 30"/>
          <p:cNvGrpSpPr>
            <a:grpSpLocks/>
          </p:cNvGrpSpPr>
          <p:nvPr/>
        </p:nvGrpSpPr>
        <p:grpSpPr bwMode="auto">
          <a:xfrm>
            <a:off x="3272458" y="5928506"/>
            <a:ext cx="1866900" cy="152400"/>
            <a:chOff x="2112" y="3708"/>
            <a:chExt cx="1176" cy="96"/>
          </a:xfrm>
        </p:grpSpPr>
        <p:sp>
          <p:nvSpPr>
            <p:cNvPr id="248863" name="Line 31"/>
            <p:cNvSpPr>
              <a:spLocks noChangeShapeType="1"/>
            </p:cNvSpPr>
            <p:nvPr/>
          </p:nvSpPr>
          <p:spPr bwMode="auto">
            <a:xfrm>
              <a:off x="2112" y="3708"/>
              <a:ext cx="0" cy="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8864" name="Line 32"/>
            <p:cNvSpPr>
              <a:spLocks noChangeShapeType="1"/>
            </p:cNvSpPr>
            <p:nvPr/>
          </p:nvSpPr>
          <p:spPr bwMode="auto">
            <a:xfrm>
              <a:off x="2496" y="3720"/>
              <a:ext cx="0" cy="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8865" name="Line 33"/>
            <p:cNvSpPr>
              <a:spLocks noChangeShapeType="1"/>
            </p:cNvSpPr>
            <p:nvPr/>
          </p:nvSpPr>
          <p:spPr bwMode="auto">
            <a:xfrm>
              <a:off x="3288" y="3720"/>
              <a:ext cx="0" cy="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48866" name="AutoShape 34"/>
          <p:cNvSpPr>
            <a:spLocks noChangeArrowheads="1"/>
          </p:cNvSpPr>
          <p:nvPr/>
        </p:nvSpPr>
        <p:spPr bwMode="auto">
          <a:xfrm>
            <a:off x="1043608" y="6195206"/>
            <a:ext cx="1104900" cy="438150"/>
          </a:xfrm>
          <a:prstGeom prst="wedgeRoundRectCallout">
            <a:avLst>
              <a:gd name="adj1" fmla="val 72269"/>
              <a:gd name="adj2" fmla="val -90940"/>
              <a:gd name="adj3" fmla="val 1666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800" b="1"/>
              <a:t>起始位</a:t>
            </a:r>
          </a:p>
        </p:txBody>
      </p:sp>
      <p:sp>
        <p:nvSpPr>
          <p:cNvPr id="248867" name="AutoShape 35"/>
          <p:cNvSpPr>
            <a:spLocks noChangeArrowheads="1"/>
          </p:cNvSpPr>
          <p:nvPr/>
        </p:nvSpPr>
        <p:spPr bwMode="auto">
          <a:xfrm>
            <a:off x="2853358" y="4842656"/>
            <a:ext cx="1371600" cy="438150"/>
          </a:xfrm>
          <a:prstGeom prst="wedgeRoundRectCallout">
            <a:avLst>
              <a:gd name="adj1" fmla="val -45949"/>
              <a:gd name="adj2" fmla="val 204708"/>
              <a:gd name="adj3" fmla="val 1666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800" b="1"/>
              <a:t>最低位</a:t>
            </a:r>
          </a:p>
        </p:txBody>
      </p:sp>
      <p:sp>
        <p:nvSpPr>
          <p:cNvPr id="248868" name="AutoShape 36"/>
          <p:cNvSpPr>
            <a:spLocks noChangeArrowheads="1"/>
          </p:cNvSpPr>
          <p:nvPr/>
        </p:nvSpPr>
        <p:spPr bwMode="auto">
          <a:xfrm>
            <a:off x="4510708" y="4842656"/>
            <a:ext cx="1028700" cy="438150"/>
          </a:xfrm>
          <a:prstGeom prst="wedgeRoundRectCallout">
            <a:avLst>
              <a:gd name="adj1" fmla="val 36884"/>
              <a:gd name="adj2" fmla="val 191667"/>
              <a:gd name="adj3" fmla="val 1666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800" b="1"/>
              <a:t>最高位</a:t>
            </a:r>
          </a:p>
        </p:txBody>
      </p:sp>
      <p:sp>
        <p:nvSpPr>
          <p:cNvPr id="248869" name="AutoShape 37"/>
          <p:cNvSpPr>
            <a:spLocks noChangeArrowheads="1"/>
          </p:cNvSpPr>
          <p:nvPr/>
        </p:nvSpPr>
        <p:spPr bwMode="auto">
          <a:xfrm>
            <a:off x="5787058" y="4766456"/>
            <a:ext cx="1028700" cy="438150"/>
          </a:xfrm>
          <a:prstGeom prst="wedgeRoundRectCallout">
            <a:avLst>
              <a:gd name="adj1" fmla="val -29782"/>
              <a:gd name="adj2" fmla="val 213407"/>
              <a:gd name="adj3" fmla="val 1666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800" b="1"/>
              <a:t>奇偶位</a:t>
            </a:r>
          </a:p>
        </p:txBody>
      </p:sp>
      <p:sp>
        <p:nvSpPr>
          <p:cNvPr id="248870" name="AutoShape 38"/>
          <p:cNvSpPr>
            <a:spLocks noChangeArrowheads="1"/>
          </p:cNvSpPr>
          <p:nvPr/>
        </p:nvSpPr>
        <p:spPr bwMode="auto">
          <a:xfrm>
            <a:off x="7292008" y="4766456"/>
            <a:ext cx="1028700" cy="438150"/>
          </a:xfrm>
          <a:prstGeom prst="wedgeRoundRectCallout">
            <a:avLst>
              <a:gd name="adj1" fmla="val -116819"/>
              <a:gd name="adj2" fmla="val 213407"/>
              <a:gd name="adj3" fmla="val 1666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800" b="1"/>
              <a:t>停止位</a:t>
            </a:r>
          </a:p>
        </p:txBody>
      </p:sp>
      <p:sp>
        <p:nvSpPr>
          <p:cNvPr id="248871" name="Line 39"/>
          <p:cNvSpPr>
            <a:spLocks noChangeShapeType="1"/>
          </p:cNvSpPr>
          <p:nvPr/>
        </p:nvSpPr>
        <p:spPr bwMode="auto">
          <a:xfrm>
            <a:off x="2662858" y="6080906"/>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8872" name="Line 40"/>
          <p:cNvSpPr>
            <a:spLocks noChangeShapeType="1"/>
          </p:cNvSpPr>
          <p:nvPr/>
        </p:nvSpPr>
        <p:spPr bwMode="auto">
          <a:xfrm>
            <a:off x="5710858" y="6080906"/>
            <a:ext cx="0" cy="419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8873" name="Line 41"/>
          <p:cNvSpPr>
            <a:spLocks noChangeShapeType="1"/>
          </p:cNvSpPr>
          <p:nvPr/>
        </p:nvSpPr>
        <p:spPr bwMode="auto">
          <a:xfrm>
            <a:off x="4796458" y="6347606"/>
            <a:ext cx="914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8874" name="Line 42"/>
          <p:cNvSpPr>
            <a:spLocks noChangeShapeType="1"/>
          </p:cNvSpPr>
          <p:nvPr/>
        </p:nvSpPr>
        <p:spPr bwMode="auto">
          <a:xfrm flipH="1">
            <a:off x="2662858" y="6328556"/>
            <a:ext cx="914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8875" name="Text Box 43"/>
          <p:cNvSpPr txBox="1">
            <a:spLocks noChangeArrowheads="1"/>
          </p:cNvSpPr>
          <p:nvPr/>
        </p:nvSpPr>
        <p:spPr bwMode="auto">
          <a:xfrm>
            <a:off x="3805858" y="6138056"/>
            <a:ext cx="1504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b="1"/>
              <a:t>数据位</a:t>
            </a:r>
          </a:p>
        </p:txBody>
      </p:sp>
      <p:sp>
        <p:nvSpPr>
          <p:cNvPr id="21"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串行通信口</a:t>
            </a:r>
            <a:r>
              <a:rPr lang="en-US" altLang="zh-CN" sz="2600" kern="0" dirty="0">
                <a:solidFill>
                  <a:schemeClr val="tx2"/>
                </a:solidFill>
                <a:effectLst>
                  <a:outerShdw blurRad="38100" dist="38100" dir="2700000" algn="tl">
                    <a:srgbClr val="C0C0C0"/>
                  </a:outerShdw>
                </a:effectLst>
                <a:latin typeface="+mj-lt"/>
                <a:cs typeface="+mj-cs"/>
              </a:rPr>
              <a:t>I/O</a:t>
            </a:r>
            <a:endParaRPr lang="zh-CN" altLang="en-US" sz="2600" kern="0" dirty="0">
              <a:solidFill>
                <a:schemeClr val="tx2"/>
              </a:solidFill>
              <a:effectLst>
                <a:outerShdw blurRad="38100" dist="38100" dir="2700000" algn="tl">
                  <a:srgbClr val="C0C0C0"/>
                </a:outerShdw>
              </a:effectLst>
              <a:latin typeface="+mj-lt"/>
              <a:cs typeface="+mj-cs"/>
            </a:endParaRPr>
          </a:p>
        </p:txBody>
      </p:sp>
      <p:sp>
        <p:nvSpPr>
          <p:cNvPr id="22" name="Rectangle 4"/>
          <p:cNvSpPr>
            <a:spLocks noChangeArrowheads="1"/>
          </p:cNvSpPr>
          <p:nvPr/>
        </p:nvSpPr>
        <p:spPr bwMode="auto">
          <a:xfrm>
            <a:off x="719572" y="1088740"/>
            <a:ext cx="7812868"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kumimoji="1" lang="zh-CN" altLang="en-US" sz="2000" dirty="0">
                <a:latin typeface="宋体" pitchFamily="2" charset="-122"/>
              </a:rPr>
              <a:t>异步通信：</a:t>
            </a:r>
            <a:endParaRPr kumimoji="1" lang="en-US" altLang="zh-CN" sz="2000" dirty="0">
              <a:latin typeface="宋体" pitchFamily="2" charset="-122"/>
            </a:endParaRPr>
          </a:p>
          <a:p>
            <a:pPr marL="342900" indent="-342900" algn="just">
              <a:buFont typeface="Wingdings" panose="05000000000000000000" pitchFamily="2" charset="2"/>
              <a:buChar char="u"/>
            </a:pPr>
            <a:r>
              <a:rPr kumimoji="1" lang="zh-CN" altLang="en-US" sz="2000" dirty="0">
                <a:latin typeface="宋体" pitchFamily="2" charset="-122"/>
              </a:rPr>
              <a:t>起始位：</a:t>
            </a:r>
            <a:r>
              <a:rPr kumimoji="1" lang="zh-CN" altLang="en-US" sz="2000" b="0" dirty="0">
                <a:latin typeface="宋体" pitchFamily="2" charset="-122"/>
              </a:rPr>
              <a:t>在数据发送线上规定无数据时电平为</a:t>
            </a:r>
            <a:r>
              <a:rPr kumimoji="1" lang="en-US" altLang="zh-CN" sz="2000" b="0" dirty="0">
                <a:latin typeface="宋体" pitchFamily="2" charset="-122"/>
              </a:rPr>
              <a:t>1</a:t>
            </a:r>
            <a:r>
              <a:rPr kumimoji="1" lang="zh-CN" altLang="en-US" sz="2000" b="0" dirty="0">
                <a:latin typeface="宋体" pitchFamily="2" charset="-122"/>
              </a:rPr>
              <a:t>，当要发送数据时，首先发送一个低电平</a:t>
            </a:r>
            <a:r>
              <a:rPr kumimoji="1" lang="en-US" altLang="zh-CN" sz="2000" b="0" dirty="0">
                <a:latin typeface="宋体" pitchFamily="2" charset="-122"/>
              </a:rPr>
              <a:t>0</a:t>
            </a:r>
            <a:r>
              <a:rPr kumimoji="1" lang="zh-CN" altLang="en-US" sz="2000" b="0" dirty="0">
                <a:latin typeface="宋体" pitchFamily="2" charset="-122"/>
              </a:rPr>
              <a:t>，表示数据传送的开始，这就是起始位。</a:t>
            </a:r>
          </a:p>
          <a:p>
            <a:pPr marL="342900" indent="-342900" algn="just">
              <a:buFont typeface="Wingdings" panose="05000000000000000000" pitchFamily="2" charset="2"/>
              <a:buChar char="u"/>
            </a:pPr>
            <a:r>
              <a:rPr kumimoji="1" lang="zh-CN" altLang="en-US" sz="2000" dirty="0">
                <a:latin typeface="宋体" pitchFamily="2" charset="-122"/>
              </a:rPr>
              <a:t>数据位：</a:t>
            </a:r>
            <a:r>
              <a:rPr kumimoji="1" lang="zh-CN" altLang="en-US" sz="2000" b="0" dirty="0">
                <a:latin typeface="宋体" pitchFamily="2" charset="-122"/>
              </a:rPr>
              <a:t>真正要传送的数据，由于字符编码方式不同，可以是</a:t>
            </a:r>
            <a:r>
              <a:rPr kumimoji="1" lang="en-US" altLang="zh-CN" sz="2000" b="0" dirty="0">
                <a:latin typeface="宋体" pitchFamily="2" charset="-122"/>
              </a:rPr>
              <a:t>5</a:t>
            </a:r>
            <a:r>
              <a:rPr kumimoji="1" lang="zh-CN" altLang="en-US" sz="2000" b="0" dirty="0">
                <a:latin typeface="宋体" pitchFamily="2" charset="-122"/>
              </a:rPr>
              <a:t>位、</a:t>
            </a:r>
            <a:r>
              <a:rPr kumimoji="1" lang="en-US" altLang="zh-CN" sz="2000" b="0" dirty="0">
                <a:latin typeface="宋体" pitchFamily="2" charset="-122"/>
              </a:rPr>
              <a:t>6</a:t>
            </a:r>
            <a:r>
              <a:rPr kumimoji="1" lang="zh-CN" altLang="en-US" sz="2000" b="0" dirty="0">
                <a:latin typeface="宋体" pitchFamily="2" charset="-122"/>
              </a:rPr>
              <a:t>位、</a:t>
            </a:r>
            <a:r>
              <a:rPr kumimoji="1" lang="en-US" altLang="zh-CN" sz="2000" b="0" dirty="0">
                <a:latin typeface="宋体" pitchFamily="2" charset="-122"/>
              </a:rPr>
              <a:t>7</a:t>
            </a:r>
            <a:r>
              <a:rPr kumimoji="1" lang="zh-CN" altLang="en-US" sz="2000" b="0" dirty="0">
                <a:latin typeface="宋体" pitchFamily="2" charset="-122"/>
              </a:rPr>
              <a:t>位、</a:t>
            </a:r>
            <a:r>
              <a:rPr kumimoji="1" lang="en-US" altLang="zh-CN" sz="2000" b="0" dirty="0">
                <a:latin typeface="宋体" pitchFamily="2" charset="-122"/>
              </a:rPr>
              <a:t>8</a:t>
            </a:r>
            <a:r>
              <a:rPr kumimoji="1" lang="zh-CN" altLang="en-US" sz="2000" b="0" dirty="0">
                <a:latin typeface="宋体" pitchFamily="2" charset="-122"/>
              </a:rPr>
              <a:t>位、</a:t>
            </a:r>
            <a:r>
              <a:rPr kumimoji="1" lang="en-US" altLang="zh-CN" sz="2000" b="0" dirty="0">
                <a:latin typeface="宋体" pitchFamily="2" charset="-122"/>
              </a:rPr>
              <a:t>9</a:t>
            </a:r>
            <a:r>
              <a:rPr kumimoji="1" lang="zh-CN" altLang="en-US" sz="2000" b="0" dirty="0">
                <a:latin typeface="宋体" pitchFamily="2" charset="-122"/>
              </a:rPr>
              <a:t>位等多位，数据位是由低位开始，高位结束（低位在前（左）、高位在后（右））；</a:t>
            </a:r>
          </a:p>
          <a:p>
            <a:pPr marL="342900" indent="-342900" algn="just">
              <a:buFont typeface="Wingdings" panose="05000000000000000000" pitchFamily="2" charset="2"/>
              <a:buChar char="u"/>
            </a:pPr>
            <a:r>
              <a:rPr kumimoji="1" lang="zh-CN" altLang="en-US" sz="2000" dirty="0">
                <a:latin typeface="宋体" pitchFamily="2" charset="-122"/>
              </a:rPr>
              <a:t>奇偶校验：</a:t>
            </a:r>
            <a:r>
              <a:rPr kumimoji="1" lang="zh-CN" altLang="en-US" sz="2000" b="0" dirty="0">
                <a:latin typeface="宋体" pitchFamily="2" charset="-122"/>
              </a:rPr>
              <a:t>数据发送完后，发送奇偶校验位，以检验数据传送的正确性，这种方法简单，容易实现。</a:t>
            </a:r>
          </a:p>
          <a:p>
            <a:pPr marL="342900" indent="-342900" algn="just">
              <a:buFont typeface="Wingdings" panose="05000000000000000000" pitchFamily="2" charset="2"/>
              <a:buChar char="u"/>
            </a:pPr>
            <a:r>
              <a:rPr kumimoji="1" lang="zh-CN" altLang="en-US" sz="2000" dirty="0">
                <a:latin typeface="宋体" pitchFamily="2" charset="-122"/>
              </a:rPr>
              <a:t>停止位：</a:t>
            </a:r>
            <a:r>
              <a:rPr kumimoji="1" lang="zh-CN" altLang="en-US" sz="2000" b="0" dirty="0">
                <a:latin typeface="宋体" pitchFamily="2" charset="-122"/>
              </a:rPr>
              <a:t>表示数据传送的结束，可以是</a:t>
            </a:r>
            <a:r>
              <a:rPr kumimoji="1" lang="en-US" altLang="zh-CN" sz="2000" b="0" dirty="0">
                <a:latin typeface="宋体" pitchFamily="2" charset="-122"/>
              </a:rPr>
              <a:t>1</a:t>
            </a:r>
            <a:r>
              <a:rPr kumimoji="1" lang="zh-CN" altLang="en-US" sz="2000" b="0" dirty="0">
                <a:latin typeface="宋体" pitchFamily="2" charset="-122"/>
              </a:rPr>
              <a:t>位、</a:t>
            </a:r>
            <a:r>
              <a:rPr kumimoji="1" lang="en-US" altLang="zh-CN" sz="2000" b="0" dirty="0">
                <a:latin typeface="宋体" pitchFamily="2" charset="-122"/>
              </a:rPr>
              <a:t>1.5</a:t>
            </a:r>
            <a:r>
              <a:rPr kumimoji="1" lang="zh-CN" altLang="en-US" sz="2000" b="0" dirty="0">
                <a:latin typeface="宋体" pitchFamily="2" charset="-122"/>
              </a:rPr>
              <a:t>位或</a:t>
            </a:r>
            <a:r>
              <a:rPr kumimoji="1" lang="en-US" altLang="zh-CN" sz="2000" b="0" dirty="0">
                <a:latin typeface="宋体" pitchFamily="2" charset="-122"/>
              </a:rPr>
              <a:t>2</a:t>
            </a:r>
            <a:r>
              <a:rPr kumimoji="1" lang="zh-CN" altLang="en-US" sz="2000" b="0" dirty="0">
                <a:latin typeface="宋体" pitchFamily="2" charset="-122"/>
              </a:rPr>
              <a:t>位。高电平</a:t>
            </a:r>
            <a:r>
              <a:rPr kumimoji="1" lang="en-US" altLang="zh-CN" sz="2000" b="0" dirty="0">
                <a:latin typeface="宋体" pitchFamily="2" charset="-122"/>
              </a:rPr>
              <a:t>1</a:t>
            </a:r>
            <a:r>
              <a:rPr kumimoji="1" lang="zh-CN" altLang="en-US" sz="2000" b="0" dirty="0">
                <a:latin typeface="宋体" pitchFamily="2" charset="-122"/>
              </a:rPr>
              <a:t>有效。 </a:t>
            </a:r>
          </a:p>
        </p:txBody>
      </p:sp>
      <p:sp>
        <p:nvSpPr>
          <p:cNvPr id="2" name="Rectangle 1">
            <a:extLst>
              <a:ext uri="{FF2B5EF4-FFF2-40B4-BE49-F238E27FC236}">
                <a16:creationId xmlns:a16="http://schemas.microsoft.com/office/drawing/2014/main" id="{B8607FEB-DE6A-9640-8C66-742CF95E8D74}"/>
              </a:ext>
            </a:extLst>
          </p:cNvPr>
          <p:cNvSpPr/>
          <p:nvPr/>
        </p:nvSpPr>
        <p:spPr>
          <a:xfrm>
            <a:off x="2510458" y="3936852"/>
            <a:ext cx="4572000" cy="830997"/>
          </a:xfrm>
          <a:prstGeom prst="rect">
            <a:avLst/>
          </a:prstGeom>
          <a:ln w="19050">
            <a:solidFill>
              <a:srgbClr val="00B050"/>
            </a:solidFill>
          </a:ln>
        </p:spPr>
        <p:txBody>
          <a:bodyPr>
            <a:spAutoFit/>
          </a:bodyPr>
          <a:lstStyle/>
          <a:p>
            <a:r>
              <a:rPr lang="zh-CN" altLang="en-US" sz="1600" b="0" dirty="0">
                <a:solidFill>
                  <a:srgbClr val="FF0000"/>
                </a:solidFill>
                <a:latin typeface="arial" panose="020B0604020202020204" pitchFamily="34" charset="0"/>
              </a:rPr>
              <a:t>就</a:t>
            </a:r>
            <a:r>
              <a:rPr lang="zh-CN" altLang="en-US" sz="1600" b="0" dirty="0">
                <a:solidFill>
                  <a:srgbClr val="FF0000"/>
                </a:solidFill>
                <a:latin typeface="arial" panose="020B0604020202020204" pitchFamily="34" charset="0"/>
                <a:hlinkClick r:id="rId2">
                  <a:extLst>
                    <a:ext uri="{A12FA001-AC4F-418D-AE19-62706E023703}">
                      <ahyp:hlinkClr xmlns:ahyp="http://schemas.microsoft.com/office/drawing/2018/hyperlinkcolor" val="tx"/>
                    </a:ext>
                  </a:extLst>
                </a:hlinkClick>
              </a:rPr>
              <a:t>数据传送</a:t>
            </a:r>
            <a:r>
              <a:rPr lang="zh-CN" altLang="en-US" sz="1600" b="0" dirty="0">
                <a:solidFill>
                  <a:srgbClr val="FF0000"/>
                </a:solidFill>
                <a:latin typeface="arial" panose="020B0604020202020204" pitchFamily="34" charset="0"/>
              </a:rPr>
              <a:t>而言，奇偶校验位是</a:t>
            </a:r>
            <a:r>
              <a:rPr lang="zh-CN" altLang="en-US" sz="1600" b="0" dirty="0">
                <a:solidFill>
                  <a:srgbClr val="FF0000"/>
                </a:solidFill>
                <a:latin typeface="arial" panose="020B0604020202020204" pitchFamily="34" charset="0"/>
                <a:hlinkClick r:id="rId3">
                  <a:extLst>
                    <a:ext uri="{A12FA001-AC4F-418D-AE19-62706E023703}">
                      <ahyp:hlinkClr xmlns:ahyp="http://schemas.microsoft.com/office/drawing/2018/hyperlinkcolor" val="tx"/>
                    </a:ext>
                  </a:extLst>
                </a:hlinkClick>
              </a:rPr>
              <a:t>冗余位</a:t>
            </a:r>
            <a:r>
              <a:rPr lang="zh-CN" altLang="en-US" sz="1600" b="0" dirty="0">
                <a:solidFill>
                  <a:srgbClr val="FF0000"/>
                </a:solidFill>
                <a:latin typeface="arial" panose="020B0604020202020204" pitchFamily="34" charset="0"/>
              </a:rPr>
              <a:t>，但它表示数据的一种性质，这种性质用于检错，虽有限但很容易实现。</a:t>
            </a:r>
            <a:endParaRPr lang="en-CN" sz="1600" dirty="0">
              <a:solidFill>
                <a:srgbClr val="FF0000"/>
              </a:solidFill>
            </a:endParaRPr>
          </a:p>
        </p:txBody>
      </p:sp>
    </p:spTree>
    <p:extLst>
      <p:ext uri="{BB962C8B-B14F-4D97-AF65-F5344CB8AC3E}">
        <p14:creationId xmlns:p14="http://schemas.microsoft.com/office/powerpoint/2010/main" val="2503847364"/>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串行通信口</a:t>
            </a:r>
            <a:r>
              <a:rPr lang="en-US" altLang="zh-CN" sz="2600" kern="0" dirty="0">
                <a:solidFill>
                  <a:schemeClr val="tx2"/>
                </a:solidFill>
                <a:effectLst>
                  <a:outerShdw blurRad="38100" dist="38100" dir="2700000" algn="tl">
                    <a:srgbClr val="C0C0C0"/>
                  </a:outerShdw>
                </a:effectLst>
                <a:latin typeface="+mj-lt"/>
                <a:cs typeface="+mj-cs"/>
              </a:rPr>
              <a:t>I/O</a:t>
            </a:r>
            <a:endParaRPr lang="zh-CN" altLang="en-US" sz="2600" kern="0" dirty="0">
              <a:solidFill>
                <a:schemeClr val="tx2"/>
              </a:solidFill>
              <a:effectLst>
                <a:outerShdw blurRad="38100" dist="38100" dir="2700000" algn="tl">
                  <a:srgbClr val="C0C0C0"/>
                </a:outerShdw>
              </a:effectLst>
              <a:latin typeface="+mj-lt"/>
              <a:cs typeface="+mj-cs"/>
            </a:endParaRPr>
          </a:p>
        </p:txBody>
      </p:sp>
      <p:sp>
        <p:nvSpPr>
          <p:cNvPr id="22" name="Rectangle 4"/>
          <p:cNvSpPr>
            <a:spLocks noChangeArrowheads="1"/>
          </p:cNvSpPr>
          <p:nvPr/>
        </p:nvSpPr>
        <p:spPr bwMode="auto">
          <a:xfrm>
            <a:off x="719572" y="1088740"/>
            <a:ext cx="78128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kumimoji="1" lang="zh-CN" altLang="en-US" sz="2000" dirty="0">
                <a:latin typeface="宋体" pitchFamily="2" charset="-122"/>
              </a:rPr>
              <a:t>奇偶校验</a:t>
            </a:r>
            <a:endParaRPr kumimoji="1" lang="en-US" altLang="zh-CN" sz="2000" dirty="0">
              <a:latin typeface="宋体" pitchFamily="2" charset="-122"/>
            </a:endParaRPr>
          </a:p>
        </p:txBody>
      </p:sp>
      <p:sp>
        <p:nvSpPr>
          <p:cNvPr id="2" name="Rectangle 1">
            <a:extLst>
              <a:ext uri="{FF2B5EF4-FFF2-40B4-BE49-F238E27FC236}">
                <a16:creationId xmlns:a16="http://schemas.microsoft.com/office/drawing/2014/main" id="{B8607FEB-DE6A-9640-8C66-742CF95E8D74}"/>
              </a:ext>
            </a:extLst>
          </p:cNvPr>
          <p:cNvSpPr/>
          <p:nvPr/>
        </p:nvSpPr>
        <p:spPr>
          <a:xfrm>
            <a:off x="1941071" y="5608897"/>
            <a:ext cx="5260134" cy="584775"/>
          </a:xfrm>
          <a:prstGeom prst="rect">
            <a:avLst/>
          </a:prstGeom>
          <a:ln w="19050">
            <a:solidFill>
              <a:srgbClr val="00B050"/>
            </a:solidFill>
          </a:ln>
        </p:spPr>
        <p:txBody>
          <a:bodyPr wrap="square">
            <a:spAutoFit/>
          </a:bodyPr>
          <a:lstStyle/>
          <a:p>
            <a:r>
              <a:rPr lang="zh-CN" altLang="en-US" sz="1600" b="0" dirty="0">
                <a:solidFill>
                  <a:srgbClr val="FF0000"/>
                </a:solidFill>
                <a:latin typeface="arial" panose="020B0604020202020204" pitchFamily="34" charset="0"/>
              </a:rPr>
              <a:t>就</a:t>
            </a:r>
            <a:r>
              <a:rPr lang="zh-CN" altLang="en-US" sz="1600" b="0" dirty="0">
                <a:solidFill>
                  <a:srgbClr val="FF0000"/>
                </a:solidFill>
                <a:latin typeface="arial" panose="020B0604020202020204" pitchFamily="34" charset="0"/>
                <a:hlinkClick r:id="rId2">
                  <a:extLst>
                    <a:ext uri="{A12FA001-AC4F-418D-AE19-62706E023703}">
                      <ahyp:hlinkClr xmlns:ahyp="http://schemas.microsoft.com/office/drawing/2018/hyperlinkcolor" val="tx"/>
                    </a:ext>
                  </a:extLst>
                </a:hlinkClick>
              </a:rPr>
              <a:t>数据传送</a:t>
            </a:r>
            <a:r>
              <a:rPr lang="zh-CN" altLang="en-US" sz="1600" b="0" dirty="0">
                <a:solidFill>
                  <a:srgbClr val="FF0000"/>
                </a:solidFill>
                <a:latin typeface="arial" panose="020B0604020202020204" pitchFamily="34" charset="0"/>
              </a:rPr>
              <a:t>而言，奇偶校验位是</a:t>
            </a:r>
            <a:r>
              <a:rPr lang="zh-CN" altLang="en-US" sz="1600" b="0" dirty="0">
                <a:solidFill>
                  <a:srgbClr val="FF0000"/>
                </a:solidFill>
                <a:latin typeface="arial" panose="020B0604020202020204" pitchFamily="34" charset="0"/>
                <a:hlinkClick r:id="rId3">
                  <a:extLst>
                    <a:ext uri="{A12FA001-AC4F-418D-AE19-62706E023703}">
                      <ahyp:hlinkClr xmlns:ahyp="http://schemas.microsoft.com/office/drawing/2018/hyperlinkcolor" val="tx"/>
                    </a:ext>
                  </a:extLst>
                </a:hlinkClick>
              </a:rPr>
              <a:t>冗余位</a:t>
            </a:r>
            <a:r>
              <a:rPr lang="zh-CN" altLang="en-US" sz="1600" b="0" dirty="0">
                <a:solidFill>
                  <a:srgbClr val="FF0000"/>
                </a:solidFill>
                <a:latin typeface="arial" panose="020B0604020202020204" pitchFamily="34" charset="0"/>
              </a:rPr>
              <a:t>，但它表示数据的一种性质，这种性质用于检错，虽有限但很容易实现。</a:t>
            </a:r>
            <a:endParaRPr lang="en-CN" sz="1600" dirty="0">
              <a:solidFill>
                <a:srgbClr val="FF0000"/>
              </a:solidFill>
            </a:endParaRPr>
          </a:p>
        </p:txBody>
      </p:sp>
      <p:pic>
        <p:nvPicPr>
          <p:cNvPr id="3" name="Picture 2">
            <a:extLst>
              <a:ext uri="{FF2B5EF4-FFF2-40B4-BE49-F238E27FC236}">
                <a16:creationId xmlns:a16="http://schemas.microsoft.com/office/drawing/2014/main" id="{444F008A-EE45-E94A-933D-2FEFAE348333}"/>
              </a:ext>
            </a:extLst>
          </p:cNvPr>
          <p:cNvPicPr>
            <a:picLocks noChangeAspect="1"/>
          </p:cNvPicPr>
          <p:nvPr/>
        </p:nvPicPr>
        <p:blipFill>
          <a:blip r:embed="rId4"/>
          <a:stretch>
            <a:fillRect/>
          </a:stretch>
        </p:blipFill>
        <p:spPr>
          <a:xfrm>
            <a:off x="971600" y="2563505"/>
            <a:ext cx="6229605" cy="3045392"/>
          </a:xfrm>
          <a:prstGeom prst="rect">
            <a:avLst/>
          </a:prstGeom>
        </p:spPr>
      </p:pic>
      <p:pic>
        <p:nvPicPr>
          <p:cNvPr id="4" name="Picture 3">
            <a:extLst>
              <a:ext uri="{FF2B5EF4-FFF2-40B4-BE49-F238E27FC236}">
                <a16:creationId xmlns:a16="http://schemas.microsoft.com/office/drawing/2014/main" id="{4A9D0258-B27F-F84D-9EB0-CBC138C562A7}"/>
              </a:ext>
            </a:extLst>
          </p:cNvPr>
          <p:cNvPicPr>
            <a:picLocks noChangeAspect="1"/>
          </p:cNvPicPr>
          <p:nvPr/>
        </p:nvPicPr>
        <p:blipFill>
          <a:blip r:embed="rId5"/>
          <a:stretch>
            <a:fillRect/>
          </a:stretch>
        </p:blipFill>
        <p:spPr>
          <a:xfrm>
            <a:off x="1942795" y="1628800"/>
            <a:ext cx="4089400" cy="1143000"/>
          </a:xfrm>
          <a:prstGeom prst="rect">
            <a:avLst/>
          </a:prstGeom>
        </p:spPr>
      </p:pic>
    </p:spTree>
    <p:extLst>
      <p:ext uri="{BB962C8B-B14F-4D97-AF65-F5344CB8AC3E}">
        <p14:creationId xmlns:p14="http://schemas.microsoft.com/office/powerpoint/2010/main" val="2302500299"/>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892" name="Rectangle 4"/>
          <p:cNvSpPr>
            <a:spLocks noChangeArrowheads="1"/>
          </p:cNvSpPr>
          <p:nvPr/>
        </p:nvSpPr>
        <p:spPr bwMode="auto">
          <a:xfrm>
            <a:off x="419100" y="457200"/>
            <a:ext cx="8305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457200" algn="l"/>
              </a:tabLst>
              <a:defRPr>
                <a:solidFill>
                  <a:schemeClr val="tx1"/>
                </a:solidFill>
                <a:latin typeface="Arial" pitchFamily="34" charset="0"/>
                <a:ea typeface="宋体" pitchFamily="2" charset="-122"/>
              </a:defRPr>
            </a:lvl1pPr>
            <a:lvl2pPr>
              <a:tabLst>
                <a:tab pos="457200" algn="l"/>
              </a:tabLst>
              <a:defRPr>
                <a:solidFill>
                  <a:schemeClr val="tx1"/>
                </a:solidFill>
                <a:latin typeface="Arial" pitchFamily="34" charset="0"/>
                <a:ea typeface="宋体" pitchFamily="2" charset="-122"/>
              </a:defRPr>
            </a:lvl2pPr>
            <a:lvl3pPr>
              <a:tabLst>
                <a:tab pos="457200" algn="l"/>
              </a:tabLst>
              <a:defRPr>
                <a:solidFill>
                  <a:schemeClr val="tx1"/>
                </a:solidFill>
                <a:latin typeface="Arial" pitchFamily="34" charset="0"/>
                <a:ea typeface="宋体" pitchFamily="2" charset="-122"/>
              </a:defRPr>
            </a:lvl3pPr>
            <a:lvl4pPr>
              <a:tabLst>
                <a:tab pos="457200" algn="l"/>
              </a:tabLst>
              <a:defRPr>
                <a:solidFill>
                  <a:schemeClr val="tx1"/>
                </a:solidFill>
                <a:latin typeface="Arial" pitchFamily="34" charset="0"/>
                <a:ea typeface="宋体" pitchFamily="2" charset="-122"/>
              </a:defRPr>
            </a:lvl4pPr>
            <a:lvl5pPr>
              <a:tabLst>
                <a:tab pos="457200" algn="l"/>
              </a:tabLst>
              <a:defRPr>
                <a:solidFill>
                  <a:schemeClr val="tx1"/>
                </a:solidFill>
                <a:latin typeface="Arial" pitchFamily="34" charset="0"/>
                <a:ea typeface="宋体" pitchFamily="2" charset="-122"/>
              </a:defRPr>
            </a:lvl5pPr>
            <a:lvl6pPr fontAlgn="base">
              <a:spcBef>
                <a:spcPct val="0"/>
              </a:spcBef>
              <a:spcAft>
                <a:spcPct val="0"/>
              </a:spcAft>
              <a:tabLst>
                <a:tab pos="457200" algn="l"/>
              </a:tabLst>
              <a:defRPr>
                <a:solidFill>
                  <a:schemeClr val="tx1"/>
                </a:solidFill>
                <a:latin typeface="Arial" pitchFamily="34" charset="0"/>
                <a:ea typeface="宋体" pitchFamily="2" charset="-122"/>
              </a:defRPr>
            </a:lvl6pPr>
            <a:lvl7pPr fontAlgn="base">
              <a:spcBef>
                <a:spcPct val="0"/>
              </a:spcBef>
              <a:spcAft>
                <a:spcPct val="0"/>
              </a:spcAft>
              <a:tabLst>
                <a:tab pos="457200" algn="l"/>
              </a:tabLst>
              <a:defRPr>
                <a:solidFill>
                  <a:schemeClr val="tx1"/>
                </a:solidFill>
                <a:latin typeface="Arial" pitchFamily="34" charset="0"/>
                <a:ea typeface="宋体" pitchFamily="2" charset="-122"/>
              </a:defRPr>
            </a:lvl7pPr>
            <a:lvl8pPr fontAlgn="base">
              <a:spcBef>
                <a:spcPct val="0"/>
              </a:spcBef>
              <a:spcAft>
                <a:spcPct val="0"/>
              </a:spcAft>
              <a:tabLst>
                <a:tab pos="457200" algn="l"/>
              </a:tabLst>
              <a:defRPr>
                <a:solidFill>
                  <a:schemeClr val="tx1"/>
                </a:solidFill>
                <a:latin typeface="Arial" pitchFamily="34" charset="0"/>
                <a:ea typeface="宋体" pitchFamily="2" charset="-122"/>
              </a:defRPr>
            </a:lvl8pPr>
            <a:lvl9pPr fontAlgn="base">
              <a:spcBef>
                <a:spcPct val="0"/>
              </a:spcBef>
              <a:spcAft>
                <a:spcPct val="0"/>
              </a:spcAft>
              <a:tabLst>
                <a:tab pos="457200" algn="l"/>
              </a:tabLst>
              <a:defRPr>
                <a:solidFill>
                  <a:schemeClr val="tx1"/>
                </a:solidFill>
                <a:latin typeface="Arial" pitchFamily="34" charset="0"/>
                <a:ea typeface="宋体" pitchFamily="2" charset="-122"/>
              </a:defRPr>
            </a:lvl9pPr>
          </a:lstStyle>
          <a:p>
            <a:pPr eaLnBrk="0" hangingPunct="0"/>
            <a:endParaRPr kumimoji="1" lang="en-US" altLang="zh-CN" sz="2000" b="1">
              <a:solidFill>
                <a:schemeClr val="bg1"/>
              </a:solidFill>
              <a:latin typeface="Times New Roman" pitchFamily="18" charset="0"/>
            </a:endParaRPr>
          </a:p>
          <a:p>
            <a:pPr eaLnBrk="0" hangingPunct="0"/>
            <a:endParaRPr kumimoji="1" lang="en-US" altLang="zh-CN" sz="2000">
              <a:solidFill>
                <a:schemeClr val="bg1"/>
              </a:solidFill>
              <a:latin typeface="Times New Roman" pitchFamily="18" charset="0"/>
            </a:endParaRPr>
          </a:p>
        </p:txBody>
      </p:sp>
      <p:sp>
        <p:nvSpPr>
          <p:cNvPr id="677894" name="Rectangle 6"/>
          <p:cNvSpPr>
            <a:spLocks noChangeArrowheads="1"/>
          </p:cNvSpPr>
          <p:nvPr/>
        </p:nvSpPr>
        <p:spPr bwMode="auto">
          <a:xfrm>
            <a:off x="452120" y="944724"/>
            <a:ext cx="7885571"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kumimoji="1" lang="zh-CN" altLang="en-US" sz="2000" dirty="0">
                <a:cs typeface="Times New Roman" panose="02020603050405020304" pitchFamily="18" charset="0"/>
              </a:rPr>
              <a:t>专用</a:t>
            </a:r>
            <a:r>
              <a:rPr kumimoji="1" lang="en-US" altLang="zh-CN" sz="2000" dirty="0">
                <a:cs typeface="Times New Roman" panose="02020603050405020304" pitchFamily="18" charset="0"/>
              </a:rPr>
              <a:t>IC</a:t>
            </a:r>
            <a:r>
              <a:rPr kumimoji="1" lang="zh-CN" altLang="en-US" sz="2000" dirty="0">
                <a:cs typeface="Times New Roman" panose="02020603050405020304" pitchFamily="18" charset="0"/>
              </a:rPr>
              <a:t>芯片：通用异步接收</a:t>
            </a:r>
            <a:r>
              <a:rPr kumimoji="1" lang="en-US" altLang="zh-CN" sz="2000" dirty="0">
                <a:cs typeface="Times New Roman" panose="02020603050405020304" pitchFamily="18" charset="0"/>
              </a:rPr>
              <a:t>/</a:t>
            </a:r>
            <a:r>
              <a:rPr kumimoji="1" lang="zh-CN" altLang="en-US" sz="2000" dirty="0">
                <a:cs typeface="Times New Roman" panose="02020603050405020304" pitchFamily="18" charset="0"/>
              </a:rPr>
              <a:t>发送器（</a:t>
            </a:r>
            <a:r>
              <a:rPr kumimoji="1" lang="en-US" altLang="zh-CN" sz="2000" dirty="0">
                <a:cs typeface="Times New Roman" panose="02020603050405020304" pitchFamily="18" charset="0"/>
              </a:rPr>
              <a:t>UNIVERSAL  ASYNCHRONOUS  RECEIVER /TRANSMITTER</a:t>
            </a:r>
            <a:r>
              <a:rPr kumimoji="1" lang="zh-CN" altLang="en-US" sz="2000" dirty="0">
                <a:cs typeface="Times New Roman" panose="02020603050405020304" pitchFamily="18" charset="0"/>
              </a:rPr>
              <a:t>），</a:t>
            </a:r>
            <a:r>
              <a:rPr kumimoji="1" lang="en-US" altLang="zh-CN" sz="2000" dirty="0">
                <a:cs typeface="Times New Roman" panose="02020603050405020304" pitchFamily="18" charset="0"/>
              </a:rPr>
              <a:t>UART</a:t>
            </a:r>
            <a:r>
              <a:rPr kumimoji="1" lang="zh-CN" altLang="en-US" sz="2000" dirty="0">
                <a:cs typeface="Times New Roman" panose="02020603050405020304" pitchFamily="18" charset="0"/>
              </a:rPr>
              <a:t>。</a:t>
            </a:r>
          </a:p>
          <a:p>
            <a:pPr>
              <a:lnSpc>
                <a:spcPct val="150000"/>
              </a:lnSpc>
            </a:pPr>
            <a:r>
              <a:rPr kumimoji="1" lang="zh-CN" altLang="en-US" sz="2000" dirty="0">
                <a:latin typeface="宋体" pitchFamily="2" charset="-122"/>
              </a:rPr>
              <a:t>作用：</a:t>
            </a:r>
            <a:endParaRPr kumimoji="1" lang="en-US" altLang="zh-CN" sz="2000" dirty="0">
              <a:latin typeface="宋体" pitchFamily="2" charset="-122"/>
            </a:endParaRPr>
          </a:p>
          <a:p>
            <a:pPr>
              <a:lnSpc>
                <a:spcPct val="150000"/>
              </a:lnSpc>
            </a:pPr>
            <a:r>
              <a:rPr kumimoji="1" lang="en-US" altLang="zh-CN" sz="2000" dirty="0">
                <a:latin typeface="宋体" pitchFamily="2" charset="-122"/>
              </a:rPr>
              <a:t>1.</a:t>
            </a:r>
            <a:r>
              <a:rPr kumimoji="1" lang="zh-CN" altLang="en-US" sz="2000" dirty="0">
                <a:latin typeface="宋体" pitchFamily="2" charset="-122"/>
              </a:rPr>
              <a:t>数据的串行化</a:t>
            </a:r>
            <a:r>
              <a:rPr kumimoji="1" lang="en-US" altLang="zh-CN" sz="2000" dirty="0">
                <a:latin typeface="宋体" pitchFamily="2" charset="-122"/>
              </a:rPr>
              <a:t>(</a:t>
            </a:r>
            <a:r>
              <a:rPr kumimoji="1" lang="zh-CN" altLang="en-US" sz="2000" dirty="0">
                <a:latin typeface="宋体" pitchFamily="2" charset="-122"/>
              </a:rPr>
              <a:t>并行数据转化为串行数据</a:t>
            </a:r>
            <a:r>
              <a:rPr kumimoji="1" lang="en-US" altLang="zh-CN" sz="2000" dirty="0">
                <a:latin typeface="宋体" pitchFamily="2" charset="-122"/>
              </a:rPr>
              <a:t>)</a:t>
            </a:r>
            <a:r>
              <a:rPr kumimoji="1" lang="zh-CN" altLang="en-US" sz="2000" dirty="0">
                <a:latin typeface="宋体" pitchFamily="2" charset="-122"/>
              </a:rPr>
              <a:t>和反串行化（串行数据转化为并行数据）。</a:t>
            </a:r>
          </a:p>
          <a:p>
            <a:pPr>
              <a:lnSpc>
                <a:spcPct val="150000"/>
              </a:lnSpc>
            </a:pPr>
            <a:r>
              <a:rPr kumimoji="1" lang="en-US" altLang="zh-CN" sz="2000" dirty="0">
                <a:latin typeface="宋体" pitchFamily="2" charset="-122"/>
              </a:rPr>
              <a:t>2.</a:t>
            </a:r>
            <a:r>
              <a:rPr kumimoji="1" lang="zh-CN" altLang="en-US" sz="2000" dirty="0">
                <a:latin typeface="宋体" pitchFamily="2" charset="-122"/>
              </a:rPr>
              <a:t>错误检验。</a:t>
            </a:r>
          </a:p>
        </p:txBody>
      </p:sp>
      <p:pic>
        <p:nvPicPr>
          <p:cNvPr id="67789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205" y="3897052"/>
            <a:ext cx="7391400" cy="213360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串行通信口</a:t>
            </a:r>
            <a:r>
              <a:rPr lang="en-US" altLang="zh-CN" sz="2600" kern="0" dirty="0">
                <a:solidFill>
                  <a:schemeClr val="tx2"/>
                </a:solidFill>
                <a:effectLst>
                  <a:outerShdw blurRad="38100" dist="38100" dir="2700000" algn="tl">
                    <a:srgbClr val="C0C0C0"/>
                  </a:outerShdw>
                </a:effectLst>
                <a:latin typeface="+mj-lt"/>
                <a:cs typeface="+mj-cs"/>
              </a:rPr>
              <a:t>I/O</a:t>
            </a:r>
            <a:endParaRPr lang="zh-CN" altLang="en-US" sz="2600" kern="0" dirty="0">
              <a:solidFill>
                <a:schemeClr val="tx2"/>
              </a:solidFill>
              <a:effectLst>
                <a:outerShdw blurRad="38100" dist="38100" dir="2700000" algn="tl">
                  <a:srgbClr val="C0C0C0"/>
                </a:outerShdw>
              </a:effectLst>
              <a:latin typeface="+mj-lt"/>
              <a:cs typeface="+mj-cs"/>
            </a:endParaRPr>
          </a:p>
        </p:txBody>
      </p:sp>
    </p:spTree>
    <p:extLst>
      <p:ext uri="{BB962C8B-B14F-4D97-AF65-F5344CB8AC3E}">
        <p14:creationId xmlns:p14="http://schemas.microsoft.com/office/powerpoint/2010/main" val="1951975463"/>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8" name="Text Box 4"/>
          <p:cNvSpPr txBox="1">
            <a:spLocks noChangeArrowheads="1"/>
          </p:cNvSpPr>
          <p:nvPr/>
        </p:nvSpPr>
        <p:spPr bwMode="auto">
          <a:xfrm>
            <a:off x="381000" y="1016732"/>
            <a:ext cx="8382000" cy="37856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solidFill>
                  <a:srgbClr val="FF0000"/>
                </a:solidFill>
              </a:rPr>
              <a:t>同步通信</a:t>
            </a:r>
          </a:p>
          <a:p>
            <a:pPr marL="342900" indent="-342900" algn="just">
              <a:spcBef>
                <a:spcPct val="50000"/>
              </a:spcBef>
              <a:buFont typeface="Wingdings" panose="05000000000000000000" pitchFamily="2" charset="2"/>
              <a:buChar char="u"/>
            </a:pPr>
            <a:r>
              <a:rPr lang="zh-CN" altLang="en-US" b="0" dirty="0"/>
              <a:t>在异步通信中，</a:t>
            </a:r>
            <a:r>
              <a:rPr lang="zh-CN" altLang="en-US" b="0" dirty="0">
                <a:solidFill>
                  <a:schemeClr val="hlink"/>
                </a:solidFill>
              </a:rPr>
              <a:t>每个</a:t>
            </a:r>
            <a:r>
              <a:rPr lang="zh-CN" altLang="en-US" b="0" dirty="0"/>
              <a:t>字符</a:t>
            </a:r>
            <a:r>
              <a:rPr lang="zh-CN" altLang="en-US" b="0" dirty="0">
                <a:solidFill>
                  <a:schemeClr val="hlink"/>
                </a:solidFill>
              </a:rPr>
              <a:t>都</a:t>
            </a:r>
            <a:r>
              <a:rPr lang="zh-CN" altLang="en-US" b="0" dirty="0"/>
              <a:t>要用起始位和结束位作为字符的开始和结束的标志，占用了传输的时间，所以在数据块传送时，为了提高效率，可以考虑去掉这些标志。</a:t>
            </a:r>
            <a:endParaRPr lang="en-US" altLang="zh-CN" b="0" dirty="0"/>
          </a:p>
          <a:p>
            <a:pPr marL="342900" indent="-342900" algn="just">
              <a:spcBef>
                <a:spcPct val="50000"/>
              </a:spcBef>
              <a:buFont typeface="Wingdings" panose="05000000000000000000" pitchFamily="2" charset="2"/>
              <a:buChar char="u"/>
            </a:pPr>
            <a:r>
              <a:rPr lang="zh-CN" altLang="en-US" b="0" dirty="0">
                <a:solidFill>
                  <a:schemeClr val="hlink"/>
                </a:solidFill>
              </a:rPr>
              <a:t>同步通信方式不给每个字符都加起始位和停止位，而把字符顺序的连接起来，组成一个数据块</a:t>
            </a:r>
            <a:r>
              <a:rPr lang="zh-CN" altLang="en-US" b="0" dirty="0"/>
              <a:t>（首尾相连的数据串），把这样一个数据块称为一个信息桢。在数据块的开始加上一个同步字符，而在信息的末尾加有一定的差错检验字符，其格式如下：</a:t>
            </a:r>
          </a:p>
        </p:txBody>
      </p:sp>
      <p:sp>
        <p:nvSpPr>
          <p:cNvPr id="246792" name="Rectangle 8"/>
          <p:cNvSpPr>
            <a:spLocks noChangeArrowheads="1"/>
          </p:cNvSpPr>
          <p:nvPr/>
        </p:nvSpPr>
        <p:spPr bwMode="auto">
          <a:xfrm>
            <a:off x="1143000" y="5157192"/>
            <a:ext cx="6602413" cy="4429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793" name="Line 9"/>
          <p:cNvSpPr>
            <a:spLocks noChangeShapeType="1"/>
          </p:cNvSpPr>
          <p:nvPr/>
        </p:nvSpPr>
        <p:spPr bwMode="auto">
          <a:xfrm>
            <a:off x="2176463" y="5174654"/>
            <a:ext cx="0" cy="4429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794" name="Line 10"/>
          <p:cNvSpPr>
            <a:spLocks noChangeShapeType="1"/>
          </p:cNvSpPr>
          <p:nvPr/>
        </p:nvSpPr>
        <p:spPr bwMode="auto">
          <a:xfrm>
            <a:off x="3195638" y="5174654"/>
            <a:ext cx="0" cy="4429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795" name="Line 11"/>
          <p:cNvSpPr>
            <a:spLocks noChangeShapeType="1"/>
          </p:cNvSpPr>
          <p:nvPr/>
        </p:nvSpPr>
        <p:spPr bwMode="auto">
          <a:xfrm>
            <a:off x="4195763" y="5157192"/>
            <a:ext cx="0" cy="4429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796" name="Line 12"/>
          <p:cNvSpPr>
            <a:spLocks noChangeShapeType="1"/>
          </p:cNvSpPr>
          <p:nvPr/>
        </p:nvSpPr>
        <p:spPr bwMode="auto">
          <a:xfrm>
            <a:off x="5807075" y="5157192"/>
            <a:ext cx="0" cy="4429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797" name="Line 13"/>
          <p:cNvSpPr>
            <a:spLocks noChangeShapeType="1"/>
          </p:cNvSpPr>
          <p:nvPr/>
        </p:nvSpPr>
        <p:spPr bwMode="auto">
          <a:xfrm>
            <a:off x="6770688" y="5157192"/>
            <a:ext cx="0" cy="4429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798" name="Text Box 14"/>
          <p:cNvSpPr txBox="1">
            <a:spLocks noChangeArrowheads="1"/>
          </p:cNvSpPr>
          <p:nvPr/>
        </p:nvSpPr>
        <p:spPr bwMode="auto">
          <a:xfrm>
            <a:off x="1150938" y="5234979"/>
            <a:ext cx="6629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a:t>同步字符   字符</a:t>
            </a:r>
            <a:r>
              <a:rPr lang="en-US" altLang="zh-CN" sz="1800" b="1"/>
              <a:t>1         </a:t>
            </a:r>
            <a:r>
              <a:rPr lang="zh-CN" altLang="en-US" sz="1800" b="1"/>
              <a:t>字符</a:t>
            </a:r>
            <a:r>
              <a:rPr lang="en-US" altLang="zh-CN" sz="1800" b="1"/>
              <a:t>2              ……             </a:t>
            </a:r>
            <a:r>
              <a:rPr lang="zh-CN" altLang="en-US" sz="1800" b="1"/>
              <a:t>字符</a:t>
            </a:r>
            <a:r>
              <a:rPr lang="en-US" altLang="zh-CN" sz="1800" b="1"/>
              <a:t>n    </a:t>
            </a:r>
            <a:r>
              <a:rPr lang="zh-CN" altLang="en-US" sz="1800" b="1"/>
              <a:t>校验字符</a:t>
            </a:r>
          </a:p>
        </p:txBody>
      </p:sp>
      <p:sp>
        <p:nvSpPr>
          <p:cNvPr id="246799" name="AutoShape 15"/>
          <p:cNvSpPr>
            <a:spLocks/>
          </p:cNvSpPr>
          <p:nvPr/>
        </p:nvSpPr>
        <p:spPr bwMode="auto">
          <a:xfrm rot="-5400000">
            <a:off x="4348162" y="3545880"/>
            <a:ext cx="238125" cy="4597400"/>
          </a:xfrm>
          <a:prstGeom prst="leftBrace">
            <a:avLst>
              <a:gd name="adj1" fmla="val 160889"/>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800" name="Text Box 16"/>
          <p:cNvSpPr txBox="1">
            <a:spLocks noChangeArrowheads="1"/>
          </p:cNvSpPr>
          <p:nvPr/>
        </p:nvSpPr>
        <p:spPr bwMode="auto">
          <a:xfrm>
            <a:off x="3919538" y="6028729"/>
            <a:ext cx="1108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t>数据块</a:t>
            </a:r>
          </a:p>
        </p:txBody>
      </p:sp>
      <p:sp>
        <p:nvSpPr>
          <p:cNvPr id="13"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串行通信口</a:t>
            </a:r>
            <a:r>
              <a:rPr lang="en-US" altLang="zh-CN" sz="2600" kern="0" dirty="0">
                <a:solidFill>
                  <a:schemeClr val="tx2"/>
                </a:solidFill>
                <a:effectLst>
                  <a:outerShdw blurRad="38100" dist="38100" dir="2700000" algn="tl">
                    <a:srgbClr val="C0C0C0"/>
                  </a:outerShdw>
                </a:effectLst>
                <a:latin typeface="+mj-lt"/>
                <a:cs typeface="+mj-cs"/>
              </a:rPr>
              <a:t>I/O</a:t>
            </a:r>
            <a:endParaRPr lang="zh-CN" altLang="en-US" sz="2600" kern="0" dirty="0">
              <a:solidFill>
                <a:schemeClr val="tx2"/>
              </a:solidFill>
              <a:effectLst>
                <a:outerShdw blurRad="38100" dist="38100" dir="2700000" algn="tl">
                  <a:srgbClr val="C0C0C0"/>
                </a:outerShdw>
              </a:effectLst>
              <a:latin typeface="+mj-lt"/>
              <a:cs typeface="+mj-cs"/>
            </a:endParaRPr>
          </a:p>
        </p:txBody>
      </p:sp>
    </p:spTree>
    <p:extLst>
      <p:ext uri="{BB962C8B-B14F-4D97-AF65-F5344CB8AC3E}">
        <p14:creationId xmlns:p14="http://schemas.microsoft.com/office/powerpoint/2010/main" val="1045526528"/>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4" name="Text Box 4"/>
          <p:cNvSpPr txBox="1">
            <a:spLocks noChangeArrowheads="1"/>
          </p:cNvSpPr>
          <p:nvPr/>
        </p:nvSpPr>
        <p:spPr bwMode="auto">
          <a:xfrm>
            <a:off x="914400" y="1066800"/>
            <a:ext cx="7798060" cy="606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b="1" dirty="0"/>
              <a:t>串行通信可以分为两种类型：</a:t>
            </a:r>
            <a:r>
              <a:rPr lang="zh-CN" altLang="en-US" b="1" dirty="0">
                <a:solidFill>
                  <a:schemeClr val="hlink"/>
                </a:solidFill>
              </a:rPr>
              <a:t>同步通信、异步通信。</a:t>
            </a:r>
            <a:endParaRPr lang="en-US" altLang="zh-CN" b="1" dirty="0">
              <a:solidFill>
                <a:schemeClr val="hlink"/>
              </a:solidFill>
            </a:endParaRPr>
          </a:p>
          <a:p>
            <a:endParaRPr lang="en-US" altLang="zh-CN" dirty="0">
              <a:solidFill>
                <a:schemeClr val="hlink"/>
              </a:solidFill>
            </a:endParaRPr>
          </a:p>
          <a:p>
            <a:r>
              <a:rPr lang="zh-CN" altLang="en-US" b="1" dirty="0">
                <a:solidFill>
                  <a:schemeClr val="hlink"/>
                </a:solidFill>
              </a:rPr>
              <a:t>同步通信：</a:t>
            </a:r>
            <a:endParaRPr lang="en-US" altLang="zh-CN" dirty="0">
              <a:solidFill>
                <a:schemeClr val="hlink"/>
              </a:solidFill>
            </a:endParaRPr>
          </a:p>
          <a:p>
            <a:r>
              <a:rPr lang="zh-CN" altLang="en-US" sz="2000" b="0" dirty="0"/>
              <a:t>同步就是双方有一个共同的时钟，当发送时，接收方同时准备接收</a:t>
            </a:r>
            <a:r>
              <a:rPr lang="zh-CN" altLang="en-US" b="0" dirty="0"/>
              <a:t>。 </a:t>
            </a:r>
            <a:r>
              <a:rPr lang="zh-CN" altLang="en-US" sz="2000" b="0" dirty="0">
                <a:solidFill>
                  <a:srgbClr val="FF0000"/>
                </a:solidFill>
              </a:rPr>
              <a:t>同步通信采用共用外部时钟来进行同步</a:t>
            </a:r>
            <a:r>
              <a:rPr lang="zh-CN" altLang="en-US" sz="2000" b="0" dirty="0"/>
              <a:t>。</a:t>
            </a:r>
            <a:endParaRPr lang="en-US" altLang="zh-CN" sz="2000" b="0" dirty="0"/>
          </a:p>
          <a:p>
            <a:endParaRPr lang="en-US" altLang="zh-CN" b="0" dirty="0"/>
          </a:p>
          <a:p>
            <a:r>
              <a:rPr lang="zh-CN" altLang="en-US" b="0" dirty="0">
                <a:solidFill>
                  <a:schemeClr val="hlink"/>
                </a:solidFill>
              </a:rPr>
              <a:t>异步通信：</a:t>
            </a:r>
            <a:endParaRPr lang="en-US" altLang="zh-CN" b="0" dirty="0">
              <a:solidFill>
                <a:schemeClr val="hlink"/>
              </a:solidFill>
            </a:endParaRPr>
          </a:p>
          <a:p>
            <a:r>
              <a:rPr lang="zh-CN" altLang="en-US" sz="2000" b="0" dirty="0"/>
              <a:t>异步双方不需要共同的时钟，也就是接收方不知道发送方什么时候发送，所以在发送的信息中就要有提示接收方开始接收的信息，如开始位，结束时有停止位。</a:t>
            </a:r>
            <a:endParaRPr lang="en-US" altLang="zh-CN" sz="2000" b="0" dirty="0"/>
          </a:p>
          <a:p>
            <a:r>
              <a:rPr lang="zh-CN" altLang="en-US" sz="2000" b="0" dirty="0"/>
              <a:t>异步通信是按字符传输的。每传输一个字符就用起始位来进行收、发双方的同步。不会因收发双方的时钟频率的小的偏差导致错误。</a:t>
            </a:r>
            <a:br>
              <a:rPr lang="zh-CN" altLang="en-US" sz="2000" dirty="0"/>
            </a:br>
            <a:r>
              <a:rPr lang="zh-CN" altLang="en-US" sz="2000" b="0" dirty="0"/>
              <a:t>这种传输方式</a:t>
            </a:r>
            <a:r>
              <a:rPr lang="zh-CN" altLang="en-US" sz="2000" b="0" dirty="0">
                <a:solidFill>
                  <a:srgbClr val="FF0000"/>
                </a:solidFill>
              </a:rPr>
              <a:t>利用每一帧的起、止信号来建立发送与接收之间的同步。</a:t>
            </a:r>
            <a:r>
              <a:rPr lang="zh-CN" altLang="en-US" sz="2000" b="0" dirty="0"/>
              <a:t>特点是：每帧内部各位均采用固定的时间间隔，而帧与帧之间的间隔时可以任意长。接收机完全靠每一帧的起始位和停止位来识别字符时正在进行传输还是传输结束。</a:t>
            </a:r>
            <a:endParaRPr lang="en-US" altLang="zh-CN" sz="2000" b="0" dirty="0"/>
          </a:p>
          <a:p>
            <a:r>
              <a:rPr lang="zh-CN" altLang="en-US" sz="2000" b="0" dirty="0">
                <a:solidFill>
                  <a:schemeClr val="hlink"/>
                </a:solidFill>
              </a:rPr>
              <a:t>字符间异步，字符内部各位同步。</a:t>
            </a:r>
            <a:endParaRPr lang="en-US" altLang="zh-CN" sz="2000" b="1" dirty="0">
              <a:solidFill>
                <a:schemeClr val="hlink"/>
              </a:solidFill>
            </a:endParaRPr>
          </a:p>
          <a:p>
            <a:endParaRPr lang="zh-CN" altLang="en-US" b="1" dirty="0">
              <a:solidFill>
                <a:schemeClr val="hlink"/>
              </a:solidFill>
            </a:endParaRPr>
          </a:p>
        </p:txBody>
      </p:sp>
      <p:sp>
        <p:nvSpPr>
          <p:cNvPr id="5"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串行通信口</a:t>
            </a:r>
            <a:r>
              <a:rPr lang="en-US" altLang="zh-CN" sz="2600" kern="0" dirty="0">
                <a:solidFill>
                  <a:schemeClr val="tx2"/>
                </a:solidFill>
                <a:effectLst>
                  <a:outerShdw blurRad="38100" dist="38100" dir="2700000" algn="tl">
                    <a:srgbClr val="C0C0C0"/>
                  </a:outerShdw>
                </a:effectLst>
                <a:latin typeface="+mj-lt"/>
                <a:cs typeface="+mj-cs"/>
              </a:rPr>
              <a:t>I/O</a:t>
            </a:r>
            <a:endParaRPr lang="zh-CN" altLang="en-US" sz="2600" kern="0" dirty="0">
              <a:solidFill>
                <a:schemeClr val="tx2"/>
              </a:solidFill>
              <a:effectLst>
                <a:outerShdw blurRad="38100" dist="38100" dir="2700000" algn="tl">
                  <a:srgbClr val="C0C0C0"/>
                </a:outerShdw>
              </a:effectLst>
              <a:latin typeface="+mj-lt"/>
              <a:cs typeface="+mj-cs"/>
            </a:endParaRPr>
          </a:p>
        </p:txBody>
      </p:sp>
      <p:sp>
        <p:nvSpPr>
          <p:cNvPr id="6" name="Rectangle 5">
            <a:extLst>
              <a:ext uri="{FF2B5EF4-FFF2-40B4-BE49-F238E27FC236}">
                <a16:creationId xmlns:a16="http://schemas.microsoft.com/office/drawing/2014/main" id="{89C2A142-6B5F-1C4D-91B9-38860182CA32}"/>
              </a:ext>
            </a:extLst>
          </p:cNvPr>
          <p:cNvSpPr/>
          <p:nvPr/>
        </p:nvSpPr>
        <p:spPr>
          <a:xfrm>
            <a:off x="5296493" y="2816932"/>
            <a:ext cx="3096344" cy="584775"/>
          </a:xfrm>
          <a:prstGeom prst="rect">
            <a:avLst/>
          </a:prstGeom>
          <a:ln w="19050">
            <a:solidFill>
              <a:srgbClr val="00B050"/>
            </a:solidFill>
          </a:ln>
        </p:spPr>
        <p:txBody>
          <a:bodyPr wrap="square">
            <a:spAutoFit/>
          </a:bodyPr>
          <a:lstStyle/>
          <a:p>
            <a:r>
              <a:rPr lang="zh-CN" altLang="en-US" sz="1600" b="0" dirty="0">
                <a:solidFill>
                  <a:schemeClr val="hlink"/>
                </a:solidFill>
              </a:rPr>
              <a:t>字符间同步，字符内部位与位之间也同步。</a:t>
            </a:r>
            <a:endParaRPr lang="en-US" altLang="zh-CN" sz="1600" dirty="0">
              <a:solidFill>
                <a:schemeClr val="hlink"/>
              </a:solidFill>
            </a:endParaRPr>
          </a:p>
        </p:txBody>
      </p:sp>
    </p:spTree>
    <p:extLst>
      <p:ext uri="{BB962C8B-B14F-4D97-AF65-F5344CB8AC3E}">
        <p14:creationId xmlns:p14="http://schemas.microsoft.com/office/powerpoint/2010/main" val="3103817695"/>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4" name="Text Box 4"/>
          <p:cNvSpPr txBox="1">
            <a:spLocks noChangeArrowheads="1"/>
          </p:cNvSpPr>
          <p:nvPr/>
        </p:nvSpPr>
        <p:spPr bwMode="auto">
          <a:xfrm>
            <a:off x="914400" y="1066800"/>
            <a:ext cx="779806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b="1" dirty="0"/>
              <a:t>串行通信可以分为两种类型：</a:t>
            </a:r>
            <a:r>
              <a:rPr lang="zh-CN" altLang="en-US" b="1" dirty="0">
                <a:solidFill>
                  <a:schemeClr val="hlink"/>
                </a:solidFill>
              </a:rPr>
              <a:t>同步通信、异步通信。</a:t>
            </a:r>
            <a:endParaRPr lang="en-US" altLang="zh-CN" b="1" dirty="0">
              <a:solidFill>
                <a:schemeClr val="hlink"/>
              </a:solidFill>
            </a:endParaRPr>
          </a:p>
          <a:p>
            <a:endParaRPr lang="en-US" altLang="zh-CN" dirty="0">
              <a:solidFill>
                <a:schemeClr val="hlink"/>
              </a:solidFill>
            </a:endParaRPr>
          </a:p>
          <a:p>
            <a:r>
              <a:rPr lang="zh-CN" altLang="en-US" b="1" dirty="0">
                <a:solidFill>
                  <a:schemeClr val="hlink"/>
                </a:solidFill>
              </a:rPr>
              <a:t>同步通信：</a:t>
            </a:r>
            <a:endParaRPr lang="en-US" altLang="zh-CN" dirty="0">
              <a:solidFill>
                <a:schemeClr val="hlink"/>
              </a:solidFill>
            </a:endParaRPr>
          </a:p>
          <a:p>
            <a:r>
              <a:rPr lang="zh-CN" altLang="en-US" b="0" dirty="0"/>
              <a:t>优点是可以实现高速度、大容量的数据传送；缺点是要求发生时钟和接收时钟保持严格同步，同时硬件复杂。</a:t>
            </a:r>
            <a:endParaRPr lang="en-US" altLang="zh-CN" b="0" dirty="0"/>
          </a:p>
          <a:p>
            <a:endParaRPr lang="en-US" altLang="zh-CN" b="0" dirty="0">
              <a:solidFill>
                <a:schemeClr val="hlink"/>
              </a:solidFill>
            </a:endParaRPr>
          </a:p>
          <a:p>
            <a:r>
              <a:rPr lang="zh-CN" altLang="en-US" b="0" dirty="0">
                <a:solidFill>
                  <a:schemeClr val="hlink"/>
                </a:solidFill>
              </a:rPr>
              <a:t>异步通信：</a:t>
            </a:r>
            <a:endParaRPr lang="en-US" altLang="zh-CN" b="0" dirty="0">
              <a:solidFill>
                <a:schemeClr val="hlink"/>
              </a:solidFill>
            </a:endParaRPr>
          </a:p>
          <a:p>
            <a:r>
              <a:rPr lang="zh-CN" altLang="en-US" b="0" dirty="0"/>
              <a:t>应用于在工业、实际应用中。适用于短距离、速率不高的情况下。</a:t>
            </a:r>
            <a:endParaRPr lang="zh-CN" altLang="en-US" b="1" dirty="0">
              <a:solidFill>
                <a:schemeClr val="hlink"/>
              </a:solidFill>
            </a:endParaRPr>
          </a:p>
        </p:txBody>
      </p:sp>
      <p:sp>
        <p:nvSpPr>
          <p:cNvPr id="5"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串行通信口</a:t>
            </a:r>
            <a:r>
              <a:rPr lang="en-US" altLang="zh-CN" sz="2600" kern="0" dirty="0">
                <a:solidFill>
                  <a:schemeClr val="tx2"/>
                </a:solidFill>
                <a:effectLst>
                  <a:outerShdw blurRad="38100" dist="38100" dir="2700000" algn="tl">
                    <a:srgbClr val="C0C0C0"/>
                  </a:outerShdw>
                </a:effectLst>
                <a:latin typeface="+mj-lt"/>
                <a:cs typeface="+mj-cs"/>
              </a:rPr>
              <a:t>I/O</a:t>
            </a:r>
            <a:endParaRPr lang="zh-CN" altLang="en-US" sz="2600" kern="0" dirty="0">
              <a:solidFill>
                <a:schemeClr val="tx2"/>
              </a:solidFill>
              <a:effectLst>
                <a:outerShdw blurRad="38100" dist="38100" dir="2700000" algn="tl">
                  <a:srgbClr val="C0C0C0"/>
                </a:outerShdw>
              </a:effectLst>
              <a:latin typeface="+mj-lt"/>
              <a:cs typeface="+mj-cs"/>
            </a:endParaRPr>
          </a:p>
        </p:txBody>
      </p:sp>
    </p:spTree>
    <p:extLst>
      <p:ext uri="{BB962C8B-B14F-4D97-AF65-F5344CB8AC3E}">
        <p14:creationId xmlns:p14="http://schemas.microsoft.com/office/powerpoint/2010/main" val="3892829719"/>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60" name="Text Box 4"/>
          <p:cNvSpPr txBox="1">
            <a:spLocks noChangeArrowheads="1"/>
          </p:cNvSpPr>
          <p:nvPr/>
        </p:nvSpPr>
        <p:spPr bwMode="auto">
          <a:xfrm>
            <a:off x="685800" y="1604094"/>
            <a:ext cx="7846640" cy="189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5000"/>
              </a:lnSpc>
            </a:pPr>
            <a:r>
              <a:rPr lang="zh-CN" altLang="en-US" b="0" dirty="0"/>
              <a:t>        串行通信中，传输速率是用波特率来表示。所谓波特率是指单位时间内传送二进制数据的位数</a:t>
            </a:r>
            <a:r>
              <a:rPr lang="en-US" altLang="zh-CN" b="0" dirty="0"/>
              <a:t>(</a:t>
            </a:r>
            <a:r>
              <a:rPr lang="zh-CN" altLang="en-US" b="0" dirty="0"/>
              <a:t>简写为</a:t>
            </a:r>
            <a:r>
              <a:rPr lang="en-US" altLang="zh-CN" b="0" dirty="0"/>
              <a:t>bps)</a:t>
            </a:r>
            <a:r>
              <a:rPr lang="zh-CN" altLang="en-US" b="0" dirty="0"/>
              <a:t>。在</a:t>
            </a:r>
            <a:r>
              <a:rPr lang="zh-CN" altLang="en-US" b="0" dirty="0">
                <a:solidFill>
                  <a:srgbClr val="FF0000"/>
                </a:solidFill>
              </a:rPr>
              <a:t>计算机</a:t>
            </a:r>
            <a:r>
              <a:rPr lang="zh-CN" altLang="en-US" b="0" dirty="0"/>
              <a:t>里，每秒传输多少位和波特率的含义是完全一致的。</a:t>
            </a:r>
          </a:p>
          <a:p>
            <a:pPr>
              <a:lnSpc>
                <a:spcPct val="125000"/>
              </a:lnSpc>
            </a:pPr>
            <a:r>
              <a:rPr lang="en-US" altLang="zh-CN" b="0" dirty="0">
                <a:solidFill>
                  <a:schemeClr val="hlink"/>
                </a:solidFill>
              </a:rPr>
              <a:t>        </a:t>
            </a:r>
            <a:r>
              <a:rPr lang="zh-CN" altLang="en-US" b="0" dirty="0">
                <a:solidFill>
                  <a:schemeClr val="hlink"/>
                </a:solidFill>
              </a:rPr>
              <a:t>收、发双方的波特率必须一致。</a:t>
            </a:r>
          </a:p>
        </p:txBody>
      </p:sp>
      <p:sp>
        <p:nvSpPr>
          <p:cNvPr id="249861" name="Text Box 5"/>
          <p:cNvSpPr txBox="1">
            <a:spLocks noChangeArrowheads="1"/>
          </p:cNvSpPr>
          <p:nvPr/>
        </p:nvSpPr>
        <p:spPr bwMode="auto">
          <a:xfrm>
            <a:off x="685800" y="962348"/>
            <a:ext cx="235032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Wingdings" pitchFamily="2" charset="2"/>
              <a:buNone/>
            </a:pPr>
            <a:r>
              <a:rPr lang="zh-CN" altLang="en-US" b="1" dirty="0"/>
              <a:t>波特率和传输率</a:t>
            </a:r>
          </a:p>
        </p:txBody>
      </p:sp>
      <p:sp>
        <p:nvSpPr>
          <p:cNvPr id="249862" name="Text Box 6"/>
          <p:cNvSpPr txBox="1">
            <a:spLocks noChangeArrowheads="1"/>
          </p:cNvSpPr>
          <p:nvPr/>
        </p:nvSpPr>
        <p:spPr bwMode="auto">
          <a:xfrm>
            <a:off x="685800" y="3663022"/>
            <a:ext cx="82296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0" dirty="0"/>
              <a:t>例：假设每个字符</a:t>
            </a:r>
            <a:r>
              <a:rPr lang="en-US" altLang="zh-CN" b="0" dirty="0"/>
              <a:t>8</a:t>
            </a:r>
            <a:r>
              <a:rPr lang="zh-CN" altLang="en-US" b="0" dirty="0"/>
              <a:t>位，</a:t>
            </a:r>
            <a:r>
              <a:rPr lang="en-US" altLang="zh-CN" b="0" dirty="0"/>
              <a:t>1</a:t>
            </a:r>
            <a:r>
              <a:rPr lang="zh-CN" altLang="en-US" b="0" dirty="0"/>
              <a:t>位起始位和</a:t>
            </a:r>
            <a:r>
              <a:rPr lang="en-US" altLang="zh-CN" b="0" dirty="0"/>
              <a:t>1</a:t>
            </a:r>
            <a:r>
              <a:rPr lang="zh-CN" altLang="en-US" b="0" dirty="0"/>
              <a:t>位终止位。计算串行传输</a:t>
            </a:r>
            <a:r>
              <a:rPr lang="en-US" altLang="zh-CN" b="0" dirty="0"/>
              <a:t>5</a:t>
            </a:r>
            <a:r>
              <a:rPr lang="zh-CN" altLang="en-US" b="0" dirty="0"/>
              <a:t>页，传输上述五页需要多少时间？（若数据传输率为</a:t>
            </a:r>
            <a:r>
              <a:rPr lang="en-US" altLang="zh-CN" b="0" dirty="0"/>
              <a:t>9600bps</a:t>
            </a:r>
            <a:r>
              <a:rPr lang="zh-CN" altLang="en-US" b="0" dirty="0"/>
              <a:t>）（每页</a:t>
            </a:r>
            <a:r>
              <a:rPr lang="en-US" altLang="zh-CN" b="0" dirty="0"/>
              <a:t>80</a:t>
            </a:r>
            <a:r>
              <a:rPr lang="zh-CN" altLang="en-US" b="0" dirty="0"/>
              <a:t>*</a:t>
            </a:r>
            <a:r>
              <a:rPr lang="en-US" altLang="zh-CN" b="0" dirty="0"/>
              <a:t>25</a:t>
            </a:r>
            <a:r>
              <a:rPr lang="zh-CN" altLang="en-US" b="0" dirty="0"/>
              <a:t>个字符）</a:t>
            </a:r>
            <a:endParaRPr lang="en-US" altLang="zh-CN" b="0" dirty="0"/>
          </a:p>
          <a:p>
            <a:pPr>
              <a:spcBef>
                <a:spcPct val="50000"/>
              </a:spcBef>
            </a:pPr>
            <a:r>
              <a:rPr lang="zh-CN" altLang="en-US" b="0" dirty="0"/>
              <a:t>解：每个字符</a:t>
            </a:r>
            <a:r>
              <a:rPr lang="en-US" altLang="zh-CN" b="0" dirty="0"/>
              <a:t>10b</a:t>
            </a:r>
          </a:p>
          <a:p>
            <a:pPr>
              <a:spcBef>
                <a:spcPct val="50000"/>
              </a:spcBef>
            </a:pPr>
            <a:r>
              <a:rPr lang="en-US" altLang="zh-CN" b="0" dirty="0"/>
              <a:t>        </a:t>
            </a:r>
            <a:r>
              <a:rPr lang="zh-CN" altLang="en-US" b="0" dirty="0"/>
              <a:t>总数据量为：</a:t>
            </a:r>
            <a:r>
              <a:rPr lang="en-US" altLang="zh-CN" b="0" dirty="0"/>
              <a:t>10*80*25*5=100000b</a:t>
            </a:r>
          </a:p>
          <a:p>
            <a:pPr>
              <a:spcBef>
                <a:spcPct val="50000"/>
              </a:spcBef>
            </a:pPr>
            <a:r>
              <a:rPr lang="en-US" altLang="zh-CN" b="0" dirty="0"/>
              <a:t>        </a:t>
            </a:r>
            <a:r>
              <a:rPr lang="zh-CN" altLang="en-US" b="0" dirty="0"/>
              <a:t>所需时间：</a:t>
            </a:r>
            <a:r>
              <a:rPr lang="en-US" altLang="zh-CN" b="0" dirty="0"/>
              <a:t>100000/9600=10.4</a:t>
            </a:r>
            <a:r>
              <a:rPr lang="zh-CN" altLang="en-US" b="0" dirty="0"/>
              <a:t>秒</a:t>
            </a:r>
            <a:endParaRPr lang="en-US" altLang="zh-CN" b="0" dirty="0"/>
          </a:p>
        </p:txBody>
      </p:sp>
      <p:sp>
        <p:nvSpPr>
          <p:cNvPr id="5"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串行通信口</a:t>
            </a:r>
            <a:r>
              <a:rPr lang="en-US" altLang="zh-CN" sz="2600" kern="0" dirty="0">
                <a:solidFill>
                  <a:schemeClr val="tx2"/>
                </a:solidFill>
                <a:effectLst>
                  <a:outerShdw blurRad="38100" dist="38100" dir="2700000" algn="tl">
                    <a:srgbClr val="C0C0C0"/>
                  </a:outerShdw>
                </a:effectLst>
                <a:latin typeface="+mj-lt"/>
                <a:cs typeface="+mj-cs"/>
              </a:rPr>
              <a:t>I/O</a:t>
            </a:r>
            <a:endParaRPr lang="zh-CN" altLang="en-US" sz="2600" kern="0" dirty="0">
              <a:solidFill>
                <a:schemeClr val="tx2"/>
              </a:solidFill>
              <a:effectLst>
                <a:outerShdw blurRad="38100" dist="38100" dir="2700000" algn="tl">
                  <a:srgbClr val="C0C0C0"/>
                </a:outerShdw>
              </a:effectLst>
              <a:latin typeface="+mj-lt"/>
              <a:cs typeface="+mj-cs"/>
            </a:endParaRPr>
          </a:p>
        </p:txBody>
      </p:sp>
    </p:spTree>
    <p:extLst>
      <p:ext uri="{BB962C8B-B14F-4D97-AF65-F5344CB8AC3E}">
        <p14:creationId xmlns:p14="http://schemas.microsoft.com/office/powerpoint/2010/main" val="41995659"/>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4" name="Text Box 4"/>
          <p:cNvSpPr txBox="1">
            <a:spLocks noChangeArrowheads="1"/>
          </p:cNvSpPr>
          <p:nvPr/>
        </p:nvSpPr>
        <p:spPr bwMode="auto">
          <a:xfrm>
            <a:off x="533400" y="944724"/>
            <a:ext cx="3657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t>RS232</a:t>
            </a:r>
            <a:r>
              <a:rPr lang="zh-CN" altLang="en-US" b="1" dirty="0"/>
              <a:t>串行通信接口</a:t>
            </a:r>
          </a:p>
        </p:txBody>
      </p:sp>
      <p:sp>
        <p:nvSpPr>
          <p:cNvPr id="5"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串行通信口</a:t>
            </a:r>
            <a:r>
              <a:rPr lang="en-US" altLang="zh-CN" sz="2600" kern="0" dirty="0">
                <a:solidFill>
                  <a:schemeClr val="tx2"/>
                </a:solidFill>
                <a:effectLst>
                  <a:outerShdw blurRad="38100" dist="38100" dir="2700000" algn="tl">
                    <a:srgbClr val="C0C0C0"/>
                  </a:outerShdw>
                </a:effectLst>
                <a:latin typeface="+mj-lt"/>
                <a:cs typeface="+mj-cs"/>
              </a:rPr>
              <a:t>I/O</a:t>
            </a:r>
            <a:endParaRPr lang="zh-CN" altLang="en-US" sz="2600" kern="0" dirty="0">
              <a:solidFill>
                <a:schemeClr val="tx2"/>
              </a:solidFill>
              <a:effectLst>
                <a:outerShdw blurRad="38100" dist="38100" dir="2700000" algn="tl">
                  <a:srgbClr val="C0C0C0"/>
                </a:outerShdw>
              </a:effectLst>
              <a:latin typeface="+mj-lt"/>
              <a:cs typeface="+mj-cs"/>
            </a:endParaRPr>
          </a:p>
        </p:txBody>
      </p:sp>
      <p:pic>
        <p:nvPicPr>
          <p:cNvPr id="250890"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2300952"/>
            <a:ext cx="5591481" cy="244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0886" name="Text Box 6"/>
          <p:cNvSpPr txBox="1">
            <a:spLocks noChangeArrowheads="1"/>
          </p:cNvSpPr>
          <p:nvPr/>
        </p:nvSpPr>
        <p:spPr bwMode="auto">
          <a:xfrm>
            <a:off x="447940" y="1359868"/>
            <a:ext cx="792480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gn="just">
              <a:spcBef>
                <a:spcPts val="1200"/>
              </a:spcBef>
              <a:buFont typeface="Wingdings" panose="05000000000000000000" pitchFamily="2" charset="2"/>
              <a:buChar char="u"/>
            </a:pPr>
            <a:r>
              <a:rPr lang="zh-CN" altLang="en-US" sz="1800" b="0" dirty="0"/>
              <a:t>在测控系统中，计算机通信主要采用异步串行通信方式，常用的异步串行通信接口标准有：</a:t>
            </a:r>
            <a:endParaRPr lang="en-US" altLang="zh-CN" sz="1800" b="0" dirty="0"/>
          </a:p>
          <a:p>
            <a:pPr marL="800100" lvl="1" indent="-342900" algn="just">
              <a:spcBef>
                <a:spcPts val="1200"/>
              </a:spcBef>
              <a:buFont typeface="Wingdings" panose="05000000000000000000" pitchFamily="2" charset="2"/>
              <a:buChar char="u"/>
            </a:pPr>
            <a:r>
              <a:rPr lang="en-US" altLang="zh-CN" sz="1800" b="0" dirty="0"/>
              <a:t>RS-232</a:t>
            </a:r>
            <a:r>
              <a:rPr lang="zh-CN" altLang="en-US" sz="1800" b="0" dirty="0"/>
              <a:t>（</a:t>
            </a:r>
            <a:r>
              <a:rPr lang="en-US" altLang="zh-CN" sz="1800" b="0" dirty="0"/>
              <a:t>RS-232A  RS-232B  RS-232C</a:t>
            </a:r>
            <a:r>
              <a:rPr lang="zh-CN" altLang="en-US" sz="1800" b="0" dirty="0"/>
              <a:t>）</a:t>
            </a:r>
            <a:endParaRPr lang="en-US" altLang="zh-CN" sz="1800" b="0" dirty="0"/>
          </a:p>
          <a:p>
            <a:pPr marL="800100" lvl="1" indent="-342900" algn="just">
              <a:spcBef>
                <a:spcPts val="1200"/>
              </a:spcBef>
              <a:buFont typeface="Wingdings" panose="05000000000000000000" pitchFamily="2" charset="2"/>
              <a:buChar char="u"/>
            </a:pPr>
            <a:r>
              <a:rPr lang="en-US" altLang="zh-CN" sz="1800" b="0" dirty="0"/>
              <a:t>RS422 </a:t>
            </a:r>
            <a:r>
              <a:rPr lang="zh-CN" altLang="en-US" sz="1800" b="0" dirty="0"/>
              <a:t>、</a:t>
            </a:r>
            <a:r>
              <a:rPr lang="en-US" altLang="zh-CN" sz="1800" b="0" dirty="0"/>
              <a:t>RS485</a:t>
            </a:r>
          </a:p>
          <a:p>
            <a:pPr marL="342900" indent="-342900" algn="just">
              <a:spcBef>
                <a:spcPts val="1200"/>
              </a:spcBef>
              <a:buFont typeface="Wingdings" panose="05000000000000000000" pitchFamily="2" charset="2"/>
              <a:buChar char="u"/>
            </a:pPr>
            <a:endParaRPr lang="en-US" altLang="zh-CN" sz="2200" b="0" dirty="0"/>
          </a:p>
          <a:p>
            <a:pPr marL="342900" indent="-342900" algn="just">
              <a:spcBef>
                <a:spcPts val="1200"/>
              </a:spcBef>
              <a:buFont typeface="Wingdings" panose="05000000000000000000" pitchFamily="2" charset="2"/>
              <a:buChar char="u"/>
            </a:pPr>
            <a:endParaRPr lang="en-US" altLang="zh-CN" sz="2200" b="0" dirty="0"/>
          </a:p>
          <a:p>
            <a:pPr marL="342900" indent="-342900" algn="just">
              <a:spcBef>
                <a:spcPts val="1200"/>
              </a:spcBef>
              <a:buFont typeface="Wingdings" panose="05000000000000000000" pitchFamily="2" charset="2"/>
              <a:buChar char="u"/>
            </a:pPr>
            <a:endParaRPr lang="en-US" altLang="zh-CN" sz="2200" b="0" dirty="0"/>
          </a:p>
          <a:p>
            <a:pPr marL="342900" indent="-342900" algn="just">
              <a:spcBef>
                <a:spcPts val="1200"/>
              </a:spcBef>
              <a:buFont typeface="Wingdings" panose="05000000000000000000" pitchFamily="2" charset="2"/>
              <a:buChar char="u"/>
            </a:pPr>
            <a:endParaRPr lang="en-US" altLang="zh-CN" sz="2200" b="0" dirty="0"/>
          </a:p>
          <a:p>
            <a:pPr marL="342900" indent="-342900" algn="just">
              <a:spcBef>
                <a:spcPts val="1200"/>
              </a:spcBef>
              <a:buFont typeface="Wingdings" panose="05000000000000000000" pitchFamily="2" charset="2"/>
              <a:buChar char="u"/>
            </a:pPr>
            <a:endParaRPr lang="en-US" altLang="zh-CN" sz="2000" b="0" dirty="0"/>
          </a:p>
          <a:p>
            <a:pPr marL="342900" indent="-342900" algn="just">
              <a:spcBef>
                <a:spcPts val="1200"/>
              </a:spcBef>
              <a:buFont typeface="Wingdings" panose="05000000000000000000" pitchFamily="2" charset="2"/>
              <a:buChar char="u"/>
            </a:pPr>
            <a:r>
              <a:rPr lang="en-US" altLang="zh-CN" sz="1800" b="0" dirty="0"/>
              <a:t>IBM PC</a:t>
            </a:r>
            <a:r>
              <a:rPr lang="zh-CN" altLang="en-US" sz="1800" b="0" dirty="0"/>
              <a:t>和</a:t>
            </a:r>
            <a:r>
              <a:rPr lang="en-US" altLang="zh-CN" sz="1800" b="0" dirty="0"/>
              <a:t>80X86</a:t>
            </a:r>
            <a:r>
              <a:rPr lang="zh-CN" altLang="en-US" sz="1800" b="0" dirty="0"/>
              <a:t>兼容机可以连接</a:t>
            </a:r>
            <a:r>
              <a:rPr lang="en-US" altLang="zh-CN" sz="1800" b="0" dirty="0"/>
              <a:t>4</a:t>
            </a:r>
            <a:r>
              <a:rPr lang="zh-CN" altLang="en-US" sz="1800" b="0" dirty="0"/>
              <a:t>个通信端口，他们的编号为</a:t>
            </a:r>
            <a:r>
              <a:rPr lang="en-US" altLang="zh-CN" sz="1800" b="0" dirty="0">
                <a:solidFill>
                  <a:srgbClr val="FF0000"/>
                </a:solidFill>
              </a:rPr>
              <a:t>BIOS</a:t>
            </a:r>
            <a:r>
              <a:rPr lang="zh-CN" altLang="en-US" sz="1800" b="0" dirty="0">
                <a:solidFill>
                  <a:srgbClr val="FF0000"/>
                </a:solidFill>
              </a:rPr>
              <a:t>为：０</a:t>
            </a:r>
            <a:r>
              <a:rPr lang="en-US" altLang="zh-CN" sz="1800" b="0" dirty="0">
                <a:solidFill>
                  <a:srgbClr val="FF0000"/>
                </a:solidFill>
              </a:rPr>
              <a:t>-</a:t>
            </a:r>
            <a:r>
              <a:rPr lang="zh-CN" altLang="en-US" sz="1800" b="0" dirty="0">
                <a:solidFill>
                  <a:srgbClr val="FF0000"/>
                </a:solidFill>
              </a:rPr>
              <a:t>３，</a:t>
            </a:r>
            <a:r>
              <a:rPr lang="en-US" altLang="zh-CN" sz="1800" b="0" dirty="0">
                <a:solidFill>
                  <a:srgbClr val="FF0000"/>
                </a:solidFill>
              </a:rPr>
              <a:t>DOS</a:t>
            </a:r>
            <a:r>
              <a:rPr lang="zh-CN" altLang="en-US" sz="1800" b="0" dirty="0">
                <a:solidFill>
                  <a:srgbClr val="FF0000"/>
                </a:solidFill>
              </a:rPr>
              <a:t>为：１</a:t>
            </a:r>
            <a:r>
              <a:rPr lang="en-US" altLang="zh-CN" sz="1800" b="0" dirty="0">
                <a:solidFill>
                  <a:srgbClr val="FF0000"/>
                </a:solidFill>
              </a:rPr>
              <a:t>-</a:t>
            </a:r>
            <a:r>
              <a:rPr lang="zh-CN" altLang="en-US" sz="1800" b="0" dirty="0">
                <a:solidFill>
                  <a:srgbClr val="FF0000"/>
                </a:solidFill>
              </a:rPr>
              <a:t>４</a:t>
            </a:r>
            <a:r>
              <a:rPr lang="zh-CN" altLang="en-US" sz="1800" b="0" dirty="0"/>
              <a:t>。</a:t>
            </a:r>
            <a:endParaRPr lang="en-US" altLang="zh-CN" sz="1800" b="0" dirty="0"/>
          </a:p>
          <a:p>
            <a:pPr marL="342900" indent="-342900" algn="just">
              <a:spcBef>
                <a:spcPts val="1200"/>
              </a:spcBef>
              <a:buFont typeface="Wingdings" panose="05000000000000000000" pitchFamily="2" charset="2"/>
              <a:buChar char="u"/>
            </a:pPr>
            <a:r>
              <a:rPr lang="zh-CN" altLang="en-US" sz="1800" b="0" dirty="0"/>
              <a:t>程序每次只能对其中一个端口进行存取。</a:t>
            </a:r>
          </a:p>
        </p:txBody>
      </p:sp>
      <p:sp>
        <p:nvSpPr>
          <p:cNvPr id="6" name="Rectangle 5">
            <a:extLst>
              <a:ext uri="{FF2B5EF4-FFF2-40B4-BE49-F238E27FC236}">
                <a16:creationId xmlns:a16="http://schemas.microsoft.com/office/drawing/2014/main" id="{A29A7B72-07D1-8642-825D-75107C69AD62}"/>
              </a:ext>
            </a:extLst>
          </p:cNvPr>
          <p:cNvSpPr/>
          <p:nvPr/>
        </p:nvSpPr>
        <p:spPr>
          <a:xfrm>
            <a:off x="6480212" y="1952836"/>
            <a:ext cx="2448272" cy="1569660"/>
          </a:xfrm>
          <a:prstGeom prst="rect">
            <a:avLst/>
          </a:prstGeom>
          <a:ln w="19050">
            <a:solidFill>
              <a:srgbClr val="00B050"/>
            </a:solidFill>
          </a:ln>
        </p:spPr>
        <p:txBody>
          <a:bodyPr wrap="square">
            <a:spAutoFit/>
          </a:bodyPr>
          <a:lstStyle/>
          <a:p>
            <a:pPr algn="just"/>
            <a:r>
              <a:rPr lang="en-US" altLang="zh-CN" sz="1600" dirty="0">
                <a:solidFill>
                  <a:srgbClr val="FF0000"/>
                </a:solidFill>
              </a:rPr>
              <a:t>RS-232C</a:t>
            </a:r>
            <a:r>
              <a:rPr lang="zh-CN" altLang="en-US" sz="1600" dirty="0">
                <a:solidFill>
                  <a:srgbClr val="FF0000"/>
                </a:solidFill>
              </a:rPr>
              <a:t>是一种常用的串行通信接口标准。</a:t>
            </a:r>
            <a:endParaRPr lang="en-US" altLang="zh-CN" sz="1600" dirty="0">
              <a:solidFill>
                <a:srgbClr val="FF0000"/>
              </a:solidFill>
            </a:endParaRPr>
          </a:p>
          <a:p>
            <a:pPr algn="just"/>
            <a:r>
              <a:rPr lang="zh-CN" altLang="en-US" sz="1600" b="0" dirty="0"/>
              <a:t>传统的</a:t>
            </a:r>
            <a:r>
              <a:rPr lang="en-US" altLang="zh-CN" sz="1600" b="0" dirty="0"/>
              <a:t>RS-232C</a:t>
            </a:r>
            <a:r>
              <a:rPr lang="zh-CN" altLang="en-US" sz="1600" b="0" dirty="0"/>
              <a:t>采用标准</a:t>
            </a:r>
            <a:r>
              <a:rPr lang="en-US" altLang="zh-CN" sz="1600" b="0" dirty="0"/>
              <a:t>25</a:t>
            </a:r>
            <a:r>
              <a:rPr lang="zh-CN" altLang="en-US" sz="1600" b="0" dirty="0"/>
              <a:t>芯</a:t>
            </a:r>
            <a:r>
              <a:rPr lang="en-US" sz="1600" b="0" dirty="0"/>
              <a:t>D</a:t>
            </a:r>
            <a:r>
              <a:rPr lang="zh-CN" altLang="en-US" sz="1600" b="0" dirty="0"/>
              <a:t>型插头座（</a:t>
            </a:r>
            <a:r>
              <a:rPr lang="en-US" sz="1600" b="0" dirty="0"/>
              <a:t>DB25），</a:t>
            </a:r>
            <a:r>
              <a:rPr lang="zh-CN" altLang="en-US" sz="1600" b="0" dirty="0"/>
              <a:t>后来使用简化为</a:t>
            </a:r>
            <a:r>
              <a:rPr lang="en-US" altLang="zh-CN" sz="1600" b="0" dirty="0"/>
              <a:t>9</a:t>
            </a:r>
            <a:r>
              <a:rPr lang="zh-CN" altLang="en-US" sz="1600" b="0" dirty="0"/>
              <a:t>芯</a:t>
            </a:r>
            <a:r>
              <a:rPr lang="en-US" sz="1600" b="0" dirty="0"/>
              <a:t>D</a:t>
            </a:r>
            <a:r>
              <a:rPr lang="zh-CN" altLang="en-US" sz="1600" b="0" dirty="0"/>
              <a:t>型插座（</a:t>
            </a:r>
            <a:r>
              <a:rPr lang="en-US" sz="1600" b="0" dirty="0"/>
              <a:t>DB9）</a:t>
            </a:r>
            <a:r>
              <a:rPr lang="zh-CN" altLang="en-US" sz="1600" b="0" dirty="0"/>
              <a:t>。</a:t>
            </a:r>
            <a:endParaRPr lang="en-CN" sz="1600" dirty="0">
              <a:solidFill>
                <a:srgbClr val="FF0000"/>
              </a:solidFill>
            </a:endParaRPr>
          </a:p>
        </p:txBody>
      </p:sp>
      <p:sp>
        <p:nvSpPr>
          <p:cNvPr id="7" name="Text Box 4">
            <a:extLst>
              <a:ext uri="{FF2B5EF4-FFF2-40B4-BE49-F238E27FC236}">
                <a16:creationId xmlns:a16="http://schemas.microsoft.com/office/drawing/2014/main" id="{B00D80D6-F337-5E4C-8E5C-DF590AE3A142}"/>
              </a:ext>
            </a:extLst>
          </p:cNvPr>
          <p:cNvSpPr txBox="1">
            <a:spLocks noChangeArrowheads="1"/>
          </p:cNvSpPr>
          <p:nvPr/>
        </p:nvSpPr>
        <p:spPr bwMode="auto">
          <a:xfrm>
            <a:off x="533399" y="4835889"/>
            <a:ext cx="3657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CN" altLang="zh-CN" b="1" dirty="0"/>
              <a:t>IBM</a:t>
            </a:r>
            <a:r>
              <a:rPr lang="zh-CN" altLang="en-US" b="1" dirty="0"/>
              <a:t> </a:t>
            </a:r>
            <a:r>
              <a:rPr lang="en-US" altLang="zh-CN" b="1" dirty="0"/>
              <a:t>PC</a:t>
            </a:r>
            <a:r>
              <a:rPr lang="zh-CN" altLang="en-US" b="1" dirty="0"/>
              <a:t>通信端口</a:t>
            </a:r>
          </a:p>
        </p:txBody>
      </p:sp>
    </p:spTree>
    <p:extLst>
      <p:ext uri="{BB962C8B-B14F-4D97-AF65-F5344CB8AC3E}">
        <p14:creationId xmlns:p14="http://schemas.microsoft.com/office/powerpoint/2010/main" val="65811817"/>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6" name="Text Box 4"/>
          <p:cNvSpPr txBox="1">
            <a:spLocks noChangeArrowheads="1"/>
          </p:cNvSpPr>
          <p:nvPr/>
        </p:nvSpPr>
        <p:spPr bwMode="auto">
          <a:xfrm>
            <a:off x="647564" y="1124744"/>
            <a:ext cx="7884876" cy="4909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dirty="0"/>
              <a:t>DOS</a:t>
            </a:r>
            <a:r>
              <a:rPr lang="zh-CN" altLang="en-US" dirty="0"/>
              <a:t>串行通信口功能调用</a:t>
            </a:r>
          </a:p>
          <a:p>
            <a:pPr algn="just">
              <a:lnSpc>
                <a:spcPct val="150000"/>
              </a:lnSpc>
              <a:spcBef>
                <a:spcPts val="600"/>
              </a:spcBef>
            </a:pPr>
            <a:r>
              <a:rPr lang="zh-CN" altLang="en-US" sz="2200" b="0" dirty="0"/>
              <a:t>使用</a:t>
            </a:r>
            <a:r>
              <a:rPr lang="en-US" altLang="zh-CN" sz="2200" b="0" dirty="0"/>
              <a:t>DOS</a:t>
            </a:r>
            <a:r>
              <a:rPr lang="zh-CN" altLang="en-US" sz="2200" b="0" dirty="0"/>
              <a:t>命令可以设置串行通信参数，如波特率，校验位，字长和终止位。</a:t>
            </a:r>
            <a:endParaRPr lang="en-US" altLang="zh-CN" sz="2200" b="0" dirty="0"/>
          </a:p>
          <a:p>
            <a:pPr algn="just">
              <a:lnSpc>
                <a:spcPct val="150000"/>
              </a:lnSpc>
              <a:spcBef>
                <a:spcPts val="600"/>
              </a:spcBef>
            </a:pPr>
            <a:r>
              <a:rPr lang="zh-CN" altLang="en-US" sz="2200" b="0" dirty="0"/>
              <a:t>常用的波特率：</a:t>
            </a:r>
            <a:r>
              <a:rPr lang="en-US" altLang="zh-CN" sz="2200" b="0" dirty="0"/>
              <a:t>2400</a:t>
            </a:r>
            <a:r>
              <a:rPr lang="zh-CN" altLang="en-US" sz="2200" b="0" dirty="0"/>
              <a:t>、</a:t>
            </a:r>
            <a:r>
              <a:rPr lang="en-US" altLang="zh-CN" sz="2200" b="0" dirty="0"/>
              <a:t>4800</a:t>
            </a:r>
            <a:r>
              <a:rPr lang="zh-CN" altLang="en-US" sz="2200" b="0" dirty="0"/>
              <a:t>、</a:t>
            </a:r>
            <a:r>
              <a:rPr lang="en-US" altLang="zh-CN" sz="2200" b="0" dirty="0"/>
              <a:t>9600</a:t>
            </a:r>
            <a:r>
              <a:rPr lang="zh-CN" altLang="en-US" sz="2200" b="0" dirty="0"/>
              <a:t>、</a:t>
            </a:r>
            <a:r>
              <a:rPr lang="en-US" altLang="zh-CN" sz="2200" b="0" dirty="0"/>
              <a:t>19200</a:t>
            </a:r>
            <a:r>
              <a:rPr lang="zh-CN" altLang="en-US" sz="2200" b="0" dirty="0"/>
              <a:t>、</a:t>
            </a:r>
            <a:r>
              <a:rPr lang="en-US" altLang="zh-CN" sz="2200" b="0" dirty="0"/>
              <a:t>38400</a:t>
            </a:r>
            <a:r>
              <a:rPr lang="zh-CN" altLang="en-US" sz="2200" b="0" dirty="0"/>
              <a:t>等。</a:t>
            </a:r>
          </a:p>
          <a:p>
            <a:pPr algn="just">
              <a:lnSpc>
                <a:spcPct val="150000"/>
              </a:lnSpc>
              <a:spcBef>
                <a:spcPts val="600"/>
              </a:spcBef>
            </a:pPr>
            <a:r>
              <a:rPr lang="zh-CN" altLang="en-US" sz="2200" b="0" dirty="0"/>
              <a:t>格式：</a:t>
            </a:r>
            <a:r>
              <a:rPr lang="en-US" altLang="zh-CN" sz="2200" b="0" dirty="0"/>
              <a:t>MODE  </a:t>
            </a:r>
            <a:r>
              <a:rPr lang="en-US" altLang="zh-CN" sz="2200" b="0" dirty="0" err="1"/>
              <a:t>COMm:b</a:t>
            </a:r>
            <a:r>
              <a:rPr lang="en-US" altLang="zh-CN" sz="2200" b="0" dirty="0"/>
              <a:t> ,p ,d , s</a:t>
            </a:r>
          </a:p>
          <a:p>
            <a:pPr algn="just">
              <a:lnSpc>
                <a:spcPct val="150000"/>
              </a:lnSpc>
              <a:spcBef>
                <a:spcPts val="600"/>
              </a:spcBef>
            </a:pPr>
            <a:r>
              <a:rPr lang="zh-CN" altLang="en-US" sz="2200" b="0" dirty="0"/>
              <a:t>例如：</a:t>
            </a:r>
            <a:r>
              <a:rPr lang="en-US" altLang="zh-CN" sz="2200" b="0" dirty="0"/>
              <a:t>MODE COM1:96,O,8,1</a:t>
            </a:r>
          </a:p>
          <a:p>
            <a:pPr algn="just">
              <a:lnSpc>
                <a:spcPct val="150000"/>
              </a:lnSpc>
              <a:spcBef>
                <a:spcPts val="600"/>
              </a:spcBef>
            </a:pPr>
            <a:r>
              <a:rPr lang="zh-CN" altLang="en-US" sz="2200" b="0" dirty="0"/>
              <a:t>说明：</a:t>
            </a:r>
            <a:r>
              <a:rPr lang="en-US" altLang="zh-CN" sz="2200" b="0" dirty="0"/>
              <a:t>m:</a:t>
            </a:r>
            <a:r>
              <a:rPr lang="zh-CN" altLang="en-US" sz="2200" b="0" dirty="0"/>
              <a:t> </a:t>
            </a:r>
            <a:r>
              <a:rPr lang="en-US" altLang="zh-CN" sz="2200" b="0" dirty="0"/>
              <a:t>1~4,</a:t>
            </a:r>
            <a:r>
              <a:rPr lang="zh-CN" altLang="en-US" sz="2200" b="0" dirty="0"/>
              <a:t> </a:t>
            </a:r>
            <a:r>
              <a:rPr lang="en-US" altLang="zh-CN" sz="2200" b="0" dirty="0"/>
              <a:t>b</a:t>
            </a:r>
            <a:r>
              <a:rPr lang="zh-CN" altLang="en-US" sz="2200" b="0" dirty="0"/>
              <a:t>：</a:t>
            </a:r>
            <a:r>
              <a:rPr lang="zh-CN" altLang="en-US" sz="2200" b="0" dirty="0">
                <a:solidFill>
                  <a:srgbClr val="FF0000"/>
                </a:solidFill>
              </a:rPr>
              <a:t>波特率，用波特率的最高两位来表示；</a:t>
            </a:r>
            <a:r>
              <a:rPr lang="en-US" altLang="zh-CN" sz="2200" b="0" dirty="0"/>
              <a:t>P</a:t>
            </a:r>
            <a:r>
              <a:rPr lang="zh-CN" altLang="en-US" sz="2200" b="0" dirty="0"/>
              <a:t>：校验位（</a:t>
            </a:r>
            <a:r>
              <a:rPr lang="en-US" altLang="zh-CN" sz="2200" b="0" dirty="0"/>
              <a:t>N</a:t>
            </a:r>
            <a:r>
              <a:rPr lang="zh-CN" altLang="en-US" sz="2200" b="0" dirty="0"/>
              <a:t>：无校验，</a:t>
            </a:r>
            <a:r>
              <a:rPr lang="en-US" altLang="zh-CN" sz="2200" b="0" dirty="0"/>
              <a:t>O</a:t>
            </a:r>
            <a:r>
              <a:rPr lang="zh-CN" altLang="en-US" sz="2200" b="0" dirty="0"/>
              <a:t>：奇校验，</a:t>
            </a:r>
            <a:r>
              <a:rPr lang="en-US" altLang="zh-CN" sz="2200" b="0" dirty="0"/>
              <a:t>E</a:t>
            </a:r>
            <a:r>
              <a:rPr lang="zh-CN" altLang="en-US" sz="2200" b="0" dirty="0"/>
              <a:t>：偶校验）；</a:t>
            </a:r>
            <a:r>
              <a:rPr lang="en-US" altLang="zh-CN" sz="2200" b="0" dirty="0"/>
              <a:t>d</a:t>
            </a:r>
            <a:r>
              <a:rPr lang="zh-CN" altLang="en-US" sz="2200" b="0" dirty="0"/>
              <a:t>：数据的字长（</a:t>
            </a:r>
            <a:r>
              <a:rPr lang="en-US" altLang="zh-CN" sz="2200" b="0" dirty="0"/>
              <a:t>5,6,7,8</a:t>
            </a:r>
            <a:r>
              <a:rPr lang="zh-CN" altLang="en-US" sz="2200" b="0" dirty="0"/>
              <a:t>，默认值是</a:t>
            </a:r>
            <a:r>
              <a:rPr lang="en-US" altLang="zh-CN" sz="2200" b="0" dirty="0"/>
              <a:t>7</a:t>
            </a:r>
            <a:r>
              <a:rPr lang="zh-CN" altLang="en-US" sz="2200" b="0" dirty="0"/>
              <a:t>）；</a:t>
            </a:r>
            <a:r>
              <a:rPr lang="en-US" altLang="zh-CN" sz="2200" b="0" dirty="0"/>
              <a:t>s</a:t>
            </a:r>
            <a:r>
              <a:rPr lang="zh-CN" altLang="en-US" sz="2200" b="0" dirty="0"/>
              <a:t>：终止位位数（</a:t>
            </a:r>
            <a:r>
              <a:rPr lang="en-US" altLang="zh-CN" sz="2200" b="0" dirty="0"/>
              <a:t>1</a:t>
            </a:r>
            <a:r>
              <a:rPr lang="zh-CN" altLang="en-US" sz="2200" b="0" dirty="0"/>
              <a:t>，</a:t>
            </a:r>
            <a:r>
              <a:rPr lang="en-US" altLang="zh-CN" sz="2200" b="0" dirty="0"/>
              <a:t>1.5</a:t>
            </a:r>
            <a:r>
              <a:rPr lang="zh-CN" altLang="en-US" sz="2200" b="0" dirty="0"/>
              <a:t>，或</a:t>
            </a:r>
            <a:r>
              <a:rPr lang="en-US" altLang="zh-CN" sz="2200" b="0" dirty="0"/>
              <a:t>2</a:t>
            </a:r>
            <a:r>
              <a:rPr lang="zh-CN" altLang="en-US" sz="2200" b="0" dirty="0"/>
              <a:t>）。</a:t>
            </a:r>
          </a:p>
        </p:txBody>
      </p:sp>
      <p:sp>
        <p:nvSpPr>
          <p:cNvPr id="3"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串行通信口</a:t>
            </a:r>
            <a:r>
              <a:rPr lang="en-US" altLang="zh-CN" sz="2600" kern="0" dirty="0">
                <a:solidFill>
                  <a:schemeClr val="tx2"/>
                </a:solidFill>
                <a:effectLst>
                  <a:outerShdw blurRad="38100" dist="38100" dir="2700000" algn="tl">
                    <a:srgbClr val="C0C0C0"/>
                  </a:outerShdw>
                </a:effectLst>
                <a:latin typeface="+mj-lt"/>
                <a:cs typeface="+mj-cs"/>
              </a:rPr>
              <a:t>I/O</a:t>
            </a:r>
            <a:endParaRPr lang="zh-CN" altLang="en-US" sz="2600" kern="0" dirty="0">
              <a:solidFill>
                <a:schemeClr val="tx2"/>
              </a:solidFill>
              <a:effectLst>
                <a:outerShdw blurRad="38100" dist="38100" dir="2700000" algn="tl">
                  <a:srgbClr val="C0C0C0"/>
                </a:outerShdw>
              </a:effectLst>
              <a:latin typeface="+mj-lt"/>
              <a:cs typeface="+mj-cs"/>
            </a:endParaRPr>
          </a:p>
        </p:txBody>
      </p:sp>
    </p:spTree>
    <p:extLst>
      <p:ext uri="{BB962C8B-B14F-4D97-AF65-F5344CB8AC3E}">
        <p14:creationId xmlns:p14="http://schemas.microsoft.com/office/powerpoint/2010/main" val="710826530"/>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196752"/>
            <a:ext cx="7713185" cy="50370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串行通信口</a:t>
            </a:r>
            <a:r>
              <a:rPr lang="en-US" altLang="zh-CN" sz="2600" kern="0" dirty="0">
                <a:solidFill>
                  <a:schemeClr val="tx2"/>
                </a:solidFill>
                <a:effectLst>
                  <a:outerShdw blurRad="38100" dist="38100" dir="2700000" algn="tl">
                    <a:srgbClr val="C0C0C0"/>
                  </a:outerShdw>
                </a:effectLst>
                <a:latin typeface="+mj-lt"/>
                <a:cs typeface="+mj-cs"/>
              </a:rPr>
              <a:t>I/O</a:t>
            </a:r>
            <a:endParaRPr lang="zh-CN" altLang="en-US" sz="2600" kern="0" dirty="0">
              <a:solidFill>
                <a:schemeClr val="tx2"/>
              </a:solidFill>
              <a:effectLst>
                <a:outerShdw blurRad="38100" dist="38100" dir="2700000" algn="tl">
                  <a:srgbClr val="C0C0C0"/>
                </a:outerShdw>
              </a:effectLst>
              <a:latin typeface="+mj-lt"/>
              <a:cs typeface="+mj-cs"/>
            </a:endParaRPr>
          </a:p>
        </p:txBody>
      </p:sp>
    </p:spTree>
    <p:extLst>
      <p:ext uri="{BB962C8B-B14F-4D97-AF65-F5344CB8AC3E}">
        <p14:creationId xmlns:p14="http://schemas.microsoft.com/office/powerpoint/2010/main" val="149018106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idx="1"/>
          </p:nvPr>
        </p:nvSpPr>
        <p:spPr>
          <a:xfrm>
            <a:off x="359532" y="944724"/>
            <a:ext cx="8316924" cy="4608512"/>
          </a:xfrm>
        </p:spPr>
        <p:txBody>
          <a:bodyPr/>
          <a:lstStyle/>
          <a:p>
            <a:pPr algn="just">
              <a:spcBef>
                <a:spcPts val="1200"/>
              </a:spcBef>
            </a:pPr>
            <a:r>
              <a:rPr lang="zh-CN" altLang="en-US" sz="2400" dirty="0">
                <a:latin typeface="黑体" pitchFamily="49" charset="-122"/>
                <a:ea typeface="黑体" pitchFamily="49" charset="-122"/>
              </a:rPr>
              <a:t>BIOS和基本DOS的作用</a:t>
            </a:r>
          </a:p>
          <a:p>
            <a:pPr lvl="1" algn="just">
              <a:spcBef>
                <a:spcPts val="1200"/>
              </a:spcBef>
              <a:buClr>
                <a:srgbClr val="FF00FF"/>
              </a:buClr>
              <a:buSzPct val="80000"/>
              <a:buFont typeface="Wingdings" pitchFamily="2" charset="2"/>
              <a:buChar char="Ø"/>
            </a:pPr>
            <a:r>
              <a:rPr lang="zh-CN" altLang="en-US" sz="2400" dirty="0">
                <a:latin typeface="黑体" pitchFamily="49" charset="-122"/>
                <a:ea typeface="黑体" pitchFamily="49" charset="-122"/>
              </a:rPr>
              <a:t>用户可通过使用</a:t>
            </a:r>
            <a:r>
              <a:rPr lang="en-US" altLang="zh-CN" sz="2400" dirty="0">
                <a:latin typeface="黑体" pitchFamily="49" charset="-122"/>
                <a:ea typeface="黑体" pitchFamily="49" charset="-122"/>
              </a:rPr>
              <a:t>BIOS</a:t>
            </a:r>
            <a:r>
              <a:rPr lang="zh-CN" altLang="en-US" sz="2400" dirty="0">
                <a:latin typeface="黑体" pitchFamily="49" charset="-122"/>
                <a:ea typeface="黑体" pitchFamily="49" charset="-122"/>
              </a:rPr>
              <a:t>和</a:t>
            </a:r>
            <a:r>
              <a:rPr lang="en-US" altLang="zh-CN" sz="2400" dirty="0">
                <a:latin typeface="黑体" pitchFamily="49" charset="-122"/>
                <a:ea typeface="黑体" pitchFamily="49" charset="-122"/>
              </a:rPr>
              <a:t>DOS</a:t>
            </a:r>
            <a:r>
              <a:rPr lang="zh-CN" altLang="en-US" sz="2400" dirty="0">
                <a:latin typeface="黑体" pitchFamily="49" charset="-122"/>
                <a:ea typeface="黑体" pitchFamily="49" charset="-122"/>
              </a:rPr>
              <a:t>系统提供的这些功能模块子程序（中断子程序调用），来编制直接管理和控制计算机硬件设备的底层软件（主要是完成</a:t>
            </a:r>
            <a:r>
              <a:rPr lang="en-US" altLang="zh-CN" sz="2400" dirty="0">
                <a:latin typeface="黑体" pitchFamily="49" charset="-122"/>
                <a:ea typeface="黑体" pitchFamily="49" charset="-122"/>
              </a:rPr>
              <a:t>I/O</a:t>
            </a:r>
            <a:r>
              <a:rPr lang="zh-CN" altLang="en-US" sz="2400" dirty="0">
                <a:latin typeface="黑体" pitchFamily="49" charset="-122"/>
                <a:ea typeface="黑体" pitchFamily="49" charset="-122"/>
              </a:rPr>
              <a:t>操作）。</a:t>
            </a:r>
          </a:p>
          <a:p>
            <a:pPr lvl="1" algn="just">
              <a:spcBef>
                <a:spcPts val="1200"/>
              </a:spcBef>
              <a:buClr>
                <a:srgbClr val="FF00FF"/>
              </a:buClr>
              <a:buSzPct val="80000"/>
              <a:buFont typeface="Wingdings" pitchFamily="2" charset="2"/>
              <a:buChar char="Ø"/>
            </a:pPr>
            <a:r>
              <a:rPr lang="zh-CN" altLang="en-US" sz="2400" dirty="0">
                <a:latin typeface="黑体" pitchFamily="49" charset="-122"/>
                <a:ea typeface="黑体" pitchFamily="49" charset="-122"/>
              </a:rPr>
              <a:t>用户不必深入了解有关设备的电路和接口，只须遵照</a:t>
            </a:r>
            <a:r>
              <a:rPr lang="en-US" altLang="zh-CN" sz="2400" dirty="0">
                <a:latin typeface="黑体" pitchFamily="49" charset="-122"/>
                <a:ea typeface="黑体" pitchFamily="49" charset="-122"/>
              </a:rPr>
              <a:t>DOS</a:t>
            </a:r>
            <a:r>
              <a:rPr lang="zh-CN" altLang="en-US" sz="2400" dirty="0">
                <a:latin typeface="黑体" pitchFamily="49" charset="-122"/>
                <a:ea typeface="黑体" pitchFamily="49" charset="-122"/>
              </a:rPr>
              <a:t>规定的调用原则即可使用。 </a:t>
            </a:r>
            <a:endParaRPr lang="en-US" altLang="zh-CN" sz="2400" dirty="0">
              <a:latin typeface="黑体" pitchFamily="49" charset="-122"/>
              <a:ea typeface="黑体" pitchFamily="49" charset="-122"/>
            </a:endParaRPr>
          </a:p>
          <a:p>
            <a:pPr lvl="1" algn="just">
              <a:spcBef>
                <a:spcPts val="1200"/>
              </a:spcBef>
              <a:buClr>
                <a:srgbClr val="FF00FF"/>
              </a:buClr>
              <a:buSzPct val="80000"/>
              <a:buFont typeface="Wingdings" pitchFamily="2" charset="2"/>
              <a:buChar char="Ø"/>
            </a:pPr>
            <a:endParaRPr lang="zh-CN" altLang="en-US" sz="2400" dirty="0">
              <a:latin typeface="黑体" pitchFamily="49" charset="-122"/>
              <a:ea typeface="黑体" pitchFamily="49" charset="-122"/>
            </a:endParaRPr>
          </a:p>
          <a:p>
            <a:pPr algn="just">
              <a:spcBef>
                <a:spcPts val="1200"/>
              </a:spcBef>
            </a:pPr>
            <a:r>
              <a:rPr lang="zh-CN" altLang="en-US" sz="2400" dirty="0">
                <a:latin typeface="黑体" pitchFamily="49" charset="-122"/>
                <a:ea typeface="黑体" pitchFamily="49" charset="-122"/>
              </a:rPr>
              <a:t>用户编程原则</a:t>
            </a:r>
          </a:p>
          <a:p>
            <a:pPr lvl="1" algn="just">
              <a:spcBef>
                <a:spcPts val="1200"/>
              </a:spcBef>
              <a:buClr>
                <a:srgbClr val="FF00FF"/>
              </a:buClr>
              <a:buSzPct val="80000"/>
              <a:buFont typeface="Wingdings" pitchFamily="2" charset="2"/>
              <a:buChar char="Ø"/>
            </a:pPr>
            <a:r>
              <a:rPr lang="zh-CN" altLang="en-US" sz="2400" dirty="0">
                <a:latin typeface="黑体" pitchFamily="49" charset="-122"/>
                <a:ea typeface="黑体" pitchFamily="49" charset="-122"/>
              </a:rPr>
              <a:t>尽可能使用</a:t>
            </a:r>
            <a:r>
              <a:rPr lang="en-US" altLang="zh-CN" sz="2400" dirty="0">
                <a:latin typeface="黑体" pitchFamily="49" charset="-122"/>
                <a:ea typeface="黑体" pitchFamily="49" charset="-122"/>
              </a:rPr>
              <a:t>DOS</a:t>
            </a:r>
            <a:r>
              <a:rPr lang="zh-CN" altLang="en-US" sz="2400" dirty="0">
                <a:latin typeface="黑体" pitchFamily="49" charset="-122"/>
                <a:ea typeface="黑体" pitchFamily="49" charset="-122"/>
              </a:rPr>
              <a:t>的系统功能调用。</a:t>
            </a:r>
          </a:p>
          <a:p>
            <a:pPr lvl="1" algn="just">
              <a:spcBef>
                <a:spcPts val="1200"/>
              </a:spcBef>
              <a:buClr>
                <a:srgbClr val="FF00FF"/>
              </a:buClr>
              <a:buSzPct val="80000"/>
              <a:buFont typeface="Wingdings" pitchFamily="2" charset="2"/>
              <a:buChar char="Ø"/>
            </a:pPr>
            <a:r>
              <a:rPr lang="zh-CN" altLang="en-US" sz="2400" dirty="0">
                <a:latin typeface="黑体" pitchFamily="49" charset="-122"/>
                <a:ea typeface="黑体" pitchFamily="49" charset="-122"/>
              </a:rPr>
              <a:t>在</a:t>
            </a:r>
            <a:r>
              <a:rPr lang="en-US" altLang="zh-CN" sz="2400" dirty="0">
                <a:latin typeface="黑体" pitchFamily="49" charset="-122"/>
                <a:ea typeface="黑体" pitchFamily="49" charset="-122"/>
              </a:rPr>
              <a:t>DOS</a:t>
            </a:r>
            <a:r>
              <a:rPr lang="zh-CN" altLang="en-US" sz="2400" dirty="0">
                <a:latin typeface="黑体" pitchFamily="49" charset="-122"/>
                <a:ea typeface="黑体" pitchFamily="49" charset="-122"/>
              </a:rPr>
              <a:t>功能不能实现情况下，考虑用</a:t>
            </a:r>
            <a:r>
              <a:rPr lang="en-US" altLang="zh-CN" sz="2400" dirty="0">
                <a:latin typeface="黑体" pitchFamily="49" charset="-122"/>
                <a:ea typeface="黑体" pitchFamily="49" charset="-122"/>
              </a:rPr>
              <a:t>BIOS</a:t>
            </a:r>
            <a:r>
              <a:rPr lang="zh-CN" altLang="en-US" sz="2400" dirty="0">
                <a:latin typeface="黑体" pitchFamily="49" charset="-122"/>
                <a:ea typeface="黑体" pitchFamily="49" charset="-122"/>
              </a:rPr>
              <a:t>功能调用。</a:t>
            </a:r>
          </a:p>
          <a:p>
            <a:pPr lvl="1" algn="just">
              <a:spcBef>
                <a:spcPts val="1200"/>
              </a:spcBef>
              <a:buClr>
                <a:srgbClr val="FF00FF"/>
              </a:buClr>
              <a:buSzPct val="80000"/>
              <a:buFont typeface="Wingdings" pitchFamily="2" charset="2"/>
              <a:buChar char="Ø"/>
            </a:pPr>
            <a:r>
              <a:rPr lang="zh-CN" altLang="en-US" sz="2400" dirty="0">
                <a:latin typeface="黑体" pitchFamily="49" charset="-122"/>
                <a:ea typeface="黑体" pitchFamily="49" charset="-122"/>
              </a:rPr>
              <a:t>在</a:t>
            </a:r>
            <a:r>
              <a:rPr lang="en-US" altLang="zh-CN" sz="2400" dirty="0">
                <a:latin typeface="黑体" pitchFamily="49" charset="-122"/>
                <a:ea typeface="黑体" pitchFamily="49" charset="-122"/>
              </a:rPr>
              <a:t>DOS</a:t>
            </a:r>
            <a:r>
              <a:rPr lang="zh-CN" altLang="en-US" sz="2400" dirty="0">
                <a:latin typeface="黑体" pitchFamily="49" charset="-122"/>
                <a:ea typeface="黑体" pitchFamily="49" charset="-122"/>
              </a:rPr>
              <a:t>和</a:t>
            </a:r>
            <a:r>
              <a:rPr lang="en-US" altLang="zh-CN" sz="2400" dirty="0">
                <a:latin typeface="黑体" pitchFamily="49" charset="-122"/>
                <a:ea typeface="黑体" pitchFamily="49" charset="-122"/>
              </a:rPr>
              <a:t>BIOS</a:t>
            </a:r>
            <a:r>
              <a:rPr lang="zh-CN" altLang="en-US" sz="2400" dirty="0">
                <a:latin typeface="黑体" pitchFamily="49" charset="-122"/>
                <a:ea typeface="黑体" pitchFamily="49" charset="-122"/>
              </a:rPr>
              <a:t>的中断子程序不能解决问题时，使用</a:t>
            </a:r>
            <a:r>
              <a:rPr lang="en-US" altLang="zh-CN" sz="2400" dirty="0">
                <a:latin typeface="黑体" pitchFamily="49" charset="-122"/>
                <a:ea typeface="黑体" pitchFamily="49" charset="-122"/>
              </a:rPr>
              <a:t>IN/OUT</a:t>
            </a:r>
            <a:r>
              <a:rPr lang="zh-CN" altLang="en-US" sz="2400" dirty="0">
                <a:latin typeface="黑体" pitchFamily="49" charset="-122"/>
                <a:ea typeface="黑体" pitchFamily="49" charset="-122"/>
              </a:rPr>
              <a:t>指令直接控制硬件。</a:t>
            </a:r>
          </a:p>
        </p:txBody>
      </p:sp>
      <p:sp>
        <p:nvSpPr>
          <p:cNvPr id="3" name="文本框 1"/>
          <p:cNvSpPr txBox="1"/>
          <p:nvPr/>
        </p:nvSpPr>
        <p:spPr>
          <a:xfrm>
            <a:off x="452120" y="317500"/>
            <a:ext cx="6392545" cy="492443"/>
          </a:xfrm>
          <a:prstGeom prst="rect">
            <a:avLst/>
          </a:prstGeom>
          <a:noFill/>
        </p:spPr>
        <p:txBody>
          <a:bodyPr wrap="square" rtlCol="0" anchor="t">
            <a:spAutoFit/>
          </a:bodyPr>
          <a:lstStyle/>
          <a:p>
            <a:r>
              <a:rPr lang="en-US" altLang="zh-CN" sz="2600" kern="0" dirty="0">
                <a:solidFill>
                  <a:schemeClr val="tx2"/>
                </a:solidFill>
                <a:effectLst>
                  <a:outerShdw blurRad="38100" dist="38100" dir="2700000" algn="tl">
                    <a:srgbClr val="C0C0C0"/>
                  </a:outerShdw>
                </a:effectLst>
                <a:latin typeface="+mj-lt"/>
                <a:cs typeface="+mj-cs"/>
              </a:rPr>
              <a:t>BIOS</a:t>
            </a:r>
            <a:r>
              <a:rPr lang="zh-CN" altLang="en-US" sz="2600" kern="0" dirty="0">
                <a:solidFill>
                  <a:schemeClr val="tx2"/>
                </a:solidFill>
                <a:effectLst>
                  <a:outerShdw blurRad="38100" dist="38100" dir="2700000" algn="tl">
                    <a:srgbClr val="C0C0C0"/>
                  </a:outerShdw>
                </a:effectLst>
                <a:latin typeface="+mj-lt"/>
                <a:cs typeface="+mj-cs"/>
              </a:rPr>
              <a:t>与</a:t>
            </a:r>
            <a:r>
              <a:rPr lang="en-US" altLang="zh-CN" sz="2600" kern="0" dirty="0">
                <a:solidFill>
                  <a:schemeClr val="tx2"/>
                </a:solidFill>
                <a:effectLst>
                  <a:outerShdw blurRad="38100" dist="38100" dir="2700000" algn="tl">
                    <a:srgbClr val="C0C0C0"/>
                  </a:outerShdw>
                </a:effectLst>
                <a:latin typeface="+mj-lt"/>
                <a:cs typeface="+mj-cs"/>
              </a:rPr>
              <a:t>DOS</a:t>
            </a:r>
            <a:r>
              <a:rPr lang="zh-CN" altLang="en-US" sz="2600" kern="0" dirty="0">
                <a:solidFill>
                  <a:schemeClr val="tx2"/>
                </a:solidFill>
                <a:effectLst>
                  <a:outerShdw blurRad="38100" dist="38100" dir="2700000" algn="tl">
                    <a:srgbClr val="C0C0C0"/>
                  </a:outerShdw>
                </a:effectLst>
                <a:latin typeface="+mj-lt"/>
                <a:cs typeface="+mj-cs"/>
              </a:rPr>
              <a:t>简介</a:t>
            </a:r>
          </a:p>
        </p:txBody>
      </p:sp>
    </p:spTree>
    <p:extLst>
      <p:ext uri="{BB962C8B-B14F-4D97-AF65-F5344CB8AC3E}">
        <p14:creationId xmlns:p14="http://schemas.microsoft.com/office/powerpoint/2010/main" val="3808731969"/>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80" name="Text Box 4"/>
          <p:cNvSpPr txBox="1">
            <a:spLocks noChangeArrowheads="1"/>
          </p:cNvSpPr>
          <p:nvPr/>
        </p:nvSpPr>
        <p:spPr bwMode="auto">
          <a:xfrm>
            <a:off x="647564" y="1088740"/>
            <a:ext cx="4038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dirty="0"/>
              <a:t>DOS</a:t>
            </a:r>
            <a:r>
              <a:rPr lang="zh-CN" altLang="en-US" dirty="0"/>
              <a:t>串行通信口功能调用</a:t>
            </a:r>
          </a:p>
        </p:txBody>
      </p:sp>
      <p:graphicFrame>
        <p:nvGraphicFramePr>
          <p:cNvPr id="255018" name="Group 42"/>
          <p:cNvGraphicFramePr>
            <a:graphicFrameLocks noGrp="1"/>
          </p:cNvGraphicFramePr>
          <p:nvPr>
            <p:extLst>
              <p:ext uri="{D42A27DB-BD31-4B8C-83A1-F6EECF244321}">
                <p14:modId xmlns:p14="http://schemas.microsoft.com/office/powerpoint/2010/main" val="2661816839"/>
              </p:ext>
            </p:extLst>
          </p:nvPr>
        </p:nvGraphicFramePr>
        <p:xfrm>
          <a:off x="647564" y="1664804"/>
          <a:ext cx="7611380" cy="1656183"/>
        </p:xfrm>
        <a:graphic>
          <a:graphicData uri="http://schemas.openxmlformats.org/drawingml/2006/table">
            <a:tbl>
              <a:tblPr/>
              <a:tblGrid>
                <a:gridCol w="761138">
                  <a:extLst>
                    <a:ext uri="{9D8B030D-6E8A-4147-A177-3AD203B41FA5}">
                      <a16:colId xmlns:a16="http://schemas.microsoft.com/office/drawing/2014/main" val="20000"/>
                    </a:ext>
                  </a:extLst>
                </a:gridCol>
                <a:gridCol w="2640006">
                  <a:extLst>
                    <a:ext uri="{9D8B030D-6E8A-4147-A177-3AD203B41FA5}">
                      <a16:colId xmlns:a16="http://schemas.microsoft.com/office/drawing/2014/main" val="20001"/>
                    </a:ext>
                  </a:extLst>
                </a:gridCol>
                <a:gridCol w="2065211">
                  <a:extLst>
                    <a:ext uri="{9D8B030D-6E8A-4147-A177-3AD203B41FA5}">
                      <a16:colId xmlns:a16="http://schemas.microsoft.com/office/drawing/2014/main" val="20002"/>
                    </a:ext>
                  </a:extLst>
                </a:gridCol>
                <a:gridCol w="2145025">
                  <a:extLst>
                    <a:ext uri="{9D8B030D-6E8A-4147-A177-3AD203B41FA5}">
                      <a16:colId xmlns:a16="http://schemas.microsoft.com/office/drawing/2014/main" val="20003"/>
                    </a:ext>
                  </a:extLst>
                </a:gridCol>
              </a:tblGrid>
              <a:tr h="460601">
                <a:tc>
                  <a:txBody>
                    <a:bodyPr/>
                    <a:lstStyle>
                      <a:lvl1pPr>
                        <a:spcBef>
                          <a:spcPct val="20000"/>
                        </a:spcBef>
                        <a:defRPr kumimoji="1" sz="2800" b="1">
                          <a:solidFill>
                            <a:srgbClr val="FFFFFF"/>
                          </a:solidFill>
                          <a:effectLst>
                            <a:outerShdw blurRad="38100" dist="38100" dir="2700000" algn="tl">
                              <a:srgbClr val="000000"/>
                            </a:outerShdw>
                          </a:effectLst>
                          <a:latin typeface="Times New Roman" pitchFamily="18" charset="0"/>
                          <a:ea typeface="宋体" pitchFamily="2" charset="-122"/>
                        </a:defRPr>
                      </a:lvl1pPr>
                      <a:lvl2pPr>
                        <a:spcBef>
                          <a:spcPct val="20000"/>
                        </a:spcBef>
                        <a:defRPr kumimoji="1" sz="2400" b="1">
                          <a:solidFill>
                            <a:srgbClr val="FFFFFF"/>
                          </a:solidFill>
                          <a:effectLst>
                            <a:outerShdw blurRad="38100" dist="38100" dir="2700000" algn="tl">
                              <a:srgbClr val="000000"/>
                            </a:outerShdw>
                          </a:effectLst>
                          <a:latin typeface="Times New Roman" pitchFamily="18" charset="0"/>
                          <a:ea typeface="宋体" pitchFamily="2" charset="-122"/>
                        </a:defRPr>
                      </a:lvl2pPr>
                      <a:lvl3pPr>
                        <a:spcBef>
                          <a:spcPct val="20000"/>
                        </a:spcBef>
                        <a:defRPr kumimoji="1" sz="2000" b="1">
                          <a:solidFill>
                            <a:srgbClr val="FFFFFF"/>
                          </a:solidFill>
                          <a:effectLst>
                            <a:outerShdw blurRad="38100" dist="38100" dir="2700000" algn="tl">
                              <a:srgbClr val="000000"/>
                            </a:outerShdw>
                          </a:effectLst>
                          <a:latin typeface="Times New Roman" pitchFamily="18" charset="0"/>
                          <a:ea typeface="宋体" pitchFamily="2" charset="-122"/>
                        </a:defRPr>
                      </a:lvl3pPr>
                      <a:lvl4pPr>
                        <a:spcBef>
                          <a:spcPct val="20000"/>
                        </a:spcBef>
                        <a:defRPr kumimoji="1" b="1">
                          <a:solidFill>
                            <a:srgbClr val="FFFFFF"/>
                          </a:solidFill>
                          <a:effectLst>
                            <a:outerShdw blurRad="38100" dist="38100" dir="2700000" algn="tl">
                              <a:srgbClr val="000000"/>
                            </a:outerShdw>
                          </a:effectLst>
                          <a:latin typeface="Times New Roman" pitchFamily="18" charset="0"/>
                          <a:ea typeface="宋体" pitchFamily="2" charset="-122"/>
                        </a:defRPr>
                      </a:lvl4pPr>
                      <a:lvl5pPr>
                        <a:spcBef>
                          <a:spcPct val="20000"/>
                        </a:spcBef>
                        <a:defRPr kumimoji="1" b="1">
                          <a:solidFill>
                            <a:srgbClr val="FFFFFF"/>
                          </a:solidFill>
                          <a:effectLst>
                            <a:outerShdw blurRad="38100" dist="38100" dir="2700000" algn="tl">
                              <a:srgbClr val="000000"/>
                            </a:outerShdw>
                          </a:effectLst>
                          <a:latin typeface="Times New Roman" pitchFamily="18" charset="0"/>
                          <a:ea typeface="宋体" pitchFamily="2" charset="-122"/>
                        </a:defRPr>
                      </a:lvl5pPr>
                      <a:lvl6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6pPr>
                      <a:lvl7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7pPr>
                      <a:lvl8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8pPr>
                      <a:lvl9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itchFamily="18" charset="0"/>
                          <a:ea typeface="宋体" pitchFamily="2" charset="-122"/>
                        </a:rPr>
                        <a:t>AH</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b="1">
                          <a:solidFill>
                            <a:srgbClr val="FFFFFF"/>
                          </a:solidFill>
                          <a:effectLst>
                            <a:outerShdw blurRad="38100" dist="38100" dir="2700000" algn="tl">
                              <a:srgbClr val="000000"/>
                            </a:outerShdw>
                          </a:effectLst>
                          <a:latin typeface="Times New Roman" pitchFamily="18" charset="0"/>
                          <a:ea typeface="宋体" pitchFamily="2" charset="-122"/>
                        </a:defRPr>
                      </a:lvl1pPr>
                      <a:lvl2pPr>
                        <a:spcBef>
                          <a:spcPct val="20000"/>
                        </a:spcBef>
                        <a:defRPr kumimoji="1" sz="2400" b="1">
                          <a:solidFill>
                            <a:srgbClr val="FFFFFF"/>
                          </a:solidFill>
                          <a:effectLst>
                            <a:outerShdw blurRad="38100" dist="38100" dir="2700000" algn="tl">
                              <a:srgbClr val="000000"/>
                            </a:outerShdw>
                          </a:effectLst>
                          <a:latin typeface="Times New Roman" pitchFamily="18" charset="0"/>
                          <a:ea typeface="宋体" pitchFamily="2" charset="-122"/>
                        </a:defRPr>
                      </a:lvl2pPr>
                      <a:lvl3pPr>
                        <a:spcBef>
                          <a:spcPct val="20000"/>
                        </a:spcBef>
                        <a:defRPr kumimoji="1" sz="2000" b="1">
                          <a:solidFill>
                            <a:srgbClr val="FFFFFF"/>
                          </a:solidFill>
                          <a:effectLst>
                            <a:outerShdw blurRad="38100" dist="38100" dir="2700000" algn="tl">
                              <a:srgbClr val="000000"/>
                            </a:outerShdw>
                          </a:effectLst>
                          <a:latin typeface="Times New Roman" pitchFamily="18" charset="0"/>
                          <a:ea typeface="宋体" pitchFamily="2" charset="-122"/>
                        </a:defRPr>
                      </a:lvl3pPr>
                      <a:lvl4pPr>
                        <a:spcBef>
                          <a:spcPct val="20000"/>
                        </a:spcBef>
                        <a:defRPr kumimoji="1" b="1">
                          <a:solidFill>
                            <a:srgbClr val="FFFFFF"/>
                          </a:solidFill>
                          <a:effectLst>
                            <a:outerShdw blurRad="38100" dist="38100" dir="2700000" algn="tl">
                              <a:srgbClr val="000000"/>
                            </a:outerShdw>
                          </a:effectLst>
                          <a:latin typeface="Times New Roman" pitchFamily="18" charset="0"/>
                          <a:ea typeface="宋体" pitchFamily="2" charset="-122"/>
                        </a:defRPr>
                      </a:lvl4pPr>
                      <a:lvl5pPr>
                        <a:spcBef>
                          <a:spcPct val="20000"/>
                        </a:spcBef>
                        <a:defRPr kumimoji="1" b="1">
                          <a:solidFill>
                            <a:srgbClr val="FFFFFF"/>
                          </a:solidFill>
                          <a:effectLst>
                            <a:outerShdw blurRad="38100" dist="38100" dir="2700000" algn="tl">
                              <a:srgbClr val="000000"/>
                            </a:outerShdw>
                          </a:effectLst>
                          <a:latin typeface="Times New Roman" pitchFamily="18" charset="0"/>
                          <a:ea typeface="宋体" pitchFamily="2" charset="-122"/>
                        </a:defRPr>
                      </a:lvl5pPr>
                      <a:lvl6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6pPr>
                      <a:lvl7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7pPr>
                      <a:lvl8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8pPr>
                      <a:lvl9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功能</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b="1">
                          <a:solidFill>
                            <a:srgbClr val="FFFFFF"/>
                          </a:solidFill>
                          <a:effectLst>
                            <a:outerShdw blurRad="38100" dist="38100" dir="2700000" algn="tl">
                              <a:srgbClr val="000000"/>
                            </a:outerShdw>
                          </a:effectLst>
                          <a:latin typeface="Times New Roman" pitchFamily="18" charset="0"/>
                          <a:ea typeface="宋体" pitchFamily="2" charset="-122"/>
                        </a:defRPr>
                      </a:lvl1pPr>
                      <a:lvl2pPr>
                        <a:spcBef>
                          <a:spcPct val="20000"/>
                        </a:spcBef>
                        <a:defRPr kumimoji="1" sz="2400" b="1">
                          <a:solidFill>
                            <a:srgbClr val="FFFFFF"/>
                          </a:solidFill>
                          <a:effectLst>
                            <a:outerShdw blurRad="38100" dist="38100" dir="2700000" algn="tl">
                              <a:srgbClr val="000000"/>
                            </a:outerShdw>
                          </a:effectLst>
                          <a:latin typeface="Times New Roman" pitchFamily="18" charset="0"/>
                          <a:ea typeface="宋体" pitchFamily="2" charset="-122"/>
                        </a:defRPr>
                      </a:lvl2pPr>
                      <a:lvl3pPr>
                        <a:spcBef>
                          <a:spcPct val="20000"/>
                        </a:spcBef>
                        <a:defRPr kumimoji="1" sz="2000" b="1">
                          <a:solidFill>
                            <a:srgbClr val="FFFFFF"/>
                          </a:solidFill>
                          <a:effectLst>
                            <a:outerShdw blurRad="38100" dist="38100" dir="2700000" algn="tl">
                              <a:srgbClr val="000000"/>
                            </a:outerShdw>
                          </a:effectLst>
                          <a:latin typeface="Times New Roman" pitchFamily="18" charset="0"/>
                          <a:ea typeface="宋体" pitchFamily="2" charset="-122"/>
                        </a:defRPr>
                      </a:lvl3pPr>
                      <a:lvl4pPr>
                        <a:spcBef>
                          <a:spcPct val="20000"/>
                        </a:spcBef>
                        <a:defRPr kumimoji="1" b="1">
                          <a:solidFill>
                            <a:srgbClr val="FFFFFF"/>
                          </a:solidFill>
                          <a:effectLst>
                            <a:outerShdw blurRad="38100" dist="38100" dir="2700000" algn="tl">
                              <a:srgbClr val="000000"/>
                            </a:outerShdw>
                          </a:effectLst>
                          <a:latin typeface="Times New Roman" pitchFamily="18" charset="0"/>
                          <a:ea typeface="宋体" pitchFamily="2" charset="-122"/>
                        </a:defRPr>
                      </a:lvl4pPr>
                      <a:lvl5pPr>
                        <a:spcBef>
                          <a:spcPct val="20000"/>
                        </a:spcBef>
                        <a:defRPr kumimoji="1" b="1">
                          <a:solidFill>
                            <a:srgbClr val="FFFFFF"/>
                          </a:solidFill>
                          <a:effectLst>
                            <a:outerShdw blurRad="38100" dist="38100" dir="2700000" algn="tl">
                              <a:srgbClr val="000000"/>
                            </a:outerShdw>
                          </a:effectLst>
                          <a:latin typeface="Times New Roman" pitchFamily="18" charset="0"/>
                          <a:ea typeface="宋体" pitchFamily="2" charset="-122"/>
                        </a:defRPr>
                      </a:lvl5pPr>
                      <a:lvl6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6pPr>
                      <a:lvl7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7pPr>
                      <a:lvl8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8pPr>
                      <a:lvl9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pitchFamily="18" charset="0"/>
                          <a:ea typeface="宋体" pitchFamily="2" charset="-122"/>
                        </a:rPr>
                        <a:t>调用参数</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b="1">
                          <a:solidFill>
                            <a:srgbClr val="FFFFFF"/>
                          </a:solidFill>
                          <a:effectLst>
                            <a:outerShdw blurRad="38100" dist="38100" dir="2700000" algn="tl">
                              <a:srgbClr val="000000"/>
                            </a:outerShdw>
                          </a:effectLst>
                          <a:latin typeface="Times New Roman" pitchFamily="18" charset="0"/>
                          <a:ea typeface="宋体" pitchFamily="2" charset="-122"/>
                        </a:defRPr>
                      </a:lvl1pPr>
                      <a:lvl2pPr>
                        <a:spcBef>
                          <a:spcPct val="20000"/>
                        </a:spcBef>
                        <a:defRPr kumimoji="1" sz="2400" b="1">
                          <a:solidFill>
                            <a:srgbClr val="FFFFFF"/>
                          </a:solidFill>
                          <a:effectLst>
                            <a:outerShdw blurRad="38100" dist="38100" dir="2700000" algn="tl">
                              <a:srgbClr val="000000"/>
                            </a:outerShdw>
                          </a:effectLst>
                          <a:latin typeface="Times New Roman" pitchFamily="18" charset="0"/>
                          <a:ea typeface="宋体" pitchFamily="2" charset="-122"/>
                        </a:defRPr>
                      </a:lvl2pPr>
                      <a:lvl3pPr>
                        <a:spcBef>
                          <a:spcPct val="20000"/>
                        </a:spcBef>
                        <a:defRPr kumimoji="1" sz="2000" b="1">
                          <a:solidFill>
                            <a:srgbClr val="FFFFFF"/>
                          </a:solidFill>
                          <a:effectLst>
                            <a:outerShdw blurRad="38100" dist="38100" dir="2700000" algn="tl">
                              <a:srgbClr val="000000"/>
                            </a:outerShdw>
                          </a:effectLst>
                          <a:latin typeface="Times New Roman" pitchFamily="18" charset="0"/>
                          <a:ea typeface="宋体" pitchFamily="2" charset="-122"/>
                        </a:defRPr>
                      </a:lvl3pPr>
                      <a:lvl4pPr>
                        <a:spcBef>
                          <a:spcPct val="20000"/>
                        </a:spcBef>
                        <a:defRPr kumimoji="1" b="1">
                          <a:solidFill>
                            <a:srgbClr val="FFFFFF"/>
                          </a:solidFill>
                          <a:effectLst>
                            <a:outerShdw blurRad="38100" dist="38100" dir="2700000" algn="tl">
                              <a:srgbClr val="000000"/>
                            </a:outerShdw>
                          </a:effectLst>
                          <a:latin typeface="Times New Roman" pitchFamily="18" charset="0"/>
                          <a:ea typeface="宋体" pitchFamily="2" charset="-122"/>
                        </a:defRPr>
                      </a:lvl4pPr>
                      <a:lvl5pPr>
                        <a:spcBef>
                          <a:spcPct val="20000"/>
                        </a:spcBef>
                        <a:defRPr kumimoji="1" b="1">
                          <a:solidFill>
                            <a:srgbClr val="FFFFFF"/>
                          </a:solidFill>
                          <a:effectLst>
                            <a:outerShdw blurRad="38100" dist="38100" dir="2700000" algn="tl">
                              <a:srgbClr val="000000"/>
                            </a:outerShdw>
                          </a:effectLst>
                          <a:latin typeface="Times New Roman" pitchFamily="18" charset="0"/>
                          <a:ea typeface="宋体" pitchFamily="2" charset="-122"/>
                        </a:defRPr>
                      </a:lvl5pPr>
                      <a:lvl6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6pPr>
                      <a:lvl7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7pPr>
                      <a:lvl8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8pPr>
                      <a:lvl9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pitchFamily="18" charset="0"/>
                          <a:ea typeface="宋体" pitchFamily="2" charset="-122"/>
                        </a:rPr>
                        <a:t>返回参数</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2610">
                <a:tc>
                  <a:txBody>
                    <a:bodyPr/>
                    <a:lstStyle>
                      <a:lvl1pPr>
                        <a:spcBef>
                          <a:spcPct val="20000"/>
                        </a:spcBef>
                        <a:defRPr kumimoji="1" sz="2800" b="1">
                          <a:solidFill>
                            <a:srgbClr val="FFFFFF"/>
                          </a:solidFill>
                          <a:effectLst>
                            <a:outerShdw blurRad="38100" dist="38100" dir="2700000" algn="tl">
                              <a:srgbClr val="000000"/>
                            </a:outerShdw>
                          </a:effectLst>
                          <a:latin typeface="Times New Roman" pitchFamily="18" charset="0"/>
                          <a:ea typeface="宋体" pitchFamily="2" charset="-122"/>
                        </a:defRPr>
                      </a:lvl1pPr>
                      <a:lvl2pPr>
                        <a:spcBef>
                          <a:spcPct val="20000"/>
                        </a:spcBef>
                        <a:defRPr kumimoji="1" sz="2400" b="1">
                          <a:solidFill>
                            <a:srgbClr val="FFFFFF"/>
                          </a:solidFill>
                          <a:effectLst>
                            <a:outerShdw blurRad="38100" dist="38100" dir="2700000" algn="tl">
                              <a:srgbClr val="000000"/>
                            </a:outerShdw>
                          </a:effectLst>
                          <a:latin typeface="Times New Roman" pitchFamily="18" charset="0"/>
                          <a:ea typeface="宋体" pitchFamily="2" charset="-122"/>
                        </a:defRPr>
                      </a:lvl2pPr>
                      <a:lvl3pPr>
                        <a:spcBef>
                          <a:spcPct val="20000"/>
                        </a:spcBef>
                        <a:defRPr kumimoji="1" sz="2000" b="1">
                          <a:solidFill>
                            <a:srgbClr val="FFFFFF"/>
                          </a:solidFill>
                          <a:effectLst>
                            <a:outerShdw blurRad="38100" dist="38100" dir="2700000" algn="tl">
                              <a:srgbClr val="000000"/>
                            </a:outerShdw>
                          </a:effectLst>
                          <a:latin typeface="Times New Roman" pitchFamily="18" charset="0"/>
                          <a:ea typeface="宋体" pitchFamily="2" charset="-122"/>
                        </a:defRPr>
                      </a:lvl3pPr>
                      <a:lvl4pPr>
                        <a:spcBef>
                          <a:spcPct val="20000"/>
                        </a:spcBef>
                        <a:defRPr kumimoji="1" b="1">
                          <a:solidFill>
                            <a:srgbClr val="FFFFFF"/>
                          </a:solidFill>
                          <a:effectLst>
                            <a:outerShdw blurRad="38100" dist="38100" dir="2700000" algn="tl">
                              <a:srgbClr val="000000"/>
                            </a:outerShdw>
                          </a:effectLst>
                          <a:latin typeface="Times New Roman" pitchFamily="18" charset="0"/>
                          <a:ea typeface="宋体" pitchFamily="2" charset="-122"/>
                        </a:defRPr>
                      </a:lvl4pPr>
                      <a:lvl5pPr>
                        <a:spcBef>
                          <a:spcPct val="20000"/>
                        </a:spcBef>
                        <a:defRPr kumimoji="1" b="1">
                          <a:solidFill>
                            <a:srgbClr val="FFFFFF"/>
                          </a:solidFill>
                          <a:effectLst>
                            <a:outerShdw blurRad="38100" dist="38100" dir="2700000" algn="tl">
                              <a:srgbClr val="000000"/>
                            </a:outerShdw>
                          </a:effectLst>
                          <a:latin typeface="Times New Roman" pitchFamily="18" charset="0"/>
                          <a:ea typeface="宋体" pitchFamily="2" charset="-122"/>
                        </a:defRPr>
                      </a:lvl5pPr>
                      <a:lvl6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6pPr>
                      <a:lvl7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7pPr>
                      <a:lvl8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8pPr>
                      <a:lvl9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pitchFamily="18" charset="0"/>
                          <a:ea typeface="宋体" pitchFamily="2" charset="-122"/>
                        </a:rPr>
                        <a:t>３</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b="1">
                          <a:solidFill>
                            <a:srgbClr val="FFFFFF"/>
                          </a:solidFill>
                          <a:effectLst>
                            <a:outerShdw blurRad="38100" dist="38100" dir="2700000" algn="tl">
                              <a:srgbClr val="000000"/>
                            </a:outerShdw>
                          </a:effectLst>
                          <a:latin typeface="Times New Roman" pitchFamily="18" charset="0"/>
                          <a:ea typeface="宋体" pitchFamily="2" charset="-122"/>
                        </a:defRPr>
                      </a:lvl1pPr>
                      <a:lvl2pPr>
                        <a:spcBef>
                          <a:spcPct val="20000"/>
                        </a:spcBef>
                        <a:defRPr kumimoji="1" sz="2400" b="1">
                          <a:solidFill>
                            <a:srgbClr val="FFFFFF"/>
                          </a:solidFill>
                          <a:effectLst>
                            <a:outerShdw blurRad="38100" dist="38100" dir="2700000" algn="tl">
                              <a:srgbClr val="000000"/>
                            </a:outerShdw>
                          </a:effectLst>
                          <a:latin typeface="Times New Roman" pitchFamily="18" charset="0"/>
                          <a:ea typeface="宋体" pitchFamily="2" charset="-122"/>
                        </a:defRPr>
                      </a:lvl2pPr>
                      <a:lvl3pPr>
                        <a:spcBef>
                          <a:spcPct val="20000"/>
                        </a:spcBef>
                        <a:defRPr kumimoji="1" sz="2000" b="1">
                          <a:solidFill>
                            <a:srgbClr val="FFFFFF"/>
                          </a:solidFill>
                          <a:effectLst>
                            <a:outerShdw blurRad="38100" dist="38100" dir="2700000" algn="tl">
                              <a:srgbClr val="000000"/>
                            </a:outerShdw>
                          </a:effectLst>
                          <a:latin typeface="Times New Roman" pitchFamily="18" charset="0"/>
                          <a:ea typeface="宋体" pitchFamily="2" charset="-122"/>
                        </a:defRPr>
                      </a:lvl3pPr>
                      <a:lvl4pPr>
                        <a:spcBef>
                          <a:spcPct val="20000"/>
                        </a:spcBef>
                        <a:defRPr kumimoji="1" b="1">
                          <a:solidFill>
                            <a:srgbClr val="FFFFFF"/>
                          </a:solidFill>
                          <a:effectLst>
                            <a:outerShdw blurRad="38100" dist="38100" dir="2700000" algn="tl">
                              <a:srgbClr val="000000"/>
                            </a:outerShdw>
                          </a:effectLst>
                          <a:latin typeface="Times New Roman" pitchFamily="18" charset="0"/>
                          <a:ea typeface="宋体" pitchFamily="2" charset="-122"/>
                        </a:defRPr>
                      </a:lvl4pPr>
                      <a:lvl5pPr>
                        <a:spcBef>
                          <a:spcPct val="20000"/>
                        </a:spcBef>
                        <a:defRPr kumimoji="1" b="1">
                          <a:solidFill>
                            <a:srgbClr val="FFFFFF"/>
                          </a:solidFill>
                          <a:effectLst>
                            <a:outerShdw blurRad="38100" dist="38100" dir="2700000" algn="tl">
                              <a:srgbClr val="000000"/>
                            </a:outerShdw>
                          </a:effectLst>
                          <a:latin typeface="Times New Roman" pitchFamily="18" charset="0"/>
                          <a:ea typeface="宋体" pitchFamily="2" charset="-122"/>
                        </a:defRPr>
                      </a:lvl5pPr>
                      <a:lvl6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6pPr>
                      <a:lvl7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7pPr>
                      <a:lvl8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8pPr>
                      <a:lvl9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从串行口读一个字符</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b="1">
                          <a:solidFill>
                            <a:srgbClr val="FFFFFF"/>
                          </a:solidFill>
                          <a:effectLst>
                            <a:outerShdw blurRad="38100" dist="38100" dir="2700000" algn="tl">
                              <a:srgbClr val="000000"/>
                            </a:outerShdw>
                          </a:effectLst>
                          <a:latin typeface="Times New Roman" pitchFamily="18" charset="0"/>
                          <a:ea typeface="宋体" pitchFamily="2" charset="-122"/>
                        </a:defRPr>
                      </a:lvl1pPr>
                      <a:lvl2pPr>
                        <a:spcBef>
                          <a:spcPct val="20000"/>
                        </a:spcBef>
                        <a:defRPr kumimoji="1" sz="2400" b="1">
                          <a:solidFill>
                            <a:srgbClr val="FFFFFF"/>
                          </a:solidFill>
                          <a:effectLst>
                            <a:outerShdw blurRad="38100" dist="38100" dir="2700000" algn="tl">
                              <a:srgbClr val="000000"/>
                            </a:outerShdw>
                          </a:effectLst>
                          <a:latin typeface="Times New Roman" pitchFamily="18" charset="0"/>
                          <a:ea typeface="宋体" pitchFamily="2" charset="-122"/>
                        </a:defRPr>
                      </a:lvl2pPr>
                      <a:lvl3pPr>
                        <a:spcBef>
                          <a:spcPct val="20000"/>
                        </a:spcBef>
                        <a:defRPr kumimoji="1" sz="2000" b="1">
                          <a:solidFill>
                            <a:srgbClr val="FFFFFF"/>
                          </a:solidFill>
                          <a:effectLst>
                            <a:outerShdw blurRad="38100" dist="38100" dir="2700000" algn="tl">
                              <a:srgbClr val="000000"/>
                            </a:outerShdw>
                          </a:effectLst>
                          <a:latin typeface="Times New Roman" pitchFamily="18" charset="0"/>
                          <a:ea typeface="宋体" pitchFamily="2" charset="-122"/>
                        </a:defRPr>
                      </a:lvl3pPr>
                      <a:lvl4pPr>
                        <a:spcBef>
                          <a:spcPct val="20000"/>
                        </a:spcBef>
                        <a:defRPr kumimoji="1" b="1">
                          <a:solidFill>
                            <a:srgbClr val="FFFFFF"/>
                          </a:solidFill>
                          <a:effectLst>
                            <a:outerShdw blurRad="38100" dist="38100" dir="2700000" algn="tl">
                              <a:srgbClr val="000000"/>
                            </a:outerShdw>
                          </a:effectLst>
                          <a:latin typeface="Times New Roman" pitchFamily="18" charset="0"/>
                          <a:ea typeface="宋体" pitchFamily="2" charset="-122"/>
                        </a:defRPr>
                      </a:lvl4pPr>
                      <a:lvl5pPr>
                        <a:spcBef>
                          <a:spcPct val="20000"/>
                        </a:spcBef>
                        <a:defRPr kumimoji="1" b="1">
                          <a:solidFill>
                            <a:srgbClr val="FFFFFF"/>
                          </a:solidFill>
                          <a:effectLst>
                            <a:outerShdw blurRad="38100" dist="38100" dir="2700000" algn="tl">
                              <a:srgbClr val="000000"/>
                            </a:outerShdw>
                          </a:effectLst>
                          <a:latin typeface="Times New Roman" pitchFamily="18" charset="0"/>
                          <a:ea typeface="宋体" pitchFamily="2" charset="-122"/>
                        </a:defRPr>
                      </a:lvl5pPr>
                      <a:lvl6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6pPr>
                      <a:lvl7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7pPr>
                      <a:lvl8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8pPr>
                      <a:lvl9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b="1">
                          <a:solidFill>
                            <a:srgbClr val="FFFFFF"/>
                          </a:solidFill>
                          <a:effectLst>
                            <a:outerShdw blurRad="38100" dist="38100" dir="2700000" algn="tl">
                              <a:srgbClr val="000000"/>
                            </a:outerShdw>
                          </a:effectLst>
                          <a:latin typeface="Times New Roman" pitchFamily="18" charset="0"/>
                          <a:ea typeface="宋体" pitchFamily="2" charset="-122"/>
                        </a:defRPr>
                      </a:lvl1pPr>
                      <a:lvl2pPr>
                        <a:spcBef>
                          <a:spcPct val="20000"/>
                        </a:spcBef>
                        <a:defRPr kumimoji="1" sz="2400" b="1">
                          <a:solidFill>
                            <a:srgbClr val="FFFFFF"/>
                          </a:solidFill>
                          <a:effectLst>
                            <a:outerShdw blurRad="38100" dist="38100" dir="2700000" algn="tl">
                              <a:srgbClr val="000000"/>
                            </a:outerShdw>
                          </a:effectLst>
                          <a:latin typeface="Times New Roman" pitchFamily="18" charset="0"/>
                          <a:ea typeface="宋体" pitchFamily="2" charset="-122"/>
                        </a:defRPr>
                      </a:lvl2pPr>
                      <a:lvl3pPr>
                        <a:spcBef>
                          <a:spcPct val="20000"/>
                        </a:spcBef>
                        <a:defRPr kumimoji="1" sz="2000" b="1">
                          <a:solidFill>
                            <a:srgbClr val="FFFFFF"/>
                          </a:solidFill>
                          <a:effectLst>
                            <a:outerShdw blurRad="38100" dist="38100" dir="2700000" algn="tl">
                              <a:srgbClr val="000000"/>
                            </a:outerShdw>
                          </a:effectLst>
                          <a:latin typeface="Times New Roman" pitchFamily="18" charset="0"/>
                          <a:ea typeface="宋体" pitchFamily="2" charset="-122"/>
                        </a:defRPr>
                      </a:lvl3pPr>
                      <a:lvl4pPr>
                        <a:spcBef>
                          <a:spcPct val="20000"/>
                        </a:spcBef>
                        <a:defRPr kumimoji="1" b="1">
                          <a:solidFill>
                            <a:srgbClr val="FFFFFF"/>
                          </a:solidFill>
                          <a:effectLst>
                            <a:outerShdw blurRad="38100" dist="38100" dir="2700000" algn="tl">
                              <a:srgbClr val="000000"/>
                            </a:outerShdw>
                          </a:effectLst>
                          <a:latin typeface="Times New Roman" pitchFamily="18" charset="0"/>
                          <a:ea typeface="宋体" pitchFamily="2" charset="-122"/>
                        </a:defRPr>
                      </a:lvl4pPr>
                      <a:lvl5pPr>
                        <a:spcBef>
                          <a:spcPct val="20000"/>
                        </a:spcBef>
                        <a:defRPr kumimoji="1" b="1">
                          <a:solidFill>
                            <a:srgbClr val="FFFFFF"/>
                          </a:solidFill>
                          <a:effectLst>
                            <a:outerShdw blurRad="38100" dist="38100" dir="2700000" algn="tl">
                              <a:srgbClr val="000000"/>
                            </a:outerShdw>
                          </a:effectLst>
                          <a:latin typeface="Times New Roman" pitchFamily="18" charset="0"/>
                          <a:ea typeface="宋体" pitchFamily="2" charset="-122"/>
                        </a:defRPr>
                      </a:lvl5pPr>
                      <a:lvl6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6pPr>
                      <a:lvl7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7pPr>
                      <a:lvl8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8pPr>
                      <a:lvl9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itchFamily="18" charset="0"/>
                          <a:ea typeface="宋体" pitchFamily="2" charset="-122"/>
                        </a:rPr>
                        <a:t>AL=</a:t>
                      </a: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输入的数据</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22972">
                <a:tc>
                  <a:txBody>
                    <a:bodyPr/>
                    <a:lstStyle>
                      <a:lvl1pPr>
                        <a:spcBef>
                          <a:spcPct val="20000"/>
                        </a:spcBef>
                        <a:defRPr kumimoji="1" sz="2800" b="1">
                          <a:solidFill>
                            <a:srgbClr val="FFFFFF"/>
                          </a:solidFill>
                          <a:effectLst>
                            <a:outerShdw blurRad="38100" dist="38100" dir="2700000" algn="tl">
                              <a:srgbClr val="000000"/>
                            </a:outerShdw>
                          </a:effectLst>
                          <a:latin typeface="Times New Roman" pitchFamily="18" charset="0"/>
                          <a:ea typeface="宋体" pitchFamily="2" charset="-122"/>
                        </a:defRPr>
                      </a:lvl1pPr>
                      <a:lvl2pPr>
                        <a:spcBef>
                          <a:spcPct val="20000"/>
                        </a:spcBef>
                        <a:defRPr kumimoji="1" sz="2400" b="1">
                          <a:solidFill>
                            <a:srgbClr val="FFFFFF"/>
                          </a:solidFill>
                          <a:effectLst>
                            <a:outerShdw blurRad="38100" dist="38100" dir="2700000" algn="tl">
                              <a:srgbClr val="000000"/>
                            </a:outerShdw>
                          </a:effectLst>
                          <a:latin typeface="Times New Roman" pitchFamily="18" charset="0"/>
                          <a:ea typeface="宋体" pitchFamily="2" charset="-122"/>
                        </a:defRPr>
                      </a:lvl2pPr>
                      <a:lvl3pPr>
                        <a:spcBef>
                          <a:spcPct val="20000"/>
                        </a:spcBef>
                        <a:defRPr kumimoji="1" sz="2000" b="1">
                          <a:solidFill>
                            <a:srgbClr val="FFFFFF"/>
                          </a:solidFill>
                          <a:effectLst>
                            <a:outerShdw blurRad="38100" dist="38100" dir="2700000" algn="tl">
                              <a:srgbClr val="000000"/>
                            </a:outerShdw>
                          </a:effectLst>
                          <a:latin typeface="Times New Roman" pitchFamily="18" charset="0"/>
                          <a:ea typeface="宋体" pitchFamily="2" charset="-122"/>
                        </a:defRPr>
                      </a:lvl3pPr>
                      <a:lvl4pPr>
                        <a:spcBef>
                          <a:spcPct val="20000"/>
                        </a:spcBef>
                        <a:defRPr kumimoji="1" b="1">
                          <a:solidFill>
                            <a:srgbClr val="FFFFFF"/>
                          </a:solidFill>
                          <a:effectLst>
                            <a:outerShdw blurRad="38100" dist="38100" dir="2700000" algn="tl">
                              <a:srgbClr val="000000"/>
                            </a:outerShdw>
                          </a:effectLst>
                          <a:latin typeface="Times New Roman" pitchFamily="18" charset="0"/>
                          <a:ea typeface="宋体" pitchFamily="2" charset="-122"/>
                        </a:defRPr>
                      </a:lvl4pPr>
                      <a:lvl5pPr>
                        <a:spcBef>
                          <a:spcPct val="20000"/>
                        </a:spcBef>
                        <a:defRPr kumimoji="1" b="1">
                          <a:solidFill>
                            <a:srgbClr val="FFFFFF"/>
                          </a:solidFill>
                          <a:effectLst>
                            <a:outerShdw blurRad="38100" dist="38100" dir="2700000" algn="tl">
                              <a:srgbClr val="000000"/>
                            </a:outerShdw>
                          </a:effectLst>
                          <a:latin typeface="Times New Roman" pitchFamily="18" charset="0"/>
                          <a:ea typeface="宋体" pitchFamily="2" charset="-122"/>
                        </a:defRPr>
                      </a:lvl5pPr>
                      <a:lvl6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6pPr>
                      <a:lvl7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7pPr>
                      <a:lvl8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8pPr>
                      <a:lvl9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itchFamily="18" charset="0"/>
                          <a:ea typeface="宋体" pitchFamily="2" charset="-122"/>
                        </a:rPr>
                        <a:t> 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b="1">
                          <a:solidFill>
                            <a:srgbClr val="FFFFFF"/>
                          </a:solidFill>
                          <a:effectLst>
                            <a:outerShdw blurRad="38100" dist="38100" dir="2700000" algn="tl">
                              <a:srgbClr val="000000"/>
                            </a:outerShdw>
                          </a:effectLst>
                          <a:latin typeface="Times New Roman" pitchFamily="18" charset="0"/>
                          <a:ea typeface="宋体" pitchFamily="2" charset="-122"/>
                        </a:defRPr>
                      </a:lvl1pPr>
                      <a:lvl2pPr>
                        <a:spcBef>
                          <a:spcPct val="20000"/>
                        </a:spcBef>
                        <a:defRPr kumimoji="1" sz="2400" b="1">
                          <a:solidFill>
                            <a:srgbClr val="FFFFFF"/>
                          </a:solidFill>
                          <a:effectLst>
                            <a:outerShdw blurRad="38100" dist="38100" dir="2700000" algn="tl">
                              <a:srgbClr val="000000"/>
                            </a:outerShdw>
                          </a:effectLst>
                          <a:latin typeface="Times New Roman" pitchFamily="18" charset="0"/>
                          <a:ea typeface="宋体" pitchFamily="2" charset="-122"/>
                        </a:defRPr>
                      </a:lvl2pPr>
                      <a:lvl3pPr>
                        <a:spcBef>
                          <a:spcPct val="20000"/>
                        </a:spcBef>
                        <a:defRPr kumimoji="1" sz="2000" b="1">
                          <a:solidFill>
                            <a:srgbClr val="FFFFFF"/>
                          </a:solidFill>
                          <a:effectLst>
                            <a:outerShdw blurRad="38100" dist="38100" dir="2700000" algn="tl">
                              <a:srgbClr val="000000"/>
                            </a:outerShdw>
                          </a:effectLst>
                          <a:latin typeface="Times New Roman" pitchFamily="18" charset="0"/>
                          <a:ea typeface="宋体" pitchFamily="2" charset="-122"/>
                        </a:defRPr>
                      </a:lvl3pPr>
                      <a:lvl4pPr>
                        <a:spcBef>
                          <a:spcPct val="20000"/>
                        </a:spcBef>
                        <a:defRPr kumimoji="1" b="1">
                          <a:solidFill>
                            <a:srgbClr val="FFFFFF"/>
                          </a:solidFill>
                          <a:effectLst>
                            <a:outerShdw blurRad="38100" dist="38100" dir="2700000" algn="tl">
                              <a:srgbClr val="000000"/>
                            </a:outerShdw>
                          </a:effectLst>
                          <a:latin typeface="Times New Roman" pitchFamily="18" charset="0"/>
                          <a:ea typeface="宋体" pitchFamily="2" charset="-122"/>
                        </a:defRPr>
                      </a:lvl4pPr>
                      <a:lvl5pPr>
                        <a:spcBef>
                          <a:spcPct val="20000"/>
                        </a:spcBef>
                        <a:defRPr kumimoji="1" b="1">
                          <a:solidFill>
                            <a:srgbClr val="FFFFFF"/>
                          </a:solidFill>
                          <a:effectLst>
                            <a:outerShdw blurRad="38100" dist="38100" dir="2700000" algn="tl">
                              <a:srgbClr val="000000"/>
                            </a:outerShdw>
                          </a:effectLst>
                          <a:latin typeface="Times New Roman" pitchFamily="18" charset="0"/>
                          <a:ea typeface="宋体" pitchFamily="2" charset="-122"/>
                        </a:defRPr>
                      </a:lvl5pPr>
                      <a:lvl6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6pPr>
                      <a:lvl7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7pPr>
                      <a:lvl8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8pPr>
                      <a:lvl9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向串行口写一个字符</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b="1">
                          <a:solidFill>
                            <a:srgbClr val="FFFFFF"/>
                          </a:solidFill>
                          <a:effectLst>
                            <a:outerShdw blurRad="38100" dist="38100" dir="2700000" algn="tl">
                              <a:srgbClr val="000000"/>
                            </a:outerShdw>
                          </a:effectLst>
                          <a:latin typeface="Times New Roman" pitchFamily="18" charset="0"/>
                          <a:ea typeface="宋体" pitchFamily="2" charset="-122"/>
                        </a:defRPr>
                      </a:lvl1pPr>
                      <a:lvl2pPr>
                        <a:spcBef>
                          <a:spcPct val="20000"/>
                        </a:spcBef>
                        <a:defRPr kumimoji="1" sz="2400" b="1">
                          <a:solidFill>
                            <a:srgbClr val="FFFFFF"/>
                          </a:solidFill>
                          <a:effectLst>
                            <a:outerShdw blurRad="38100" dist="38100" dir="2700000" algn="tl">
                              <a:srgbClr val="000000"/>
                            </a:outerShdw>
                          </a:effectLst>
                          <a:latin typeface="Times New Roman" pitchFamily="18" charset="0"/>
                          <a:ea typeface="宋体" pitchFamily="2" charset="-122"/>
                        </a:defRPr>
                      </a:lvl2pPr>
                      <a:lvl3pPr>
                        <a:spcBef>
                          <a:spcPct val="20000"/>
                        </a:spcBef>
                        <a:defRPr kumimoji="1" sz="2000" b="1">
                          <a:solidFill>
                            <a:srgbClr val="FFFFFF"/>
                          </a:solidFill>
                          <a:effectLst>
                            <a:outerShdw blurRad="38100" dist="38100" dir="2700000" algn="tl">
                              <a:srgbClr val="000000"/>
                            </a:outerShdw>
                          </a:effectLst>
                          <a:latin typeface="Times New Roman" pitchFamily="18" charset="0"/>
                          <a:ea typeface="宋体" pitchFamily="2" charset="-122"/>
                        </a:defRPr>
                      </a:lvl3pPr>
                      <a:lvl4pPr>
                        <a:spcBef>
                          <a:spcPct val="20000"/>
                        </a:spcBef>
                        <a:defRPr kumimoji="1" b="1">
                          <a:solidFill>
                            <a:srgbClr val="FFFFFF"/>
                          </a:solidFill>
                          <a:effectLst>
                            <a:outerShdw blurRad="38100" dist="38100" dir="2700000" algn="tl">
                              <a:srgbClr val="000000"/>
                            </a:outerShdw>
                          </a:effectLst>
                          <a:latin typeface="Times New Roman" pitchFamily="18" charset="0"/>
                          <a:ea typeface="宋体" pitchFamily="2" charset="-122"/>
                        </a:defRPr>
                      </a:lvl4pPr>
                      <a:lvl5pPr>
                        <a:spcBef>
                          <a:spcPct val="20000"/>
                        </a:spcBef>
                        <a:defRPr kumimoji="1" b="1">
                          <a:solidFill>
                            <a:srgbClr val="FFFFFF"/>
                          </a:solidFill>
                          <a:effectLst>
                            <a:outerShdw blurRad="38100" dist="38100" dir="2700000" algn="tl">
                              <a:srgbClr val="000000"/>
                            </a:outerShdw>
                          </a:effectLst>
                          <a:latin typeface="Times New Roman" pitchFamily="18" charset="0"/>
                          <a:ea typeface="宋体" pitchFamily="2" charset="-122"/>
                        </a:defRPr>
                      </a:lvl5pPr>
                      <a:lvl6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6pPr>
                      <a:lvl7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7pPr>
                      <a:lvl8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8pPr>
                      <a:lvl9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itchFamily="18" charset="0"/>
                          <a:ea typeface="宋体" pitchFamily="2" charset="-122"/>
                        </a:rPr>
                        <a:t>DL</a:t>
                      </a: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＝输出的数据</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b="1">
                          <a:solidFill>
                            <a:srgbClr val="FFFFFF"/>
                          </a:solidFill>
                          <a:effectLst>
                            <a:outerShdw blurRad="38100" dist="38100" dir="2700000" algn="tl">
                              <a:srgbClr val="000000"/>
                            </a:outerShdw>
                          </a:effectLst>
                          <a:latin typeface="Times New Roman" pitchFamily="18" charset="0"/>
                          <a:ea typeface="宋体" pitchFamily="2" charset="-122"/>
                        </a:defRPr>
                      </a:lvl1pPr>
                      <a:lvl2pPr>
                        <a:spcBef>
                          <a:spcPct val="20000"/>
                        </a:spcBef>
                        <a:defRPr kumimoji="1" sz="2400" b="1">
                          <a:solidFill>
                            <a:srgbClr val="FFFFFF"/>
                          </a:solidFill>
                          <a:effectLst>
                            <a:outerShdw blurRad="38100" dist="38100" dir="2700000" algn="tl">
                              <a:srgbClr val="000000"/>
                            </a:outerShdw>
                          </a:effectLst>
                          <a:latin typeface="Times New Roman" pitchFamily="18" charset="0"/>
                          <a:ea typeface="宋体" pitchFamily="2" charset="-122"/>
                        </a:defRPr>
                      </a:lvl2pPr>
                      <a:lvl3pPr>
                        <a:spcBef>
                          <a:spcPct val="20000"/>
                        </a:spcBef>
                        <a:defRPr kumimoji="1" sz="2000" b="1">
                          <a:solidFill>
                            <a:srgbClr val="FFFFFF"/>
                          </a:solidFill>
                          <a:effectLst>
                            <a:outerShdw blurRad="38100" dist="38100" dir="2700000" algn="tl">
                              <a:srgbClr val="000000"/>
                            </a:outerShdw>
                          </a:effectLst>
                          <a:latin typeface="Times New Roman" pitchFamily="18" charset="0"/>
                          <a:ea typeface="宋体" pitchFamily="2" charset="-122"/>
                        </a:defRPr>
                      </a:lvl3pPr>
                      <a:lvl4pPr>
                        <a:spcBef>
                          <a:spcPct val="20000"/>
                        </a:spcBef>
                        <a:defRPr kumimoji="1" b="1">
                          <a:solidFill>
                            <a:srgbClr val="FFFFFF"/>
                          </a:solidFill>
                          <a:effectLst>
                            <a:outerShdw blurRad="38100" dist="38100" dir="2700000" algn="tl">
                              <a:srgbClr val="000000"/>
                            </a:outerShdw>
                          </a:effectLst>
                          <a:latin typeface="Times New Roman" pitchFamily="18" charset="0"/>
                          <a:ea typeface="宋体" pitchFamily="2" charset="-122"/>
                        </a:defRPr>
                      </a:lvl4pPr>
                      <a:lvl5pPr>
                        <a:spcBef>
                          <a:spcPct val="20000"/>
                        </a:spcBef>
                        <a:defRPr kumimoji="1" b="1">
                          <a:solidFill>
                            <a:srgbClr val="FFFFFF"/>
                          </a:solidFill>
                          <a:effectLst>
                            <a:outerShdw blurRad="38100" dist="38100" dir="2700000" algn="tl">
                              <a:srgbClr val="000000"/>
                            </a:outerShdw>
                          </a:effectLst>
                          <a:latin typeface="Times New Roman" pitchFamily="18" charset="0"/>
                          <a:ea typeface="宋体" pitchFamily="2" charset="-122"/>
                        </a:defRPr>
                      </a:lvl5pPr>
                      <a:lvl6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6pPr>
                      <a:lvl7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7pPr>
                      <a:lvl8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8pPr>
                      <a:lvl9pPr fontAlgn="base">
                        <a:spcBef>
                          <a:spcPct val="20000"/>
                        </a:spcBef>
                        <a:spcAft>
                          <a:spcPct val="0"/>
                        </a:spcAft>
                        <a:defRPr kumimoji="1" b="1">
                          <a:solidFill>
                            <a:srgbClr val="FFFFFF"/>
                          </a:solidFill>
                          <a:effectLst>
                            <a:outerShdw blurRad="38100" dist="38100" dir="2700000" algn="tl">
                              <a:srgbClr val="000000"/>
                            </a:outerShdw>
                          </a:effectLst>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4"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串行通信口</a:t>
            </a:r>
            <a:r>
              <a:rPr lang="en-US" altLang="zh-CN" sz="2600" kern="0" dirty="0">
                <a:solidFill>
                  <a:schemeClr val="tx2"/>
                </a:solidFill>
                <a:effectLst>
                  <a:outerShdw blurRad="38100" dist="38100" dir="2700000" algn="tl">
                    <a:srgbClr val="C0C0C0"/>
                  </a:outerShdw>
                </a:effectLst>
                <a:latin typeface="+mj-lt"/>
                <a:cs typeface="+mj-cs"/>
              </a:rPr>
              <a:t>I/O</a:t>
            </a:r>
            <a:endParaRPr lang="zh-CN" altLang="en-US" sz="2600" kern="0" dirty="0">
              <a:solidFill>
                <a:schemeClr val="tx2"/>
              </a:solidFill>
              <a:effectLst>
                <a:outerShdw blurRad="38100" dist="38100" dir="2700000" algn="tl">
                  <a:srgbClr val="C0C0C0"/>
                </a:outerShdw>
              </a:effectLst>
              <a:latin typeface="+mj-lt"/>
              <a:cs typeface="+mj-cs"/>
            </a:endParaRPr>
          </a:p>
        </p:txBody>
      </p:sp>
      <p:sp>
        <p:nvSpPr>
          <p:cNvPr id="5" name="Text Box 4"/>
          <p:cNvSpPr txBox="1">
            <a:spLocks noChangeArrowheads="1"/>
          </p:cNvSpPr>
          <p:nvPr/>
        </p:nvSpPr>
        <p:spPr bwMode="auto">
          <a:xfrm>
            <a:off x="2519772" y="3501008"/>
            <a:ext cx="4904732"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000" b="1" dirty="0"/>
              <a:t>例：从串口读一个字符。</a:t>
            </a:r>
          </a:p>
          <a:p>
            <a:pPr>
              <a:spcBef>
                <a:spcPct val="50000"/>
              </a:spcBef>
            </a:pPr>
            <a:r>
              <a:rPr lang="en-US" altLang="zh-CN" sz="2000" b="0" dirty="0"/>
              <a:t>INPUT_CHAR DB  ?</a:t>
            </a:r>
          </a:p>
          <a:p>
            <a:pPr>
              <a:spcBef>
                <a:spcPct val="50000"/>
              </a:spcBef>
            </a:pPr>
            <a:r>
              <a:rPr lang="en-US" altLang="zh-CN" sz="2000" b="0" dirty="0"/>
              <a:t>…</a:t>
            </a:r>
          </a:p>
          <a:p>
            <a:pPr>
              <a:spcBef>
                <a:spcPct val="50000"/>
              </a:spcBef>
            </a:pPr>
            <a:r>
              <a:rPr lang="en-US" altLang="zh-CN" sz="2000" b="0" dirty="0"/>
              <a:t>MOV  AH, 3</a:t>
            </a:r>
          </a:p>
          <a:p>
            <a:pPr>
              <a:spcBef>
                <a:spcPct val="50000"/>
              </a:spcBef>
            </a:pPr>
            <a:r>
              <a:rPr lang="en-US" altLang="zh-CN" sz="2000" b="0" dirty="0"/>
              <a:t>INT    21H</a:t>
            </a:r>
          </a:p>
          <a:p>
            <a:pPr>
              <a:spcBef>
                <a:spcPct val="50000"/>
              </a:spcBef>
            </a:pPr>
            <a:r>
              <a:rPr lang="en-US" altLang="zh-CN" sz="2000" b="0" dirty="0"/>
              <a:t>MOV INPUT_CHAR, AL</a:t>
            </a:r>
          </a:p>
          <a:p>
            <a:pPr>
              <a:spcBef>
                <a:spcPct val="50000"/>
              </a:spcBef>
            </a:pPr>
            <a:r>
              <a:rPr lang="en-US" altLang="zh-CN" sz="2000" b="0" dirty="0"/>
              <a:t>…</a:t>
            </a:r>
          </a:p>
        </p:txBody>
      </p:sp>
      <p:sp>
        <p:nvSpPr>
          <p:cNvPr id="6" name="Rectangle 5">
            <a:extLst>
              <a:ext uri="{FF2B5EF4-FFF2-40B4-BE49-F238E27FC236}">
                <a16:creationId xmlns:a16="http://schemas.microsoft.com/office/drawing/2014/main" id="{8209FF15-09D7-F245-B64D-AEEB69EDD8AF}"/>
              </a:ext>
            </a:extLst>
          </p:cNvPr>
          <p:cNvSpPr/>
          <p:nvPr/>
        </p:nvSpPr>
        <p:spPr>
          <a:xfrm>
            <a:off x="6200368" y="3623536"/>
            <a:ext cx="2448272" cy="584775"/>
          </a:xfrm>
          <a:prstGeom prst="rect">
            <a:avLst/>
          </a:prstGeom>
          <a:ln w="19050">
            <a:solidFill>
              <a:srgbClr val="00B050"/>
            </a:solidFill>
          </a:ln>
        </p:spPr>
        <p:txBody>
          <a:bodyPr wrap="square">
            <a:spAutoFit/>
          </a:bodyPr>
          <a:lstStyle/>
          <a:p>
            <a:pPr algn="just"/>
            <a:r>
              <a:rPr lang="zh-CN" altLang="en-CN" sz="1600" dirty="0">
                <a:solidFill>
                  <a:srgbClr val="FF0000"/>
                </a:solidFill>
              </a:rPr>
              <a:t>对</a:t>
            </a:r>
            <a:r>
              <a:rPr lang="zh-CN" altLang="en-US" sz="1600" dirty="0">
                <a:solidFill>
                  <a:srgbClr val="FF0000"/>
                </a:solidFill>
              </a:rPr>
              <a:t>通信端口</a:t>
            </a:r>
            <a:r>
              <a:rPr lang="en-US" altLang="zh-CN" sz="1600" dirty="0">
                <a:solidFill>
                  <a:srgbClr val="FF0000"/>
                </a:solidFill>
              </a:rPr>
              <a:t>COM1</a:t>
            </a:r>
            <a:r>
              <a:rPr lang="zh-CN" altLang="en-US" sz="1600" dirty="0">
                <a:solidFill>
                  <a:srgbClr val="FF0000"/>
                </a:solidFill>
              </a:rPr>
              <a:t>的功能调用</a:t>
            </a:r>
            <a:endParaRPr lang="en-CN" sz="1600" dirty="0">
              <a:solidFill>
                <a:srgbClr val="FF0000"/>
              </a:solidFill>
            </a:endParaRPr>
          </a:p>
        </p:txBody>
      </p:sp>
    </p:spTree>
    <p:extLst>
      <p:ext uri="{BB962C8B-B14F-4D97-AF65-F5344CB8AC3E}">
        <p14:creationId xmlns:p14="http://schemas.microsoft.com/office/powerpoint/2010/main" val="3067811545"/>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5" name="Text Box 5"/>
          <p:cNvSpPr txBox="1">
            <a:spLocks noChangeArrowheads="1"/>
          </p:cNvSpPr>
          <p:nvPr/>
        </p:nvSpPr>
        <p:spPr bwMode="auto">
          <a:xfrm>
            <a:off x="760020" y="1027151"/>
            <a:ext cx="6800311"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1800" b="0" dirty="0"/>
              <a:t>例：将字符串“</a:t>
            </a:r>
            <a:r>
              <a:rPr lang="en-US" altLang="zh-CN" sz="1800" b="0" dirty="0"/>
              <a:t>HELLO</a:t>
            </a:r>
            <a:r>
              <a:rPr lang="zh-CN" altLang="en-US" sz="1800" b="0" dirty="0"/>
              <a:t>”通过串口输出。</a:t>
            </a:r>
            <a:endParaRPr lang="en-US" altLang="zh-CN" sz="1800" b="0" dirty="0"/>
          </a:p>
          <a:p>
            <a:pPr>
              <a:spcBef>
                <a:spcPct val="50000"/>
              </a:spcBef>
            </a:pPr>
            <a:r>
              <a:rPr lang="en-US" altLang="zh-CN" sz="1800" b="0" dirty="0"/>
              <a:t>BUFFER  DB  ‘HELLO’</a:t>
            </a:r>
          </a:p>
          <a:p>
            <a:pPr>
              <a:spcBef>
                <a:spcPct val="50000"/>
              </a:spcBef>
            </a:pPr>
            <a:r>
              <a:rPr lang="en-US" altLang="zh-CN" sz="1800" b="0" dirty="0"/>
              <a:t>BUF_LEN  EQU  $-BUFFER</a:t>
            </a:r>
          </a:p>
          <a:p>
            <a:pPr>
              <a:spcBef>
                <a:spcPct val="50000"/>
              </a:spcBef>
            </a:pPr>
            <a:r>
              <a:rPr lang="en-US" altLang="zh-CN" sz="1800" b="0" dirty="0"/>
              <a:t>	…</a:t>
            </a:r>
          </a:p>
          <a:p>
            <a:pPr>
              <a:spcBef>
                <a:spcPct val="50000"/>
              </a:spcBef>
            </a:pPr>
            <a:r>
              <a:rPr lang="en-US" altLang="zh-CN" sz="1800" b="0" dirty="0"/>
              <a:t>	MOV  BX, OFFSET BUFFER</a:t>
            </a:r>
          </a:p>
          <a:p>
            <a:pPr>
              <a:spcBef>
                <a:spcPct val="50000"/>
              </a:spcBef>
            </a:pPr>
            <a:r>
              <a:rPr lang="en-US" altLang="zh-CN" sz="1800" b="0" dirty="0"/>
              <a:t>	MOV  CX, BUF_LEN</a:t>
            </a:r>
          </a:p>
          <a:p>
            <a:pPr>
              <a:spcBef>
                <a:spcPct val="50000"/>
              </a:spcBef>
            </a:pPr>
            <a:r>
              <a:rPr lang="en-US" altLang="zh-CN" sz="1800" b="0" dirty="0"/>
              <a:t>NEXT:</a:t>
            </a:r>
          </a:p>
          <a:p>
            <a:pPr>
              <a:spcBef>
                <a:spcPct val="50000"/>
              </a:spcBef>
            </a:pPr>
            <a:r>
              <a:rPr lang="en-US" altLang="zh-CN" sz="1800" b="0" dirty="0"/>
              <a:t>	MOV  DL, [BX]</a:t>
            </a:r>
          </a:p>
          <a:p>
            <a:pPr>
              <a:spcBef>
                <a:spcPct val="50000"/>
              </a:spcBef>
            </a:pPr>
            <a:r>
              <a:rPr lang="en-US" altLang="zh-CN" sz="1800" b="0" dirty="0"/>
              <a:t>	MOV  AH, 4</a:t>
            </a:r>
          </a:p>
          <a:p>
            <a:pPr>
              <a:spcBef>
                <a:spcPct val="50000"/>
              </a:spcBef>
            </a:pPr>
            <a:r>
              <a:rPr lang="en-US" altLang="zh-CN" sz="1800" b="0" dirty="0"/>
              <a:t>	INT    21H</a:t>
            </a:r>
          </a:p>
          <a:p>
            <a:pPr>
              <a:spcBef>
                <a:spcPct val="50000"/>
              </a:spcBef>
            </a:pPr>
            <a:r>
              <a:rPr lang="en-US" altLang="zh-CN" sz="1800" b="0" dirty="0"/>
              <a:t>	INC</a:t>
            </a:r>
            <a:r>
              <a:rPr lang="zh-CN" altLang="en-US" sz="1800" b="0" dirty="0"/>
              <a:t> </a:t>
            </a:r>
            <a:r>
              <a:rPr lang="en-US" altLang="zh-CN" sz="1800" b="0" dirty="0"/>
              <a:t>BX</a:t>
            </a:r>
          </a:p>
          <a:p>
            <a:pPr>
              <a:spcBef>
                <a:spcPct val="50000"/>
              </a:spcBef>
            </a:pPr>
            <a:r>
              <a:rPr lang="en-US" altLang="zh-CN" sz="1800" b="0" dirty="0"/>
              <a:t>	LOOP NEXT</a:t>
            </a:r>
          </a:p>
          <a:p>
            <a:pPr>
              <a:spcBef>
                <a:spcPct val="50000"/>
              </a:spcBef>
            </a:pPr>
            <a:r>
              <a:rPr lang="en-US" altLang="zh-CN" sz="1800" b="0" dirty="0"/>
              <a:t>	…</a:t>
            </a:r>
          </a:p>
        </p:txBody>
      </p:sp>
      <p:sp>
        <p:nvSpPr>
          <p:cNvPr id="5"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串行通信口</a:t>
            </a:r>
            <a:r>
              <a:rPr lang="en-US" altLang="zh-CN" sz="2600" kern="0" dirty="0">
                <a:solidFill>
                  <a:schemeClr val="tx2"/>
                </a:solidFill>
                <a:effectLst>
                  <a:outerShdw blurRad="38100" dist="38100" dir="2700000" algn="tl">
                    <a:srgbClr val="C0C0C0"/>
                  </a:outerShdw>
                </a:effectLst>
                <a:latin typeface="+mj-lt"/>
                <a:cs typeface="+mj-cs"/>
              </a:rPr>
              <a:t>I/O</a:t>
            </a:r>
            <a:endParaRPr lang="zh-CN" altLang="en-US" sz="2600" kern="0" dirty="0">
              <a:solidFill>
                <a:schemeClr val="tx2"/>
              </a:solidFill>
              <a:effectLst>
                <a:outerShdw blurRad="38100" dist="38100" dir="2700000" algn="tl">
                  <a:srgbClr val="C0C0C0"/>
                </a:outerShdw>
              </a:effectLst>
              <a:latin typeface="+mj-lt"/>
              <a:cs typeface="+mj-cs"/>
            </a:endParaRPr>
          </a:p>
        </p:txBody>
      </p:sp>
    </p:spTree>
    <p:extLst>
      <p:ext uri="{BB962C8B-B14F-4D97-AF65-F5344CB8AC3E}">
        <p14:creationId xmlns:p14="http://schemas.microsoft.com/office/powerpoint/2010/main" val="3581542984"/>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第</a:t>
            </a:r>
            <a:r>
              <a:rPr lang="en-US" altLang="zh-CN" sz="2600" kern="0" dirty="0">
                <a:solidFill>
                  <a:schemeClr val="tx2"/>
                </a:solidFill>
                <a:effectLst>
                  <a:outerShdw blurRad="38100" dist="38100" dir="2700000" algn="tl">
                    <a:srgbClr val="C0C0C0"/>
                  </a:outerShdw>
                </a:effectLst>
                <a:latin typeface="+mj-lt"/>
                <a:cs typeface="+mj-cs"/>
              </a:rPr>
              <a:t>11</a:t>
            </a:r>
            <a:r>
              <a:rPr lang="en-US" altLang="zh-CN" sz="2600" kern="0" dirty="0">
                <a:solidFill>
                  <a:schemeClr val="tx2"/>
                </a:solidFill>
                <a:effectLst>
                  <a:outerShdw blurRad="38100" dist="38100" dir="2700000" algn="tl">
                    <a:srgbClr val="C0C0C0"/>
                  </a:outerShdw>
                </a:effectLst>
              </a:rPr>
              <a:t>&amp;12</a:t>
            </a:r>
            <a:r>
              <a:rPr lang="zh-CN" altLang="en-US" sz="2600" kern="0" dirty="0">
                <a:solidFill>
                  <a:schemeClr val="tx2"/>
                </a:solidFill>
                <a:effectLst>
                  <a:outerShdw blurRad="38100" dist="38100" dir="2700000" algn="tl">
                    <a:srgbClr val="C0C0C0"/>
                  </a:outerShdw>
                </a:effectLst>
                <a:latin typeface="+mj-lt"/>
                <a:cs typeface="+mj-cs"/>
              </a:rPr>
              <a:t>讲：</a:t>
            </a:r>
            <a:r>
              <a:rPr lang="en-US" altLang="zh-CN" sz="2600" kern="0" dirty="0">
                <a:solidFill>
                  <a:schemeClr val="tx2"/>
                </a:solidFill>
                <a:effectLst>
                  <a:outerShdw blurRad="38100" dist="38100" dir="2700000" algn="tl">
                    <a:srgbClr val="C0C0C0"/>
                  </a:outerShdw>
                </a:effectLst>
                <a:latin typeface="+mj-lt"/>
                <a:cs typeface="+mj-cs"/>
              </a:rPr>
              <a:t>BIOS</a:t>
            </a:r>
            <a:r>
              <a:rPr lang="zh-CN" altLang="en-US" sz="2600" kern="0" dirty="0">
                <a:solidFill>
                  <a:schemeClr val="tx2"/>
                </a:solidFill>
                <a:effectLst>
                  <a:outerShdw blurRad="38100" dist="38100" dir="2700000" algn="tl">
                    <a:srgbClr val="C0C0C0"/>
                  </a:outerShdw>
                </a:effectLst>
                <a:latin typeface="+mj-lt"/>
                <a:cs typeface="+mj-cs"/>
              </a:rPr>
              <a:t>及</a:t>
            </a:r>
            <a:r>
              <a:rPr lang="en-US" altLang="zh-CN" sz="2600" kern="0" dirty="0">
                <a:solidFill>
                  <a:schemeClr val="tx2"/>
                </a:solidFill>
                <a:effectLst>
                  <a:outerShdw blurRad="38100" dist="38100" dir="2700000" algn="tl">
                    <a:srgbClr val="C0C0C0"/>
                  </a:outerShdw>
                </a:effectLst>
                <a:latin typeface="+mj-lt"/>
                <a:cs typeface="+mj-cs"/>
              </a:rPr>
              <a:t>DOS</a:t>
            </a:r>
            <a:r>
              <a:rPr lang="zh-CN" altLang="en-US" sz="2600" kern="0" dirty="0">
                <a:solidFill>
                  <a:schemeClr val="tx2"/>
                </a:solidFill>
                <a:effectLst>
                  <a:outerShdw blurRad="38100" dist="38100" dir="2700000" algn="tl">
                    <a:srgbClr val="C0C0C0"/>
                  </a:outerShdw>
                </a:effectLst>
                <a:latin typeface="+mj-lt"/>
                <a:cs typeface="+mj-cs"/>
              </a:rPr>
              <a:t>功能调用</a:t>
            </a:r>
          </a:p>
        </p:txBody>
      </p:sp>
      <p:sp>
        <p:nvSpPr>
          <p:cNvPr id="3" name="文本框 2"/>
          <p:cNvSpPr txBox="1"/>
          <p:nvPr/>
        </p:nvSpPr>
        <p:spPr>
          <a:xfrm>
            <a:off x="1223627" y="1016732"/>
            <a:ext cx="6571615" cy="4228850"/>
          </a:xfrm>
          <a:prstGeom prst="rect">
            <a:avLst/>
          </a:prstGeom>
          <a:noFill/>
        </p:spPr>
        <p:txBody>
          <a:bodyPr wrap="square" rtlCol="0">
            <a:spAutoFit/>
          </a:bodyPr>
          <a:lstStyle/>
          <a:p>
            <a:pPr marL="342900" indent="-342900">
              <a:lnSpc>
                <a:spcPct val="160000"/>
              </a:lnSpc>
              <a:buClr>
                <a:srgbClr val="FF3300"/>
              </a:buClr>
              <a:buFont typeface="Wingdings" panose="05000000000000000000" charset="0"/>
              <a:buChar char=""/>
            </a:pPr>
            <a:r>
              <a:rPr lang="en-US" altLang="zh-CN" b="0" dirty="0">
                <a:latin typeface="+mn-lt"/>
                <a:sym typeface="+mn-ea"/>
              </a:rPr>
              <a:t>BIOS</a:t>
            </a:r>
            <a:r>
              <a:rPr lang="zh-CN" altLang="en-US" b="0" dirty="0">
                <a:latin typeface="+mn-lt"/>
                <a:sym typeface="+mn-ea"/>
              </a:rPr>
              <a:t>与</a:t>
            </a:r>
            <a:r>
              <a:rPr lang="en-US" altLang="zh-CN" b="0" dirty="0">
                <a:latin typeface="+mn-lt"/>
                <a:sym typeface="+mn-ea"/>
              </a:rPr>
              <a:t>DOS</a:t>
            </a:r>
            <a:r>
              <a:rPr lang="zh-CN" altLang="en-US" b="0" dirty="0">
                <a:latin typeface="+mn-lt"/>
                <a:sym typeface="+mn-ea"/>
              </a:rPr>
              <a:t>简介</a:t>
            </a:r>
          </a:p>
          <a:p>
            <a:pPr marL="342900" indent="-342900">
              <a:lnSpc>
                <a:spcPct val="160000"/>
              </a:lnSpc>
              <a:buClr>
                <a:srgbClr val="FF3300"/>
              </a:buClr>
              <a:buFont typeface="Wingdings" panose="05000000000000000000" charset="0"/>
              <a:buChar char=""/>
            </a:pPr>
            <a:r>
              <a:rPr lang="zh-CN" altLang="en-US" b="0" dirty="0">
                <a:latin typeface="+mn-lt"/>
                <a:sym typeface="+mn-ea"/>
              </a:rPr>
              <a:t>键盘</a:t>
            </a:r>
            <a:r>
              <a:rPr lang="en-US" altLang="zh-CN" b="0" dirty="0">
                <a:latin typeface="+mn-lt"/>
                <a:sym typeface="+mn-ea"/>
              </a:rPr>
              <a:t>I/O</a:t>
            </a:r>
          </a:p>
          <a:p>
            <a:pPr marL="342900" indent="-342900">
              <a:lnSpc>
                <a:spcPct val="160000"/>
              </a:lnSpc>
              <a:buClr>
                <a:srgbClr val="FF3300"/>
              </a:buClr>
              <a:buFont typeface="Wingdings" panose="05000000000000000000" charset="0"/>
              <a:buChar char=""/>
            </a:pPr>
            <a:r>
              <a:rPr lang="zh-CN" altLang="en-US" b="0" dirty="0">
                <a:latin typeface="+mn-lt"/>
                <a:sym typeface="+mn-ea"/>
              </a:rPr>
              <a:t>显示器</a:t>
            </a:r>
            <a:r>
              <a:rPr lang="en-US" altLang="zh-CN" b="0" dirty="0">
                <a:latin typeface="+mn-lt"/>
                <a:sym typeface="+mn-ea"/>
              </a:rPr>
              <a:t>I/O</a:t>
            </a:r>
          </a:p>
          <a:p>
            <a:pPr marL="342900" indent="-342900">
              <a:lnSpc>
                <a:spcPct val="160000"/>
              </a:lnSpc>
              <a:buClr>
                <a:srgbClr val="FF3300"/>
              </a:buClr>
              <a:buFont typeface="Wingdings" panose="05000000000000000000" charset="0"/>
              <a:buChar char=""/>
            </a:pPr>
            <a:r>
              <a:rPr lang="zh-CN" altLang="en-US" b="0" dirty="0">
                <a:latin typeface="+mn-lt"/>
                <a:sym typeface="+mn-ea"/>
              </a:rPr>
              <a:t>串行通信口</a:t>
            </a:r>
            <a:r>
              <a:rPr lang="en-US" altLang="zh-CN" b="0" dirty="0">
                <a:latin typeface="+mn-lt"/>
                <a:sym typeface="+mn-ea"/>
              </a:rPr>
              <a:t>I/O</a:t>
            </a:r>
            <a:endParaRPr lang="zh-CN" altLang="en-US" b="0" dirty="0">
              <a:latin typeface="+mn-lt"/>
              <a:sym typeface="+mn-ea"/>
            </a:endParaRPr>
          </a:p>
          <a:p>
            <a:pPr marL="342900" indent="-342900">
              <a:lnSpc>
                <a:spcPct val="160000"/>
              </a:lnSpc>
              <a:buClr>
                <a:srgbClr val="FF3300"/>
              </a:buClr>
              <a:buFont typeface="Wingdings" panose="05000000000000000000" charset="0"/>
              <a:buChar char=""/>
            </a:pPr>
            <a:r>
              <a:rPr lang="zh-CN" altLang="en-US" dirty="0">
                <a:solidFill>
                  <a:srgbClr val="FF0000"/>
                </a:solidFill>
                <a:latin typeface="+mn-lt"/>
                <a:sym typeface="+mn-ea"/>
              </a:rPr>
              <a:t>文件存取</a:t>
            </a:r>
            <a:r>
              <a:rPr lang="en-US" altLang="zh-CN" dirty="0">
                <a:solidFill>
                  <a:srgbClr val="FF0000"/>
                </a:solidFill>
                <a:latin typeface="+mn-lt"/>
                <a:sym typeface="+mn-ea"/>
              </a:rPr>
              <a:t>I/O</a:t>
            </a:r>
          </a:p>
          <a:p>
            <a:pPr marL="800100" lvl="1" indent="-342900">
              <a:lnSpc>
                <a:spcPct val="160000"/>
              </a:lnSpc>
              <a:buClr>
                <a:srgbClr val="FF3300"/>
              </a:buClr>
              <a:buFont typeface="Wingdings" panose="05000000000000000000" charset="0"/>
              <a:buChar char=""/>
            </a:pPr>
            <a:r>
              <a:rPr lang="zh-CN" altLang="en-US" dirty="0">
                <a:solidFill>
                  <a:srgbClr val="FF0000"/>
                </a:solidFill>
                <a:latin typeface="+mn-lt"/>
                <a:sym typeface="+mn-ea"/>
              </a:rPr>
              <a:t>文件存取有关概念</a:t>
            </a:r>
            <a:endParaRPr lang="en-US" altLang="zh-CN" dirty="0">
              <a:solidFill>
                <a:srgbClr val="FF0000"/>
              </a:solidFill>
              <a:latin typeface="+mn-lt"/>
              <a:sym typeface="+mn-ea"/>
            </a:endParaRPr>
          </a:p>
          <a:p>
            <a:pPr marL="800100" lvl="1" indent="-342900">
              <a:lnSpc>
                <a:spcPct val="160000"/>
              </a:lnSpc>
              <a:buClr>
                <a:srgbClr val="FF3300"/>
              </a:buClr>
              <a:buFont typeface="Wingdings" panose="05000000000000000000" charset="0"/>
              <a:buChar char=""/>
            </a:pPr>
            <a:r>
              <a:rPr lang="zh-CN" altLang="en-US" dirty="0">
                <a:solidFill>
                  <a:srgbClr val="FF0000"/>
                </a:solidFill>
                <a:latin typeface="+mn-lt"/>
                <a:sym typeface="+mn-ea"/>
              </a:rPr>
              <a:t>文件存取功能调用</a:t>
            </a:r>
          </a:p>
        </p:txBody>
      </p:sp>
    </p:spTree>
    <p:extLst>
      <p:ext uri="{BB962C8B-B14F-4D97-AF65-F5344CB8AC3E}">
        <p14:creationId xmlns:p14="http://schemas.microsoft.com/office/powerpoint/2010/main" val="1900232703"/>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8" name="Rectangle 4"/>
          <p:cNvSpPr>
            <a:spLocks noChangeArrowheads="1"/>
          </p:cNvSpPr>
          <p:nvPr/>
        </p:nvSpPr>
        <p:spPr bwMode="auto">
          <a:xfrm>
            <a:off x="431540" y="927179"/>
            <a:ext cx="7992888" cy="5706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a:lnSpc>
                <a:spcPct val="120000"/>
              </a:lnSpc>
              <a:spcBef>
                <a:spcPct val="20000"/>
              </a:spcBef>
              <a:buClr>
                <a:schemeClr val="folHlink"/>
              </a:buClr>
              <a:buSzPct val="60000"/>
              <a:buFont typeface="Wingdings" panose="05000000000000000000" pitchFamily="2" charset="2"/>
              <a:buChar char="u"/>
            </a:pPr>
            <a:r>
              <a:rPr lang="zh-CN" altLang="en-US" b="1" dirty="0">
                <a:latin typeface="Times New Roman" pitchFamily="18" charset="0"/>
              </a:rPr>
              <a:t>文件操作既可以通过</a:t>
            </a:r>
            <a:r>
              <a:rPr lang="en-US" altLang="zh-CN" b="1" dirty="0">
                <a:solidFill>
                  <a:schemeClr val="hlink"/>
                </a:solidFill>
                <a:latin typeface="Times New Roman" pitchFamily="18" charset="0"/>
              </a:rPr>
              <a:t>BIOS</a:t>
            </a:r>
            <a:r>
              <a:rPr lang="zh-CN" altLang="en-US" b="1" dirty="0">
                <a:latin typeface="Times New Roman" pitchFamily="18" charset="0"/>
              </a:rPr>
              <a:t>的中断服务</a:t>
            </a:r>
            <a:r>
              <a:rPr lang="en-US" altLang="zh-CN" b="1" dirty="0">
                <a:solidFill>
                  <a:schemeClr val="hlink"/>
                </a:solidFill>
                <a:latin typeface="Times New Roman" pitchFamily="18" charset="0"/>
              </a:rPr>
              <a:t>INT  13H</a:t>
            </a:r>
            <a:r>
              <a:rPr lang="zh-CN" altLang="en-US" b="1" dirty="0">
                <a:latin typeface="Times New Roman" pitchFamily="18" charset="0"/>
              </a:rPr>
              <a:t>，也可以使用</a:t>
            </a:r>
            <a:r>
              <a:rPr lang="en-US" altLang="zh-CN" b="1" dirty="0">
                <a:solidFill>
                  <a:srgbClr val="E005F1"/>
                </a:solidFill>
                <a:latin typeface="Times New Roman" pitchFamily="18" charset="0"/>
              </a:rPr>
              <a:t>DOS</a:t>
            </a:r>
            <a:r>
              <a:rPr lang="zh-CN" altLang="en-US" b="1" dirty="0">
                <a:latin typeface="Times New Roman" pitchFamily="18" charset="0"/>
              </a:rPr>
              <a:t>系统功能调用</a:t>
            </a:r>
            <a:r>
              <a:rPr lang="en-US" altLang="zh-CN" b="1" dirty="0">
                <a:solidFill>
                  <a:srgbClr val="E005F1"/>
                </a:solidFill>
                <a:latin typeface="Times New Roman" pitchFamily="18" charset="0"/>
              </a:rPr>
              <a:t>INT 21H</a:t>
            </a:r>
            <a:r>
              <a:rPr lang="en-US" altLang="zh-CN" b="1" dirty="0">
                <a:latin typeface="Times New Roman" pitchFamily="18" charset="0"/>
              </a:rPr>
              <a:t>  </a:t>
            </a:r>
            <a:r>
              <a:rPr lang="zh-CN" altLang="en-US" b="1" dirty="0">
                <a:latin typeface="Times New Roman" pitchFamily="18" charset="0"/>
              </a:rPr>
              <a:t>。</a:t>
            </a:r>
          </a:p>
          <a:p>
            <a:pPr marL="342900" indent="-342900" algn="just">
              <a:lnSpc>
                <a:spcPct val="120000"/>
              </a:lnSpc>
              <a:spcBef>
                <a:spcPct val="20000"/>
              </a:spcBef>
              <a:buClr>
                <a:schemeClr val="folHlink"/>
              </a:buClr>
              <a:buSzPct val="60000"/>
              <a:buFont typeface="Wingdings" panose="05000000000000000000" pitchFamily="2" charset="2"/>
              <a:buChar char="u"/>
            </a:pPr>
            <a:r>
              <a:rPr lang="en-US" altLang="zh-CN" b="1" dirty="0">
                <a:latin typeface="Times New Roman" pitchFamily="18" charset="0"/>
              </a:rPr>
              <a:t>INT  13H</a:t>
            </a:r>
            <a:r>
              <a:rPr lang="zh-CN" altLang="en-US" b="1" dirty="0">
                <a:latin typeface="Times New Roman" pitchFamily="18" charset="0"/>
              </a:rPr>
              <a:t>提供的文件操作要求给出磁头号、磁道号、扇区号等磁盘物理参数，比较复杂</a:t>
            </a:r>
            <a:r>
              <a:rPr lang="zh-CN" altLang="en-US" dirty="0"/>
              <a:t>。</a:t>
            </a:r>
            <a:endParaRPr lang="zh-CN" altLang="en-US" b="1" dirty="0"/>
          </a:p>
          <a:p>
            <a:pPr marL="342900" indent="-342900" algn="just">
              <a:lnSpc>
                <a:spcPct val="120000"/>
              </a:lnSpc>
              <a:spcBef>
                <a:spcPct val="20000"/>
              </a:spcBef>
              <a:buClr>
                <a:schemeClr val="folHlink"/>
              </a:buClr>
              <a:buSzPct val="60000"/>
              <a:buFont typeface="Wingdings" panose="05000000000000000000" pitchFamily="2" charset="2"/>
              <a:buChar char="u"/>
            </a:pPr>
            <a:r>
              <a:rPr lang="zh-CN" altLang="en-US" b="1" dirty="0">
                <a:latin typeface="Times New Roman" pitchFamily="18" charset="0"/>
              </a:rPr>
              <a:t>而</a:t>
            </a:r>
            <a:r>
              <a:rPr lang="en-US" altLang="zh-CN" b="1" dirty="0">
                <a:latin typeface="Times New Roman" pitchFamily="18" charset="0"/>
              </a:rPr>
              <a:t>INT 21H</a:t>
            </a:r>
            <a:r>
              <a:rPr lang="zh-CN" altLang="en-US" b="1" dirty="0">
                <a:latin typeface="Times New Roman" pitchFamily="18" charset="0"/>
              </a:rPr>
              <a:t>提供的文件操作只要求给出文件名，相对要简单的多。 </a:t>
            </a:r>
            <a:endParaRPr lang="en-US" altLang="zh-CN" b="1" dirty="0">
              <a:latin typeface="Times New Roman" pitchFamily="18" charset="0"/>
            </a:endParaRPr>
          </a:p>
          <a:p>
            <a:pPr marL="342900" indent="-342900" algn="just">
              <a:lnSpc>
                <a:spcPct val="120000"/>
              </a:lnSpc>
              <a:spcBef>
                <a:spcPct val="20000"/>
              </a:spcBef>
              <a:buClr>
                <a:schemeClr val="folHlink"/>
              </a:buClr>
              <a:buSzPct val="60000"/>
              <a:buFont typeface="Wingdings" panose="05000000000000000000" pitchFamily="2" charset="2"/>
              <a:buChar char="u"/>
            </a:pPr>
            <a:r>
              <a:rPr lang="zh-CN" altLang="en-US" dirty="0"/>
              <a:t>因此，本章主要介绍</a:t>
            </a:r>
            <a:r>
              <a:rPr lang="en-US" altLang="zh-CN" dirty="0"/>
              <a:t>DOS</a:t>
            </a:r>
            <a:r>
              <a:rPr lang="zh-CN" altLang="en-US" dirty="0"/>
              <a:t>系统功能调用</a:t>
            </a:r>
            <a:r>
              <a:rPr lang="en-US" altLang="zh-CN" dirty="0"/>
              <a:t>21H</a:t>
            </a:r>
            <a:r>
              <a:rPr lang="zh-CN" altLang="en-US" dirty="0"/>
              <a:t>的文件操作方法：</a:t>
            </a:r>
            <a:r>
              <a:rPr lang="zh-CN" altLang="en-US" dirty="0">
                <a:solidFill>
                  <a:srgbClr val="FF0000"/>
                </a:solidFill>
              </a:rPr>
              <a:t>文件代号式磁盘存取。</a:t>
            </a:r>
            <a:endParaRPr lang="en-US" altLang="zh-CN" dirty="0">
              <a:solidFill>
                <a:srgbClr val="FF0000"/>
              </a:solidFill>
            </a:endParaRPr>
          </a:p>
          <a:p>
            <a:pPr marL="800100" lvl="1" indent="-342900" algn="just">
              <a:buFont typeface="Wingdings" panose="05000000000000000000" pitchFamily="2" charset="2"/>
              <a:buChar char="u"/>
            </a:pPr>
            <a:r>
              <a:rPr lang="zh-CN" altLang="en-US" dirty="0">
                <a:solidFill>
                  <a:srgbClr val="3333FF"/>
                </a:solidFill>
              </a:rPr>
              <a:t>用户在处理一个文件时，必须给出完整的路径名，一旦文件的路径名送入操作系统，系统就返回给用户一个</a:t>
            </a:r>
            <a:r>
              <a:rPr lang="en-US" altLang="zh-CN" dirty="0">
                <a:solidFill>
                  <a:srgbClr val="3333FF"/>
                </a:solidFill>
              </a:rPr>
              <a:t>16</a:t>
            </a:r>
            <a:r>
              <a:rPr lang="zh-CN" altLang="en-US" dirty="0">
                <a:solidFill>
                  <a:srgbClr val="3333FF"/>
                </a:solidFill>
              </a:rPr>
              <a:t>位的二进制控制字，称为</a:t>
            </a:r>
            <a:r>
              <a:rPr lang="zh-CN" altLang="en-US" dirty="0">
                <a:solidFill>
                  <a:srgbClr val="FF0000"/>
                </a:solidFill>
              </a:rPr>
              <a:t>文件代号</a:t>
            </a:r>
            <a:r>
              <a:rPr lang="zh-CN" altLang="en-US" dirty="0">
                <a:solidFill>
                  <a:srgbClr val="3333FF"/>
                </a:solidFill>
              </a:rPr>
              <a:t>。</a:t>
            </a:r>
            <a:endParaRPr lang="en-US" altLang="zh-CN" dirty="0">
              <a:solidFill>
                <a:srgbClr val="3333FF"/>
              </a:solidFill>
            </a:endParaRPr>
          </a:p>
          <a:p>
            <a:pPr marL="800100" lvl="1" indent="-342900" algn="just">
              <a:buFont typeface="Wingdings" panose="05000000000000000000" pitchFamily="2" charset="2"/>
              <a:buChar char="u"/>
            </a:pPr>
            <a:r>
              <a:rPr lang="zh-CN" altLang="en-US" dirty="0">
                <a:solidFill>
                  <a:srgbClr val="3333FF"/>
                </a:solidFill>
              </a:rPr>
              <a:t>以后对该文件进行读写操作时，就用这个</a:t>
            </a:r>
            <a:r>
              <a:rPr lang="zh-CN" altLang="en-US" dirty="0">
                <a:solidFill>
                  <a:srgbClr val="FF0000"/>
                </a:solidFill>
              </a:rPr>
              <a:t>文件代号</a:t>
            </a:r>
            <a:r>
              <a:rPr lang="zh-CN" altLang="en-US" dirty="0">
                <a:solidFill>
                  <a:srgbClr val="3333FF"/>
                </a:solidFill>
              </a:rPr>
              <a:t>去查找相应的文件。</a:t>
            </a:r>
            <a:endParaRPr lang="zh-CN" altLang="en-US" b="1" dirty="0">
              <a:latin typeface="Times New Roman" pitchFamily="18" charset="0"/>
            </a:endParaRPr>
          </a:p>
        </p:txBody>
      </p:sp>
      <p:sp>
        <p:nvSpPr>
          <p:cNvPr id="7"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文件存取有关概念</a:t>
            </a:r>
          </a:p>
        </p:txBody>
      </p:sp>
      <p:sp>
        <p:nvSpPr>
          <p:cNvPr id="4" name="TextBox 3">
            <a:extLst>
              <a:ext uri="{FF2B5EF4-FFF2-40B4-BE49-F238E27FC236}">
                <a16:creationId xmlns:a16="http://schemas.microsoft.com/office/drawing/2014/main" id="{FACFFC8F-7845-C345-A8B7-37F9EED4ABE5}"/>
              </a:ext>
            </a:extLst>
          </p:cNvPr>
          <p:cNvSpPr txBox="1"/>
          <p:nvPr/>
        </p:nvSpPr>
        <p:spPr>
          <a:xfrm>
            <a:off x="5008461" y="4149080"/>
            <a:ext cx="3672408" cy="584775"/>
          </a:xfrm>
          <a:prstGeom prst="rect">
            <a:avLst/>
          </a:prstGeom>
          <a:noFill/>
          <a:ln w="19050">
            <a:solidFill>
              <a:srgbClr val="00B050"/>
            </a:solidFill>
          </a:ln>
        </p:spPr>
        <p:txBody>
          <a:bodyPr wrap="square" rtlCol="0">
            <a:spAutoFit/>
          </a:bodyPr>
          <a:lstStyle/>
          <a:p>
            <a:r>
              <a:rPr lang="zh-CN" altLang="en-US" sz="1600" dirty="0">
                <a:solidFill>
                  <a:srgbClr val="FF0000"/>
                </a:solidFill>
              </a:rPr>
              <a:t>相对文件全名，用文件代号指称文件效率更高，避免重复处理字符串</a:t>
            </a:r>
            <a:endParaRPr lang="en-CN" sz="1600" dirty="0">
              <a:solidFill>
                <a:srgbClr val="FF0000"/>
              </a:solidFill>
            </a:endParaRPr>
          </a:p>
        </p:txBody>
      </p:sp>
    </p:spTree>
    <p:extLst>
      <p:ext uri="{BB962C8B-B14F-4D97-AF65-F5344CB8AC3E}">
        <p14:creationId xmlns:p14="http://schemas.microsoft.com/office/powerpoint/2010/main" val="2278568527"/>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Text Box 4"/>
          <p:cNvSpPr txBox="1">
            <a:spLocks noChangeArrowheads="1"/>
          </p:cNvSpPr>
          <p:nvPr/>
        </p:nvSpPr>
        <p:spPr bwMode="auto">
          <a:xfrm>
            <a:off x="496495" y="1088739"/>
            <a:ext cx="7992888" cy="5287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10000"/>
              </a:lnSpc>
              <a:spcBef>
                <a:spcPts val="600"/>
              </a:spcBef>
            </a:pPr>
            <a:r>
              <a:rPr kumimoji="1" lang="en-US" altLang="zh-CN" b="1" dirty="0">
                <a:solidFill>
                  <a:srgbClr val="FF0000"/>
                </a:solidFill>
                <a:latin typeface="宋体" pitchFamily="2" charset="-122"/>
              </a:rPr>
              <a:t>1</a:t>
            </a:r>
            <a:r>
              <a:rPr kumimoji="1" lang="zh-CN" altLang="en-US" b="1" dirty="0">
                <a:solidFill>
                  <a:srgbClr val="FF0000"/>
                </a:solidFill>
                <a:latin typeface="宋体" pitchFamily="2" charset="-122"/>
              </a:rPr>
              <a:t>、路径名和</a:t>
            </a:r>
            <a:r>
              <a:rPr kumimoji="1" lang="en-US" altLang="zh-CN" b="1" dirty="0">
                <a:solidFill>
                  <a:srgbClr val="FF0000"/>
                </a:solidFill>
              </a:rPr>
              <a:t>ASCIZ</a:t>
            </a:r>
            <a:r>
              <a:rPr kumimoji="1" lang="zh-CN" altLang="en-US" b="1" dirty="0">
                <a:solidFill>
                  <a:srgbClr val="FF0000"/>
                </a:solidFill>
                <a:latin typeface="宋体" pitchFamily="2" charset="-122"/>
              </a:rPr>
              <a:t>串</a:t>
            </a:r>
          </a:p>
          <a:p>
            <a:pPr algn="just">
              <a:lnSpc>
                <a:spcPct val="150000"/>
              </a:lnSpc>
              <a:spcBef>
                <a:spcPts val="600"/>
              </a:spcBef>
            </a:pPr>
            <a:r>
              <a:rPr kumimoji="1" lang="zh-CN" altLang="en-US" b="0" dirty="0"/>
              <a:t>         </a:t>
            </a:r>
            <a:r>
              <a:rPr kumimoji="1" lang="en-US" altLang="zh-CN" b="0" dirty="0"/>
              <a:t>ASCIZ</a:t>
            </a:r>
            <a:r>
              <a:rPr kumimoji="1" lang="zh-CN" altLang="en-US" b="0" dirty="0"/>
              <a:t>串</a:t>
            </a:r>
            <a:r>
              <a:rPr kumimoji="1" lang="en-US" altLang="zh-CN" b="0" dirty="0">
                <a:latin typeface="Courier New"/>
              </a:rPr>
              <a:t>—</a:t>
            </a:r>
            <a:r>
              <a:rPr kumimoji="1" lang="zh-CN" altLang="en-US" b="0" dirty="0"/>
              <a:t>对文件进行说明。</a:t>
            </a:r>
            <a:r>
              <a:rPr kumimoji="1" lang="en-US" altLang="zh-CN" b="0" dirty="0"/>
              <a:t>ASCIZ</a:t>
            </a:r>
            <a:r>
              <a:rPr kumimoji="1" lang="zh-CN" altLang="en-US" b="0" dirty="0"/>
              <a:t>串最后一个字节为</a:t>
            </a:r>
            <a:r>
              <a:rPr kumimoji="1" lang="en-US" altLang="zh-CN" b="0" dirty="0"/>
              <a:t>0</a:t>
            </a:r>
            <a:r>
              <a:rPr kumimoji="1" lang="zh-CN" altLang="en-US" b="0" dirty="0"/>
              <a:t>，其余字节是指示文件位置的</a:t>
            </a:r>
            <a:r>
              <a:rPr kumimoji="1" lang="en-US" altLang="zh-CN" b="0" dirty="0"/>
              <a:t>ASCII</a:t>
            </a:r>
            <a:r>
              <a:rPr kumimoji="1" lang="zh-CN" altLang="en-US" b="0" dirty="0"/>
              <a:t>码字符串。</a:t>
            </a:r>
          </a:p>
          <a:p>
            <a:pPr algn="just">
              <a:lnSpc>
                <a:spcPct val="150000"/>
              </a:lnSpc>
              <a:spcBef>
                <a:spcPts val="600"/>
              </a:spcBef>
            </a:pPr>
            <a:r>
              <a:rPr kumimoji="1" lang="zh-CN" altLang="en-US" b="0" dirty="0"/>
              <a:t>                    </a:t>
            </a:r>
            <a:r>
              <a:rPr kumimoji="1" lang="en-US" altLang="zh-CN" b="0" dirty="0"/>
              <a:t>[d:][path]filename.exe, 00</a:t>
            </a:r>
          </a:p>
          <a:p>
            <a:pPr algn="just">
              <a:lnSpc>
                <a:spcPct val="150000"/>
              </a:lnSpc>
              <a:spcBef>
                <a:spcPts val="600"/>
              </a:spcBef>
            </a:pPr>
            <a:r>
              <a:rPr lang="zh-CN" altLang="en-US" b="0" dirty="0"/>
              <a:t>其中</a:t>
            </a:r>
            <a:r>
              <a:rPr lang="en-US" altLang="zh-CN" b="0" dirty="0"/>
              <a:t>d</a:t>
            </a:r>
            <a:r>
              <a:rPr lang="zh-CN" altLang="en-US" b="0" dirty="0"/>
              <a:t>为驱动器名，</a:t>
            </a:r>
            <a:r>
              <a:rPr lang="en-US" altLang="zh-CN" b="0" dirty="0"/>
              <a:t>path</a:t>
            </a:r>
            <a:r>
              <a:rPr lang="zh-CN" altLang="en-US" b="0" dirty="0"/>
              <a:t>为路径名，</a:t>
            </a:r>
            <a:r>
              <a:rPr lang="en-US" altLang="zh-CN" b="0" dirty="0"/>
              <a:t>.exe</a:t>
            </a:r>
            <a:r>
              <a:rPr lang="zh-CN" altLang="en-US" b="0" dirty="0"/>
              <a:t>为文件名后缀。</a:t>
            </a:r>
            <a:endParaRPr lang="en-US" altLang="zh-CN" b="0" dirty="0"/>
          </a:p>
          <a:p>
            <a:pPr algn="just">
              <a:lnSpc>
                <a:spcPct val="150000"/>
              </a:lnSpc>
              <a:spcBef>
                <a:spcPts val="600"/>
              </a:spcBef>
            </a:pPr>
            <a:r>
              <a:rPr kumimoji="1" lang="zh-CN" altLang="en-US" b="0" dirty="0"/>
              <a:t>        用变量定义的形式就写作：</a:t>
            </a:r>
          </a:p>
          <a:p>
            <a:pPr algn="just">
              <a:lnSpc>
                <a:spcPct val="150000"/>
              </a:lnSpc>
              <a:spcBef>
                <a:spcPts val="600"/>
              </a:spcBef>
            </a:pPr>
            <a:r>
              <a:rPr kumimoji="1" lang="zh-CN" altLang="en-US" b="0" dirty="0"/>
              <a:t>	</a:t>
            </a:r>
            <a:r>
              <a:rPr kumimoji="1" lang="en-US" altLang="zh-CN" b="0" dirty="0"/>
              <a:t>filename1  DB   ‘C:\SAMPLE.TXT’,00</a:t>
            </a:r>
          </a:p>
          <a:p>
            <a:pPr algn="just">
              <a:lnSpc>
                <a:spcPct val="150000"/>
              </a:lnSpc>
              <a:spcBef>
                <a:spcPts val="600"/>
              </a:spcBef>
            </a:pPr>
            <a:r>
              <a:rPr kumimoji="1" lang="en-US" altLang="zh-CN" b="0" dirty="0"/>
              <a:t>	filename2  DB  ‘c:\test\run.exe’, 00</a:t>
            </a:r>
          </a:p>
          <a:p>
            <a:pPr algn="just">
              <a:lnSpc>
                <a:spcPct val="110000"/>
              </a:lnSpc>
              <a:spcBef>
                <a:spcPts val="600"/>
              </a:spcBef>
            </a:pPr>
            <a:endParaRPr kumimoji="1" lang="en-US" altLang="zh-CN" sz="2200" b="0" dirty="0"/>
          </a:p>
        </p:txBody>
      </p:sp>
      <p:sp>
        <p:nvSpPr>
          <p:cNvPr id="3"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文件存取有关概念</a:t>
            </a:r>
          </a:p>
        </p:txBody>
      </p:sp>
      <p:sp>
        <p:nvSpPr>
          <p:cNvPr id="2" name="TextBox 1">
            <a:extLst>
              <a:ext uri="{FF2B5EF4-FFF2-40B4-BE49-F238E27FC236}">
                <a16:creationId xmlns:a16="http://schemas.microsoft.com/office/drawing/2014/main" id="{845B1C81-8F78-8549-8710-A802A1D4FC6D}"/>
              </a:ext>
            </a:extLst>
          </p:cNvPr>
          <p:cNvSpPr txBox="1"/>
          <p:nvPr/>
        </p:nvSpPr>
        <p:spPr>
          <a:xfrm>
            <a:off x="6660232" y="2852936"/>
            <a:ext cx="2016899" cy="461665"/>
          </a:xfrm>
          <a:prstGeom prst="rect">
            <a:avLst/>
          </a:prstGeom>
          <a:noFill/>
          <a:ln>
            <a:solidFill>
              <a:srgbClr val="00B050"/>
            </a:solidFill>
          </a:ln>
        </p:spPr>
        <p:txBody>
          <a:bodyPr wrap="none" rtlCol="0">
            <a:spAutoFit/>
          </a:bodyPr>
          <a:lstStyle/>
          <a:p>
            <a:r>
              <a:rPr lang="en-CN" dirty="0"/>
              <a:t>AS</a:t>
            </a:r>
            <a:r>
              <a:rPr lang="en-US" altLang="zh-CN" dirty="0"/>
              <a:t>CII-ZERO</a:t>
            </a:r>
            <a:endParaRPr lang="en-CN" dirty="0"/>
          </a:p>
        </p:txBody>
      </p:sp>
    </p:spTree>
    <p:extLst>
      <p:ext uri="{BB962C8B-B14F-4D97-AF65-F5344CB8AC3E}">
        <p14:creationId xmlns:p14="http://schemas.microsoft.com/office/powerpoint/2010/main" val="531271617"/>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ext Box 4"/>
          <p:cNvSpPr txBox="1">
            <a:spLocks noChangeArrowheads="1"/>
          </p:cNvSpPr>
          <p:nvPr/>
        </p:nvSpPr>
        <p:spPr bwMode="auto">
          <a:xfrm>
            <a:off x="539552" y="1160748"/>
            <a:ext cx="800100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ts val="1200"/>
              </a:spcBef>
            </a:pPr>
            <a:r>
              <a:rPr kumimoji="1" lang="en-US" altLang="zh-CN" sz="2200" b="0" dirty="0"/>
              <a:t>        DOS</a:t>
            </a:r>
            <a:r>
              <a:rPr kumimoji="1" lang="zh-CN" altLang="en-US" sz="2200" b="0" dirty="0"/>
              <a:t>已经预定义了文件代号</a:t>
            </a:r>
            <a:r>
              <a:rPr kumimoji="1" lang="en-US" altLang="zh-CN" sz="2200" b="0" dirty="0"/>
              <a:t>0</a:t>
            </a:r>
            <a:r>
              <a:rPr kumimoji="1" lang="zh-CN" altLang="en-US" sz="2200" b="0" dirty="0"/>
              <a:t>到</a:t>
            </a:r>
            <a:r>
              <a:rPr kumimoji="1" lang="en-US" altLang="zh-CN" sz="2200" b="0" dirty="0"/>
              <a:t>4</a:t>
            </a:r>
            <a:r>
              <a:rPr kumimoji="1" lang="zh-CN" altLang="en-US" sz="2200" b="0" dirty="0"/>
              <a:t>与标准输入输出设备对应，即</a:t>
            </a:r>
          </a:p>
          <a:p>
            <a:pPr algn="just">
              <a:spcBef>
                <a:spcPts val="1200"/>
              </a:spcBef>
            </a:pPr>
            <a:r>
              <a:rPr kumimoji="1" lang="zh-CN" altLang="en-US" sz="2200" b="0" dirty="0"/>
              <a:t>         </a:t>
            </a:r>
            <a:r>
              <a:rPr kumimoji="1" lang="en-US" altLang="zh-CN" sz="2200" b="0" dirty="0"/>
              <a:t>0 ── </a:t>
            </a:r>
            <a:r>
              <a:rPr kumimoji="1" lang="zh-CN" altLang="en-US" sz="2200" b="0" dirty="0"/>
              <a:t>标准输入设备，键盘；</a:t>
            </a:r>
          </a:p>
          <a:p>
            <a:pPr algn="just">
              <a:spcBef>
                <a:spcPts val="1200"/>
              </a:spcBef>
            </a:pPr>
            <a:r>
              <a:rPr kumimoji="1" lang="zh-CN" altLang="en-US" sz="2200" b="0" dirty="0"/>
              <a:t>         </a:t>
            </a:r>
            <a:r>
              <a:rPr kumimoji="1" lang="en-US" altLang="zh-CN" sz="2200" b="0" dirty="0"/>
              <a:t>1 ── </a:t>
            </a:r>
            <a:r>
              <a:rPr kumimoji="1" lang="zh-CN" altLang="en-US" sz="2200" b="0" dirty="0"/>
              <a:t>标准输出设备，屏幕；</a:t>
            </a:r>
          </a:p>
          <a:p>
            <a:pPr algn="just">
              <a:spcBef>
                <a:spcPts val="1200"/>
              </a:spcBef>
            </a:pPr>
            <a:r>
              <a:rPr kumimoji="1" lang="zh-CN" altLang="en-US" sz="2200" b="0" dirty="0"/>
              <a:t>         </a:t>
            </a:r>
            <a:r>
              <a:rPr kumimoji="1" lang="en-US" altLang="zh-CN" sz="2200" b="0" dirty="0"/>
              <a:t>2 ── </a:t>
            </a:r>
            <a:r>
              <a:rPr kumimoji="1" lang="zh-CN" altLang="en-US" sz="2200" b="0" dirty="0"/>
              <a:t>错误输出的标准设备，屏幕；</a:t>
            </a:r>
          </a:p>
          <a:p>
            <a:pPr algn="just">
              <a:spcBef>
                <a:spcPts val="1200"/>
              </a:spcBef>
            </a:pPr>
            <a:r>
              <a:rPr kumimoji="1" lang="zh-CN" altLang="en-US" sz="2200" b="0" dirty="0"/>
              <a:t>         </a:t>
            </a:r>
            <a:r>
              <a:rPr kumimoji="1" lang="en-US" altLang="zh-CN" sz="2200" b="0" dirty="0"/>
              <a:t>3 ── </a:t>
            </a:r>
            <a:r>
              <a:rPr kumimoji="1" lang="zh-CN" altLang="en-US" sz="2200" b="0" dirty="0"/>
              <a:t>标准辅助设备（通信端口）；</a:t>
            </a:r>
          </a:p>
          <a:p>
            <a:pPr algn="just">
              <a:spcBef>
                <a:spcPts val="1200"/>
              </a:spcBef>
            </a:pPr>
            <a:r>
              <a:rPr kumimoji="1" lang="zh-CN" altLang="en-US" sz="2200" b="0" dirty="0"/>
              <a:t>         </a:t>
            </a:r>
            <a:r>
              <a:rPr kumimoji="1" lang="en-US" altLang="zh-CN" sz="2200" b="0" dirty="0"/>
              <a:t>4 ── </a:t>
            </a:r>
            <a:r>
              <a:rPr kumimoji="1" lang="zh-CN" altLang="en-US" sz="2200" b="0" dirty="0"/>
              <a:t>标准打印设备。</a:t>
            </a:r>
          </a:p>
          <a:p>
            <a:pPr algn="just">
              <a:spcBef>
                <a:spcPts val="1200"/>
              </a:spcBef>
            </a:pPr>
            <a:r>
              <a:rPr kumimoji="1" lang="zh-CN" altLang="en-US" sz="2200" b="0" dirty="0"/>
              <a:t>        这</a:t>
            </a:r>
            <a:r>
              <a:rPr kumimoji="1" lang="en-US" altLang="zh-CN" sz="2200" b="0" dirty="0"/>
              <a:t>5</a:t>
            </a:r>
            <a:r>
              <a:rPr kumimoji="1" lang="zh-CN" altLang="en-US" sz="2200" b="0" dirty="0"/>
              <a:t>个文件代号长期处于打开状态，应用程序可以直接使用。</a:t>
            </a:r>
            <a:endParaRPr kumimoji="1" lang="en-US" altLang="zh-CN" sz="2200" b="0" dirty="0"/>
          </a:p>
          <a:p>
            <a:pPr algn="just">
              <a:spcBef>
                <a:spcPts val="1200"/>
              </a:spcBef>
            </a:pPr>
            <a:r>
              <a:rPr lang="zh-CN" altLang="en-US" sz="2200" b="0" dirty="0"/>
              <a:t>        对建立或打开的文件，其</a:t>
            </a:r>
            <a:r>
              <a:rPr lang="zh-CN" altLang="en-US" sz="2200" b="0" dirty="0">
                <a:solidFill>
                  <a:schemeClr val="hlink"/>
                </a:solidFill>
              </a:rPr>
              <a:t>代号从</a:t>
            </a:r>
            <a:r>
              <a:rPr lang="en-US" altLang="zh-CN" sz="2200" b="0" dirty="0">
                <a:solidFill>
                  <a:schemeClr val="hlink"/>
                </a:solidFill>
              </a:rPr>
              <a:t>5</a:t>
            </a:r>
            <a:r>
              <a:rPr lang="zh-CN" altLang="en-US" sz="2200" b="0" dirty="0">
                <a:solidFill>
                  <a:schemeClr val="hlink"/>
                </a:solidFill>
              </a:rPr>
              <a:t>开始</a:t>
            </a:r>
            <a:r>
              <a:rPr lang="zh-CN" altLang="en-US" sz="2200" b="0" dirty="0"/>
              <a:t>顺序排列，在任一时刻最多只能同时打开</a:t>
            </a:r>
            <a:r>
              <a:rPr lang="en-US" altLang="zh-CN" sz="2200" b="0" dirty="0"/>
              <a:t>5</a:t>
            </a:r>
            <a:r>
              <a:rPr lang="zh-CN" altLang="en-US" sz="2200" b="0" dirty="0"/>
              <a:t>个文件。当</a:t>
            </a:r>
            <a:r>
              <a:rPr lang="zh-CN" altLang="en-US" sz="2200" b="0" dirty="0">
                <a:solidFill>
                  <a:schemeClr val="hlink"/>
                </a:solidFill>
              </a:rPr>
              <a:t>程序执行</a:t>
            </a:r>
            <a:r>
              <a:rPr lang="zh-CN" altLang="en-US" sz="2200" b="0" dirty="0"/>
              <a:t>时，调用的每一个文件都必须</a:t>
            </a:r>
            <a:r>
              <a:rPr lang="zh-CN" altLang="en-US" sz="2200" b="0" dirty="0">
                <a:solidFill>
                  <a:schemeClr val="hlink"/>
                </a:solidFill>
              </a:rPr>
              <a:t>分配一个唯一的文件代号</a:t>
            </a:r>
            <a:r>
              <a:rPr lang="zh-CN" altLang="en-US" sz="2200" b="0" dirty="0"/>
              <a:t>。</a:t>
            </a:r>
          </a:p>
        </p:txBody>
      </p:sp>
      <p:sp>
        <p:nvSpPr>
          <p:cNvPr id="3"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文件存取有关概念</a:t>
            </a:r>
          </a:p>
        </p:txBody>
      </p:sp>
      <p:sp>
        <p:nvSpPr>
          <p:cNvPr id="4" name="TextBox 3">
            <a:extLst>
              <a:ext uri="{FF2B5EF4-FFF2-40B4-BE49-F238E27FC236}">
                <a16:creationId xmlns:a16="http://schemas.microsoft.com/office/drawing/2014/main" id="{CDA15BFA-8883-2545-A7EF-0854985438DA}"/>
              </a:ext>
            </a:extLst>
          </p:cNvPr>
          <p:cNvSpPr txBox="1"/>
          <p:nvPr/>
        </p:nvSpPr>
        <p:spPr>
          <a:xfrm>
            <a:off x="5400092" y="1791689"/>
            <a:ext cx="3672408" cy="1815882"/>
          </a:xfrm>
          <a:prstGeom prst="rect">
            <a:avLst/>
          </a:prstGeom>
          <a:noFill/>
          <a:ln w="19050">
            <a:solidFill>
              <a:srgbClr val="00B050"/>
            </a:solidFill>
          </a:ln>
        </p:spPr>
        <p:txBody>
          <a:bodyPr wrap="square" rtlCol="0">
            <a:spAutoFit/>
          </a:bodyPr>
          <a:lstStyle/>
          <a:p>
            <a:r>
              <a:rPr lang="zh-CN" altLang="en-US" sz="1600" dirty="0">
                <a:solidFill>
                  <a:srgbClr val="FF0000"/>
                </a:solidFill>
              </a:rPr>
              <a:t>在汇编语言或者操作系统看来，文件与标准输入输出设备都是数据流，两者的差别在于操作系统支持对文件的随机存取，而标准输入输出设备只能顺序存取。向标准输出设备写一段数据意味着把这些数据送到屏幕显示，从标准输入设备读一段数据则是从键盘读入一串数据。</a:t>
            </a:r>
            <a:endParaRPr lang="en-CN" sz="1600" dirty="0">
              <a:solidFill>
                <a:srgbClr val="FF0000"/>
              </a:solidFill>
            </a:endParaRPr>
          </a:p>
        </p:txBody>
      </p:sp>
    </p:spTree>
    <p:extLst>
      <p:ext uri="{BB962C8B-B14F-4D97-AF65-F5344CB8AC3E}">
        <p14:creationId xmlns:p14="http://schemas.microsoft.com/office/powerpoint/2010/main" val="1398746941"/>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9" name="Rectangle 3"/>
          <p:cNvSpPr>
            <a:spLocks noGrp="1" noChangeArrowheads="1"/>
          </p:cNvSpPr>
          <p:nvPr>
            <p:ph type="body" idx="1"/>
          </p:nvPr>
        </p:nvSpPr>
        <p:spPr>
          <a:xfrm>
            <a:off x="755616" y="944724"/>
            <a:ext cx="7772400" cy="5638800"/>
          </a:xfrm>
          <a:noFill/>
          <a:ln/>
        </p:spPr>
        <p:txBody>
          <a:bodyPr/>
          <a:lstStyle/>
          <a:p>
            <a:pPr>
              <a:spcBef>
                <a:spcPct val="30000"/>
              </a:spcBef>
              <a:buClr>
                <a:schemeClr val="tx1"/>
              </a:buClr>
              <a:buFont typeface="Wingdings" pitchFamily="2" charset="2"/>
              <a:buNone/>
            </a:pPr>
            <a:r>
              <a:rPr lang="en-US" altLang="zh-CN" sz="2400" b="1" dirty="0">
                <a:solidFill>
                  <a:srgbClr val="FF0000"/>
                </a:solidFill>
                <a:effectLst/>
              </a:rPr>
              <a:t>2</a:t>
            </a:r>
            <a:r>
              <a:rPr lang="zh-CN" altLang="en-US" sz="2400" b="1" dirty="0">
                <a:solidFill>
                  <a:srgbClr val="FF0000"/>
                </a:solidFill>
                <a:effectLst/>
              </a:rPr>
              <a:t>、错误返回码</a:t>
            </a:r>
          </a:p>
          <a:p>
            <a:pPr>
              <a:spcBef>
                <a:spcPct val="30000"/>
              </a:spcBef>
              <a:buClr>
                <a:schemeClr val="tx1"/>
              </a:buClr>
              <a:buFont typeface="Wingdings" pitchFamily="2" charset="2"/>
              <a:buNone/>
            </a:pPr>
            <a:r>
              <a:rPr lang="zh-CN" altLang="en-US" sz="2000" b="1" dirty="0">
                <a:effectLst/>
              </a:rPr>
              <a:t>              </a:t>
            </a:r>
            <a:r>
              <a:rPr lang="en-US" altLang="zh-CN" sz="2000" b="1" dirty="0">
                <a:effectLst/>
              </a:rPr>
              <a:t>0</a:t>
            </a:r>
            <a:r>
              <a:rPr lang="zh-CN" altLang="en-US" sz="2000" b="1" dirty="0">
                <a:effectLst/>
              </a:rPr>
              <a:t>，操作成功</a:t>
            </a:r>
          </a:p>
          <a:p>
            <a:pPr>
              <a:spcBef>
                <a:spcPct val="30000"/>
              </a:spcBef>
              <a:buClr>
                <a:schemeClr val="tx1"/>
              </a:buClr>
              <a:buFont typeface="Wingdings" pitchFamily="2" charset="2"/>
              <a:buNone/>
            </a:pPr>
            <a:r>
              <a:rPr lang="zh-CN" altLang="en-US" sz="2000" b="1" dirty="0">
                <a:effectLst/>
              </a:rPr>
              <a:t>  </a:t>
            </a:r>
            <a:r>
              <a:rPr lang="en-US" altLang="zh-CN" sz="2000" b="1" dirty="0">
                <a:effectLst/>
              </a:rPr>
              <a:t>CF=  </a:t>
            </a:r>
          </a:p>
          <a:p>
            <a:pPr>
              <a:spcBef>
                <a:spcPct val="30000"/>
              </a:spcBef>
              <a:buClr>
                <a:schemeClr val="tx1"/>
              </a:buClr>
              <a:buFont typeface="Wingdings" pitchFamily="2" charset="2"/>
              <a:buNone/>
            </a:pPr>
            <a:r>
              <a:rPr lang="en-US" altLang="zh-CN" sz="2000" b="1" dirty="0">
                <a:effectLst/>
              </a:rPr>
              <a:t>              1</a:t>
            </a:r>
            <a:r>
              <a:rPr lang="zh-CN" altLang="en-US" sz="2000" b="1" dirty="0">
                <a:effectLst/>
              </a:rPr>
              <a:t>，操作失败</a:t>
            </a:r>
            <a:r>
              <a:rPr lang="en-US" altLang="zh-CN" sz="2000" b="1" dirty="0">
                <a:effectLst/>
              </a:rPr>
              <a:t>		</a:t>
            </a:r>
            <a:r>
              <a:rPr lang="zh-CN" altLang="en-US" sz="2000" b="1" dirty="0">
                <a:effectLst/>
              </a:rPr>
              <a:t> 错误类型码保存在</a:t>
            </a:r>
            <a:r>
              <a:rPr lang="en-US" altLang="zh-CN" sz="2000" b="1" dirty="0">
                <a:effectLst/>
              </a:rPr>
              <a:t>AX</a:t>
            </a:r>
            <a:r>
              <a:rPr lang="zh-CN" altLang="en-US" sz="2000" b="1" dirty="0">
                <a:effectLst/>
              </a:rPr>
              <a:t>寄存器中。</a:t>
            </a:r>
            <a:endParaRPr lang="en-US" altLang="zh-CN" sz="2000" b="1" dirty="0">
              <a:effectLst/>
            </a:endParaRPr>
          </a:p>
          <a:p>
            <a:pPr>
              <a:spcBef>
                <a:spcPct val="30000"/>
              </a:spcBef>
              <a:buClr>
                <a:schemeClr val="tx1"/>
              </a:buClr>
              <a:buFont typeface="Wingdings" pitchFamily="2" charset="2"/>
              <a:buNone/>
            </a:pPr>
            <a:endParaRPr lang="zh-CN" altLang="en-US" sz="2000" b="1" dirty="0">
              <a:effectLst/>
            </a:endParaRPr>
          </a:p>
          <a:p>
            <a:pPr>
              <a:buClr>
                <a:schemeClr val="tx1"/>
              </a:buClr>
              <a:buFont typeface="Wingdings" pitchFamily="2" charset="2"/>
              <a:buNone/>
            </a:pPr>
            <a:endParaRPr lang="zh-CN" altLang="en-US" sz="2000" b="1" dirty="0"/>
          </a:p>
          <a:p>
            <a:pPr>
              <a:buClr>
                <a:schemeClr val="tx1"/>
              </a:buClr>
              <a:buFont typeface="Wingdings" pitchFamily="2" charset="2"/>
              <a:buNone/>
            </a:pPr>
            <a:endParaRPr lang="en-US" altLang="zh-CN" sz="2000" b="1" dirty="0"/>
          </a:p>
        </p:txBody>
      </p:sp>
      <p:sp>
        <p:nvSpPr>
          <p:cNvPr id="208900" name="AutoShape 4"/>
          <p:cNvSpPr>
            <a:spLocks/>
          </p:cNvSpPr>
          <p:nvPr/>
        </p:nvSpPr>
        <p:spPr bwMode="auto">
          <a:xfrm>
            <a:off x="1503276" y="1430288"/>
            <a:ext cx="152400" cy="990600"/>
          </a:xfrm>
          <a:prstGeom prst="leftBrace">
            <a:avLst>
              <a:gd name="adj1" fmla="val 541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latin typeface="Times New Roman" pitchFamily="18" charset="0"/>
            </a:endParaRPr>
          </a:p>
        </p:txBody>
      </p:sp>
      <p:graphicFrame>
        <p:nvGraphicFramePr>
          <p:cNvPr id="54" name="Group 66"/>
          <p:cNvGraphicFramePr>
            <a:graphicFrameLocks/>
          </p:cNvGraphicFramePr>
          <p:nvPr>
            <p:extLst>
              <p:ext uri="{D42A27DB-BD31-4B8C-83A1-F6EECF244321}">
                <p14:modId xmlns:p14="http://schemas.microsoft.com/office/powerpoint/2010/main" val="2750596316"/>
              </p:ext>
            </p:extLst>
          </p:nvPr>
        </p:nvGraphicFramePr>
        <p:xfrm>
          <a:off x="935596" y="2888940"/>
          <a:ext cx="7158038" cy="3447430"/>
        </p:xfrm>
        <a:graphic>
          <a:graphicData uri="http://schemas.openxmlformats.org/drawingml/2006/table">
            <a:tbl>
              <a:tblPr/>
              <a:tblGrid>
                <a:gridCol w="1762125">
                  <a:extLst>
                    <a:ext uri="{9D8B030D-6E8A-4147-A177-3AD203B41FA5}">
                      <a16:colId xmlns:a16="http://schemas.microsoft.com/office/drawing/2014/main" val="20000"/>
                    </a:ext>
                  </a:extLst>
                </a:gridCol>
                <a:gridCol w="1854200">
                  <a:extLst>
                    <a:ext uri="{9D8B030D-6E8A-4147-A177-3AD203B41FA5}">
                      <a16:colId xmlns:a16="http://schemas.microsoft.com/office/drawing/2014/main" val="20001"/>
                    </a:ext>
                  </a:extLst>
                </a:gridCol>
                <a:gridCol w="1604255">
                  <a:extLst>
                    <a:ext uri="{9D8B030D-6E8A-4147-A177-3AD203B41FA5}">
                      <a16:colId xmlns:a16="http://schemas.microsoft.com/office/drawing/2014/main" val="20002"/>
                    </a:ext>
                  </a:extLst>
                </a:gridCol>
                <a:gridCol w="1937458">
                  <a:extLst>
                    <a:ext uri="{9D8B030D-6E8A-4147-A177-3AD203B41FA5}">
                      <a16:colId xmlns:a16="http://schemas.microsoft.com/office/drawing/2014/main" val="20003"/>
                    </a:ext>
                  </a:extLst>
                </a:gridCol>
              </a:tblGrid>
              <a:tr h="324036">
                <a:tc gridSpan="4">
                  <a:txBody>
                    <a:bodyPr/>
                    <a:lstStyle>
                      <a:lvl1pPr marL="342900" indent="-34290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a:spcBef>
                          <a:spcPct val="20000"/>
                        </a:spcBef>
                        <a:buClr>
                          <a:schemeClr val="tx2"/>
                        </a:buClr>
                        <a:defRPr kumimoji="1" sz="2000">
                          <a:solidFill>
                            <a:schemeClr val="tx1"/>
                          </a:solidFill>
                          <a:latin typeface="Verdana" pitchFamily="34" charset="0"/>
                          <a:ea typeface="宋体" pitchFamily="2" charset="-122"/>
                        </a:defRPr>
                      </a:lvl3pPr>
                      <a:lvl4pPr marL="1600200" indent="-228600">
                        <a:spcBef>
                          <a:spcPct val="20000"/>
                        </a:spcBef>
                        <a:buClr>
                          <a:schemeClr val="hlink"/>
                        </a:buClr>
                        <a:defRPr kumimoji="1">
                          <a:solidFill>
                            <a:schemeClr val="tx1"/>
                          </a:solidFill>
                          <a:latin typeface="Verdana" pitchFamily="34" charset="0"/>
                          <a:ea typeface="宋体" pitchFamily="2" charset="-122"/>
                        </a:defRPr>
                      </a:lvl4pPr>
                      <a:lvl5pPr marL="2057400" indent="-22860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342900" marR="0" lvl="0" indent="-342900" algn="ctr" defTabSz="914400" rtl="0" eaLnBrk="0" fontAlgn="b" latinLnBrk="0" hangingPunct="0">
                        <a:lnSpc>
                          <a:spcPct val="100000"/>
                        </a:lnSpc>
                        <a:spcBef>
                          <a:spcPts val="0"/>
                        </a:spcBef>
                        <a:spcAft>
                          <a:spcPct val="0"/>
                        </a:spcAft>
                        <a:buClr>
                          <a:schemeClr val="folHlink"/>
                        </a:buClr>
                        <a:buSzPct val="75000"/>
                        <a:buFont typeface="Wingdings" pitchFamily="2" charset="2"/>
                        <a:buNone/>
                        <a:tabLst/>
                      </a:pPr>
                      <a:r>
                        <a:rPr kumimoji="1" lang="zh-CN" altLang="en-US" sz="1600" b="0" i="0" u="none" strike="noStrike" cap="none" normalizeH="0" baseline="0" dirty="0">
                          <a:ln>
                            <a:noFill/>
                          </a:ln>
                          <a:solidFill>
                            <a:schemeClr val="tx1"/>
                          </a:solidFill>
                          <a:effectLst/>
                          <a:latin typeface="+mn-lt"/>
                          <a:ea typeface="黑体" pitchFamily="49" charset="-122"/>
                        </a:rPr>
                        <a:t>部分错误代码的意义</a:t>
                      </a:r>
                      <a:endParaRPr kumimoji="1" lang="zh-CN" altLang="en-US" sz="1600" b="0" i="0" u="none" strike="noStrike" cap="none" normalizeH="0" baseline="0" dirty="0">
                        <a:ln>
                          <a:noFill/>
                        </a:ln>
                        <a:solidFill>
                          <a:schemeClr val="tx1"/>
                        </a:solidFill>
                        <a:effectLst/>
                        <a:latin typeface="+mn-lt"/>
                        <a:ea typeface="宋体" pitchFamily="2" charset="-122"/>
                      </a:endParaRPr>
                    </a:p>
                  </a:txBody>
                  <a:tcPr marL="72000" marR="0" marT="0" marB="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257969">
                <a:tc>
                  <a:txBody>
                    <a:bodyPr/>
                    <a:lstStyle>
                      <a:lvl1pPr marL="342900" indent="-34290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a:spcBef>
                          <a:spcPct val="20000"/>
                        </a:spcBef>
                        <a:buClr>
                          <a:schemeClr val="tx2"/>
                        </a:buClr>
                        <a:defRPr kumimoji="1" sz="2000">
                          <a:solidFill>
                            <a:schemeClr val="tx1"/>
                          </a:solidFill>
                          <a:latin typeface="Verdana" pitchFamily="34" charset="0"/>
                          <a:ea typeface="宋体" pitchFamily="2" charset="-122"/>
                        </a:defRPr>
                      </a:lvl3pPr>
                      <a:lvl4pPr marL="1600200" indent="-228600">
                        <a:spcBef>
                          <a:spcPct val="20000"/>
                        </a:spcBef>
                        <a:buClr>
                          <a:schemeClr val="hlink"/>
                        </a:buClr>
                        <a:defRPr kumimoji="1">
                          <a:solidFill>
                            <a:schemeClr val="tx1"/>
                          </a:solidFill>
                          <a:latin typeface="Verdana" pitchFamily="34" charset="0"/>
                          <a:ea typeface="宋体" pitchFamily="2" charset="-122"/>
                        </a:defRPr>
                      </a:lvl4pPr>
                      <a:lvl5pPr marL="2057400" indent="-22860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342900" marR="0" lvl="0" indent="-342900" algn="ctr" defTabSz="914400" rtl="0" eaLnBrk="0" fontAlgn="b" latinLnBrk="0" hangingPunct="0">
                        <a:lnSpc>
                          <a:spcPct val="100000"/>
                        </a:lnSpc>
                        <a:spcBef>
                          <a:spcPct val="20000"/>
                        </a:spcBef>
                        <a:spcAft>
                          <a:spcPct val="0"/>
                        </a:spcAft>
                        <a:buClr>
                          <a:schemeClr val="folHlink"/>
                        </a:buClr>
                        <a:buSzPct val="75000"/>
                        <a:buFont typeface="Wingdings" pitchFamily="2" charset="2"/>
                        <a:buNone/>
                        <a:tabLst/>
                      </a:pPr>
                      <a:r>
                        <a:rPr kumimoji="1" lang="zh-CN" altLang="en-US" sz="1600" b="0" i="0" u="none" strike="noStrike" cap="none" normalizeH="0" baseline="0" dirty="0">
                          <a:ln>
                            <a:noFill/>
                          </a:ln>
                          <a:solidFill>
                            <a:schemeClr val="tx1"/>
                          </a:solidFill>
                          <a:effectLst/>
                          <a:latin typeface="+mn-lt"/>
                          <a:ea typeface="黑体" pitchFamily="49" charset="-122"/>
                        </a:rPr>
                        <a:t>错误代码</a:t>
                      </a:r>
                      <a:endParaRPr kumimoji="1" lang="zh-CN" altLang="en-US" sz="1600" b="0" i="0" u="none" strike="noStrike" cap="none" normalizeH="0" baseline="0" dirty="0">
                        <a:ln>
                          <a:noFill/>
                        </a:ln>
                        <a:solidFill>
                          <a:schemeClr val="tx1"/>
                        </a:solidFill>
                        <a:effectLst/>
                        <a:latin typeface="+mn-lt"/>
                        <a:ea typeface="宋体" pitchFamily="2" charset="-122"/>
                      </a:endParaRPr>
                    </a:p>
                  </a:txBody>
                  <a:tcPr marL="72000" marR="0" marT="0" marB="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a:spcBef>
                          <a:spcPct val="20000"/>
                        </a:spcBef>
                        <a:buClr>
                          <a:schemeClr val="tx2"/>
                        </a:buClr>
                        <a:defRPr kumimoji="1" sz="2000">
                          <a:solidFill>
                            <a:schemeClr val="tx1"/>
                          </a:solidFill>
                          <a:latin typeface="Verdana" pitchFamily="34" charset="0"/>
                          <a:ea typeface="宋体" pitchFamily="2" charset="-122"/>
                        </a:defRPr>
                      </a:lvl3pPr>
                      <a:lvl4pPr marL="1600200" indent="-228600">
                        <a:spcBef>
                          <a:spcPct val="20000"/>
                        </a:spcBef>
                        <a:buClr>
                          <a:schemeClr val="hlink"/>
                        </a:buClr>
                        <a:defRPr kumimoji="1">
                          <a:solidFill>
                            <a:schemeClr val="tx1"/>
                          </a:solidFill>
                          <a:latin typeface="Verdana" pitchFamily="34" charset="0"/>
                          <a:ea typeface="宋体" pitchFamily="2" charset="-122"/>
                        </a:defRPr>
                      </a:lvl4pPr>
                      <a:lvl5pPr marL="2057400" indent="-22860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342900" marR="0" lvl="0" indent="-342900" algn="ctr" defTabSz="914400" rtl="0" eaLnBrk="0" fontAlgn="b" latinLnBrk="0" hangingPunct="0">
                        <a:lnSpc>
                          <a:spcPct val="100000"/>
                        </a:lnSpc>
                        <a:spcBef>
                          <a:spcPts val="0"/>
                        </a:spcBef>
                        <a:spcAft>
                          <a:spcPct val="0"/>
                        </a:spcAft>
                        <a:buClr>
                          <a:schemeClr val="folHlink"/>
                        </a:buClr>
                        <a:buSzPct val="75000"/>
                        <a:buFont typeface="Wingdings" pitchFamily="2" charset="2"/>
                        <a:buNone/>
                        <a:tabLst/>
                      </a:pPr>
                      <a:r>
                        <a:rPr kumimoji="1" lang="zh-CN" altLang="en-US" sz="1600" b="0" i="0" u="none" strike="noStrike" cap="none" normalizeH="0" baseline="0" dirty="0">
                          <a:ln>
                            <a:noFill/>
                          </a:ln>
                          <a:solidFill>
                            <a:schemeClr val="tx1"/>
                          </a:solidFill>
                          <a:effectLst/>
                          <a:latin typeface="+mn-lt"/>
                          <a:ea typeface="黑体" pitchFamily="49" charset="-122"/>
                        </a:rPr>
                        <a:t>意义</a:t>
                      </a:r>
                      <a:endParaRPr kumimoji="1" lang="zh-CN" altLang="en-US" sz="1600" b="0" i="0" u="none" strike="noStrike" cap="none" normalizeH="0" baseline="0" dirty="0">
                        <a:ln>
                          <a:noFill/>
                        </a:ln>
                        <a:solidFill>
                          <a:schemeClr val="tx1"/>
                        </a:solidFill>
                        <a:effectLst/>
                        <a:latin typeface="+mn-lt"/>
                        <a:ea typeface="宋体" pitchFamily="2" charset="-122"/>
                      </a:endParaRPr>
                    </a:p>
                  </a:txBody>
                  <a:tcPr marL="7200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a:spcBef>
                          <a:spcPct val="20000"/>
                        </a:spcBef>
                        <a:buClr>
                          <a:schemeClr val="tx2"/>
                        </a:buClr>
                        <a:defRPr kumimoji="1" sz="2000">
                          <a:solidFill>
                            <a:schemeClr val="tx1"/>
                          </a:solidFill>
                          <a:latin typeface="Verdana" pitchFamily="34" charset="0"/>
                          <a:ea typeface="宋体" pitchFamily="2" charset="-122"/>
                        </a:defRPr>
                      </a:lvl3pPr>
                      <a:lvl4pPr marL="1600200" indent="-228600">
                        <a:spcBef>
                          <a:spcPct val="20000"/>
                        </a:spcBef>
                        <a:buClr>
                          <a:schemeClr val="hlink"/>
                        </a:buClr>
                        <a:defRPr kumimoji="1">
                          <a:solidFill>
                            <a:schemeClr val="tx1"/>
                          </a:solidFill>
                          <a:latin typeface="Verdana" pitchFamily="34" charset="0"/>
                          <a:ea typeface="宋体" pitchFamily="2" charset="-122"/>
                        </a:defRPr>
                      </a:lvl4pPr>
                      <a:lvl5pPr marL="2057400" indent="-22860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342900" marR="0" lvl="0" indent="-342900" algn="ctr" defTabSz="914400" rtl="0" eaLnBrk="0" fontAlgn="b" latinLnBrk="0" hangingPunct="0">
                        <a:lnSpc>
                          <a:spcPct val="100000"/>
                        </a:lnSpc>
                        <a:spcBef>
                          <a:spcPts val="0"/>
                        </a:spcBef>
                        <a:spcAft>
                          <a:spcPct val="0"/>
                        </a:spcAft>
                        <a:buClr>
                          <a:schemeClr val="folHlink"/>
                        </a:buClr>
                        <a:buSzPct val="75000"/>
                        <a:buFont typeface="Wingdings" pitchFamily="2" charset="2"/>
                        <a:buNone/>
                        <a:tabLst/>
                      </a:pPr>
                      <a:r>
                        <a:rPr kumimoji="1" lang="zh-CN" altLang="en-US" sz="1600" b="0" i="0" u="none" strike="noStrike" cap="none" normalizeH="0" baseline="0" dirty="0">
                          <a:ln>
                            <a:noFill/>
                          </a:ln>
                          <a:solidFill>
                            <a:schemeClr val="tx1"/>
                          </a:solidFill>
                          <a:effectLst/>
                          <a:latin typeface="+mn-lt"/>
                          <a:ea typeface="黑体" pitchFamily="49" charset="-122"/>
                        </a:rPr>
                        <a:t>错误代码</a:t>
                      </a:r>
                      <a:endParaRPr kumimoji="1" lang="zh-CN" altLang="en-US" sz="1600" b="0" i="0" u="none" strike="noStrike" cap="none" normalizeH="0" baseline="0" dirty="0">
                        <a:ln>
                          <a:noFill/>
                        </a:ln>
                        <a:solidFill>
                          <a:schemeClr val="tx1"/>
                        </a:solidFill>
                        <a:effectLst/>
                        <a:latin typeface="+mn-lt"/>
                        <a:ea typeface="宋体" pitchFamily="2" charset="-122"/>
                      </a:endParaRPr>
                    </a:p>
                  </a:txBody>
                  <a:tcPr marL="7200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a:spcBef>
                          <a:spcPct val="20000"/>
                        </a:spcBef>
                        <a:buClr>
                          <a:schemeClr val="tx2"/>
                        </a:buClr>
                        <a:defRPr kumimoji="1" sz="2000">
                          <a:solidFill>
                            <a:schemeClr val="tx1"/>
                          </a:solidFill>
                          <a:latin typeface="Verdana" pitchFamily="34" charset="0"/>
                          <a:ea typeface="宋体" pitchFamily="2" charset="-122"/>
                        </a:defRPr>
                      </a:lvl3pPr>
                      <a:lvl4pPr marL="1600200" indent="-228600">
                        <a:spcBef>
                          <a:spcPct val="20000"/>
                        </a:spcBef>
                        <a:buClr>
                          <a:schemeClr val="hlink"/>
                        </a:buClr>
                        <a:defRPr kumimoji="1">
                          <a:solidFill>
                            <a:schemeClr val="tx1"/>
                          </a:solidFill>
                          <a:latin typeface="Verdana" pitchFamily="34" charset="0"/>
                          <a:ea typeface="宋体" pitchFamily="2" charset="-122"/>
                        </a:defRPr>
                      </a:lvl4pPr>
                      <a:lvl5pPr marL="2057400" indent="-22860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342900" marR="0" lvl="0" indent="-342900" algn="ctr" defTabSz="914400" rtl="0" eaLnBrk="0" fontAlgn="b" latinLnBrk="0" hangingPunct="0">
                        <a:lnSpc>
                          <a:spcPct val="100000"/>
                        </a:lnSpc>
                        <a:spcBef>
                          <a:spcPts val="0"/>
                        </a:spcBef>
                        <a:spcAft>
                          <a:spcPct val="0"/>
                        </a:spcAft>
                        <a:buClr>
                          <a:schemeClr val="folHlink"/>
                        </a:buClr>
                        <a:buSzPct val="75000"/>
                        <a:buFont typeface="Wingdings" pitchFamily="2" charset="2"/>
                        <a:buNone/>
                        <a:tabLst/>
                      </a:pPr>
                      <a:r>
                        <a:rPr kumimoji="1" lang="zh-CN" altLang="en-US" sz="1600" b="0" i="0" u="none" strike="noStrike" cap="none" normalizeH="0" baseline="0" dirty="0">
                          <a:ln>
                            <a:noFill/>
                          </a:ln>
                          <a:solidFill>
                            <a:schemeClr val="tx1"/>
                          </a:solidFill>
                          <a:effectLst/>
                          <a:latin typeface="+mn-lt"/>
                          <a:ea typeface="黑体" pitchFamily="49" charset="-122"/>
                        </a:rPr>
                        <a:t>意义</a:t>
                      </a:r>
                      <a:endParaRPr kumimoji="1" lang="zh-CN" altLang="en-US" sz="1600" b="0" i="0" u="none" strike="noStrike" cap="none" normalizeH="0" baseline="0" dirty="0">
                        <a:ln>
                          <a:noFill/>
                        </a:ln>
                        <a:solidFill>
                          <a:schemeClr val="tx1"/>
                        </a:solidFill>
                        <a:effectLst/>
                        <a:latin typeface="+mn-lt"/>
                        <a:ea typeface="宋体" pitchFamily="2" charset="-122"/>
                      </a:endParaRPr>
                    </a:p>
                  </a:txBody>
                  <a:tcPr marL="72000" marR="0" marT="0" marB="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2900">
                <a:tc>
                  <a:txBody>
                    <a:bodyPr/>
                    <a:lstStyle>
                      <a:lvl1pPr marL="342900" indent="-34290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a:spcBef>
                          <a:spcPct val="20000"/>
                        </a:spcBef>
                        <a:buClr>
                          <a:schemeClr val="tx2"/>
                        </a:buClr>
                        <a:defRPr kumimoji="1" sz="2000">
                          <a:solidFill>
                            <a:schemeClr val="tx1"/>
                          </a:solidFill>
                          <a:latin typeface="Verdana" pitchFamily="34" charset="0"/>
                          <a:ea typeface="宋体" pitchFamily="2" charset="-122"/>
                        </a:defRPr>
                      </a:lvl3pPr>
                      <a:lvl4pPr marL="1600200" indent="-228600">
                        <a:spcBef>
                          <a:spcPct val="20000"/>
                        </a:spcBef>
                        <a:buClr>
                          <a:schemeClr val="hlink"/>
                        </a:buClr>
                        <a:defRPr kumimoji="1">
                          <a:solidFill>
                            <a:schemeClr val="tx1"/>
                          </a:solidFill>
                          <a:latin typeface="Verdana" pitchFamily="34" charset="0"/>
                          <a:ea typeface="宋体" pitchFamily="2" charset="-122"/>
                        </a:defRPr>
                      </a:lvl4pPr>
                      <a:lvl5pPr marL="2057400" indent="-22860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342900" marR="0" lvl="0" indent="-342900" algn="ctr"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1" lang="en-US" altLang="zh-CN" sz="1600" b="0" i="0" u="none" strike="noStrike" cap="none" normalizeH="0" baseline="0" dirty="0">
                          <a:ln>
                            <a:noFill/>
                          </a:ln>
                          <a:solidFill>
                            <a:schemeClr val="tx1"/>
                          </a:solidFill>
                          <a:effectLst/>
                          <a:latin typeface="+mn-lt"/>
                          <a:ea typeface="宋体" pitchFamily="2" charset="-122"/>
                        </a:rPr>
                        <a:t>1</a:t>
                      </a:r>
                    </a:p>
                  </a:txBody>
                  <a:tcPr marL="72000" marR="0" marT="0" marB="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a:spcBef>
                          <a:spcPct val="20000"/>
                        </a:spcBef>
                        <a:buClr>
                          <a:schemeClr val="tx2"/>
                        </a:buClr>
                        <a:defRPr kumimoji="1" sz="2000">
                          <a:solidFill>
                            <a:schemeClr val="tx1"/>
                          </a:solidFill>
                          <a:latin typeface="Verdana" pitchFamily="34" charset="0"/>
                          <a:ea typeface="宋体" pitchFamily="2" charset="-122"/>
                        </a:defRPr>
                      </a:lvl3pPr>
                      <a:lvl4pPr marL="1600200" indent="-228600">
                        <a:spcBef>
                          <a:spcPct val="20000"/>
                        </a:spcBef>
                        <a:buClr>
                          <a:schemeClr val="hlink"/>
                        </a:buClr>
                        <a:defRPr kumimoji="1">
                          <a:solidFill>
                            <a:schemeClr val="tx1"/>
                          </a:solidFill>
                          <a:latin typeface="Verdana" pitchFamily="34" charset="0"/>
                          <a:ea typeface="宋体" pitchFamily="2" charset="-122"/>
                        </a:defRPr>
                      </a:lvl4pPr>
                      <a:lvl5pPr marL="2057400" indent="-22860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342900" marR="0" lvl="0" indent="-342900" algn="l" defTabSz="914400" rtl="0" eaLnBrk="0" fontAlgn="base" latinLnBrk="0" hangingPunct="0">
                        <a:lnSpc>
                          <a:spcPct val="100000"/>
                        </a:lnSpc>
                        <a:spcBef>
                          <a:spcPts val="0"/>
                        </a:spcBef>
                        <a:spcAft>
                          <a:spcPct val="0"/>
                        </a:spcAft>
                        <a:buClr>
                          <a:schemeClr val="folHlink"/>
                        </a:buClr>
                        <a:buSzPct val="75000"/>
                        <a:buFont typeface="Wingdings" pitchFamily="2" charset="2"/>
                        <a:buNone/>
                        <a:tabLst/>
                      </a:pPr>
                      <a:r>
                        <a:rPr kumimoji="1" lang="zh-CN" altLang="en-US" sz="1600" b="0" i="0" u="none" strike="noStrike" cap="none" normalizeH="0" baseline="0">
                          <a:ln>
                            <a:noFill/>
                          </a:ln>
                          <a:solidFill>
                            <a:schemeClr val="tx1"/>
                          </a:solidFill>
                          <a:effectLst/>
                          <a:latin typeface="+mn-lt"/>
                          <a:ea typeface="宋体" pitchFamily="2" charset="-122"/>
                        </a:rPr>
                        <a:t>无效的功能号</a:t>
                      </a:r>
                    </a:p>
                  </a:txBody>
                  <a:tcPr marL="7200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a:spcBef>
                          <a:spcPct val="20000"/>
                        </a:spcBef>
                        <a:buClr>
                          <a:schemeClr val="tx2"/>
                        </a:buClr>
                        <a:defRPr kumimoji="1" sz="2000">
                          <a:solidFill>
                            <a:schemeClr val="tx1"/>
                          </a:solidFill>
                          <a:latin typeface="Verdana" pitchFamily="34" charset="0"/>
                          <a:ea typeface="宋体" pitchFamily="2" charset="-122"/>
                        </a:defRPr>
                      </a:lvl3pPr>
                      <a:lvl4pPr marL="1600200" indent="-228600">
                        <a:spcBef>
                          <a:spcPct val="20000"/>
                        </a:spcBef>
                        <a:buClr>
                          <a:schemeClr val="hlink"/>
                        </a:buClr>
                        <a:defRPr kumimoji="1">
                          <a:solidFill>
                            <a:schemeClr val="tx1"/>
                          </a:solidFill>
                          <a:latin typeface="Verdana" pitchFamily="34" charset="0"/>
                          <a:ea typeface="宋体" pitchFamily="2" charset="-122"/>
                        </a:defRPr>
                      </a:lvl4pPr>
                      <a:lvl5pPr marL="2057400" indent="-22860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342900" marR="0" lvl="0" indent="-342900" algn="ctr" defTabSz="914400" rtl="0" eaLnBrk="0" fontAlgn="base" latinLnBrk="0" hangingPunct="0">
                        <a:lnSpc>
                          <a:spcPct val="100000"/>
                        </a:lnSpc>
                        <a:spcBef>
                          <a:spcPts val="0"/>
                        </a:spcBef>
                        <a:spcAft>
                          <a:spcPct val="0"/>
                        </a:spcAft>
                        <a:buClr>
                          <a:schemeClr val="folHlink"/>
                        </a:buClr>
                        <a:buSzPct val="75000"/>
                        <a:buFont typeface="Wingdings" pitchFamily="2" charset="2"/>
                        <a:buNone/>
                        <a:tabLst/>
                      </a:pPr>
                      <a:r>
                        <a:rPr kumimoji="1" lang="en-US" altLang="zh-CN" sz="1600" b="0" i="0" u="none" strike="noStrike" cap="none" normalizeH="0" baseline="0" dirty="0">
                          <a:ln>
                            <a:noFill/>
                          </a:ln>
                          <a:solidFill>
                            <a:schemeClr val="tx1"/>
                          </a:solidFill>
                          <a:effectLst/>
                          <a:latin typeface="+mn-lt"/>
                          <a:ea typeface="宋体" pitchFamily="2" charset="-122"/>
                        </a:rPr>
                        <a:t>10</a:t>
                      </a:r>
                    </a:p>
                  </a:txBody>
                  <a:tcPr marL="7200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a:spcBef>
                          <a:spcPct val="20000"/>
                        </a:spcBef>
                        <a:buClr>
                          <a:schemeClr val="tx2"/>
                        </a:buClr>
                        <a:defRPr kumimoji="1" sz="2000">
                          <a:solidFill>
                            <a:schemeClr val="tx1"/>
                          </a:solidFill>
                          <a:latin typeface="Verdana" pitchFamily="34" charset="0"/>
                          <a:ea typeface="宋体" pitchFamily="2" charset="-122"/>
                        </a:defRPr>
                      </a:lvl3pPr>
                      <a:lvl4pPr marL="1600200" indent="-228600">
                        <a:spcBef>
                          <a:spcPct val="20000"/>
                        </a:spcBef>
                        <a:buClr>
                          <a:schemeClr val="hlink"/>
                        </a:buClr>
                        <a:defRPr kumimoji="1">
                          <a:solidFill>
                            <a:schemeClr val="tx1"/>
                          </a:solidFill>
                          <a:latin typeface="Verdana" pitchFamily="34" charset="0"/>
                          <a:ea typeface="宋体" pitchFamily="2" charset="-122"/>
                        </a:defRPr>
                      </a:lvl4pPr>
                      <a:lvl5pPr marL="2057400" indent="-22860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342900" marR="0" lvl="0" indent="-342900" algn="l" defTabSz="914400" rtl="0" eaLnBrk="0" fontAlgn="base" latinLnBrk="0" hangingPunct="0">
                        <a:lnSpc>
                          <a:spcPct val="100000"/>
                        </a:lnSpc>
                        <a:spcBef>
                          <a:spcPts val="0"/>
                        </a:spcBef>
                        <a:spcAft>
                          <a:spcPct val="0"/>
                        </a:spcAft>
                        <a:buClr>
                          <a:schemeClr val="folHlink"/>
                        </a:buClr>
                        <a:buSzPct val="75000"/>
                        <a:buFont typeface="Wingdings" pitchFamily="2" charset="2"/>
                        <a:buNone/>
                        <a:tabLst/>
                      </a:pPr>
                      <a:r>
                        <a:rPr kumimoji="1" lang="zh-CN" altLang="en-US" sz="1600" b="0" i="0" u="none" strike="noStrike" cap="none" normalizeH="0" baseline="0" dirty="0">
                          <a:ln>
                            <a:noFill/>
                          </a:ln>
                          <a:solidFill>
                            <a:schemeClr val="tx1"/>
                          </a:solidFill>
                          <a:effectLst/>
                          <a:latin typeface="+mn-lt"/>
                          <a:ea typeface="宋体" pitchFamily="2" charset="-122"/>
                        </a:rPr>
                        <a:t>不正确的环境</a:t>
                      </a:r>
                    </a:p>
                  </a:txBody>
                  <a:tcPr marL="72000" marR="0" marT="0" marB="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4488">
                <a:tc>
                  <a:txBody>
                    <a:bodyPr/>
                    <a:lstStyle>
                      <a:lvl1pPr marL="342900" indent="-34290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a:spcBef>
                          <a:spcPct val="20000"/>
                        </a:spcBef>
                        <a:buClr>
                          <a:schemeClr val="tx2"/>
                        </a:buClr>
                        <a:defRPr kumimoji="1" sz="2000">
                          <a:solidFill>
                            <a:schemeClr val="tx1"/>
                          </a:solidFill>
                          <a:latin typeface="Verdana" pitchFamily="34" charset="0"/>
                          <a:ea typeface="宋体" pitchFamily="2" charset="-122"/>
                        </a:defRPr>
                      </a:lvl3pPr>
                      <a:lvl4pPr marL="1600200" indent="-228600">
                        <a:spcBef>
                          <a:spcPct val="20000"/>
                        </a:spcBef>
                        <a:buClr>
                          <a:schemeClr val="hlink"/>
                        </a:buClr>
                        <a:defRPr kumimoji="1">
                          <a:solidFill>
                            <a:schemeClr val="tx1"/>
                          </a:solidFill>
                          <a:latin typeface="Verdana" pitchFamily="34" charset="0"/>
                          <a:ea typeface="宋体" pitchFamily="2" charset="-122"/>
                        </a:defRPr>
                      </a:lvl4pPr>
                      <a:lvl5pPr marL="2057400" indent="-22860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342900" marR="0" lvl="0" indent="-342900" algn="ctr"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1" lang="en-US" altLang="zh-CN" sz="1600" b="0" i="0" u="none" strike="noStrike" cap="none" normalizeH="0" baseline="0" dirty="0">
                          <a:ln>
                            <a:noFill/>
                          </a:ln>
                          <a:solidFill>
                            <a:schemeClr val="tx1"/>
                          </a:solidFill>
                          <a:effectLst/>
                          <a:latin typeface="+mn-lt"/>
                          <a:ea typeface="宋体" pitchFamily="2" charset="-122"/>
                        </a:rPr>
                        <a:t>2</a:t>
                      </a:r>
                    </a:p>
                  </a:txBody>
                  <a:tcPr marL="72000" marR="0" marT="0" marB="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a:spcBef>
                          <a:spcPct val="20000"/>
                        </a:spcBef>
                        <a:buClr>
                          <a:schemeClr val="tx2"/>
                        </a:buClr>
                        <a:defRPr kumimoji="1" sz="2000">
                          <a:solidFill>
                            <a:schemeClr val="tx1"/>
                          </a:solidFill>
                          <a:latin typeface="Verdana" pitchFamily="34" charset="0"/>
                          <a:ea typeface="宋体" pitchFamily="2" charset="-122"/>
                        </a:defRPr>
                      </a:lvl3pPr>
                      <a:lvl4pPr marL="1600200" indent="-228600">
                        <a:spcBef>
                          <a:spcPct val="20000"/>
                        </a:spcBef>
                        <a:buClr>
                          <a:schemeClr val="hlink"/>
                        </a:buClr>
                        <a:defRPr kumimoji="1">
                          <a:solidFill>
                            <a:schemeClr val="tx1"/>
                          </a:solidFill>
                          <a:latin typeface="Verdana" pitchFamily="34" charset="0"/>
                          <a:ea typeface="宋体" pitchFamily="2" charset="-122"/>
                        </a:defRPr>
                      </a:lvl4pPr>
                      <a:lvl5pPr marL="2057400" indent="-22860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342900" marR="0" lvl="0" indent="-342900" algn="l" defTabSz="914400" rtl="0" eaLnBrk="0" fontAlgn="base" latinLnBrk="0" hangingPunct="0">
                        <a:lnSpc>
                          <a:spcPct val="100000"/>
                        </a:lnSpc>
                        <a:spcBef>
                          <a:spcPts val="0"/>
                        </a:spcBef>
                        <a:spcAft>
                          <a:spcPct val="0"/>
                        </a:spcAft>
                        <a:buClr>
                          <a:schemeClr val="folHlink"/>
                        </a:buClr>
                        <a:buSzPct val="75000"/>
                        <a:buFont typeface="Wingdings" pitchFamily="2" charset="2"/>
                        <a:buNone/>
                        <a:tabLst/>
                      </a:pPr>
                      <a:r>
                        <a:rPr kumimoji="1" lang="zh-CN" altLang="en-US" sz="1600" b="0" i="0" u="none" strike="noStrike" cap="none" normalizeH="0" baseline="0">
                          <a:ln>
                            <a:noFill/>
                          </a:ln>
                          <a:solidFill>
                            <a:schemeClr val="tx1"/>
                          </a:solidFill>
                          <a:effectLst/>
                          <a:latin typeface="+mn-lt"/>
                          <a:ea typeface="宋体" pitchFamily="2" charset="-122"/>
                        </a:rPr>
                        <a:t>文件没有找到</a:t>
                      </a:r>
                    </a:p>
                  </a:txBody>
                  <a:tcPr marL="7200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a:spcBef>
                          <a:spcPct val="20000"/>
                        </a:spcBef>
                        <a:buClr>
                          <a:schemeClr val="tx2"/>
                        </a:buClr>
                        <a:defRPr kumimoji="1" sz="2000">
                          <a:solidFill>
                            <a:schemeClr val="tx1"/>
                          </a:solidFill>
                          <a:latin typeface="Verdana" pitchFamily="34" charset="0"/>
                          <a:ea typeface="宋体" pitchFamily="2" charset="-122"/>
                        </a:defRPr>
                      </a:lvl3pPr>
                      <a:lvl4pPr marL="1600200" indent="-228600">
                        <a:spcBef>
                          <a:spcPct val="20000"/>
                        </a:spcBef>
                        <a:buClr>
                          <a:schemeClr val="hlink"/>
                        </a:buClr>
                        <a:defRPr kumimoji="1">
                          <a:solidFill>
                            <a:schemeClr val="tx1"/>
                          </a:solidFill>
                          <a:latin typeface="Verdana" pitchFamily="34" charset="0"/>
                          <a:ea typeface="宋体" pitchFamily="2" charset="-122"/>
                        </a:defRPr>
                      </a:lvl4pPr>
                      <a:lvl5pPr marL="2057400" indent="-22860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342900" marR="0" lvl="0" indent="-342900" algn="ctr" defTabSz="914400" rtl="0" eaLnBrk="0" fontAlgn="base" latinLnBrk="0" hangingPunct="0">
                        <a:lnSpc>
                          <a:spcPct val="100000"/>
                        </a:lnSpc>
                        <a:spcBef>
                          <a:spcPts val="0"/>
                        </a:spcBef>
                        <a:spcAft>
                          <a:spcPct val="0"/>
                        </a:spcAft>
                        <a:buClr>
                          <a:schemeClr val="folHlink"/>
                        </a:buClr>
                        <a:buSzPct val="75000"/>
                        <a:buFont typeface="Wingdings" pitchFamily="2" charset="2"/>
                        <a:buNone/>
                        <a:tabLst/>
                      </a:pPr>
                      <a:r>
                        <a:rPr kumimoji="1" lang="en-US" altLang="zh-CN" sz="1600" b="0" i="0" u="none" strike="noStrike" cap="none" normalizeH="0" baseline="0" dirty="0">
                          <a:ln>
                            <a:noFill/>
                          </a:ln>
                          <a:solidFill>
                            <a:schemeClr val="tx1"/>
                          </a:solidFill>
                          <a:effectLst/>
                          <a:latin typeface="+mn-lt"/>
                          <a:ea typeface="宋体" pitchFamily="2" charset="-122"/>
                        </a:rPr>
                        <a:t>11</a:t>
                      </a:r>
                    </a:p>
                  </a:txBody>
                  <a:tcPr marL="7200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a:spcBef>
                          <a:spcPct val="20000"/>
                        </a:spcBef>
                        <a:buClr>
                          <a:schemeClr val="tx2"/>
                        </a:buClr>
                        <a:defRPr kumimoji="1" sz="2000">
                          <a:solidFill>
                            <a:schemeClr val="tx1"/>
                          </a:solidFill>
                          <a:latin typeface="Verdana" pitchFamily="34" charset="0"/>
                          <a:ea typeface="宋体" pitchFamily="2" charset="-122"/>
                        </a:defRPr>
                      </a:lvl3pPr>
                      <a:lvl4pPr marL="1600200" indent="-228600">
                        <a:spcBef>
                          <a:spcPct val="20000"/>
                        </a:spcBef>
                        <a:buClr>
                          <a:schemeClr val="hlink"/>
                        </a:buClr>
                        <a:defRPr kumimoji="1">
                          <a:solidFill>
                            <a:schemeClr val="tx1"/>
                          </a:solidFill>
                          <a:latin typeface="Verdana" pitchFamily="34" charset="0"/>
                          <a:ea typeface="宋体" pitchFamily="2" charset="-122"/>
                        </a:defRPr>
                      </a:lvl4pPr>
                      <a:lvl5pPr marL="2057400" indent="-22860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342900" marR="0" lvl="0" indent="-342900" algn="l" defTabSz="914400" rtl="0" eaLnBrk="0" fontAlgn="base" latinLnBrk="0" hangingPunct="0">
                        <a:lnSpc>
                          <a:spcPct val="100000"/>
                        </a:lnSpc>
                        <a:spcBef>
                          <a:spcPts val="0"/>
                        </a:spcBef>
                        <a:spcAft>
                          <a:spcPct val="0"/>
                        </a:spcAft>
                        <a:buClr>
                          <a:schemeClr val="folHlink"/>
                        </a:buClr>
                        <a:buSzPct val="75000"/>
                        <a:buFont typeface="Wingdings" pitchFamily="2" charset="2"/>
                        <a:buNone/>
                        <a:tabLst/>
                      </a:pPr>
                      <a:r>
                        <a:rPr kumimoji="1" lang="zh-CN" altLang="en-US" sz="1600" b="0" i="0" u="none" strike="noStrike" cap="none" normalizeH="0" baseline="0" dirty="0">
                          <a:ln>
                            <a:noFill/>
                          </a:ln>
                          <a:solidFill>
                            <a:schemeClr val="tx1"/>
                          </a:solidFill>
                          <a:effectLst/>
                          <a:latin typeface="+mn-lt"/>
                          <a:ea typeface="宋体" pitchFamily="2" charset="-122"/>
                        </a:rPr>
                        <a:t>格式无效</a:t>
                      </a:r>
                    </a:p>
                  </a:txBody>
                  <a:tcPr marL="72000" marR="0" marT="0" marB="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2900">
                <a:tc>
                  <a:txBody>
                    <a:bodyPr/>
                    <a:lstStyle>
                      <a:lvl1pPr marL="342900" indent="-34290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a:spcBef>
                          <a:spcPct val="20000"/>
                        </a:spcBef>
                        <a:buClr>
                          <a:schemeClr val="tx2"/>
                        </a:buClr>
                        <a:defRPr kumimoji="1" sz="2000">
                          <a:solidFill>
                            <a:schemeClr val="tx1"/>
                          </a:solidFill>
                          <a:latin typeface="Verdana" pitchFamily="34" charset="0"/>
                          <a:ea typeface="宋体" pitchFamily="2" charset="-122"/>
                        </a:defRPr>
                      </a:lvl3pPr>
                      <a:lvl4pPr marL="1600200" indent="-228600">
                        <a:spcBef>
                          <a:spcPct val="20000"/>
                        </a:spcBef>
                        <a:buClr>
                          <a:schemeClr val="hlink"/>
                        </a:buClr>
                        <a:defRPr kumimoji="1">
                          <a:solidFill>
                            <a:schemeClr val="tx1"/>
                          </a:solidFill>
                          <a:latin typeface="Verdana" pitchFamily="34" charset="0"/>
                          <a:ea typeface="宋体" pitchFamily="2" charset="-122"/>
                        </a:defRPr>
                      </a:lvl4pPr>
                      <a:lvl5pPr marL="2057400" indent="-22860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342900" marR="0" lvl="0" indent="-342900" algn="ctr"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1" lang="en-US" altLang="zh-CN" sz="1600" b="0" i="0" u="none" strike="noStrike" cap="none" normalizeH="0" baseline="0" dirty="0">
                          <a:ln>
                            <a:noFill/>
                          </a:ln>
                          <a:solidFill>
                            <a:schemeClr val="tx1"/>
                          </a:solidFill>
                          <a:effectLst/>
                          <a:latin typeface="+mn-lt"/>
                          <a:ea typeface="宋体" pitchFamily="2" charset="-122"/>
                        </a:rPr>
                        <a:t>3</a:t>
                      </a:r>
                    </a:p>
                  </a:txBody>
                  <a:tcPr marL="72000" marR="0" marT="0" marB="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a:spcBef>
                          <a:spcPct val="20000"/>
                        </a:spcBef>
                        <a:buClr>
                          <a:schemeClr val="tx2"/>
                        </a:buClr>
                        <a:defRPr kumimoji="1" sz="2000">
                          <a:solidFill>
                            <a:schemeClr val="tx1"/>
                          </a:solidFill>
                          <a:latin typeface="Verdana" pitchFamily="34" charset="0"/>
                          <a:ea typeface="宋体" pitchFamily="2" charset="-122"/>
                        </a:defRPr>
                      </a:lvl3pPr>
                      <a:lvl4pPr marL="1600200" indent="-228600">
                        <a:spcBef>
                          <a:spcPct val="20000"/>
                        </a:spcBef>
                        <a:buClr>
                          <a:schemeClr val="hlink"/>
                        </a:buClr>
                        <a:defRPr kumimoji="1">
                          <a:solidFill>
                            <a:schemeClr val="tx1"/>
                          </a:solidFill>
                          <a:latin typeface="Verdana" pitchFamily="34" charset="0"/>
                          <a:ea typeface="宋体" pitchFamily="2" charset="-122"/>
                        </a:defRPr>
                      </a:lvl4pPr>
                      <a:lvl5pPr marL="2057400" indent="-22860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342900" marR="0" lvl="0" indent="-342900" algn="l" defTabSz="914400" rtl="0" eaLnBrk="0" fontAlgn="base" latinLnBrk="0" hangingPunct="0">
                        <a:lnSpc>
                          <a:spcPct val="100000"/>
                        </a:lnSpc>
                        <a:spcBef>
                          <a:spcPts val="0"/>
                        </a:spcBef>
                        <a:spcAft>
                          <a:spcPct val="0"/>
                        </a:spcAft>
                        <a:buClr>
                          <a:schemeClr val="folHlink"/>
                        </a:buClr>
                        <a:buSzPct val="75000"/>
                        <a:buFont typeface="Wingdings" pitchFamily="2" charset="2"/>
                        <a:buNone/>
                        <a:tabLst/>
                      </a:pPr>
                      <a:r>
                        <a:rPr kumimoji="1" lang="zh-CN" altLang="en-US" sz="1600" b="0" i="0" u="none" strike="noStrike" cap="none" normalizeH="0" baseline="0">
                          <a:ln>
                            <a:noFill/>
                          </a:ln>
                          <a:solidFill>
                            <a:schemeClr val="tx1"/>
                          </a:solidFill>
                          <a:effectLst/>
                          <a:latin typeface="+mn-lt"/>
                          <a:ea typeface="宋体" pitchFamily="2" charset="-122"/>
                        </a:rPr>
                        <a:t>路径没有找到</a:t>
                      </a:r>
                    </a:p>
                  </a:txBody>
                  <a:tcPr marL="7200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a:spcBef>
                          <a:spcPct val="20000"/>
                        </a:spcBef>
                        <a:buClr>
                          <a:schemeClr val="tx2"/>
                        </a:buClr>
                        <a:defRPr kumimoji="1" sz="2000">
                          <a:solidFill>
                            <a:schemeClr val="tx1"/>
                          </a:solidFill>
                          <a:latin typeface="Verdana" pitchFamily="34" charset="0"/>
                          <a:ea typeface="宋体" pitchFamily="2" charset="-122"/>
                        </a:defRPr>
                      </a:lvl3pPr>
                      <a:lvl4pPr marL="1600200" indent="-228600">
                        <a:spcBef>
                          <a:spcPct val="20000"/>
                        </a:spcBef>
                        <a:buClr>
                          <a:schemeClr val="hlink"/>
                        </a:buClr>
                        <a:defRPr kumimoji="1">
                          <a:solidFill>
                            <a:schemeClr val="tx1"/>
                          </a:solidFill>
                          <a:latin typeface="Verdana" pitchFamily="34" charset="0"/>
                          <a:ea typeface="宋体" pitchFamily="2" charset="-122"/>
                        </a:defRPr>
                      </a:lvl4pPr>
                      <a:lvl5pPr marL="2057400" indent="-22860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342900" marR="0" lvl="0" indent="-342900" algn="ctr" defTabSz="914400" rtl="0" eaLnBrk="0" fontAlgn="base" latinLnBrk="0" hangingPunct="0">
                        <a:lnSpc>
                          <a:spcPct val="100000"/>
                        </a:lnSpc>
                        <a:spcBef>
                          <a:spcPts val="0"/>
                        </a:spcBef>
                        <a:spcAft>
                          <a:spcPct val="0"/>
                        </a:spcAft>
                        <a:buClr>
                          <a:schemeClr val="folHlink"/>
                        </a:buClr>
                        <a:buSzPct val="75000"/>
                        <a:buFont typeface="Wingdings" pitchFamily="2" charset="2"/>
                        <a:buNone/>
                        <a:tabLst/>
                      </a:pPr>
                      <a:r>
                        <a:rPr kumimoji="1" lang="en-US" altLang="zh-CN" sz="1600" b="0" i="0" u="none" strike="noStrike" cap="none" normalizeH="0" baseline="0">
                          <a:ln>
                            <a:noFill/>
                          </a:ln>
                          <a:solidFill>
                            <a:schemeClr val="tx1"/>
                          </a:solidFill>
                          <a:effectLst/>
                          <a:latin typeface="+mn-lt"/>
                          <a:ea typeface="宋体" pitchFamily="2" charset="-122"/>
                        </a:rPr>
                        <a:t>12</a:t>
                      </a:r>
                    </a:p>
                  </a:txBody>
                  <a:tcPr marL="7200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a:spcBef>
                          <a:spcPct val="20000"/>
                        </a:spcBef>
                        <a:buClr>
                          <a:schemeClr val="tx2"/>
                        </a:buClr>
                        <a:defRPr kumimoji="1" sz="2000">
                          <a:solidFill>
                            <a:schemeClr val="tx1"/>
                          </a:solidFill>
                          <a:latin typeface="Verdana" pitchFamily="34" charset="0"/>
                          <a:ea typeface="宋体" pitchFamily="2" charset="-122"/>
                        </a:defRPr>
                      </a:lvl3pPr>
                      <a:lvl4pPr marL="1600200" indent="-228600">
                        <a:spcBef>
                          <a:spcPct val="20000"/>
                        </a:spcBef>
                        <a:buClr>
                          <a:schemeClr val="hlink"/>
                        </a:buClr>
                        <a:defRPr kumimoji="1">
                          <a:solidFill>
                            <a:schemeClr val="tx1"/>
                          </a:solidFill>
                          <a:latin typeface="Verdana" pitchFamily="34" charset="0"/>
                          <a:ea typeface="宋体" pitchFamily="2" charset="-122"/>
                        </a:defRPr>
                      </a:lvl4pPr>
                      <a:lvl5pPr marL="2057400" indent="-22860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342900" marR="0" lvl="0" indent="-342900" algn="l" defTabSz="914400" rtl="0" eaLnBrk="0" fontAlgn="base" latinLnBrk="0" hangingPunct="0">
                        <a:lnSpc>
                          <a:spcPct val="100000"/>
                        </a:lnSpc>
                        <a:spcBef>
                          <a:spcPts val="0"/>
                        </a:spcBef>
                        <a:spcAft>
                          <a:spcPct val="0"/>
                        </a:spcAft>
                        <a:buClr>
                          <a:schemeClr val="folHlink"/>
                        </a:buClr>
                        <a:buSzPct val="75000"/>
                        <a:buFont typeface="Wingdings" pitchFamily="2" charset="2"/>
                        <a:buNone/>
                        <a:tabLst/>
                      </a:pPr>
                      <a:r>
                        <a:rPr kumimoji="1" lang="zh-CN" altLang="en-US" sz="1600" b="0" i="0" u="none" strike="noStrike" cap="none" normalizeH="0" baseline="0" dirty="0">
                          <a:ln>
                            <a:noFill/>
                          </a:ln>
                          <a:solidFill>
                            <a:schemeClr val="tx1"/>
                          </a:solidFill>
                          <a:effectLst/>
                          <a:latin typeface="+mn-lt"/>
                          <a:ea typeface="宋体" pitchFamily="2" charset="-122"/>
                        </a:rPr>
                        <a:t>访问方式无效</a:t>
                      </a:r>
                    </a:p>
                  </a:txBody>
                  <a:tcPr marL="72000" marR="0" marT="0" marB="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4488">
                <a:tc>
                  <a:txBody>
                    <a:bodyPr/>
                    <a:lstStyle>
                      <a:lvl1pPr marL="342900" indent="-34290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a:spcBef>
                          <a:spcPct val="20000"/>
                        </a:spcBef>
                        <a:buClr>
                          <a:schemeClr val="tx2"/>
                        </a:buClr>
                        <a:defRPr kumimoji="1" sz="2000">
                          <a:solidFill>
                            <a:schemeClr val="tx1"/>
                          </a:solidFill>
                          <a:latin typeface="Verdana" pitchFamily="34" charset="0"/>
                          <a:ea typeface="宋体" pitchFamily="2" charset="-122"/>
                        </a:defRPr>
                      </a:lvl3pPr>
                      <a:lvl4pPr marL="1600200" indent="-228600">
                        <a:spcBef>
                          <a:spcPct val="20000"/>
                        </a:spcBef>
                        <a:buClr>
                          <a:schemeClr val="hlink"/>
                        </a:buClr>
                        <a:defRPr kumimoji="1">
                          <a:solidFill>
                            <a:schemeClr val="tx1"/>
                          </a:solidFill>
                          <a:latin typeface="Verdana" pitchFamily="34" charset="0"/>
                          <a:ea typeface="宋体" pitchFamily="2" charset="-122"/>
                        </a:defRPr>
                      </a:lvl4pPr>
                      <a:lvl5pPr marL="2057400" indent="-22860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342900" marR="0" lvl="0" indent="-342900" algn="ctr"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1" lang="en-US" altLang="zh-CN" sz="1600" b="0" i="0" u="none" strike="noStrike" cap="none" normalizeH="0" baseline="0" dirty="0">
                          <a:ln>
                            <a:noFill/>
                          </a:ln>
                          <a:solidFill>
                            <a:schemeClr val="tx1"/>
                          </a:solidFill>
                          <a:effectLst/>
                          <a:latin typeface="+mn-lt"/>
                          <a:ea typeface="宋体" pitchFamily="2" charset="-122"/>
                        </a:rPr>
                        <a:t>4</a:t>
                      </a:r>
                    </a:p>
                  </a:txBody>
                  <a:tcPr marL="72000" marR="0" marT="0" marB="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a:spcBef>
                          <a:spcPct val="20000"/>
                        </a:spcBef>
                        <a:buClr>
                          <a:schemeClr val="tx2"/>
                        </a:buClr>
                        <a:defRPr kumimoji="1" sz="2000">
                          <a:solidFill>
                            <a:schemeClr val="tx1"/>
                          </a:solidFill>
                          <a:latin typeface="Verdana" pitchFamily="34" charset="0"/>
                          <a:ea typeface="宋体" pitchFamily="2" charset="-122"/>
                        </a:defRPr>
                      </a:lvl3pPr>
                      <a:lvl4pPr marL="1600200" indent="-228600">
                        <a:spcBef>
                          <a:spcPct val="20000"/>
                        </a:spcBef>
                        <a:buClr>
                          <a:schemeClr val="hlink"/>
                        </a:buClr>
                        <a:defRPr kumimoji="1">
                          <a:solidFill>
                            <a:schemeClr val="tx1"/>
                          </a:solidFill>
                          <a:latin typeface="Verdana" pitchFamily="34" charset="0"/>
                          <a:ea typeface="宋体" pitchFamily="2" charset="-122"/>
                        </a:defRPr>
                      </a:lvl4pPr>
                      <a:lvl5pPr marL="2057400" indent="-22860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342900" marR="0" lvl="0" indent="-342900" algn="l" defTabSz="914400" rtl="0" eaLnBrk="0" fontAlgn="base" latinLnBrk="0" hangingPunct="0">
                        <a:lnSpc>
                          <a:spcPct val="100000"/>
                        </a:lnSpc>
                        <a:spcBef>
                          <a:spcPts val="0"/>
                        </a:spcBef>
                        <a:spcAft>
                          <a:spcPct val="0"/>
                        </a:spcAft>
                        <a:buClr>
                          <a:schemeClr val="folHlink"/>
                        </a:buClr>
                        <a:buSzPct val="75000"/>
                        <a:buFont typeface="Wingdings" pitchFamily="2" charset="2"/>
                        <a:buNone/>
                        <a:tabLst/>
                      </a:pPr>
                      <a:r>
                        <a:rPr kumimoji="1" lang="zh-CN" altLang="en-US" sz="1600" b="0" i="0" u="none" strike="noStrike" cap="none" normalizeH="0" baseline="0">
                          <a:ln>
                            <a:noFill/>
                          </a:ln>
                          <a:solidFill>
                            <a:schemeClr val="tx1"/>
                          </a:solidFill>
                          <a:effectLst/>
                          <a:latin typeface="+mn-lt"/>
                          <a:ea typeface="宋体" pitchFamily="2" charset="-122"/>
                        </a:rPr>
                        <a:t>打开的文件太多</a:t>
                      </a:r>
                    </a:p>
                  </a:txBody>
                  <a:tcPr marL="7200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a:spcBef>
                          <a:spcPct val="20000"/>
                        </a:spcBef>
                        <a:buClr>
                          <a:schemeClr val="tx2"/>
                        </a:buClr>
                        <a:defRPr kumimoji="1" sz="2000">
                          <a:solidFill>
                            <a:schemeClr val="tx1"/>
                          </a:solidFill>
                          <a:latin typeface="Verdana" pitchFamily="34" charset="0"/>
                          <a:ea typeface="宋体" pitchFamily="2" charset="-122"/>
                        </a:defRPr>
                      </a:lvl3pPr>
                      <a:lvl4pPr marL="1600200" indent="-228600">
                        <a:spcBef>
                          <a:spcPct val="20000"/>
                        </a:spcBef>
                        <a:buClr>
                          <a:schemeClr val="hlink"/>
                        </a:buClr>
                        <a:defRPr kumimoji="1">
                          <a:solidFill>
                            <a:schemeClr val="tx1"/>
                          </a:solidFill>
                          <a:latin typeface="Verdana" pitchFamily="34" charset="0"/>
                          <a:ea typeface="宋体" pitchFamily="2" charset="-122"/>
                        </a:defRPr>
                      </a:lvl4pPr>
                      <a:lvl5pPr marL="2057400" indent="-22860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342900" marR="0" lvl="0" indent="-342900" algn="ctr" defTabSz="914400" rtl="0" eaLnBrk="0" fontAlgn="base" latinLnBrk="0" hangingPunct="0">
                        <a:lnSpc>
                          <a:spcPct val="100000"/>
                        </a:lnSpc>
                        <a:spcBef>
                          <a:spcPts val="0"/>
                        </a:spcBef>
                        <a:spcAft>
                          <a:spcPct val="0"/>
                        </a:spcAft>
                        <a:buClr>
                          <a:schemeClr val="folHlink"/>
                        </a:buClr>
                        <a:buSzPct val="75000"/>
                        <a:buFont typeface="Wingdings" pitchFamily="2" charset="2"/>
                        <a:buNone/>
                        <a:tabLst/>
                      </a:pPr>
                      <a:r>
                        <a:rPr kumimoji="1" lang="en-US" altLang="zh-CN" sz="1600" b="0" i="0" u="none" strike="noStrike" cap="none" normalizeH="0" baseline="0">
                          <a:ln>
                            <a:noFill/>
                          </a:ln>
                          <a:solidFill>
                            <a:schemeClr val="tx1"/>
                          </a:solidFill>
                          <a:effectLst/>
                          <a:latin typeface="+mn-lt"/>
                          <a:ea typeface="宋体" pitchFamily="2" charset="-122"/>
                        </a:rPr>
                        <a:t>13</a:t>
                      </a:r>
                    </a:p>
                  </a:txBody>
                  <a:tcPr marL="7200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a:spcBef>
                          <a:spcPct val="20000"/>
                        </a:spcBef>
                        <a:buClr>
                          <a:schemeClr val="tx2"/>
                        </a:buClr>
                        <a:defRPr kumimoji="1" sz="2000">
                          <a:solidFill>
                            <a:schemeClr val="tx1"/>
                          </a:solidFill>
                          <a:latin typeface="Verdana" pitchFamily="34" charset="0"/>
                          <a:ea typeface="宋体" pitchFamily="2" charset="-122"/>
                        </a:defRPr>
                      </a:lvl3pPr>
                      <a:lvl4pPr marL="1600200" indent="-228600">
                        <a:spcBef>
                          <a:spcPct val="20000"/>
                        </a:spcBef>
                        <a:buClr>
                          <a:schemeClr val="hlink"/>
                        </a:buClr>
                        <a:defRPr kumimoji="1">
                          <a:solidFill>
                            <a:schemeClr val="tx1"/>
                          </a:solidFill>
                          <a:latin typeface="Verdana" pitchFamily="34" charset="0"/>
                          <a:ea typeface="宋体" pitchFamily="2" charset="-122"/>
                        </a:defRPr>
                      </a:lvl4pPr>
                      <a:lvl5pPr marL="2057400" indent="-22860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342900" marR="0" lvl="0" indent="-342900" algn="l" defTabSz="914400" rtl="0" eaLnBrk="0" fontAlgn="base" latinLnBrk="0" hangingPunct="0">
                        <a:lnSpc>
                          <a:spcPct val="100000"/>
                        </a:lnSpc>
                        <a:spcBef>
                          <a:spcPts val="0"/>
                        </a:spcBef>
                        <a:spcAft>
                          <a:spcPct val="0"/>
                        </a:spcAft>
                        <a:buClr>
                          <a:schemeClr val="folHlink"/>
                        </a:buClr>
                        <a:buSzPct val="75000"/>
                        <a:buFont typeface="Wingdings" pitchFamily="2" charset="2"/>
                        <a:buNone/>
                        <a:tabLst/>
                      </a:pPr>
                      <a:r>
                        <a:rPr kumimoji="1" lang="zh-CN" altLang="en-US" sz="1600" b="0" i="0" u="none" strike="noStrike" cap="none" normalizeH="0" baseline="0" dirty="0">
                          <a:ln>
                            <a:noFill/>
                          </a:ln>
                          <a:solidFill>
                            <a:schemeClr val="tx1"/>
                          </a:solidFill>
                          <a:effectLst/>
                          <a:latin typeface="+mn-lt"/>
                          <a:ea typeface="宋体" pitchFamily="2" charset="-122"/>
                        </a:rPr>
                        <a:t>无效数据</a:t>
                      </a:r>
                    </a:p>
                  </a:txBody>
                  <a:tcPr marL="72000" marR="0" marT="0" marB="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42900">
                <a:tc>
                  <a:txBody>
                    <a:bodyPr/>
                    <a:lstStyle>
                      <a:lvl1pPr marL="342900" indent="-34290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a:spcBef>
                          <a:spcPct val="20000"/>
                        </a:spcBef>
                        <a:buClr>
                          <a:schemeClr val="tx2"/>
                        </a:buClr>
                        <a:defRPr kumimoji="1" sz="2000">
                          <a:solidFill>
                            <a:schemeClr val="tx1"/>
                          </a:solidFill>
                          <a:latin typeface="Verdana" pitchFamily="34" charset="0"/>
                          <a:ea typeface="宋体" pitchFamily="2" charset="-122"/>
                        </a:defRPr>
                      </a:lvl3pPr>
                      <a:lvl4pPr marL="1600200" indent="-228600">
                        <a:spcBef>
                          <a:spcPct val="20000"/>
                        </a:spcBef>
                        <a:buClr>
                          <a:schemeClr val="hlink"/>
                        </a:buClr>
                        <a:defRPr kumimoji="1">
                          <a:solidFill>
                            <a:schemeClr val="tx1"/>
                          </a:solidFill>
                          <a:latin typeface="Verdana" pitchFamily="34" charset="0"/>
                          <a:ea typeface="宋体" pitchFamily="2" charset="-122"/>
                        </a:defRPr>
                      </a:lvl4pPr>
                      <a:lvl5pPr marL="2057400" indent="-22860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342900" marR="0" lvl="0" indent="-342900" algn="ctr"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1" lang="en-US" altLang="zh-CN" sz="1600" b="0" i="0" u="none" strike="noStrike" cap="none" normalizeH="0" baseline="0" dirty="0">
                          <a:ln>
                            <a:noFill/>
                          </a:ln>
                          <a:solidFill>
                            <a:schemeClr val="tx1"/>
                          </a:solidFill>
                          <a:effectLst/>
                          <a:latin typeface="+mn-lt"/>
                          <a:ea typeface="宋体" pitchFamily="2" charset="-122"/>
                        </a:rPr>
                        <a:t>5</a:t>
                      </a:r>
                    </a:p>
                  </a:txBody>
                  <a:tcPr marL="72000" marR="0" marT="0" marB="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a:spcBef>
                          <a:spcPct val="20000"/>
                        </a:spcBef>
                        <a:buClr>
                          <a:schemeClr val="tx2"/>
                        </a:buClr>
                        <a:defRPr kumimoji="1" sz="2000">
                          <a:solidFill>
                            <a:schemeClr val="tx1"/>
                          </a:solidFill>
                          <a:latin typeface="Verdana" pitchFamily="34" charset="0"/>
                          <a:ea typeface="宋体" pitchFamily="2" charset="-122"/>
                        </a:defRPr>
                      </a:lvl3pPr>
                      <a:lvl4pPr marL="1600200" indent="-228600">
                        <a:spcBef>
                          <a:spcPct val="20000"/>
                        </a:spcBef>
                        <a:buClr>
                          <a:schemeClr val="hlink"/>
                        </a:buClr>
                        <a:defRPr kumimoji="1">
                          <a:solidFill>
                            <a:schemeClr val="tx1"/>
                          </a:solidFill>
                          <a:latin typeface="Verdana" pitchFamily="34" charset="0"/>
                          <a:ea typeface="宋体" pitchFamily="2" charset="-122"/>
                        </a:defRPr>
                      </a:lvl4pPr>
                      <a:lvl5pPr marL="2057400" indent="-22860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342900" marR="0" lvl="0" indent="-342900" algn="l" defTabSz="914400" rtl="0" eaLnBrk="0" fontAlgn="base" latinLnBrk="0" hangingPunct="0">
                        <a:lnSpc>
                          <a:spcPct val="100000"/>
                        </a:lnSpc>
                        <a:spcBef>
                          <a:spcPts val="0"/>
                        </a:spcBef>
                        <a:spcAft>
                          <a:spcPct val="0"/>
                        </a:spcAft>
                        <a:buClr>
                          <a:schemeClr val="folHlink"/>
                        </a:buClr>
                        <a:buSzPct val="75000"/>
                        <a:buFont typeface="Wingdings" pitchFamily="2" charset="2"/>
                        <a:buNone/>
                        <a:tabLst/>
                      </a:pPr>
                      <a:r>
                        <a:rPr kumimoji="1" lang="zh-CN" altLang="en-US" sz="1600" b="0" i="0" u="none" strike="noStrike" cap="none" normalizeH="0" baseline="0" dirty="0">
                          <a:ln>
                            <a:noFill/>
                          </a:ln>
                          <a:solidFill>
                            <a:schemeClr val="tx1"/>
                          </a:solidFill>
                          <a:effectLst/>
                          <a:latin typeface="+mn-lt"/>
                          <a:ea typeface="宋体" pitchFamily="2" charset="-122"/>
                        </a:rPr>
                        <a:t>拒绝存取</a:t>
                      </a:r>
                    </a:p>
                  </a:txBody>
                  <a:tcPr marL="7200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a:spcBef>
                          <a:spcPct val="20000"/>
                        </a:spcBef>
                        <a:buClr>
                          <a:schemeClr val="tx2"/>
                        </a:buClr>
                        <a:defRPr kumimoji="1" sz="2000">
                          <a:solidFill>
                            <a:schemeClr val="tx1"/>
                          </a:solidFill>
                          <a:latin typeface="Verdana" pitchFamily="34" charset="0"/>
                          <a:ea typeface="宋体" pitchFamily="2" charset="-122"/>
                        </a:defRPr>
                      </a:lvl3pPr>
                      <a:lvl4pPr marL="1600200" indent="-228600">
                        <a:spcBef>
                          <a:spcPct val="20000"/>
                        </a:spcBef>
                        <a:buClr>
                          <a:schemeClr val="hlink"/>
                        </a:buClr>
                        <a:defRPr kumimoji="1">
                          <a:solidFill>
                            <a:schemeClr val="tx1"/>
                          </a:solidFill>
                          <a:latin typeface="Verdana" pitchFamily="34" charset="0"/>
                          <a:ea typeface="宋体" pitchFamily="2" charset="-122"/>
                        </a:defRPr>
                      </a:lvl4pPr>
                      <a:lvl5pPr marL="2057400" indent="-22860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342900" marR="0" lvl="0" indent="-342900" algn="ctr" defTabSz="914400" rtl="0" eaLnBrk="0" fontAlgn="base" latinLnBrk="0" hangingPunct="0">
                        <a:lnSpc>
                          <a:spcPct val="100000"/>
                        </a:lnSpc>
                        <a:spcBef>
                          <a:spcPts val="0"/>
                        </a:spcBef>
                        <a:spcAft>
                          <a:spcPct val="0"/>
                        </a:spcAft>
                        <a:buClr>
                          <a:schemeClr val="folHlink"/>
                        </a:buClr>
                        <a:buSzPct val="75000"/>
                        <a:buFont typeface="Wingdings" pitchFamily="2" charset="2"/>
                        <a:buNone/>
                        <a:tabLst/>
                      </a:pPr>
                      <a:r>
                        <a:rPr kumimoji="1" lang="en-US" altLang="zh-CN" sz="1600" b="0" i="0" u="none" strike="noStrike" cap="none" normalizeH="0" baseline="0">
                          <a:ln>
                            <a:noFill/>
                          </a:ln>
                          <a:solidFill>
                            <a:schemeClr val="tx1"/>
                          </a:solidFill>
                          <a:effectLst/>
                          <a:latin typeface="+mn-lt"/>
                          <a:ea typeface="宋体" pitchFamily="2" charset="-122"/>
                        </a:rPr>
                        <a:t>14</a:t>
                      </a:r>
                    </a:p>
                  </a:txBody>
                  <a:tcPr marL="7200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a:spcBef>
                          <a:spcPct val="20000"/>
                        </a:spcBef>
                        <a:buClr>
                          <a:schemeClr val="tx2"/>
                        </a:buClr>
                        <a:defRPr kumimoji="1" sz="2000">
                          <a:solidFill>
                            <a:schemeClr val="tx1"/>
                          </a:solidFill>
                          <a:latin typeface="Verdana" pitchFamily="34" charset="0"/>
                          <a:ea typeface="宋体" pitchFamily="2" charset="-122"/>
                        </a:defRPr>
                      </a:lvl3pPr>
                      <a:lvl4pPr marL="1600200" indent="-228600">
                        <a:spcBef>
                          <a:spcPct val="20000"/>
                        </a:spcBef>
                        <a:buClr>
                          <a:schemeClr val="hlink"/>
                        </a:buClr>
                        <a:defRPr kumimoji="1">
                          <a:solidFill>
                            <a:schemeClr val="tx1"/>
                          </a:solidFill>
                          <a:latin typeface="Verdana" pitchFamily="34" charset="0"/>
                          <a:ea typeface="宋体" pitchFamily="2" charset="-122"/>
                        </a:defRPr>
                      </a:lvl4pPr>
                      <a:lvl5pPr marL="2057400" indent="-22860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342900" marR="0" lvl="0" indent="-342900" algn="l" defTabSz="914400" rtl="0" eaLnBrk="0" fontAlgn="base" latinLnBrk="0" hangingPunct="0">
                        <a:lnSpc>
                          <a:spcPct val="100000"/>
                        </a:lnSpc>
                        <a:spcBef>
                          <a:spcPts val="0"/>
                        </a:spcBef>
                        <a:spcAft>
                          <a:spcPct val="0"/>
                        </a:spcAft>
                        <a:buClr>
                          <a:schemeClr val="folHlink"/>
                        </a:buClr>
                        <a:buSzPct val="75000"/>
                        <a:buFont typeface="Wingdings" pitchFamily="2" charset="2"/>
                        <a:buNone/>
                        <a:tabLst/>
                      </a:pPr>
                      <a:r>
                        <a:rPr kumimoji="1" lang="zh-CN" altLang="en-US" sz="1600" b="0" i="0" u="none" strike="noStrike" cap="none" normalizeH="0" baseline="0" dirty="0">
                          <a:ln>
                            <a:noFill/>
                          </a:ln>
                          <a:solidFill>
                            <a:schemeClr val="tx1"/>
                          </a:solidFill>
                          <a:effectLst/>
                          <a:latin typeface="+mn-lt"/>
                          <a:ea typeface="宋体" pitchFamily="2" charset="-122"/>
                        </a:rPr>
                        <a:t>保留</a:t>
                      </a:r>
                    </a:p>
                  </a:txBody>
                  <a:tcPr marL="72000" marR="0" marT="0" marB="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44488">
                <a:tc>
                  <a:txBody>
                    <a:bodyPr/>
                    <a:lstStyle>
                      <a:lvl1pPr marL="342900" indent="-34290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a:spcBef>
                          <a:spcPct val="20000"/>
                        </a:spcBef>
                        <a:buClr>
                          <a:schemeClr val="tx2"/>
                        </a:buClr>
                        <a:defRPr kumimoji="1" sz="2000">
                          <a:solidFill>
                            <a:schemeClr val="tx1"/>
                          </a:solidFill>
                          <a:latin typeface="Verdana" pitchFamily="34" charset="0"/>
                          <a:ea typeface="宋体" pitchFamily="2" charset="-122"/>
                        </a:defRPr>
                      </a:lvl3pPr>
                      <a:lvl4pPr marL="1600200" indent="-228600">
                        <a:spcBef>
                          <a:spcPct val="20000"/>
                        </a:spcBef>
                        <a:buClr>
                          <a:schemeClr val="hlink"/>
                        </a:buClr>
                        <a:defRPr kumimoji="1">
                          <a:solidFill>
                            <a:schemeClr val="tx1"/>
                          </a:solidFill>
                          <a:latin typeface="Verdana" pitchFamily="34" charset="0"/>
                          <a:ea typeface="宋体" pitchFamily="2" charset="-122"/>
                        </a:defRPr>
                      </a:lvl4pPr>
                      <a:lvl5pPr marL="2057400" indent="-22860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342900" marR="0" lvl="0" indent="-342900" algn="ctr"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1" lang="en-US" altLang="zh-CN" sz="1600" b="0" i="0" u="none" strike="noStrike" cap="none" normalizeH="0" baseline="0" dirty="0">
                          <a:ln>
                            <a:noFill/>
                          </a:ln>
                          <a:solidFill>
                            <a:schemeClr val="tx1"/>
                          </a:solidFill>
                          <a:effectLst/>
                          <a:latin typeface="+mn-lt"/>
                          <a:ea typeface="宋体" pitchFamily="2" charset="-122"/>
                        </a:rPr>
                        <a:t>6</a:t>
                      </a:r>
                    </a:p>
                  </a:txBody>
                  <a:tcPr marL="72000" marR="0" marT="0" marB="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a:spcBef>
                          <a:spcPct val="20000"/>
                        </a:spcBef>
                        <a:buClr>
                          <a:schemeClr val="tx2"/>
                        </a:buClr>
                        <a:defRPr kumimoji="1" sz="2000">
                          <a:solidFill>
                            <a:schemeClr val="tx1"/>
                          </a:solidFill>
                          <a:latin typeface="Verdana" pitchFamily="34" charset="0"/>
                          <a:ea typeface="宋体" pitchFamily="2" charset="-122"/>
                        </a:defRPr>
                      </a:lvl3pPr>
                      <a:lvl4pPr marL="1600200" indent="-228600">
                        <a:spcBef>
                          <a:spcPct val="20000"/>
                        </a:spcBef>
                        <a:buClr>
                          <a:schemeClr val="hlink"/>
                        </a:buClr>
                        <a:defRPr kumimoji="1">
                          <a:solidFill>
                            <a:schemeClr val="tx1"/>
                          </a:solidFill>
                          <a:latin typeface="Verdana" pitchFamily="34" charset="0"/>
                          <a:ea typeface="宋体" pitchFamily="2" charset="-122"/>
                        </a:defRPr>
                      </a:lvl4pPr>
                      <a:lvl5pPr marL="2057400" indent="-22860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342900" marR="0" lvl="0" indent="-342900" algn="l" defTabSz="914400" rtl="0" eaLnBrk="0" fontAlgn="base" latinLnBrk="0" hangingPunct="0">
                        <a:lnSpc>
                          <a:spcPct val="100000"/>
                        </a:lnSpc>
                        <a:spcBef>
                          <a:spcPts val="0"/>
                        </a:spcBef>
                        <a:spcAft>
                          <a:spcPct val="0"/>
                        </a:spcAft>
                        <a:buClr>
                          <a:schemeClr val="folHlink"/>
                        </a:buClr>
                        <a:buSzPct val="75000"/>
                        <a:buFont typeface="Wingdings" pitchFamily="2" charset="2"/>
                        <a:buNone/>
                        <a:tabLst/>
                      </a:pPr>
                      <a:r>
                        <a:rPr kumimoji="1" lang="zh-CN" altLang="en-US" sz="1600" b="0" i="0" u="none" strike="noStrike" cap="none" normalizeH="0" baseline="0" dirty="0">
                          <a:ln>
                            <a:noFill/>
                          </a:ln>
                          <a:solidFill>
                            <a:schemeClr val="tx1"/>
                          </a:solidFill>
                          <a:effectLst/>
                          <a:latin typeface="+mn-lt"/>
                          <a:ea typeface="宋体" pitchFamily="2" charset="-122"/>
                        </a:rPr>
                        <a:t>无效的文件代号</a:t>
                      </a:r>
                    </a:p>
                  </a:txBody>
                  <a:tcPr marL="7200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a:spcBef>
                          <a:spcPct val="20000"/>
                        </a:spcBef>
                        <a:buClr>
                          <a:schemeClr val="tx2"/>
                        </a:buClr>
                        <a:defRPr kumimoji="1" sz="2000">
                          <a:solidFill>
                            <a:schemeClr val="tx1"/>
                          </a:solidFill>
                          <a:latin typeface="Verdana" pitchFamily="34" charset="0"/>
                          <a:ea typeface="宋体" pitchFamily="2" charset="-122"/>
                        </a:defRPr>
                      </a:lvl3pPr>
                      <a:lvl4pPr marL="1600200" indent="-228600">
                        <a:spcBef>
                          <a:spcPct val="20000"/>
                        </a:spcBef>
                        <a:buClr>
                          <a:schemeClr val="hlink"/>
                        </a:buClr>
                        <a:defRPr kumimoji="1">
                          <a:solidFill>
                            <a:schemeClr val="tx1"/>
                          </a:solidFill>
                          <a:latin typeface="Verdana" pitchFamily="34" charset="0"/>
                          <a:ea typeface="宋体" pitchFamily="2" charset="-122"/>
                        </a:defRPr>
                      </a:lvl4pPr>
                      <a:lvl5pPr marL="2057400" indent="-22860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342900" marR="0" lvl="0" indent="-342900" algn="ctr" defTabSz="914400" rtl="0" eaLnBrk="0" fontAlgn="base" latinLnBrk="0" hangingPunct="0">
                        <a:lnSpc>
                          <a:spcPct val="100000"/>
                        </a:lnSpc>
                        <a:spcBef>
                          <a:spcPts val="0"/>
                        </a:spcBef>
                        <a:spcAft>
                          <a:spcPct val="0"/>
                        </a:spcAft>
                        <a:buClr>
                          <a:schemeClr val="folHlink"/>
                        </a:buClr>
                        <a:buSzPct val="75000"/>
                        <a:buFont typeface="Wingdings" pitchFamily="2" charset="2"/>
                        <a:buNone/>
                        <a:tabLst/>
                      </a:pPr>
                      <a:r>
                        <a:rPr kumimoji="1" lang="en-US" altLang="zh-CN" sz="1600" b="0" i="0" u="none" strike="noStrike" cap="none" normalizeH="0" baseline="0">
                          <a:ln>
                            <a:noFill/>
                          </a:ln>
                          <a:solidFill>
                            <a:schemeClr val="tx1"/>
                          </a:solidFill>
                          <a:effectLst/>
                          <a:latin typeface="+mn-lt"/>
                          <a:ea typeface="宋体" pitchFamily="2" charset="-122"/>
                        </a:rPr>
                        <a:t>15</a:t>
                      </a:r>
                    </a:p>
                  </a:txBody>
                  <a:tcPr marL="7200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a:spcBef>
                          <a:spcPct val="20000"/>
                        </a:spcBef>
                        <a:buClr>
                          <a:schemeClr val="tx2"/>
                        </a:buClr>
                        <a:defRPr kumimoji="1" sz="2000">
                          <a:solidFill>
                            <a:schemeClr val="tx1"/>
                          </a:solidFill>
                          <a:latin typeface="Verdana" pitchFamily="34" charset="0"/>
                          <a:ea typeface="宋体" pitchFamily="2" charset="-122"/>
                        </a:defRPr>
                      </a:lvl3pPr>
                      <a:lvl4pPr marL="1600200" indent="-228600">
                        <a:spcBef>
                          <a:spcPct val="20000"/>
                        </a:spcBef>
                        <a:buClr>
                          <a:schemeClr val="hlink"/>
                        </a:buClr>
                        <a:defRPr kumimoji="1">
                          <a:solidFill>
                            <a:schemeClr val="tx1"/>
                          </a:solidFill>
                          <a:latin typeface="Verdana" pitchFamily="34" charset="0"/>
                          <a:ea typeface="宋体" pitchFamily="2" charset="-122"/>
                        </a:defRPr>
                      </a:lvl4pPr>
                      <a:lvl5pPr marL="2057400" indent="-22860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342900" marR="0" lvl="0" indent="-342900" algn="l" defTabSz="914400" rtl="0" eaLnBrk="0" fontAlgn="base" latinLnBrk="0" hangingPunct="0">
                        <a:lnSpc>
                          <a:spcPct val="100000"/>
                        </a:lnSpc>
                        <a:spcBef>
                          <a:spcPts val="0"/>
                        </a:spcBef>
                        <a:spcAft>
                          <a:spcPct val="0"/>
                        </a:spcAft>
                        <a:buClr>
                          <a:schemeClr val="folHlink"/>
                        </a:buClr>
                        <a:buSzPct val="75000"/>
                        <a:buFont typeface="Wingdings" pitchFamily="2" charset="2"/>
                        <a:buNone/>
                        <a:tabLst/>
                      </a:pPr>
                      <a:r>
                        <a:rPr kumimoji="1" lang="zh-CN" altLang="en-US" sz="1600" b="0" i="0" u="none" strike="noStrike" cap="none" normalizeH="0" baseline="0" dirty="0">
                          <a:ln>
                            <a:noFill/>
                          </a:ln>
                          <a:solidFill>
                            <a:schemeClr val="tx1"/>
                          </a:solidFill>
                          <a:effectLst/>
                          <a:latin typeface="+mn-lt"/>
                          <a:ea typeface="宋体" pitchFamily="2" charset="-122"/>
                        </a:rPr>
                        <a:t>无效盘符</a:t>
                      </a:r>
                    </a:p>
                  </a:txBody>
                  <a:tcPr marL="72000" marR="0" marT="0" marB="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99205">
                <a:tc>
                  <a:txBody>
                    <a:bodyPr/>
                    <a:lstStyle>
                      <a:lvl1pPr marL="342900" indent="-34290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a:spcBef>
                          <a:spcPct val="20000"/>
                        </a:spcBef>
                        <a:buClr>
                          <a:schemeClr val="tx2"/>
                        </a:buClr>
                        <a:defRPr kumimoji="1" sz="2000">
                          <a:solidFill>
                            <a:schemeClr val="tx1"/>
                          </a:solidFill>
                          <a:latin typeface="Verdana" pitchFamily="34" charset="0"/>
                          <a:ea typeface="宋体" pitchFamily="2" charset="-122"/>
                        </a:defRPr>
                      </a:lvl3pPr>
                      <a:lvl4pPr marL="1600200" indent="-228600">
                        <a:spcBef>
                          <a:spcPct val="20000"/>
                        </a:spcBef>
                        <a:buClr>
                          <a:schemeClr val="hlink"/>
                        </a:buClr>
                        <a:defRPr kumimoji="1">
                          <a:solidFill>
                            <a:schemeClr val="tx1"/>
                          </a:solidFill>
                          <a:latin typeface="Verdana" pitchFamily="34" charset="0"/>
                          <a:ea typeface="宋体" pitchFamily="2" charset="-122"/>
                        </a:defRPr>
                      </a:lvl4pPr>
                      <a:lvl5pPr marL="2057400" indent="-22860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342900" marR="0" lvl="0" indent="-342900" algn="ctr"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1" lang="en-US" altLang="zh-CN" sz="1600" b="0" i="0" u="none" strike="noStrike" cap="none" normalizeH="0" baseline="0" dirty="0">
                          <a:ln>
                            <a:noFill/>
                          </a:ln>
                          <a:solidFill>
                            <a:schemeClr val="tx1"/>
                          </a:solidFill>
                          <a:effectLst/>
                          <a:latin typeface="+mn-lt"/>
                          <a:ea typeface="宋体" pitchFamily="2" charset="-122"/>
                        </a:rPr>
                        <a:t>7</a:t>
                      </a:r>
                    </a:p>
                  </a:txBody>
                  <a:tcPr marL="72000" marR="0" marT="0" marB="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a:spcBef>
                          <a:spcPct val="20000"/>
                        </a:spcBef>
                        <a:buClr>
                          <a:schemeClr val="tx2"/>
                        </a:buClr>
                        <a:defRPr kumimoji="1" sz="2000">
                          <a:solidFill>
                            <a:schemeClr val="tx1"/>
                          </a:solidFill>
                          <a:latin typeface="Verdana" pitchFamily="34" charset="0"/>
                          <a:ea typeface="宋体" pitchFamily="2" charset="-122"/>
                        </a:defRPr>
                      </a:lvl3pPr>
                      <a:lvl4pPr marL="1600200" indent="-228600">
                        <a:spcBef>
                          <a:spcPct val="20000"/>
                        </a:spcBef>
                        <a:buClr>
                          <a:schemeClr val="hlink"/>
                        </a:buClr>
                        <a:defRPr kumimoji="1">
                          <a:solidFill>
                            <a:schemeClr val="tx1"/>
                          </a:solidFill>
                          <a:latin typeface="Verdana" pitchFamily="34" charset="0"/>
                          <a:ea typeface="宋体" pitchFamily="2" charset="-122"/>
                        </a:defRPr>
                      </a:lvl4pPr>
                      <a:lvl5pPr marL="2057400" indent="-22860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342900" marR="0" lvl="0" indent="-342900" algn="l" defTabSz="914400" rtl="0" eaLnBrk="0" fontAlgn="base" latinLnBrk="0" hangingPunct="0">
                        <a:lnSpc>
                          <a:spcPct val="100000"/>
                        </a:lnSpc>
                        <a:spcBef>
                          <a:spcPts val="0"/>
                        </a:spcBef>
                        <a:spcAft>
                          <a:spcPct val="0"/>
                        </a:spcAft>
                        <a:buClr>
                          <a:schemeClr val="folHlink"/>
                        </a:buClr>
                        <a:buSzPct val="75000"/>
                        <a:buFont typeface="Wingdings" pitchFamily="2" charset="2"/>
                        <a:buNone/>
                        <a:tabLst/>
                      </a:pPr>
                      <a:r>
                        <a:rPr kumimoji="1" lang="zh-CN" altLang="en-US" sz="1600" b="0" i="0" u="none" strike="noStrike" cap="none" normalizeH="0" baseline="0">
                          <a:ln>
                            <a:noFill/>
                          </a:ln>
                          <a:solidFill>
                            <a:schemeClr val="tx1"/>
                          </a:solidFill>
                          <a:effectLst/>
                          <a:latin typeface="+mn-lt"/>
                          <a:ea typeface="宋体" pitchFamily="2" charset="-122"/>
                        </a:rPr>
                        <a:t>内存控制快被破坏</a:t>
                      </a:r>
                    </a:p>
                  </a:txBody>
                  <a:tcPr marL="7200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a:spcBef>
                          <a:spcPct val="20000"/>
                        </a:spcBef>
                        <a:buClr>
                          <a:schemeClr val="tx2"/>
                        </a:buClr>
                        <a:defRPr kumimoji="1" sz="2000">
                          <a:solidFill>
                            <a:schemeClr val="tx1"/>
                          </a:solidFill>
                          <a:latin typeface="Verdana" pitchFamily="34" charset="0"/>
                          <a:ea typeface="宋体" pitchFamily="2" charset="-122"/>
                        </a:defRPr>
                      </a:lvl3pPr>
                      <a:lvl4pPr marL="1600200" indent="-228600">
                        <a:spcBef>
                          <a:spcPct val="20000"/>
                        </a:spcBef>
                        <a:buClr>
                          <a:schemeClr val="hlink"/>
                        </a:buClr>
                        <a:defRPr kumimoji="1">
                          <a:solidFill>
                            <a:schemeClr val="tx1"/>
                          </a:solidFill>
                          <a:latin typeface="Verdana" pitchFamily="34" charset="0"/>
                          <a:ea typeface="宋体" pitchFamily="2" charset="-122"/>
                        </a:defRPr>
                      </a:lvl4pPr>
                      <a:lvl5pPr marL="2057400" indent="-22860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342900" marR="0" lvl="0" indent="-342900" algn="ctr" defTabSz="914400" rtl="0" eaLnBrk="0" fontAlgn="base" latinLnBrk="0" hangingPunct="0">
                        <a:lnSpc>
                          <a:spcPct val="100000"/>
                        </a:lnSpc>
                        <a:spcBef>
                          <a:spcPts val="0"/>
                        </a:spcBef>
                        <a:spcAft>
                          <a:spcPct val="0"/>
                        </a:spcAft>
                        <a:buClr>
                          <a:schemeClr val="folHlink"/>
                        </a:buClr>
                        <a:buSzPct val="75000"/>
                        <a:buFont typeface="Wingdings" pitchFamily="2" charset="2"/>
                        <a:buNone/>
                        <a:tabLst/>
                      </a:pPr>
                      <a:r>
                        <a:rPr kumimoji="1" lang="en-US" altLang="zh-CN" sz="1600" b="0" i="0" u="none" strike="noStrike" cap="none" normalizeH="0" baseline="0">
                          <a:ln>
                            <a:noFill/>
                          </a:ln>
                          <a:solidFill>
                            <a:schemeClr val="tx1"/>
                          </a:solidFill>
                          <a:effectLst/>
                          <a:latin typeface="+mn-lt"/>
                          <a:ea typeface="宋体" pitchFamily="2" charset="-122"/>
                        </a:rPr>
                        <a:t>16</a:t>
                      </a:r>
                    </a:p>
                  </a:txBody>
                  <a:tcPr marL="7200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a:spcBef>
                          <a:spcPct val="20000"/>
                        </a:spcBef>
                        <a:buClr>
                          <a:schemeClr val="tx2"/>
                        </a:buClr>
                        <a:defRPr kumimoji="1" sz="2000">
                          <a:solidFill>
                            <a:schemeClr val="tx1"/>
                          </a:solidFill>
                          <a:latin typeface="Verdana" pitchFamily="34" charset="0"/>
                          <a:ea typeface="宋体" pitchFamily="2" charset="-122"/>
                        </a:defRPr>
                      </a:lvl3pPr>
                      <a:lvl4pPr marL="1600200" indent="-228600">
                        <a:spcBef>
                          <a:spcPct val="20000"/>
                        </a:spcBef>
                        <a:buClr>
                          <a:schemeClr val="hlink"/>
                        </a:buClr>
                        <a:defRPr kumimoji="1">
                          <a:solidFill>
                            <a:schemeClr val="tx1"/>
                          </a:solidFill>
                          <a:latin typeface="Verdana" pitchFamily="34" charset="0"/>
                          <a:ea typeface="宋体" pitchFamily="2" charset="-122"/>
                        </a:defRPr>
                      </a:lvl4pPr>
                      <a:lvl5pPr marL="2057400" indent="-22860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342900" marR="0" lvl="0" indent="-342900" algn="l" defTabSz="914400" rtl="0" eaLnBrk="0" fontAlgn="base" latinLnBrk="0" hangingPunct="0">
                        <a:lnSpc>
                          <a:spcPct val="100000"/>
                        </a:lnSpc>
                        <a:spcBef>
                          <a:spcPts val="0"/>
                        </a:spcBef>
                        <a:spcAft>
                          <a:spcPct val="0"/>
                        </a:spcAft>
                        <a:buClr>
                          <a:schemeClr val="folHlink"/>
                        </a:buClr>
                        <a:buSzPct val="75000"/>
                        <a:buFont typeface="Wingdings" pitchFamily="2" charset="2"/>
                        <a:buNone/>
                        <a:tabLst/>
                      </a:pPr>
                      <a:r>
                        <a:rPr kumimoji="1" lang="zh-CN" altLang="en-US" sz="1600" b="0" i="0" u="none" strike="noStrike" cap="none" normalizeH="0" baseline="0" dirty="0">
                          <a:ln>
                            <a:noFill/>
                          </a:ln>
                          <a:solidFill>
                            <a:schemeClr val="tx1"/>
                          </a:solidFill>
                          <a:effectLst/>
                          <a:latin typeface="+mn-lt"/>
                          <a:ea typeface="宋体" pitchFamily="2" charset="-122"/>
                        </a:rPr>
                        <a:t>试图删除当前目录</a:t>
                      </a:r>
                    </a:p>
                  </a:txBody>
                  <a:tcPr marL="72000" marR="0" marT="0" marB="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52028">
                <a:tc>
                  <a:txBody>
                    <a:bodyPr/>
                    <a:lstStyle>
                      <a:lvl1pPr marL="342900" indent="-34290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a:spcBef>
                          <a:spcPct val="20000"/>
                        </a:spcBef>
                        <a:buClr>
                          <a:schemeClr val="tx2"/>
                        </a:buClr>
                        <a:defRPr kumimoji="1" sz="2000">
                          <a:solidFill>
                            <a:schemeClr val="tx1"/>
                          </a:solidFill>
                          <a:latin typeface="Verdana" pitchFamily="34" charset="0"/>
                          <a:ea typeface="宋体" pitchFamily="2" charset="-122"/>
                        </a:defRPr>
                      </a:lvl3pPr>
                      <a:lvl4pPr marL="1600200" indent="-228600">
                        <a:spcBef>
                          <a:spcPct val="20000"/>
                        </a:spcBef>
                        <a:buClr>
                          <a:schemeClr val="hlink"/>
                        </a:buClr>
                        <a:defRPr kumimoji="1">
                          <a:solidFill>
                            <a:schemeClr val="tx1"/>
                          </a:solidFill>
                          <a:latin typeface="Verdana" pitchFamily="34" charset="0"/>
                          <a:ea typeface="宋体" pitchFamily="2" charset="-122"/>
                        </a:defRPr>
                      </a:lvl4pPr>
                      <a:lvl5pPr marL="2057400" indent="-22860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342900" marR="0" lvl="0" indent="-342900" algn="ctr"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1" lang="en-US" altLang="zh-CN" sz="1600" b="0" i="0" u="none" strike="noStrike" cap="none" normalizeH="0" baseline="0" dirty="0">
                          <a:ln>
                            <a:noFill/>
                          </a:ln>
                          <a:solidFill>
                            <a:schemeClr val="tx1"/>
                          </a:solidFill>
                          <a:effectLst/>
                          <a:latin typeface="+mn-lt"/>
                          <a:ea typeface="宋体" pitchFamily="2" charset="-122"/>
                        </a:rPr>
                        <a:t>8</a:t>
                      </a:r>
                    </a:p>
                  </a:txBody>
                  <a:tcPr marL="72000" marR="0" marT="0" marB="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a:spcBef>
                          <a:spcPct val="20000"/>
                        </a:spcBef>
                        <a:buClr>
                          <a:schemeClr val="tx2"/>
                        </a:buClr>
                        <a:defRPr kumimoji="1" sz="2000">
                          <a:solidFill>
                            <a:schemeClr val="tx1"/>
                          </a:solidFill>
                          <a:latin typeface="Verdana" pitchFamily="34" charset="0"/>
                          <a:ea typeface="宋体" pitchFamily="2" charset="-122"/>
                        </a:defRPr>
                      </a:lvl3pPr>
                      <a:lvl4pPr marL="1600200" indent="-228600">
                        <a:spcBef>
                          <a:spcPct val="20000"/>
                        </a:spcBef>
                        <a:buClr>
                          <a:schemeClr val="hlink"/>
                        </a:buClr>
                        <a:defRPr kumimoji="1">
                          <a:solidFill>
                            <a:schemeClr val="tx1"/>
                          </a:solidFill>
                          <a:latin typeface="Verdana" pitchFamily="34" charset="0"/>
                          <a:ea typeface="宋体" pitchFamily="2" charset="-122"/>
                        </a:defRPr>
                      </a:lvl4pPr>
                      <a:lvl5pPr marL="2057400" indent="-22860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342900" marR="0" lvl="0" indent="-342900" algn="l" defTabSz="914400" rtl="0" eaLnBrk="0" fontAlgn="base" latinLnBrk="0" hangingPunct="0">
                        <a:lnSpc>
                          <a:spcPct val="100000"/>
                        </a:lnSpc>
                        <a:spcBef>
                          <a:spcPts val="0"/>
                        </a:spcBef>
                        <a:spcAft>
                          <a:spcPct val="0"/>
                        </a:spcAft>
                        <a:buClr>
                          <a:schemeClr val="folHlink"/>
                        </a:buClr>
                        <a:buSzPct val="75000"/>
                        <a:buFont typeface="Wingdings" pitchFamily="2" charset="2"/>
                        <a:buNone/>
                        <a:tabLst/>
                      </a:pPr>
                      <a:r>
                        <a:rPr kumimoji="1" lang="zh-CN" altLang="en-US" sz="1600" b="0" i="0" u="none" strike="noStrike" cap="none" normalizeH="0" baseline="0">
                          <a:ln>
                            <a:noFill/>
                          </a:ln>
                          <a:solidFill>
                            <a:schemeClr val="tx1"/>
                          </a:solidFill>
                          <a:effectLst/>
                          <a:latin typeface="+mn-lt"/>
                          <a:ea typeface="宋体" pitchFamily="2" charset="-122"/>
                        </a:rPr>
                        <a:t>内存不足</a:t>
                      </a:r>
                    </a:p>
                  </a:txBody>
                  <a:tcPr marL="7200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a:spcBef>
                          <a:spcPct val="20000"/>
                        </a:spcBef>
                        <a:buClr>
                          <a:schemeClr val="tx2"/>
                        </a:buClr>
                        <a:defRPr kumimoji="1" sz="2000">
                          <a:solidFill>
                            <a:schemeClr val="tx1"/>
                          </a:solidFill>
                          <a:latin typeface="Verdana" pitchFamily="34" charset="0"/>
                          <a:ea typeface="宋体" pitchFamily="2" charset="-122"/>
                        </a:defRPr>
                      </a:lvl3pPr>
                      <a:lvl4pPr marL="1600200" indent="-228600">
                        <a:spcBef>
                          <a:spcPct val="20000"/>
                        </a:spcBef>
                        <a:buClr>
                          <a:schemeClr val="hlink"/>
                        </a:buClr>
                        <a:defRPr kumimoji="1">
                          <a:solidFill>
                            <a:schemeClr val="tx1"/>
                          </a:solidFill>
                          <a:latin typeface="Verdana" pitchFamily="34" charset="0"/>
                          <a:ea typeface="宋体" pitchFamily="2" charset="-122"/>
                        </a:defRPr>
                      </a:lvl4pPr>
                      <a:lvl5pPr marL="2057400" indent="-22860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342900" marR="0" lvl="0" indent="-342900" algn="ctr" defTabSz="914400" rtl="0" eaLnBrk="0" fontAlgn="base" latinLnBrk="0" hangingPunct="0">
                        <a:lnSpc>
                          <a:spcPct val="100000"/>
                        </a:lnSpc>
                        <a:spcBef>
                          <a:spcPts val="0"/>
                        </a:spcBef>
                        <a:spcAft>
                          <a:spcPct val="0"/>
                        </a:spcAft>
                        <a:buClr>
                          <a:schemeClr val="folHlink"/>
                        </a:buClr>
                        <a:buSzPct val="75000"/>
                        <a:buFont typeface="Wingdings" pitchFamily="2" charset="2"/>
                        <a:buNone/>
                        <a:tabLst/>
                      </a:pPr>
                      <a:r>
                        <a:rPr kumimoji="1" lang="en-US" altLang="zh-CN" sz="1600" b="0" i="0" u="none" strike="noStrike" cap="none" normalizeH="0" baseline="0">
                          <a:ln>
                            <a:noFill/>
                          </a:ln>
                          <a:solidFill>
                            <a:schemeClr val="tx1"/>
                          </a:solidFill>
                          <a:effectLst/>
                          <a:latin typeface="+mn-lt"/>
                          <a:ea typeface="宋体" pitchFamily="2" charset="-122"/>
                        </a:rPr>
                        <a:t>17</a:t>
                      </a:r>
                    </a:p>
                  </a:txBody>
                  <a:tcPr marL="7200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a:spcBef>
                          <a:spcPct val="20000"/>
                        </a:spcBef>
                        <a:buClr>
                          <a:schemeClr val="tx2"/>
                        </a:buClr>
                        <a:defRPr kumimoji="1" sz="2000">
                          <a:solidFill>
                            <a:schemeClr val="tx1"/>
                          </a:solidFill>
                          <a:latin typeface="Verdana" pitchFamily="34" charset="0"/>
                          <a:ea typeface="宋体" pitchFamily="2" charset="-122"/>
                        </a:defRPr>
                      </a:lvl3pPr>
                      <a:lvl4pPr marL="1600200" indent="-228600">
                        <a:spcBef>
                          <a:spcPct val="20000"/>
                        </a:spcBef>
                        <a:buClr>
                          <a:schemeClr val="hlink"/>
                        </a:buClr>
                        <a:defRPr kumimoji="1">
                          <a:solidFill>
                            <a:schemeClr val="tx1"/>
                          </a:solidFill>
                          <a:latin typeface="Verdana" pitchFamily="34" charset="0"/>
                          <a:ea typeface="宋体" pitchFamily="2" charset="-122"/>
                        </a:defRPr>
                      </a:lvl4pPr>
                      <a:lvl5pPr marL="2057400" indent="-22860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342900" marR="0" lvl="0" indent="-342900" algn="l" defTabSz="914400" rtl="0" eaLnBrk="0" fontAlgn="base" latinLnBrk="0" hangingPunct="0">
                        <a:lnSpc>
                          <a:spcPct val="100000"/>
                        </a:lnSpc>
                        <a:spcBef>
                          <a:spcPts val="0"/>
                        </a:spcBef>
                        <a:spcAft>
                          <a:spcPct val="0"/>
                        </a:spcAft>
                        <a:buClr>
                          <a:schemeClr val="folHlink"/>
                        </a:buClr>
                        <a:buSzPct val="75000"/>
                        <a:buFont typeface="Wingdings" pitchFamily="2" charset="2"/>
                        <a:buNone/>
                        <a:tabLst/>
                      </a:pPr>
                      <a:r>
                        <a:rPr kumimoji="1" lang="zh-CN" altLang="en-US" sz="1600" b="0" i="0" u="none" strike="noStrike" cap="none" normalizeH="0" baseline="0" dirty="0">
                          <a:ln>
                            <a:noFill/>
                          </a:ln>
                          <a:solidFill>
                            <a:schemeClr val="tx1"/>
                          </a:solidFill>
                          <a:effectLst/>
                          <a:latin typeface="+mn-lt"/>
                          <a:ea typeface="宋体" pitchFamily="2" charset="-122"/>
                        </a:rPr>
                        <a:t>设备不一致</a:t>
                      </a:r>
                    </a:p>
                  </a:txBody>
                  <a:tcPr marL="72000" marR="0" marT="0" marB="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52028">
                <a:tc>
                  <a:txBody>
                    <a:bodyPr/>
                    <a:lstStyle>
                      <a:lvl1pPr marL="342900" indent="-34290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a:spcBef>
                          <a:spcPct val="20000"/>
                        </a:spcBef>
                        <a:buClr>
                          <a:schemeClr val="tx2"/>
                        </a:buClr>
                        <a:defRPr kumimoji="1" sz="2000">
                          <a:solidFill>
                            <a:schemeClr val="tx1"/>
                          </a:solidFill>
                          <a:latin typeface="Verdana" pitchFamily="34" charset="0"/>
                          <a:ea typeface="宋体" pitchFamily="2" charset="-122"/>
                        </a:defRPr>
                      </a:lvl3pPr>
                      <a:lvl4pPr marL="1600200" indent="-228600">
                        <a:spcBef>
                          <a:spcPct val="20000"/>
                        </a:spcBef>
                        <a:buClr>
                          <a:schemeClr val="hlink"/>
                        </a:buClr>
                        <a:defRPr kumimoji="1">
                          <a:solidFill>
                            <a:schemeClr val="tx1"/>
                          </a:solidFill>
                          <a:latin typeface="Verdana" pitchFamily="34" charset="0"/>
                          <a:ea typeface="宋体" pitchFamily="2" charset="-122"/>
                        </a:defRPr>
                      </a:lvl4pPr>
                      <a:lvl5pPr marL="2057400" indent="-22860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342900" marR="0" lvl="0" indent="-342900" algn="ctr"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1" lang="en-US" altLang="zh-CN" sz="1600" b="0" i="0" u="none" strike="noStrike" cap="none" normalizeH="0" baseline="0" dirty="0">
                          <a:ln>
                            <a:noFill/>
                          </a:ln>
                          <a:solidFill>
                            <a:schemeClr val="tx1"/>
                          </a:solidFill>
                          <a:effectLst/>
                          <a:latin typeface="+mn-lt"/>
                          <a:ea typeface="宋体" pitchFamily="2" charset="-122"/>
                        </a:rPr>
                        <a:t>9</a:t>
                      </a:r>
                    </a:p>
                  </a:txBody>
                  <a:tcPr marL="72000" marR="0" marT="0" marB="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a:spcBef>
                          <a:spcPct val="20000"/>
                        </a:spcBef>
                        <a:buClr>
                          <a:schemeClr val="tx2"/>
                        </a:buClr>
                        <a:defRPr kumimoji="1" sz="2000">
                          <a:solidFill>
                            <a:schemeClr val="tx1"/>
                          </a:solidFill>
                          <a:latin typeface="Verdana" pitchFamily="34" charset="0"/>
                          <a:ea typeface="宋体" pitchFamily="2" charset="-122"/>
                        </a:defRPr>
                      </a:lvl3pPr>
                      <a:lvl4pPr marL="1600200" indent="-228600">
                        <a:spcBef>
                          <a:spcPct val="20000"/>
                        </a:spcBef>
                        <a:buClr>
                          <a:schemeClr val="hlink"/>
                        </a:buClr>
                        <a:defRPr kumimoji="1">
                          <a:solidFill>
                            <a:schemeClr val="tx1"/>
                          </a:solidFill>
                          <a:latin typeface="Verdana" pitchFamily="34" charset="0"/>
                          <a:ea typeface="宋体" pitchFamily="2" charset="-122"/>
                        </a:defRPr>
                      </a:lvl4pPr>
                      <a:lvl5pPr marL="2057400" indent="-22860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342900" marR="0" lvl="0" indent="-342900" algn="l" defTabSz="914400" rtl="0" eaLnBrk="0" fontAlgn="base" latinLnBrk="0" hangingPunct="0">
                        <a:lnSpc>
                          <a:spcPct val="100000"/>
                        </a:lnSpc>
                        <a:spcBef>
                          <a:spcPts val="0"/>
                        </a:spcBef>
                        <a:spcAft>
                          <a:spcPct val="0"/>
                        </a:spcAft>
                        <a:buClr>
                          <a:schemeClr val="folHlink"/>
                        </a:buClr>
                        <a:buSzPct val="75000"/>
                        <a:buFont typeface="Wingdings" pitchFamily="2" charset="2"/>
                        <a:buNone/>
                        <a:tabLst/>
                      </a:pPr>
                      <a:r>
                        <a:rPr kumimoji="1" lang="zh-CN" altLang="en-US" sz="1600" b="0" i="0" u="none" strike="noStrike" cap="none" normalizeH="0" baseline="0">
                          <a:ln>
                            <a:noFill/>
                          </a:ln>
                          <a:solidFill>
                            <a:schemeClr val="tx1"/>
                          </a:solidFill>
                          <a:effectLst/>
                          <a:latin typeface="+mn-lt"/>
                          <a:ea typeface="宋体" pitchFamily="2" charset="-122"/>
                        </a:rPr>
                        <a:t>内存快地址无效</a:t>
                      </a:r>
                    </a:p>
                  </a:txBody>
                  <a:tcPr marL="7200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a:spcBef>
                          <a:spcPct val="20000"/>
                        </a:spcBef>
                        <a:buClr>
                          <a:schemeClr val="tx2"/>
                        </a:buClr>
                        <a:defRPr kumimoji="1" sz="2000">
                          <a:solidFill>
                            <a:schemeClr val="tx1"/>
                          </a:solidFill>
                          <a:latin typeface="Verdana" pitchFamily="34" charset="0"/>
                          <a:ea typeface="宋体" pitchFamily="2" charset="-122"/>
                        </a:defRPr>
                      </a:lvl3pPr>
                      <a:lvl4pPr marL="1600200" indent="-228600">
                        <a:spcBef>
                          <a:spcPct val="20000"/>
                        </a:spcBef>
                        <a:buClr>
                          <a:schemeClr val="hlink"/>
                        </a:buClr>
                        <a:defRPr kumimoji="1">
                          <a:solidFill>
                            <a:schemeClr val="tx1"/>
                          </a:solidFill>
                          <a:latin typeface="Verdana" pitchFamily="34" charset="0"/>
                          <a:ea typeface="宋体" pitchFamily="2" charset="-122"/>
                        </a:defRPr>
                      </a:lvl4pPr>
                      <a:lvl5pPr marL="2057400" indent="-22860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342900" marR="0" lvl="0" indent="-342900" algn="ctr" defTabSz="914400" rtl="0" eaLnBrk="0" fontAlgn="base" latinLnBrk="0" hangingPunct="0">
                        <a:lnSpc>
                          <a:spcPct val="100000"/>
                        </a:lnSpc>
                        <a:spcBef>
                          <a:spcPts val="0"/>
                        </a:spcBef>
                        <a:spcAft>
                          <a:spcPct val="0"/>
                        </a:spcAft>
                        <a:buClr>
                          <a:schemeClr val="folHlink"/>
                        </a:buClr>
                        <a:buSzPct val="75000"/>
                        <a:buFont typeface="Wingdings" pitchFamily="2" charset="2"/>
                        <a:buNone/>
                        <a:tabLst/>
                      </a:pPr>
                      <a:r>
                        <a:rPr kumimoji="1" lang="en-US" altLang="zh-CN" sz="1600" b="0" i="0" u="none" strike="noStrike" cap="none" normalizeH="0" baseline="0">
                          <a:ln>
                            <a:noFill/>
                          </a:ln>
                          <a:solidFill>
                            <a:schemeClr val="tx1"/>
                          </a:solidFill>
                          <a:effectLst/>
                          <a:latin typeface="+mn-lt"/>
                          <a:ea typeface="宋体" pitchFamily="2" charset="-122"/>
                        </a:rPr>
                        <a:t>18</a:t>
                      </a:r>
                    </a:p>
                  </a:txBody>
                  <a:tcPr marL="7200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a:spcBef>
                          <a:spcPct val="20000"/>
                        </a:spcBef>
                        <a:buClr>
                          <a:schemeClr val="tx2"/>
                        </a:buClr>
                        <a:defRPr kumimoji="1" sz="2000">
                          <a:solidFill>
                            <a:schemeClr val="tx1"/>
                          </a:solidFill>
                          <a:latin typeface="Verdana" pitchFamily="34" charset="0"/>
                          <a:ea typeface="宋体" pitchFamily="2" charset="-122"/>
                        </a:defRPr>
                      </a:lvl3pPr>
                      <a:lvl4pPr marL="1600200" indent="-228600">
                        <a:spcBef>
                          <a:spcPct val="20000"/>
                        </a:spcBef>
                        <a:buClr>
                          <a:schemeClr val="hlink"/>
                        </a:buClr>
                        <a:defRPr kumimoji="1">
                          <a:solidFill>
                            <a:schemeClr val="tx1"/>
                          </a:solidFill>
                          <a:latin typeface="Verdana" pitchFamily="34" charset="0"/>
                          <a:ea typeface="宋体" pitchFamily="2" charset="-122"/>
                        </a:defRPr>
                      </a:lvl4pPr>
                      <a:lvl5pPr marL="2057400" indent="-22860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342900" marR="0" lvl="0" indent="-342900" algn="l" defTabSz="914400" rtl="0" eaLnBrk="0" fontAlgn="base" latinLnBrk="0" hangingPunct="0">
                        <a:lnSpc>
                          <a:spcPct val="100000"/>
                        </a:lnSpc>
                        <a:spcBef>
                          <a:spcPts val="0"/>
                        </a:spcBef>
                        <a:spcAft>
                          <a:spcPct val="0"/>
                        </a:spcAft>
                        <a:buClr>
                          <a:schemeClr val="folHlink"/>
                        </a:buClr>
                        <a:buSzPct val="75000"/>
                        <a:buFont typeface="Wingdings" pitchFamily="2" charset="2"/>
                        <a:buNone/>
                        <a:tabLst/>
                      </a:pPr>
                      <a:r>
                        <a:rPr kumimoji="1" lang="zh-CN" altLang="en-US" sz="1600" b="0" i="0" u="none" strike="noStrike" cap="none" normalizeH="0" baseline="0" dirty="0">
                          <a:ln>
                            <a:noFill/>
                          </a:ln>
                          <a:solidFill>
                            <a:schemeClr val="tx1"/>
                          </a:solidFill>
                          <a:effectLst/>
                          <a:latin typeface="+mn-lt"/>
                          <a:ea typeface="宋体" pitchFamily="2" charset="-122"/>
                        </a:rPr>
                        <a:t>已没有文件</a:t>
                      </a:r>
                    </a:p>
                  </a:txBody>
                  <a:tcPr marL="72000" marR="0" marT="0" marB="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55"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文件存取有关概念</a:t>
            </a:r>
          </a:p>
        </p:txBody>
      </p:sp>
      <p:sp>
        <p:nvSpPr>
          <p:cNvPr id="6" name="TextBox 5">
            <a:extLst>
              <a:ext uri="{FF2B5EF4-FFF2-40B4-BE49-F238E27FC236}">
                <a16:creationId xmlns:a16="http://schemas.microsoft.com/office/drawing/2014/main" id="{E411A533-ED67-6F47-9DE3-51A2D171057A}"/>
              </a:ext>
            </a:extLst>
          </p:cNvPr>
          <p:cNvSpPr txBox="1"/>
          <p:nvPr/>
        </p:nvSpPr>
        <p:spPr>
          <a:xfrm>
            <a:off x="4139952" y="995240"/>
            <a:ext cx="3672408" cy="1077218"/>
          </a:xfrm>
          <a:prstGeom prst="rect">
            <a:avLst/>
          </a:prstGeom>
          <a:noFill/>
          <a:ln w="19050">
            <a:solidFill>
              <a:srgbClr val="00B050"/>
            </a:solidFill>
          </a:ln>
        </p:spPr>
        <p:txBody>
          <a:bodyPr wrap="square" rtlCol="0">
            <a:spAutoFit/>
          </a:bodyPr>
          <a:lstStyle/>
          <a:p>
            <a:r>
              <a:rPr lang="zh-CN" altLang="en-US" sz="1600" dirty="0">
                <a:solidFill>
                  <a:srgbClr val="FF0000"/>
                </a:solidFill>
              </a:rPr>
              <a:t>当用针对文件的</a:t>
            </a:r>
            <a:r>
              <a:rPr lang="en-US" altLang="zh-CN" sz="1600" dirty="0">
                <a:solidFill>
                  <a:srgbClr val="FF0000"/>
                </a:solidFill>
              </a:rPr>
              <a:t>DOS</a:t>
            </a:r>
            <a:r>
              <a:rPr lang="zh-CN" altLang="en-US" sz="1600" dirty="0">
                <a:solidFill>
                  <a:srgbClr val="FF0000"/>
                </a:solidFill>
              </a:rPr>
              <a:t>系统调用时，返回</a:t>
            </a:r>
            <a:r>
              <a:rPr lang="en-US" altLang="zh-CN" sz="1600" dirty="0">
                <a:solidFill>
                  <a:srgbClr val="FF0000"/>
                </a:solidFill>
              </a:rPr>
              <a:t>CF=0</a:t>
            </a:r>
            <a:r>
              <a:rPr lang="zh-CN" altLang="en-US" sz="1600" dirty="0">
                <a:solidFill>
                  <a:srgbClr val="FF0000"/>
                </a:solidFill>
              </a:rPr>
              <a:t>代表操作成功，返回</a:t>
            </a:r>
            <a:r>
              <a:rPr lang="en-US" altLang="zh-CN" sz="1600" dirty="0">
                <a:solidFill>
                  <a:srgbClr val="FF0000"/>
                </a:solidFill>
              </a:rPr>
              <a:t>CF=1</a:t>
            </a:r>
            <a:r>
              <a:rPr lang="zh-CN" altLang="en-US" sz="1600" dirty="0">
                <a:solidFill>
                  <a:srgbClr val="FF0000"/>
                </a:solidFill>
              </a:rPr>
              <a:t>代表操作失败。如果操作失败，会通过</a:t>
            </a:r>
            <a:r>
              <a:rPr lang="en-US" altLang="zh-CN" sz="1600" dirty="0">
                <a:solidFill>
                  <a:srgbClr val="FF0000"/>
                </a:solidFill>
              </a:rPr>
              <a:t>AX</a:t>
            </a:r>
            <a:r>
              <a:rPr lang="zh-CN" altLang="en-US" sz="1600" dirty="0">
                <a:solidFill>
                  <a:srgbClr val="FF0000"/>
                </a:solidFill>
              </a:rPr>
              <a:t>返回错误代码。</a:t>
            </a:r>
            <a:endParaRPr lang="en-CN" sz="1600" dirty="0">
              <a:solidFill>
                <a:srgbClr val="FF0000"/>
              </a:solidFill>
            </a:endParaRPr>
          </a:p>
        </p:txBody>
      </p:sp>
    </p:spTree>
    <p:extLst>
      <p:ext uri="{BB962C8B-B14F-4D97-AF65-F5344CB8AC3E}">
        <p14:creationId xmlns:p14="http://schemas.microsoft.com/office/powerpoint/2010/main" val="1621088228"/>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9" name="Rectangle 3"/>
          <p:cNvSpPr>
            <a:spLocks noGrp="1" noChangeArrowheads="1"/>
          </p:cNvSpPr>
          <p:nvPr>
            <p:ph type="body" idx="1"/>
          </p:nvPr>
        </p:nvSpPr>
        <p:spPr>
          <a:xfrm>
            <a:off x="755616" y="944724"/>
            <a:ext cx="8064856" cy="5638800"/>
          </a:xfrm>
          <a:noFill/>
          <a:ln/>
        </p:spPr>
        <p:txBody>
          <a:bodyPr/>
          <a:lstStyle/>
          <a:p>
            <a:pPr>
              <a:spcBef>
                <a:spcPct val="30000"/>
              </a:spcBef>
              <a:buClr>
                <a:schemeClr val="tx1"/>
              </a:buClr>
              <a:buFont typeface="Wingdings" pitchFamily="2" charset="2"/>
              <a:buNone/>
            </a:pPr>
            <a:r>
              <a:rPr lang="en-US" altLang="zh-CN" sz="2400" b="1" dirty="0">
                <a:solidFill>
                  <a:srgbClr val="FF0000"/>
                </a:solidFill>
                <a:effectLst/>
              </a:rPr>
              <a:t>3</a:t>
            </a:r>
            <a:r>
              <a:rPr lang="zh-CN" altLang="en-US" sz="2400" b="1" dirty="0">
                <a:solidFill>
                  <a:srgbClr val="FF0000"/>
                </a:solidFill>
                <a:effectLst/>
              </a:rPr>
              <a:t>、文件属性：每个文件都有自己的属性，用一个字节表示</a:t>
            </a:r>
          </a:p>
          <a:p>
            <a:pPr>
              <a:buClr>
                <a:schemeClr val="tx1"/>
              </a:buClr>
              <a:buFont typeface="Wingdings" pitchFamily="2" charset="2"/>
              <a:buNone/>
            </a:pPr>
            <a:endParaRPr lang="zh-CN" altLang="en-US" sz="2000" b="1" dirty="0"/>
          </a:p>
          <a:p>
            <a:pPr>
              <a:buClr>
                <a:schemeClr val="tx1"/>
              </a:buClr>
              <a:buFont typeface="Wingdings" pitchFamily="2" charset="2"/>
              <a:buNone/>
            </a:pPr>
            <a:endParaRPr lang="en-US" altLang="zh-CN" sz="2000" b="1" dirty="0"/>
          </a:p>
        </p:txBody>
      </p:sp>
      <p:grpSp>
        <p:nvGrpSpPr>
          <p:cNvPr id="2" name="组合 1"/>
          <p:cNvGrpSpPr/>
          <p:nvPr/>
        </p:nvGrpSpPr>
        <p:grpSpPr>
          <a:xfrm>
            <a:off x="1828758" y="1376772"/>
            <a:ext cx="5269690" cy="2894257"/>
            <a:chOff x="1860350" y="2888940"/>
            <a:chExt cx="5269690" cy="2894257"/>
          </a:xfrm>
        </p:grpSpPr>
        <p:sp>
          <p:nvSpPr>
            <p:cNvPr id="208902" name="Line 6"/>
            <p:cNvSpPr>
              <a:spLocks noChangeShapeType="1"/>
            </p:cNvSpPr>
            <p:nvPr/>
          </p:nvSpPr>
          <p:spPr bwMode="auto">
            <a:xfrm>
              <a:off x="5187469" y="3782317"/>
              <a:ext cx="0" cy="5160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8903" name="Line 7"/>
            <p:cNvSpPr>
              <a:spLocks noChangeShapeType="1"/>
            </p:cNvSpPr>
            <p:nvPr/>
          </p:nvSpPr>
          <p:spPr bwMode="auto">
            <a:xfrm>
              <a:off x="4771734" y="4558559"/>
              <a:ext cx="148476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8904" name="Line 8"/>
            <p:cNvSpPr>
              <a:spLocks noChangeShapeType="1"/>
            </p:cNvSpPr>
            <p:nvPr/>
          </p:nvSpPr>
          <p:spPr bwMode="auto">
            <a:xfrm>
              <a:off x="3880873" y="5052531"/>
              <a:ext cx="237562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8905" name="Line 9"/>
            <p:cNvSpPr>
              <a:spLocks noChangeShapeType="1"/>
            </p:cNvSpPr>
            <p:nvPr/>
          </p:nvSpPr>
          <p:spPr bwMode="auto">
            <a:xfrm>
              <a:off x="3465137" y="5334801"/>
              <a:ext cx="279136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8906" name="Line 10"/>
            <p:cNvSpPr>
              <a:spLocks noChangeShapeType="1"/>
            </p:cNvSpPr>
            <p:nvPr/>
          </p:nvSpPr>
          <p:spPr bwMode="auto">
            <a:xfrm>
              <a:off x="4771734" y="3782317"/>
              <a:ext cx="0" cy="77330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8907" name="Line 11"/>
            <p:cNvSpPr>
              <a:spLocks noChangeShapeType="1"/>
            </p:cNvSpPr>
            <p:nvPr/>
          </p:nvSpPr>
          <p:spPr bwMode="auto">
            <a:xfrm>
              <a:off x="4355998" y="3782317"/>
              <a:ext cx="0" cy="10320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8908" name="Line 12"/>
            <p:cNvSpPr>
              <a:spLocks noChangeShapeType="1"/>
            </p:cNvSpPr>
            <p:nvPr/>
          </p:nvSpPr>
          <p:spPr bwMode="auto">
            <a:xfrm>
              <a:off x="3880873" y="3782317"/>
              <a:ext cx="0" cy="12893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8909" name="Line 13"/>
            <p:cNvSpPr>
              <a:spLocks noChangeShapeType="1"/>
            </p:cNvSpPr>
            <p:nvPr/>
          </p:nvSpPr>
          <p:spPr bwMode="auto">
            <a:xfrm>
              <a:off x="3465137" y="3782317"/>
              <a:ext cx="0" cy="154660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8910" name="Line 14"/>
            <p:cNvSpPr>
              <a:spLocks noChangeShapeType="1"/>
            </p:cNvSpPr>
            <p:nvPr/>
          </p:nvSpPr>
          <p:spPr bwMode="auto">
            <a:xfrm>
              <a:off x="2975164" y="3782317"/>
              <a:ext cx="0" cy="18053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8911" name="Rectangle 15"/>
            <p:cNvSpPr>
              <a:spLocks noChangeArrowheads="1"/>
            </p:cNvSpPr>
            <p:nvPr/>
          </p:nvSpPr>
          <p:spPr bwMode="auto">
            <a:xfrm>
              <a:off x="5317386" y="3477002"/>
              <a:ext cx="220241" cy="45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kumimoji="1" lang="zh-CN" altLang="zh-CN" sz="2400" b="1">
                <a:latin typeface="Times New Roman" pitchFamily="18" charset="0"/>
              </a:endParaRPr>
            </a:p>
          </p:txBody>
        </p:sp>
        <p:grpSp>
          <p:nvGrpSpPr>
            <p:cNvPr id="208912" name="Group 16"/>
            <p:cNvGrpSpPr>
              <a:grpSpLocks/>
            </p:cNvGrpSpPr>
            <p:nvPr/>
          </p:nvGrpSpPr>
          <p:grpSpPr bwMode="auto">
            <a:xfrm>
              <a:off x="1860350" y="3296173"/>
              <a:ext cx="3564681" cy="474860"/>
              <a:chOff x="-3" y="371"/>
              <a:chExt cx="2120" cy="389"/>
            </a:xfrm>
          </p:grpSpPr>
          <p:grpSp>
            <p:nvGrpSpPr>
              <p:cNvPr id="208913" name="Group 17"/>
              <p:cNvGrpSpPr>
                <a:grpSpLocks/>
              </p:cNvGrpSpPr>
              <p:nvPr/>
            </p:nvGrpSpPr>
            <p:grpSpPr bwMode="auto">
              <a:xfrm>
                <a:off x="0" y="374"/>
                <a:ext cx="2114" cy="384"/>
                <a:chOff x="0" y="374"/>
                <a:chExt cx="2114" cy="384"/>
              </a:xfrm>
            </p:grpSpPr>
            <p:grpSp>
              <p:nvGrpSpPr>
                <p:cNvPr id="208914" name="Group 18"/>
                <p:cNvGrpSpPr>
                  <a:grpSpLocks/>
                </p:cNvGrpSpPr>
                <p:nvPr/>
              </p:nvGrpSpPr>
              <p:grpSpPr bwMode="auto">
                <a:xfrm>
                  <a:off x="0" y="374"/>
                  <a:ext cx="264" cy="384"/>
                  <a:chOff x="0" y="374"/>
                  <a:chExt cx="264" cy="384"/>
                </a:xfrm>
              </p:grpSpPr>
              <p:sp>
                <p:nvSpPr>
                  <p:cNvPr id="208915" name="Rectangle 19"/>
                  <p:cNvSpPr>
                    <a:spLocks noChangeArrowheads="1"/>
                  </p:cNvSpPr>
                  <p:nvPr/>
                </p:nvSpPr>
                <p:spPr bwMode="auto">
                  <a:xfrm>
                    <a:off x="43" y="374"/>
                    <a:ext cx="17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en-US" altLang="zh-CN" sz="1000" b="1">
                        <a:latin typeface="Courier New"/>
                      </a:rPr>
                      <a:t> </a:t>
                    </a:r>
                    <a:endParaRPr kumimoji="1" lang="en-US" altLang="zh-CN" sz="1000" b="1">
                      <a:latin typeface="Times New Roman" pitchFamily="18" charset="0"/>
                    </a:endParaRPr>
                  </a:p>
                  <a:p>
                    <a:pPr algn="ctr" eaLnBrk="0" hangingPunct="0"/>
                    <a:endParaRPr kumimoji="1" lang="en-US" altLang="zh-CN" sz="2400" b="1">
                      <a:latin typeface="Times New Roman" pitchFamily="18" charset="0"/>
                    </a:endParaRPr>
                  </a:p>
                </p:txBody>
              </p:sp>
              <p:sp>
                <p:nvSpPr>
                  <p:cNvPr id="208916" name="Rectangle 20"/>
                  <p:cNvSpPr>
                    <a:spLocks noChangeArrowheads="1"/>
                  </p:cNvSpPr>
                  <p:nvPr/>
                </p:nvSpPr>
                <p:spPr bwMode="auto">
                  <a:xfrm>
                    <a:off x="0" y="374"/>
                    <a:ext cx="26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8917" name="Group 21"/>
                <p:cNvGrpSpPr>
                  <a:grpSpLocks/>
                </p:cNvGrpSpPr>
                <p:nvPr/>
              </p:nvGrpSpPr>
              <p:grpSpPr bwMode="auto">
                <a:xfrm>
                  <a:off x="264" y="374"/>
                  <a:ext cx="264" cy="384"/>
                  <a:chOff x="264" y="374"/>
                  <a:chExt cx="264" cy="384"/>
                </a:xfrm>
              </p:grpSpPr>
              <p:sp>
                <p:nvSpPr>
                  <p:cNvPr id="208918" name="Rectangle 22"/>
                  <p:cNvSpPr>
                    <a:spLocks noChangeArrowheads="1"/>
                  </p:cNvSpPr>
                  <p:nvPr/>
                </p:nvSpPr>
                <p:spPr bwMode="auto">
                  <a:xfrm>
                    <a:off x="307" y="374"/>
                    <a:ext cx="17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en-US" altLang="zh-CN" sz="1000" b="1">
                        <a:latin typeface="Courier New"/>
                      </a:rPr>
                      <a:t> </a:t>
                    </a:r>
                    <a:endParaRPr kumimoji="1" lang="en-US" altLang="zh-CN" sz="1000" b="1">
                      <a:latin typeface="Times New Roman" pitchFamily="18" charset="0"/>
                    </a:endParaRPr>
                  </a:p>
                  <a:p>
                    <a:pPr algn="ctr" eaLnBrk="0" hangingPunct="0"/>
                    <a:endParaRPr kumimoji="1" lang="en-US" altLang="zh-CN" sz="2400" b="1">
                      <a:latin typeface="Times New Roman" pitchFamily="18" charset="0"/>
                    </a:endParaRPr>
                  </a:p>
                </p:txBody>
              </p:sp>
              <p:sp>
                <p:nvSpPr>
                  <p:cNvPr id="208919" name="Rectangle 23"/>
                  <p:cNvSpPr>
                    <a:spLocks noChangeArrowheads="1"/>
                  </p:cNvSpPr>
                  <p:nvPr/>
                </p:nvSpPr>
                <p:spPr bwMode="auto">
                  <a:xfrm>
                    <a:off x="264" y="374"/>
                    <a:ext cx="26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8920" name="Group 24"/>
                <p:cNvGrpSpPr>
                  <a:grpSpLocks/>
                </p:cNvGrpSpPr>
                <p:nvPr/>
              </p:nvGrpSpPr>
              <p:grpSpPr bwMode="auto">
                <a:xfrm>
                  <a:off x="528" y="374"/>
                  <a:ext cx="264" cy="384"/>
                  <a:chOff x="528" y="374"/>
                  <a:chExt cx="264" cy="384"/>
                </a:xfrm>
              </p:grpSpPr>
              <p:sp>
                <p:nvSpPr>
                  <p:cNvPr id="208921" name="Rectangle 25"/>
                  <p:cNvSpPr>
                    <a:spLocks noChangeArrowheads="1"/>
                  </p:cNvSpPr>
                  <p:nvPr/>
                </p:nvSpPr>
                <p:spPr bwMode="auto">
                  <a:xfrm>
                    <a:off x="571" y="374"/>
                    <a:ext cx="17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08922" name="Rectangle 26"/>
                  <p:cNvSpPr>
                    <a:spLocks noChangeArrowheads="1"/>
                  </p:cNvSpPr>
                  <p:nvPr/>
                </p:nvSpPr>
                <p:spPr bwMode="auto">
                  <a:xfrm>
                    <a:off x="528" y="374"/>
                    <a:ext cx="26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8923" name="Group 27"/>
                <p:cNvGrpSpPr>
                  <a:grpSpLocks/>
                </p:cNvGrpSpPr>
                <p:nvPr/>
              </p:nvGrpSpPr>
              <p:grpSpPr bwMode="auto">
                <a:xfrm>
                  <a:off x="792" y="374"/>
                  <a:ext cx="265" cy="384"/>
                  <a:chOff x="792" y="374"/>
                  <a:chExt cx="265" cy="384"/>
                </a:xfrm>
              </p:grpSpPr>
              <p:sp>
                <p:nvSpPr>
                  <p:cNvPr id="208924" name="Rectangle 28"/>
                  <p:cNvSpPr>
                    <a:spLocks noChangeArrowheads="1"/>
                  </p:cNvSpPr>
                  <p:nvPr/>
                </p:nvSpPr>
                <p:spPr bwMode="auto">
                  <a:xfrm>
                    <a:off x="835" y="374"/>
                    <a:ext cx="179"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en-US" altLang="zh-CN" sz="1000" b="1">
                        <a:latin typeface="Courier New"/>
                      </a:rPr>
                      <a:t> </a:t>
                    </a:r>
                    <a:endParaRPr kumimoji="1" lang="en-US" altLang="zh-CN" sz="1000" b="1">
                      <a:latin typeface="Times New Roman" pitchFamily="18" charset="0"/>
                    </a:endParaRPr>
                  </a:p>
                  <a:p>
                    <a:pPr algn="ctr" eaLnBrk="0" hangingPunct="0"/>
                    <a:endParaRPr kumimoji="1" lang="en-US" altLang="zh-CN" sz="2400" b="1">
                      <a:latin typeface="Times New Roman" pitchFamily="18" charset="0"/>
                    </a:endParaRPr>
                  </a:p>
                </p:txBody>
              </p:sp>
              <p:sp>
                <p:nvSpPr>
                  <p:cNvPr id="208925" name="Rectangle 29"/>
                  <p:cNvSpPr>
                    <a:spLocks noChangeArrowheads="1"/>
                  </p:cNvSpPr>
                  <p:nvPr/>
                </p:nvSpPr>
                <p:spPr bwMode="auto">
                  <a:xfrm>
                    <a:off x="792" y="374"/>
                    <a:ext cx="265"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8926" name="Group 30"/>
                <p:cNvGrpSpPr>
                  <a:grpSpLocks/>
                </p:cNvGrpSpPr>
                <p:nvPr/>
              </p:nvGrpSpPr>
              <p:grpSpPr bwMode="auto">
                <a:xfrm>
                  <a:off x="1057" y="374"/>
                  <a:ext cx="264" cy="384"/>
                  <a:chOff x="1057" y="374"/>
                  <a:chExt cx="264" cy="384"/>
                </a:xfrm>
              </p:grpSpPr>
              <p:sp>
                <p:nvSpPr>
                  <p:cNvPr id="208927" name="Rectangle 31"/>
                  <p:cNvSpPr>
                    <a:spLocks noChangeArrowheads="1"/>
                  </p:cNvSpPr>
                  <p:nvPr/>
                </p:nvSpPr>
                <p:spPr bwMode="auto">
                  <a:xfrm>
                    <a:off x="1100" y="374"/>
                    <a:ext cx="17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en-US" altLang="zh-CN" sz="1000" b="1">
                        <a:latin typeface="Courier New"/>
                      </a:rPr>
                      <a:t> </a:t>
                    </a:r>
                    <a:endParaRPr kumimoji="1" lang="en-US" altLang="zh-CN" sz="1000" b="1">
                      <a:latin typeface="Times New Roman" pitchFamily="18" charset="0"/>
                    </a:endParaRPr>
                  </a:p>
                  <a:p>
                    <a:pPr algn="ctr" eaLnBrk="0" hangingPunct="0"/>
                    <a:endParaRPr kumimoji="1" lang="en-US" altLang="zh-CN" sz="2400" b="1">
                      <a:latin typeface="Times New Roman" pitchFamily="18" charset="0"/>
                    </a:endParaRPr>
                  </a:p>
                </p:txBody>
              </p:sp>
              <p:sp>
                <p:nvSpPr>
                  <p:cNvPr id="208928" name="Rectangle 32"/>
                  <p:cNvSpPr>
                    <a:spLocks noChangeArrowheads="1"/>
                  </p:cNvSpPr>
                  <p:nvPr/>
                </p:nvSpPr>
                <p:spPr bwMode="auto">
                  <a:xfrm>
                    <a:off x="1057" y="374"/>
                    <a:ext cx="26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8929" name="Group 33"/>
                <p:cNvGrpSpPr>
                  <a:grpSpLocks/>
                </p:cNvGrpSpPr>
                <p:nvPr/>
              </p:nvGrpSpPr>
              <p:grpSpPr bwMode="auto">
                <a:xfrm>
                  <a:off x="1321" y="374"/>
                  <a:ext cx="264" cy="384"/>
                  <a:chOff x="1321" y="374"/>
                  <a:chExt cx="264" cy="384"/>
                </a:xfrm>
              </p:grpSpPr>
              <p:sp>
                <p:nvSpPr>
                  <p:cNvPr id="208930" name="Rectangle 34"/>
                  <p:cNvSpPr>
                    <a:spLocks noChangeArrowheads="1"/>
                  </p:cNvSpPr>
                  <p:nvPr/>
                </p:nvSpPr>
                <p:spPr bwMode="auto">
                  <a:xfrm>
                    <a:off x="1364" y="374"/>
                    <a:ext cx="17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en-US" altLang="zh-CN" sz="1000" b="1">
                        <a:latin typeface="Courier New"/>
                      </a:rPr>
                      <a:t> </a:t>
                    </a:r>
                    <a:endParaRPr kumimoji="1" lang="en-US" altLang="zh-CN" sz="1000" b="1">
                      <a:latin typeface="Times New Roman" pitchFamily="18" charset="0"/>
                    </a:endParaRPr>
                  </a:p>
                  <a:p>
                    <a:pPr algn="ctr" eaLnBrk="0" hangingPunct="0"/>
                    <a:endParaRPr kumimoji="1" lang="en-US" altLang="zh-CN" sz="2400" b="1">
                      <a:latin typeface="Times New Roman" pitchFamily="18" charset="0"/>
                    </a:endParaRPr>
                  </a:p>
                </p:txBody>
              </p:sp>
              <p:sp>
                <p:nvSpPr>
                  <p:cNvPr id="208931" name="Rectangle 35"/>
                  <p:cNvSpPr>
                    <a:spLocks noChangeArrowheads="1"/>
                  </p:cNvSpPr>
                  <p:nvPr/>
                </p:nvSpPr>
                <p:spPr bwMode="auto">
                  <a:xfrm>
                    <a:off x="1321" y="374"/>
                    <a:ext cx="26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8932" name="Group 36"/>
                <p:cNvGrpSpPr>
                  <a:grpSpLocks/>
                </p:cNvGrpSpPr>
                <p:nvPr/>
              </p:nvGrpSpPr>
              <p:grpSpPr bwMode="auto">
                <a:xfrm>
                  <a:off x="1585" y="374"/>
                  <a:ext cx="264" cy="384"/>
                  <a:chOff x="1585" y="374"/>
                  <a:chExt cx="264" cy="384"/>
                </a:xfrm>
              </p:grpSpPr>
              <p:sp>
                <p:nvSpPr>
                  <p:cNvPr id="208933" name="Rectangle 37"/>
                  <p:cNvSpPr>
                    <a:spLocks noChangeArrowheads="1"/>
                  </p:cNvSpPr>
                  <p:nvPr/>
                </p:nvSpPr>
                <p:spPr bwMode="auto">
                  <a:xfrm>
                    <a:off x="1628" y="374"/>
                    <a:ext cx="17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en-US" altLang="zh-CN" sz="1000" b="1">
                        <a:latin typeface="Courier New"/>
                      </a:rPr>
                      <a:t> </a:t>
                    </a:r>
                    <a:endParaRPr kumimoji="1" lang="en-US" altLang="zh-CN" sz="1000" b="1">
                      <a:latin typeface="Times New Roman" pitchFamily="18" charset="0"/>
                    </a:endParaRPr>
                  </a:p>
                  <a:p>
                    <a:pPr algn="ctr" eaLnBrk="0" hangingPunct="0"/>
                    <a:endParaRPr kumimoji="1" lang="en-US" altLang="zh-CN" sz="2400" b="1">
                      <a:latin typeface="Times New Roman" pitchFamily="18" charset="0"/>
                    </a:endParaRPr>
                  </a:p>
                </p:txBody>
              </p:sp>
              <p:sp>
                <p:nvSpPr>
                  <p:cNvPr id="208934" name="Rectangle 38"/>
                  <p:cNvSpPr>
                    <a:spLocks noChangeArrowheads="1"/>
                  </p:cNvSpPr>
                  <p:nvPr/>
                </p:nvSpPr>
                <p:spPr bwMode="auto">
                  <a:xfrm>
                    <a:off x="1585" y="374"/>
                    <a:ext cx="26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8935" name="Group 39"/>
                <p:cNvGrpSpPr>
                  <a:grpSpLocks/>
                </p:cNvGrpSpPr>
                <p:nvPr/>
              </p:nvGrpSpPr>
              <p:grpSpPr bwMode="auto">
                <a:xfrm>
                  <a:off x="1849" y="374"/>
                  <a:ext cx="265" cy="384"/>
                  <a:chOff x="1849" y="374"/>
                  <a:chExt cx="265" cy="384"/>
                </a:xfrm>
              </p:grpSpPr>
              <p:sp>
                <p:nvSpPr>
                  <p:cNvPr id="208936" name="Rectangle 40"/>
                  <p:cNvSpPr>
                    <a:spLocks noChangeArrowheads="1"/>
                  </p:cNvSpPr>
                  <p:nvPr/>
                </p:nvSpPr>
                <p:spPr bwMode="auto">
                  <a:xfrm>
                    <a:off x="1892" y="374"/>
                    <a:ext cx="179"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en-US" altLang="zh-CN" sz="1000" b="1">
                        <a:latin typeface="Courier New"/>
                      </a:rPr>
                      <a:t> </a:t>
                    </a:r>
                    <a:endParaRPr kumimoji="1" lang="en-US" altLang="zh-CN" sz="1000" b="1">
                      <a:latin typeface="Times New Roman" pitchFamily="18" charset="0"/>
                    </a:endParaRPr>
                  </a:p>
                  <a:p>
                    <a:pPr algn="ctr" eaLnBrk="0" hangingPunct="0"/>
                    <a:endParaRPr kumimoji="1" lang="en-US" altLang="zh-CN" sz="2400" b="1">
                      <a:latin typeface="Times New Roman" pitchFamily="18" charset="0"/>
                    </a:endParaRPr>
                  </a:p>
                </p:txBody>
              </p:sp>
              <p:sp>
                <p:nvSpPr>
                  <p:cNvPr id="208937" name="Rectangle 41"/>
                  <p:cNvSpPr>
                    <a:spLocks noChangeArrowheads="1"/>
                  </p:cNvSpPr>
                  <p:nvPr/>
                </p:nvSpPr>
                <p:spPr bwMode="auto">
                  <a:xfrm>
                    <a:off x="1849" y="374"/>
                    <a:ext cx="265"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208938" name="Rectangle 42"/>
              <p:cNvSpPr>
                <a:spLocks noChangeArrowheads="1"/>
              </p:cNvSpPr>
              <p:nvPr/>
            </p:nvSpPr>
            <p:spPr bwMode="auto">
              <a:xfrm>
                <a:off x="-3" y="371"/>
                <a:ext cx="2120" cy="389"/>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08939" name="Line 43"/>
            <p:cNvSpPr>
              <a:spLocks noChangeShapeType="1"/>
            </p:cNvSpPr>
            <p:nvPr/>
          </p:nvSpPr>
          <p:spPr bwMode="auto">
            <a:xfrm>
              <a:off x="2978876" y="5572966"/>
              <a:ext cx="332588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8940" name="Line 44"/>
            <p:cNvSpPr>
              <a:spLocks noChangeShapeType="1"/>
            </p:cNvSpPr>
            <p:nvPr/>
          </p:nvSpPr>
          <p:spPr bwMode="auto">
            <a:xfrm>
              <a:off x="4355998" y="4814366"/>
              <a:ext cx="190050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8941" name="Line 45"/>
            <p:cNvSpPr>
              <a:spLocks noChangeShapeType="1"/>
            </p:cNvSpPr>
            <p:nvPr/>
          </p:nvSpPr>
          <p:spPr bwMode="auto">
            <a:xfrm>
              <a:off x="5187469" y="4289521"/>
              <a:ext cx="106903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8942" name="Text Box 46"/>
            <p:cNvSpPr txBox="1">
              <a:spLocks noChangeArrowheads="1"/>
            </p:cNvSpPr>
            <p:nvPr/>
          </p:nvSpPr>
          <p:spPr bwMode="auto">
            <a:xfrm>
              <a:off x="6256502" y="4135154"/>
              <a:ext cx="701553" cy="366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dirty="0">
                  <a:latin typeface="Times New Roman" pitchFamily="18" charset="0"/>
                </a:rPr>
                <a:t>只读 </a:t>
              </a:r>
            </a:p>
          </p:txBody>
        </p:sp>
        <p:sp>
          <p:nvSpPr>
            <p:cNvPr id="208943" name="Text Box 47"/>
            <p:cNvSpPr txBox="1">
              <a:spLocks noChangeArrowheads="1"/>
            </p:cNvSpPr>
            <p:nvPr/>
          </p:nvSpPr>
          <p:spPr bwMode="auto">
            <a:xfrm>
              <a:off x="6256502" y="4383611"/>
              <a:ext cx="701553" cy="366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800"/>
              </a:lvl1pPr>
            </a:lstStyle>
            <a:p>
              <a:r>
                <a:rPr lang="zh-CN" altLang="en-US" dirty="0"/>
                <a:t>隐藏 </a:t>
              </a:r>
            </a:p>
          </p:txBody>
        </p:sp>
        <p:sp>
          <p:nvSpPr>
            <p:cNvPr id="208944" name="Text Box 48"/>
            <p:cNvSpPr txBox="1">
              <a:spLocks noChangeArrowheads="1"/>
            </p:cNvSpPr>
            <p:nvPr/>
          </p:nvSpPr>
          <p:spPr bwMode="auto">
            <a:xfrm>
              <a:off x="6245366" y="4640888"/>
              <a:ext cx="701553" cy="366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800"/>
              </a:lvl1pPr>
            </a:lstStyle>
            <a:p>
              <a:r>
                <a:rPr lang="zh-CN" altLang="en-US" dirty="0"/>
                <a:t>系统 </a:t>
              </a:r>
            </a:p>
          </p:txBody>
        </p:sp>
        <p:sp>
          <p:nvSpPr>
            <p:cNvPr id="208945" name="Text Box 49"/>
            <p:cNvSpPr txBox="1">
              <a:spLocks noChangeArrowheads="1"/>
            </p:cNvSpPr>
            <p:nvPr/>
          </p:nvSpPr>
          <p:spPr bwMode="auto">
            <a:xfrm>
              <a:off x="6245366" y="4927568"/>
              <a:ext cx="701553" cy="367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800"/>
              </a:lvl1pPr>
            </a:lstStyle>
            <a:p>
              <a:r>
                <a:rPr lang="zh-CN" altLang="en-US" dirty="0"/>
                <a:t>卷标 </a:t>
              </a:r>
            </a:p>
          </p:txBody>
        </p:sp>
        <p:sp>
          <p:nvSpPr>
            <p:cNvPr id="208946" name="Text Box 50"/>
            <p:cNvSpPr txBox="1">
              <a:spLocks noChangeArrowheads="1"/>
            </p:cNvSpPr>
            <p:nvPr/>
          </p:nvSpPr>
          <p:spPr bwMode="auto">
            <a:xfrm>
              <a:off x="6198348" y="5193666"/>
              <a:ext cx="931692" cy="366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800"/>
              </a:lvl1pPr>
            </a:lstStyle>
            <a:p>
              <a:r>
                <a:rPr lang="zh-CN" altLang="en-US" dirty="0"/>
                <a:t>子目录 </a:t>
              </a:r>
            </a:p>
          </p:txBody>
        </p:sp>
        <p:sp>
          <p:nvSpPr>
            <p:cNvPr id="208947" name="Text Box 51"/>
            <p:cNvSpPr txBox="1">
              <a:spLocks noChangeArrowheads="1"/>
            </p:cNvSpPr>
            <p:nvPr/>
          </p:nvSpPr>
          <p:spPr bwMode="auto">
            <a:xfrm>
              <a:off x="6244129" y="5417129"/>
              <a:ext cx="701553" cy="366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800"/>
              </a:lvl1pPr>
            </a:lstStyle>
            <a:p>
              <a:r>
                <a:rPr lang="zh-CN" altLang="en-US" dirty="0"/>
                <a:t>归档 </a:t>
              </a:r>
            </a:p>
          </p:txBody>
        </p:sp>
        <p:sp>
          <p:nvSpPr>
            <p:cNvPr id="208948" name="Text Box 52"/>
            <p:cNvSpPr txBox="1">
              <a:spLocks noChangeArrowheads="1"/>
            </p:cNvSpPr>
            <p:nvPr/>
          </p:nvSpPr>
          <p:spPr bwMode="auto">
            <a:xfrm>
              <a:off x="1908606" y="2888940"/>
              <a:ext cx="35189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b="1" dirty="0">
                  <a:latin typeface="Times New Roman" pitchFamily="18" charset="0"/>
                </a:rPr>
                <a:t> </a:t>
              </a:r>
              <a:r>
                <a:rPr kumimoji="1" lang="en-US" altLang="zh-CN" sz="1400" b="1" dirty="0">
                  <a:latin typeface="Times New Roman" pitchFamily="18" charset="0"/>
                </a:rPr>
                <a:t>7       6        5        4        3        2        1       0 </a:t>
              </a:r>
            </a:p>
          </p:txBody>
        </p:sp>
      </p:grpSp>
      <p:sp>
        <p:nvSpPr>
          <p:cNvPr id="56" name="Rectangle 4"/>
          <p:cNvSpPr>
            <a:spLocks noChangeArrowheads="1"/>
          </p:cNvSpPr>
          <p:nvPr/>
        </p:nvSpPr>
        <p:spPr bwMode="auto">
          <a:xfrm>
            <a:off x="683568" y="4617132"/>
            <a:ext cx="7668851" cy="1708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5000"/>
              </a:lnSpc>
              <a:spcBef>
                <a:spcPct val="20000"/>
              </a:spcBef>
              <a:buClr>
                <a:schemeClr val="folHlink"/>
              </a:buClr>
              <a:buSzPct val="60000"/>
              <a:buFont typeface="Wingdings" pitchFamily="2" charset="2"/>
              <a:buNone/>
            </a:pPr>
            <a:r>
              <a:rPr lang="en-US" altLang="zh-CN" dirty="0">
                <a:latin typeface="宋体" pitchFamily="2" charset="-122"/>
              </a:rPr>
              <a:t>    </a:t>
            </a:r>
            <a:r>
              <a:rPr lang="zh-CN" altLang="en-US" sz="2000" b="1" dirty="0">
                <a:latin typeface="宋体" pitchFamily="2" charset="-122"/>
              </a:rPr>
              <a:t>一般情况下，用户文件只具有一种属性，如属性代码为</a:t>
            </a:r>
            <a:r>
              <a:rPr lang="en-US" altLang="zh-CN" sz="2000" dirty="0">
                <a:solidFill>
                  <a:srgbClr val="FF0000"/>
                </a:solidFill>
                <a:latin typeface="宋体" pitchFamily="2" charset="-122"/>
              </a:rPr>
              <a:t>00H</a:t>
            </a:r>
            <a:r>
              <a:rPr lang="zh-CN" altLang="en-US" sz="2000" b="1" dirty="0">
                <a:latin typeface="宋体" pitchFamily="2" charset="-122"/>
              </a:rPr>
              <a:t>的</a:t>
            </a:r>
            <a:r>
              <a:rPr lang="zh-CN" altLang="en-US" sz="2000" dirty="0">
                <a:solidFill>
                  <a:srgbClr val="FF0000"/>
                </a:solidFill>
                <a:latin typeface="宋体" pitchFamily="2" charset="-122"/>
              </a:rPr>
              <a:t>普通文件</a:t>
            </a:r>
            <a:r>
              <a:rPr lang="zh-CN" altLang="en-US" sz="2000" b="1" dirty="0">
                <a:latin typeface="宋体" pitchFamily="2" charset="-122"/>
              </a:rPr>
              <a:t>，属性代码为</a:t>
            </a:r>
            <a:r>
              <a:rPr lang="en-US" altLang="zh-CN" sz="2000" b="1" dirty="0">
                <a:solidFill>
                  <a:schemeClr val="hlink"/>
                </a:solidFill>
                <a:latin typeface="宋体" pitchFamily="2" charset="-122"/>
              </a:rPr>
              <a:t>01</a:t>
            </a:r>
            <a:r>
              <a:rPr lang="en-US" altLang="zh-CN" sz="2000" b="1" dirty="0">
                <a:latin typeface="宋体" pitchFamily="2" charset="-122"/>
              </a:rPr>
              <a:t>H</a:t>
            </a:r>
            <a:r>
              <a:rPr lang="zh-CN" altLang="en-US" sz="2000" b="1" dirty="0">
                <a:latin typeface="宋体" pitchFamily="2" charset="-122"/>
              </a:rPr>
              <a:t>的</a:t>
            </a:r>
            <a:r>
              <a:rPr lang="zh-CN" altLang="en-US" sz="2000" b="1" dirty="0">
                <a:solidFill>
                  <a:schemeClr val="hlink"/>
                </a:solidFill>
                <a:latin typeface="宋体" pitchFamily="2" charset="-122"/>
              </a:rPr>
              <a:t>只读</a:t>
            </a:r>
            <a:r>
              <a:rPr lang="zh-CN" altLang="en-US" sz="2000" b="1" dirty="0">
                <a:latin typeface="宋体" pitchFamily="2" charset="-122"/>
              </a:rPr>
              <a:t>文件，属性代码为</a:t>
            </a:r>
            <a:r>
              <a:rPr lang="en-US" altLang="zh-CN" sz="2000" dirty="0">
                <a:solidFill>
                  <a:srgbClr val="FF0000"/>
                </a:solidFill>
                <a:latin typeface="宋体" pitchFamily="2" charset="-122"/>
              </a:rPr>
              <a:t>02</a:t>
            </a:r>
            <a:r>
              <a:rPr lang="en-US" altLang="zh-CN" sz="2000" b="1" dirty="0">
                <a:latin typeface="宋体" pitchFamily="2" charset="-122"/>
              </a:rPr>
              <a:t>H</a:t>
            </a:r>
            <a:r>
              <a:rPr lang="zh-CN" altLang="en-US" sz="2000" b="1" dirty="0">
                <a:latin typeface="宋体" pitchFamily="2" charset="-122"/>
              </a:rPr>
              <a:t>的</a:t>
            </a:r>
            <a:r>
              <a:rPr lang="zh-CN" altLang="en-US" sz="2000" dirty="0">
                <a:solidFill>
                  <a:srgbClr val="FF0000"/>
                </a:solidFill>
                <a:latin typeface="宋体" pitchFamily="2" charset="-122"/>
              </a:rPr>
              <a:t>隐藏文件</a:t>
            </a:r>
            <a:r>
              <a:rPr lang="zh-CN" altLang="en-US" sz="2000" b="1" dirty="0">
                <a:latin typeface="宋体" pitchFamily="2" charset="-122"/>
              </a:rPr>
              <a:t>。重要的系统文件通常有多种属性，如属性代码为</a:t>
            </a:r>
            <a:r>
              <a:rPr lang="en-US" altLang="zh-CN" sz="2000" b="1" dirty="0">
                <a:solidFill>
                  <a:srgbClr val="FF0000"/>
                </a:solidFill>
                <a:latin typeface="宋体" pitchFamily="2" charset="-122"/>
              </a:rPr>
              <a:t>07H</a:t>
            </a:r>
            <a:r>
              <a:rPr lang="zh-CN" altLang="en-US" sz="2000" b="1" dirty="0">
                <a:latin typeface="宋体" pitchFamily="2" charset="-122"/>
              </a:rPr>
              <a:t>的文件，就具有</a:t>
            </a:r>
            <a:r>
              <a:rPr lang="zh-CN" altLang="en-US" sz="2000" dirty="0">
                <a:solidFill>
                  <a:srgbClr val="FF0000"/>
                </a:solidFill>
                <a:latin typeface="宋体" pitchFamily="2" charset="-122"/>
              </a:rPr>
              <a:t>只读、隐藏、系统</a:t>
            </a:r>
            <a:r>
              <a:rPr lang="zh-CN" altLang="en-US" sz="2000" b="1" dirty="0">
                <a:latin typeface="宋体" pitchFamily="2" charset="-122"/>
              </a:rPr>
              <a:t>三种属性。</a:t>
            </a:r>
            <a:r>
              <a:rPr lang="zh-CN" altLang="en-US" sz="2000" b="1" dirty="0">
                <a:solidFill>
                  <a:schemeClr val="hlink"/>
                </a:solidFill>
                <a:latin typeface="宋体" pitchFamily="2" charset="-122"/>
              </a:rPr>
              <a:t>属性字节</a:t>
            </a:r>
            <a:r>
              <a:rPr lang="zh-CN" altLang="en-US" sz="2000" b="1" dirty="0">
                <a:latin typeface="宋体" pitchFamily="2" charset="-122"/>
              </a:rPr>
              <a:t>存放到</a:t>
            </a:r>
            <a:r>
              <a:rPr lang="en-US" altLang="zh-CN" sz="2000" b="1" dirty="0">
                <a:solidFill>
                  <a:schemeClr val="hlink"/>
                </a:solidFill>
                <a:latin typeface="宋体" pitchFamily="2" charset="-122"/>
              </a:rPr>
              <a:t>CX</a:t>
            </a:r>
            <a:r>
              <a:rPr lang="zh-CN" altLang="en-US" sz="2000" b="1" dirty="0">
                <a:latin typeface="宋体" pitchFamily="2" charset="-122"/>
              </a:rPr>
              <a:t>寄存器中。</a:t>
            </a:r>
          </a:p>
        </p:txBody>
      </p:sp>
      <p:sp>
        <p:nvSpPr>
          <p:cNvPr id="57"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文件存取有关概念</a:t>
            </a:r>
          </a:p>
        </p:txBody>
      </p:sp>
    </p:spTree>
    <p:extLst>
      <p:ext uri="{BB962C8B-B14F-4D97-AF65-F5344CB8AC3E}">
        <p14:creationId xmlns:p14="http://schemas.microsoft.com/office/powerpoint/2010/main" val="3952356635"/>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6" name="Text Box 8"/>
          <p:cNvSpPr txBox="1">
            <a:spLocks noChangeArrowheads="1"/>
          </p:cNvSpPr>
          <p:nvPr/>
        </p:nvSpPr>
        <p:spPr bwMode="auto">
          <a:xfrm>
            <a:off x="971550" y="1086232"/>
            <a:ext cx="6553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solidFill>
                  <a:srgbClr val="FF0000"/>
                </a:solidFill>
                <a:latin typeface="+mn-lt"/>
              </a:rPr>
              <a:t>4</a:t>
            </a:r>
            <a:r>
              <a:rPr lang="zh-CN" altLang="en-US" b="1" dirty="0">
                <a:solidFill>
                  <a:srgbClr val="FF0000"/>
                </a:solidFill>
                <a:latin typeface="+mn-lt"/>
              </a:rPr>
              <a:t>、文件指针</a:t>
            </a:r>
          </a:p>
        </p:txBody>
      </p:sp>
      <p:sp>
        <p:nvSpPr>
          <p:cNvPr id="242697" name="Rectangle 9"/>
          <p:cNvSpPr>
            <a:spLocks noChangeArrowheads="1"/>
          </p:cNvSpPr>
          <p:nvPr/>
        </p:nvSpPr>
        <p:spPr bwMode="auto">
          <a:xfrm>
            <a:off x="863588" y="1773238"/>
            <a:ext cx="7470787" cy="3884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a:lnSpc>
                <a:spcPct val="120000"/>
              </a:lnSpc>
              <a:spcBef>
                <a:spcPct val="20000"/>
              </a:spcBef>
              <a:buClr>
                <a:schemeClr val="folHlink"/>
              </a:buClr>
              <a:buSzPct val="60000"/>
              <a:buFont typeface="Wingdings" panose="05000000000000000000" pitchFamily="2" charset="2"/>
              <a:buChar char="u"/>
            </a:pPr>
            <a:r>
              <a:rPr lang="zh-CN" altLang="en-US" sz="2200" b="0" dirty="0">
                <a:latin typeface="+mn-lt"/>
              </a:rPr>
              <a:t>使用</a:t>
            </a:r>
            <a:r>
              <a:rPr lang="en-US" altLang="zh-CN" sz="2200" b="0" dirty="0">
                <a:latin typeface="+mn-lt"/>
              </a:rPr>
              <a:t>DOS</a:t>
            </a:r>
            <a:r>
              <a:rPr lang="zh-CN" altLang="en-US" sz="2200" b="0" dirty="0">
                <a:latin typeface="+mn-lt"/>
              </a:rPr>
              <a:t>系统功能调用</a:t>
            </a:r>
            <a:r>
              <a:rPr lang="en-US" altLang="zh-CN" sz="2200" b="0" dirty="0">
                <a:latin typeface="+mn-lt"/>
              </a:rPr>
              <a:t>INT 21H  </a:t>
            </a:r>
            <a:r>
              <a:rPr lang="zh-CN" altLang="en-US" sz="2200" b="0" dirty="0">
                <a:latin typeface="+mn-lt"/>
              </a:rPr>
              <a:t>建立文件或者打开文件成功后，</a:t>
            </a:r>
            <a:r>
              <a:rPr lang="en-US" altLang="zh-CN" sz="2200" b="0" dirty="0">
                <a:latin typeface="+mn-lt"/>
              </a:rPr>
              <a:t>DOS</a:t>
            </a:r>
            <a:r>
              <a:rPr lang="zh-CN" altLang="en-US" sz="2200" b="0" dirty="0">
                <a:latin typeface="+mn-lt"/>
              </a:rPr>
              <a:t>系统自动提供一个文件指针来指示文件的当前位置。</a:t>
            </a:r>
            <a:endParaRPr lang="en-US" altLang="zh-CN" sz="2200" b="0" dirty="0">
              <a:latin typeface="+mn-lt"/>
            </a:endParaRPr>
          </a:p>
          <a:p>
            <a:pPr marL="342900" indent="-342900" algn="just">
              <a:lnSpc>
                <a:spcPct val="120000"/>
              </a:lnSpc>
              <a:spcBef>
                <a:spcPct val="20000"/>
              </a:spcBef>
              <a:buClr>
                <a:schemeClr val="folHlink"/>
              </a:buClr>
              <a:buSzPct val="60000"/>
              <a:buFont typeface="Wingdings" panose="05000000000000000000" pitchFamily="2" charset="2"/>
              <a:buChar char="u"/>
            </a:pPr>
            <a:r>
              <a:rPr lang="zh-CN" altLang="en-US" sz="2200" b="0" dirty="0">
                <a:latin typeface="+mn-lt"/>
              </a:rPr>
              <a:t>文件指针是一个</a:t>
            </a:r>
            <a:r>
              <a:rPr lang="en-US" altLang="zh-CN" sz="2200" b="0" dirty="0">
                <a:solidFill>
                  <a:schemeClr val="tx2"/>
                </a:solidFill>
                <a:latin typeface="+mn-lt"/>
              </a:rPr>
              <a:t>32</a:t>
            </a:r>
            <a:r>
              <a:rPr lang="zh-CN" altLang="en-US" sz="2200" b="0" dirty="0">
                <a:solidFill>
                  <a:schemeClr val="tx2"/>
                </a:solidFill>
                <a:latin typeface="+mn-lt"/>
              </a:rPr>
              <a:t>位</a:t>
            </a:r>
            <a:r>
              <a:rPr lang="zh-CN" altLang="en-US" sz="2200" b="0" dirty="0">
                <a:latin typeface="+mn-lt"/>
              </a:rPr>
              <a:t>二进制数，建立文件或者打开文件成功后，</a:t>
            </a:r>
            <a:r>
              <a:rPr lang="zh-CN" altLang="en-US" sz="2200" b="0" dirty="0">
                <a:solidFill>
                  <a:schemeClr val="hlink"/>
                </a:solidFill>
                <a:latin typeface="+mn-lt"/>
              </a:rPr>
              <a:t>文件指针的初值为</a:t>
            </a:r>
            <a:r>
              <a:rPr lang="en-US" altLang="zh-CN" sz="2200" b="0" dirty="0">
                <a:solidFill>
                  <a:schemeClr val="hlink"/>
                </a:solidFill>
                <a:latin typeface="+mn-lt"/>
              </a:rPr>
              <a:t>0</a:t>
            </a:r>
            <a:r>
              <a:rPr lang="zh-CN" altLang="en-US" sz="2200" b="0" dirty="0">
                <a:latin typeface="+mn-lt"/>
              </a:rPr>
              <a:t>，也就是指向文件的开始位置。</a:t>
            </a:r>
            <a:endParaRPr lang="en-US" altLang="zh-CN" sz="2200" b="0" dirty="0">
              <a:latin typeface="+mn-lt"/>
            </a:endParaRPr>
          </a:p>
          <a:p>
            <a:pPr marL="342900" indent="-342900" algn="just">
              <a:lnSpc>
                <a:spcPct val="120000"/>
              </a:lnSpc>
              <a:spcBef>
                <a:spcPct val="20000"/>
              </a:spcBef>
              <a:buClr>
                <a:schemeClr val="folHlink"/>
              </a:buClr>
              <a:buSzPct val="60000"/>
              <a:buFont typeface="Wingdings" panose="05000000000000000000" pitchFamily="2" charset="2"/>
              <a:buChar char="u"/>
            </a:pPr>
            <a:r>
              <a:rPr lang="zh-CN" altLang="en-US" sz="2200" b="0" dirty="0">
                <a:latin typeface="+mn-lt"/>
              </a:rPr>
              <a:t>以后每次对文件的读写操作，系统自动修改文件指针的值，使文件指针指向下一次要读写的位置，</a:t>
            </a:r>
            <a:r>
              <a:rPr lang="zh-CN" altLang="en-US" sz="2200" b="0" dirty="0">
                <a:solidFill>
                  <a:srgbClr val="FF0000"/>
                </a:solidFill>
                <a:latin typeface="+mn-lt"/>
              </a:rPr>
              <a:t>每次文件指针的移动位移量就等于读写文件的字节数。</a:t>
            </a:r>
          </a:p>
        </p:txBody>
      </p:sp>
      <p:sp>
        <p:nvSpPr>
          <p:cNvPr id="6"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文件存取有关概念</a:t>
            </a:r>
          </a:p>
        </p:txBody>
      </p:sp>
    </p:spTree>
    <p:extLst>
      <p:ext uri="{BB962C8B-B14F-4D97-AF65-F5344CB8AC3E}">
        <p14:creationId xmlns:p14="http://schemas.microsoft.com/office/powerpoint/2010/main" val="3297627734"/>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98" name="Rectangle 82"/>
          <p:cNvSpPr>
            <a:spLocks noChangeArrowheads="1"/>
          </p:cNvSpPr>
          <p:nvPr/>
        </p:nvSpPr>
        <p:spPr bwMode="auto">
          <a:xfrm>
            <a:off x="503548" y="944724"/>
            <a:ext cx="6300123" cy="520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30000"/>
              </a:lnSpc>
              <a:spcBef>
                <a:spcPct val="50000"/>
              </a:spcBef>
            </a:pPr>
            <a:r>
              <a:rPr kumimoji="1" lang="zh-CN" altLang="en-US" sz="2400" b="1" dirty="0">
                <a:solidFill>
                  <a:srgbClr val="FF0000"/>
                </a:solidFill>
                <a:latin typeface="Times New Roman" pitchFamily="18" charset="0"/>
                <a:ea typeface="方正美黑简体" pitchFamily="50" charset="-122"/>
              </a:rPr>
              <a:t>常用扩展磁盘文件管理系统功能调用（</a:t>
            </a:r>
            <a:r>
              <a:rPr kumimoji="1" lang="en-US" altLang="zh-CN" sz="2400" b="1" dirty="0">
                <a:solidFill>
                  <a:srgbClr val="FF0000"/>
                </a:solidFill>
                <a:latin typeface="Times New Roman" pitchFamily="18" charset="0"/>
                <a:ea typeface="方正美黑简体" pitchFamily="50" charset="-122"/>
              </a:rPr>
              <a:t>21H</a:t>
            </a:r>
            <a:r>
              <a:rPr kumimoji="1" lang="zh-CN" altLang="en-US" sz="2400" b="1" dirty="0">
                <a:solidFill>
                  <a:srgbClr val="FF0000"/>
                </a:solidFill>
                <a:latin typeface="Times New Roman" pitchFamily="18" charset="0"/>
                <a:ea typeface="方正美黑简体" pitchFamily="50" charset="-122"/>
              </a:rPr>
              <a:t>）</a:t>
            </a:r>
          </a:p>
        </p:txBody>
      </p:sp>
      <p:graphicFrame>
        <p:nvGraphicFramePr>
          <p:cNvPr id="2" name="表格 1"/>
          <p:cNvGraphicFramePr>
            <a:graphicFrameLocks noGrp="1"/>
          </p:cNvGraphicFramePr>
          <p:nvPr>
            <p:extLst>
              <p:ext uri="{D42A27DB-BD31-4B8C-83A1-F6EECF244321}">
                <p14:modId xmlns:p14="http://schemas.microsoft.com/office/powerpoint/2010/main" val="81337046"/>
              </p:ext>
            </p:extLst>
          </p:nvPr>
        </p:nvGraphicFramePr>
        <p:xfrm>
          <a:off x="503548" y="1556792"/>
          <a:ext cx="8305800" cy="4909552"/>
        </p:xfrm>
        <a:graphic>
          <a:graphicData uri="http://schemas.openxmlformats.org/drawingml/2006/table">
            <a:tbl>
              <a:tblPr/>
              <a:tblGrid>
                <a:gridCol w="1050925">
                  <a:extLst>
                    <a:ext uri="{9D8B030D-6E8A-4147-A177-3AD203B41FA5}">
                      <a16:colId xmlns:a16="http://schemas.microsoft.com/office/drawing/2014/main" val="20000"/>
                    </a:ext>
                  </a:extLst>
                </a:gridCol>
                <a:gridCol w="1325711">
                  <a:extLst>
                    <a:ext uri="{9D8B030D-6E8A-4147-A177-3AD203B41FA5}">
                      <a16:colId xmlns:a16="http://schemas.microsoft.com/office/drawing/2014/main" val="20001"/>
                    </a:ext>
                  </a:extLst>
                </a:gridCol>
                <a:gridCol w="2314228">
                  <a:extLst>
                    <a:ext uri="{9D8B030D-6E8A-4147-A177-3AD203B41FA5}">
                      <a16:colId xmlns:a16="http://schemas.microsoft.com/office/drawing/2014/main" val="20002"/>
                    </a:ext>
                  </a:extLst>
                </a:gridCol>
                <a:gridCol w="3614936">
                  <a:extLst>
                    <a:ext uri="{9D8B030D-6E8A-4147-A177-3AD203B41FA5}">
                      <a16:colId xmlns:a16="http://schemas.microsoft.com/office/drawing/2014/main" val="20003"/>
                    </a:ext>
                  </a:extLst>
                </a:gridCol>
              </a:tblGrid>
              <a:tr h="449263">
                <a:tc>
                  <a:txBody>
                    <a:bodyPr/>
                    <a:lstStyle>
                      <a:lvl1pPr marL="342900" indent="-34290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a:spcBef>
                          <a:spcPct val="20000"/>
                        </a:spcBef>
                        <a:buClr>
                          <a:schemeClr val="tx2"/>
                        </a:buClr>
                        <a:defRPr kumimoji="1" sz="2000">
                          <a:solidFill>
                            <a:schemeClr val="tx1"/>
                          </a:solidFill>
                          <a:latin typeface="Verdana" pitchFamily="34" charset="0"/>
                          <a:ea typeface="宋体" pitchFamily="2" charset="-122"/>
                        </a:defRPr>
                      </a:lvl3pPr>
                      <a:lvl4pPr marL="1600200" indent="-228600">
                        <a:spcBef>
                          <a:spcPct val="20000"/>
                        </a:spcBef>
                        <a:buClr>
                          <a:schemeClr val="hlink"/>
                        </a:buClr>
                        <a:defRPr kumimoji="1">
                          <a:solidFill>
                            <a:schemeClr val="tx1"/>
                          </a:solidFill>
                          <a:latin typeface="Verdana" pitchFamily="34" charset="0"/>
                          <a:ea typeface="宋体" pitchFamily="2" charset="-122"/>
                        </a:defRPr>
                      </a:lvl4pPr>
                      <a:lvl5pPr marL="2057400" indent="-22860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342900" marR="0" lvl="0" indent="-342900" algn="ctr" defTabSz="914400" rtl="0" eaLnBrk="0" fontAlgn="base" latinLnBrk="0" hangingPunct="0">
                        <a:lnSpc>
                          <a:spcPct val="100000"/>
                        </a:lnSpc>
                        <a:spcBef>
                          <a:spcPts val="0"/>
                        </a:spcBef>
                        <a:spcAft>
                          <a:spcPct val="0"/>
                        </a:spcAft>
                        <a:buClr>
                          <a:schemeClr val="folHlink"/>
                        </a:buClr>
                        <a:buSzPct val="75000"/>
                        <a:buFont typeface="Wingdings" pitchFamily="2" charset="2"/>
                        <a:buNone/>
                        <a:tabLst/>
                      </a:pPr>
                      <a:r>
                        <a:rPr kumimoji="1"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AH</a:t>
                      </a:r>
                    </a:p>
                  </a:txBody>
                  <a:tcPr marL="0" marR="0" marT="0" marB="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a:spcBef>
                          <a:spcPct val="20000"/>
                        </a:spcBef>
                        <a:buClr>
                          <a:schemeClr val="tx2"/>
                        </a:buClr>
                        <a:defRPr kumimoji="1" sz="2000">
                          <a:solidFill>
                            <a:schemeClr val="tx1"/>
                          </a:solidFill>
                          <a:latin typeface="Verdana" pitchFamily="34" charset="0"/>
                          <a:ea typeface="宋体" pitchFamily="2" charset="-122"/>
                        </a:defRPr>
                      </a:lvl3pPr>
                      <a:lvl4pPr marL="1600200" indent="-228600">
                        <a:spcBef>
                          <a:spcPct val="20000"/>
                        </a:spcBef>
                        <a:buClr>
                          <a:schemeClr val="hlink"/>
                        </a:buClr>
                        <a:defRPr kumimoji="1">
                          <a:solidFill>
                            <a:schemeClr val="tx1"/>
                          </a:solidFill>
                          <a:latin typeface="Verdana" pitchFamily="34" charset="0"/>
                          <a:ea typeface="宋体" pitchFamily="2" charset="-122"/>
                        </a:defRPr>
                      </a:lvl4pPr>
                      <a:lvl5pPr marL="2057400" indent="-22860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342900" marR="0" lvl="0" indent="-342900" algn="l" defTabSz="914400" rtl="0" eaLnBrk="0" fontAlgn="base" latinLnBrk="0" hangingPunct="0">
                        <a:lnSpc>
                          <a:spcPct val="100000"/>
                        </a:lnSpc>
                        <a:spcBef>
                          <a:spcPts val="0"/>
                        </a:spcBef>
                        <a:spcAft>
                          <a:spcPct val="0"/>
                        </a:spcAft>
                        <a:buClr>
                          <a:schemeClr val="folHlink"/>
                        </a:buClr>
                        <a:buSzPct val="75000"/>
                        <a:buFont typeface="Wingdings" pitchFamily="2" charset="2"/>
                        <a:buNone/>
                        <a:tabLst/>
                      </a:pPr>
                      <a:r>
                        <a:rPr kumimoji="1"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功能</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a:spcBef>
                          <a:spcPct val="20000"/>
                        </a:spcBef>
                        <a:buClr>
                          <a:schemeClr val="tx2"/>
                        </a:buClr>
                        <a:defRPr kumimoji="1" sz="2000">
                          <a:solidFill>
                            <a:schemeClr val="tx1"/>
                          </a:solidFill>
                          <a:latin typeface="Verdana" pitchFamily="34" charset="0"/>
                          <a:ea typeface="宋体" pitchFamily="2" charset="-122"/>
                        </a:defRPr>
                      </a:lvl3pPr>
                      <a:lvl4pPr marL="1600200" indent="-228600">
                        <a:spcBef>
                          <a:spcPct val="20000"/>
                        </a:spcBef>
                        <a:buClr>
                          <a:schemeClr val="hlink"/>
                        </a:buClr>
                        <a:defRPr kumimoji="1">
                          <a:solidFill>
                            <a:schemeClr val="tx1"/>
                          </a:solidFill>
                          <a:latin typeface="Verdana" pitchFamily="34" charset="0"/>
                          <a:ea typeface="宋体" pitchFamily="2" charset="-122"/>
                        </a:defRPr>
                      </a:lvl4pPr>
                      <a:lvl5pPr marL="2057400" indent="-22860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342900" marR="0" lvl="0" indent="-342900" algn="l" defTabSz="914400" rtl="0" eaLnBrk="0" fontAlgn="base" latinLnBrk="0" hangingPunct="0">
                        <a:lnSpc>
                          <a:spcPct val="100000"/>
                        </a:lnSpc>
                        <a:spcBef>
                          <a:spcPts val="0"/>
                        </a:spcBef>
                        <a:spcAft>
                          <a:spcPct val="0"/>
                        </a:spcAft>
                        <a:buClr>
                          <a:schemeClr val="folHlink"/>
                        </a:buClr>
                        <a:buSzPct val="75000"/>
                        <a:buFont typeface="Wingdings" pitchFamily="2" charset="2"/>
                        <a:buNone/>
                        <a:tabLst/>
                      </a:pPr>
                      <a:r>
                        <a:rPr kumimoji="1"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入口参数</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a:spcBef>
                          <a:spcPct val="20000"/>
                        </a:spcBef>
                        <a:buClr>
                          <a:schemeClr val="tx2"/>
                        </a:buClr>
                        <a:defRPr kumimoji="1" sz="2000">
                          <a:solidFill>
                            <a:schemeClr val="tx1"/>
                          </a:solidFill>
                          <a:latin typeface="Verdana" pitchFamily="34" charset="0"/>
                          <a:ea typeface="宋体" pitchFamily="2" charset="-122"/>
                        </a:defRPr>
                      </a:lvl3pPr>
                      <a:lvl4pPr marL="1600200" indent="-228600">
                        <a:spcBef>
                          <a:spcPct val="20000"/>
                        </a:spcBef>
                        <a:buClr>
                          <a:schemeClr val="hlink"/>
                        </a:buClr>
                        <a:defRPr kumimoji="1">
                          <a:solidFill>
                            <a:schemeClr val="tx1"/>
                          </a:solidFill>
                          <a:latin typeface="Verdana" pitchFamily="34" charset="0"/>
                          <a:ea typeface="宋体" pitchFamily="2" charset="-122"/>
                        </a:defRPr>
                      </a:lvl4pPr>
                      <a:lvl5pPr marL="2057400" indent="-22860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342900" marR="0" lvl="0" indent="-342900" algn="l" defTabSz="914400" rtl="0" eaLnBrk="0" fontAlgn="base" latinLnBrk="0" hangingPunct="0">
                        <a:lnSpc>
                          <a:spcPct val="100000"/>
                        </a:lnSpc>
                        <a:spcBef>
                          <a:spcPts val="0"/>
                        </a:spcBef>
                        <a:spcAft>
                          <a:spcPct val="0"/>
                        </a:spcAft>
                        <a:buClr>
                          <a:schemeClr val="folHlink"/>
                        </a:buClr>
                        <a:buSzPct val="75000"/>
                        <a:buFont typeface="Wingdings" pitchFamily="2" charset="2"/>
                        <a:buNone/>
                        <a:tabLst/>
                      </a:pPr>
                      <a:r>
                        <a:rPr kumimoji="1"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出口参数</a:t>
                      </a:r>
                    </a:p>
                  </a:txBody>
                  <a:tcPr marL="0" marR="0" marT="0" marB="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8849">
                <a:tc>
                  <a:txBody>
                    <a:bodyPr/>
                    <a:lstStyle>
                      <a:lvl1pPr marL="342900" indent="-34290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a:spcBef>
                          <a:spcPct val="20000"/>
                        </a:spcBef>
                        <a:buClr>
                          <a:schemeClr val="tx2"/>
                        </a:buClr>
                        <a:defRPr kumimoji="1" sz="2000">
                          <a:solidFill>
                            <a:schemeClr val="tx1"/>
                          </a:solidFill>
                          <a:latin typeface="Verdana" pitchFamily="34" charset="0"/>
                          <a:ea typeface="宋体" pitchFamily="2" charset="-122"/>
                        </a:defRPr>
                      </a:lvl3pPr>
                      <a:lvl4pPr marL="1600200" indent="-228600">
                        <a:spcBef>
                          <a:spcPct val="20000"/>
                        </a:spcBef>
                        <a:buClr>
                          <a:schemeClr val="hlink"/>
                        </a:buClr>
                        <a:defRPr kumimoji="1">
                          <a:solidFill>
                            <a:schemeClr val="tx1"/>
                          </a:solidFill>
                          <a:latin typeface="Verdana" pitchFamily="34" charset="0"/>
                          <a:ea typeface="宋体" pitchFamily="2" charset="-122"/>
                        </a:defRPr>
                      </a:lvl4pPr>
                      <a:lvl5pPr marL="2057400" indent="-22860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342900" marR="0" lvl="0" indent="-342900" algn="ctr" defTabSz="914400" rtl="0" eaLnBrk="0" fontAlgn="base" latinLnBrk="0" hangingPunct="0">
                        <a:lnSpc>
                          <a:spcPct val="100000"/>
                        </a:lnSpc>
                        <a:spcBef>
                          <a:spcPts val="0"/>
                        </a:spcBef>
                        <a:spcAft>
                          <a:spcPct val="0"/>
                        </a:spcAft>
                        <a:buClr>
                          <a:schemeClr val="folHlink"/>
                        </a:buClr>
                        <a:buSzPct val="75000"/>
                        <a:buFont typeface="Wingdings" pitchFamily="2" charset="2"/>
                        <a:buNone/>
                        <a:tabLst/>
                      </a:pPr>
                      <a:r>
                        <a:rPr kumimoji="1" lang="en-US" altLang="zh-CN" sz="1600" b="0" i="0" u="none" strike="noStrike" cap="none" normalizeH="0" baseline="0" dirty="0">
                          <a:ln>
                            <a:noFill/>
                          </a:ln>
                          <a:solidFill>
                            <a:srgbClr val="FF0000"/>
                          </a:solidFill>
                          <a:effectLst/>
                          <a:latin typeface="宋体" panose="02010600030101010101" pitchFamily="2" charset="-122"/>
                          <a:ea typeface="宋体" panose="02010600030101010101" pitchFamily="2" charset="-122"/>
                        </a:rPr>
                        <a:t>3CH</a:t>
                      </a:r>
                    </a:p>
                  </a:txBody>
                  <a:tcPr marL="0" marR="0" marT="0" marB="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a:spcBef>
                          <a:spcPct val="20000"/>
                        </a:spcBef>
                        <a:buClr>
                          <a:schemeClr val="tx2"/>
                        </a:buClr>
                        <a:defRPr kumimoji="1" sz="2000">
                          <a:solidFill>
                            <a:schemeClr val="tx1"/>
                          </a:solidFill>
                          <a:latin typeface="Verdana" pitchFamily="34" charset="0"/>
                          <a:ea typeface="宋体" pitchFamily="2" charset="-122"/>
                        </a:defRPr>
                      </a:lvl3pPr>
                      <a:lvl4pPr marL="1600200" indent="-228600">
                        <a:spcBef>
                          <a:spcPct val="20000"/>
                        </a:spcBef>
                        <a:buClr>
                          <a:schemeClr val="hlink"/>
                        </a:buClr>
                        <a:defRPr kumimoji="1">
                          <a:solidFill>
                            <a:schemeClr val="tx1"/>
                          </a:solidFill>
                          <a:latin typeface="Verdana" pitchFamily="34" charset="0"/>
                          <a:ea typeface="宋体" pitchFamily="2" charset="-122"/>
                        </a:defRPr>
                      </a:lvl4pPr>
                      <a:lvl5pPr marL="2057400" indent="-22860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342900" marR="0" lvl="0" indent="-342900" algn="l" defTabSz="914400" rtl="0" eaLnBrk="0" fontAlgn="base" latinLnBrk="0" hangingPunct="0">
                        <a:lnSpc>
                          <a:spcPct val="100000"/>
                        </a:lnSpc>
                        <a:spcBef>
                          <a:spcPts val="0"/>
                        </a:spcBef>
                        <a:spcAft>
                          <a:spcPct val="0"/>
                        </a:spcAft>
                        <a:buClr>
                          <a:schemeClr val="folHlink"/>
                        </a:buClr>
                        <a:buSzPct val="75000"/>
                        <a:buFont typeface="Wingdings" pitchFamily="2" charset="2"/>
                        <a:buNone/>
                        <a:tabLst/>
                      </a:pPr>
                      <a:r>
                        <a:rPr kumimoji="1" lang="zh-CN" altLang="en-US" sz="1600" b="0" i="0" u="none" strike="noStrike" cap="none" normalizeH="0" baseline="0" dirty="0">
                          <a:ln>
                            <a:noFill/>
                          </a:ln>
                          <a:solidFill>
                            <a:schemeClr val="tx1"/>
                          </a:solidFill>
                          <a:effectLst/>
                          <a:latin typeface="宋体" pitchFamily="2" charset="-122"/>
                          <a:ea typeface="宋体" pitchFamily="2" charset="-122"/>
                        </a:rPr>
                        <a:t>建立文件</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a:spcBef>
                          <a:spcPct val="20000"/>
                        </a:spcBef>
                        <a:buClr>
                          <a:schemeClr val="tx2"/>
                        </a:buClr>
                        <a:defRPr kumimoji="1" sz="2000">
                          <a:solidFill>
                            <a:schemeClr val="tx1"/>
                          </a:solidFill>
                          <a:latin typeface="Verdana" pitchFamily="34" charset="0"/>
                          <a:ea typeface="宋体" pitchFamily="2" charset="-122"/>
                        </a:defRPr>
                      </a:lvl3pPr>
                      <a:lvl4pPr marL="1600200" indent="-228600">
                        <a:spcBef>
                          <a:spcPct val="20000"/>
                        </a:spcBef>
                        <a:buClr>
                          <a:schemeClr val="hlink"/>
                        </a:buClr>
                        <a:defRPr kumimoji="1">
                          <a:solidFill>
                            <a:schemeClr val="tx1"/>
                          </a:solidFill>
                          <a:latin typeface="Verdana" pitchFamily="34" charset="0"/>
                          <a:ea typeface="宋体" pitchFamily="2" charset="-122"/>
                        </a:defRPr>
                      </a:lvl4pPr>
                      <a:lvl5pPr marL="2057400" indent="-22860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342900" marR="0" lvl="0" indent="-342900" algn="l" defTabSz="914400" rtl="0" eaLnBrk="0" fontAlgn="base" latinLnBrk="0" hangingPunct="0">
                        <a:lnSpc>
                          <a:spcPct val="100000"/>
                        </a:lnSpc>
                        <a:spcBef>
                          <a:spcPts val="0"/>
                        </a:spcBef>
                        <a:spcAft>
                          <a:spcPct val="0"/>
                        </a:spcAft>
                        <a:buClr>
                          <a:schemeClr val="folHlink"/>
                        </a:buClr>
                        <a:buSzPct val="75000"/>
                        <a:buFont typeface="Wingdings" pitchFamily="2" charset="2"/>
                        <a:buNone/>
                        <a:tabLst/>
                      </a:pPr>
                      <a:r>
                        <a:rPr kumimoji="1"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CX=</a:t>
                      </a:r>
                      <a:r>
                        <a:rPr kumimoji="1" lang="zh-CN" altLang="en-US" sz="1600" b="0" i="0" u="none" strike="noStrike" cap="none" normalizeH="0" baseline="0" dirty="0">
                          <a:ln>
                            <a:noFill/>
                          </a:ln>
                          <a:solidFill>
                            <a:schemeClr val="tx1"/>
                          </a:solidFill>
                          <a:effectLst/>
                          <a:latin typeface="宋体" pitchFamily="2" charset="-122"/>
                          <a:ea typeface="宋体" pitchFamily="2" charset="-122"/>
                        </a:rPr>
                        <a:t>文件属性</a:t>
                      </a:r>
                      <a:endParaRPr kumimoji="1"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endParaRPr>
                    </a:p>
                    <a:p>
                      <a:pPr marL="342900" marR="0" lvl="0" indent="-342900" algn="l" defTabSz="914400" rtl="0" eaLnBrk="0" fontAlgn="base" latinLnBrk="0" hangingPunct="0">
                        <a:lnSpc>
                          <a:spcPct val="100000"/>
                        </a:lnSpc>
                        <a:spcBef>
                          <a:spcPts val="0"/>
                        </a:spcBef>
                        <a:spcAft>
                          <a:spcPct val="0"/>
                        </a:spcAft>
                        <a:buClr>
                          <a:schemeClr val="folHlink"/>
                        </a:buClr>
                        <a:buSzPct val="75000"/>
                        <a:buFont typeface="Wingdings" pitchFamily="2" charset="2"/>
                        <a:buNone/>
                        <a:tabLst/>
                      </a:pPr>
                      <a:r>
                        <a:rPr kumimoji="1"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DS</a:t>
                      </a:r>
                      <a:r>
                        <a:rPr kumimoji="1" lang="zh-CN" altLang="en-US" sz="1600" b="0" i="0" u="none" strike="noStrike" cap="none" normalizeH="0" baseline="0" dirty="0">
                          <a:ln>
                            <a:noFill/>
                          </a:ln>
                          <a:solidFill>
                            <a:schemeClr val="tx1"/>
                          </a:solidFill>
                          <a:effectLst/>
                          <a:latin typeface="宋体" pitchFamily="2" charset="-122"/>
                          <a:ea typeface="宋体" pitchFamily="2" charset="-122"/>
                        </a:rPr>
                        <a:t>：</a:t>
                      </a:r>
                      <a:r>
                        <a:rPr kumimoji="1"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DX=</a:t>
                      </a:r>
                      <a:r>
                        <a:rPr kumimoji="1" lang="zh-CN" altLang="en-US" sz="1600" b="0" i="0" u="none" strike="noStrike" cap="none" normalizeH="0" baseline="0" dirty="0">
                          <a:ln>
                            <a:noFill/>
                          </a:ln>
                          <a:solidFill>
                            <a:schemeClr val="tx1"/>
                          </a:solidFill>
                          <a:effectLst/>
                          <a:latin typeface="宋体" pitchFamily="2" charset="-122"/>
                          <a:ea typeface="宋体" pitchFamily="2" charset="-122"/>
                        </a:rPr>
                        <a:t>文件说明地址</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a:spcBef>
                          <a:spcPct val="20000"/>
                        </a:spcBef>
                        <a:buClr>
                          <a:schemeClr val="tx2"/>
                        </a:buClr>
                        <a:defRPr kumimoji="1" sz="2000">
                          <a:solidFill>
                            <a:schemeClr val="tx1"/>
                          </a:solidFill>
                          <a:latin typeface="Verdana" pitchFamily="34" charset="0"/>
                          <a:ea typeface="宋体" pitchFamily="2" charset="-122"/>
                        </a:defRPr>
                      </a:lvl3pPr>
                      <a:lvl4pPr marL="1600200" indent="-228600">
                        <a:spcBef>
                          <a:spcPct val="20000"/>
                        </a:spcBef>
                        <a:buClr>
                          <a:schemeClr val="hlink"/>
                        </a:buClr>
                        <a:defRPr kumimoji="1">
                          <a:solidFill>
                            <a:schemeClr val="tx1"/>
                          </a:solidFill>
                          <a:latin typeface="Verdana" pitchFamily="34" charset="0"/>
                          <a:ea typeface="宋体" pitchFamily="2" charset="-122"/>
                        </a:defRPr>
                      </a:lvl4pPr>
                      <a:lvl5pPr marL="2057400" indent="-22860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342900" marR="0" lvl="0" indent="-342900" algn="l" defTabSz="914400" rtl="0" eaLnBrk="0" fontAlgn="base" latinLnBrk="0" hangingPunct="0">
                        <a:lnSpc>
                          <a:spcPct val="100000"/>
                        </a:lnSpc>
                        <a:spcBef>
                          <a:spcPts val="0"/>
                        </a:spcBef>
                        <a:spcAft>
                          <a:spcPct val="0"/>
                        </a:spcAft>
                        <a:buClr>
                          <a:schemeClr val="folHlink"/>
                        </a:buClr>
                        <a:buSzPct val="75000"/>
                        <a:buFont typeface="Wingdings" pitchFamily="2" charset="2"/>
                        <a:buNone/>
                        <a:tabLst/>
                      </a:pPr>
                      <a:r>
                        <a:rPr kumimoji="1"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CF=0</a:t>
                      </a:r>
                      <a:r>
                        <a:rPr kumimoji="1" lang="zh-CN" altLang="en-US" sz="1600" b="0" i="0" u="none" strike="noStrike" cap="none" normalizeH="0" baseline="0" dirty="0">
                          <a:ln>
                            <a:noFill/>
                          </a:ln>
                          <a:solidFill>
                            <a:schemeClr val="tx1"/>
                          </a:solidFill>
                          <a:effectLst/>
                          <a:latin typeface="宋体" pitchFamily="2" charset="-122"/>
                          <a:ea typeface="宋体" pitchFamily="2" charset="-122"/>
                        </a:rPr>
                        <a:t>，调用成功，</a:t>
                      </a:r>
                      <a:r>
                        <a:rPr kumimoji="1"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AX=</a:t>
                      </a:r>
                      <a:r>
                        <a:rPr kumimoji="1" lang="zh-CN" altLang="en-US" sz="1600" b="0" i="0" u="none" strike="noStrike" cap="none" normalizeH="0" baseline="0" dirty="0">
                          <a:ln>
                            <a:noFill/>
                          </a:ln>
                          <a:solidFill>
                            <a:schemeClr val="tx1"/>
                          </a:solidFill>
                          <a:effectLst/>
                          <a:latin typeface="宋体" pitchFamily="2" charset="-122"/>
                          <a:ea typeface="宋体" pitchFamily="2" charset="-122"/>
                        </a:rPr>
                        <a:t>文件代号</a:t>
                      </a:r>
                      <a:endParaRPr kumimoji="1"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endParaRPr>
                    </a:p>
                    <a:p>
                      <a:pPr marL="342900" marR="0" lvl="0" indent="-342900" algn="l" defTabSz="914400" rtl="0" eaLnBrk="0" fontAlgn="base" latinLnBrk="0" hangingPunct="0">
                        <a:lnSpc>
                          <a:spcPct val="100000"/>
                        </a:lnSpc>
                        <a:spcBef>
                          <a:spcPts val="0"/>
                        </a:spcBef>
                        <a:spcAft>
                          <a:spcPct val="0"/>
                        </a:spcAft>
                        <a:buClr>
                          <a:schemeClr val="folHlink"/>
                        </a:buClr>
                        <a:buSzPct val="75000"/>
                        <a:buFont typeface="Wingdings" pitchFamily="2" charset="2"/>
                        <a:buNone/>
                        <a:tabLst/>
                      </a:pPr>
                      <a:r>
                        <a:rPr kumimoji="1"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CF=1</a:t>
                      </a:r>
                      <a:r>
                        <a:rPr kumimoji="1" lang="zh-CN" altLang="en-US" sz="1600" b="0" i="0" u="none" strike="noStrike" cap="none" normalizeH="0" baseline="0" dirty="0">
                          <a:ln>
                            <a:noFill/>
                          </a:ln>
                          <a:solidFill>
                            <a:schemeClr val="tx1"/>
                          </a:solidFill>
                          <a:effectLst/>
                          <a:latin typeface="宋体" pitchFamily="2" charset="-122"/>
                          <a:ea typeface="宋体" pitchFamily="2" charset="-122"/>
                        </a:rPr>
                        <a:t>，调用失败，</a:t>
                      </a:r>
                      <a:r>
                        <a:rPr kumimoji="1"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AX=</a:t>
                      </a:r>
                      <a:r>
                        <a:rPr kumimoji="1" lang="zh-CN" altLang="en-US" sz="1600" b="0" i="0" u="none" strike="noStrike" cap="none" normalizeH="0" baseline="0" dirty="0">
                          <a:ln>
                            <a:noFill/>
                          </a:ln>
                          <a:solidFill>
                            <a:schemeClr val="hlink"/>
                          </a:solidFill>
                          <a:effectLst/>
                          <a:latin typeface="宋体" pitchFamily="2" charset="-122"/>
                          <a:ea typeface="宋体" pitchFamily="2" charset="-122"/>
                        </a:rPr>
                        <a:t>错误代码</a:t>
                      </a:r>
                    </a:p>
                  </a:txBody>
                  <a:tcPr marL="0" marR="0" marT="0" marB="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0688">
                <a:tc>
                  <a:txBody>
                    <a:bodyPr/>
                    <a:lstStyle>
                      <a:lvl1pPr marL="342900" indent="-34290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a:spcBef>
                          <a:spcPct val="20000"/>
                        </a:spcBef>
                        <a:buClr>
                          <a:schemeClr val="tx2"/>
                        </a:buClr>
                        <a:defRPr kumimoji="1" sz="2000">
                          <a:solidFill>
                            <a:schemeClr val="tx1"/>
                          </a:solidFill>
                          <a:latin typeface="Verdana" pitchFamily="34" charset="0"/>
                          <a:ea typeface="宋体" pitchFamily="2" charset="-122"/>
                        </a:defRPr>
                      </a:lvl3pPr>
                      <a:lvl4pPr marL="1600200" indent="-228600">
                        <a:spcBef>
                          <a:spcPct val="20000"/>
                        </a:spcBef>
                        <a:buClr>
                          <a:schemeClr val="hlink"/>
                        </a:buClr>
                        <a:defRPr kumimoji="1">
                          <a:solidFill>
                            <a:schemeClr val="tx1"/>
                          </a:solidFill>
                          <a:latin typeface="Verdana" pitchFamily="34" charset="0"/>
                          <a:ea typeface="宋体" pitchFamily="2" charset="-122"/>
                        </a:defRPr>
                      </a:lvl4pPr>
                      <a:lvl5pPr marL="2057400" indent="-22860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342900" marR="0" lvl="0" indent="-342900" algn="ctr" defTabSz="914400" rtl="0" eaLnBrk="0" fontAlgn="base" latinLnBrk="0" hangingPunct="0">
                        <a:lnSpc>
                          <a:spcPct val="100000"/>
                        </a:lnSpc>
                        <a:spcBef>
                          <a:spcPts val="0"/>
                        </a:spcBef>
                        <a:spcAft>
                          <a:spcPct val="0"/>
                        </a:spcAft>
                        <a:buClr>
                          <a:schemeClr val="folHlink"/>
                        </a:buClr>
                        <a:buSzPct val="75000"/>
                        <a:buFont typeface="Wingdings" pitchFamily="2" charset="2"/>
                        <a:buNone/>
                        <a:tabLst/>
                      </a:pPr>
                      <a:r>
                        <a:rPr kumimoji="1" lang="en-US" altLang="zh-CN" sz="1600" b="0" i="0" u="none" strike="noStrike" cap="none" normalizeH="0" baseline="0" dirty="0">
                          <a:ln>
                            <a:noFill/>
                          </a:ln>
                          <a:solidFill>
                            <a:srgbClr val="FF0000"/>
                          </a:solidFill>
                          <a:effectLst/>
                          <a:latin typeface="宋体" panose="02010600030101010101" pitchFamily="2" charset="-122"/>
                          <a:ea typeface="宋体" panose="02010600030101010101" pitchFamily="2" charset="-122"/>
                        </a:rPr>
                        <a:t>3DH</a:t>
                      </a:r>
                    </a:p>
                  </a:txBody>
                  <a:tcPr marL="0" marR="0" marT="0" marB="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a:spcBef>
                          <a:spcPct val="20000"/>
                        </a:spcBef>
                        <a:buClr>
                          <a:schemeClr val="tx2"/>
                        </a:buClr>
                        <a:defRPr kumimoji="1" sz="2000">
                          <a:solidFill>
                            <a:schemeClr val="tx1"/>
                          </a:solidFill>
                          <a:latin typeface="Verdana" pitchFamily="34" charset="0"/>
                          <a:ea typeface="宋体" pitchFamily="2" charset="-122"/>
                        </a:defRPr>
                      </a:lvl3pPr>
                      <a:lvl4pPr marL="1600200" indent="-228600">
                        <a:spcBef>
                          <a:spcPct val="20000"/>
                        </a:spcBef>
                        <a:buClr>
                          <a:schemeClr val="hlink"/>
                        </a:buClr>
                        <a:defRPr kumimoji="1">
                          <a:solidFill>
                            <a:schemeClr val="tx1"/>
                          </a:solidFill>
                          <a:latin typeface="Verdana" pitchFamily="34" charset="0"/>
                          <a:ea typeface="宋体" pitchFamily="2" charset="-122"/>
                        </a:defRPr>
                      </a:lvl4pPr>
                      <a:lvl5pPr marL="2057400" indent="-22860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342900" marR="0" lvl="0" indent="-342900" algn="l" defTabSz="914400" rtl="0" eaLnBrk="0" fontAlgn="base" latinLnBrk="0" hangingPunct="0">
                        <a:lnSpc>
                          <a:spcPct val="100000"/>
                        </a:lnSpc>
                        <a:spcBef>
                          <a:spcPts val="0"/>
                        </a:spcBef>
                        <a:spcAft>
                          <a:spcPct val="0"/>
                        </a:spcAft>
                        <a:buClr>
                          <a:schemeClr val="folHlink"/>
                        </a:buClr>
                        <a:buSzPct val="75000"/>
                        <a:buFont typeface="Wingdings" pitchFamily="2" charset="2"/>
                        <a:buNone/>
                        <a:tabLst/>
                      </a:pPr>
                      <a:r>
                        <a:rPr kumimoji="1" lang="zh-CN" altLang="en-US" sz="1600" b="0" i="0" u="none" strike="noStrike" cap="none" normalizeH="0" baseline="0">
                          <a:ln>
                            <a:noFill/>
                          </a:ln>
                          <a:solidFill>
                            <a:schemeClr val="tx1"/>
                          </a:solidFill>
                          <a:effectLst/>
                          <a:latin typeface="宋体" pitchFamily="2" charset="-122"/>
                          <a:ea typeface="宋体" pitchFamily="2" charset="-122"/>
                        </a:rPr>
                        <a:t>打开文件</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a:spcBef>
                          <a:spcPct val="20000"/>
                        </a:spcBef>
                        <a:buClr>
                          <a:schemeClr val="tx2"/>
                        </a:buClr>
                        <a:defRPr kumimoji="1" sz="2000">
                          <a:solidFill>
                            <a:schemeClr val="tx1"/>
                          </a:solidFill>
                          <a:latin typeface="Verdana" pitchFamily="34" charset="0"/>
                          <a:ea typeface="宋体" pitchFamily="2" charset="-122"/>
                        </a:defRPr>
                      </a:lvl3pPr>
                      <a:lvl4pPr marL="1600200" indent="-228600">
                        <a:spcBef>
                          <a:spcPct val="20000"/>
                        </a:spcBef>
                        <a:buClr>
                          <a:schemeClr val="hlink"/>
                        </a:buClr>
                        <a:defRPr kumimoji="1">
                          <a:solidFill>
                            <a:schemeClr val="tx1"/>
                          </a:solidFill>
                          <a:latin typeface="Verdana" pitchFamily="34" charset="0"/>
                          <a:ea typeface="宋体" pitchFamily="2" charset="-122"/>
                        </a:defRPr>
                      </a:lvl4pPr>
                      <a:lvl5pPr marL="2057400" indent="-22860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342900" marR="0" lvl="0" indent="-342900" algn="l" defTabSz="914400" rtl="0" eaLnBrk="0" fontAlgn="base" latinLnBrk="0" hangingPunct="0">
                        <a:lnSpc>
                          <a:spcPct val="100000"/>
                        </a:lnSpc>
                        <a:spcBef>
                          <a:spcPts val="0"/>
                        </a:spcBef>
                        <a:spcAft>
                          <a:spcPct val="0"/>
                        </a:spcAft>
                        <a:buClr>
                          <a:schemeClr val="folHlink"/>
                        </a:buClr>
                        <a:buSzPct val="75000"/>
                        <a:buFont typeface="Wingdings" pitchFamily="2" charset="2"/>
                        <a:buNone/>
                        <a:tabLst/>
                      </a:pPr>
                      <a:r>
                        <a:rPr kumimoji="1"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AL=</a:t>
                      </a:r>
                      <a:r>
                        <a:rPr kumimoji="1" lang="zh-CN" altLang="en-US" sz="1600" b="0" i="0" u="none" strike="noStrike" cap="none" normalizeH="0" baseline="0" dirty="0">
                          <a:ln>
                            <a:noFill/>
                          </a:ln>
                          <a:solidFill>
                            <a:schemeClr val="hlink"/>
                          </a:solidFill>
                          <a:effectLst/>
                          <a:latin typeface="宋体" pitchFamily="2" charset="-122"/>
                          <a:ea typeface="宋体" pitchFamily="2" charset="-122"/>
                        </a:rPr>
                        <a:t>存取代码</a:t>
                      </a:r>
                      <a:endParaRPr kumimoji="1" lang="zh-CN" altLang="en-US" sz="1600" b="0" i="0" u="none" strike="noStrike" cap="none" normalizeH="0" baseline="0" dirty="0">
                        <a:ln>
                          <a:noFill/>
                        </a:ln>
                        <a:solidFill>
                          <a:schemeClr val="hlink"/>
                        </a:solidFill>
                        <a:effectLst/>
                        <a:latin typeface="宋体" panose="02010600030101010101" pitchFamily="2" charset="-122"/>
                        <a:ea typeface="宋体" panose="02010600030101010101" pitchFamily="2" charset="-122"/>
                        <a:cs typeface="Times New Roman" pitchFamily="18" charset="0"/>
                      </a:endParaRPr>
                    </a:p>
                    <a:p>
                      <a:pPr marL="342900" marR="0" lvl="0" indent="-342900" algn="l" defTabSz="914400" rtl="0" eaLnBrk="0" fontAlgn="base" latinLnBrk="0" hangingPunct="0">
                        <a:lnSpc>
                          <a:spcPct val="100000"/>
                        </a:lnSpc>
                        <a:spcBef>
                          <a:spcPts val="0"/>
                        </a:spcBef>
                        <a:spcAft>
                          <a:spcPct val="0"/>
                        </a:spcAft>
                        <a:buClr>
                          <a:schemeClr val="folHlink"/>
                        </a:buClr>
                        <a:buSzPct val="75000"/>
                        <a:buFont typeface="Wingdings" pitchFamily="2" charset="2"/>
                        <a:buNone/>
                        <a:tabLst/>
                      </a:pPr>
                      <a:r>
                        <a:rPr kumimoji="1"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DS</a:t>
                      </a:r>
                      <a:r>
                        <a:rPr kumimoji="1" lang="zh-CN" altLang="en-US" sz="1600" b="0" i="0" u="none" strike="noStrike" cap="none" normalizeH="0" baseline="0" dirty="0">
                          <a:ln>
                            <a:noFill/>
                          </a:ln>
                          <a:solidFill>
                            <a:schemeClr val="tx1"/>
                          </a:solidFill>
                          <a:effectLst/>
                          <a:latin typeface="宋体" pitchFamily="2" charset="-122"/>
                          <a:ea typeface="宋体" pitchFamily="2" charset="-122"/>
                        </a:rPr>
                        <a:t>：</a:t>
                      </a:r>
                      <a:r>
                        <a:rPr kumimoji="1"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DX=</a:t>
                      </a:r>
                      <a:r>
                        <a:rPr kumimoji="1" lang="zh-CN" altLang="en-US" sz="1600" b="0" i="0" u="none" strike="noStrike" cap="none" normalizeH="0" baseline="0" dirty="0">
                          <a:ln>
                            <a:noFill/>
                          </a:ln>
                          <a:solidFill>
                            <a:schemeClr val="tx1"/>
                          </a:solidFill>
                          <a:effectLst/>
                          <a:latin typeface="宋体" pitchFamily="2" charset="-122"/>
                          <a:ea typeface="宋体" pitchFamily="2" charset="-122"/>
                        </a:rPr>
                        <a:t>文件说明地址</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a:spcBef>
                          <a:spcPct val="20000"/>
                        </a:spcBef>
                        <a:buClr>
                          <a:schemeClr val="tx2"/>
                        </a:buClr>
                        <a:defRPr kumimoji="1" sz="2000">
                          <a:solidFill>
                            <a:schemeClr val="tx1"/>
                          </a:solidFill>
                          <a:latin typeface="Verdana" pitchFamily="34" charset="0"/>
                          <a:ea typeface="宋体" pitchFamily="2" charset="-122"/>
                        </a:defRPr>
                      </a:lvl3pPr>
                      <a:lvl4pPr marL="1600200" indent="-228600">
                        <a:spcBef>
                          <a:spcPct val="20000"/>
                        </a:spcBef>
                        <a:buClr>
                          <a:schemeClr val="hlink"/>
                        </a:buClr>
                        <a:defRPr kumimoji="1">
                          <a:solidFill>
                            <a:schemeClr val="tx1"/>
                          </a:solidFill>
                          <a:latin typeface="Verdana" pitchFamily="34" charset="0"/>
                          <a:ea typeface="宋体" pitchFamily="2" charset="-122"/>
                        </a:defRPr>
                      </a:lvl4pPr>
                      <a:lvl5pPr marL="2057400" indent="-22860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342900" marR="0" lvl="0" indent="-342900" algn="l" defTabSz="914400" rtl="0" eaLnBrk="0" fontAlgn="base" latinLnBrk="0" hangingPunct="0">
                        <a:lnSpc>
                          <a:spcPct val="100000"/>
                        </a:lnSpc>
                        <a:spcBef>
                          <a:spcPts val="0"/>
                        </a:spcBef>
                        <a:spcAft>
                          <a:spcPct val="0"/>
                        </a:spcAft>
                        <a:buClr>
                          <a:schemeClr val="folHlink"/>
                        </a:buClr>
                        <a:buSzPct val="75000"/>
                        <a:buFont typeface="Wingdings" pitchFamily="2" charset="2"/>
                        <a:buNone/>
                        <a:tabLst/>
                      </a:pPr>
                      <a:r>
                        <a:rPr kumimoji="1"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CF=0</a:t>
                      </a:r>
                      <a:r>
                        <a:rPr kumimoji="1" lang="zh-CN" altLang="en-US" sz="1600" b="0" i="0" u="none" strike="noStrike" cap="none" normalizeH="0" baseline="0" dirty="0">
                          <a:ln>
                            <a:noFill/>
                          </a:ln>
                          <a:solidFill>
                            <a:schemeClr val="tx1"/>
                          </a:solidFill>
                          <a:effectLst/>
                          <a:latin typeface="宋体" pitchFamily="2" charset="-122"/>
                          <a:ea typeface="宋体" pitchFamily="2" charset="-122"/>
                        </a:rPr>
                        <a:t>，调用成功，</a:t>
                      </a:r>
                      <a:r>
                        <a:rPr kumimoji="1"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AX=</a:t>
                      </a:r>
                      <a:r>
                        <a:rPr kumimoji="1" lang="zh-CN" altLang="en-US" sz="1600" b="0" i="0" u="none" strike="noStrike" cap="none" normalizeH="0" baseline="0" dirty="0">
                          <a:ln>
                            <a:noFill/>
                          </a:ln>
                          <a:solidFill>
                            <a:schemeClr val="tx1"/>
                          </a:solidFill>
                          <a:effectLst/>
                          <a:latin typeface="宋体" pitchFamily="2" charset="-122"/>
                          <a:ea typeface="宋体" pitchFamily="2" charset="-122"/>
                        </a:rPr>
                        <a:t>文件代号</a:t>
                      </a:r>
                      <a:endParaRPr kumimoji="1"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endParaRPr>
                    </a:p>
                    <a:p>
                      <a:pPr marL="342900" marR="0" lvl="0" indent="-342900" algn="l" defTabSz="914400" rtl="0" eaLnBrk="0" fontAlgn="base" latinLnBrk="0" hangingPunct="0">
                        <a:lnSpc>
                          <a:spcPct val="100000"/>
                        </a:lnSpc>
                        <a:spcBef>
                          <a:spcPts val="0"/>
                        </a:spcBef>
                        <a:spcAft>
                          <a:spcPct val="0"/>
                        </a:spcAft>
                        <a:buClr>
                          <a:schemeClr val="folHlink"/>
                        </a:buClr>
                        <a:buSzPct val="75000"/>
                        <a:buFont typeface="Wingdings" pitchFamily="2" charset="2"/>
                        <a:buNone/>
                        <a:tabLst/>
                      </a:pPr>
                      <a:r>
                        <a:rPr kumimoji="1"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CF=1</a:t>
                      </a:r>
                      <a:r>
                        <a:rPr kumimoji="1" lang="zh-CN" altLang="en-US" sz="1600" b="0" i="0" u="none" strike="noStrike" cap="none" normalizeH="0" baseline="0" dirty="0">
                          <a:ln>
                            <a:noFill/>
                          </a:ln>
                          <a:solidFill>
                            <a:schemeClr val="tx1"/>
                          </a:solidFill>
                          <a:effectLst/>
                          <a:latin typeface="宋体" pitchFamily="2" charset="-122"/>
                          <a:ea typeface="宋体" pitchFamily="2" charset="-122"/>
                        </a:rPr>
                        <a:t>，调用失败，</a:t>
                      </a:r>
                      <a:r>
                        <a:rPr kumimoji="1"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AX=</a:t>
                      </a:r>
                      <a:r>
                        <a:rPr kumimoji="1" lang="zh-CN" altLang="en-US" sz="1600" b="0" i="0" u="none" strike="noStrike" cap="none" normalizeH="0" baseline="0" dirty="0">
                          <a:ln>
                            <a:noFill/>
                          </a:ln>
                          <a:solidFill>
                            <a:schemeClr val="tx1"/>
                          </a:solidFill>
                          <a:effectLst/>
                          <a:latin typeface="宋体" pitchFamily="2" charset="-122"/>
                          <a:ea typeface="宋体" pitchFamily="2" charset="-122"/>
                        </a:rPr>
                        <a:t>错误代码</a:t>
                      </a:r>
                    </a:p>
                  </a:txBody>
                  <a:tcPr marL="0" marR="0" marT="0" marB="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0688">
                <a:tc>
                  <a:txBody>
                    <a:bodyPr/>
                    <a:lstStyle>
                      <a:lvl1pPr marL="342900" indent="-34290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a:spcBef>
                          <a:spcPct val="20000"/>
                        </a:spcBef>
                        <a:buClr>
                          <a:schemeClr val="tx2"/>
                        </a:buClr>
                        <a:defRPr kumimoji="1" sz="2000">
                          <a:solidFill>
                            <a:schemeClr val="tx1"/>
                          </a:solidFill>
                          <a:latin typeface="Verdana" pitchFamily="34" charset="0"/>
                          <a:ea typeface="宋体" pitchFamily="2" charset="-122"/>
                        </a:defRPr>
                      </a:lvl3pPr>
                      <a:lvl4pPr marL="1600200" indent="-228600">
                        <a:spcBef>
                          <a:spcPct val="20000"/>
                        </a:spcBef>
                        <a:buClr>
                          <a:schemeClr val="hlink"/>
                        </a:buClr>
                        <a:defRPr kumimoji="1">
                          <a:solidFill>
                            <a:schemeClr val="tx1"/>
                          </a:solidFill>
                          <a:latin typeface="Verdana" pitchFamily="34" charset="0"/>
                          <a:ea typeface="宋体" pitchFamily="2" charset="-122"/>
                        </a:defRPr>
                      </a:lvl4pPr>
                      <a:lvl5pPr marL="2057400" indent="-22860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342900" marR="0" lvl="0" indent="-342900" algn="ctr" defTabSz="914400" rtl="0" eaLnBrk="0" fontAlgn="base" latinLnBrk="0" hangingPunct="0">
                        <a:lnSpc>
                          <a:spcPct val="100000"/>
                        </a:lnSpc>
                        <a:spcBef>
                          <a:spcPts val="0"/>
                        </a:spcBef>
                        <a:spcAft>
                          <a:spcPct val="0"/>
                        </a:spcAft>
                        <a:buClr>
                          <a:schemeClr val="folHlink"/>
                        </a:buClr>
                        <a:buSzPct val="75000"/>
                        <a:buFont typeface="Wingdings" pitchFamily="2" charset="2"/>
                        <a:buNone/>
                        <a:tabLst/>
                      </a:pPr>
                      <a:r>
                        <a:rPr kumimoji="1" lang="en-US" altLang="zh-CN" sz="1600" b="0" i="0" u="none" strike="noStrike" cap="none" normalizeH="0" baseline="0" dirty="0">
                          <a:ln>
                            <a:noFill/>
                          </a:ln>
                          <a:solidFill>
                            <a:srgbClr val="FF0000"/>
                          </a:solidFill>
                          <a:effectLst/>
                          <a:latin typeface="宋体" panose="02010600030101010101" pitchFamily="2" charset="-122"/>
                          <a:ea typeface="宋体" panose="02010600030101010101" pitchFamily="2" charset="-122"/>
                        </a:rPr>
                        <a:t>3EH</a:t>
                      </a:r>
                    </a:p>
                  </a:txBody>
                  <a:tcPr marL="0" marR="0" marT="0" marB="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a:spcBef>
                          <a:spcPct val="20000"/>
                        </a:spcBef>
                        <a:buClr>
                          <a:schemeClr val="tx2"/>
                        </a:buClr>
                        <a:defRPr kumimoji="1" sz="2000">
                          <a:solidFill>
                            <a:schemeClr val="tx1"/>
                          </a:solidFill>
                          <a:latin typeface="Verdana" pitchFamily="34" charset="0"/>
                          <a:ea typeface="宋体" pitchFamily="2" charset="-122"/>
                        </a:defRPr>
                      </a:lvl3pPr>
                      <a:lvl4pPr marL="1600200" indent="-228600">
                        <a:spcBef>
                          <a:spcPct val="20000"/>
                        </a:spcBef>
                        <a:buClr>
                          <a:schemeClr val="hlink"/>
                        </a:buClr>
                        <a:defRPr kumimoji="1">
                          <a:solidFill>
                            <a:schemeClr val="tx1"/>
                          </a:solidFill>
                          <a:latin typeface="Verdana" pitchFamily="34" charset="0"/>
                          <a:ea typeface="宋体" pitchFamily="2" charset="-122"/>
                        </a:defRPr>
                      </a:lvl4pPr>
                      <a:lvl5pPr marL="2057400" indent="-22860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342900" marR="0" lvl="0" indent="-342900" algn="l" defTabSz="914400" rtl="0" eaLnBrk="0" fontAlgn="base" latinLnBrk="0" hangingPunct="0">
                        <a:lnSpc>
                          <a:spcPct val="100000"/>
                        </a:lnSpc>
                        <a:spcBef>
                          <a:spcPts val="0"/>
                        </a:spcBef>
                        <a:spcAft>
                          <a:spcPct val="0"/>
                        </a:spcAft>
                        <a:buClr>
                          <a:schemeClr val="folHlink"/>
                        </a:buClr>
                        <a:buSzPct val="75000"/>
                        <a:buFont typeface="Wingdings" pitchFamily="2" charset="2"/>
                        <a:buNone/>
                        <a:tabLst/>
                      </a:pPr>
                      <a:r>
                        <a:rPr kumimoji="1" lang="zh-CN" altLang="en-US" sz="1600" b="0" i="0" u="none" strike="noStrike" cap="none" normalizeH="0" baseline="0" dirty="0">
                          <a:ln>
                            <a:noFill/>
                          </a:ln>
                          <a:solidFill>
                            <a:schemeClr val="tx1"/>
                          </a:solidFill>
                          <a:effectLst/>
                          <a:latin typeface="宋体" pitchFamily="2" charset="-122"/>
                          <a:ea typeface="宋体" pitchFamily="2" charset="-122"/>
                        </a:rPr>
                        <a:t>关闭文件</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a:spcBef>
                          <a:spcPct val="20000"/>
                        </a:spcBef>
                        <a:buClr>
                          <a:schemeClr val="tx2"/>
                        </a:buClr>
                        <a:defRPr kumimoji="1" sz="2000">
                          <a:solidFill>
                            <a:schemeClr val="tx1"/>
                          </a:solidFill>
                          <a:latin typeface="Verdana" pitchFamily="34" charset="0"/>
                          <a:ea typeface="宋体" pitchFamily="2" charset="-122"/>
                        </a:defRPr>
                      </a:lvl3pPr>
                      <a:lvl4pPr marL="1600200" indent="-228600">
                        <a:spcBef>
                          <a:spcPct val="20000"/>
                        </a:spcBef>
                        <a:buClr>
                          <a:schemeClr val="hlink"/>
                        </a:buClr>
                        <a:defRPr kumimoji="1">
                          <a:solidFill>
                            <a:schemeClr val="tx1"/>
                          </a:solidFill>
                          <a:latin typeface="Verdana" pitchFamily="34" charset="0"/>
                          <a:ea typeface="宋体" pitchFamily="2" charset="-122"/>
                        </a:defRPr>
                      </a:lvl4pPr>
                      <a:lvl5pPr marL="2057400" indent="-22860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342900" marR="0" lvl="0" indent="-342900" algn="l" defTabSz="914400" rtl="0" eaLnBrk="0" fontAlgn="base" latinLnBrk="0" hangingPunct="0">
                        <a:lnSpc>
                          <a:spcPct val="100000"/>
                        </a:lnSpc>
                        <a:spcBef>
                          <a:spcPts val="0"/>
                        </a:spcBef>
                        <a:spcAft>
                          <a:spcPct val="0"/>
                        </a:spcAft>
                        <a:buClr>
                          <a:schemeClr val="folHlink"/>
                        </a:buClr>
                        <a:buSzPct val="75000"/>
                        <a:buFont typeface="Wingdings" pitchFamily="2" charset="2"/>
                        <a:buNone/>
                        <a:tabLst/>
                      </a:pPr>
                      <a:r>
                        <a:rPr kumimoji="1"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BX=</a:t>
                      </a:r>
                      <a:r>
                        <a:rPr kumimoji="1" lang="zh-CN" altLang="en-US" sz="1600" b="0" i="0" u="none" strike="noStrike" cap="none" normalizeH="0" baseline="0" dirty="0">
                          <a:ln>
                            <a:noFill/>
                          </a:ln>
                          <a:solidFill>
                            <a:schemeClr val="tx1"/>
                          </a:solidFill>
                          <a:effectLst/>
                          <a:latin typeface="宋体" pitchFamily="2" charset="-122"/>
                          <a:ea typeface="宋体" pitchFamily="2" charset="-122"/>
                        </a:rPr>
                        <a:t>文件代号</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a:spcBef>
                          <a:spcPct val="20000"/>
                        </a:spcBef>
                        <a:buClr>
                          <a:schemeClr val="tx2"/>
                        </a:buClr>
                        <a:defRPr kumimoji="1" sz="2000">
                          <a:solidFill>
                            <a:schemeClr val="tx1"/>
                          </a:solidFill>
                          <a:latin typeface="Verdana" pitchFamily="34" charset="0"/>
                          <a:ea typeface="宋体" pitchFamily="2" charset="-122"/>
                        </a:defRPr>
                      </a:lvl3pPr>
                      <a:lvl4pPr marL="1600200" indent="-228600">
                        <a:spcBef>
                          <a:spcPct val="20000"/>
                        </a:spcBef>
                        <a:buClr>
                          <a:schemeClr val="hlink"/>
                        </a:buClr>
                        <a:defRPr kumimoji="1">
                          <a:solidFill>
                            <a:schemeClr val="tx1"/>
                          </a:solidFill>
                          <a:latin typeface="Verdana" pitchFamily="34" charset="0"/>
                          <a:ea typeface="宋体" pitchFamily="2" charset="-122"/>
                        </a:defRPr>
                      </a:lvl4pPr>
                      <a:lvl5pPr marL="2057400" indent="-22860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342900" marR="0" lvl="0" indent="-342900" algn="l" defTabSz="914400" rtl="0" eaLnBrk="0" fontAlgn="base" latinLnBrk="0" hangingPunct="0">
                        <a:lnSpc>
                          <a:spcPct val="100000"/>
                        </a:lnSpc>
                        <a:spcBef>
                          <a:spcPts val="0"/>
                        </a:spcBef>
                        <a:spcAft>
                          <a:spcPct val="0"/>
                        </a:spcAft>
                        <a:buClr>
                          <a:schemeClr val="folHlink"/>
                        </a:buClr>
                        <a:buSzPct val="75000"/>
                        <a:buFont typeface="Wingdings" pitchFamily="2" charset="2"/>
                        <a:buNone/>
                        <a:tabLst/>
                      </a:pPr>
                      <a:r>
                        <a:rPr kumimoji="1"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CF=0</a:t>
                      </a:r>
                      <a:r>
                        <a:rPr kumimoji="1" lang="zh-CN" altLang="en-US" sz="1600" b="0" i="0" u="none" strike="noStrike" cap="none" normalizeH="0" baseline="0" dirty="0">
                          <a:ln>
                            <a:noFill/>
                          </a:ln>
                          <a:solidFill>
                            <a:schemeClr val="tx1"/>
                          </a:solidFill>
                          <a:effectLst/>
                          <a:latin typeface="宋体" pitchFamily="2" charset="-122"/>
                          <a:ea typeface="宋体" pitchFamily="2" charset="-122"/>
                        </a:rPr>
                        <a:t>，调用成功</a:t>
                      </a:r>
                      <a:endParaRPr kumimoji="1"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endParaRPr>
                    </a:p>
                    <a:p>
                      <a:pPr marL="342900" marR="0" lvl="0" indent="-342900" algn="l" defTabSz="914400" rtl="0" eaLnBrk="0" fontAlgn="base" latinLnBrk="0" hangingPunct="0">
                        <a:lnSpc>
                          <a:spcPct val="100000"/>
                        </a:lnSpc>
                        <a:spcBef>
                          <a:spcPts val="0"/>
                        </a:spcBef>
                        <a:spcAft>
                          <a:spcPct val="0"/>
                        </a:spcAft>
                        <a:buClr>
                          <a:schemeClr val="folHlink"/>
                        </a:buClr>
                        <a:buSzPct val="75000"/>
                        <a:buFont typeface="Wingdings" pitchFamily="2" charset="2"/>
                        <a:buNone/>
                        <a:tabLst/>
                      </a:pPr>
                      <a:r>
                        <a:rPr kumimoji="1"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CF=1</a:t>
                      </a:r>
                      <a:r>
                        <a:rPr kumimoji="1" lang="zh-CN" altLang="en-US" sz="1600" b="0" i="0" u="none" strike="noStrike" cap="none" normalizeH="0" baseline="0" dirty="0">
                          <a:ln>
                            <a:noFill/>
                          </a:ln>
                          <a:solidFill>
                            <a:schemeClr val="tx1"/>
                          </a:solidFill>
                          <a:effectLst/>
                          <a:latin typeface="宋体" pitchFamily="2" charset="-122"/>
                          <a:ea typeface="宋体" pitchFamily="2" charset="-122"/>
                        </a:rPr>
                        <a:t>，调用失败，</a:t>
                      </a:r>
                      <a:r>
                        <a:rPr kumimoji="1"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AX=</a:t>
                      </a:r>
                      <a:r>
                        <a:rPr kumimoji="1" lang="zh-CN" altLang="en-US" sz="1600" b="0" i="0" u="none" strike="noStrike" cap="none" normalizeH="0" baseline="0" dirty="0">
                          <a:ln>
                            <a:noFill/>
                          </a:ln>
                          <a:solidFill>
                            <a:schemeClr val="tx1"/>
                          </a:solidFill>
                          <a:effectLst/>
                          <a:latin typeface="宋体" pitchFamily="2" charset="-122"/>
                          <a:ea typeface="宋体" pitchFamily="2" charset="-122"/>
                        </a:rPr>
                        <a:t>错误代码</a:t>
                      </a:r>
                    </a:p>
                  </a:txBody>
                  <a:tcPr marL="0" marR="0" marT="0" marB="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28650">
                <a:tc>
                  <a:txBody>
                    <a:bodyPr/>
                    <a:lstStyle>
                      <a:lvl1pPr marL="342900" indent="-34290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a:spcBef>
                          <a:spcPct val="20000"/>
                        </a:spcBef>
                        <a:buClr>
                          <a:schemeClr val="tx2"/>
                        </a:buClr>
                        <a:defRPr kumimoji="1" sz="2000">
                          <a:solidFill>
                            <a:schemeClr val="tx1"/>
                          </a:solidFill>
                          <a:latin typeface="Verdana" pitchFamily="34" charset="0"/>
                          <a:ea typeface="宋体" pitchFamily="2" charset="-122"/>
                        </a:defRPr>
                      </a:lvl3pPr>
                      <a:lvl4pPr marL="1600200" indent="-228600">
                        <a:spcBef>
                          <a:spcPct val="20000"/>
                        </a:spcBef>
                        <a:buClr>
                          <a:schemeClr val="hlink"/>
                        </a:buClr>
                        <a:defRPr kumimoji="1">
                          <a:solidFill>
                            <a:schemeClr val="tx1"/>
                          </a:solidFill>
                          <a:latin typeface="Verdana" pitchFamily="34" charset="0"/>
                          <a:ea typeface="宋体" pitchFamily="2" charset="-122"/>
                        </a:defRPr>
                      </a:lvl4pPr>
                      <a:lvl5pPr marL="2057400" indent="-22860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342900" marR="0" lvl="0" indent="-342900" algn="ctr" defTabSz="914400" rtl="0" eaLnBrk="0" fontAlgn="base" latinLnBrk="0" hangingPunct="0">
                        <a:lnSpc>
                          <a:spcPct val="100000"/>
                        </a:lnSpc>
                        <a:spcBef>
                          <a:spcPts val="0"/>
                        </a:spcBef>
                        <a:spcAft>
                          <a:spcPct val="0"/>
                        </a:spcAft>
                        <a:buClr>
                          <a:schemeClr val="folHlink"/>
                        </a:buClr>
                        <a:buSzPct val="75000"/>
                        <a:buFont typeface="Wingdings" pitchFamily="2" charset="2"/>
                        <a:buNone/>
                        <a:tabLst/>
                      </a:pPr>
                      <a:r>
                        <a:rPr kumimoji="1" lang="en-US" altLang="zh-CN" sz="1600" b="0" i="0" u="none" strike="noStrike" cap="none" normalizeH="0" baseline="0" dirty="0">
                          <a:ln>
                            <a:noFill/>
                          </a:ln>
                          <a:solidFill>
                            <a:srgbClr val="FF0000"/>
                          </a:solidFill>
                          <a:effectLst/>
                          <a:latin typeface="宋体" panose="02010600030101010101" pitchFamily="2" charset="-122"/>
                          <a:ea typeface="宋体" panose="02010600030101010101" pitchFamily="2" charset="-122"/>
                        </a:rPr>
                        <a:t>3FH</a:t>
                      </a:r>
                    </a:p>
                  </a:txBody>
                  <a:tcPr marL="0" marR="0" marT="0" marB="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a:spcBef>
                          <a:spcPct val="20000"/>
                        </a:spcBef>
                        <a:buClr>
                          <a:schemeClr val="tx2"/>
                        </a:buClr>
                        <a:defRPr kumimoji="1" sz="2000">
                          <a:solidFill>
                            <a:schemeClr val="tx1"/>
                          </a:solidFill>
                          <a:latin typeface="Verdana" pitchFamily="34" charset="0"/>
                          <a:ea typeface="宋体" pitchFamily="2" charset="-122"/>
                        </a:defRPr>
                      </a:lvl3pPr>
                      <a:lvl4pPr marL="1600200" indent="-228600">
                        <a:spcBef>
                          <a:spcPct val="20000"/>
                        </a:spcBef>
                        <a:buClr>
                          <a:schemeClr val="hlink"/>
                        </a:buClr>
                        <a:defRPr kumimoji="1">
                          <a:solidFill>
                            <a:schemeClr val="tx1"/>
                          </a:solidFill>
                          <a:latin typeface="Verdana" pitchFamily="34" charset="0"/>
                          <a:ea typeface="宋体" pitchFamily="2" charset="-122"/>
                        </a:defRPr>
                      </a:lvl4pPr>
                      <a:lvl5pPr marL="2057400" indent="-22860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342900" marR="0" lvl="0" indent="-342900" algn="l" defTabSz="914400" rtl="0" eaLnBrk="0" fontAlgn="base" latinLnBrk="0" hangingPunct="0">
                        <a:lnSpc>
                          <a:spcPct val="100000"/>
                        </a:lnSpc>
                        <a:spcBef>
                          <a:spcPts val="0"/>
                        </a:spcBef>
                        <a:spcAft>
                          <a:spcPct val="0"/>
                        </a:spcAft>
                        <a:buClr>
                          <a:schemeClr val="folHlink"/>
                        </a:buClr>
                        <a:buSzPct val="75000"/>
                        <a:buFont typeface="Wingdings" pitchFamily="2" charset="2"/>
                        <a:buNone/>
                        <a:tabLst/>
                      </a:pPr>
                      <a:r>
                        <a:rPr kumimoji="1" lang="zh-CN" altLang="en-US" sz="1600" b="0" i="0" u="none" strike="noStrike" cap="none" normalizeH="0" baseline="0">
                          <a:ln>
                            <a:noFill/>
                          </a:ln>
                          <a:solidFill>
                            <a:schemeClr val="tx1"/>
                          </a:solidFill>
                          <a:effectLst/>
                          <a:latin typeface="宋体" pitchFamily="2" charset="-122"/>
                          <a:ea typeface="宋体" pitchFamily="2" charset="-122"/>
                        </a:rPr>
                        <a:t>读文件</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a:spcBef>
                          <a:spcPct val="20000"/>
                        </a:spcBef>
                        <a:buClr>
                          <a:schemeClr val="tx2"/>
                        </a:buClr>
                        <a:defRPr kumimoji="1" sz="2000">
                          <a:solidFill>
                            <a:schemeClr val="tx1"/>
                          </a:solidFill>
                          <a:latin typeface="Verdana" pitchFamily="34" charset="0"/>
                          <a:ea typeface="宋体" pitchFamily="2" charset="-122"/>
                        </a:defRPr>
                      </a:lvl3pPr>
                      <a:lvl4pPr marL="1600200" indent="-228600">
                        <a:spcBef>
                          <a:spcPct val="20000"/>
                        </a:spcBef>
                        <a:buClr>
                          <a:schemeClr val="hlink"/>
                        </a:buClr>
                        <a:defRPr kumimoji="1">
                          <a:solidFill>
                            <a:schemeClr val="tx1"/>
                          </a:solidFill>
                          <a:latin typeface="Verdana" pitchFamily="34" charset="0"/>
                          <a:ea typeface="宋体" pitchFamily="2" charset="-122"/>
                        </a:defRPr>
                      </a:lvl4pPr>
                      <a:lvl5pPr marL="2057400" indent="-22860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342900" marR="0" lvl="0" indent="-342900" algn="l" defTabSz="914400" rtl="0" eaLnBrk="0" fontAlgn="base" latinLnBrk="0" hangingPunct="0">
                        <a:lnSpc>
                          <a:spcPct val="100000"/>
                        </a:lnSpc>
                        <a:spcBef>
                          <a:spcPts val="0"/>
                        </a:spcBef>
                        <a:spcAft>
                          <a:spcPct val="0"/>
                        </a:spcAft>
                        <a:buClr>
                          <a:schemeClr val="folHlink"/>
                        </a:buClr>
                        <a:buSzPct val="75000"/>
                        <a:buFont typeface="Wingdings" pitchFamily="2" charset="2"/>
                        <a:buNone/>
                        <a:tabLst/>
                      </a:pPr>
                      <a:r>
                        <a:rPr kumimoji="1"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BX=</a:t>
                      </a:r>
                      <a:r>
                        <a:rPr kumimoji="1" lang="zh-CN" altLang="en-US" sz="1600" b="0" i="0" u="none" strike="noStrike" cap="none" normalizeH="0" baseline="0" dirty="0">
                          <a:ln>
                            <a:noFill/>
                          </a:ln>
                          <a:solidFill>
                            <a:schemeClr val="tx1"/>
                          </a:solidFill>
                          <a:effectLst/>
                          <a:latin typeface="宋体" pitchFamily="2" charset="-122"/>
                          <a:ea typeface="宋体" pitchFamily="2" charset="-122"/>
                        </a:rPr>
                        <a:t>文件代号</a:t>
                      </a:r>
                      <a:endParaRPr kumimoji="1"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endParaRPr>
                    </a:p>
                    <a:p>
                      <a:pPr marL="342900" marR="0" lvl="0" indent="-342900" algn="l" defTabSz="914400" rtl="0" eaLnBrk="0" fontAlgn="base" latinLnBrk="0" hangingPunct="0">
                        <a:lnSpc>
                          <a:spcPct val="100000"/>
                        </a:lnSpc>
                        <a:spcBef>
                          <a:spcPts val="0"/>
                        </a:spcBef>
                        <a:spcAft>
                          <a:spcPct val="0"/>
                        </a:spcAft>
                        <a:buClr>
                          <a:schemeClr val="folHlink"/>
                        </a:buClr>
                        <a:buSzPct val="75000"/>
                        <a:buFont typeface="Wingdings" pitchFamily="2" charset="2"/>
                        <a:buNone/>
                        <a:tabLst/>
                      </a:pPr>
                      <a:r>
                        <a:rPr kumimoji="1"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CX=</a:t>
                      </a:r>
                      <a:r>
                        <a:rPr kumimoji="1" lang="zh-CN" altLang="en-US" sz="1600" b="0" i="0" u="none" strike="noStrike" cap="none" normalizeH="0" baseline="0" dirty="0">
                          <a:ln>
                            <a:noFill/>
                          </a:ln>
                          <a:solidFill>
                            <a:schemeClr val="tx1"/>
                          </a:solidFill>
                          <a:effectLst/>
                          <a:latin typeface="宋体" pitchFamily="2" charset="-122"/>
                          <a:ea typeface="宋体" pitchFamily="2" charset="-122"/>
                        </a:rPr>
                        <a:t>读文件的字节数</a:t>
                      </a:r>
                      <a:endParaRPr kumimoji="1"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endParaRPr>
                    </a:p>
                    <a:p>
                      <a:pPr marL="342900" marR="0" lvl="0" indent="-342900" algn="l" defTabSz="914400" rtl="0" eaLnBrk="0" fontAlgn="base" latinLnBrk="0" hangingPunct="0">
                        <a:lnSpc>
                          <a:spcPct val="100000"/>
                        </a:lnSpc>
                        <a:spcBef>
                          <a:spcPts val="0"/>
                        </a:spcBef>
                        <a:spcAft>
                          <a:spcPct val="0"/>
                        </a:spcAft>
                        <a:buClr>
                          <a:schemeClr val="folHlink"/>
                        </a:buClr>
                        <a:buSzPct val="75000"/>
                        <a:buFont typeface="Wingdings" pitchFamily="2" charset="2"/>
                        <a:buNone/>
                        <a:tabLst/>
                      </a:pPr>
                      <a:r>
                        <a:rPr kumimoji="1"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DS</a:t>
                      </a:r>
                      <a:r>
                        <a:rPr kumimoji="1" lang="zh-CN" altLang="en-US" sz="1600" b="0" i="0" u="none" strike="noStrike" cap="none" normalizeH="0" baseline="0" dirty="0">
                          <a:ln>
                            <a:noFill/>
                          </a:ln>
                          <a:solidFill>
                            <a:schemeClr val="tx1"/>
                          </a:solidFill>
                          <a:effectLst/>
                          <a:latin typeface="宋体" pitchFamily="2" charset="-122"/>
                          <a:ea typeface="宋体" pitchFamily="2" charset="-122"/>
                        </a:rPr>
                        <a:t>：</a:t>
                      </a:r>
                      <a:r>
                        <a:rPr kumimoji="1"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DX=</a:t>
                      </a:r>
                      <a:r>
                        <a:rPr kumimoji="1" lang="zh-CN" altLang="en-US" sz="1600" b="0" i="0" u="none" strike="noStrike" cap="none" normalizeH="0" baseline="0" dirty="0">
                          <a:ln>
                            <a:noFill/>
                          </a:ln>
                          <a:solidFill>
                            <a:schemeClr val="tx1"/>
                          </a:solidFill>
                          <a:effectLst/>
                          <a:latin typeface="宋体" pitchFamily="2" charset="-122"/>
                          <a:ea typeface="宋体" pitchFamily="2" charset="-122"/>
                        </a:rPr>
                        <a:t>文件缓冲区地址</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a:spcBef>
                          <a:spcPct val="20000"/>
                        </a:spcBef>
                        <a:buClr>
                          <a:schemeClr val="tx2"/>
                        </a:buClr>
                        <a:defRPr kumimoji="1" sz="2000">
                          <a:solidFill>
                            <a:schemeClr val="tx1"/>
                          </a:solidFill>
                          <a:latin typeface="Verdana" pitchFamily="34" charset="0"/>
                          <a:ea typeface="宋体" pitchFamily="2" charset="-122"/>
                        </a:defRPr>
                      </a:lvl3pPr>
                      <a:lvl4pPr marL="1600200" indent="-228600">
                        <a:spcBef>
                          <a:spcPct val="20000"/>
                        </a:spcBef>
                        <a:buClr>
                          <a:schemeClr val="hlink"/>
                        </a:buClr>
                        <a:defRPr kumimoji="1">
                          <a:solidFill>
                            <a:schemeClr val="tx1"/>
                          </a:solidFill>
                          <a:latin typeface="Verdana" pitchFamily="34" charset="0"/>
                          <a:ea typeface="宋体" pitchFamily="2" charset="-122"/>
                        </a:defRPr>
                      </a:lvl4pPr>
                      <a:lvl5pPr marL="2057400" indent="-22860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342900" marR="0" lvl="0" indent="-342900" algn="l" defTabSz="914400" rtl="0" eaLnBrk="0" fontAlgn="base" latinLnBrk="0" hangingPunct="0">
                        <a:lnSpc>
                          <a:spcPct val="100000"/>
                        </a:lnSpc>
                        <a:spcBef>
                          <a:spcPts val="0"/>
                        </a:spcBef>
                        <a:spcAft>
                          <a:spcPct val="0"/>
                        </a:spcAft>
                        <a:buClr>
                          <a:schemeClr val="folHlink"/>
                        </a:buClr>
                        <a:buSzPct val="75000"/>
                        <a:buFont typeface="Wingdings" pitchFamily="2" charset="2"/>
                        <a:buNone/>
                        <a:tabLst/>
                      </a:pPr>
                      <a:r>
                        <a:rPr kumimoji="1"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CF=0</a:t>
                      </a:r>
                      <a:r>
                        <a:rPr kumimoji="1" lang="zh-CN" altLang="en-US" sz="1600" b="0" i="0" u="none" strike="noStrike" cap="none" normalizeH="0" baseline="0" dirty="0">
                          <a:ln>
                            <a:noFill/>
                          </a:ln>
                          <a:solidFill>
                            <a:schemeClr val="tx1"/>
                          </a:solidFill>
                          <a:effectLst/>
                          <a:latin typeface="宋体" pitchFamily="2" charset="-122"/>
                          <a:ea typeface="宋体" pitchFamily="2" charset="-122"/>
                        </a:rPr>
                        <a:t>，调用成功，</a:t>
                      </a:r>
                      <a:r>
                        <a:rPr kumimoji="1"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AX=</a:t>
                      </a:r>
                      <a:r>
                        <a:rPr kumimoji="1" lang="zh-CN" altLang="en-US" sz="1600" b="0" i="0" u="none" strike="noStrike" cap="none" normalizeH="0" baseline="0" dirty="0">
                          <a:ln>
                            <a:noFill/>
                          </a:ln>
                          <a:solidFill>
                            <a:schemeClr val="tx1"/>
                          </a:solidFill>
                          <a:effectLst/>
                          <a:latin typeface="宋体" pitchFamily="2" charset="-122"/>
                          <a:ea typeface="宋体" pitchFamily="2" charset="-122"/>
                        </a:rPr>
                        <a:t>实际读入的字节数</a:t>
                      </a:r>
                      <a:endParaRPr kumimoji="1"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endParaRPr>
                    </a:p>
                    <a:p>
                      <a:pPr marL="342900" marR="0" lvl="0" indent="-342900" algn="l" defTabSz="914400" rtl="0" eaLnBrk="0" fontAlgn="base" latinLnBrk="0" hangingPunct="0">
                        <a:lnSpc>
                          <a:spcPct val="100000"/>
                        </a:lnSpc>
                        <a:spcBef>
                          <a:spcPts val="0"/>
                        </a:spcBef>
                        <a:spcAft>
                          <a:spcPct val="0"/>
                        </a:spcAft>
                        <a:buClr>
                          <a:schemeClr val="folHlink"/>
                        </a:buClr>
                        <a:buSzPct val="75000"/>
                        <a:buFont typeface="Wingdings" pitchFamily="2" charset="2"/>
                        <a:buNone/>
                        <a:tabLst/>
                      </a:pPr>
                      <a:r>
                        <a:rPr kumimoji="1"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CF=1</a:t>
                      </a:r>
                      <a:r>
                        <a:rPr kumimoji="1" lang="zh-CN" altLang="en-US" sz="1600" b="0" i="0" u="none" strike="noStrike" cap="none" normalizeH="0" baseline="0" dirty="0">
                          <a:ln>
                            <a:noFill/>
                          </a:ln>
                          <a:solidFill>
                            <a:schemeClr val="tx1"/>
                          </a:solidFill>
                          <a:effectLst/>
                          <a:latin typeface="宋体" pitchFamily="2" charset="-122"/>
                          <a:ea typeface="宋体" pitchFamily="2" charset="-122"/>
                        </a:rPr>
                        <a:t>，调用失败，</a:t>
                      </a:r>
                      <a:r>
                        <a:rPr kumimoji="1"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AX=</a:t>
                      </a:r>
                      <a:r>
                        <a:rPr kumimoji="1" lang="zh-CN" altLang="en-US" sz="1600" b="0" i="0" u="none" strike="noStrike" cap="none" normalizeH="0" baseline="0" dirty="0">
                          <a:ln>
                            <a:noFill/>
                          </a:ln>
                          <a:solidFill>
                            <a:schemeClr val="tx1"/>
                          </a:solidFill>
                          <a:effectLst/>
                          <a:latin typeface="宋体" pitchFamily="2" charset="-122"/>
                          <a:ea typeface="宋体" pitchFamily="2" charset="-122"/>
                        </a:rPr>
                        <a:t>错误代码</a:t>
                      </a:r>
                    </a:p>
                  </a:txBody>
                  <a:tcPr marL="0" marR="0" marT="0" marB="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28650">
                <a:tc>
                  <a:txBody>
                    <a:bodyPr/>
                    <a:lstStyle>
                      <a:lvl1pPr marL="342900" indent="-34290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a:spcBef>
                          <a:spcPct val="20000"/>
                        </a:spcBef>
                        <a:buClr>
                          <a:schemeClr val="tx2"/>
                        </a:buClr>
                        <a:defRPr kumimoji="1" sz="2000">
                          <a:solidFill>
                            <a:schemeClr val="tx1"/>
                          </a:solidFill>
                          <a:latin typeface="Verdana" pitchFamily="34" charset="0"/>
                          <a:ea typeface="宋体" pitchFamily="2" charset="-122"/>
                        </a:defRPr>
                      </a:lvl3pPr>
                      <a:lvl4pPr marL="1600200" indent="-228600">
                        <a:spcBef>
                          <a:spcPct val="20000"/>
                        </a:spcBef>
                        <a:buClr>
                          <a:schemeClr val="hlink"/>
                        </a:buClr>
                        <a:defRPr kumimoji="1">
                          <a:solidFill>
                            <a:schemeClr val="tx1"/>
                          </a:solidFill>
                          <a:latin typeface="Verdana" pitchFamily="34" charset="0"/>
                          <a:ea typeface="宋体" pitchFamily="2" charset="-122"/>
                        </a:defRPr>
                      </a:lvl4pPr>
                      <a:lvl5pPr marL="2057400" indent="-22860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342900" marR="0" lvl="0" indent="-342900" algn="ctr" defTabSz="914400" rtl="0" eaLnBrk="0" fontAlgn="base" latinLnBrk="0" hangingPunct="0">
                        <a:lnSpc>
                          <a:spcPct val="100000"/>
                        </a:lnSpc>
                        <a:spcBef>
                          <a:spcPts val="0"/>
                        </a:spcBef>
                        <a:spcAft>
                          <a:spcPct val="0"/>
                        </a:spcAft>
                        <a:buClr>
                          <a:schemeClr val="folHlink"/>
                        </a:buClr>
                        <a:buSzPct val="75000"/>
                        <a:buFont typeface="Wingdings" pitchFamily="2" charset="2"/>
                        <a:buNone/>
                        <a:tabLst/>
                      </a:pPr>
                      <a:r>
                        <a:rPr kumimoji="1" lang="en-US" altLang="zh-CN" sz="1600" b="0" i="0" u="none" strike="noStrike" cap="none" normalizeH="0" baseline="0" dirty="0">
                          <a:ln>
                            <a:noFill/>
                          </a:ln>
                          <a:solidFill>
                            <a:srgbClr val="FF0000"/>
                          </a:solidFill>
                          <a:effectLst/>
                          <a:latin typeface="宋体" panose="02010600030101010101" pitchFamily="2" charset="-122"/>
                          <a:ea typeface="宋体" panose="02010600030101010101" pitchFamily="2" charset="-122"/>
                        </a:rPr>
                        <a:t>40H</a:t>
                      </a:r>
                    </a:p>
                  </a:txBody>
                  <a:tcPr marL="0" marR="0" marT="0" marB="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a:spcBef>
                          <a:spcPct val="20000"/>
                        </a:spcBef>
                        <a:buClr>
                          <a:schemeClr val="tx2"/>
                        </a:buClr>
                        <a:defRPr kumimoji="1" sz="2000">
                          <a:solidFill>
                            <a:schemeClr val="tx1"/>
                          </a:solidFill>
                          <a:latin typeface="Verdana" pitchFamily="34" charset="0"/>
                          <a:ea typeface="宋体" pitchFamily="2" charset="-122"/>
                        </a:defRPr>
                      </a:lvl3pPr>
                      <a:lvl4pPr marL="1600200" indent="-228600">
                        <a:spcBef>
                          <a:spcPct val="20000"/>
                        </a:spcBef>
                        <a:buClr>
                          <a:schemeClr val="hlink"/>
                        </a:buClr>
                        <a:defRPr kumimoji="1">
                          <a:solidFill>
                            <a:schemeClr val="tx1"/>
                          </a:solidFill>
                          <a:latin typeface="Verdana" pitchFamily="34" charset="0"/>
                          <a:ea typeface="宋体" pitchFamily="2" charset="-122"/>
                        </a:defRPr>
                      </a:lvl4pPr>
                      <a:lvl5pPr marL="2057400" indent="-22860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342900" marR="0" lvl="0" indent="-342900" algn="l" defTabSz="914400" rtl="0" eaLnBrk="0" fontAlgn="base" latinLnBrk="0" hangingPunct="0">
                        <a:lnSpc>
                          <a:spcPct val="100000"/>
                        </a:lnSpc>
                        <a:spcBef>
                          <a:spcPts val="0"/>
                        </a:spcBef>
                        <a:spcAft>
                          <a:spcPct val="0"/>
                        </a:spcAft>
                        <a:buClr>
                          <a:schemeClr val="folHlink"/>
                        </a:buClr>
                        <a:buSzPct val="75000"/>
                        <a:buFont typeface="Wingdings" pitchFamily="2" charset="2"/>
                        <a:buNone/>
                        <a:tabLst/>
                      </a:pPr>
                      <a:r>
                        <a:rPr kumimoji="1" lang="zh-CN" altLang="en-US" sz="1600" b="0" i="0" u="none" strike="noStrike" cap="none" normalizeH="0" baseline="0" dirty="0">
                          <a:ln>
                            <a:noFill/>
                          </a:ln>
                          <a:solidFill>
                            <a:schemeClr val="tx1"/>
                          </a:solidFill>
                          <a:effectLst/>
                          <a:latin typeface="宋体" pitchFamily="2" charset="-122"/>
                          <a:ea typeface="宋体" pitchFamily="2" charset="-122"/>
                        </a:rPr>
                        <a:t>写文件</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a:spcBef>
                          <a:spcPct val="20000"/>
                        </a:spcBef>
                        <a:buClr>
                          <a:schemeClr val="tx2"/>
                        </a:buClr>
                        <a:defRPr kumimoji="1" sz="2000">
                          <a:solidFill>
                            <a:schemeClr val="tx1"/>
                          </a:solidFill>
                          <a:latin typeface="Verdana" pitchFamily="34" charset="0"/>
                          <a:ea typeface="宋体" pitchFamily="2" charset="-122"/>
                        </a:defRPr>
                      </a:lvl3pPr>
                      <a:lvl4pPr marL="1600200" indent="-228600">
                        <a:spcBef>
                          <a:spcPct val="20000"/>
                        </a:spcBef>
                        <a:buClr>
                          <a:schemeClr val="hlink"/>
                        </a:buClr>
                        <a:defRPr kumimoji="1">
                          <a:solidFill>
                            <a:schemeClr val="tx1"/>
                          </a:solidFill>
                          <a:latin typeface="Verdana" pitchFamily="34" charset="0"/>
                          <a:ea typeface="宋体" pitchFamily="2" charset="-122"/>
                        </a:defRPr>
                      </a:lvl4pPr>
                      <a:lvl5pPr marL="2057400" indent="-22860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342900" marR="0" lvl="0" indent="-342900" algn="l" defTabSz="914400" rtl="0" eaLnBrk="0" fontAlgn="base" latinLnBrk="0" hangingPunct="0">
                        <a:lnSpc>
                          <a:spcPct val="100000"/>
                        </a:lnSpc>
                        <a:spcBef>
                          <a:spcPts val="0"/>
                        </a:spcBef>
                        <a:spcAft>
                          <a:spcPct val="0"/>
                        </a:spcAft>
                        <a:buClr>
                          <a:schemeClr val="folHlink"/>
                        </a:buClr>
                        <a:buSzPct val="75000"/>
                        <a:buFont typeface="Wingdings" pitchFamily="2" charset="2"/>
                        <a:buNone/>
                        <a:tabLst/>
                      </a:pPr>
                      <a:r>
                        <a:rPr kumimoji="1" lang="en-US" altLang="zh-CN" sz="1600" b="0" i="0" u="none" strike="noStrike" cap="none" normalizeH="0" baseline="0">
                          <a:ln>
                            <a:noFill/>
                          </a:ln>
                          <a:solidFill>
                            <a:schemeClr val="tx1"/>
                          </a:solidFill>
                          <a:effectLst/>
                          <a:latin typeface="宋体" panose="02010600030101010101" pitchFamily="2" charset="-122"/>
                          <a:ea typeface="宋体" panose="02010600030101010101" pitchFamily="2" charset="-122"/>
                        </a:rPr>
                        <a:t>BX=</a:t>
                      </a:r>
                      <a:r>
                        <a:rPr kumimoji="1" lang="zh-CN" altLang="en-US" sz="1600" b="0" i="0" u="none" strike="noStrike" cap="none" normalizeH="0" baseline="0">
                          <a:ln>
                            <a:noFill/>
                          </a:ln>
                          <a:solidFill>
                            <a:schemeClr val="tx1"/>
                          </a:solidFill>
                          <a:effectLst/>
                          <a:latin typeface="宋体" pitchFamily="2" charset="-122"/>
                          <a:ea typeface="宋体" pitchFamily="2" charset="-122"/>
                        </a:rPr>
                        <a:t>文件代号</a:t>
                      </a:r>
                      <a:endParaRPr kumimoji="1" lang="zh-CN" altLang="en-US" sz="16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itchFamily="18" charset="0"/>
                      </a:endParaRPr>
                    </a:p>
                    <a:p>
                      <a:pPr marL="342900" marR="0" lvl="0" indent="-342900" algn="l" defTabSz="914400" rtl="0" eaLnBrk="0" fontAlgn="base" latinLnBrk="0" hangingPunct="0">
                        <a:lnSpc>
                          <a:spcPct val="100000"/>
                        </a:lnSpc>
                        <a:spcBef>
                          <a:spcPts val="0"/>
                        </a:spcBef>
                        <a:spcAft>
                          <a:spcPct val="0"/>
                        </a:spcAft>
                        <a:buClr>
                          <a:schemeClr val="folHlink"/>
                        </a:buClr>
                        <a:buSzPct val="75000"/>
                        <a:buFont typeface="Wingdings" pitchFamily="2" charset="2"/>
                        <a:buNone/>
                        <a:tabLst/>
                      </a:pPr>
                      <a:r>
                        <a:rPr kumimoji="1" lang="en-US" altLang="zh-CN" sz="1600" b="0" i="0" u="none" strike="noStrike" cap="none" normalizeH="0" baseline="0">
                          <a:ln>
                            <a:noFill/>
                          </a:ln>
                          <a:solidFill>
                            <a:schemeClr val="tx1"/>
                          </a:solidFill>
                          <a:effectLst/>
                          <a:latin typeface="宋体" panose="02010600030101010101" pitchFamily="2" charset="-122"/>
                          <a:ea typeface="宋体" panose="02010600030101010101" pitchFamily="2" charset="-122"/>
                        </a:rPr>
                        <a:t>CX=</a:t>
                      </a:r>
                      <a:r>
                        <a:rPr kumimoji="1" lang="zh-CN" altLang="en-US" sz="1600" b="0" i="0" u="none" strike="noStrike" cap="none" normalizeH="0" baseline="0">
                          <a:ln>
                            <a:noFill/>
                          </a:ln>
                          <a:solidFill>
                            <a:schemeClr val="tx1"/>
                          </a:solidFill>
                          <a:effectLst/>
                          <a:latin typeface="宋体" pitchFamily="2" charset="-122"/>
                          <a:ea typeface="宋体" pitchFamily="2" charset="-122"/>
                        </a:rPr>
                        <a:t>写文件的字节数</a:t>
                      </a:r>
                      <a:endParaRPr kumimoji="1" lang="zh-CN" altLang="en-US" sz="16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itchFamily="18" charset="0"/>
                      </a:endParaRPr>
                    </a:p>
                    <a:p>
                      <a:pPr marL="342900" marR="0" lvl="0" indent="-342900" algn="l" defTabSz="914400" rtl="0" eaLnBrk="0" fontAlgn="base" latinLnBrk="0" hangingPunct="0">
                        <a:lnSpc>
                          <a:spcPct val="100000"/>
                        </a:lnSpc>
                        <a:spcBef>
                          <a:spcPts val="0"/>
                        </a:spcBef>
                        <a:spcAft>
                          <a:spcPct val="0"/>
                        </a:spcAft>
                        <a:buClr>
                          <a:schemeClr val="folHlink"/>
                        </a:buClr>
                        <a:buSzPct val="75000"/>
                        <a:buFont typeface="Wingdings" pitchFamily="2" charset="2"/>
                        <a:buNone/>
                        <a:tabLst/>
                      </a:pPr>
                      <a:r>
                        <a:rPr kumimoji="1" lang="en-US" altLang="zh-CN" sz="1600" b="0" i="0" u="none" strike="noStrike" cap="none" normalizeH="0" baseline="0">
                          <a:ln>
                            <a:noFill/>
                          </a:ln>
                          <a:solidFill>
                            <a:schemeClr val="tx1"/>
                          </a:solidFill>
                          <a:effectLst/>
                          <a:latin typeface="宋体" panose="02010600030101010101" pitchFamily="2" charset="-122"/>
                          <a:ea typeface="宋体" panose="02010600030101010101" pitchFamily="2" charset="-122"/>
                        </a:rPr>
                        <a:t>DS</a:t>
                      </a:r>
                      <a:r>
                        <a:rPr kumimoji="1" lang="zh-CN" altLang="en-US" sz="1600" b="0" i="0" u="none" strike="noStrike" cap="none" normalizeH="0" baseline="0">
                          <a:ln>
                            <a:noFill/>
                          </a:ln>
                          <a:solidFill>
                            <a:schemeClr val="tx1"/>
                          </a:solidFill>
                          <a:effectLst/>
                          <a:latin typeface="宋体" pitchFamily="2" charset="-122"/>
                          <a:ea typeface="宋体" pitchFamily="2" charset="-122"/>
                        </a:rPr>
                        <a:t>：</a:t>
                      </a:r>
                      <a:r>
                        <a:rPr kumimoji="1" lang="en-US" altLang="zh-CN" sz="1600" b="0" i="0" u="none" strike="noStrike" cap="none" normalizeH="0" baseline="0">
                          <a:ln>
                            <a:noFill/>
                          </a:ln>
                          <a:solidFill>
                            <a:schemeClr val="tx1"/>
                          </a:solidFill>
                          <a:effectLst/>
                          <a:latin typeface="宋体" panose="02010600030101010101" pitchFamily="2" charset="-122"/>
                          <a:ea typeface="宋体" panose="02010600030101010101" pitchFamily="2" charset="-122"/>
                        </a:rPr>
                        <a:t>DX=</a:t>
                      </a:r>
                      <a:r>
                        <a:rPr kumimoji="1" lang="zh-CN" altLang="en-US" sz="1600" b="0" i="0" u="none" strike="noStrike" cap="none" normalizeH="0" baseline="0">
                          <a:ln>
                            <a:noFill/>
                          </a:ln>
                          <a:solidFill>
                            <a:schemeClr val="tx1"/>
                          </a:solidFill>
                          <a:effectLst/>
                          <a:latin typeface="宋体" pitchFamily="2" charset="-122"/>
                          <a:ea typeface="宋体" pitchFamily="2" charset="-122"/>
                        </a:rPr>
                        <a:t>文件缓冲区地址</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a:spcBef>
                          <a:spcPct val="20000"/>
                        </a:spcBef>
                        <a:buClr>
                          <a:schemeClr val="tx2"/>
                        </a:buClr>
                        <a:defRPr kumimoji="1" sz="2000">
                          <a:solidFill>
                            <a:schemeClr val="tx1"/>
                          </a:solidFill>
                          <a:latin typeface="Verdana" pitchFamily="34" charset="0"/>
                          <a:ea typeface="宋体" pitchFamily="2" charset="-122"/>
                        </a:defRPr>
                      </a:lvl3pPr>
                      <a:lvl4pPr marL="1600200" indent="-228600">
                        <a:spcBef>
                          <a:spcPct val="20000"/>
                        </a:spcBef>
                        <a:buClr>
                          <a:schemeClr val="hlink"/>
                        </a:buClr>
                        <a:defRPr kumimoji="1">
                          <a:solidFill>
                            <a:schemeClr val="tx1"/>
                          </a:solidFill>
                          <a:latin typeface="Verdana" pitchFamily="34" charset="0"/>
                          <a:ea typeface="宋体" pitchFamily="2" charset="-122"/>
                        </a:defRPr>
                      </a:lvl4pPr>
                      <a:lvl5pPr marL="2057400" indent="-22860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342900" marR="0" lvl="0" indent="-342900" algn="l" defTabSz="914400" rtl="0" eaLnBrk="0" fontAlgn="base" latinLnBrk="0" hangingPunct="0">
                        <a:lnSpc>
                          <a:spcPct val="100000"/>
                        </a:lnSpc>
                        <a:spcBef>
                          <a:spcPts val="0"/>
                        </a:spcBef>
                        <a:spcAft>
                          <a:spcPct val="0"/>
                        </a:spcAft>
                        <a:buClr>
                          <a:schemeClr val="folHlink"/>
                        </a:buClr>
                        <a:buSzPct val="75000"/>
                        <a:buFont typeface="Wingdings" pitchFamily="2" charset="2"/>
                        <a:buNone/>
                        <a:tabLst/>
                      </a:pPr>
                      <a:r>
                        <a:rPr kumimoji="1"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CF=0</a:t>
                      </a:r>
                      <a:r>
                        <a:rPr kumimoji="1" lang="zh-CN" altLang="en-US" sz="1600" b="0" i="0" u="none" strike="noStrike" cap="none" normalizeH="0" baseline="0" dirty="0">
                          <a:ln>
                            <a:noFill/>
                          </a:ln>
                          <a:solidFill>
                            <a:schemeClr val="tx1"/>
                          </a:solidFill>
                          <a:effectLst/>
                          <a:latin typeface="宋体" pitchFamily="2" charset="-122"/>
                          <a:ea typeface="宋体" pitchFamily="2" charset="-122"/>
                        </a:rPr>
                        <a:t>，调用成功，</a:t>
                      </a:r>
                      <a:r>
                        <a:rPr kumimoji="1"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AX=</a:t>
                      </a:r>
                      <a:r>
                        <a:rPr kumimoji="1" lang="zh-CN" altLang="en-US" sz="1600" b="0" i="0" u="none" strike="noStrike" cap="none" normalizeH="0" baseline="0" dirty="0">
                          <a:ln>
                            <a:noFill/>
                          </a:ln>
                          <a:solidFill>
                            <a:schemeClr val="tx1"/>
                          </a:solidFill>
                          <a:effectLst/>
                          <a:latin typeface="宋体" pitchFamily="2" charset="-122"/>
                          <a:ea typeface="宋体" pitchFamily="2" charset="-122"/>
                        </a:rPr>
                        <a:t>实际写入的字节数</a:t>
                      </a:r>
                      <a:endParaRPr kumimoji="1"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endParaRPr>
                    </a:p>
                    <a:p>
                      <a:pPr marL="342900" marR="0" lvl="0" indent="-342900" algn="l" defTabSz="914400" rtl="0" eaLnBrk="0" fontAlgn="base" latinLnBrk="0" hangingPunct="0">
                        <a:lnSpc>
                          <a:spcPct val="100000"/>
                        </a:lnSpc>
                        <a:spcBef>
                          <a:spcPts val="0"/>
                        </a:spcBef>
                        <a:spcAft>
                          <a:spcPct val="0"/>
                        </a:spcAft>
                        <a:buClr>
                          <a:schemeClr val="folHlink"/>
                        </a:buClr>
                        <a:buSzPct val="75000"/>
                        <a:buFont typeface="Wingdings" pitchFamily="2" charset="2"/>
                        <a:buNone/>
                        <a:tabLst/>
                      </a:pPr>
                      <a:r>
                        <a:rPr kumimoji="1"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CF=1</a:t>
                      </a:r>
                      <a:r>
                        <a:rPr kumimoji="1" lang="zh-CN" altLang="en-US" sz="1600" b="0" i="0" u="none" strike="noStrike" cap="none" normalizeH="0" baseline="0" dirty="0">
                          <a:ln>
                            <a:noFill/>
                          </a:ln>
                          <a:solidFill>
                            <a:schemeClr val="tx1"/>
                          </a:solidFill>
                          <a:effectLst/>
                          <a:latin typeface="宋体" pitchFamily="2" charset="-122"/>
                          <a:ea typeface="宋体" pitchFamily="2" charset="-122"/>
                        </a:rPr>
                        <a:t>，调用失败，</a:t>
                      </a:r>
                      <a:r>
                        <a:rPr kumimoji="1"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AX=</a:t>
                      </a:r>
                      <a:r>
                        <a:rPr kumimoji="1" lang="zh-CN" altLang="en-US" sz="1600" b="0" i="0" u="none" strike="noStrike" cap="none" normalizeH="0" baseline="0" dirty="0">
                          <a:ln>
                            <a:noFill/>
                          </a:ln>
                          <a:solidFill>
                            <a:schemeClr val="tx1"/>
                          </a:solidFill>
                          <a:effectLst/>
                          <a:latin typeface="宋体" pitchFamily="2" charset="-122"/>
                          <a:ea typeface="宋体" pitchFamily="2" charset="-122"/>
                        </a:rPr>
                        <a:t>错误代码</a:t>
                      </a:r>
                    </a:p>
                  </a:txBody>
                  <a:tcPr marL="0" marR="0" marT="0" marB="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87375">
                <a:tc>
                  <a:txBody>
                    <a:bodyPr/>
                    <a:lstStyle>
                      <a:lvl1pPr marL="342900" indent="-34290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a:spcBef>
                          <a:spcPct val="20000"/>
                        </a:spcBef>
                        <a:buClr>
                          <a:schemeClr val="tx2"/>
                        </a:buClr>
                        <a:defRPr kumimoji="1" sz="2000">
                          <a:solidFill>
                            <a:schemeClr val="tx1"/>
                          </a:solidFill>
                          <a:latin typeface="Verdana" pitchFamily="34" charset="0"/>
                          <a:ea typeface="宋体" pitchFamily="2" charset="-122"/>
                        </a:defRPr>
                      </a:lvl3pPr>
                      <a:lvl4pPr marL="1600200" indent="-228600">
                        <a:spcBef>
                          <a:spcPct val="20000"/>
                        </a:spcBef>
                        <a:buClr>
                          <a:schemeClr val="hlink"/>
                        </a:buClr>
                        <a:defRPr kumimoji="1">
                          <a:solidFill>
                            <a:schemeClr val="tx1"/>
                          </a:solidFill>
                          <a:latin typeface="Verdana" pitchFamily="34" charset="0"/>
                          <a:ea typeface="宋体" pitchFamily="2" charset="-122"/>
                        </a:defRPr>
                      </a:lvl4pPr>
                      <a:lvl5pPr marL="2057400" indent="-22860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342900" marR="0" lvl="0" indent="-342900" algn="ctr" defTabSz="914400" rtl="0" eaLnBrk="0" fontAlgn="base" latinLnBrk="0" hangingPunct="0">
                        <a:lnSpc>
                          <a:spcPct val="100000"/>
                        </a:lnSpc>
                        <a:spcBef>
                          <a:spcPts val="0"/>
                        </a:spcBef>
                        <a:spcAft>
                          <a:spcPct val="0"/>
                        </a:spcAft>
                        <a:buClr>
                          <a:schemeClr val="folHlink"/>
                        </a:buClr>
                        <a:buSzPct val="75000"/>
                        <a:buFont typeface="Wingdings" pitchFamily="2" charset="2"/>
                        <a:buNone/>
                        <a:tabLst/>
                      </a:pPr>
                      <a:r>
                        <a:rPr kumimoji="1" lang="en-US" altLang="zh-CN" sz="1600" b="0" i="0" u="none" strike="noStrike" cap="none" normalizeH="0" baseline="0">
                          <a:ln>
                            <a:noFill/>
                          </a:ln>
                          <a:solidFill>
                            <a:schemeClr val="tx1"/>
                          </a:solidFill>
                          <a:effectLst/>
                          <a:latin typeface="宋体" panose="02010600030101010101" pitchFamily="2" charset="-122"/>
                          <a:ea typeface="宋体" panose="02010600030101010101" pitchFamily="2" charset="-122"/>
                        </a:rPr>
                        <a:t>42H</a:t>
                      </a:r>
                    </a:p>
                  </a:txBody>
                  <a:tcPr marL="0" marR="0" marT="0" marB="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a:spcBef>
                          <a:spcPct val="20000"/>
                        </a:spcBef>
                        <a:buClr>
                          <a:schemeClr val="tx2"/>
                        </a:buClr>
                        <a:defRPr kumimoji="1" sz="2000">
                          <a:solidFill>
                            <a:schemeClr val="tx1"/>
                          </a:solidFill>
                          <a:latin typeface="Verdana" pitchFamily="34" charset="0"/>
                          <a:ea typeface="宋体" pitchFamily="2" charset="-122"/>
                        </a:defRPr>
                      </a:lvl3pPr>
                      <a:lvl4pPr marL="1600200" indent="-228600">
                        <a:spcBef>
                          <a:spcPct val="20000"/>
                        </a:spcBef>
                        <a:buClr>
                          <a:schemeClr val="hlink"/>
                        </a:buClr>
                        <a:defRPr kumimoji="1">
                          <a:solidFill>
                            <a:schemeClr val="tx1"/>
                          </a:solidFill>
                          <a:latin typeface="Verdana" pitchFamily="34" charset="0"/>
                          <a:ea typeface="宋体" pitchFamily="2" charset="-122"/>
                        </a:defRPr>
                      </a:lvl4pPr>
                      <a:lvl5pPr marL="2057400" indent="-22860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342900" marR="0" lvl="0" indent="-342900" algn="l" defTabSz="914400" rtl="0" eaLnBrk="0" fontAlgn="base" latinLnBrk="0" hangingPunct="0">
                        <a:lnSpc>
                          <a:spcPct val="100000"/>
                        </a:lnSpc>
                        <a:spcBef>
                          <a:spcPts val="0"/>
                        </a:spcBef>
                        <a:spcAft>
                          <a:spcPct val="0"/>
                        </a:spcAft>
                        <a:buClr>
                          <a:schemeClr val="folHlink"/>
                        </a:buClr>
                        <a:buSzPct val="75000"/>
                        <a:buFont typeface="Wingdings" pitchFamily="2" charset="2"/>
                        <a:buNone/>
                        <a:tabLst/>
                      </a:pPr>
                      <a:r>
                        <a:rPr kumimoji="1" lang="zh-CN" altLang="en-US" sz="1600" b="0" i="0" u="none" strike="noStrike" cap="none" normalizeH="0" baseline="0">
                          <a:ln>
                            <a:noFill/>
                          </a:ln>
                          <a:solidFill>
                            <a:schemeClr val="tx1"/>
                          </a:solidFill>
                          <a:effectLst/>
                          <a:latin typeface="宋体" pitchFamily="2" charset="-122"/>
                          <a:ea typeface="宋体" pitchFamily="2" charset="-122"/>
                        </a:rPr>
                        <a:t>移动文件指针</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a:spcBef>
                          <a:spcPct val="20000"/>
                        </a:spcBef>
                        <a:buClr>
                          <a:schemeClr val="tx2"/>
                        </a:buClr>
                        <a:defRPr kumimoji="1" sz="2000">
                          <a:solidFill>
                            <a:schemeClr val="tx1"/>
                          </a:solidFill>
                          <a:latin typeface="Verdana" pitchFamily="34" charset="0"/>
                          <a:ea typeface="宋体" pitchFamily="2" charset="-122"/>
                        </a:defRPr>
                      </a:lvl3pPr>
                      <a:lvl4pPr marL="1600200" indent="-228600">
                        <a:spcBef>
                          <a:spcPct val="20000"/>
                        </a:spcBef>
                        <a:buClr>
                          <a:schemeClr val="hlink"/>
                        </a:buClr>
                        <a:defRPr kumimoji="1">
                          <a:solidFill>
                            <a:schemeClr val="tx1"/>
                          </a:solidFill>
                          <a:latin typeface="Verdana" pitchFamily="34" charset="0"/>
                          <a:ea typeface="宋体" pitchFamily="2" charset="-122"/>
                        </a:defRPr>
                      </a:lvl4pPr>
                      <a:lvl5pPr marL="2057400" indent="-22860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342900" marR="0" lvl="0" indent="-342900" algn="l" defTabSz="914400" rtl="0" eaLnBrk="0" fontAlgn="base" latinLnBrk="0" hangingPunct="0">
                        <a:lnSpc>
                          <a:spcPct val="100000"/>
                        </a:lnSpc>
                        <a:spcBef>
                          <a:spcPts val="0"/>
                        </a:spcBef>
                        <a:spcAft>
                          <a:spcPct val="0"/>
                        </a:spcAft>
                        <a:buClr>
                          <a:schemeClr val="folHlink"/>
                        </a:buClr>
                        <a:buSzPct val="75000"/>
                        <a:buFont typeface="Wingdings" pitchFamily="2" charset="2"/>
                        <a:buNone/>
                        <a:tabLst/>
                      </a:pPr>
                      <a:r>
                        <a:rPr kumimoji="1"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BX=</a:t>
                      </a:r>
                      <a:r>
                        <a:rPr kumimoji="1" lang="zh-CN" altLang="en-US" sz="1600" b="0" i="0" u="none" strike="noStrike" cap="none" normalizeH="0" baseline="0" dirty="0">
                          <a:ln>
                            <a:noFill/>
                          </a:ln>
                          <a:solidFill>
                            <a:schemeClr val="tx1"/>
                          </a:solidFill>
                          <a:effectLst/>
                          <a:latin typeface="宋体" pitchFamily="2" charset="-122"/>
                          <a:ea typeface="宋体" pitchFamily="2" charset="-122"/>
                        </a:rPr>
                        <a:t>文件代号</a:t>
                      </a:r>
                      <a:endParaRPr kumimoji="1"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endParaRPr>
                    </a:p>
                    <a:p>
                      <a:pPr marL="342900" marR="0" lvl="0" indent="-342900" algn="l" defTabSz="914400" rtl="0" eaLnBrk="0" fontAlgn="base" latinLnBrk="0" hangingPunct="0">
                        <a:lnSpc>
                          <a:spcPct val="100000"/>
                        </a:lnSpc>
                        <a:spcBef>
                          <a:spcPts val="0"/>
                        </a:spcBef>
                        <a:spcAft>
                          <a:spcPct val="0"/>
                        </a:spcAft>
                        <a:buClr>
                          <a:schemeClr val="folHlink"/>
                        </a:buClr>
                        <a:buSzPct val="75000"/>
                        <a:buFont typeface="Wingdings" pitchFamily="2" charset="2"/>
                        <a:buNone/>
                        <a:tabLst/>
                      </a:pPr>
                      <a:r>
                        <a:rPr kumimoji="1"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AL=</a:t>
                      </a:r>
                      <a:r>
                        <a:rPr kumimoji="1" lang="zh-CN" altLang="en-US" sz="1600" b="0" i="0" u="none" strike="noStrike" cap="none" normalizeH="0" baseline="0" dirty="0">
                          <a:ln>
                            <a:noFill/>
                          </a:ln>
                          <a:solidFill>
                            <a:schemeClr val="tx1"/>
                          </a:solidFill>
                          <a:effectLst/>
                          <a:latin typeface="宋体" pitchFamily="2" charset="-122"/>
                          <a:ea typeface="宋体" pitchFamily="2" charset="-122"/>
                        </a:rPr>
                        <a:t>移动方式</a:t>
                      </a:r>
                      <a:endParaRPr kumimoji="1"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endParaRPr>
                    </a:p>
                    <a:p>
                      <a:pPr marL="342900" marR="0" lvl="0" indent="-342900" algn="l" defTabSz="914400" rtl="0" eaLnBrk="0" fontAlgn="base" latinLnBrk="0" hangingPunct="0">
                        <a:lnSpc>
                          <a:spcPct val="100000"/>
                        </a:lnSpc>
                        <a:spcBef>
                          <a:spcPts val="0"/>
                        </a:spcBef>
                        <a:spcAft>
                          <a:spcPct val="0"/>
                        </a:spcAft>
                        <a:buClr>
                          <a:schemeClr val="folHlink"/>
                        </a:buClr>
                        <a:buSzPct val="75000"/>
                        <a:buFont typeface="Wingdings" pitchFamily="2" charset="2"/>
                        <a:buNone/>
                        <a:tabLst/>
                      </a:pPr>
                      <a:r>
                        <a:rPr kumimoji="1"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CX</a:t>
                      </a:r>
                      <a:r>
                        <a:rPr kumimoji="1" lang="zh-CN" altLang="en-US" sz="1600" b="0" i="0" u="none" strike="noStrike" cap="none" normalizeH="0" baseline="0" dirty="0">
                          <a:ln>
                            <a:noFill/>
                          </a:ln>
                          <a:solidFill>
                            <a:schemeClr val="tx1"/>
                          </a:solidFill>
                          <a:effectLst/>
                          <a:latin typeface="宋体" pitchFamily="2" charset="-122"/>
                          <a:ea typeface="宋体" pitchFamily="2" charset="-122"/>
                        </a:rPr>
                        <a:t>：</a:t>
                      </a:r>
                      <a:r>
                        <a:rPr kumimoji="1"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DX=</a:t>
                      </a:r>
                      <a:r>
                        <a:rPr kumimoji="1" lang="zh-CN" altLang="en-US" sz="1600" b="0" i="0" u="none" strike="noStrike" cap="none" normalizeH="0" baseline="0" dirty="0">
                          <a:ln>
                            <a:noFill/>
                          </a:ln>
                          <a:solidFill>
                            <a:schemeClr val="tx1"/>
                          </a:solidFill>
                          <a:effectLst/>
                          <a:latin typeface="宋体" pitchFamily="2" charset="-122"/>
                          <a:ea typeface="宋体" pitchFamily="2" charset="-122"/>
                        </a:rPr>
                        <a:t>移动字节数</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a:spcBef>
                          <a:spcPct val="20000"/>
                        </a:spcBef>
                        <a:buClr>
                          <a:schemeClr val="tx2"/>
                        </a:buClr>
                        <a:defRPr kumimoji="1" sz="2000">
                          <a:solidFill>
                            <a:schemeClr val="tx1"/>
                          </a:solidFill>
                          <a:latin typeface="Verdana" pitchFamily="34" charset="0"/>
                          <a:ea typeface="宋体" pitchFamily="2" charset="-122"/>
                        </a:defRPr>
                      </a:lvl3pPr>
                      <a:lvl4pPr marL="1600200" indent="-228600">
                        <a:spcBef>
                          <a:spcPct val="20000"/>
                        </a:spcBef>
                        <a:buClr>
                          <a:schemeClr val="hlink"/>
                        </a:buClr>
                        <a:defRPr kumimoji="1">
                          <a:solidFill>
                            <a:schemeClr val="tx1"/>
                          </a:solidFill>
                          <a:latin typeface="Verdana" pitchFamily="34" charset="0"/>
                          <a:ea typeface="宋体" pitchFamily="2" charset="-122"/>
                        </a:defRPr>
                      </a:lvl4pPr>
                      <a:lvl5pPr marL="2057400" indent="-22860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342900" marR="0" lvl="0" indent="-342900" algn="l" defTabSz="914400" rtl="0" eaLnBrk="0" fontAlgn="base" latinLnBrk="0" hangingPunct="0">
                        <a:lnSpc>
                          <a:spcPct val="100000"/>
                        </a:lnSpc>
                        <a:spcBef>
                          <a:spcPts val="0"/>
                        </a:spcBef>
                        <a:spcAft>
                          <a:spcPct val="0"/>
                        </a:spcAft>
                        <a:buClr>
                          <a:schemeClr val="folHlink"/>
                        </a:buClr>
                        <a:buSzPct val="75000"/>
                        <a:buFont typeface="Wingdings" pitchFamily="2" charset="2"/>
                        <a:buNone/>
                        <a:tabLst/>
                      </a:pPr>
                      <a:r>
                        <a:rPr kumimoji="1"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CF=0</a:t>
                      </a:r>
                      <a:r>
                        <a:rPr kumimoji="1" lang="zh-CN" altLang="en-US" sz="1600" b="0" i="0" u="none" strike="noStrike" cap="none" normalizeH="0" baseline="0" dirty="0">
                          <a:ln>
                            <a:noFill/>
                          </a:ln>
                          <a:solidFill>
                            <a:schemeClr val="tx1"/>
                          </a:solidFill>
                          <a:effectLst/>
                          <a:latin typeface="宋体" pitchFamily="2" charset="-122"/>
                          <a:ea typeface="宋体" pitchFamily="2" charset="-122"/>
                        </a:rPr>
                        <a:t>，调用成功，</a:t>
                      </a:r>
                      <a:r>
                        <a:rPr kumimoji="1"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DX</a:t>
                      </a:r>
                      <a:r>
                        <a:rPr kumimoji="1" lang="zh-CN" altLang="en-US" sz="1600" b="0" i="0" u="none" strike="noStrike" cap="none" normalizeH="0" baseline="0" dirty="0">
                          <a:ln>
                            <a:noFill/>
                          </a:ln>
                          <a:solidFill>
                            <a:schemeClr val="tx1"/>
                          </a:solidFill>
                          <a:effectLst/>
                          <a:latin typeface="宋体" pitchFamily="2" charset="-122"/>
                          <a:ea typeface="宋体" pitchFamily="2" charset="-122"/>
                        </a:rPr>
                        <a:t>：</a:t>
                      </a:r>
                      <a:r>
                        <a:rPr kumimoji="1"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AX=</a:t>
                      </a:r>
                      <a:r>
                        <a:rPr kumimoji="1" lang="zh-CN" altLang="en-US" sz="1600" b="0" i="0" u="none" strike="noStrike" cap="none" normalizeH="0" baseline="0" dirty="0">
                          <a:ln>
                            <a:noFill/>
                          </a:ln>
                          <a:solidFill>
                            <a:schemeClr val="tx1"/>
                          </a:solidFill>
                          <a:effectLst/>
                          <a:latin typeface="宋体" pitchFamily="2" charset="-122"/>
                          <a:ea typeface="宋体" pitchFamily="2" charset="-122"/>
                        </a:rPr>
                        <a:t>指针新位置</a:t>
                      </a:r>
                      <a:endParaRPr kumimoji="1"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endParaRPr>
                    </a:p>
                    <a:p>
                      <a:pPr marL="342900" marR="0" lvl="0" indent="-342900" algn="l" defTabSz="914400" rtl="0" eaLnBrk="0" fontAlgn="base" latinLnBrk="0" hangingPunct="0">
                        <a:lnSpc>
                          <a:spcPct val="100000"/>
                        </a:lnSpc>
                        <a:spcBef>
                          <a:spcPts val="0"/>
                        </a:spcBef>
                        <a:spcAft>
                          <a:spcPct val="0"/>
                        </a:spcAft>
                        <a:buClr>
                          <a:schemeClr val="folHlink"/>
                        </a:buClr>
                        <a:buSzPct val="75000"/>
                        <a:buFont typeface="Wingdings" pitchFamily="2" charset="2"/>
                        <a:buNone/>
                        <a:tabLst/>
                      </a:pPr>
                      <a:r>
                        <a:rPr kumimoji="1"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CF=1</a:t>
                      </a:r>
                      <a:r>
                        <a:rPr kumimoji="1" lang="zh-CN" altLang="en-US" sz="1600" b="0" i="0" u="none" strike="noStrike" cap="none" normalizeH="0" baseline="0" dirty="0">
                          <a:ln>
                            <a:noFill/>
                          </a:ln>
                          <a:solidFill>
                            <a:schemeClr val="tx1"/>
                          </a:solidFill>
                          <a:effectLst/>
                          <a:latin typeface="宋体" pitchFamily="2" charset="-122"/>
                          <a:ea typeface="宋体" pitchFamily="2" charset="-122"/>
                        </a:rPr>
                        <a:t>，调用失败，</a:t>
                      </a:r>
                      <a:r>
                        <a:rPr kumimoji="1"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AX=</a:t>
                      </a:r>
                      <a:r>
                        <a:rPr kumimoji="1" lang="zh-CN" altLang="en-US" sz="1600" b="0" i="0" u="none" strike="noStrike" cap="none" normalizeH="0" baseline="0" dirty="0">
                          <a:ln>
                            <a:noFill/>
                          </a:ln>
                          <a:solidFill>
                            <a:schemeClr val="tx1"/>
                          </a:solidFill>
                          <a:effectLst/>
                          <a:latin typeface="宋体" pitchFamily="2" charset="-122"/>
                          <a:ea typeface="宋体" pitchFamily="2" charset="-122"/>
                        </a:rPr>
                        <a:t>错误代码</a:t>
                      </a:r>
                    </a:p>
                  </a:txBody>
                  <a:tcPr marL="0" marR="0" marT="0" marB="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87375">
                <a:tc>
                  <a:txBody>
                    <a:bodyPr/>
                    <a:lstStyle>
                      <a:lvl1pPr marL="342900" indent="-34290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a:spcBef>
                          <a:spcPct val="20000"/>
                        </a:spcBef>
                        <a:buClr>
                          <a:schemeClr val="tx2"/>
                        </a:buClr>
                        <a:defRPr kumimoji="1" sz="2000">
                          <a:solidFill>
                            <a:schemeClr val="tx1"/>
                          </a:solidFill>
                          <a:latin typeface="Verdana" pitchFamily="34" charset="0"/>
                          <a:ea typeface="宋体" pitchFamily="2" charset="-122"/>
                        </a:defRPr>
                      </a:lvl3pPr>
                      <a:lvl4pPr marL="1600200" indent="-228600">
                        <a:spcBef>
                          <a:spcPct val="20000"/>
                        </a:spcBef>
                        <a:buClr>
                          <a:schemeClr val="hlink"/>
                        </a:buClr>
                        <a:defRPr kumimoji="1">
                          <a:solidFill>
                            <a:schemeClr val="tx1"/>
                          </a:solidFill>
                          <a:latin typeface="Verdana" pitchFamily="34" charset="0"/>
                          <a:ea typeface="宋体" pitchFamily="2" charset="-122"/>
                        </a:defRPr>
                      </a:lvl4pPr>
                      <a:lvl5pPr marL="2057400" indent="-22860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342900" marR="0" lvl="0" indent="-342900" algn="ctr" defTabSz="914400" rtl="0" eaLnBrk="0" fontAlgn="base" latinLnBrk="0" hangingPunct="0">
                        <a:lnSpc>
                          <a:spcPct val="100000"/>
                        </a:lnSpc>
                        <a:spcBef>
                          <a:spcPts val="0"/>
                        </a:spcBef>
                        <a:spcAft>
                          <a:spcPct val="0"/>
                        </a:spcAft>
                        <a:buClr>
                          <a:schemeClr val="folHlink"/>
                        </a:buClr>
                        <a:buSzPct val="75000"/>
                        <a:buFont typeface="Wingdings" pitchFamily="2" charset="2"/>
                        <a:buNone/>
                        <a:tabLst/>
                      </a:pPr>
                      <a:r>
                        <a:rPr kumimoji="1" lang="en-US" altLang="zh-CN" sz="1600" b="0" i="0" u="none" strike="noStrike" cap="none" normalizeH="0" baseline="0">
                          <a:ln>
                            <a:noFill/>
                          </a:ln>
                          <a:solidFill>
                            <a:schemeClr val="tx1"/>
                          </a:solidFill>
                          <a:effectLst/>
                          <a:latin typeface="宋体" panose="02010600030101010101" pitchFamily="2" charset="-122"/>
                          <a:ea typeface="宋体" panose="02010600030101010101" pitchFamily="2" charset="-122"/>
                        </a:rPr>
                        <a:t>43H</a:t>
                      </a:r>
                    </a:p>
                  </a:txBody>
                  <a:tcPr marL="0" marR="0" marT="0" marB="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a:spcBef>
                          <a:spcPct val="20000"/>
                        </a:spcBef>
                        <a:buClr>
                          <a:schemeClr val="tx2"/>
                        </a:buClr>
                        <a:defRPr kumimoji="1" sz="2000">
                          <a:solidFill>
                            <a:schemeClr val="tx1"/>
                          </a:solidFill>
                          <a:latin typeface="Verdana" pitchFamily="34" charset="0"/>
                          <a:ea typeface="宋体" pitchFamily="2" charset="-122"/>
                        </a:defRPr>
                      </a:lvl3pPr>
                      <a:lvl4pPr marL="1600200" indent="-228600">
                        <a:spcBef>
                          <a:spcPct val="20000"/>
                        </a:spcBef>
                        <a:buClr>
                          <a:schemeClr val="hlink"/>
                        </a:buClr>
                        <a:defRPr kumimoji="1">
                          <a:solidFill>
                            <a:schemeClr val="tx1"/>
                          </a:solidFill>
                          <a:latin typeface="Verdana" pitchFamily="34" charset="0"/>
                          <a:ea typeface="宋体" pitchFamily="2" charset="-122"/>
                        </a:defRPr>
                      </a:lvl4pPr>
                      <a:lvl5pPr marL="2057400" indent="-22860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342900" marR="0" lvl="0" indent="-342900" algn="l" defTabSz="914400" rtl="0" eaLnBrk="0" fontAlgn="base" latinLnBrk="0" hangingPunct="0">
                        <a:lnSpc>
                          <a:spcPct val="100000"/>
                        </a:lnSpc>
                        <a:spcBef>
                          <a:spcPts val="0"/>
                        </a:spcBef>
                        <a:spcAft>
                          <a:spcPct val="0"/>
                        </a:spcAft>
                        <a:buClr>
                          <a:schemeClr val="folHlink"/>
                        </a:buClr>
                        <a:buSzPct val="75000"/>
                        <a:buFont typeface="Wingdings" pitchFamily="2" charset="2"/>
                        <a:buNone/>
                        <a:tabLst/>
                      </a:pPr>
                      <a:r>
                        <a:rPr kumimoji="1" lang="zh-CN" altLang="en-US" sz="1600" b="0" i="0" u="none" strike="noStrike" cap="none" normalizeH="0" baseline="0">
                          <a:ln>
                            <a:noFill/>
                          </a:ln>
                          <a:solidFill>
                            <a:schemeClr val="tx1"/>
                          </a:solidFill>
                          <a:effectLst/>
                          <a:latin typeface="宋体" pitchFamily="2" charset="-122"/>
                          <a:ea typeface="宋体" pitchFamily="2" charset="-122"/>
                        </a:rPr>
                        <a:t>读写文件属性</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a:spcBef>
                          <a:spcPct val="20000"/>
                        </a:spcBef>
                        <a:buClr>
                          <a:schemeClr val="tx2"/>
                        </a:buClr>
                        <a:defRPr kumimoji="1" sz="2000">
                          <a:solidFill>
                            <a:schemeClr val="tx1"/>
                          </a:solidFill>
                          <a:latin typeface="Verdana" pitchFamily="34" charset="0"/>
                          <a:ea typeface="宋体" pitchFamily="2" charset="-122"/>
                        </a:defRPr>
                      </a:lvl3pPr>
                      <a:lvl4pPr marL="1600200" indent="-228600">
                        <a:spcBef>
                          <a:spcPct val="20000"/>
                        </a:spcBef>
                        <a:buClr>
                          <a:schemeClr val="hlink"/>
                        </a:buClr>
                        <a:defRPr kumimoji="1">
                          <a:solidFill>
                            <a:schemeClr val="tx1"/>
                          </a:solidFill>
                          <a:latin typeface="Verdana" pitchFamily="34" charset="0"/>
                          <a:ea typeface="宋体" pitchFamily="2" charset="-122"/>
                        </a:defRPr>
                      </a:lvl4pPr>
                      <a:lvl5pPr marL="2057400" indent="-22860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342900" marR="0" lvl="0" indent="-342900" algn="l" defTabSz="914400" rtl="0" eaLnBrk="0" fontAlgn="base" latinLnBrk="0" hangingPunct="0">
                        <a:lnSpc>
                          <a:spcPct val="100000"/>
                        </a:lnSpc>
                        <a:spcBef>
                          <a:spcPts val="0"/>
                        </a:spcBef>
                        <a:spcAft>
                          <a:spcPct val="0"/>
                        </a:spcAft>
                        <a:buClr>
                          <a:schemeClr val="folHlink"/>
                        </a:buClr>
                        <a:buSzPct val="75000"/>
                        <a:buFont typeface="Wingdings" pitchFamily="2" charset="2"/>
                        <a:buNone/>
                        <a:tabLst/>
                      </a:pPr>
                      <a:r>
                        <a:rPr kumimoji="1"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AL=0</a:t>
                      </a:r>
                      <a:r>
                        <a:rPr kumimoji="1"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检验</a:t>
                      </a:r>
                      <a:r>
                        <a:rPr kumimoji="1"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/1</a:t>
                      </a:r>
                      <a:r>
                        <a:rPr kumimoji="1"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置文件属性</a:t>
                      </a:r>
                      <a:endParaRPr kumimoji="1"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endParaRPr>
                    </a:p>
                    <a:p>
                      <a:pPr marL="342900" marR="0" lvl="0" indent="-342900" algn="l" defTabSz="914400" rtl="0" eaLnBrk="0" fontAlgn="base" latinLnBrk="0" hangingPunct="0">
                        <a:lnSpc>
                          <a:spcPct val="100000"/>
                        </a:lnSpc>
                        <a:spcBef>
                          <a:spcPts val="0"/>
                        </a:spcBef>
                        <a:spcAft>
                          <a:spcPct val="0"/>
                        </a:spcAft>
                        <a:buClr>
                          <a:schemeClr val="folHlink"/>
                        </a:buClr>
                        <a:buSzPct val="75000"/>
                        <a:buFont typeface="Wingdings" pitchFamily="2" charset="2"/>
                        <a:buNone/>
                        <a:tabLst/>
                      </a:pPr>
                      <a:r>
                        <a:rPr kumimoji="1"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CX=</a:t>
                      </a:r>
                      <a:r>
                        <a:rPr kumimoji="1" lang="zh-CN" altLang="en-US" sz="1600" b="0" i="0" u="none" strike="noStrike" cap="none" normalizeH="0" baseline="0" dirty="0">
                          <a:ln>
                            <a:noFill/>
                          </a:ln>
                          <a:solidFill>
                            <a:schemeClr val="tx1"/>
                          </a:solidFill>
                          <a:effectLst/>
                          <a:latin typeface="宋体" pitchFamily="2" charset="-122"/>
                          <a:ea typeface="宋体" pitchFamily="2" charset="-122"/>
                        </a:rPr>
                        <a:t>文件属性</a:t>
                      </a:r>
                      <a:endParaRPr kumimoji="1"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endParaRPr>
                    </a:p>
                    <a:p>
                      <a:pPr marL="342900" marR="0" lvl="0" indent="-342900" algn="l" defTabSz="914400" rtl="0" eaLnBrk="0" fontAlgn="base" latinLnBrk="0" hangingPunct="0">
                        <a:lnSpc>
                          <a:spcPct val="100000"/>
                        </a:lnSpc>
                        <a:spcBef>
                          <a:spcPts val="0"/>
                        </a:spcBef>
                        <a:spcAft>
                          <a:spcPct val="0"/>
                        </a:spcAft>
                        <a:buClr>
                          <a:schemeClr val="folHlink"/>
                        </a:buClr>
                        <a:buSzPct val="75000"/>
                        <a:buFont typeface="Wingdings" pitchFamily="2" charset="2"/>
                        <a:buNone/>
                        <a:tabLst/>
                      </a:pPr>
                      <a:r>
                        <a:rPr kumimoji="1"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DS</a:t>
                      </a:r>
                      <a:r>
                        <a:rPr kumimoji="1" lang="zh-CN" altLang="en-US" sz="1600" b="0" i="0" u="none" strike="noStrike" cap="none" normalizeH="0" baseline="0" dirty="0">
                          <a:ln>
                            <a:noFill/>
                          </a:ln>
                          <a:solidFill>
                            <a:schemeClr val="tx1"/>
                          </a:solidFill>
                          <a:effectLst/>
                          <a:latin typeface="宋体" pitchFamily="2" charset="-122"/>
                          <a:ea typeface="宋体" pitchFamily="2" charset="-122"/>
                        </a:rPr>
                        <a:t>：</a:t>
                      </a:r>
                      <a:r>
                        <a:rPr kumimoji="1"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DX=</a:t>
                      </a:r>
                      <a:r>
                        <a:rPr kumimoji="1" lang="zh-CN" altLang="en-US" sz="1600" b="0" i="0" u="none" strike="noStrike" cap="none" normalizeH="0" baseline="0" dirty="0">
                          <a:ln>
                            <a:noFill/>
                          </a:ln>
                          <a:solidFill>
                            <a:schemeClr val="tx1"/>
                          </a:solidFill>
                          <a:effectLst/>
                          <a:latin typeface="宋体" pitchFamily="2" charset="-122"/>
                          <a:ea typeface="宋体" pitchFamily="2" charset="-122"/>
                        </a:rPr>
                        <a:t>文件说明地址</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a:spcBef>
                          <a:spcPct val="20000"/>
                        </a:spcBef>
                        <a:buClr>
                          <a:schemeClr val="tx2"/>
                        </a:buClr>
                        <a:defRPr kumimoji="1" sz="2000">
                          <a:solidFill>
                            <a:schemeClr val="tx1"/>
                          </a:solidFill>
                          <a:latin typeface="Verdana" pitchFamily="34" charset="0"/>
                          <a:ea typeface="宋体" pitchFamily="2" charset="-122"/>
                        </a:defRPr>
                      </a:lvl3pPr>
                      <a:lvl4pPr marL="1600200" indent="-228600">
                        <a:spcBef>
                          <a:spcPct val="20000"/>
                        </a:spcBef>
                        <a:buClr>
                          <a:schemeClr val="hlink"/>
                        </a:buClr>
                        <a:defRPr kumimoji="1">
                          <a:solidFill>
                            <a:schemeClr val="tx1"/>
                          </a:solidFill>
                          <a:latin typeface="Verdana" pitchFamily="34" charset="0"/>
                          <a:ea typeface="宋体" pitchFamily="2" charset="-122"/>
                        </a:defRPr>
                      </a:lvl4pPr>
                      <a:lvl5pPr marL="2057400" indent="-22860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342900" marR="0" lvl="0" indent="-342900" algn="l" defTabSz="914400" rtl="0" eaLnBrk="0" fontAlgn="base" latinLnBrk="0" hangingPunct="0">
                        <a:lnSpc>
                          <a:spcPct val="100000"/>
                        </a:lnSpc>
                        <a:spcBef>
                          <a:spcPts val="0"/>
                        </a:spcBef>
                        <a:spcAft>
                          <a:spcPct val="0"/>
                        </a:spcAft>
                        <a:buClr>
                          <a:schemeClr val="folHlink"/>
                        </a:buClr>
                        <a:buSzPct val="75000"/>
                        <a:buFont typeface="Wingdings" pitchFamily="2" charset="2"/>
                        <a:buNone/>
                        <a:tabLst/>
                      </a:pPr>
                      <a:r>
                        <a:rPr kumimoji="1"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CF=0</a:t>
                      </a:r>
                      <a:r>
                        <a:rPr kumimoji="1" lang="zh-CN" altLang="en-US" sz="1600" b="0" i="0" u="none" strike="noStrike" cap="none" normalizeH="0" baseline="0" dirty="0">
                          <a:ln>
                            <a:noFill/>
                          </a:ln>
                          <a:solidFill>
                            <a:schemeClr val="tx1"/>
                          </a:solidFill>
                          <a:effectLst/>
                          <a:latin typeface="宋体" pitchFamily="2" charset="-122"/>
                          <a:ea typeface="宋体" pitchFamily="2" charset="-122"/>
                        </a:rPr>
                        <a:t>，调用成功，</a:t>
                      </a:r>
                      <a:r>
                        <a:rPr kumimoji="1"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AX=</a:t>
                      </a:r>
                      <a:r>
                        <a:rPr kumimoji="1" lang="zh-CN" altLang="en-US" sz="1600" b="0" i="0" u="none" strike="noStrike" cap="none" normalizeH="0" baseline="0" dirty="0">
                          <a:ln>
                            <a:noFill/>
                          </a:ln>
                          <a:solidFill>
                            <a:schemeClr val="tx1"/>
                          </a:solidFill>
                          <a:effectLst/>
                          <a:latin typeface="宋体" pitchFamily="2" charset="-122"/>
                          <a:ea typeface="宋体" pitchFamily="2" charset="-122"/>
                        </a:rPr>
                        <a:t>文件属性</a:t>
                      </a:r>
                      <a:endParaRPr kumimoji="1"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endParaRPr>
                    </a:p>
                    <a:p>
                      <a:pPr marL="342900" marR="0" lvl="0" indent="-342900" algn="l" defTabSz="914400" rtl="0" eaLnBrk="0" fontAlgn="base" latinLnBrk="0" hangingPunct="0">
                        <a:lnSpc>
                          <a:spcPct val="100000"/>
                        </a:lnSpc>
                        <a:spcBef>
                          <a:spcPts val="0"/>
                        </a:spcBef>
                        <a:spcAft>
                          <a:spcPct val="0"/>
                        </a:spcAft>
                        <a:buClr>
                          <a:schemeClr val="folHlink"/>
                        </a:buClr>
                        <a:buSzPct val="75000"/>
                        <a:buFont typeface="Wingdings" pitchFamily="2" charset="2"/>
                        <a:buNone/>
                        <a:tabLst/>
                      </a:pPr>
                      <a:r>
                        <a:rPr kumimoji="1"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CF=1</a:t>
                      </a:r>
                      <a:r>
                        <a:rPr kumimoji="1" lang="zh-CN" altLang="en-US" sz="1600" b="0" i="0" u="none" strike="noStrike" cap="none" normalizeH="0" baseline="0" dirty="0">
                          <a:ln>
                            <a:noFill/>
                          </a:ln>
                          <a:solidFill>
                            <a:schemeClr val="tx1"/>
                          </a:solidFill>
                          <a:effectLst/>
                          <a:latin typeface="宋体" pitchFamily="2" charset="-122"/>
                          <a:ea typeface="宋体" pitchFamily="2" charset="-122"/>
                        </a:rPr>
                        <a:t>，调用失败，</a:t>
                      </a:r>
                      <a:r>
                        <a:rPr kumimoji="1"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AX=</a:t>
                      </a:r>
                      <a:r>
                        <a:rPr kumimoji="1" lang="zh-CN" altLang="en-US" sz="1600" b="0" i="0" u="none" strike="noStrike" cap="none" normalizeH="0" baseline="0" dirty="0">
                          <a:ln>
                            <a:noFill/>
                          </a:ln>
                          <a:solidFill>
                            <a:schemeClr val="tx1"/>
                          </a:solidFill>
                          <a:effectLst/>
                          <a:latin typeface="宋体" pitchFamily="2" charset="-122"/>
                          <a:ea typeface="宋体" pitchFamily="2" charset="-122"/>
                        </a:rPr>
                        <a:t>错误代码</a:t>
                      </a:r>
                    </a:p>
                  </a:txBody>
                  <a:tcPr marL="0" marR="0" marT="0" marB="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6"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文件存取功能调用</a:t>
            </a:r>
          </a:p>
        </p:txBody>
      </p:sp>
    </p:spTree>
    <p:extLst>
      <p:ext uri="{BB962C8B-B14F-4D97-AF65-F5344CB8AC3E}">
        <p14:creationId xmlns:p14="http://schemas.microsoft.com/office/powerpoint/2010/main" val="18879778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body" idx="1"/>
          </p:nvPr>
        </p:nvSpPr>
        <p:spPr>
          <a:xfrm>
            <a:off x="575556" y="1268760"/>
            <a:ext cx="8388932" cy="4608513"/>
          </a:xfrm>
        </p:spPr>
        <p:txBody>
          <a:bodyPr/>
          <a:lstStyle/>
          <a:p>
            <a:pPr marL="0" indent="0">
              <a:buNone/>
            </a:pPr>
            <a:r>
              <a:rPr lang="zh-CN" altLang="en-US" dirty="0">
                <a:solidFill>
                  <a:srgbClr val="0000FF"/>
                </a:solidFill>
                <a:latin typeface="Times New Roman" panose="02020603050405020304" pitchFamily="18" charset="0"/>
                <a:ea typeface="黑体" pitchFamily="49" charset="-122"/>
                <a:cs typeface="Times New Roman" panose="02020603050405020304" pitchFamily="18" charset="0"/>
              </a:rPr>
              <a:t>调用</a:t>
            </a:r>
            <a:r>
              <a:rPr lang="en-US" altLang="zh-CN" dirty="0">
                <a:solidFill>
                  <a:srgbClr val="0000FF"/>
                </a:solidFill>
                <a:latin typeface="Times New Roman" panose="02020603050405020304" pitchFamily="18" charset="0"/>
                <a:ea typeface="黑体" pitchFamily="49" charset="-122"/>
                <a:cs typeface="Times New Roman" panose="02020603050405020304" pitchFamily="18" charset="0"/>
              </a:rPr>
              <a:t>BIOS/DOS</a:t>
            </a:r>
            <a:r>
              <a:rPr lang="zh-CN" altLang="en-US" dirty="0">
                <a:solidFill>
                  <a:srgbClr val="0000FF"/>
                </a:solidFill>
                <a:latin typeface="Times New Roman" panose="02020603050405020304" pitchFamily="18" charset="0"/>
                <a:ea typeface="黑体" pitchFamily="49" charset="-122"/>
                <a:cs typeface="Times New Roman" panose="02020603050405020304" pitchFamily="18" charset="0"/>
              </a:rPr>
              <a:t>功能子程序的基本方法：</a:t>
            </a:r>
            <a:endParaRPr lang="en-US" altLang="zh-CN" dirty="0">
              <a:latin typeface="Times New Roman" panose="02020603050405020304" pitchFamily="18" charset="0"/>
              <a:ea typeface="黑体" pitchFamily="49" charset="-122"/>
              <a:cs typeface="Times New Roman" panose="02020603050405020304" pitchFamily="18" charset="0"/>
            </a:endParaRPr>
          </a:p>
          <a:p>
            <a:r>
              <a:rPr lang="zh-CN" altLang="en-US" b="0" dirty="0">
                <a:effectLst/>
                <a:latin typeface="Times New Roman" panose="02020603050405020304" pitchFamily="18" charset="0"/>
                <a:ea typeface="黑体" pitchFamily="49" charset="-122"/>
                <a:cs typeface="Times New Roman" panose="02020603050405020304" pitchFamily="18" charset="0"/>
              </a:rPr>
              <a:t>BIOS/DOS的每个功能都对应着一个中断服务程序</a:t>
            </a:r>
          </a:p>
          <a:p>
            <a:r>
              <a:rPr lang="zh-CN" altLang="en-US" b="0" dirty="0">
                <a:effectLst/>
                <a:latin typeface="Times New Roman" panose="02020603050405020304" pitchFamily="18" charset="0"/>
                <a:ea typeface="黑体" pitchFamily="49" charset="-122"/>
                <a:cs typeface="Times New Roman" panose="02020603050405020304" pitchFamily="18" charset="0"/>
              </a:rPr>
              <a:t>采用</a:t>
            </a:r>
            <a:r>
              <a:rPr lang="en-US" altLang="zh-CN" b="0" dirty="0">
                <a:effectLst/>
                <a:latin typeface="Times New Roman" panose="02020603050405020304" pitchFamily="18" charset="0"/>
                <a:ea typeface="黑体" pitchFamily="49" charset="-122"/>
                <a:cs typeface="Times New Roman" panose="02020603050405020304" pitchFamily="18" charset="0"/>
              </a:rPr>
              <a:t>int</a:t>
            </a:r>
            <a:r>
              <a:rPr lang="zh-CN" altLang="en-US" b="0" dirty="0">
                <a:effectLst/>
                <a:latin typeface="Times New Roman" panose="02020603050405020304" pitchFamily="18" charset="0"/>
                <a:ea typeface="黑体" pitchFamily="49" charset="-122"/>
                <a:cs typeface="Times New Roman" panose="02020603050405020304" pitchFamily="18" charset="0"/>
              </a:rPr>
              <a:t>中断的BIOS/DOS中断属于软件中断</a:t>
            </a:r>
            <a:endParaRPr lang="en-US" altLang="zh-CN" b="0" dirty="0">
              <a:effectLst/>
              <a:latin typeface="Times New Roman" panose="02020603050405020304" pitchFamily="18" charset="0"/>
              <a:ea typeface="黑体" pitchFamily="49" charset="-122"/>
              <a:cs typeface="Times New Roman" panose="02020603050405020304" pitchFamily="18" charset="0"/>
            </a:endParaRPr>
          </a:p>
          <a:p>
            <a:r>
              <a:rPr lang="zh-CN" altLang="en-US" b="0" dirty="0">
                <a:effectLst/>
                <a:latin typeface="Times New Roman" panose="02020603050405020304" pitchFamily="18" charset="0"/>
                <a:ea typeface="黑体" pitchFamily="49" charset="-122"/>
                <a:cs typeface="Times New Roman" panose="02020603050405020304" pitchFamily="18" charset="0"/>
              </a:rPr>
              <a:t>中断调用指令格式</a:t>
            </a:r>
          </a:p>
          <a:p>
            <a:endParaRPr lang="zh-CN" altLang="en-US" sz="900" b="0" dirty="0">
              <a:effectLst/>
              <a:latin typeface="Times New Roman" panose="02020603050405020304" pitchFamily="18" charset="0"/>
              <a:ea typeface="黑体" pitchFamily="49" charset="-122"/>
              <a:cs typeface="Times New Roman" panose="02020603050405020304" pitchFamily="18" charset="0"/>
            </a:endParaRPr>
          </a:p>
          <a:p>
            <a:pPr>
              <a:buFont typeface="Wingdings" pitchFamily="2" charset="2"/>
              <a:buNone/>
            </a:pPr>
            <a:r>
              <a:rPr lang="zh-CN" altLang="en-US" b="0" dirty="0">
                <a:effectLst/>
                <a:latin typeface="Times New Roman" panose="02020603050405020304" pitchFamily="18" charset="0"/>
                <a:ea typeface="黑体" pitchFamily="49" charset="-122"/>
                <a:cs typeface="Times New Roman" panose="02020603050405020304" pitchFamily="18" charset="0"/>
              </a:rPr>
              <a:t>		INT </a:t>
            </a:r>
            <a:r>
              <a:rPr lang="en-US" altLang="zh-CN" b="0" dirty="0">
                <a:effectLst/>
                <a:latin typeface="Times New Roman" panose="02020603050405020304" pitchFamily="18" charset="0"/>
                <a:ea typeface="黑体" pitchFamily="49" charset="-122"/>
                <a:cs typeface="Times New Roman" panose="02020603050405020304" pitchFamily="18" charset="0"/>
              </a:rPr>
              <a:t>	</a:t>
            </a:r>
            <a:r>
              <a:rPr lang="zh-CN" altLang="en-US" b="0" dirty="0">
                <a:effectLst/>
                <a:latin typeface="Times New Roman" panose="02020603050405020304" pitchFamily="18" charset="0"/>
                <a:ea typeface="黑体" pitchFamily="49" charset="-122"/>
                <a:cs typeface="Times New Roman" panose="02020603050405020304" pitchFamily="18" charset="0"/>
              </a:rPr>
              <a:t>n		; n称为中断类型号</a:t>
            </a:r>
          </a:p>
          <a:p>
            <a:pPr>
              <a:buFont typeface="Wingdings" pitchFamily="2" charset="2"/>
              <a:buNone/>
            </a:pPr>
            <a:endParaRPr lang="zh-CN" altLang="en-US" sz="900" dirty="0">
              <a:latin typeface="Times New Roman" panose="02020603050405020304" pitchFamily="18" charset="0"/>
              <a:ea typeface="黑体" pitchFamily="49" charset="-122"/>
              <a:cs typeface="Times New Roman" panose="02020603050405020304" pitchFamily="18" charset="0"/>
            </a:endParaRPr>
          </a:p>
          <a:p>
            <a:pPr lvl="1">
              <a:buFont typeface="Wingdings" pitchFamily="2" charset="2"/>
              <a:buNone/>
            </a:pPr>
            <a:r>
              <a:rPr lang="zh-CN" altLang="en-US" sz="3000" dirty="0">
                <a:latin typeface="Times New Roman" panose="02020603050405020304" pitchFamily="18" charset="0"/>
                <a:ea typeface="黑体" pitchFamily="49" charset="-122"/>
                <a:cs typeface="Times New Roman" panose="02020603050405020304" pitchFamily="18" charset="0"/>
              </a:rPr>
              <a:t>其中：</a:t>
            </a:r>
          </a:p>
          <a:p>
            <a:pPr lvl="1">
              <a:buFont typeface="Wingdings" pitchFamily="2" charset="2"/>
              <a:buNone/>
            </a:pPr>
            <a:r>
              <a:rPr lang="en-US" altLang="zh-CN" dirty="0">
                <a:latin typeface="Times New Roman" panose="02020603050405020304" pitchFamily="18" charset="0"/>
                <a:ea typeface="黑体" pitchFamily="49" charset="-122"/>
                <a:cs typeface="Times New Roman" panose="02020603050405020304" pitchFamily="18" charset="0"/>
              </a:rPr>
              <a:t>① DOS</a:t>
            </a:r>
            <a:r>
              <a:rPr lang="zh-CN" altLang="en-US" dirty="0">
                <a:latin typeface="Times New Roman" panose="02020603050405020304" pitchFamily="18" charset="0"/>
                <a:ea typeface="黑体" pitchFamily="49" charset="-122"/>
                <a:cs typeface="Times New Roman" panose="02020603050405020304" pitchFamily="18" charset="0"/>
              </a:rPr>
              <a:t>中断：</a:t>
            </a:r>
            <a:r>
              <a:rPr lang="en-US" altLang="zh-CN" dirty="0">
                <a:latin typeface="Times New Roman" panose="02020603050405020304" pitchFamily="18" charset="0"/>
                <a:ea typeface="黑体" pitchFamily="49" charset="-122"/>
                <a:cs typeface="Times New Roman" panose="02020603050405020304" pitchFamily="18" charset="0"/>
              </a:rPr>
              <a:t>n</a:t>
            </a:r>
            <a:r>
              <a:rPr lang="zh-CN" altLang="en-US" dirty="0">
                <a:latin typeface="Times New Roman" panose="02020603050405020304" pitchFamily="18" charset="0"/>
                <a:ea typeface="黑体" pitchFamily="49" charset="-122"/>
                <a:cs typeface="Times New Roman" panose="02020603050405020304" pitchFamily="18" charset="0"/>
              </a:rPr>
              <a:t>＝ </a:t>
            </a:r>
            <a:r>
              <a:rPr lang="zh-CN" altLang="en-US" dirty="0">
                <a:solidFill>
                  <a:schemeClr val="hlink"/>
                </a:solidFill>
                <a:latin typeface="Times New Roman" panose="02020603050405020304" pitchFamily="18" charset="0"/>
                <a:ea typeface="黑体" pitchFamily="49" charset="-122"/>
                <a:cs typeface="Times New Roman" panose="02020603050405020304" pitchFamily="18" charset="0"/>
              </a:rPr>
              <a:t>20</a:t>
            </a:r>
            <a:r>
              <a:rPr lang="en-US" altLang="zh-CN" dirty="0">
                <a:solidFill>
                  <a:schemeClr val="hlink"/>
                </a:solidFill>
                <a:latin typeface="Times New Roman" panose="02020603050405020304" pitchFamily="18" charset="0"/>
                <a:ea typeface="黑体" pitchFamily="49" charset="-122"/>
                <a:cs typeface="Times New Roman" panose="02020603050405020304" pitchFamily="18" charset="0"/>
              </a:rPr>
              <a:t>H</a:t>
            </a:r>
            <a:r>
              <a:rPr lang="zh-CN" altLang="en-US" dirty="0">
                <a:solidFill>
                  <a:schemeClr val="hlink"/>
                </a:solidFill>
                <a:latin typeface="Times New Roman" panose="02020603050405020304" pitchFamily="18" charset="0"/>
                <a:ea typeface="黑体" pitchFamily="49" charset="-122"/>
                <a:cs typeface="Times New Roman" panose="02020603050405020304" pitchFamily="18" charset="0"/>
              </a:rPr>
              <a:t>～</a:t>
            </a:r>
            <a:r>
              <a:rPr lang="en-US" altLang="zh-CN" dirty="0">
                <a:solidFill>
                  <a:schemeClr val="hlink"/>
                </a:solidFill>
                <a:latin typeface="Times New Roman" panose="02020603050405020304" pitchFamily="18" charset="0"/>
                <a:ea typeface="黑体" pitchFamily="49" charset="-122"/>
                <a:cs typeface="Times New Roman" panose="02020603050405020304" pitchFamily="18" charset="0"/>
              </a:rPr>
              <a:t>3FH</a:t>
            </a:r>
          </a:p>
          <a:p>
            <a:pPr lvl="1">
              <a:buFont typeface="Wingdings" pitchFamily="2" charset="2"/>
              <a:buNone/>
            </a:pPr>
            <a:r>
              <a:rPr lang="en-US" altLang="zh-CN" dirty="0">
                <a:latin typeface="Times New Roman" panose="02020603050405020304" pitchFamily="18" charset="0"/>
                <a:ea typeface="黑体" pitchFamily="49" charset="-122"/>
                <a:cs typeface="Times New Roman" panose="02020603050405020304" pitchFamily="18" charset="0"/>
              </a:rPr>
              <a:t>② BIOS</a:t>
            </a:r>
            <a:r>
              <a:rPr lang="zh-CN" altLang="en-US" dirty="0">
                <a:latin typeface="Times New Roman" panose="02020603050405020304" pitchFamily="18" charset="0"/>
                <a:ea typeface="黑体" pitchFamily="49" charset="-122"/>
                <a:cs typeface="Times New Roman" panose="02020603050405020304" pitchFamily="18" charset="0"/>
              </a:rPr>
              <a:t>中断：   </a:t>
            </a:r>
            <a:r>
              <a:rPr lang="en-US" altLang="zh-CN" dirty="0">
                <a:latin typeface="Times New Roman" panose="02020603050405020304" pitchFamily="18" charset="0"/>
                <a:ea typeface="黑体" pitchFamily="49" charset="-122"/>
                <a:cs typeface="Times New Roman" panose="02020603050405020304" pitchFamily="18" charset="0"/>
              </a:rPr>
              <a:t>n</a:t>
            </a:r>
            <a:r>
              <a:rPr lang="zh-CN" altLang="en-US" dirty="0">
                <a:latin typeface="Times New Roman" panose="02020603050405020304" pitchFamily="18" charset="0"/>
                <a:ea typeface="黑体" pitchFamily="49" charset="-122"/>
                <a:cs typeface="Times New Roman" panose="02020603050405020304" pitchFamily="18" charset="0"/>
              </a:rPr>
              <a:t>＝</a:t>
            </a:r>
            <a:r>
              <a:rPr lang="en-US" altLang="zh-CN" dirty="0">
                <a:solidFill>
                  <a:schemeClr val="hlink"/>
                </a:solidFill>
                <a:latin typeface="Times New Roman" panose="02020603050405020304" pitchFamily="18" charset="0"/>
                <a:ea typeface="黑体" pitchFamily="49" charset="-122"/>
                <a:cs typeface="Times New Roman" panose="02020603050405020304" pitchFamily="18" charset="0"/>
              </a:rPr>
              <a:t>5</a:t>
            </a:r>
            <a:r>
              <a:rPr lang="zh-CN" altLang="en-US" dirty="0">
                <a:solidFill>
                  <a:schemeClr val="hlink"/>
                </a:solidFill>
                <a:latin typeface="Times New Roman" panose="02020603050405020304" pitchFamily="18" charset="0"/>
                <a:ea typeface="黑体" pitchFamily="49" charset="-122"/>
                <a:cs typeface="Times New Roman" panose="02020603050405020304" pitchFamily="18" charset="0"/>
              </a:rPr>
              <a:t>～</a:t>
            </a:r>
            <a:r>
              <a:rPr lang="en-US" altLang="zh-CN" dirty="0">
                <a:solidFill>
                  <a:schemeClr val="hlink"/>
                </a:solidFill>
                <a:latin typeface="Times New Roman" panose="02020603050405020304" pitchFamily="18" charset="0"/>
                <a:ea typeface="黑体" pitchFamily="49" charset="-122"/>
                <a:cs typeface="Times New Roman" panose="02020603050405020304" pitchFamily="18" charset="0"/>
              </a:rPr>
              <a:t>1FH</a:t>
            </a:r>
            <a:endParaRPr lang="zh-CN" altLang="en-US" dirty="0">
              <a:latin typeface="Times New Roman" panose="02020603050405020304" pitchFamily="18" charset="0"/>
              <a:ea typeface="黑体" pitchFamily="49" charset="-122"/>
              <a:cs typeface="Times New Roman" panose="02020603050405020304" pitchFamily="18" charset="0"/>
            </a:endParaRPr>
          </a:p>
          <a:p>
            <a:pPr lvl="1">
              <a:buFont typeface="Wingdings" pitchFamily="2" charset="2"/>
              <a:buNone/>
            </a:pPr>
            <a:r>
              <a:rPr lang="zh-CN" altLang="en-US" dirty="0">
                <a:latin typeface="Times New Roman" panose="02020603050405020304" pitchFamily="18" charset="0"/>
                <a:ea typeface="黑体" pitchFamily="49" charset="-122"/>
                <a:cs typeface="Times New Roman" panose="02020603050405020304" pitchFamily="18" charset="0"/>
              </a:rPr>
              <a:t>③ 自由中断：</a:t>
            </a:r>
            <a:r>
              <a:rPr lang="en-US" altLang="zh-CN" dirty="0">
                <a:latin typeface="Times New Roman" panose="02020603050405020304" pitchFamily="18" charset="0"/>
                <a:ea typeface="黑体" pitchFamily="49" charset="-122"/>
                <a:cs typeface="Times New Roman" panose="02020603050405020304" pitchFamily="18" charset="0"/>
              </a:rPr>
              <a:t>n</a:t>
            </a:r>
            <a:r>
              <a:rPr lang="zh-CN" altLang="en-US" dirty="0">
                <a:latin typeface="Times New Roman" panose="02020603050405020304" pitchFamily="18" charset="0"/>
                <a:ea typeface="黑体" pitchFamily="49" charset="-122"/>
                <a:cs typeface="Times New Roman" panose="02020603050405020304" pitchFamily="18" charset="0"/>
              </a:rPr>
              <a:t>＝</a:t>
            </a:r>
            <a:r>
              <a:rPr lang="en-US" altLang="zh-CN" dirty="0">
                <a:latin typeface="Times New Roman" panose="02020603050405020304" pitchFamily="18" charset="0"/>
                <a:ea typeface="黑体" pitchFamily="49" charset="-122"/>
                <a:cs typeface="Times New Roman" panose="02020603050405020304" pitchFamily="18" charset="0"/>
              </a:rPr>
              <a:t>40H</a:t>
            </a:r>
            <a:r>
              <a:rPr lang="zh-CN" altLang="en-US" dirty="0">
                <a:solidFill>
                  <a:schemeClr val="hlink"/>
                </a:solidFill>
                <a:latin typeface="Times New Roman" panose="02020603050405020304" pitchFamily="18" charset="0"/>
                <a:ea typeface="黑体" pitchFamily="49" charset="-122"/>
                <a:cs typeface="Times New Roman" panose="02020603050405020304" pitchFamily="18" charset="0"/>
              </a:rPr>
              <a:t>～</a:t>
            </a:r>
            <a:r>
              <a:rPr lang="en-US" altLang="zh-CN" dirty="0">
                <a:latin typeface="Times New Roman" panose="02020603050405020304" pitchFamily="18" charset="0"/>
                <a:ea typeface="黑体" pitchFamily="49" charset="-122"/>
                <a:cs typeface="Times New Roman" panose="02020603050405020304" pitchFamily="18" charset="0"/>
              </a:rPr>
              <a:t>FFH</a:t>
            </a:r>
            <a:r>
              <a:rPr lang="zh-CN" altLang="en-US" dirty="0">
                <a:latin typeface="Times New Roman" panose="02020603050405020304" pitchFamily="18" charset="0"/>
                <a:ea typeface="黑体" pitchFamily="49" charset="-122"/>
                <a:cs typeface="Times New Roman" panose="02020603050405020304" pitchFamily="18" charset="0"/>
              </a:rPr>
              <a:t>（用户可自定义）</a:t>
            </a:r>
          </a:p>
        </p:txBody>
      </p:sp>
      <p:sp>
        <p:nvSpPr>
          <p:cNvPr id="5" name="文本框 1"/>
          <p:cNvSpPr txBox="1"/>
          <p:nvPr/>
        </p:nvSpPr>
        <p:spPr>
          <a:xfrm>
            <a:off x="452120" y="317500"/>
            <a:ext cx="6392545" cy="492443"/>
          </a:xfrm>
          <a:prstGeom prst="rect">
            <a:avLst/>
          </a:prstGeom>
          <a:noFill/>
        </p:spPr>
        <p:txBody>
          <a:bodyPr wrap="square" rtlCol="0" anchor="t">
            <a:spAutoFit/>
          </a:bodyPr>
          <a:lstStyle/>
          <a:p>
            <a:r>
              <a:rPr lang="en-US" altLang="zh-CN" sz="2600" kern="0" dirty="0">
                <a:solidFill>
                  <a:schemeClr val="tx2"/>
                </a:solidFill>
                <a:effectLst>
                  <a:outerShdw blurRad="38100" dist="38100" dir="2700000" algn="tl">
                    <a:srgbClr val="C0C0C0"/>
                  </a:outerShdw>
                </a:effectLst>
                <a:latin typeface="+mj-lt"/>
                <a:cs typeface="+mj-cs"/>
              </a:rPr>
              <a:t>BIOS</a:t>
            </a:r>
            <a:r>
              <a:rPr lang="zh-CN" altLang="en-US" sz="2600" kern="0" dirty="0">
                <a:solidFill>
                  <a:schemeClr val="tx2"/>
                </a:solidFill>
                <a:effectLst>
                  <a:outerShdw blurRad="38100" dist="38100" dir="2700000" algn="tl">
                    <a:srgbClr val="C0C0C0"/>
                  </a:outerShdw>
                </a:effectLst>
                <a:latin typeface="+mj-lt"/>
                <a:cs typeface="+mj-cs"/>
              </a:rPr>
              <a:t>与</a:t>
            </a:r>
            <a:r>
              <a:rPr lang="en-US" altLang="zh-CN" sz="2600" kern="0" dirty="0">
                <a:solidFill>
                  <a:schemeClr val="tx2"/>
                </a:solidFill>
                <a:effectLst>
                  <a:outerShdw blurRad="38100" dist="38100" dir="2700000" algn="tl">
                    <a:srgbClr val="C0C0C0"/>
                  </a:outerShdw>
                </a:effectLst>
                <a:latin typeface="+mj-lt"/>
                <a:cs typeface="+mj-cs"/>
              </a:rPr>
              <a:t>DOS</a:t>
            </a:r>
            <a:r>
              <a:rPr lang="zh-CN" altLang="en-US" sz="2600" kern="0" dirty="0">
                <a:solidFill>
                  <a:schemeClr val="tx2"/>
                </a:solidFill>
                <a:effectLst>
                  <a:outerShdw blurRad="38100" dist="38100" dir="2700000" algn="tl">
                    <a:srgbClr val="C0C0C0"/>
                  </a:outerShdw>
                </a:effectLst>
                <a:latin typeface="+mj-lt"/>
                <a:cs typeface="+mj-cs"/>
              </a:rPr>
              <a:t>简介</a:t>
            </a:r>
          </a:p>
        </p:txBody>
      </p:sp>
    </p:spTree>
    <p:extLst>
      <p:ext uri="{BB962C8B-B14F-4D97-AF65-F5344CB8AC3E}">
        <p14:creationId xmlns:p14="http://schemas.microsoft.com/office/powerpoint/2010/main" val="2337121654"/>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98" name="Rectangle 82"/>
          <p:cNvSpPr>
            <a:spLocks noChangeArrowheads="1"/>
          </p:cNvSpPr>
          <p:nvPr/>
        </p:nvSpPr>
        <p:spPr bwMode="auto">
          <a:xfrm>
            <a:off x="452120" y="1016732"/>
            <a:ext cx="2339102" cy="572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30000"/>
              </a:lnSpc>
              <a:spcBef>
                <a:spcPct val="50000"/>
              </a:spcBef>
            </a:pPr>
            <a:r>
              <a:rPr kumimoji="1" lang="zh-CN" altLang="en-US" sz="2400" b="1" dirty="0">
                <a:solidFill>
                  <a:srgbClr val="FF0000"/>
                </a:solidFill>
                <a:latin typeface="Times New Roman" pitchFamily="18" charset="0"/>
                <a:ea typeface="方正美黑简体" pitchFamily="50" charset="-122"/>
              </a:rPr>
              <a:t>文件</a:t>
            </a:r>
            <a:r>
              <a:rPr kumimoji="1" lang="zh-CN" altLang="en-US" dirty="0">
                <a:solidFill>
                  <a:srgbClr val="FF0000"/>
                </a:solidFill>
                <a:ea typeface="方正美黑简体" pitchFamily="50" charset="-122"/>
              </a:rPr>
              <a:t>存取代码：</a:t>
            </a:r>
            <a:endParaRPr kumimoji="1" lang="zh-CN" altLang="en-US" sz="2400" b="1" dirty="0">
              <a:solidFill>
                <a:srgbClr val="FF0000"/>
              </a:solidFill>
              <a:latin typeface="Times New Roman" pitchFamily="18" charset="0"/>
              <a:ea typeface="方正美黑简体" pitchFamily="50"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2444414736"/>
              </p:ext>
            </p:extLst>
          </p:nvPr>
        </p:nvGraphicFramePr>
        <p:xfrm>
          <a:off x="452120" y="1880828"/>
          <a:ext cx="8305800" cy="1849488"/>
        </p:xfrm>
        <a:graphic>
          <a:graphicData uri="http://schemas.openxmlformats.org/drawingml/2006/table">
            <a:tbl>
              <a:tblPr/>
              <a:tblGrid>
                <a:gridCol w="1512168">
                  <a:extLst>
                    <a:ext uri="{9D8B030D-6E8A-4147-A177-3AD203B41FA5}">
                      <a16:colId xmlns:a16="http://schemas.microsoft.com/office/drawing/2014/main" val="20000"/>
                    </a:ext>
                  </a:extLst>
                </a:gridCol>
                <a:gridCol w="2916324">
                  <a:extLst>
                    <a:ext uri="{9D8B030D-6E8A-4147-A177-3AD203B41FA5}">
                      <a16:colId xmlns:a16="http://schemas.microsoft.com/office/drawing/2014/main" val="20001"/>
                    </a:ext>
                  </a:extLst>
                </a:gridCol>
                <a:gridCol w="1476164">
                  <a:extLst>
                    <a:ext uri="{9D8B030D-6E8A-4147-A177-3AD203B41FA5}">
                      <a16:colId xmlns:a16="http://schemas.microsoft.com/office/drawing/2014/main" val="20002"/>
                    </a:ext>
                  </a:extLst>
                </a:gridCol>
                <a:gridCol w="2401144">
                  <a:extLst>
                    <a:ext uri="{9D8B030D-6E8A-4147-A177-3AD203B41FA5}">
                      <a16:colId xmlns:a16="http://schemas.microsoft.com/office/drawing/2014/main" val="20003"/>
                    </a:ext>
                  </a:extLst>
                </a:gridCol>
              </a:tblGrid>
              <a:tr h="449263">
                <a:tc>
                  <a:txBody>
                    <a:bodyPr/>
                    <a:lstStyle>
                      <a:lvl1pPr marL="342900" indent="-34290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a:spcBef>
                          <a:spcPct val="20000"/>
                        </a:spcBef>
                        <a:buClr>
                          <a:schemeClr val="tx2"/>
                        </a:buClr>
                        <a:defRPr kumimoji="1" sz="2000">
                          <a:solidFill>
                            <a:schemeClr val="tx1"/>
                          </a:solidFill>
                          <a:latin typeface="Verdana" pitchFamily="34" charset="0"/>
                          <a:ea typeface="宋体" pitchFamily="2" charset="-122"/>
                        </a:defRPr>
                      </a:lvl3pPr>
                      <a:lvl4pPr marL="1600200" indent="-228600">
                        <a:spcBef>
                          <a:spcPct val="20000"/>
                        </a:spcBef>
                        <a:buClr>
                          <a:schemeClr val="hlink"/>
                        </a:buClr>
                        <a:defRPr kumimoji="1">
                          <a:solidFill>
                            <a:schemeClr val="tx1"/>
                          </a:solidFill>
                          <a:latin typeface="Verdana" pitchFamily="34" charset="0"/>
                          <a:ea typeface="宋体" pitchFamily="2" charset="-122"/>
                        </a:defRPr>
                      </a:lvl4pPr>
                      <a:lvl5pPr marL="2057400" indent="-22860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342900" marR="0" lvl="0" indent="-342900" algn="ctr" defTabSz="914400" rtl="0" eaLnBrk="0" fontAlgn="base" latinLnBrk="0" hangingPunct="0">
                        <a:lnSpc>
                          <a:spcPct val="100000"/>
                        </a:lnSpc>
                        <a:spcBef>
                          <a:spcPts val="0"/>
                        </a:spcBef>
                        <a:spcAft>
                          <a:spcPct val="0"/>
                        </a:spcAft>
                        <a:buClr>
                          <a:schemeClr val="folHlink"/>
                        </a:buClr>
                        <a:buSzPct val="75000"/>
                        <a:buFont typeface="Wingdings" pitchFamily="2" charset="2"/>
                        <a:buNone/>
                        <a:tabLst/>
                      </a:pPr>
                      <a:r>
                        <a:rPr kumimoji="1"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位</a:t>
                      </a:r>
                      <a:endParaRPr kumimoji="1"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marL="108000" marR="0" marT="0" marB="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a:spcBef>
                          <a:spcPct val="20000"/>
                        </a:spcBef>
                        <a:buClr>
                          <a:schemeClr val="tx2"/>
                        </a:buClr>
                        <a:defRPr kumimoji="1" sz="2000">
                          <a:solidFill>
                            <a:schemeClr val="tx1"/>
                          </a:solidFill>
                          <a:latin typeface="Verdana" pitchFamily="34" charset="0"/>
                          <a:ea typeface="宋体" pitchFamily="2" charset="-122"/>
                        </a:defRPr>
                      </a:lvl3pPr>
                      <a:lvl4pPr marL="1600200" indent="-228600">
                        <a:spcBef>
                          <a:spcPct val="20000"/>
                        </a:spcBef>
                        <a:buClr>
                          <a:schemeClr val="hlink"/>
                        </a:buClr>
                        <a:defRPr kumimoji="1">
                          <a:solidFill>
                            <a:schemeClr val="tx1"/>
                          </a:solidFill>
                          <a:latin typeface="Verdana" pitchFamily="34" charset="0"/>
                          <a:ea typeface="宋体" pitchFamily="2" charset="-122"/>
                        </a:defRPr>
                      </a:lvl4pPr>
                      <a:lvl5pPr marL="2057400" indent="-22860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342900" marR="0" lvl="0" indent="-342900" algn="l" defTabSz="914400" rtl="0" eaLnBrk="0" fontAlgn="base" latinLnBrk="0" hangingPunct="0">
                        <a:lnSpc>
                          <a:spcPct val="100000"/>
                        </a:lnSpc>
                        <a:spcBef>
                          <a:spcPts val="0"/>
                        </a:spcBef>
                        <a:spcAft>
                          <a:spcPct val="0"/>
                        </a:spcAft>
                        <a:buClr>
                          <a:schemeClr val="folHlink"/>
                        </a:buClr>
                        <a:buSzPct val="75000"/>
                        <a:buFont typeface="Wingdings" pitchFamily="2" charset="2"/>
                        <a:buNone/>
                        <a:tabLst/>
                      </a:pPr>
                      <a:r>
                        <a:rPr kumimoji="1"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存取代码</a:t>
                      </a:r>
                    </a:p>
                  </a:txBody>
                  <a:tcPr marL="10800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a:spcBef>
                          <a:spcPct val="20000"/>
                        </a:spcBef>
                        <a:buClr>
                          <a:schemeClr val="tx2"/>
                        </a:buClr>
                        <a:defRPr kumimoji="1" sz="2000">
                          <a:solidFill>
                            <a:schemeClr val="tx1"/>
                          </a:solidFill>
                          <a:latin typeface="Verdana" pitchFamily="34" charset="0"/>
                          <a:ea typeface="宋体" pitchFamily="2" charset="-122"/>
                        </a:defRPr>
                      </a:lvl3pPr>
                      <a:lvl4pPr marL="1600200" indent="-228600">
                        <a:spcBef>
                          <a:spcPct val="20000"/>
                        </a:spcBef>
                        <a:buClr>
                          <a:schemeClr val="hlink"/>
                        </a:buClr>
                        <a:defRPr kumimoji="1">
                          <a:solidFill>
                            <a:schemeClr val="tx1"/>
                          </a:solidFill>
                          <a:latin typeface="Verdana" pitchFamily="34" charset="0"/>
                          <a:ea typeface="宋体" pitchFamily="2" charset="-122"/>
                        </a:defRPr>
                      </a:lvl4pPr>
                      <a:lvl5pPr marL="2057400" indent="-22860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342900" marR="0" lvl="0" indent="-342900" algn="l" defTabSz="914400" rtl="0" eaLnBrk="0" fontAlgn="base" latinLnBrk="0" hangingPunct="0">
                        <a:lnSpc>
                          <a:spcPct val="100000"/>
                        </a:lnSpc>
                        <a:spcBef>
                          <a:spcPts val="0"/>
                        </a:spcBef>
                        <a:spcAft>
                          <a:spcPct val="0"/>
                        </a:spcAft>
                        <a:buClr>
                          <a:schemeClr val="folHlink"/>
                        </a:buClr>
                        <a:buSzPct val="75000"/>
                        <a:buFont typeface="Wingdings" pitchFamily="2" charset="2"/>
                        <a:buNone/>
                        <a:tabLst/>
                      </a:pPr>
                      <a:r>
                        <a:rPr kumimoji="1"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位</a:t>
                      </a:r>
                    </a:p>
                  </a:txBody>
                  <a:tcPr marL="10800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a:spcBef>
                          <a:spcPct val="20000"/>
                        </a:spcBef>
                        <a:buClr>
                          <a:schemeClr val="tx2"/>
                        </a:buClr>
                        <a:defRPr kumimoji="1" sz="2000">
                          <a:solidFill>
                            <a:schemeClr val="tx1"/>
                          </a:solidFill>
                          <a:latin typeface="Verdana" pitchFamily="34" charset="0"/>
                          <a:ea typeface="宋体" pitchFamily="2" charset="-122"/>
                        </a:defRPr>
                      </a:lvl3pPr>
                      <a:lvl4pPr marL="1600200" indent="-228600">
                        <a:spcBef>
                          <a:spcPct val="20000"/>
                        </a:spcBef>
                        <a:buClr>
                          <a:schemeClr val="hlink"/>
                        </a:buClr>
                        <a:defRPr kumimoji="1">
                          <a:solidFill>
                            <a:schemeClr val="tx1"/>
                          </a:solidFill>
                          <a:latin typeface="Verdana" pitchFamily="34" charset="0"/>
                          <a:ea typeface="宋体" pitchFamily="2" charset="-122"/>
                        </a:defRPr>
                      </a:lvl4pPr>
                      <a:lvl5pPr marL="2057400" indent="-22860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342900" marR="0" lvl="0" indent="-342900" algn="l" defTabSz="914400" rtl="0" eaLnBrk="0" fontAlgn="base" latinLnBrk="0" hangingPunct="0">
                        <a:lnSpc>
                          <a:spcPct val="100000"/>
                        </a:lnSpc>
                        <a:spcBef>
                          <a:spcPts val="0"/>
                        </a:spcBef>
                        <a:spcAft>
                          <a:spcPct val="0"/>
                        </a:spcAft>
                        <a:buClr>
                          <a:schemeClr val="folHlink"/>
                        </a:buClr>
                        <a:buSzPct val="75000"/>
                        <a:buFont typeface="Wingdings" pitchFamily="2" charset="2"/>
                        <a:buNone/>
                        <a:tabLst/>
                        <a:defRPr/>
                      </a:pPr>
                      <a:r>
                        <a:rPr kumimoji="1"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存取代码</a:t>
                      </a:r>
                    </a:p>
                  </a:txBody>
                  <a:tcPr marL="108000" marR="0" marT="0" marB="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8849">
                <a:tc rowSpan="3">
                  <a:txBody>
                    <a:bodyPr/>
                    <a:lstStyle>
                      <a:lvl1pPr marL="342900" indent="-34290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a:spcBef>
                          <a:spcPct val="20000"/>
                        </a:spcBef>
                        <a:buClr>
                          <a:schemeClr val="tx2"/>
                        </a:buClr>
                        <a:defRPr kumimoji="1" sz="2000">
                          <a:solidFill>
                            <a:schemeClr val="tx1"/>
                          </a:solidFill>
                          <a:latin typeface="Verdana" pitchFamily="34" charset="0"/>
                          <a:ea typeface="宋体" pitchFamily="2" charset="-122"/>
                        </a:defRPr>
                      </a:lvl3pPr>
                      <a:lvl4pPr marL="1600200" indent="-228600">
                        <a:spcBef>
                          <a:spcPct val="20000"/>
                        </a:spcBef>
                        <a:buClr>
                          <a:schemeClr val="hlink"/>
                        </a:buClr>
                        <a:defRPr kumimoji="1">
                          <a:solidFill>
                            <a:schemeClr val="tx1"/>
                          </a:solidFill>
                          <a:latin typeface="Verdana" pitchFamily="34" charset="0"/>
                          <a:ea typeface="宋体" pitchFamily="2" charset="-122"/>
                        </a:defRPr>
                      </a:lvl4pPr>
                      <a:lvl5pPr marL="2057400" indent="-22860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342900" marR="0" lvl="0" indent="-342900" algn="ctr" defTabSz="914400" rtl="0" eaLnBrk="0" fontAlgn="base" latinLnBrk="0" hangingPunct="0">
                        <a:lnSpc>
                          <a:spcPct val="100000"/>
                        </a:lnSpc>
                        <a:spcBef>
                          <a:spcPts val="0"/>
                        </a:spcBef>
                        <a:spcAft>
                          <a:spcPct val="0"/>
                        </a:spcAft>
                        <a:buClr>
                          <a:schemeClr val="folHlink"/>
                        </a:buClr>
                        <a:buSzPct val="75000"/>
                        <a:buFont typeface="Wingdings" pitchFamily="2" charset="2"/>
                        <a:buNone/>
                        <a:tabLst/>
                      </a:pPr>
                      <a:r>
                        <a:rPr kumimoji="1"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0-2</a:t>
                      </a:r>
                    </a:p>
                  </a:txBody>
                  <a:tcPr marL="108000" marR="0" marT="0" marB="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a:spcBef>
                          <a:spcPct val="20000"/>
                        </a:spcBef>
                        <a:buClr>
                          <a:schemeClr val="tx2"/>
                        </a:buClr>
                        <a:defRPr kumimoji="1" sz="2000">
                          <a:solidFill>
                            <a:schemeClr val="tx1"/>
                          </a:solidFill>
                          <a:latin typeface="Verdana" pitchFamily="34" charset="0"/>
                          <a:ea typeface="宋体" pitchFamily="2" charset="-122"/>
                        </a:defRPr>
                      </a:lvl3pPr>
                      <a:lvl4pPr marL="1600200" indent="-228600">
                        <a:spcBef>
                          <a:spcPct val="20000"/>
                        </a:spcBef>
                        <a:buClr>
                          <a:schemeClr val="hlink"/>
                        </a:buClr>
                        <a:defRPr kumimoji="1">
                          <a:solidFill>
                            <a:schemeClr val="tx1"/>
                          </a:solidFill>
                          <a:latin typeface="Verdana" pitchFamily="34" charset="0"/>
                          <a:ea typeface="宋体" pitchFamily="2" charset="-122"/>
                        </a:defRPr>
                      </a:lvl4pPr>
                      <a:lvl5pPr marL="2057400" indent="-22860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342900" marR="0" lvl="0" indent="-342900" algn="l" defTabSz="914400" rtl="0" eaLnBrk="0" fontAlgn="base" latinLnBrk="0" hangingPunct="0">
                        <a:lnSpc>
                          <a:spcPct val="100000"/>
                        </a:lnSpc>
                        <a:spcBef>
                          <a:spcPts val="0"/>
                        </a:spcBef>
                        <a:spcAft>
                          <a:spcPct val="0"/>
                        </a:spcAft>
                        <a:buClr>
                          <a:schemeClr val="folHlink"/>
                        </a:buClr>
                        <a:buSzPct val="75000"/>
                        <a:buFont typeface="Wingdings" pitchFamily="2" charset="2"/>
                        <a:buNone/>
                        <a:tabLst/>
                      </a:pPr>
                      <a:r>
                        <a:rPr kumimoji="1" lang="en-US" altLang="zh-CN" sz="1600" b="0" i="0" u="none" strike="noStrike" cap="none" normalizeH="0" baseline="0" dirty="0">
                          <a:ln>
                            <a:noFill/>
                          </a:ln>
                          <a:solidFill>
                            <a:schemeClr val="tx1"/>
                          </a:solidFill>
                          <a:effectLst/>
                          <a:latin typeface="宋体" pitchFamily="2" charset="-122"/>
                          <a:ea typeface="宋体" pitchFamily="2" charset="-122"/>
                        </a:rPr>
                        <a:t>000=</a:t>
                      </a:r>
                      <a:r>
                        <a:rPr kumimoji="1" lang="zh-CN" altLang="en-US" sz="1600" b="0" i="0" u="none" strike="noStrike" cap="none" normalizeH="0" baseline="0" dirty="0">
                          <a:ln>
                            <a:noFill/>
                          </a:ln>
                          <a:solidFill>
                            <a:schemeClr val="tx1"/>
                          </a:solidFill>
                          <a:effectLst/>
                          <a:latin typeface="宋体" pitchFamily="2" charset="-122"/>
                          <a:ea typeface="宋体" pitchFamily="2" charset="-122"/>
                        </a:rPr>
                        <a:t>为读而打开文件</a:t>
                      </a:r>
                    </a:p>
                  </a:txBody>
                  <a:tcPr marL="10800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a:spcBef>
                          <a:spcPct val="20000"/>
                        </a:spcBef>
                        <a:buClr>
                          <a:schemeClr val="tx2"/>
                        </a:buClr>
                        <a:defRPr kumimoji="1" sz="2000">
                          <a:solidFill>
                            <a:schemeClr val="tx1"/>
                          </a:solidFill>
                          <a:latin typeface="Verdana" pitchFamily="34" charset="0"/>
                          <a:ea typeface="宋体" pitchFamily="2" charset="-122"/>
                        </a:defRPr>
                      </a:lvl3pPr>
                      <a:lvl4pPr marL="1600200" indent="-228600">
                        <a:spcBef>
                          <a:spcPct val="20000"/>
                        </a:spcBef>
                        <a:buClr>
                          <a:schemeClr val="hlink"/>
                        </a:buClr>
                        <a:defRPr kumimoji="1">
                          <a:solidFill>
                            <a:schemeClr val="tx1"/>
                          </a:solidFill>
                          <a:latin typeface="Verdana" pitchFamily="34" charset="0"/>
                          <a:ea typeface="宋体" pitchFamily="2" charset="-122"/>
                        </a:defRPr>
                      </a:lvl4pPr>
                      <a:lvl5pPr marL="2057400" indent="-22860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342900" marR="0" lvl="0" indent="-342900" algn="l" defTabSz="914400" rtl="0" eaLnBrk="0" fontAlgn="base" latinLnBrk="0" hangingPunct="0">
                        <a:lnSpc>
                          <a:spcPct val="100000"/>
                        </a:lnSpc>
                        <a:spcBef>
                          <a:spcPts val="0"/>
                        </a:spcBef>
                        <a:spcAft>
                          <a:spcPct val="0"/>
                        </a:spcAft>
                        <a:buClr>
                          <a:schemeClr val="folHlink"/>
                        </a:buClr>
                        <a:buSzPct val="75000"/>
                        <a:buFont typeface="Wingdings" pitchFamily="2" charset="2"/>
                        <a:buNone/>
                        <a:tabLst/>
                      </a:pPr>
                      <a:r>
                        <a:rPr kumimoji="1" lang="en-US" altLang="zh-CN" sz="1600" b="0" i="0" u="none" strike="noStrike" cap="none" normalizeH="0" baseline="0" dirty="0">
                          <a:ln>
                            <a:noFill/>
                          </a:ln>
                          <a:solidFill>
                            <a:schemeClr val="tx1"/>
                          </a:solidFill>
                          <a:effectLst/>
                          <a:latin typeface="宋体" pitchFamily="2" charset="-122"/>
                          <a:ea typeface="宋体" pitchFamily="2" charset="-122"/>
                        </a:rPr>
                        <a:t>3</a:t>
                      </a:r>
                      <a:endParaRPr kumimoji="1" lang="zh-CN" altLang="en-US" sz="1600" b="0" i="0" u="none" strike="noStrike" cap="none" normalizeH="0" baseline="0" dirty="0">
                        <a:ln>
                          <a:noFill/>
                        </a:ln>
                        <a:solidFill>
                          <a:schemeClr val="tx1"/>
                        </a:solidFill>
                        <a:effectLst/>
                        <a:latin typeface="宋体" pitchFamily="2" charset="-122"/>
                        <a:ea typeface="宋体" pitchFamily="2" charset="-122"/>
                      </a:endParaRPr>
                    </a:p>
                  </a:txBody>
                  <a:tcPr marL="10800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a:spcBef>
                          <a:spcPct val="20000"/>
                        </a:spcBef>
                        <a:buClr>
                          <a:schemeClr val="tx2"/>
                        </a:buClr>
                        <a:defRPr kumimoji="1" sz="2000">
                          <a:solidFill>
                            <a:schemeClr val="tx1"/>
                          </a:solidFill>
                          <a:latin typeface="Verdana" pitchFamily="34" charset="0"/>
                          <a:ea typeface="宋体" pitchFamily="2" charset="-122"/>
                        </a:defRPr>
                      </a:lvl3pPr>
                      <a:lvl4pPr marL="1600200" indent="-228600">
                        <a:spcBef>
                          <a:spcPct val="20000"/>
                        </a:spcBef>
                        <a:buClr>
                          <a:schemeClr val="hlink"/>
                        </a:buClr>
                        <a:defRPr kumimoji="1">
                          <a:solidFill>
                            <a:schemeClr val="tx1"/>
                          </a:solidFill>
                          <a:latin typeface="Verdana" pitchFamily="34" charset="0"/>
                          <a:ea typeface="宋体" pitchFamily="2" charset="-122"/>
                        </a:defRPr>
                      </a:lvl4pPr>
                      <a:lvl5pPr marL="2057400" indent="-22860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342900" marR="0" lvl="0" indent="-342900" algn="l" defTabSz="914400" rtl="0" eaLnBrk="0" fontAlgn="base" latinLnBrk="0" hangingPunct="0">
                        <a:lnSpc>
                          <a:spcPct val="100000"/>
                        </a:lnSpc>
                        <a:spcBef>
                          <a:spcPts val="0"/>
                        </a:spcBef>
                        <a:spcAft>
                          <a:spcPct val="0"/>
                        </a:spcAft>
                        <a:buClr>
                          <a:schemeClr val="folHlink"/>
                        </a:buClr>
                        <a:buSzPct val="75000"/>
                        <a:buFont typeface="Wingdings" pitchFamily="2" charset="2"/>
                        <a:buNone/>
                        <a:tabLst/>
                      </a:pPr>
                      <a:r>
                        <a:rPr kumimoji="1" lang="en-US" altLang="zh-CN" sz="1600" b="0" i="0" u="none" strike="noStrike" cap="none" normalizeH="0" baseline="0" dirty="0">
                          <a:ln>
                            <a:noFill/>
                          </a:ln>
                          <a:solidFill>
                            <a:schemeClr val="tx1"/>
                          </a:solidFill>
                          <a:effectLst/>
                          <a:latin typeface="宋体" pitchFamily="2" charset="-122"/>
                          <a:ea typeface="宋体" pitchFamily="2" charset="-122"/>
                        </a:rPr>
                        <a:t>1=</a:t>
                      </a:r>
                      <a:r>
                        <a:rPr kumimoji="1" lang="zh-CN" altLang="en-US" sz="1600" b="0" i="0" u="none" strike="noStrike" cap="none" normalizeH="0" baseline="0" dirty="0">
                          <a:ln>
                            <a:noFill/>
                          </a:ln>
                          <a:solidFill>
                            <a:schemeClr val="tx1"/>
                          </a:solidFill>
                          <a:effectLst/>
                          <a:latin typeface="宋体" pitchFamily="2" charset="-122"/>
                          <a:ea typeface="宋体" pitchFamily="2" charset="-122"/>
                        </a:rPr>
                        <a:t>保留</a:t>
                      </a:r>
                    </a:p>
                  </a:txBody>
                  <a:tcPr marL="108000" marR="0" marT="0" marB="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0688">
                <a:tc vMerge="1">
                  <a:txBody>
                    <a:bodyPr/>
                    <a:lstStyle>
                      <a:lvl1pPr marL="342900" indent="-34290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a:spcBef>
                          <a:spcPct val="20000"/>
                        </a:spcBef>
                        <a:buClr>
                          <a:schemeClr val="tx2"/>
                        </a:buClr>
                        <a:defRPr kumimoji="1" sz="2000">
                          <a:solidFill>
                            <a:schemeClr val="tx1"/>
                          </a:solidFill>
                          <a:latin typeface="Verdana" pitchFamily="34" charset="0"/>
                          <a:ea typeface="宋体" pitchFamily="2" charset="-122"/>
                        </a:defRPr>
                      </a:lvl3pPr>
                      <a:lvl4pPr marL="1600200" indent="-228600">
                        <a:spcBef>
                          <a:spcPct val="20000"/>
                        </a:spcBef>
                        <a:buClr>
                          <a:schemeClr val="hlink"/>
                        </a:buClr>
                        <a:defRPr kumimoji="1">
                          <a:solidFill>
                            <a:schemeClr val="tx1"/>
                          </a:solidFill>
                          <a:latin typeface="Verdana" pitchFamily="34" charset="0"/>
                          <a:ea typeface="宋体" pitchFamily="2" charset="-122"/>
                        </a:defRPr>
                      </a:lvl4pPr>
                      <a:lvl5pPr marL="2057400" indent="-22860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342900" marR="0" lvl="0" indent="-342900" algn="ctr" defTabSz="914400" rtl="0" eaLnBrk="0" fontAlgn="base" latinLnBrk="0" hangingPunct="0">
                        <a:lnSpc>
                          <a:spcPct val="100000"/>
                        </a:lnSpc>
                        <a:spcBef>
                          <a:spcPts val="0"/>
                        </a:spcBef>
                        <a:spcAft>
                          <a:spcPct val="0"/>
                        </a:spcAft>
                        <a:buClr>
                          <a:schemeClr val="folHlink"/>
                        </a:buClr>
                        <a:buSzPct val="75000"/>
                        <a:buFont typeface="Wingdings" pitchFamily="2" charset="2"/>
                        <a:buNone/>
                        <a:tabLst/>
                      </a:pPr>
                      <a:endParaRPr kumimoji="1"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marL="108000" marR="0" marT="0" marB="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a:spcBef>
                          <a:spcPct val="20000"/>
                        </a:spcBef>
                        <a:buClr>
                          <a:schemeClr val="tx2"/>
                        </a:buClr>
                        <a:defRPr kumimoji="1" sz="2000">
                          <a:solidFill>
                            <a:schemeClr val="tx1"/>
                          </a:solidFill>
                          <a:latin typeface="Verdana" pitchFamily="34" charset="0"/>
                          <a:ea typeface="宋体" pitchFamily="2" charset="-122"/>
                        </a:defRPr>
                      </a:lvl3pPr>
                      <a:lvl4pPr marL="1600200" indent="-228600">
                        <a:spcBef>
                          <a:spcPct val="20000"/>
                        </a:spcBef>
                        <a:buClr>
                          <a:schemeClr val="hlink"/>
                        </a:buClr>
                        <a:defRPr kumimoji="1">
                          <a:solidFill>
                            <a:schemeClr val="tx1"/>
                          </a:solidFill>
                          <a:latin typeface="Verdana" pitchFamily="34" charset="0"/>
                          <a:ea typeface="宋体" pitchFamily="2" charset="-122"/>
                        </a:defRPr>
                      </a:lvl4pPr>
                      <a:lvl5pPr marL="2057400" indent="-22860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342900" marR="0" lvl="0" indent="-342900" algn="l" defTabSz="914400" rtl="0" eaLnBrk="0" fontAlgn="base" latinLnBrk="0" hangingPunct="0">
                        <a:lnSpc>
                          <a:spcPct val="100000"/>
                        </a:lnSpc>
                        <a:spcBef>
                          <a:spcPts val="0"/>
                        </a:spcBef>
                        <a:spcAft>
                          <a:spcPct val="0"/>
                        </a:spcAft>
                        <a:buClr>
                          <a:schemeClr val="folHlink"/>
                        </a:buClr>
                        <a:buSzPct val="75000"/>
                        <a:buFont typeface="Wingdings" pitchFamily="2" charset="2"/>
                        <a:buNone/>
                        <a:tabLst/>
                        <a:defRPr/>
                      </a:pPr>
                      <a:r>
                        <a:rPr kumimoji="1" lang="en-US" altLang="zh-CN" sz="1600" b="0" i="0" u="none" strike="noStrike" cap="none" normalizeH="0" baseline="0" dirty="0">
                          <a:ln>
                            <a:noFill/>
                          </a:ln>
                          <a:solidFill>
                            <a:schemeClr val="tx1"/>
                          </a:solidFill>
                          <a:effectLst/>
                          <a:latin typeface="宋体" pitchFamily="2" charset="-122"/>
                          <a:ea typeface="宋体" pitchFamily="2" charset="-122"/>
                        </a:rPr>
                        <a:t>001=</a:t>
                      </a:r>
                      <a:r>
                        <a:rPr kumimoji="1" lang="zh-CN" altLang="en-US" sz="1600" b="0" i="0" u="none" strike="noStrike" cap="none" normalizeH="0" baseline="0" dirty="0">
                          <a:ln>
                            <a:noFill/>
                          </a:ln>
                          <a:solidFill>
                            <a:schemeClr val="tx1"/>
                          </a:solidFill>
                          <a:effectLst/>
                          <a:latin typeface="宋体" pitchFamily="2" charset="-122"/>
                          <a:ea typeface="宋体" pitchFamily="2" charset="-122"/>
                        </a:rPr>
                        <a:t>为写而打开文件</a:t>
                      </a:r>
                    </a:p>
                  </a:txBody>
                  <a:tcPr marL="10800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a:spcBef>
                          <a:spcPct val="20000"/>
                        </a:spcBef>
                        <a:buClr>
                          <a:schemeClr val="tx2"/>
                        </a:buClr>
                        <a:defRPr kumimoji="1" sz="2000">
                          <a:solidFill>
                            <a:schemeClr val="tx1"/>
                          </a:solidFill>
                          <a:latin typeface="Verdana" pitchFamily="34" charset="0"/>
                          <a:ea typeface="宋体" pitchFamily="2" charset="-122"/>
                        </a:defRPr>
                      </a:lvl3pPr>
                      <a:lvl4pPr marL="1600200" indent="-228600">
                        <a:spcBef>
                          <a:spcPct val="20000"/>
                        </a:spcBef>
                        <a:buClr>
                          <a:schemeClr val="hlink"/>
                        </a:buClr>
                        <a:defRPr kumimoji="1">
                          <a:solidFill>
                            <a:schemeClr val="tx1"/>
                          </a:solidFill>
                          <a:latin typeface="Verdana" pitchFamily="34" charset="0"/>
                          <a:ea typeface="宋体" pitchFamily="2" charset="-122"/>
                        </a:defRPr>
                      </a:lvl4pPr>
                      <a:lvl5pPr marL="2057400" indent="-22860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342900" marR="0" lvl="0" indent="-342900" algn="l" defTabSz="914400" rtl="0" eaLnBrk="0" fontAlgn="base" latinLnBrk="0" hangingPunct="0">
                        <a:lnSpc>
                          <a:spcPct val="100000"/>
                        </a:lnSpc>
                        <a:spcBef>
                          <a:spcPts val="0"/>
                        </a:spcBef>
                        <a:spcAft>
                          <a:spcPct val="0"/>
                        </a:spcAft>
                        <a:buClr>
                          <a:schemeClr val="folHlink"/>
                        </a:buClr>
                        <a:buSzPct val="75000"/>
                        <a:buFont typeface="Wingdings" pitchFamily="2" charset="2"/>
                        <a:buNone/>
                        <a:tabLst/>
                      </a:pPr>
                      <a:r>
                        <a:rPr kumimoji="1" lang="en-US" altLang="zh-CN" sz="1600" b="0" i="0" u="none" strike="noStrike" cap="none" normalizeH="0" baseline="0" dirty="0">
                          <a:ln>
                            <a:noFill/>
                          </a:ln>
                          <a:solidFill>
                            <a:schemeClr val="tx1"/>
                          </a:solidFill>
                          <a:effectLst/>
                          <a:latin typeface="宋体" pitchFamily="2" charset="-122"/>
                          <a:ea typeface="宋体" pitchFamily="2" charset="-122"/>
                        </a:rPr>
                        <a:t>4-6</a:t>
                      </a:r>
                      <a:endParaRPr kumimoji="1" lang="zh-CN" altLang="en-US" sz="1600" b="0" i="0" u="none" strike="noStrike" cap="none" normalizeH="0" baseline="0" dirty="0">
                        <a:ln>
                          <a:noFill/>
                        </a:ln>
                        <a:solidFill>
                          <a:schemeClr val="tx1"/>
                        </a:solidFill>
                        <a:effectLst/>
                        <a:latin typeface="宋体" pitchFamily="2" charset="-122"/>
                        <a:ea typeface="宋体" pitchFamily="2" charset="-122"/>
                      </a:endParaRPr>
                    </a:p>
                  </a:txBody>
                  <a:tcPr marL="10800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a:spcBef>
                          <a:spcPct val="20000"/>
                        </a:spcBef>
                        <a:buClr>
                          <a:schemeClr val="tx2"/>
                        </a:buClr>
                        <a:defRPr kumimoji="1" sz="2000">
                          <a:solidFill>
                            <a:schemeClr val="tx1"/>
                          </a:solidFill>
                          <a:latin typeface="Verdana" pitchFamily="34" charset="0"/>
                          <a:ea typeface="宋体" pitchFamily="2" charset="-122"/>
                        </a:defRPr>
                      </a:lvl3pPr>
                      <a:lvl4pPr marL="1600200" indent="-228600">
                        <a:spcBef>
                          <a:spcPct val="20000"/>
                        </a:spcBef>
                        <a:buClr>
                          <a:schemeClr val="hlink"/>
                        </a:buClr>
                        <a:defRPr kumimoji="1">
                          <a:solidFill>
                            <a:schemeClr val="tx1"/>
                          </a:solidFill>
                          <a:latin typeface="Verdana" pitchFamily="34" charset="0"/>
                          <a:ea typeface="宋体" pitchFamily="2" charset="-122"/>
                        </a:defRPr>
                      </a:lvl4pPr>
                      <a:lvl5pPr marL="2057400" indent="-22860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342900" marR="0" lvl="0" indent="-342900" algn="l" defTabSz="914400" rtl="0" eaLnBrk="0" fontAlgn="base" latinLnBrk="0" hangingPunct="0">
                        <a:lnSpc>
                          <a:spcPct val="100000"/>
                        </a:lnSpc>
                        <a:spcBef>
                          <a:spcPts val="0"/>
                        </a:spcBef>
                        <a:spcAft>
                          <a:spcPct val="0"/>
                        </a:spcAft>
                        <a:buClr>
                          <a:schemeClr val="folHlink"/>
                        </a:buClr>
                        <a:buSzPct val="75000"/>
                        <a:buFont typeface="Wingdings" pitchFamily="2" charset="2"/>
                        <a:buNone/>
                        <a:tabLst/>
                        <a:defRPr/>
                      </a:pPr>
                      <a:r>
                        <a:rPr kumimoji="1" lang="zh-CN" altLang="en-US" sz="1600" b="0" i="0" u="none" strike="noStrike" cap="none" normalizeH="0" baseline="0" dirty="0">
                          <a:ln>
                            <a:noFill/>
                          </a:ln>
                          <a:solidFill>
                            <a:schemeClr val="tx1"/>
                          </a:solidFill>
                          <a:effectLst/>
                          <a:latin typeface="宋体" pitchFamily="2" charset="-122"/>
                          <a:ea typeface="宋体" pitchFamily="2" charset="-122"/>
                        </a:rPr>
                        <a:t>共享方式</a:t>
                      </a:r>
                    </a:p>
                  </a:txBody>
                  <a:tcPr marL="108000" marR="0" marT="0" marB="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0688">
                <a:tc vMerge="1">
                  <a:txBody>
                    <a:bodyPr/>
                    <a:lstStyle>
                      <a:lvl1pPr marL="342900" indent="-34290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a:spcBef>
                          <a:spcPct val="20000"/>
                        </a:spcBef>
                        <a:buClr>
                          <a:schemeClr val="tx2"/>
                        </a:buClr>
                        <a:defRPr kumimoji="1" sz="2000">
                          <a:solidFill>
                            <a:schemeClr val="tx1"/>
                          </a:solidFill>
                          <a:latin typeface="Verdana" pitchFamily="34" charset="0"/>
                          <a:ea typeface="宋体" pitchFamily="2" charset="-122"/>
                        </a:defRPr>
                      </a:lvl3pPr>
                      <a:lvl4pPr marL="1600200" indent="-228600">
                        <a:spcBef>
                          <a:spcPct val="20000"/>
                        </a:spcBef>
                        <a:buClr>
                          <a:schemeClr val="hlink"/>
                        </a:buClr>
                        <a:defRPr kumimoji="1">
                          <a:solidFill>
                            <a:schemeClr val="tx1"/>
                          </a:solidFill>
                          <a:latin typeface="Verdana" pitchFamily="34" charset="0"/>
                          <a:ea typeface="宋体" pitchFamily="2" charset="-122"/>
                        </a:defRPr>
                      </a:lvl4pPr>
                      <a:lvl5pPr marL="2057400" indent="-22860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342900" marR="0" lvl="0" indent="-342900" algn="ctr" defTabSz="914400" rtl="0" eaLnBrk="0" fontAlgn="base" latinLnBrk="0" hangingPunct="0">
                        <a:lnSpc>
                          <a:spcPct val="100000"/>
                        </a:lnSpc>
                        <a:spcBef>
                          <a:spcPts val="0"/>
                        </a:spcBef>
                        <a:spcAft>
                          <a:spcPct val="0"/>
                        </a:spcAft>
                        <a:buClr>
                          <a:schemeClr val="folHlink"/>
                        </a:buClr>
                        <a:buSzPct val="75000"/>
                        <a:buFont typeface="Wingdings" pitchFamily="2" charset="2"/>
                        <a:buNone/>
                        <a:tabLst/>
                      </a:pPr>
                      <a:endParaRPr kumimoji="1"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marL="108000" marR="0" marT="0" marB="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a:spcBef>
                          <a:spcPct val="20000"/>
                        </a:spcBef>
                        <a:buClr>
                          <a:schemeClr val="tx2"/>
                        </a:buClr>
                        <a:defRPr kumimoji="1" sz="2000">
                          <a:solidFill>
                            <a:schemeClr val="tx1"/>
                          </a:solidFill>
                          <a:latin typeface="Verdana" pitchFamily="34" charset="0"/>
                          <a:ea typeface="宋体" pitchFamily="2" charset="-122"/>
                        </a:defRPr>
                      </a:lvl3pPr>
                      <a:lvl4pPr marL="1600200" indent="-228600">
                        <a:spcBef>
                          <a:spcPct val="20000"/>
                        </a:spcBef>
                        <a:buClr>
                          <a:schemeClr val="hlink"/>
                        </a:buClr>
                        <a:defRPr kumimoji="1">
                          <a:solidFill>
                            <a:schemeClr val="tx1"/>
                          </a:solidFill>
                          <a:latin typeface="Verdana" pitchFamily="34" charset="0"/>
                          <a:ea typeface="宋体" pitchFamily="2" charset="-122"/>
                        </a:defRPr>
                      </a:lvl4pPr>
                      <a:lvl5pPr marL="2057400" indent="-22860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342900" marR="0" lvl="0" indent="-342900" algn="l" defTabSz="914400" rtl="0" eaLnBrk="0" fontAlgn="base" latinLnBrk="0" hangingPunct="0">
                        <a:lnSpc>
                          <a:spcPct val="100000"/>
                        </a:lnSpc>
                        <a:spcBef>
                          <a:spcPts val="0"/>
                        </a:spcBef>
                        <a:spcAft>
                          <a:spcPct val="0"/>
                        </a:spcAft>
                        <a:buClr>
                          <a:schemeClr val="folHlink"/>
                        </a:buClr>
                        <a:buSzPct val="75000"/>
                        <a:buFont typeface="Wingdings" pitchFamily="2" charset="2"/>
                        <a:buNone/>
                        <a:tabLst/>
                        <a:defRPr/>
                      </a:pPr>
                      <a:r>
                        <a:rPr kumimoji="1" lang="en-US" altLang="zh-CN" sz="1600" b="0" i="0" u="none" strike="noStrike" cap="none" normalizeH="0" baseline="0" dirty="0">
                          <a:ln>
                            <a:noFill/>
                          </a:ln>
                          <a:solidFill>
                            <a:schemeClr val="tx1"/>
                          </a:solidFill>
                          <a:effectLst/>
                          <a:latin typeface="宋体" pitchFamily="2" charset="-122"/>
                          <a:ea typeface="宋体" pitchFamily="2" charset="-122"/>
                        </a:rPr>
                        <a:t>002=</a:t>
                      </a:r>
                      <a:r>
                        <a:rPr kumimoji="1" lang="zh-CN" altLang="en-US" sz="1600" b="0" i="0" u="none" strike="noStrike" cap="none" normalizeH="0" baseline="0" dirty="0">
                          <a:ln>
                            <a:noFill/>
                          </a:ln>
                          <a:solidFill>
                            <a:schemeClr val="tx1"/>
                          </a:solidFill>
                          <a:effectLst/>
                          <a:latin typeface="宋体" pitchFamily="2" charset="-122"/>
                          <a:ea typeface="宋体" pitchFamily="2" charset="-122"/>
                        </a:rPr>
                        <a:t>为读和写而打开文件</a:t>
                      </a:r>
                    </a:p>
                  </a:txBody>
                  <a:tcPr marL="10800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a:spcBef>
                          <a:spcPct val="20000"/>
                        </a:spcBef>
                        <a:buClr>
                          <a:schemeClr val="tx2"/>
                        </a:buClr>
                        <a:defRPr kumimoji="1" sz="2000">
                          <a:solidFill>
                            <a:schemeClr val="tx1"/>
                          </a:solidFill>
                          <a:latin typeface="Verdana" pitchFamily="34" charset="0"/>
                          <a:ea typeface="宋体" pitchFamily="2" charset="-122"/>
                        </a:defRPr>
                      </a:lvl3pPr>
                      <a:lvl4pPr marL="1600200" indent="-228600">
                        <a:spcBef>
                          <a:spcPct val="20000"/>
                        </a:spcBef>
                        <a:buClr>
                          <a:schemeClr val="hlink"/>
                        </a:buClr>
                        <a:defRPr kumimoji="1">
                          <a:solidFill>
                            <a:schemeClr val="tx1"/>
                          </a:solidFill>
                          <a:latin typeface="Verdana" pitchFamily="34" charset="0"/>
                          <a:ea typeface="宋体" pitchFamily="2" charset="-122"/>
                        </a:defRPr>
                      </a:lvl4pPr>
                      <a:lvl5pPr marL="2057400" indent="-22860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342900" marR="0" lvl="0" indent="-342900" algn="l" defTabSz="914400" rtl="0" eaLnBrk="0" fontAlgn="base" latinLnBrk="0" hangingPunct="0">
                        <a:lnSpc>
                          <a:spcPct val="100000"/>
                        </a:lnSpc>
                        <a:spcBef>
                          <a:spcPts val="0"/>
                        </a:spcBef>
                        <a:spcAft>
                          <a:spcPct val="0"/>
                        </a:spcAft>
                        <a:buClr>
                          <a:schemeClr val="folHlink"/>
                        </a:buClr>
                        <a:buSzPct val="75000"/>
                        <a:buFont typeface="Wingdings" pitchFamily="2" charset="2"/>
                        <a:buNone/>
                        <a:tabLst/>
                      </a:pPr>
                      <a:r>
                        <a:rPr kumimoji="1" lang="en-US" altLang="zh-CN" sz="1600" b="0" i="0" u="none" strike="noStrike" cap="none" normalizeH="0" baseline="0" dirty="0">
                          <a:ln>
                            <a:noFill/>
                          </a:ln>
                          <a:solidFill>
                            <a:schemeClr val="tx1"/>
                          </a:solidFill>
                          <a:effectLst/>
                          <a:latin typeface="宋体" pitchFamily="2" charset="-122"/>
                          <a:ea typeface="宋体" pitchFamily="2" charset="-122"/>
                        </a:rPr>
                        <a:t>7</a:t>
                      </a:r>
                      <a:endParaRPr kumimoji="1" lang="zh-CN" altLang="en-US" sz="1600" b="0" i="0" u="none" strike="noStrike" cap="none" normalizeH="0" baseline="0" dirty="0">
                        <a:ln>
                          <a:noFill/>
                        </a:ln>
                        <a:solidFill>
                          <a:schemeClr val="tx1"/>
                        </a:solidFill>
                        <a:effectLst/>
                        <a:latin typeface="宋体" pitchFamily="2" charset="-122"/>
                        <a:ea typeface="宋体" pitchFamily="2" charset="-122"/>
                      </a:endParaRPr>
                    </a:p>
                  </a:txBody>
                  <a:tcPr marL="10800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a:spcBef>
                          <a:spcPct val="20000"/>
                        </a:spcBef>
                        <a:buClr>
                          <a:schemeClr val="tx2"/>
                        </a:buClr>
                        <a:defRPr kumimoji="1" sz="2000">
                          <a:solidFill>
                            <a:schemeClr val="tx1"/>
                          </a:solidFill>
                          <a:latin typeface="Verdana" pitchFamily="34" charset="0"/>
                          <a:ea typeface="宋体" pitchFamily="2" charset="-122"/>
                        </a:defRPr>
                      </a:lvl3pPr>
                      <a:lvl4pPr marL="1600200" indent="-228600">
                        <a:spcBef>
                          <a:spcPct val="20000"/>
                        </a:spcBef>
                        <a:buClr>
                          <a:schemeClr val="hlink"/>
                        </a:buClr>
                        <a:defRPr kumimoji="1">
                          <a:solidFill>
                            <a:schemeClr val="tx1"/>
                          </a:solidFill>
                          <a:latin typeface="Verdana" pitchFamily="34" charset="0"/>
                          <a:ea typeface="宋体" pitchFamily="2" charset="-122"/>
                        </a:defRPr>
                      </a:lvl4pPr>
                      <a:lvl5pPr marL="2057400" indent="-22860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342900" marR="0" lvl="0" indent="-342900" algn="l" defTabSz="914400" rtl="0" eaLnBrk="0" fontAlgn="base" latinLnBrk="0" hangingPunct="0">
                        <a:lnSpc>
                          <a:spcPct val="100000"/>
                        </a:lnSpc>
                        <a:spcBef>
                          <a:spcPts val="0"/>
                        </a:spcBef>
                        <a:spcAft>
                          <a:spcPct val="0"/>
                        </a:spcAft>
                        <a:buClr>
                          <a:schemeClr val="folHlink"/>
                        </a:buClr>
                        <a:buSzPct val="75000"/>
                        <a:buFont typeface="Wingdings" pitchFamily="2" charset="2"/>
                        <a:buNone/>
                        <a:tabLst/>
                        <a:defRPr/>
                      </a:pPr>
                      <a:r>
                        <a:rPr kumimoji="1" lang="zh-CN" altLang="en-US" sz="1600" b="0" i="0" u="none" strike="noStrike" cap="none" normalizeH="0" baseline="0" dirty="0">
                          <a:ln>
                            <a:noFill/>
                          </a:ln>
                          <a:solidFill>
                            <a:schemeClr val="tx1"/>
                          </a:solidFill>
                          <a:effectLst/>
                          <a:latin typeface="宋体" pitchFamily="2" charset="-122"/>
                          <a:ea typeface="宋体" pitchFamily="2" charset="-122"/>
                        </a:rPr>
                        <a:t>继承标志</a:t>
                      </a:r>
                    </a:p>
                  </a:txBody>
                  <a:tcPr marL="108000" marR="0" marT="0" marB="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6"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文件存取功能调用</a:t>
            </a:r>
          </a:p>
        </p:txBody>
      </p:sp>
    </p:spTree>
    <p:extLst>
      <p:ext uri="{BB962C8B-B14F-4D97-AF65-F5344CB8AC3E}">
        <p14:creationId xmlns:p14="http://schemas.microsoft.com/office/powerpoint/2010/main" val="3542878547"/>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7" name="Text Box 5"/>
          <p:cNvSpPr txBox="1">
            <a:spLocks noChangeArrowheads="1"/>
          </p:cNvSpPr>
          <p:nvPr/>
        </p:nvSpPr>
        <p:spPr bwMode="auto">
          <a:xfrm>
            <a:off x="827088" y="908050"/>
            <a:ext cx="7848600"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dirty="0">
                <a:solidFill>
                  <a:srgbClr val="FF0000"/>
                </a:solidFill>
              </a:rPr>
              <a:t>一、建立磁盘文件</a:t>
            </a:r>
          </a:p>
          <a:p>
            <a:pPr>
              <a:spcBef>
                <a:spcPct val="50000"/>
              </a:spcBef>
            </a:pPr>
            <a:r>
              <a:rPr lang="zh-CN" altLang="en-US" sz="2000" dirty="0"/>
              <a:t>建立</a:t>
            </a:r>
            <a:r>
              <a:rPr lang="zh-CN" altLang="en-US" sz="2000" b="1" dirty="0"/>
              <a:t>一个新文件或用同一个文件名重写一个旧文件时，</a:t>
            </a:r>
            <a:r>
              <a:rPr lang="zh-CN" altLang="en-US" sz="2000" b="1" dirty="0">
                <a:solidFill>
                  <a:srgbClr val="FF0000"/>
                </a:solidFill>
              </a:rPr>
              <a:t>首先要建立文件并赋给它一个属性</a:t>
            </a:r>
            <a:r>
              <a:rPr lang="zh-CN" altLang="en-US" sz="2000" b="1" dirty="0"/>
              <a:t>，如果</a:t>
            </a:r>
            <a:r>
              <a:rPr lang="en-US" altLang="zh-CN" sz="2000" b="1" dirty="0"/>
              <a:t>DOS</a:t>
            </a:r>
            <a:r>
              <a:rPr lang="zh-CN" altLang="en-US" sz="2000" b="1" dirty="0"/>
              <a:t>发现要建立的文件已经存在，那么原来的文件就被破坏。</a:t>
            </a:r>
            <a:endParaRPr lang="en-US" altLang="zh-CN" sz="2000" b="1" dirty="0"/>
          </a:p>
          <a:p>
            <a:pPr>
              <a:spcBef>
                <a:spcPct val="50000"/>
              </a:spcBef>
            </a:pPr>
            <a:endParaRPr lang="en-US" altLang="zh-CN" sz="2000" b="1" dirty="0"/>
          </a:p>
          <a:p>
            <a:pPr>
              <a:spcBef>
                <a:spcPct val="50000"/>
              </a:spcBef>
            </a:pPr>
            <a:r>
              <a:rPr lang="zh-CN" altLang="en-US" sz="2000" dirty="0"/>
              <a:t>例：建立一个有正常属性文件的指令序列</a:t>
            </a:r>
          </a:p>
        </p:txBody>
      </p:sp>
      <p:sp>
        <p:nvSpPr>
          <p:cNvPr id="289799" name="Text Box 7"/>
          <p:cNvSpPr txBox="1">
            <a:spLocks noChangeArrowheads="1"/>
          </p:cNvSpPr>
          <p:nvPr/>
        </p:nvSpPr>
        <p:spPr bwMode="auto">
          <a:xfrm>
            <a:off x="431540" y="3531117"/>
            <a:ext cx="4783892" cy="283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80000"/>
              </a:lnSpc>
              <a:spcBef>
                <a:spcPct val="10000"/>
              </a:spcBef>
            </a:pPr>
            <a:r>
              <a:rPr lang="en-US" altLang="zh-CN" sz="2000" b="0" dirty="0"/>
              <a:t>PATHNM1 DB </a:t>
            </a:r>
            <a:r>
              <a:rPr lang="en-US" altLang="zh-CN" sz="2000" b="0" dirty="0">
                <a:latin typeface="Times New Roman"/>
              </a:rPr>
              <a:t>‘</a:t>
            </a:r>
            <a:r>
              <a:rPr lang="en-US" altLang="zh-CN" sz="2000" b="0" dirty="0"/>
              <a:t>E:\ACCOUNTS.FIL</a:t>
            </a:r>
            <a:r>
              <a:rPr lang="en-US" altLang="zh-CN" sz="2000" b="0" dirty="0">
                <a:latin typeface="Times New Roman"/>
              </a:rPr>
              <a:t>’</a:t>
            </a:r>
            <a:r>
              <a:rPr lang="en-US" altLang="zh-CN" sz="2000" b="0" dirty="0"/>
              <a:t>,00H</a:t>
            </a:r>
          </a:p>
          <a:p>
            <a:pPr>
              <a:lnSpc>
                <a:spcPct val="80000"/>
              </a:lnSpc>
              <a:spcBef>
                <a:spcPct val="10000"/>
              </a:spcBef>
            </a:pPr>
            <a:r>
              <a:rPr lang="en-US" altLang="zh-CN" sz="2000" b="0" dirty="0"/>
              <a:t>HANDLE1 DW  ?</a:t>
            </a:r>
          </a:p>
          <a:p>
            <a:pPr>
              <a:lnSpc>
                <a:spcPct val="80000"/>
              </a:lnSpc>
              <a:spcBef>
                <a:spcPct val="10000"/>
              </a:spcBef>
            </a:pPr>
            <a:r>
              <a:rPr lang="en-US" altLang="zh-CN" sz="2000" b="0" dirty="0">
                <a:latin typeface="Times New Roman"/>
              </a:rPr>
              <a:t>…</a:t>
            </a:r>
            <a:r>
              <a:rPr lang="en-US" altLang="zh-CN" sz="2000" b="0" dirty="0"/>
              <a:t> </a:t>
            </a:r>
          </a:p>
          <a:p>
            <a:pPr>
              <a:lnSpc>
                <a:spcPct val="80000"/>
              </a:lnSpc>
              <a:spcBef>
                <a:spcPct val="10000"/>
              </a:spcBef>
            </a:pPr>
            <a:r>
              <a:rPr lang="en-US" altLang="zh-CN" sz="2000" b="0" dirty="0">
                <a:solidFill>
                  <a:srgbClr val="FF0000"/>
                </a:solidFill>
              </a:rPr>
              <a:t>MOV AH,3CH</a:t>
            </a:r>
          </a:p>
          <a:p>
            <a:pPr>
              <a:lnSpc>
                <a:spcPct val="80000"/>
              </a:lnSpc>
              <a:spcBef>
                <a:spcPct val="10000"/>
              </a:spcBef>
            </a:pPr>
            <a:r>
              <a:rPr lang="en-US" altLang="zh-CN" sz="2000" b="0" dirty="0">
                <a:solidFill>
                  <a:srgbClr val="FF0000"/>
                </a:solidFill>
              </a:rPr>
              <a:t>MOV CX,00</a:t>
            </a:r>
          </a:p>
          <a:p>
            <a:pPr>
              <a:lnSpc>
                <a:spcPct val="80000"/>
              </a:lnSpc>
              <a:spcBef>
                <a:spcPct val="10000"/>
              </a:spcBef>
            </a:pPr>
            <a:r>
              <a:rPr lang="en-US" altLang="zh-CN" sz="2000" b="0" dirty="0">
                <a:solidFill>
                  <a:srgbClr val="FF0000"/>
                </a:solidFill>
              </a:rPr>
              <a:t>LEA DX, PATHNM1</a:t>
            </a:r>
          </a:p>
          <a:p>
            <a:pPr>
              <a:lnSpc>
                <a:spcPct val="80000"/>
              </a:lnSpc>
              <a:spcBef>
                <a:spcPct val="10000"/>
              </a:spcBef>
            </a:pPr>
            <a:r>
              <a:rPr lang="en-US" altLang="zh-CN" sz="2000" b="0" dirty="0">
                <a:solidFill>
                  <a:srgbClr val="FF0000"/>
                </a:solidFill>
              </a:rPr>
              <a:t>INT 21H</a:t>
            </a:r>
          </a:p>
          <a:p>
            <a:pPr>
              <a:lnSpc>
                <a:spcPct val="80000"/>
              </a:lnSpc>
              <a:spcBef>
                <a:spcPct val="10000"/>
              </a:spcBef>
            </a:pPr>
            <a:r>
              <a:rPr lang="en-US" altLang="zh-CN" sz="2000" b="0" dirty="0"/>
              <a:t>JC  ERROR</a:t>
            </a:r>
          </a:p>
          <a:p>
            <a:pPr>
              <a:lnSpc>
                <a:spcPct val="80000"/>
              </a:lnSpc>
              <a:spcBef>
                <a:spcPct val="10000"/>
              </a:spcBef>
            </a:pPr>
            <a:r>
              <a:rPr lang="en-US" altLang="zh-CN" sz="2000" b="0" dirty="0"/>
              <a:t>MOV HANDLE1, AX</a:t>
            </a:r>
          </a:p>
          <a:p>
            <a:pPr>
              <a:lnSpc>
                <a:spcPct val="80000"/>
              </a:lnSpc>
              <a:spcBef>
                <a:spcPct val="10000"/>
              </a:spcBef>
            </a:pPr>
            <a:r>
              <a:rPr lang="en-US" altLang="zh-CN" sz="2000" b="0" dirty="0"/>
              <a:t>…</a:t>
            </a:r>
          </a:p>
        </p:txBody>
      </p:sp>
      <p:sp>
        <p:nvSpPr>
          <p:cNvPr id="6" name="Rectangle 3"/>
          <p:cNvSpPr txBox="1">
            <a:spLocks noChangeArrowheads="1"/>
          </p:cNvSpPr>
          <p:nvPr/>
        </p:nvSpPr>
        <p:spPr bwMode="auto">
          <a:xfrm>
            <a:off x="5148064" y="3327949"/>
            <a:ext cx="3886200" cy="3276364"/>
          </a:xfrm>
          <a:prstGeom prst="rect">
            <a:avLst/>
          </a:prstGeom>
          <a:noFill/>
          <a:ln w="9525">
            <a:solidFill>
              <a:srgbClr val="FF0000"/>
            </a:solidFill>
            <a:miter lim="800000"/>
          </a:ln>
          <a:effec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Blip>
                <a:blip r:embed="rId2"/>
              </a:buBlip>
              <a:defRPr sz="2800" b="1">
                <a:solidFill>
                  <a:srgbClr val="3333FF"/>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Blip>
                <a:blip r:embed="rId3"/>
              </a:buBlip>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Blip>
                <a:blip r:embed="rId2"/>
              </a:buBli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6pPr>
            <a:lvl7pPr marL="29718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7pPr>
            <a:lvl8pPr marL="34290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8pPr>
            <a:lvl9pPr marL="38862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9pPr>
          </a:lstStyle>
          <a:p>
            <a:pPr algn="just">
              <a:buFontTx/>
              <a:buNone/>
            </a:pPr>
            <a:r>
              <a:rPr lang="zh-CN" altLang="en-US" sz="1600" b="0" kern="0" dirty="0">
                <a:solidFill>
                  <a:srgbClr val="FF0000"/>
                </a:solidFill>
                <a:effectLst/>
                <a:ea typeface="楷体_GB2312" pitchFamily="1" charset="-122"/>
              </a:rPr>
              <a:t>建立文件（</a:t>
            </a:r>
            <a:r>
              <a:rPr lang="en-US" altLang="zh-CN" sz="1600" b="0" kern="0" dirty="0">
                <a:solidFill>
                  <a:srgbClr val="FF0000"/>
                </a:solidFill>
                <a:effectLst/>
                <a:ea typeface="楷体_GB2312" pitchFamily="1" charset="-122"/>
              </a:rPr>
              <a:t>3CH</a:t>
            </a:r>
            <a:r>
              <a:rPr lang="zh-CN" altLang="en-US" sz="1600" b="0" kern="0" dirty="0">
                <a:solidFill>
                  <a:srgbClr val="FF0000"/>
                </a:solidFill>
                <a:effectLst/>
                <a:ea typeface="楷体_GB2312" pitchFamily="1" charset="-122"/>
              </a:rPr>
              <a:t>）</a:t>
            </a:r>
          </a:p>
          <a:p>
            <a:pPr algn="just">
              <a:buFontTx/>
              <a:buNone/>
            </a:pPr>
            <a:r>
              <a:rPr lang="zh-CN" altLang="en-US" sz="1600" b="0" kern="0" dirty="0">
                <a:effectLst/>
              </a:rPr>
              <a:t>功能：按指定文件名建立文件。</a:t>
            </a:r>
          </a:p>
          <a:p>
            <a:pPr algn="just">
              <a:buFontTx/>
              <a:buNone/>
            </a:pPr>
            <a:r>
              <a:rPr lang="zh-CN" altLang="en-US" sz="1600" b="0" kern="0" dirty="0">
                <a:effectLst/>
              </a:rPr>
              <a:t>入口参数：</a:t>
            </a:r>
            <a:endParaRPr lang="en-US" altLang="zh-CN" sz="1600" b="0" kern="0" dirty="0">
              <a:effectLst/>
            </a:endParaRPr>
          </a:p>
          <a:p>
            <a:pPr marL="0" indent="0" algn="just">
              <a:buFontTx/>
              <a:buNone/>
            </a:pPr>
            <a:r>
              <a:rPr lang="en-US" altLang="zh-CN" sz="1600" b="0" kern="0" dirty="0">
                <a:effectLst/>
              </a:rPr>
              <a:t>(AH)</a:t>
            </a:r>
            <a:r>
              <a:rPr lang="zh-CN" altLang="en-US" sz="1600" b="0" kern="0" dirty="0">
                <a:effectLst/>
              </a:rPr>
              <a:t>＝</a:t>
            </a:r>
            <a:r>
              <a:rPr lang="en-US" altLang="zh-CN" sz="1600" b="0" kern="0" dirty="0">
                <a:effectLst/>
              </a:rPr>
              <a:t>3CH</a:t>
            </a:r>
            <a:r>
              <a:rPr lang="zh-CN" altLang="en-US" sz="1600" b="0" kern="0" dirty="0">
                <a:effectLst/>
              </a:rPr>
              <a:t>，</a:t>
            </a:r>
            <a:endParaRPr lang="en-US" altLang="zh-CN" sz="1600" b="0" kern="0" dirty="0">
              <a:effectLst/>
            </a:endParaRPr>
          </a:p>
          <a:p>
            <a:pPr marL="0" indent="0" algn="just">
              <a:buFontTx/>
              <a:buNone/>
            </a:pPr>
            <a:r>
              <a:rPr lang="en-US" altLang="zh-CN" sz="1600" b="0" kern="0" dirty="0">
                <a:effectLst/>
              </a:rPr>
              <a:t>DS:DX</a:t>
            </a:r>
            <a:r>
              <a:rPr lang="zh-CN" altLang="en-US" sz="1600" b="0" kern="0" dirty="0">
                <a:effectLst/>
              </a:rPr>
              <a:t>指向</a:t>
            </a:r>
            <a:r>
              <a:rPr lang="en-US" altLang="zh-CN" sz="1600" b="0" kern="0" dirty="0">
                <a:effectLst/>
              </a:rPr>
              <a:t>ASCIZ</a:t>
            </a:r>
            <a:r>
              <a:rPr lang="zh-CN" altLang="en-US" sz="1600" b="0" kern="0" dirty="0">
                <a:effectLst/>
              </a:rPr>
              <a:t>字符串的段地址和偏移地址</a:t>
            </a:r>
            <a:endParaRPr lang="en-US" altLang="zh-CN" sz="1600" b="0" kern="0" dirty="0">
              <a:effectLst/>
            </a:endParaRPr>
          </a:p>
          <a:p>
            <a:pPr marL="0" indent="0" algn="just">
              <a:buFontTx/>
              <a:buNone/>
            </a:pPr>
            <a:r>
              <a:rPr lang="en-US" altLang="zh-CN" sz="1600" b="0" kern="0" dirty="0">
                <a:effectLst/>
              </a:rPr>
              <a:t>(CX)</a:t>
            </a:r>
            <a:r>
              <a:rPr lang="zh-CN" altLang="en-US" sz="1600" b="0" kern="0" dirty="0">
                <a:effectLst/>
              </a:rPr>
              <a:t>＝文件属性。</a:t>
            </a:r>
          </a:p>
          <a:p>
            <a:pPr algn="just">
              <a:buFontTx/>
              <a:buNone/>
            </a:pPr>
            <a:endParaRPr lang="en-US" altLang="zh-CN" sz="1600" b="0" kern="0" dirty="0">
              <a:effectLst/>
            </a:endParaRPr>
          </a:p>
          <a:p>
            <a:pPr marL="0" indent="0" algn="just">
              <a:buNone/>
            </a:pPr>
            <a:r>
              <a:rPr lang="zh-CN" altLang="en-US" sz="1600" b="0" kern="0" dirty="0">
                <a:effectLst/>
              </a:rPr>
              <a:t>出口参数：</a:t>
            </a:r>
            <a:endParaRPr lang="en-US" altLang="zh-CN" sz="1600" b="0" kern="0" dirty="0">
              <a:effectLst/>
            </a:endParaRPr>
          </a:p>
          <a:p>
            <a:pPr marL="0" indent="0" algn="just">
              <a:buNone/>
            </a:pPr>
            <a:r>
              <a:rPr lang="zh-CN" altLang="en-US" sz="1600" b="0" kern="0" dirty="0">
                <a:effectLst/>
              </a:rPr>
              <a:t>若成功，则</a:t>
            </a:r>
            <a:r>
              <a:rPr lang="en-US" altLang="zh-CN" sz="1600" b="0" kern="0" dirty="0">
                <a:effectLst/>
              </a:rPr>
              <a:t>CF</a:t>
            </a:r>
            <a:r>
              <a:rPr lang="zh-CN" altLang="en-US" sz="1600" b="0" kern="0" dirty="0">
                <a:effectLst/>
              </a:rPr>
              <a:t>＝</a:t>
            </a:r>
            <a:r>
              <a:rPr lang="en-US" altLang="zh-CN" sz="1600" b="0" kern="0" dirty="0">
                <a:effectLst/>
              </a:rPr>
              <a:t>0</a:t>
            </a:r>
            <a:r>
              <a:rPr lang="zh-CN" altLang="en-US" sz="1600" b="0" kern="0" dirty="0">
                <a:effectLst/>
              </a:rPr>
              <a:t>，</a:t>
            </a:r>
            <a:r>
              <a:rPr lang="en-US" altLang="zh-CN" sz="1600" b="0" kern="0" dirty="0">
                <a:effectLst/>
              </a:rPr>
              <a:t>(AX)</a:t>
            </a:r>
            <a:r>
              <a:rPr lang="zh-CN" altLang="en-US" sz="1600" b="0" kern="0" dirty="0">
                <a:effectLst/>
              </a:rPr>
              <a:t>＝文件代号；</a:t>
            </a:r>
          </a:p>
          <a:p>
            <a:pPr marL="0" indent="0" algn="just">
              <a:buNone/>
            </a:pPr>
            <a:r>
              <a:rPr lang="zh-CN" altLang="en-US" sz="1600" b="0" kern="0" dirty="0">
                <a:effectLst/>
              </a:rPr>
              <a:t>若失败，则</a:t>
            </a:r>
            <a:r>
              <a:rPr lang="en-US" altLang="zh-CN" sz="1600" b="0" kern="0" dirty="0">
                <a:effectLst/>
              </a:rPr>
              <a:t>CF</a:t>
            </a:r>
            <a:r>
              <a:rPr lang="zh-CN" altLang="en-US" sz="1600" b="0" kern="0" dirty="0">
                <a:effectLst/>
              </a:rPr>
              <a:t>＝</a:t>
            </a:r>
            <a:r>
              <a:rPr lang="en-US" altLang="zh-CN" sz="1600" b="0" kern="0" dirty="0">
                <a:effectLst/>
              </a:rPr>
              <a:t>1</a:t>
            </a:r>
            <a:r>
              <a:rPr lang="zh-CN" altLang="en-US" sz="1600" b="0" kern="0" dirty="0">
                <a:effectLst/>
              </a:rPr>
              <a:t>，</a:t>
            </a:r>
            <a:r>
              <a:rPr lang="en-US" altLang="zh-CN" sz="1600" b="0" kern="0" dirty="0">
                <a:effectLst/>
              </a:rPr>
              <a:t>(AX)</a:t>
            </a:r>
            <a:r>
              <a:rPr lang="zh-CN" altLang="en-US" sz="1600" b="0" kern="0" dirty="0">
                <a:effectLst/>
              </a:rPr>
              <a:t>＝错误代码。</a:t>
            </a:r>
          </a:p>
        </p:txBody>
      </p:sp>
      <p:sp>
        <p:nvSpPr>
          <p:cNvPr id="7"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文件存取功能调用</a:t>
            </a:r>
          </a:p>
        </p:txBody>
      </p:sp>
      <p:sp>
        <p:nvSpPr>
          <p:cNvPr id="8" name="Rectangle 7">
            <a:extLst>
              <a:ext uri="{FF2B5EF4-FFF2-40B4-BE49-F238E27FC236}">
                <a16:creationId xmlns:a16="http://schemas.microsoft.com/office/drawing/2014/main" id="{1DB1BCDA-15ED-1241-995F-AC268B83B7C3}"/>
              </a:ext>
            </a:extLst>
          </p:cNvPr>
          <p:cNvSpPr/>
          <p:nvPr/>
        </p:nvSpPr>
        <p:spPr>
          <a:xfrm>
            <a:off x="3203848" y="5697090"/>
            <a:ext cx="1039068" cy="338554"/>
          </a:xfrm>
          <a:prstGeom prst="rect">
            <a:avLst/>
          </a:prstGeom>
          <a:ln w="19050">
            <a:solidFill>
              <a:srgbClr val="00B050"/>
            </a:solidFill>
          </a:ln>
        </p:spPr>
        <p:txBody>
          <a:bodyPr wrap="square">
            <a:spAutoFit/>
          </a:bodyPr>
          <a:lstStyle/>
          <a:p>
            <a:pPr algn="just"/>
            <a:r>
              <a:rPr lang="zh-CN" altLang="en-CN" sz="1600" dirty="0">
                <a:solidFill>
                  <a:srgbClr val="FF0000"/>
                </a:solidFill>
              </a:rPr>
              <a:t>文件</a:t>
            </a:r>
            <a:r>
              <a:rPr lang="zh-CN" altLang="en-US" sz="1600" dirty="0">
                <a:solidFill>
                  <a:srgbClr val="FF0000"/>
                </a:solidFill>
              </a:rPr>
              <a:t>代号</a:t>
            </a:r>
            <a:endParaRPr lang="en-CN" sz="1600" dirty="0">
              <a:solidFill>
                <a:srgbClr val="FF0000"/>
              </a:solidFill>
            </a:endParaRPr>
          </a:p>
        </p:txBody>
      </p:sp>
    </p:spTree>
    <p:extLst>
      <p:ext uri="{BB962C8B-B14F-4D97-AF65-F5344CB8AC3E}">
        <p14:creationId xmlns:p14="http://schemas.microsoft.com/office/powerpoint/2010/main" val="1911122186"/>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4" name="Text Box 4"/>
          <p:cNvSpPr txBox="1">
            <a:spLocks noChangeArrowheads="1"/>
          </p:cNvSpPr>
          <p:nvPr/>
        </p:nvSpPr>
        <p:spPr bwMode="auto">
          <a:xfrm>
            <a:off x="431540" y="1556792"/>
            <a:ext cx="4068601"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80000"/>
              </a:lnSpc>
              <a:spcBef>
                <a:spcPts val="0"/>
              </a:spcBef>
            </a:pPr>
            <a:r>
              <a:rPr lang="en-US" altLang="zh-CN" sz="2000" b="0" dirty="0"/>
              <a:t>PATH DB </a:t>
            </a:r>
            <a:r>
              <a:rPr lang="en-US" altLang="zh-CN" sz="2000" b="0" dirty="0">
                <a:latin typeface="Times New Roman"/>
              </a:rPr>
              <a:t>‘</a:t>
            </a:r>
            <a:r>
              <a:rPr lang="en-US" altLang="zh-CN" sz="2000" b="0" dirty="0"/>
              <a:t>E:\ACCOUNTS.FIL</a:t>
            </a:r>
            <a:r>
              <a:rPr lang="en-US" altLang="zh-CN" sz="2000" b="0" dirty="0">
                <a:latin typeface="Times New Roman"/>
              </a:rPr>
              <a:t>’</a:t>
            </a:r>
            <a:r>
              <a:rPr lang="en-US" altLang="zh-CN" sz="2000" b="0" dirty="0"/>
              <a:t>,00H</a:t>
            </a:r>
          </a:p>
          <a:p>
            <a:pPr>
              <a:lnSpc>
                <a:spcPct val="80000"/>
              </a:lnSpc>
              <a:spcBef>
                <a:spcPts val="0"/>
              </a:spcBef>
            </a:pPr>
            <a:r>
              <a:rPr lang="en-US" altLang="zh-CN" sz="2000" b="0" dirty="0"/>
              <a:t>HANDLE DW  ?</a:t>
            </a:r>
          </a:p>
          <a:p>
            <a:pPr>
              <a:lnSpc>
                <a:spcPct val="80000"/>
              </a:lnSpc>
              <a:spcBef>
                <a:spcPts val="0"/>
              </a:spcBef>
            </a:pPr>
            <a:r>
              <a:rPr lang="en-US" altLang="zh-CN" sz="2000" b="0" dirty="0">
                <a:latin typeface="Times New Roman"/>
              </a:rPr>
              <a:t>…</a:t>
            </a:r>
            <a:r>
              <a:rPr lang="en-US" altLang="zh-CN" sz="2000" b="0" dirty="0"/>
              <a:t> </a:t>
            </a:r>
          </a:p>
          <a:p>
            <a:pPr>
              <a:lnSpc>
                <a:spcPct val="80000"/>
              </a:lnSpc>
              <a:spcBef>
                <a:spcPts val="0"/>
              </a:spcBef>
            </a:pPr>
            <a:r>
              <a:rPr lang="en-US" altLang="zh-CN" sz="2000" b="0" dirty="0"/>
              <a:t>;Open the file</a:t>
            </a:r>
          </a:p>
          <a:p>
            <a:pPr>
              <a:lnSpc>
                <a:spcPct val="80000"/>
              </a:lnSpc>
              <a:spcBef>
                <a:spcPts val="0"/>
              </a:spcBef>
            </a:pPr>
            <a:r>
              <a:rPr lang="en-US" altLang="zh-CN" sz="2000" b="0" dirty="0">
                <a:solidFill>
                  <a:srgbClr val="FF0000"/>
                </a:solidFill>
              </a:rPr>
              <a:t>MOV  AH, 3DH</a:t>
            </a:r>
          </a:p>
          <a:p>
            <a:pPr>
              <a:lnSpc>
                <a:spcPct val="80000"/>
              </a:lnSpc>
              <a:spcBef>
                <a:spcPts val="0"/>
              </a:spcBef>
            </a:pPr>
            <a:r>
              <a:rPr lang="en-US" altLang="zh-CN" sz="2000" b="0" dirty="0">
                <a:solidFill>
                  <a:srgbClr val="FF0000"/>
                </a:solidFill>
              </a:rPr>
              <a:t>MOV  AL, 0</a:t>
            </a:r>
          </a:p>
          <a:p>
            <a:pPr>
              <a:lnSpc>
                <a:spcPct val="80000"/>
              </a:lnSpc>
              <a:spcBef>
                <a:spcPts val="0"/>
              </a:spcBef>
            </a:pPr>
            <a:r>
              <a:rPr lang="en-US" altLang="zh-CN" sz="2000" b="0" dirty="0">
                <a:solidFill>
                  <a:srgbClr val="FF0000"/>
                </a:solidFill>
              </a:rPr>
              <a:t>LEA   DX, PATH</a:t>
            </a:r>
          </a:p>
          <a:p>
            <a:pPr>
              <a:lnSpc>
                <a:spcPct val="80000"/>
              </a:lnSpc>
              <a:spcBef>
                <a:spcPts val="0"/>
              </a:spcBef>
            </a:pPr>
            <a:r>
              <a:rPr lang="en-US" altLang="zh-CN" sz="2000" b="0" dirty="0">
                <a:solidFill>
                  <a:srgbClr val="FF0000"/>
                </a:solidFill>
              </a:rPr>
              <a:t>INT    21H</a:t>
            </a:r>
          </a:p>
          <a:p>
            <a:pPr>
              <a:lnSpc>
                <a:spcPct val="80000"/>
              </a:lnSpc>
              <a:spcBef>
                <a:spcPts val="0"/>
              </a:spcBef>
            </a:pPr>
            <a:r>
              <a:rPr lang="en-US" altLang="zh-CN" sz="2000" b="0" dirty="0"/>
              <a:t>JC      ERROR</a:t>
            </a:r>
          </a:p>
          <a:p>
            <a:pPr>
              <a:lnSpc>
                <a:spcPct val="80000"/>
              </a:lnSpc>
              <a:spcBef>
                <a:spcPts val="0"/>
              </a:spcBef>
            </a:pPr>
            <a:r>
              <a:rPr lang="en-US" altLang="zh-CN" sz="2000" b="0" dirty="0"/>
              <a:t>MOV HANDLE, AX</a:t>
            </a:r>
          </a:p>
          <a:p>
            <a:pPr>
              <a:spcBef>
                <a:spcPts val="0"/>
              </a:spcBef>
            </a:pPr>
            <a:r>
              <a:rPr lang="en-US" altLang="zh-CN" sz="2000" b="0" dirty="0"/>
              <a:t>…</a:t>
            </a:r>
          </a:p>
          <a:p>
            <a:pPr>
              <a:spcBef>
                <a:spcPts val="0"/>
              </a:spcBef>
            </a:pPr>
            <a:r>
              <a:rPr lang="en-US" altLang="zh-CN" sz="2000" b="0" dirty="0"/>
              <a:t>;Close the file</a:t>
            </a:r>
          </a:p>
          <a:p>
            <a:pPr>
              <a:spcBef>
                <a:spcPts val="0"/>
              </a:spcBef>
            </a:pPr>
            <a:r>
              <a:rPr lang="en-US" altLang="zh-CN" sz="2000" b="0" dirty="0">
                <a:solidFill>
                  <a:srgbClr val="FF0000"/>
                </a:solidFill>
              </a:rPr>
              <a:t>MOV AH,3EH</a:t>
            </a:r>
            <a:br>
              <a:rPr lang="en-US" altLang="zh-CN" sz="2000" b="0" dirty="0">
                <a:solidFill>
                  <a:srgbClr val="FF0000"/>
                </a:solidFill>
              </a:rPr>
            </a:br>
            <a:r>
              <a:rPr lang="en-US" altLang="zh-CN" sz="2000" b="0" dirty="0">
                <a:solidFill>
                  <a:srgbClr val="FF0000"/>
                </a:solidFill>
              </a:rPr>
              <a:t>MOV BX, HANDLE</a:t>
            </a:r>
          </a:p>
          <a:p>
            <a:pPr>
              <a:spcBef>
                <a:spcPts val="0"/>
              </a:spcBef>
            </a:pPr>
            <a:r>
              <a:rPr lang="en-US" altLang="zh-CN" sz="2000" b="0" dirty="0">
                <a:solidFill>
                  <a:srgbClr val="FF0000"/>
                </a:solidFill>
              </a:rPr>
              <a:t>INT    21H</a:t>
            </a:r>
          </a:p>
          <a:p>
            <a:pPr>
              <a:spcBef>
                <a:spcPts val="0"/>
              </a:spcBef>
            </a:pPr>
            <a:r>
              <a:rPr lang="en-US" altLang="zh-CN" sz="2000" b="0" dirty="0"/>
              <a:t>JC      ERROR</a:t>
            </a:r>
          </a:p>
          <a:p>
            <a:pPr>
              <a:spcBef>
                <a:spcPts val="0"/>
              </a:spcBef>
            </a:pPr>
            <a:r>
              <a:rPr lang="en-US" altLang="zh-CN" sz="2000" b="0" dirty="0">
                <a:solidFill>
                  <a:srgbClr val="FF0000"/>
                </a:solidFill>
              </a:rPr>
              <a:t>…</a:t>
            </a:r>
          </a:p>
        </p:txBody>
      </p:sp>
      <p:sp>
        <p:nvSpPr>
          <p:cNvPr id="5" name="Text Box 5"/>
          <p:cNvSpPr txBox="1">
            <a:spLocks noChangeArrowheads="1"/>
          </p:cNvSpPr>
          <p:nvPr/>
        </p:nvSpPr>
        <p:spPr bwMode="auto">
          <a:xfrm>
            <a:off x="611560" y="944724"/>
            <a:ext cx="777716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dirty="0">
                <a:solidFill>
                  <a:srgbClr val="FF0000"/>
                </a:solidFill>
              </a:rPr>
              <a:t>二、打开和关闭磁盘文件</a:t>
            </a:r>
          </a:p>
        </p:txBody>
      </p:sp>
      <p:sp>
        <p:nvSpPr>
          <p:cNvPr id="6" name="Rectangle 3"/>
          <p:cNvSpPr txBox="1">
            <a:spLocks noChangeArrowheads="1"/>
          </p:cNvSpPr>
          <p:nvPr/>
        </p:nvSpPr>
        <p:spPr bwMode="auto">
          <a:xfrm>
            <a:off x="4500141" y="1489187"/>
            <a:ext cx="4281310" cy="5004556"/>
          </a:xfrm>
          <a:prstGeom prst="rect">
            <a:avLst/>
          </a:prstGeom>
          <a:noFill/>
          <a:ln w="9525">
            <a:solidFill>
              <a:srgbClr val="FF0000"/>
            </a:solidFill>
            <a:miter lim="800000"/>
          </a:ln>
          <a:effectLst/>
        </p:spPr>
        <p:txBody>
          <a:bodyPr vert="horz" wrap="square" lIns="91440" tIns="45720" rIns="91440" bIns="45720" numCol="1" anchor="t" anchorCtr="0" compatLnSpc="1"/>
          <a:lstStyle>
            <a:defPPr>
              <a:defRPr lang="zh-CN"/>
            </a:defPPr>
            <a:lvl1pPr algn="just" eaLnBrk="0" hangingPunct="0">
              <a:spcBef>
                <a:spcPct val="20000"/>
              </a:spcBef>
              <a:buClr>
                <a:schemeClr val="bg2"/>
              </a:buClr>
              <a:buSzPct val="75000"/>
              <a:buFontTx/>
              <a:defRPr sz="1600" b="0" kern="0">
                <a:solidFill>
                  <a:srgbClr val="3333FF"/>
                </a:solidFill>
                <a:effectLst/>
                <a:latin typeface="+mn-lt"/>
                <a:ea typeface="楷体_GB2312" pitchFamily="1" charset="-122"/>
              </a:defRPr>
            </a:lvl1pPr>
            <a:lvl2pPr marL="742950" indent="-285750" eaLnBrk="0" hangingPunct="0">
              <a:spcBef>
                <a:spcPct val="20000"/>
              </a:spcBef>
              <a:buClr>
                <a:schemeClr val="tx2"/>
              </a:buClr>
              <a:buSzPct val="75000"/>
              <a:buFont typeface="Wingdings" panose="05000000000000000000" pitchFamily="2" charset="2"/>
              <a:buBlip>
                <a:blip r:embed="rId2"/>
              </a:buBlip>
              <a:defRPr>
                <a:latin typeface="+mn-lt"/>
                <a:ea typeface="+mn-ea"/>
              </a:defRPr>
            </a:lvl2pPr>
            <a:lvl3pPr marL="1143000" indent="-228600" eaLnBrk="0" hangingPunct="0">
              <a:spcBef>
                <a:spcPct val="20000"/>
              </a:spcBef>
              <a:buClr>
                <a:schemeClr val="accent1"/>
              </a:buClr>
              <a:buSzPct val="65000"/>
              <a:buFont typeface="Wingdings" panose="05000000000000000000" pitchFamily="2" charset="2"/>
              <a:buBlip>
                <a:blip r:embed="rId3"/>
              </a:buBlip>
              <a:defRPr sz="2000">
                <a:latin typeface="+mn-lt"/>
                <a:ea typeface="+mn-ea"/>
              </a:defRPr>
            </a:lvl3pPr>
            <a:lvl4pPr marL="1600200" indent="-228600" eaLnBrk="0" hangingPunct="0">
              <a:spcBef>
                <a:spcPct val="20000"/>
              </a:spcBef>
              <a:buClr>
                <a:schemeClr val="bg2"/>
              </a:buClr>
              <a:buFont typeface="Wingdings" panose="05000000000000000000" pitchFamily="2" charset="2"/>
              <a:buChar char="§"/>
              <a:defRPr sz="2000">
                <a:latin typeface="+mn-lt"/>
                <a:ea typeface="+mn-ea"/>
              </a:defRPr>
            </a:lvl4pPr>
            <a:lvl5pPr marL="2057400" indent="-228600" eaLnBrk="0" hangingPunct="0">
              <a:spcBef>
                <a:spcPct val="20000"/>
              </a:spcBef>
              <a:buClr>
                <a:schemeClr val="tx2"/>
              </a:buClr>
              <a:buSzPct val="80000"/>
              <a:buFont typeface="Wingdings" panose="05000000000000000000" pitchFamily="2" charset="2"/>
              <a:buChar char="§"/>
              <a:defRPr sz="2000">
                <a:latin typeface="+mn-lt"/>
                <a:ea typeface="+mn-ea"/>
              </a:defRPr>
            </a:lvl5pPr>
            <a:lvl6pPr marL="2514600" indent="-228600">
              <a:spcBef>
                <a:spcPct val="20000"/>
              </a:spcBef>
              <a:buClr>
                <a:schemeClr val="tx2"/>
              </a:buClr>
              <a:buSzPct val="80000"/>
              <a:buFont typeface="Wingdings" panose="05000000000000000000" pitchFamily="2" charset="2"/>
              <a:buChar char="§"/>
              <a:defRPr>
                <a:latin typeface="+mn-lt"/>
                <a:ea typeface="+mn-ea"/>
              </a:defRPr>
            </a:lvl6pPr>
            <a:lvl7pPr marL="2971800" indent="-228600">
              <a:spcBef>
                <a:spcPct val="20000"/>
              </a:spcBef>
              <a:buClr>
                <a:schemeClr val="tx2"/>
              </a:buClr>
              <a:buSzPct val="80000"/>
              <a:buFont typeface="Wingdings" panose="05000000000000000000" pitchFamily="2" charset="2"/>
              <a:buChar char="§"/>
              <a:defRPr>
                <a:latin typeface="+mn-lt"/>
                <a:ea typeface="+mn-ea"/>
              </a:defRPr>
            </a:lvl7pPr>
            <a:lvl8pPr marL="3429000" indent="-228600">
              <a:spcBef>
                <a:spcPct val="20000"/>
              </a:spcBef>
              <a:buClr>
                <a:schemeClr val="tx2"/>
              </a:buClr>
              <a:buSzPct val="80000"/>
              <a:buFont typeface="Wingdings" panose="05000000000000000000" pitchFamily="2" charset="2"/>
              <a:buChar char="§"/>
              <a:defRPr>
                <a:latin typeface="+mn-lt"/>
                <a:ea typeface="+mn-ea"/>
              </a:defRPr>
            </a:lvl8pPr>
            <a:lvl9pPr marL="3886200" indent="-228600">
              <a:spcBef>
                <a:spcPct val="20000"/>
              </a:spcBef>
              <a:buClr>
                <a:schemeClr val="tx2"/>
              </a:buClr>
              <a:buSzPct val="80000"/>
              <a:buFont typeface="Wingdings" panose="05000000000000000000" pitchFamily="2" charset="2"/>
              <a:buChar char="§"/>
              <a:defRPr>
                <a:latin typeface="+mn-lt"/>
                <a:ea typeface="+mn-ea"/>
              </a:defRPr>
            </a:lvl9pPr>
          </a:lstStyle>
          <a:p>
            <a:r>
              <a:rPr lang="zh-CN" altLang="en-US" dirty="0">
                <a:solidFill>
                  <a:srgbClr val="FF0000"/>
                </a:solidFill>
              </a:rPr>
              <a:t>打开文件（</a:t>
            </a:r>
            <a:r>
              <a:rPr lang="en-US" altLang="zh-CN" dirty="0">
                <a:solidFill>
                  <a:srgbClr val="FF0000"/>
                </a:solidFill>
              </a:rPr>
              <a:t>3DH</a:t>
            </a:r>
            <a:r>
              <a:rPr lang="zh-CN" altLang="en-US" dirty="0">
                <a:solidFill>
                  <a:srgbClr val="FF0000"/>
                </a:solidFill>
              </a:rPr>
              <a:t>）</a:t>
            </a:r>
          </a:p>
          <a:p>
            <a:r>
              <a:rPr lang="zh-CN" altLang="en-US" dirty="0"/>
              <a:t>功能：打开由</a:t>
            </a:r>
            <a:r>
              <a:rPr lang="en-US" altLang="zh-CN" dirty="0"/>
              <a:t>ASCII  Z</a:t>
            </a:r>
            <a:r>
              <a:rPr lang="zh-CN" altLang="en-US" dirty="0"/>
              <a:t>串指定的文件。</a:t>
            </a:r>
          </a:p>
          <a:p>
            <a:r>
              <a:rPr lang="zh-CN" altLang="en-US" dirty="0"/>
              <a:t>入口参数：</a:t>
            </a:r>
            <a:endParaRPr lang="en-US" altLang="zh-CN" dirty="0"/>
          </a:p>
          <a:p>
            <a:r>
              <a:rPr lang="en-US" altLang="zh-CN" dirty="0"/>
              <a:t>(AH)</a:t>
            </a:r>
            <a:r>
              <a:rPr lang="zh-CN" altLang="en-US" dirty="0"/>
              <a:t>＝</a:t>
            </a:r>
            <a:r>
              <a:rPr lang="en-US" altLang="zh-CN" dirty="0"/>
              <a:t>3DH</a:t>
            </a:r>
            <a:r>
              <a:rPr lang="zh-CN" altLang="en-US" dirty="0"/>
              <a:t>，</a:t>
            </a:r>
            <a:r>
              <a:rPr lang="en-US" altLang="zh-CN" dirty="0"/>
              <a:t>DS</a:t>
            </a:r>
            <a:r>
              <a:rPr lang="zh-CN" altLang="en-US" dirty="0"/>
              <a:t>：</a:t>
            </a:r>
            <a:r>
              <a:rPr lang="en-US" altLang="zh-CN" dirty="0"/>
              <a:t>DX</a:t>
            </a:r>
            <a:r>
              <a:rPr lang="zh-CN" altLang="en-US" dirty="0"/>
              <a:t>指向</a:t>
            </a:r>
            <a:r>
              <a:rPr lang="en-US" altLang="zh-CN" dirty="0"/>
              <a:t>ASCIZ</a:t>
            </a:r>
            <a:r>
              <a:rPr lang="zh-CN" altLang="en-US" dirty="0"/>
              <a:t>字符串的段地址和偏移地址，</a:t>
            </a:r>
            <a:r>
              <a:rPr lang="en-US" altLang="zh-CN" dirty="0"/>
              <a:t>(AL)</a:t>
            </a:r>
            <a:r>
              <a:rPr lang="zh-CN" altLang="en-US" dirty="0"/>
              <a:t>＝存取代码（</a:t>
            </a:r>
            <a:r>
              <a:rPr lang="en-US" altLang="zh-CN" dirty="0"/>
              <a:t>0</a:t>
            </a:r>
            <a:r>
              <a:rPr lang="zh-CN" altLang="en-US" dirty="0"/>
              <a:t>：读文件，</a:t>
            </a:r>
            <a:r>
              <a:rPr lang="en-US" altLang="zh-CN" dirty="0"/>
              <a:t>1</a:t>
            </a:r>
            <a:r>
              <a:rPr lang="zh-CN" altLang="en-US" dirty="0"/>
              <a:t>：写文件，</a:t>
            </a:r>
            <a:r>
              <a:rPr lang="en-US" altLang="zh-CN" dirty="0"/>
              <a:t>2</a:t>
            </a:r>
            <a:r>
              <a:rPr lang="zh-CN" altLang="en-US" dirty="0"/>
              <a:t>：读、写文件）。</a:t>
            </a:r>
            <a:endParaRPr lang="en-US" altLang="zh-CN" dirty="0"/>
          </a:p>
          <a:p>
            <a:r>
              <a:rPr lang="zh-CN" altLang="en-US" dirty="0"/>
              <a:t>出口参数：</a:t>
            </a:r>
            <a:endParaRPr lang="en-US" altLang="zh-CN" dirty="0"/>
          </a:p>
          <a:p>
            <a:r>
              <a:rPr lang="zh-CN" altLang="en-US" dirty="0"/>
              <a:t>若成功，则</a:t>
            </a:r>
            <a:r>
              <a:rPr lang="en-US" altLang="zh-CN" dirty="0"/>
              <a:t>CF</a:t>
            </a:r>
            <a:r>
              <a:rPr lang="zh-CN" altLang="en-US" dirty="0"/>
              <a:t>＝</a:t>
            </a:r>
            <a:r>
              <a:rPr lang="en-US" altLang="zh-CN" dirty="0"/>
              <a:t>0</a:t>
            </a:r>
            <a:r>
              <a:rPr lang="zh-CN" altLang="en-US" dirty="0"/>
              <a:t>，（</a:t>
            </a:r>
            <a:r>
              <a:rPr lang="en-US" altLang="zh-CN" dirty="0"/>
              <a:t>AX</a:t>
            </a:r>
            <a:r>
              <a:rPr lang="zh-CN" altLang="en-US" dirty="0"/>
              <a:t>）＝文件代号；</a:t>
            </a:r>
          </a:p>
          <a:p>
            <a:r>
              <a:rPr lang="zh-CN" altLang="en-US" dirty="0"/>
              <a:t>若失败，则</a:t>
            </a:r>
            <a:r>
              <a:rPr lang="en-US" altLang="zh-CN" dirty="0"/>
              <a:t>CF</a:t>
            </a:r>
            <a:r>
              <a:rPr lang="zh-CN" altLang="en-US" dirty="0"/>
              <a:t>＝</a:t>
            </a:r>
            <a:r>
              <a:rPr lang="en-US" altLang="zh-CN" dirty="0"/>
              <a:t>1</a:t>
            </a:r>
            <a:r>
              <a:rPr lang="zh-CN" altLang="en-US" dirty="0"/>
              <a:t>，（</a:t>
            </a:r>
            <a:r>
              <a:rPr lang="en-US" altLang="zh-CN" dirty="0"/>
              <a:t>AX</a:t>
            </a:r>
            <a:r>
              <a:rPr lang="zh-CN" altLang="en-US" dirty="0"/>
              <a:t>）＝错误代码。</a:t>
            </a:r>
            <a:endParaRPr lang="en-US" altLang="zh-CN" dirty="0"/>
          </a:p>
          <a:p>
            <a:endParaRPr lang="en-US" altLang="zh-CN" dirty="0"/>
          </a:p>
          <a:p>
            <a:r>
              <a:rPr lang="zh-CN" altLang="en-US" dirty="0">
                <a:solidFill>
                  <a:srgbClr val="FF0000"/>
                </a:solidFill>
              </a:rPr>
              <a:t>关闭文件（</a:t>
            </a:r>
            <a:r>
              <a:rPr lang="en-US" altLang="zh-CN" dirty="0">
                <a:solidFill>
                  <a:srgbClr val="FF0000"/>
                </a:solidFill>
              </a:rPr>
              <a:t>3EH</a:t>
            </a:r>
            <a:r>
              <a:rPr lang="zh-CN" altLang="en-US" dirty="0">
                <a:solidFill>
                  <a:srgbClr val="FF0000"/>
                </a:solidFill>
              </a:rPr>
              <a:t>）</a:t>
            </a:r>
          </a:p>
          <a:p>
            <a:r>
              <a:rPr lang="zh-CN" altLang="en-US" dirty="0"/>
              <a:t>功能：关闭文件代号指定的文件。</a:t>
            </a:r>
          </a:p>
          <a:p>
            <a:r>
              <a:rPr lang="zh-CN" altLang="en-US" dirty="0"/>
              <a:t>入口参数：</a:t>
            </a:r>
            <a:endParaRPr lang="en-US" altLang="zh-CN" dirty="0"/>
          </a:p>
          <a:p>
            <a:r>
              <a:rPr lang="en-US" altLang="zh-CN" dirty="0"/>
              <a:t>(AH)</a:t>
            </a:r>
            <a:r>
              <a:rPr lang="zh-CN" altLang="en-US" dirty="0"/>
              <a:t>＝</a:t>
            </a:r>
            <a:r>
              <a:rPr lang="en-US" altLang="zh-CN" dirty="0"/>
              <a:t>3EH</a:t>
            </a:r>
            <a:r>
              <a:rPr lang="zh-CN" altLang="en-US" dirty="0"/>
              <a:t>，</a:t>
            </a:r>
            <a:r>
              <a:rPr lang="en-US" altLang="zh-CN" dirty="0"/>
              <a:t>(BX)</a:t>
            </a:r>
            <a:r>
              <a:rPr lang="zh-CN" altLang="en-US" dirty="0"/>
              <a:t>＝文件代号。</a:t>
            </a:r>
          </a:p>
          <a:p>
            <a:r>
              <a:rPr lang="zh-CN" altLang="en-US" dirty="0"/>
              <a:t>出口参数：</a:t>
            </a:r>
            <a:endParaRPr lang="en-US" altLang="zh-CN" dirty="0"/>
          </a:p>
          <a:p>
            <a:r>
              <a:rPr lang="zh-CN" altLang="en-US" dirty="0"/>
              <a:t>若操作成功，则</a:t>
            </a:r>
            <a:r>
              <a:rPr lang="en-US" altLang="zh-CN" dirty="0"/>
              <a:t>CF</a:t>
            </a:r>
            <a:r>
              <a:rPr lang="zh-CN" altLang="en-US" dirty="0"/>
              <a:t>＝</a:t>
            </a:r>
            <a:r>
              <a:rPr lang="en-US" altLang="zh-CN" dirty="0"/>
              <a:t>0</a:t>
            </a:r>
            <a:r>
              <a:rPr lang="zh-CN" altLang="en-US" dirty="0"/>
              <a:t>；</a:t>
            </a:r>
          </a:p>
          <a:p>
            <a:r>
              <a:rPr lang="zh-CN" altLang="en-US" dirty="0"/>
              <a:t>若操作失败，则</a:t>
            </a:r>
            <a:r>
              <a:rPr lang="en-US" altLang="zh-CN" dirty="0"/>
              <a:t>CF</a:t>
            </a:r>
            <a:r>
              <a:rPr lang="zh-CN" altLang="en-US" dirty="0"/>
              <a:t>＝</a:t>
            </a:r>
            <a:r>
              <a:rPr lang="en-US" altLang="zh-CN" dirty="0"/>
              <a:t>1</a:t>
            </a:r>
            <a:r>
              <a:rPr lang="zh-CN" altLang="en-US" dirty="0"/>
              <a:t>，（</a:t>
            </a:r>
            <a:r>
              <a:rPr lang="en-US" altLang="zh-CN" dirty="0"/>
              <a:t>AX</a:t>
            </a:r>
            <a:r>
              <a:rPr lang="zh-CN" altLang="en-US" dirty="0"/>
              <a:t>）＝错误代码。 </a:t>
            </a:r>
          </a:p>
          <a:p>
            <a:endParaRPr lang="zh-CN" altLang="en-US" dirty="0"/>
          </a:p>
        </p:txBody>
      </p:sp>
      <p:sp>
        <p:nvSpPr>
          <p:cNvPr id="7"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文件存取功能调用</a:t>
            </a:r>
          </a:p>
        </p:txBody>
      </p:sp>
    </p:spTree>
    <p:extLst>
      <p:ext uri="{BB962C8B-B14F-4D97-AF65-F5344CB8AC3E}">
        <p14:creationId xmlns:p14="http://schemas.microsoft.com/office/powerpoint/2010/main" val="3686961502"/>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20" name="Text Box 4"/>
          <p:cNvSpPr txBox="1">
            <a:spLocks noChangeArrowheads="1"/>
          </p:cNvSpPr>
          <p:nvPr/>
        </p:nvSpPr>
        <p:spPr bwMode="auto">
          <a:xfrm>
            <a:off x="755650" y="549275"/>
            <a:ext cx="6696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290821" name="Text Box 5"/>
          <p:cNvSpPr txBox="1">
            <a:spLocks noChangeArrowheads="1"/>
          </p:cNvSpPr>
          <p:nvPr/>
        </p:nvSpPr>
        <p:spPr bwMode="auto">
          <a:xfrm>
            <a:off x="611560" y="944724"/>
            <a:ext cx="7777162"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dirty="0">
                <a:solidFill>
                  <a:srgbClr val="FF0000"/>
                </a:solidFill>
              </a:rPr>
              <a:t>三、读磁盘文件</a:t>
            </a:r>
          </a:p>
          <a:p>
            <a:pPr>
              <a:spcBef>
                <a:spcPct val="50000"/>
              </a:spcBef>
            </a:pPr>
            <a:r>
              <a:rPr lang="zh-CN" altLang="en-US" sz="2000" b="0" dirty="0"/>
              <a:t>例：从文件</a:t>
            </a:r>
            <a:r>
              <a:rPr lang="en-US" altLang="zh-CN" sz="2000" b="0" dirty="0"/>
              <a:t>readme.txt</a:t>
            </a:r>
            <a:r>
              <a:rPr lang="zh-CN" altLang="en-US" sz="2000" b="0" dirty="0"/>
              <a:t>中读</a:t>
            </a:r>
            <a:r>
              <a:rPr lang="en-US" altLang="zh-CN" sz="2000" b="0" dirty="0"/>
              <a:t>512</a:t>
            </a:r>
            <a:r>
              <a:rPr lang="zh-CN" altLang="en-US" sz="2000" b="0" dirty="0"/>
              <a:t>字节到缓冲区。</a:t>
            </a:r>
          </a:p>
        </p:txBody>
      </p:sp>
      <p:sp>
        <p:nvSpPr>
          <p:cNvPr id="290822" name="Text Box 6"/>
          <p:cNvSpPr txBox="1">
            <a:spLocks noChangeArrowheads="1"/>
          </p:cNvSpPr>
          <p:nvPr/>
        </p:nvSpPr>
        <p:spPr bwMode="auto">
          <a:xfrm>
            <a:off x="678483" y="1762472"/>
            <a:ext cx="3424831" cy="4942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80000"/>
              </a:lnSpc>
              <a:spcBef>
                <a:spcPts val="0"/>
              </a:spcBef>
            </a:pPr>
            <a:r>
              <a:rPr lang="en-US" altLang="zh-CN" sz="1600" b="0" dirty="0"/>
              <a:t>PATH DB </a:t>
            </a:r>
            <a:r>
              <a:rPr lang="en-US" altLang="zh-CN" sz="1600" b="0" dirty="0">
                <a:latin typeface="Times New Roman"/>
              </a:rPr>
              <a:t>‘</a:t>
            </a:r>
            <a:r>
              <a:rPr lang="en-US" altLang="zh-CN" sz="1600" b="0" dirty="0"/>
              <a:t>E:\readme.txt</a:t>
            </a:r>
            <a:r>
              <a:rPr lang="en-US" altLang="zh-CN" sz="1600" b="0" dirty="0">
                <a:latin typeface="Times New Roman"/>
              </a:rPr>
              <a:t>’</a:t>
            </a:r>
            <a:r>
              <a:rPr lang="en-US" altLang="zh-CN" sz="1600" b="0" dirty="0"/>
              <a:t>,00H</a:t>
            </a:r>
          </a:p>
          <a:p>
            <a:pPr>
              <a:lnSpc>
                <a:spcPct val="80000"/>
              </a:lnSpc>
              <a:spcBef>
                <a:spcPts val="0"/>
              </a:spcBef>
            </a:pPr>
            <a:r>
              <a:rPr lang="en-US" altLang="zh-CN" sz="1600" b="0" dirty="0"/>
              <a:t>HANDLE DW  ?</a:t>
            </a:r>
          </a:p>
          <a:p>
            <a:pPr>
              <a:lnSpc>
                <a:spcPct val="80000"/>
              </a:lnSpc>
              <a:spcBef>
                <a:spcPts val="0"/>
              </a:spcBef>
            </a:pPr>
            <a:r>
              <a:rPr lang="en-US" altLang="zh-CN" sz="1600" b="0" dirty="0"/>
              <a:t>Data   DB  512  DUP(?)</a:t>
            </a:r>
          </a:p>
          <a:p>
            <a:pPr>
              <a:lnSpc>
                <a:spcPct val="80000"/>
              </a:lnSpc>
              <a:spcBef>
                <a:spcPts val="0"/>
              </a:spcBef>
            </a:pPr>
            <a:r>
              <a:rPr lang="en-US" altLang="zh-CN" sz="1600" b="0" dirty="0">
                <a:latin typeface="Times New Roman"/>
              </a:rPr>
              <a:t>…</a:t>
            </a:r>
            <a:r>
              <a:rPr lang="en-US" altLang="zh-CN" sz="1600" b="0" dirty="0"/>
              <a:t> </a:t>
            </a:r>
          </a:p>
          <a:p>
            <a:pPr>
              <a:lnSpc>
                <a:spcPct val="80000"/>
              </a:lnSpc>
              <a:spcBef>
                <a:spcPts val="0"/>
              </a:spcBef>
            </a:pPr>
            <a:r>
              <a:rPr lang="en-US" altLang="zh-CN" sz="1600" b="0" dirty="0"/>
              <a:t>;Open the file</a:t>
            </a:r>
          </a:p>
          <a:p>
            <a:pPr>
              <a:lnSpc>
                <a:spcPct val="80000"/>
              </a:lnSpc>
              <a:spcBef>
                <a:spcPts val="0"/>
              </a:spcBef>
            </a:pPr>
            <a:r>
              <a:rPr lang="en-US" altLang="zh-CN" sz="1600" b="0" dirty="0">
                <a:solidFill>
                  <a:srgbClr val="FF0000"/>
                </a:solidFill>
              </a:rPr>
              <a:t>MOV  AH, 3DH</a:t>
            </a:r>
          </a:p>
          <a:p>
            <a:pPr>
              <a:lnSpc>
                <a:spcPct val="80000"/>
              </a:lnSpc>
              <a:spcBef>
                <a:spcPts val="0"/>
              </a:spcBef>
            </a:pPr>
            <a:r>
              <a:rPr lang="en-US" altLang="zh-CN" sz="1600" b="0" dirty="0">
                <a:solidFill>
                  <a:srgbClr val="FF0000"/>
                </a:solidFill>
              </a:rPr>
              <a:t>MOV  AL, 0</a:t>
            </a:r>
          </a:p>
          <a:p>
            <a:pPr>
              <a:lnSpc>
                <a:spcPct val="80000"/>
              </a:lnSpc>
              <a:spcBef>
                <a:spcPts val="0"/>
              </a:spcBef>
            </a:pPr>
            <a:r>
              <a:rPr lang="en-US" altLang="zh-CN" sz="1600" b="0" dirty="0">
                <a:solidFill>
                  <a:srgbClr val="FF0000"/>
                </a:solidFill>
              </a:rPr>
              <a:t>LEA   DX, PATH</a:t>
            </a:r>
          </a:p>
          <a:p>
            <a:pPr>
              <a:lnSpc>
                <a:spcPct val="80000"/>
              </a:lnSpc>
              <a:spcBef>
                <a:spcPts val="0"/>
              </a:spcBef>
            </a:pPr>
            <a:r>
              <a:rPr lang="en-US" altLang="zh-CN" sz="1600" b="0" dirty="0">
                <a:solidFill>
                  <a:srgbClr val="FF0000"/>
                </a:solidFill>
              </a:rPr>
              <a:t>INT    21H</a:t>
            </a:r>
          </a:p>
          <a:p>
            <a:pPr>
              <a:lnSpc>
                <a:spcPct val="80000"/>
              </a:lnSpc>
              <a:spcBef>
                <a:spcPts val="0"/>
              </a:spcBef>
            </a:pPr>
            <a:r>
              <a:rPr lang="en-US" altLang="zh-CN" sz="1600" b="0" dirty="0"/>
              <a:t>JC      ERROR</a:t>
            </a:r>
          </a:p>
          <a:p>
            <a:pPr>
              <a:lnSpc>
                <a:spcPct val="80000"/>
              </a:lnSpc>
              <a:spcBef>
                <a:spcPts val="0"/>
              </a:spcBef>
            </a:pPr>
            <a:r>
              <a:rPr lang="en-US" altLang="zh-CN" sz="1600" dirty="0">
                <a:solidFill>
                  <a:srgbClr val="3333FF"/>
                </a:solidFill>
              </a:rPr>
              <a:t>MOV HANDLE, AX</a:t>
            </a:r>
          </a:p>
          <a:p>
            <a:pPr>
              <a:lnSpc>
                <a:spcPct val="90000"/>
              </a:lnSpc>
              <a:spcBef>
                <a:spcPts val="0"/>
              </a:spcBef>
            </a:pPr>
            <a:r>
              <a:rPr lang="en-US" altLang="zh-CN" sz="1600" b="0" dirty="0"/>
              <a:t>…</a:t>
            </a:r>
          </a:p>
          <a:p>
            <a:pPr>
              <a:spcBef>
                <a:spcPts val="0"/>
              </a:spcBef>
            </a:pPr>
            <a:r>
              <a:rPr lang="en-US" altLang="zh-CN" sz="1600" b="0" dirty="0"/>
              <a:t>;Read the file</a:t>
            </a:r>
          </a:p>
          <a:p>
            <a:pPr>
              <a:spcBef>
                <a:spcPts val="0"/>
              </a:spcBef>
            </a:pPr>
            <a:r>
              <a:rPr lang="en-US" altLang="zh-CN" sz="1600" b="0" dirty="0">
                <a:solidFill>
                  <a:srgbClr val="FF0000"/>
                </a:solidFill>
              </a:rPr>
              <a:t>MOV AH,3FH</a:t>
            </a:r>
            <a:br>
              <a:rPr lang="en-US" altLang="zh-CN" sz="1600" b="0" dirty="0">
                <a:solidFill>
                  <a:srgbClr val="FF0000"/>
                </a:solidFill>
              </a:rPr>
            </a:br>
            <a:r>
              <a:rPr lang="en-US" altLang="zh-CN" sz="1600" b="0" dirty="0">
                <a:solidFill>
                  <a:srgbClr val="FF0000"/>
                </a:solidFill>
              </a:rPr>
              <a:t>MOV BX, HANDLE</a:t>
            </a:r>
          </a:p>
          <a:p>
            <a:pPr>
              <a:spcBef>
                <a:spcPts val="0"/>
              </a:spcBef>
            </a:pPr>
            <a:r>
              <a:rPr lang="en-US" altLang="zh-CN" sz="1600" b="0" dirty="0">
                <a:solidFill>
                  <a:srgbClr val="FF0000"/>
                </a:solidFill>
              </a:rPr>
              <a:t>MOV CX, 512</a:t>
            </a:r>
          </a:p>
          <a:p>
            <a:pPr>
              <a:spcBef>
                <a:spcPts val="0"/>
              </a:spcBef>
            </a:pPr>
            <a:r>
              <a:rPr lang="en-US" altLang="zh-CN" sz="1600" b="0" dirty="0">
                <a:solidFill>
                  <a:srgbClr val="FF0000"/>
                </a:solidFill>
              </a:rPr>
              <a:t>LEA   DX, data</a:t>
            </a:r>
          </a:p>
          <a:p>
            <a:pPr>
              <a:spcBef>
                <a:spcPts val="0"/>
              </a:spcBef>
            </a:pPr>
            <a:r>
              <a:rPr lang="en-US" altLang="zh-CN" sz="1600" b="0" dirty="0">
                <a:solidFill>
                  <a:srgbClr val="FF0000"/>
                </a:solidFill>
              </a:rPr>
              <a:t>INT    21H</a:t>
            </a:r>
          </a:p>
          <a:p>
            <a:pPr>
              <a:spcBef>
                <a:spcPts val="0"/>
              </a:spcBef>
            </a:pPr>
            <a:r>
              <a:rPr lang="en-US" altLang="zh-CN" sz="1600" b="0" dirty="0"/>
              <a:t>JC      ERROR</a:t>
            </a:r>
          </a:p>
          <a:p>
            <a:pPr>
              <a:spcBef>
                <a:spcPts val="0"/>
              </a:spcBef>
            </a:pPr>
            <a:r>
              <a:rPr lang="en-US" altLang="zh-CN" sz="1600" b="0" dirty="0"/>
              <a:t>CMP  Ax, 0</a:t>
            </a:r>
          </a:p>
          <a:p>
            <a:pPr>
              <a:spcBef>
                <a:spcPts val="0"/>
              </a:spcBef>
            </a:pPr>
            <a:r>
              <a:rPr lang="en-US" altLang="zh-CN" sz="1600" b="0" dirty="0"/>
              <a:t>JE      </a:t>
            </a:r>
            <a:r>
              <a:rPr lang="en-US" altLang="zh-CN" sz="1600" b="0" dirty="0" err="1"/>
              <a:t>EndFile</a:t>
            </a:r>
            <a:r>
              <a:rPr lang="en-US" altLang="zh-CN" sz="1600" b="0" dirty="0"/>
              <a:t>   ;</a:t>
            </a:r>
            <a:r>
              <a:rPr lang="zh-CN" altLang="en-US" sz="1600" b="0" dirty="0"/>
              <a:t>表示文件为空</a:t>
            </a:r>
            <a:endParaRPr lang="en-US" altLang="zh-CN" sz="1600" b="0" dirty="0"/>
          </a:p>
          <a:p>
            <a:pPr>
              <a:spcBef>
                <a:spcPts val="0"/>
              </a:spcBef>
            </a:pPr>
            <a:r>
              <a:rPr lang="en-US" altLang="zh-CN" sz="1600" b="0" dirty="0"/>
              <a:t>…</a:t>
            </a:r>
          </a:p>
        </p:txBody>
      </p:sp>
      <p:sp>
        <p:nvSpPr>
          <p:cNvPr id="6" name="Rectangle 3"/>
          <p:cNvSpPr txBox="1">
            <a:spLocks noChangeArrowheads="1"/>
          </p:cNvSpPr>
          <p:nvPr/>
        </p:nvSpPr>
        <p:spPr bwMode="auto">
          <a:xfrm>
            <a:off x="4716016" y="2312926"/>
            <a:ext cx="3816424" cy="3276314"/>
          </a:xfrm>
          <a:prstGeom prst="rect">
            <a:avLst/>
          </a:prstGeom>
          <a:noFill/>
          <a:ln w="9525">
            <a:solidFill>
              <a:srgbClr val="FF0000"/>
            </a:solidFill>
            <a:miter lim="800000"/>
          </a:ln>
          <a:effectLst/>
        </p:spPr>
        <p:txBody>
          <a:bodyPr vert="horz" wrap="square" lIns="91440" tIns="45720" rIns="91440" bIns="45720" numCol="1" anchor="t" anchorCtr="0" compatLnSpc="1"/>
          <a:lstStyle>
            <a:defPPr>
              <a:defRPr lang="zh-CN"/>
            </a:defPPr>
            <a:lvl1pPr marL="342900" indent="-342900" algn="just" eaLnBrk="0" hangingPunct="0">
              <a:spcBef>
                <a:spcPct val="20000"/>
              </a:spcBef>
              <a:buClr>
                <a:schemeClr val="bg2"/>
              </a:buClr>
              <a:buSzPct val="75000"/>
              <a:buFontTx/>
              <a:defRPr sz="1600" b="0" kern="0">
                <a:solidFill>
                  <a:srgbClr val="3333FF"/>
                </a:solidFill>
                <a:effectLst/>
                <a:latin typeface="+mn-lt"/>
                <a:ea typeface="楷体_GB2312" pitchFamily="1" charset="-122"/>
              </a:defRPr>
            </a:lvl1pPr>
            <a:lvl2pPr marL="742950" indent="-285750" eaLnBrk="0" hangingPunct="0">
              <a:spcBef>
                <a:spcPct val="20000"/>
              </a:spcBef>
              <a:buClr>
                <a:schemeClr val="tx2"/>
              </a:buClr>
              <a:buSzPct val="75000"/>
              <a:buFont typeface="Wingdings" panose="05000000000000000000" pitchFamily="2" charset="2"/>
              <a:buBlip>
                <a:blip r:embed="rId2"/>
              </a:buBlip>
              <a:defRPr>
                <a:latin typeface="+mn-lt"/>
                <a:ea typeface="+mn-ea"/>
              </a:defRPr>
            </a:lvl2pPr>
            <a:lvl3pPr marL="1143000" indent="-228600" eaLnBrk="0" hangingPunct="0">
              <a:spcBef>
                <a:spcPct val="20000"/>
              </a:spcBef>
              <a:buClr>
                <a:schemeClr val="accent1"/>
              </a:buClr>
              <a:buSzPct val="65000"/>
              <a:buFont typeface="Wingdings" panose="05000000000000000000" pitchFamily="2" charset="2"/>
              <a:buBlip>
                <a:blip r:embed="rId3"/>
              </a:buBlip>
              <a:defRPr sz="2000">
                <a:latin typeface="+mn-lt"/>
                <a:ea typeface="+mn-ea"/>
              </a:defRPr>
            </a:lvl3pPr>
            <a:lvl4pPr marL="1600200" indent="-228600" eaLnBrk="0" hangingPunct="0">
              <a:spcBef>
                <a:spcPct val="20000"/>
              </a:spcBef>
              <a:buClr>
                <a:schemeClr val="bg2"/>
              </a:buClr>
              <a:buFont typeface="Wingdings" panose="05000000000000000000" pitchFamily="2" charset="2"/>
              <a:buChar char="§"/>
              <a:defRPr sz="2000">
                <a:latin typeface="+mn-lt"/>
                <a:ea typeface="+mn-ea"/>
              </a:defRPr>
            </a:lvl4pPr>
            <a:lvl5pPr marL="2057400" indent="-228600" eaLnBrk="0" hangingPunct="0">
              <a:spcBef>
                <a:spcPct val="20000"/>
              </a:spcBef>
              <a:buClr>
                <a:schemeClr val="tx2"/>
              </a:buClr>
              <a:buSzPct val="80000"/>
              <a:buFont typeface="Wingdings" panose="05000000000000000000" pitchFamily="2" charset="2"/>
              <a:buChar char="§"/>
              <a:defRPr sz="2000">
                <a:latin typeface="+mn-lt"/>
                <a:ea typeface="+mn-ea"/>
              </a:defRPr>
            </a:lvl5pPr>
            <a:lvl6pPr marL="2514600" indent="-228600">
              <a:spcBef>
                <a:spcPct val="20000"/>
              </a:spcBef>
              <a:buClr>
                <a:schemeClr val="tx2"/>
              </a:buClr>
              <a:buSzPct val="80000"/>
              <a:buFont typeface="Wingdings" panose="05000000000000000000" pitchFamily="2" charset="2"/>
              <a:buChar char="§"/>
              <a:defRPr>
                <a:latin typeface="+mn-lt"/>
                <a:ea typeface="+mn-ea"/>
              </a:defRPr>
            </a:lvl6pPr>
            <a:lvl7pPr marL="2971800" indent="-228600">
              <a:spcBef>
                <a:spcPct val="20000"/>
              </a:spcBef>
              <a:buClr>
                <a:schemeClr val="tx2"/>
              </a:buClr>
              <a:buSzPct val="80000"/>
              <a:buFont typeface="Wingdings" panose="05000000000000000000" pitchFamily="2" charset="2"/>
              <a:buChar char="§"/>
              <a:defRPr>
                <a:latin typeface="+mn-lt"/>
                <a:ea typeface="+mn-ea"/>
              </a:defRPr>
            </a:lvl7pPr>
            <a:lvl8pPr marL="3429000" indent="-228600">
              <a:spcBef>
                <a:spcPct val="20000"/>
              </a:spcBef>
              <a:buClr>
                <a:schemeClr val="tx2"/>
              </a:buClr>
              <a:buSzPct val="80000"/>
              <a:buFont typeface="Wingdings" panose="05000000000000000000" pitchFamily="2" charset="2"/>
              <a:buChar char="§"/>
              <a:defRPr>
                <a:latin typeface="+mn-lt"/>
                <a:ea typeface="+mn-ea"/>
              </a:defRPr>
            </a:lvl8pPr>
            <a:lvl9pPr marL="3886200" indent="-228600">
              <a:spcBef>
                <a:spcPct val="20000"/>
              </a:spcBef>
              <a:buClr>
                <a:schemeClr val="tx2"/>
              </a:buClr>
              <a:buSzPct val="80000"/>
              <a:buFont typeface="Wingdings" panose="05000000000000000000" pitchFamily="2" charset="2"/>
              <a:buChar char="§"/>
              <a:defRPr>
                <a:latin typeface="+mn-lt"/>
                <a:ea typeface="+mn-ea"/>
              </a:defRPr>
            </a:lvl9pPr>
          </a:lstStyle>
          <a:p>
            <a:pPr marL="0" indent="0"/>
            <a:r>
              <a:rPr lang="zh-CN" altLang="en-US" dirty="0">
                <a:solidFill>
                  <a:srgbClr val="FF0000"/>
                </a:solidFill>
              </a:rPr>
              <a:t>读文件（</a:t>
            </a:r>
            <a:r>
              <a:rPr lang="en-US" altLang="zh-CN" dirty="0">
                <a:solidFill>
                  <a:srgbClr val="FF0000"/>
                </a:solidFill>
              </a:rPr>
              <a:t>3FH</a:t>
            </a:r>
            <a:r>
              <a:rPr lang="zh-CN" altLang="en-US" dirty="0">
                <a:solidFill>
                  <a:srgbClr val="FF0000"/>
                </a:solidFill>
              </a:rPr>
              <a:t>）</a:t>
            </a:r>
          </a:p>
          <a:p>
            <a:pPr marL="0" indent="0"/>
            <a:r>
              <a:rPr lang="zh-CN" altLang="en-US" dirty="0"/>
              <a:t>入口参数：</a:t>
            </a:r>
          </a:p>
          <a:p>
            <a:pPr marL="0" indent="0"/>
            <a:r>
              <a:rPr lang="en-US" altLang="zh-CN" dirty="0"/>
              <a:t>(AH)</a:t>
            </a:r>
            <a:r>
              <a:rPr lang="zh-CN" altLang="en-US" dirty="0"/>
              <a:t>＝</a:t>
            </a:r>
            <a:r>
              <a:rPr lang="en-US" altLang="zh-CN" dirty="0"/>
              <a:t>3FH</a:t>
            </a:r>
            <a:r>
              <a:rPr lang="zh-CN" altLang="en-US" dirty="0"/>
              <a:t>，</a:t>
            </a:r>
            <a:r>
              <a:rPr lang="en-US" altLang="zh-CN" dirty="0"/>
              <a:t>(BX)</a:t>
            </a:r>
            <a:r>
              <a:rPr lang="zh-CN" altLang="en-US" dirty="0"/>
              <a:t>＝文件代号，</a:t>
            </a:r>
            <a:r>
              <a:rPr lang="en-US" altLang="zh-CN" dirty="0"/>
              <a:t>(CX)</a:t>
            </a:r>
            <a:r>
              <a:rPr lang="zh-CN" altLang="en-US" dirty="0"/>
              <a:t>＝要读取的字节数；</a:t>
            </a:r>
          </a:p>
          <a:p>
            <a:pPr marL="0" indent="0"/>
            <a:r>
              <a:rPr lang="en-US" altLang="zh-CN" dirty="0"/>
              <a:t>DS</a:t>
            </a:r>
            <a:r>
              <a:rPr lang="zh-CN" altLang="en-US" dirty="0"/>
              <a:t>：</a:t>
            </a:r>
            <a:r>
              <a:rPr lang="en-US" altLang="zh-CN" dirty="0"/>
              <a:t>DX</a:t>
            </a:r>
            <a:r>
              <a:rPr lang="zh-CN" altLang="en-US" dirty="0"/>
              <a:t>指向接收数据缓冲区的段地址和偏移地址。</a:t>
            </a:r>
          </a:p>
          <a:p>
            <a:pPr marL="0" indent="0"/>
            <a:endParaRPr lang="zh-CN" altLang="en-US" dirty="0"/>
          </a:p>
          <a:p>
            <a:pPr marL="0" indent="0"/>
            <a:r>
              <a:rPr lang="zh-CN" altLang="en-US" dirty="0"/>
              <a:t>出口参数：</a:t>
            </a:r>
          </a:p>
          <a:p>
            <a:pPr marL="0" indent="0"/>
            <a:r>
              <a:rPr lang="zh-CN" altLang="en-US" dirty="0"/>
              <a:t>若成功，则</a:t>
            </a:r>
            <a:r>
              <a:rPr lang="en-US" altLang="zh-CN" dirty="0"/>
              <a:t>CF</a:t>
            </a:r>
            <a:r>
              <a:rPr lang="zh-CN" altLang="en-US" dirty="0"/>
              <a:t>＝</a:t>
            </a:r>
            <a:r>
              <a:rPr lang="en-US" altLang="zh-CN" dirty="0"/>
              <a:t>0</a:t>
            </a:r>
            <a:r>
              <a:rPr lang="zh-CN" altLang="en-US" dirty="0"/>
              <a:t>，</a:t>
            </a:r>
            <a:r>
              <a:rPr lang="en-US" altLang="zh-CN" dirty="0"/>
              <a:t>(AX)</a:t>
            </a:r>
            <a:r>
              <a:rPr lang="zh-CN" altLang="en-US" dirty="0"/>
              <a:t>＝实际读入字节数，</a:t>
            </a:r>
            <a:r>
              <a:rPr lang="en-US" altLang="zh-CN" dirty="0"/>
              <a:t>(AX)</a:t>
            </a:r>
            <a:r>
              <a:rPr lang="zh-CN" altLang="en-US" dirty="0"/>
              <a:t>＝</a:t>
            </a:r>
            <a:r>
              <a:rPr lang="en-US" altLang="zh-CN" dirty="0"/>
              <a:t>0</a:t>
            </a:r>
            <a:r>
              <a:rPr lang="zh-CN" altLang="en-US" dirty="0"/>
              <a:t>，文件结束；</a:t>
            </a:r>
          </a:p>
          <a:p>
            <a:pPr marL="0" indent="0"/>
            <a:r>
              <a:rPr lang="zh-CN" altLang="en-US" dirty="0">
                <a:solidFill>
                  <a:srgbClr val="FF0000"/>
                </a:solidFill>
              </a:rPr>
              <a:t>若失败，则</a:t>
            </a:r>
            <a:r>
              <a:rPr lang="en-US" altLang="zh-CN" dirty="0">
                <a:solidFill>
                  <a:srgbClr val="FF0000"/>
                </a:solidFill>
              </a:rPr>
              <a:t>CF</a:t>
            </a:r>
            <a:r>
              <a:rPr lang="zh-CN" altLang="en-US" dirty="0">
                <a:solidFill>
                  <a:srgbClr val="FF0000"/>
                </a:solidFill>
              </a:rPr>
              <a:t>＝</a:t>
            </a:r>
            <a:r>
              <a:rPr lang="en-US" altLang="zh-CN" dirty="0">
                <a:solidFill>
                  <a:srgbClr val="FF0000"/>
                </a:solidFill>
              </a:rPr>
              <a:t>1</a:t>
            </a:r>
            <a:r>
              <a:rPr lang="zh-CN" altLang="en-US" dirty="0">
                <a:solidFill>
                  <a:srgbClr val="FF0000"/>
                </a:solidFill>
              </a:rPr>
              <a:t>，</a:t>
            </a:r>
            <a:r>
              <a:rPr lang="en-US" altLang="zh-CN" dirty="0">
                <a:solidFill>
                  <a:srgbClr val="FF0000"/>
                </a:solidFill>
              </a:rPr>
              <a:t>(AX)</a:t>
            </a:r>
            <a:r>
              <a:rPr lang="zh-CN" altLang="en-US" dirty="0">
                <a:solidFill>
                  <a:srgbClr val="FF0000"/>
                </a:solidFill>
              </a:rPr>
              <a:t>＝错误代码。</a:t>
            </a:r>
          </a:p>
        </p:txBody>
      </p:sp>
      <p:sp>
        <p:nvSpPr>
          <p:cNvPr id="7" name="Text Box 5"/>
          <p:cNvSpPr txBox="1">
            <a:spLocks noChangeArrowheads="1"/>
          </p:cNvSpPr>
          <p:nvPr/>
        </p:nvSpPr>
        <p:spPr bwMode="auto">
          <a:xfrm>
            <a:off x="5544108" y="5841268"/>
            <a:ext cx="2341327" cy="707886"/>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2000">
            <a:spAutoFit/>
          </a:bodyPr>
          <a:lstStyle/>
          <a:p>
            <a:pPr>
              <a:spcBef>
                <a:spcPct val="50000"/>
              </a:spcBef>
            </a:pPr>
            <a:r>
              <a:rPr lang="zh-CN" altLang="en-US" sz="2000" b="0" dirty="0"/>
              <a:t>当文件读入操作完成后，要及时关闭。</a:t>
            </a:r>
          </a:p>
        </p:txBody>
      </p:sp>
      <p:sp>
        <p:nvSpPr>
          <p:cNvPr id="8"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文件存取功能调用</a:t>
            </a:r>
          </a:p>
        </p:txBody>
      </p:sp>
    </p:spTree>
    <p:extLst>
      <p:ext uri="{BB962C8B-B14F-4D97-AF65-F5344CB8AC3E}">
        <p14:creationId xmlns:p14="http://schemas.microsoft.com/office/powerpoint/2010/main" val="2707496589"/>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20" name="Text Box 4"/>
          <p:cNvSpPr txBox="1">
            <a:spLocks noChangeArrowheads="1"/>
          </p:cNvSpPr>
          <p:nvPr/>
        </p:nvSpPr>
        <p:spPr bwMode="auto">
          <a:xfrm>
            <a:off x="755650" y="549275"/>
            <a:ext cx="6696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290821" name="Text Box 5"/>
          <p:cNvSpPr txBox="1">
            <a:spLocks noChangeArrowheads="1"/>
          </p:cNvSpPr>
          <p:nvPr/>
        </p:nvSpPr>
        <p:spPr bwMode="auto">
          <a:xfrm>
            <a:off x="611560" y="944724"/>
            <a:ext cx="7777162"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dirty="0">
                <a:solidFill>
                  <a:srgbClr val="FF0000"/>
                </a:solidFill>
              </a:rPr>
              <a:t>四、写磁盘文件</a:t>
            </a:r>
          </a:p>
          <a:p>
            <a:pPr>
              <a:spcBef>
                <a:spcPct val="50000"/>
              </a:spcBef>
            </a:pPr>
            <a:r>
              <a:rPr lang="zh-CN" altLang="en-US" sz="2000" b="0" dirty="0"/>
              <a:t>例：把</a:t>
            </a:r>
            <a:r>
              <a:rPr lang="en-US" altLang="zh-CN" sz="2000" b="0" dirty="0"/>
              <a:t>OUTREC</a:t>
            </a:r>
            <a:r>
              <a:rPr lang="zh-CN" altLang="en-US" sz="2000" b="0" dirty="0"/>
              <a:t>数据区中的</a:t>
            </a:r>
            <a:r>
              <a:rPr lang="en-US" altLang="zh-CN" sz="2000" b="0" dirty="0"/>
              <a:t>256</a:t>
            </a:r>
            <a:r>
              <a:rPr lang="zh-CN" altLang="en-US" sz="2000" b="0" dirty="0"/>
              <a:t>个字节写入磁盘文件</a:t>
            </a:r>
          </a:p>
        </p:txBody>
      </p:sp>
      <p:sp>
        <p:nvSpPr>
          <p:cNvPr id="290822" name="Text Box 6"/>
          <p:cNvSpPr txBox="1">
            <a:spLocks noChangeArrowheads="1"/>
          </p:cNvSpPr>
          <p:nvPr/>
        </p:nvSpPr>
        <p:spPr bwMode="auto">
          <a:xfrm>
            <a:off x="678483" y="1940482"/>
            <a:ext cx="3424831"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90000"/>
              </a:lnSpc>
              <a:spcBef>
                <a:spcPts val="0"/>
              </a:spcBef>
            </a:pPr>
            <a:r>
              <a:rPr lang="en-US" altLang="zh-CN" sz="1800" b="0" dirty="0"/>
              <a:t>HENDLE DW ?</a:t>
            </a:r>
          </a:p>
          <a:p>
            <a:pPr>
              <a:lnSpc>
                <a:spcPct val="90000"/>
              </a:lnSpc>
              <a:spcBef>
                <a:spcPts val="0"/>
              </a:spcBef>
            </a:pPr>
            <a:r>
              <a:rPr lang="en-US" altLang="zh-CN" sz="1800" b="0" dirty="0"/>
              <a:t>OUTREC DB 256 DUP(?)</a:t>
            </a:r>
          </a:p>
          <a:p>
            <a:pPr>
              <a:lnSpc>
                <a:spcPct val="90000"/>
              </a:lnSpc>
              <a:spcBef>
                <a:spcPts val="0"/>
              </a:spcBef>
            </a:pPr>
            <a:r>
              <a:rPr lang="en-US" altLang="zh-CN" sz="1800" b="0" dirty="0"/>
              <a:t>…</a:t>
            </a:r>
          </a:p>
          <a:p>
            <a:pPr>
              <a:lnSpc>
                <a:spcPct val="90000"/>
              </a:lnSpc>
              <a:spcBef>
                <a:spcPts val="0"/>
              </a:spcBef>
            </a:pPr>
            <a:r>
              <a:rPr lang="en-US" altLang="zh-CN" sz="1800" b="0" dirty="0">
                <a:solidFill>
                  <a:srgbClr val="FF0000"/>
                </a:solidFill>
              </a:rPr>
              <a:t>MOV AH,40H</a:t>
            </a:r>
          </a:p>
          <a:p>
            <a:pPr>
              <a:lnSpc>
                <a:spcPct val="90000"/>
              </a:lnSpc>
              <a:spcBef>
                <a:spcPts val="0"/>
              </a:spcBef>
            </a:pPr>
            <a:r>
              <a:rPr lang="en-US" altLang="zh-CN" sz="1800" b="0" dirty="0">
                <a:solidFill>
                  <a:srgbClr val="FF0000"/>
                </a:solidFill>
              </a:rPr>
              <a:t>MOV BX, HANDLE</a:t>
            </a:r>
          </a:p>
          <a:p>
            <a:pPr>
              <a:lnSpc>
                <a:spcPct val="90000"/>
              </a:lnSpc>
              <a:spcBef>
                <a:spcPts val="0"/>
              </a:spcBef>
            </a:pPr>
            <a:r>
              <a:rPr lang="en-US" altLang="zh-CN" sz="1800" b="0" dirty="0">
                <a:solidFill>
                  <a:srgbClr val="FF0000"/>
                </a:solidFill>
              </a:rPr>
              <a:t>MOV CX, 256</a:t>
            </a:r>
          </a:p>
          <a:p>
            <a:pPr>
              <a:lnSpc>
                <a:spcPct val="90000"/>
              </a:lnSpc>
              <a:spcBef>
                <a:spcPts val="0"/>
              </a:spcBef>
            </a:pPr>
            <a:r>
              <a:rPr lang="en-US" altLang="zh-CN" sz="1800" b="0" dirty="0">
                <a:solidFill>
                  <a:srgbClr val="FF0000"/>
                </a:solidFill>
              </a:rPr>
              <a:t>LEA DX, OUTREC</a:t>
            </a:r>
          </a:p>
          <a:p>
            <a:pPr>
              <a:lnSpc>
                <a:spcPct val="90000"/>
              </a:lnSpc>
              <a:spcBef>
                <a:spcPts val="0"/>
              </a:spcBef>
            </a:pPr>
            <a:r>
              <a:rPr lang="en-US" altLang="zh-CN" sz="1800" b="0" dirty="0">
                <a:solidFill>
                  <a:srgbClr val="FF0000"/>
                </a:solidFill>
              </a:rPr>
              <a:t>INT 21H</a:t>
            </a:r>
          </a:p>
          <a:p>
            <a:pPr>
              <a:lnSpc>
                <a:spcPct val="90000"/>
              </a:lnSpc>
              <a:spcBef>
                <a:spcPts val="0"/>
              </a:spcBef>
            </a:pPr>
            <a:r>
              <a:rPr lang="en-US" altLang="zh-CN" sz="1800" b="0" dirty="0"/>
              <a:t>JC ERROR1</a:t>
            </a:r>
          </a:p>
          <a:p>
            <a:pPr>
              <a:lnSpc>
                <a:spcPct val="90000"/>
              </a:lnSpc>
              <a:spcBef>
                <a:spcPts val="0"/>
              </a:spcBef>
            </a:pPr>
            <a:r>
              <a:rPr lang="en-US" altLang="zh-CN" sz="1800" b="0" dirty="0"/>
              <a:t>…</a:t>
            </a:r>
          </a:p>
          <a:p>
            <a:pPr>
              <a:spcBef>
                <a:spcPts val="0"/>
              </a:spcBef>
            </a:pPr>
            <a:r>
              <a:rPr lang="en-US" altLang="zh-CN" sz="1800" b="0" dirty="0"/>
              <a:t>;Close the file</a:t>
            </a:r>
          </a:p>
          <a:p>
            <a:pPr>
              <a:spcBef>
                <a:spcPts val="0"/>
              </a:spcBef>
            </a:pPr>
            <a:r>
              <a:rPr lang="en-US" altLang="zh-CN" sz="1800" b="0" dirty="0">
                <a:solidFill>
                  <a:srgbClr val="FF0000"/>
                </a:solidFill>
              </a:rPr>
              <a:t>MOV AH,3EH</a:t>
            </a:r>
            <a:br>
              <a:rPr lang="en-US" altLang="zh-CN" sz="1800" b="0" dirty="0">
                <a:solidFill>
                  <a:srgbClr val="FF0000"/>
                </a:solidFill>
              </a:rPr>
            </a:br>
            <a:r>
              <a:rPr lang="en-US" altLang="zh-CN" sz="1800" b="0" dirty="0">
                <a:solidFill>
                  <a:srgbClr val="FF0000"/>
                </a:solidFill>
              </a:rPr>
              <a:t>MOV BX, HANDLE</a:t>
            </a:r>
          </a:p>
          <a:p>
            <a:pPr>
              <a:spcBef>
                <a:spcPts val="0"/>
              </a:spcBef>
            </a:pPr>
            <a:r>
              <a:rPr lang="en-US" altLang="zh-CN" sz="1800" b="0" dirty="0">
                <a:solidFill>
                  <a:srgbClr val="FF0000"/>
                </a:solidFill>
              </a:rPr>
              <a:t>INT    21H</a:t>
            </a:r>
          </a:p>
          <a:p>
            <a:pPr>
              <a:spcBef>
                <a:spcPts val="0"/>
              </a:spcBef>
            </a:pPr>
            <a:r>
              <a:rPr lang="en-US" altLang="zh-CN" sz="1800" b="0" dirty="0"/>
              <a:t>JC      ERROR2</a:t>
            </a:r>
          </a:p>
          <a:p>
            <a:pPr>
              <a:spcBef>
                <a:spcPts val="0"/>
              </a:spcBef>
            </a:pPr>
            <a:r>
              <a:rPr lang="en-US" altLang="zh-CN" sz="1800" b="0" dirty="0"/>
              <a:t>…</a:t>
            </a:r>
          </a:p>
        </p:txBody>
      </p:sp>
      <p:sp>
        <p:nvSpPr>
          <p:cNvPr id="6" name="Rectangle 3"/>
          <p:cNvSpPr txBox="1">
            <a:spLocks noChangeArrowheads="1"/>
          </p:cNvSpPr>
          <p:nvPr/>
        </p:nvSpPr>
        <p:spPr bwMode="auto">
          <a:xfrm>
            <a:off x="4716016" y="2096852"/>
            <a:ext cx="3816424" cy="2952328"/>
          </a:xfrm>
          <a:prstGeom prst="rect">
            <a:avLst/>
          </a:prstGeom>
          <a:noFill/>
          <a:ln w="9525">
            <a:solidFill>
              <a:srgbClr val="FF0000"/>
            </a:solidFill>
            <a:miter lim="800000"/>
          </a:ln>
          <a:effectLst/>
        </p:spPr>
        <p:txBody>
          <a:bodyPr vert="horz" wrap="square" lIns="91440" tIns="45720" rIns="91440" bIns="45720" numCol="1" anchor="t" anchorCtr="0" compatLnSpc="1"/>
          <a:lstStyle>
            <a:defPPr>
              <a:defRPr lang="zh-CN"/>
            </a:defPPr>
            <a:lvl1pPr marL="342900" indent="-342900" algn="just" eaLnBrk="0" hangingPunct="0">
              <a:spcBef>
                <a:spcPct val="20000"/>
              </a:spcBef>
              <a:buClr>
                <a:schemeClr val="bg2"/>
              </a:buClr>
              <a:buSzPct val="75000"/>
              <a:buFontTx/>
              <a:defRPr sz="1600" b="0" kern="0">
                <a:solidFill>
                  <a:srgbClr val="3333FF"/>
                </a:solidFill>
                <a:effectLst/>
                <a:latin typeface="+mn-lt"/>
                <a:ea typeface="楷体_GB2312" pitchFamily="1" charset="-122"/>
              </a:defRPr>
            </a:lvl1pPr>
            <a:lvl2pPr marL="742950" indent="-285750" eaLnBrk="0" hangingPunct="0">
              <a:spcBef>
                <a:spcPct val="20000"/>
              </a:spcBef>
              <a:buClr>
                <a:schemeClr val="tx2"/>
              </a:buClr>
              <a:buSzPct val="75000"/>
              <a:buFont typeface="Wingdings" panose="05000000000000000000" pitchFamily="2" charset="2"/>
              <a:buBlip>
                <a:blip r:embed="rId2"/>
              </a:buBlip>
              <a:defRPr>
                <a:latin typeface="+mn-lt"/>
                <a:ea typeface="+mn-ea"/>
              </a:defRPr>
            </a:lvl2pPr>
            <a:lvl3pPr marL="1143000" indent="-228600" eaLnBrk="0" hangingPunct="0">
              <a:spcBef>
                <a:spcPct val="20000"/>
              </a:spcBef>
              <a:buClr>
                <a:schemeClr val="accent1"/>
              </a:buClr>
              <a:buSzPct val="65000"/>
              <a:buFont typeface="Wingdings" panose="05000000000000000000" pitchFamily="2" charset="2"/>
              <a:buBlip>
                <a:blip r:embed="rId3"/>
              </a:buBlip>
              <a:defRPr sz="2000">
                <a:latin typeface="+mn-lt"/>
                <a:ea typeface="+mn-ea"/>
              </a:defRPr>
            </a:lvl3pPr>
            <a:lvl4pPr marL="1600200" indent="-228600" eaLnBrk="0" hangingPunct="0">
              <a:spcBef>
                <a:spcPct val="20000"/>
              </a:spcBef>
              <a:buClr>
                <a:schemeClr val="bg2"/>
              </a:buClr>
              <a:buFont typeface="Wingdings" panose="05000000000000000000" pitchFamily="2" charset="2"/>
              <a:buChar char="§"/>
              <a:defRPr sz="2000">
                <a:latin typeface="+mn-lt"/>
                <a:ea typeface="+mn-ea"/>
              </a:defRPr>
            </a:lvl4pPr>
            <a:lvl5pPr marL="2057400" indent="-228600" eaLnBrk="0" hangingPunct="0">
              <a:spcBef>
                <a:spcPct val="20000"/>
              </a:spcBef>
              <a:buClr>
                <a:schemeClr val="tx2"/>
              </a:buClr>
              <a:buSzPct val="80000"/>
              <a:buFont typeface="Wingdings" panose="05000000000000000000" pitchFamily="2" charset="2"/>
              <a:buChar char="§"/>
              <a:defRPr sz="2000">
                <a:latin typeface="+mn-lt"/>
                <a:ea typeface="+mn-ea"/>
              </a:defRPr>
            </a:lvl5pPr>
            <a:lvl6pPr marL="2514600" indent="-228600">
              <a:spcBef>
                <a:spcPct val="20000"/>
              </a:spcBef>
              <a:buClr>
                <a:schemeClr val="tx2"/>
              </a:buClr>
              <a:buSzPct val="80000"/>
              <a:buFont typeface="Wingdings" panose="05000000000000000000" pitchFamily="2" charset="2"/>
              <a:buChar char="§"/>
              <a:defRPr>
                <a:latin typeface="+mn-lt"/>
                <a:ea typeface="+mn-ea"/>
              </a:defRPr>
            </a:lvl6pPr>
            <a:lvl7pPr marL="2971800" indent="-228600">
              <a:spcBef>
                <a:spcPct val="20000"/>
              </a:spcBef>
              <a:buClr>
                <a:schemeClr val="tx2"/>
              </a:buClr>
              <a:buSzPct val="80000"/>
              <a:buFont typeface="Wingdings" panose="05000000000000000000" pitchFamily="2" charset="2"/>
              <a:buChar char="§"/>
              <a:defRPr>
                <a:latin typeface="+mn-lt"/>
                <a:ea typeface="+mn-ea"/>
              </a:defRPr>
            </a:lvl7pPr>
            <a:lvl8pPr marL="3429000" indent="-228600">
              <a:spcBef>
                <a:spcPct val="20000"/>
              </a:spcBef>
              <a:buClr>
                <a:schemeClr val="tx2"/>
              </a:buClr>
              <a:buSzPct val="80000"/>
              <a:buFont typeface="Wingdings" panose="05000000000000000000" pitchFamily="2" charset="2"/>
              <a:buChar char="§"/>
              <a:defRPr>
                <a:latin typeface="+mn-lt"/>
                <a:ea typeface="+mn-ea"/>
              </a:defRPr>
            </a:lvl8pPr>
            <a:lvl9pPr marL="3886200" indent="-228600">
              <a:spcBef>
                <a:spcPct val="20000"/>
              </a:spcBef>
              <a:buClr>
                <a:schemeClr val="tx2"/>
              </a:buClr>
              <a:buSzPct val="80000"/>
              <a:buFont typeface="Wingdings" panose="05000000000000000000" pitchFamily="2" charset="2"/>
              <a:buChar char="§"/>
              <a:defRPr>
                <a:latin typeface="+mn-lt"/>
                <a:ea typeface="+mn-ea"/>
              </a:defRPr>
            </a:lvl9pPr>
          </a:lstStyle>
          <a:p>
            <a:pPr marL="0" indent="0"/>
            <a:r>
              <a:rPr lang="zh-CN" altLang="en-US" dirty="0">
                <a:solidFill>
                  <a:srgbClr val="FF0000"/>
                </a:solidFill>
              </a:rPr>
              <a:t>写文件（</a:t>
            </a:r>
            <a:r>
              <a:rPr lang="en-US" altLang="zh-CN" dirty="0">
                <a:solidFill>
                  <a:srgbClr val="FF0000"/>
                </a:solidFill>
              </a:rPr>
              <a:t>40H</a:t>
            </a:r>
            <a:r>
              <a:rPr lang="zh-CN" altLang="en-US" dirty="0">
                <a:solidFill>
                  <a:srgbClr val="FF0000"/>
                </a:solidFill>
              </a:rPr>
              <a:t>）</a:t>
            </a:r>
          </a:p>
          <a:p>
            <a:pPr marL="0" indent="0"/>
            <a:r>
              <a:rPr lang="zh-CN" altLang="en-US" dirty="0"/>
              <a:t>入口参数：</a:t>
            </a:r>
            <a:endParaRPr lang="en-US" altLang="zh-CN" dirty="0"/>
          </a:p>
          <a:p>
            <a:pPr marL="0" indent="0"/>
            <a:r>
              <a:rPr lang="en-US" altLang="zh-CN" dirty="0"/>
              <a:t>(AH)</a:t>
            </a:r>
            <a:r>
              <a:rPr lang="zh-CN" altLang="en-US" dirty="0"/>
              <a:t>＝</a:t>
            </a:r>
            <a:r>
              <a:rPr lang="en-US" altLang="zh-CN" dirty="0"/>
              <a:t>40H</a:t>
            </a:r>
            <a:r>
              <a:rPr lang="zh-CN" altLang="en-US" dirty="0"/>
              <a:t>，</a:t>
            </a:r>
            <a:r>
              <a:rPr lang="en-US" altLang="zh-CN" dirty="0"/>
              <a:t>(BX)</a:t>
            </a:r>
            <a:r>
              <a:rPr lang="zh-CN" altLang="en-US" dirty="0"/>
              <a:t>＝文件代号，</a:t>
            </a:r>
            <a:r>
              <a:rPr lang="en-US" altLang="zh-CN" dirty="0"/>
              <a:t>(CX)</a:t>
            </a:r>
            <a:r>
              <a:rPr lang="zh-CN" altLang="en-US" dirty="0"/>
              <a:t>＝要写入的字节数；</a:t>
            </a:r>
            <a:endParaRPr lang="en-US" altLang="zh-CN" dirty="0"/>
          </a:p>
          <a:p>
            <a:pPr marL="0" indent="0"/>
            <a:r>
              <a:rPr lang="en-US" altLang="zh-CN" dirty="0"/>
              <a:t>DS</a:t>
            </a:r>
            <a:r>
              <a:rPr lang="zh-CN" altLang="en-US" dirty="0"/>
              <a:t>：</a:t>
            </a:r>
            <a:r>
              <a:rPr lang="en-US" altLang="zh-CN" dirty="0"/>
              <a:t>DX</a:t>
            </a:r>
            <a:r>
              <a:rPr lang="zh-CN" altLang="en-US" dirty="0"/>
              <a:t>指向存放写入信息数据缓冲区的段地址和偏移地址。</a:t>
            </a:r>
            <a:endParaRPr lang="en-US" altLang="zh-CN" dirty="0"/>
          </a:p>
          <a:p>
            <a:pPr marL="0" indent="0"/>
            <a:endParaRPr lang="zh-CN" altLang="en-US" dirty="0"/>
          </a:p>
          <a:p>
            <a:pPr marL="0" indent="0"/>
            <a:r>
              <a:rPr lang="zh-CN" altLang="en-US" dirty="0"/>
              <a:t>出口参数：</a:t>
            </a:r>
            <a:endParaRPr lang="en-US" altLang="zh-CN" dirty="0"/>
          </a:p>
          <a:p>
            <a:pPr marL="0" indent="0"/>
            <a:r>
              <a:rPr lang="zh-CN" altLang="en-US" dirty="0"/>
              <a:t>若成功，则</a:t>
            </a:r>
            <a:r>
              <a:rPr lang="en-US" altLang="zh-CN" dirty="0"/>
              <a:t>CF</a:t>
            </a:r>
            <a:r>
              <a:rPr lang="zh-CN" altLang="en-US" dirty="0"/>
              <a:t>＝</a:t>
            </a:r>
            <a:r>
              <a:rPr lang="en-US" altLang="zh-CN" dirty="0"/>
              <a:t>0</a:t>
            </a:r>
            <a:r>
              <a:rPr lang="zh-CN" altLang="en-US" dirty="0"/>
              <a:t>，</a:t>
            </a:r>
            <a:r>
              <a:rPr lang="en-US" altLang="zh-CN" dirty="0"/>
              <a:t>(AX)</a:t>
            </a:r>
            <a:r>
              <a:rPr lang="zh-CN" altLang="en-US" dirty="0"/>
              <a:t>＝写入字节数；</a:t>
            </a:r>
          </a:p>
          <a:p>
            <a:pPr marL="0" indent="0"/>
            <a:r>
              <a:rPr lang="zh-CN" altLang="en-US" dirty="0"/>
              <a:t>若失败，则</a:t>
            </a:r>
            <a:r>
              <a:rPr lang="en-US" altLang="zh-CN" dirty="0"/>
              <a:t>CF</a:t>
            </a:r>
            <a:r>
              <a:rPr lang="zh-CN" altLang="en-US" dirty="0"/>
              <a:t>＝</a:t>
            </a:r>
            <a:r>
              <a:rPr lang="en-US" altLang="zh-CN" dirty="0"/>
              <a:t>1</a:t>
            </a:r>
            <a:r>
              <a:rPr lang="zh-CN" altLang="en-US" dirty="0"/>
              <a:t>，</a:t>
            </a:r>
            <a:r>
              <a:rPr lang="en-US" altLang="zh-CN" dirty="0"/>
              <a:t>(AX)</a:t>
            </a:r>
            <a:r>
              <a:rPr lang="zh-CN" altLang="en-US" dirty="0"/>
              <a:t>＝错误代码。</a:t>
            </a:r>
          </a:p>
        </p:txBody>
      </p:sp>
      <p:sp>
        <p:nvSpPr>
          <p:cNvPr id="7" name="Text Box 5"/>
          <p:cNvSpPr txBox="1">
            <a:spLocks noChangeArrowheads="1"/>
          </p:cNvSpPr>
          <p:nvPr/>
        </p:nvSpPr>
        <p:spPr bwMode="auto">
          <a:xfrm>
            <a:off x="4822961" y="5305425"/>
            <a:ext cx="3673475" cy="1323439"/>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a:spAutoFit/>
          </a:bodyPr>
          <a:lstStyle/>
          <a:p>
            <a:pPr>
              <a:spcBef>
                <a:spcPct val="50000"/>
              </a:spcBef>
            </a:pPr>
            <a:r>
              <a:rPr lang="zh-CN" altLang="en-US" sz="2000" b="0" dirty="0"/>
              <a:t>当文件写入操作完成后，必须用</a:t>
            </a:r>
            <a:r>
              <a:rPr lang="en-US" altLang="zh-CN" sz="2000" b="0" dirty="0"/>
              <a:t>DOS</a:t>
            </a:r>
            <a:r>
              <a:rPr lang="zh-CN" altLang="en-US" sz="2000" b="0" dirty="0"/>
              <a:t>功能调用</a:t>
            </a:r>
            <a:r>
              <a:rPr lang="en-US" altLang="zh-CN" sz="2000" b="0" dirty="0"/>
              <a:t>3EH</a:t>
            </a:r>
            <a:r>
              <a:rPr lang="zh-CN" altLang="en-US" sz="2000" b="0" dirty="0"/>
              <a:t>来关闭文件，以确保操作系统将文件记录在磁盘上。</a:t>
            </a:r>
          </a:p>
        </p:txBody>
      </p:sp>
      <p:sp>
        <p:nvSpPr>
          <p:cNvPr id="8"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文件存取功能调用</a:t>
            </a:r>
          </a:p>
        </p:txBody>
      </p:sp>
    </p:spTree>
    <p:extLst>
      <p:ext uri="{BB962C8B-B14F-4D97-AF65-F5344CB8AC3E}">
        <p14:creationId xmlns:p14="http://schemas.microsoft.com/office/powerpoint/2010/main" val="783544633"/>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8" name="Text Box 4"/>
          <p:cNvSpPr txBox="1">
            <a:spLocks noChangeArrowheads="1"/>
          </p:cNvSpPr>
          <p:nvPr/>
        </p:nvSpPr>
        <p:spPr bwMode="auto">
          <a:xfrm>
            <a:off x="456803" y="1344183"/>
            <a:ext cx="4343400" cy="5001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70000"/>
              </a:lnSpc>
              <a:spcBef>
                <a:spcPts val="600"/>
              </a:spcBef>
            </a:pPr>
            <a:r>
              <a:rPr lang="en-US" altLang="zh-CN" sz="1600" b="0" dirty="0">
                <a:latin typeface="+mn-lt"/>
                <a:ea typeface="MS Sans Serif" charset="-122"/>
              </a:rPr>
              <a:t>data segment</a:t>
            </a:r>
          </a:p>
          <a:p>
            <a:pPr>
              <a:lnSpc>
                <a:spcPct val="70000"/>
              </a:lnSpc>
              <a:spcBef>
                <a:spcPts val="600"/>
              </a:spcBef>
            </a:pPr>
            <a:r>
              <a:rPr lang="en-US" altLang="zh-CN" sz="1600" b="0" dirty="0">
                <a:latin typeface="+mn-lt"/>
                <a:ea typeface="MS Sans Serif" charset="-122"/>
              </a:rPr>
              <a:t>     </a:t>
            </a:r>
            <a:r>
              <a:rPr lang="en-US" altLang="zh-CN" sz="1600" b="0" dirty="0" err="1">
                <a:latin typeface="+mn-lt"/>
                <a:ea typeface="MS Sans Serif" charset="-122"/>
              </a:rPr>
              <a:t>fname</a:t>
            </a:r>
            <a:r>
              <a:rPr lang="en-US" altLang="zh-CN" sz="1600" b="0" dirty="0">
                <a:latin typeface="+mn-lt"/>
                <a:ea typeface="MS Sans Serif" charset="-122"/>
              </a:rPr>
              <a:t> </a:t>
            </a:r>
            <a:r>
              <a:rPr lang="en-US" altLang="zh-CN" sz="1600" b="0" dirty="0" err="1">
                <a:latin typeface="+mn-lt"/>
                <a:ea typeface="MS Sans Serif" charset="-122"/>
              </a:rPr>
              <a:t>db</a:t>
            </a:r>
            <a:r>
              <a:rPr lang="en-US" altLang="zh-CN" sz="1600" b="0" dirty="0">
                <a:latin typeface="+mn-lt"/>
                <a:ea typeface="MS Sans Serif" charset="-122"/>
              </a:rPr>
              <a:t> 'c:\file1.dat',00</a:t>
            </a:r>
          </a:p>
          <a:p>
            <a:pPr>
              <a:lnSpc>
                <a:spcPct val="70000"/>
              </a:lnSpc>
              <a:spcBef>
                <a:spcPts val="600"/>
              </a:spcBef>
            </a:pPr>
            <a:r>
              <a:rPr lang="en-US" altLang="zh-CN" sz="1600" b="0" dirty="0">
                <a:latin typeface="+mn-lt"/>
                <a:ea typeface="MS Sans Serif" charset="-122"/>
              </a:rPr>
              <a:t>     fname2 </a:t>
            </a:r>
            <a:r>
              <a:rPr lang="en-US" altLang="zh-CN" sz="1600" b="0" dirty="0" err="1">
                <a:latin typeface="+mn-lt"/>
                <a:ea typeface="MS Sans Serif" charset="-122"/>
              </a:rPr>
              <a:t>db</a:t>
            </a:r>
            <a:r>
              <a:rPr lang="en-US" altLang="zh-CN" sz="1600" b="0" dirty="0">
                <a:latin typeface="+mn-lt"/>
                <a:ea typeface="MS Sans Serif" charset="-122"/>
              </a:rPr>
              <a:t> 'c:\file2.dat',00</a:t>
            </a:r>
          </a:p>
          <a:p>
            <a:pPr>
              <a:lnSpc>
                <a:spcPct val="70000"/>
              </a:lnSpc>
              <a:spcBef>
                <a:spcPts val="600"/>
              </a:spcBef>
            </a:pPr>
            <a:r>
              <a:rPr lang="en-US" altLang="zh-CN" sz="1600" b="0" dirty="0">
                <a:latin typeface="+mn-lt"/>
                <a:ea typeface="MS Sans Serif" charset="-122"/>
              </a:rPr>
              <a:t>     </a:t>
            </a:r>
            <a:r>
              <a:rPr lang="en-US" altLang="zh-CN" sz="1600" b="0" dirty="0" err="1">
                <a:latin typeface="+mn-lt"/>
                <a:ea typeface="MS Sans Serif" charset="-122"/>
              </a:rPr>
              <a:t>dta</a:t>
            </a:r>
            <a:r>
              <a:rPr lang="en-US" altLang="zh-CN" sz="1600" b="0" dirty="0">
                <a:latin typeface="+mn-lt"/>
                <a:ea typeface="MS Sans Serif" charset="-122"/>
              </a:rPr>
              <a:t>  </a:t>
            </a:r>
            <a:r>
              <a:rPr lang="en-US" altLang="zh-CN" sz="1600" b="0" dirty="0" err="1">
                <a:latin typeface="+mn-lt"/>
                <a:ea typeface="MS Sans Serif" charset="-122"/>
              </a:rPr>
              <a:t>db</a:t>
            </a:r>
            <a:r>
              <a:rPr lang="en-US" altLang="zh-CN" sz="1600" b="0" dirty="0">
                <a:latin typeface="+mn-lt"/>
                <a:ea typeface="MS Sans Serif" charset="-122"/>
              </a:rPr>
              <a:t> 80h dup(0)</a:t>
            </a:r>
          </a:p>
          <a:p>
            <a:pPr>
              <a:lnSpc>
                <a:spcPct val="70000"/>
              </a:lnSpc>
              <a:spcBef>
                <a:spcPts val="600"/>
              </a:spcBef>
            </a:pPr>
            <a:r>
              <a:rPr lang="en-US" altLang="zh-CN" sz="1600" b="0" dirty="0">
                <a:latin typeface="+mn-lt"/>
                <a:ea typeface="MS Sans Serif" charset="-122"/>
              </a:rPr>
              <a:t>data ends</a:t>
            </a:r>
          </a:p>
          <a:p>
            <a:pPr>
              <a:lnSpc>
                <a:spcPct val="70000"/>
              </a:lnSpc>
              <a:spcBef>
                <a:spcPts val="600"/>
              </a:spcBef>
            </a:pPr>
            <a:r>
              <a:rPr lang="en-US" altLang="zh-CN" sz="1600" b="0" dirty="0">
                <a:latin typeface="+mn-lt"/>
                <a:ea typeface="MS Sans Serif" charset="-122"/>
              </a:rPr>
              <a:t>code segment</a:t>
            </a:r>
          </a:p>
          <a:p>
            <a:pPr>
              <a:lnSpc>
                <a:spcPct val="70000"/>
              </a:lnSpc>
              <a:spcBef>
                <a:spcPts val="600"/>
              </a:spcBef>
            </a:pPr>
            <a:r>
              <a:rPr lang="en-US" altLang="zh-CN" sz="1600" b="0" dirty="0">
                <a:latin typeface="+mn-lt"/>
                <a:ea typeface="MS Sans Serif" charset="-122"/>
              </a:rPr>
              <a:t>     assume </a:t>
            </a:r>
            <a:r>
              <a:rPr lang="en-US" altLang="zh-CN" sz="1600" b="0" dirty="0" err="1">
                <a:latin typeface="+mn-lt"/>
                <a:ea typeface="MS Sans Serif" charset="-122"/>
              </a:rPr>
              <a:t>cs:code,ds:data</a:t>
            </a:r>
            <a:endParaRPr lang="en-US" altLang="zh-CN" sz="1600" b="0" dirty="0">
              <a:latin typeface="+mn-lt"/>
              <a:ea typeface="MS Sans Serif" charset="-122"/>
            </a:endParaRPr>
          </a:p>
          <a:p>
            <a:pPr>
              <a:lnSpc>
                <a:spcPct val="70000"/>
              </a:lnSpc>
              <a:spcBef>
                <a:spcPts val="600"/>
              </a:spcBef>
            </a:pPr>
            <a:r>
              <a:rPr lang="en-US" altLang="zh-CN" sz="1600" b="0" dirty="0" err="1">
                <a:latin typeface="+mn-lt"/>
                <a:ea typeface="MS Sans Serif" charset="-122"/>
              </a:rPr>
              <a:t>start:mov</a:t>
            </a:r>
            <a:r>
              <a:rPr lang="en-US" altLang="zh-CN" sz="1600" b="0" dirty="0">
                <a:latin typeface="+mn-lt"/>
                <a:ea typeface="MS Sans Serif" charset="-122"/>
              </a:rPr>
              <a:t> </a:t>
            </a:r>
            <a:r>
              <a:rPr lang="en-US" altLang="zh-CN" sz="1600" b="0" dirty="0" err="1">
                <a:latin typeface="+mn-lt"/>
                <a:ea typeface="MS Sans Serif" charset="-122"/>
              </a:rPr>
              <a:t>ax,data</a:t>
            </a:r>
            <a:endParaRPr lang="en-US" altLang="zh-CN" sz="1600" b="0" dirty="0">
              <a:latin typeface="+mn-lt"/>
              <a:ea typeface="MS Sans Serif" charset="-122"/>
            </a:endParaRPr>
          </a:p>
          <a:p>
            <a:pPr>
              <a:lnSpc>
                <a:spcPct val="70000"/>
              </a:lnSpc>
              <a:spcBef>
                <a:spcPts val="600"/>
              </a:spcBef>
            </a:pPr>
            <a:r>
              <a:rPr lang="en-US" altLang="zh-CN" sz="1600" b="0" dirty="0">
                <a:latin typeface="+mn-lt"/>
                <a:ea typeface="MS Sans Serif" charset="-122"/>
              </a:rPr>
              <a:t>      </a:t>
            </a:r>
            <a:r>
              <a:rPr lang="en-US" altLang="zh-CN" sz="1600" b="0" dirty="0" err="1">
                <a:latin typeface="+mn-lt"/>
                <a:ea typeface="MS Sans Serif" charset="-122"/>
              </a:rPr>
              <a:t>mov</a:t>
            </a:r>
            <a:r>
              <a:rPr lang="en-US" altLang="zh-CN" sz="1600" b="0" dirty="0">
                <a:latin typeface="+mn-lt"/>
                <a:ea typeface="MS Sans Serif" charset="-122"/>
              </a:rPr>
              <a:t> </a:t>
            </a:r>
            <a:r>
              <a:rPr lang="en-US" altLang="zh-CN" sz="1600" b="0" dirty="0" err="1">
                <a:latin typeface="+mn-lt"/>
                <a:ea typeface="MS Sans Serif" charset="-122"/>
              </a:rPr>
              <a:t>ds,ax</a:t>
            </a:r>
            <a:endParaRPr lang="en-US" altLang="zh-CN" sz="1600" b="0" dirty="0">
              <a:latin typeface="+mn-lt"/>
              <a:ea typeface="MS Sans Serif" charset="-122"/>
            </a:endParaRPr>
          </a:p>
          <a:p>
            <a:pPr>
              <a:lnSpc>
                <a:spcPct val="70000"/>
              </a:lnSpc>
              <a:spcBef>
                <a:spcPts val="600"/>
              </a:spcBef>
            </a:pPr>
            <a:r>
              <a:rPr lang="en-US" altLang="zh-CN" sz="1600" b="0" dirty="0">
                <a:latin typeface="+mn-lt"/>
                <a:ea typeface="MS Sans Serif" charset="-122"/>
              </a:rPr>
              <a:t>      </a:t>
            </a:r>
            <a:r>
              <a:rPr lang="en-US" altLang="zh-CN" sz="1600" b="0" dirty="0" err="1">
                <a:latin typeface="+mn-lt"/>
                <a:ea typeface="MS Sans Serif" charset="-122"/>
              </a:rPr>
              <a:t>mov</a:t>
            </a:r>
            <a:r>
              <a:rPr lang="en-US" altLang="zh-CN" sz="1600" b="0" dirty="0">
                <a:latin typeface="+mn-lt"/>
                <a:ea typeface="MS Sans Serif" charset="-122"/>
              </a:rPr>
              <a:t> </a:t>
            </a:r>
            <a:r>
              <a:rPr lang="en-US" altLang="zh-CN" sz="1600" b="0" dirty="0" err="1">
                <a:latin typeface="+mn-lt"/>
                <a:ea typeface="MS Sans Serif" charset="-122"/>
              </a:rPr>
              <a:t>es,ax</a:t>
            </a:r>
            <a:endParaRPr lang="en-US" altLang="zh-CN" sz="1600" b="0" dirty="0">
              <a:latin typeface="+mn-lt"/>
              <a:ea typeface="MS Sans Serif" charset="-122"/>
            </a:endParaRPr>
          </a:p>
          <a:p>
            <a:pPr>
              <a:lnSpc>
                <a:spcPct val="70000"/>
              </a:lnSpc>
              <a:spcBef>
                <a:spcPts val="600"/>
              </a:spcBef>
            </a:pPr>
            <a:r>
              <a:rPr lang="en-US" altLang="zh-CN" sz="1600" b="0" dirty="0">
                <a:latin typeface="+mn-lt"/>
                <a:ea typeface="MS Sans Serif" charset="-122"/>
              </a:rPr>
              <a:t>      </a:t>
            </a:r>
            <a:r>
              <a:rPr lang="en-US" altLang="zh-CN" sz="1600" b="0" dirty="0" err="1">
                <a:solidFill>
                  <a:schemeClr val="hlink"/>
                </a:solidFill>
                <a:latin typeface="+mn-lt"/>
                <a:ea typeface="MS Sans Serif" charset="-122"/>
              </a:rPr>
              <a:t>mov</a:t>
            </a:r>
            <a:r>
              <a:rPr lang="en-US" altLang="zh-CN" sz="1600" b="0" dirty="0">
                <a:solidFill>
                  <a:schemeClr val="hlink"/>
                </a:solidFill>
                <a:latin typeface="+mn-lt"/>
                <a:ea typeface="MS Sans Serif" charset="-122"/>
              </a:rPr>
              <a:t> </a:t>
            </a:r>
            <a:r>
              <a:rPr lang="en-US" altLang="zh-CN" sz="1600" b="0" dirty="0" err="1">
                <a:solidFill>
                  <a:schemeClr val="hlink"/>
                </a:solidFill>
                <a:latin typeface="+mn-lt"/>
                <a:ea typeface="MS Sans Serif" charset="-122"/>
              </a:rPr>
              <a:t>dx,offset</a:t>
            </a:r>
            <a:r>
              <a:rPr lang="en-US" altLang="zh-CN" sz="1600" b="0" dirty="0">
                <a:solidFill>
                  <a:schemeClr val="hlink"/>
                </a:solidFill>
                <a:latin typeface="+mn-lt"/>
                <a:ea typeface="MS Sans Serif" charset="-122"/>
              </a:rPr>
              <a:t> </a:t>
            </a:r>
            <a:r>
              <a:rPr lang="en-US" altLang="zh-CN" sz="1600" b="0" dirty="0" err="1">
                <a:solidFill>
                  <a:schemeClr val="hlink"/>
                </a:solidFill>
                <a:latin typeface="+mn-lt"/>
                <a:ea typeface="MS Sans Serif" charset="-122"/>
              </a:rPr>
              <a:t>fname</a:t>
            </a:r>
            <a:r>
              <a:rPr lang="en-US" altLang="zh-CN" sz="1600" b="0" dirty="0">
                <a:solidFill>
                  <a:schemeClr val="hlink"/>
                </a:solidFill>
                <a:latin typeface="+mn-lt"/>
                <a:ea typeface="MS Sans Serif" charset="-122"/>
              </a:rPr>
              <a:t>  ;Open source file</a:t>
            </a:r>
          </a:p>
          <a:p>
            <a:pPr>
              <a:lnSpc>
                <a:spcPct val="70000"/>
              </a:lnSpc>
              <a:spcBef>
                <a:spcPts val="600"/>
              </a:spcBef>
            </a:pPr>
            <a:r>
              <a:rPr lang="en-US" altLang="zh-CN" sz="1600" b="0" dirty="0">
                <a:solidFill>
                  <a:schemeClr val="hlink"/>
                </a:solidFill>
                <a:latin typeface="+mn-lt"/>
                <a:ea typeface="MS Sans Serif" charset="-122"/>
              </a:rPr>
              <a:t>      </a:t>
            </a:r>
            <a:r>
              <a:rPr lang="en-US" altLang="zh-CN" sz="1600" b="0" dirty="0" err="1">
                <a:solidFill>
                  <a:schemeClr val="hlink"/>
                </a:solidFill>
                <a:latin typeface="+mn-lt"/>
                <a:ea typeface="MS Sans Serif" charset="-122"/>
              </a:rPr>
              <a:t>mov</a:t>
            </a:r>
            <a:r>
              <a:rPr lang="en-US" altLang="zh-CN" sz="1600" b="0" dirty="0">
                <a:solidFill>
                  <a:schemeClr val="hlink"/>
                </a:solidFill>
                <a:latin typeface="+mn-lt"/>
                <a:ea typeface="MS Sans Serif" charset="-122"/>
              </a:rPr>
              <a:t> al,0                     ;read file</a:t>
            </a:r>
          </a:p>
          <a:p>
            <a:pPr>
              <a:lnSpc>
                <a:spcPct val="70000"/>
              </a:lnSpc>
              <a:spcBef>
                <a:spcPts val="600"/>
              </a:spcBef>
            </a:pPr>
            <a:r>
              <a:rPr lang="en-US" altLang="zh-CN" sz="1600" b="0" dirty="0">
                <a:solidFill>
                  <a:schemeClr val="hlink"/>
                </a:solidFill>
                <a:latin typeface="+mn-lt"/>
                <a:ea typeface="MS Sans Serif" charset="-122"/>
              </a:rPr>
              <a:t>      </a:t>
            </a:r>
            <a:r>
              <a:rPr lang="en-US" altLang="zh-CN" sz="1600" b="0" dirty="0" err="1">
                <a:solidFill>
                  <a:schemeClr val="hlink"/>
                </a:solidFill>
                <a:latin typeface="+mn-lt"/>
                <a:ea typeface="MS Sans Serif" charset="-122"/>
              </a:rPr>
              <a:t>mov</a:t>
            </a:r>
            <a:r>
              <a:rPr lang="en-US" altLang="zh-CN" sz="1600" b="0" dirty="0">
                <a:solidFill>
                  <a:schemeClr val="hlink"/>
                </a:solidFill>
                <a:latin typeface="+mn-lt"/>
                <a:ea typeface="MS Sans Serif" charset="-122"/>
              </a:rPr>
              <a:t> ah,3dh                ;Open the file</a:t>
            </a:r>
          </a:p>
          <a:p>
            <a:pPr>
              <a:lnSpc>
                <a:spcPct val="70000"/>
              </a:lnSpc>
              <a:spcBef>
                <a:spcPts val="600"/>
              </a:spcBef>
            </a:pPr>
            <a:r>
              <a:rPr lang="en-US" altLang="zh-CN" sz="1600" b="0" dirty="0">
                <a:solidFill>
                  <a:schemeClr val="hlink"/>
                </a:solidFill>
                <a:latin typeface="+mn-lt"/>
                <a:ea typeface="MS Sans Serif" charset="-122"/>
              </a:rPr>
              <a:t>      </a:t>
            </a:r>
            <a:r>
              <a:rPr lang="en-US" altLang="zh-CN" sz="1600" b="0" dirty="0" err="1">
                <a:solidFill>
                  <a:schemeClr val="hlink"/>
                </a:solidFill>
                <a:latin typeface="+mn-lt"/>
                <a:ea typeface="MS Sans Serif" charset="-122"/>
              </a:rPr>
              <a:t>int</a:t>
            </a:r>
            <a:r>
              <a:rPr lang="en-US" altLang="zh-CN" sz="1600" b="0" dirty="0">
                <a:solidFill>
                  <a:schemeClr val="hlink"/>
                </a:solidFill>
                <a:latin typeface="+mn-lt"/>
                <a:ea typeface="MS Sans Serif" charset="-122"/>
              </a:rPr>
              <a:t> 21h</a:t>
            </a:r>
          </a:p>
          <a:p>
            <a:pPr>
              <a:lnSpc>
                <a:spcPct val="70000"/>
              </a:lnSpc>
              <a:spcBef>
                <a:spcPts val="600"/>
              </a:spcBef>
            </a:pPr>
            <a:r>
              <a:rPr lang="en-US" altLang="zh-CN" sz="1600" b="0" dirty="0">
                <a:latin typeface="+mn-lt"/>
                <a:ea typeface="MS Sans Serif" charset="-122"/>
              </a:rPr>
              <a:t>      </a:t>
            </a:r>
            <a:r>
              <a:rPr lang="en-US" altLang="zh-CN" sz="1600" b="0" dirty="0" err="1">
                <a:latin typeface="+mn-lt"/>
                <a:ea typeface="MS Sans Serif" charset="-122"/>
              </a:rPr>
              <a:t>mov</a:t>
            </a:r>
            <a:r>
              <a:rPr lang="en-US" altLang="zh-CN" sz="1600" b="0" dirty="0">
                <a:latin typeface="+mn-lt"/>
                <a:ea typeface="MS Sans Serif" charset="-122"/>
              </a:rPr>
              <a:t> </a:t>
            </a:r>
            <a:r>
              <a:rPr lang="en-US" altLang="zh-CN" sz="1600" b="0" dirty="0" err="1">
                <a:latin typeface="+mn-lt"/>
                <a:ea typeface="MS Sans Serif" charset="-122"/>
              </a:rPr>
              <a:t>si,ax</a:t>
            </a:r>
            <a:r>
              <a:rPr lang="en-US" altLang="zh-CN" sz="1600" b="0" dirty="0">
                <a:latin typeface="+mn-lt"/>
                <a:ea typeface="MS Sans Serif" charset="-122"/>
              </a:rPr>
              <a:t>                   ;file number</a:t>
            </a:r>
          </a:p>
          <a:p>
            <a:pPr>
              <a:lnSpc>
                <a:spcPct val="70000"/>
              </a:lnSpc>
              <a:spcBef>
                <a:spcPts val="600"/>
              </a:spcBef>
            </a:pPr>
            <a:r>
              <a:rPr lang="en-US" altLang="zh-CN" sz="1600" b="0" dirty="0">
                <a:latin typeface="+mn-lt"/>
                <a:ea typeface="MS Sans Serif" charset="-122"/>
              </a:rPr>
              <a:t>      </a:t>
            </a:r>
            <a:r>
              <a:rPr lang="en-US" altLang="zh-CN" sz="1600" b="0" dirty="0" err="1">
                <a:latin typeface="+mn-lt"/>
                <a:ea typeface="MS Sans Serif" charset="-122"/>
              </a:rPr>
              <a:t>mov</a:t>
            </a:r>
            <a:r>
              <a:rPr lang="en-US" altLang="zh-CN" sz="1600" b="0" dirty="0">
                <a:latin typeface="+mn-lt"/>
                <a:ea typeface="MS Sans Serif" charset="-122"/>
              </a:rPr>
              <a:t> </a:t>
            </a:r>
            <a:r>
              <a:rPr lang="en-US" altLang="zh-CN" sz="1600" b="0" dirty="0" err="1">
                <a:latin typeface="+mn-lt"/>
                <a:ea typeface="MS Sans Serif" charset="-122"/>
              </a:rPr>
              <a:t>bx,si</a:t>
            </a:r>
            <a:endParaRPr lang="en-US" altLang="zh-CN" sz="1600" b="0" dirty="0">
              <a:latin typeface="+mn-lt"/>
              <a:ea typeface="MS Sans Serif" charset="-122"/>
            </a:endParaRPr>
          </a:p>
          <a:p>
            <a:pPr>
              <a:lnSpc>
                <a:spcPct val="70000"/>
              </a:lnSpc>
              <a:spcBef>
                <a:spcPts val="600"/>
              </a:spcBef>
            </a:pPr>
            <a:r>
              <a:rPr lang="en-US" altLang="zh-CN" sz="1600" b="0" dirty="0">
                <a:latin typeface="+mn-lt"/>
                <a:ea typeface="MS Sans Serif" charset="-122"/>
              </a:rPr>
              <a:t>      </a:t>
            </a:r>
            <a:r>
              <a:rPr lang="en-US" altLang="zh-CN" sz="1600" b="0" dirty="0" err="1">
                <a:solidFill>
                  <a:schemeClr val="hlink"/>
                </a:solidFill>
                <a:latin typeface="+mn-lt"/>
                <a:ea typeface="MS Sans Serif" charset="-122"/>
              </a:rPr>
              <a:t>mov</a:t>
            </a:r>
            <a:r>
              <a:rPr lang="en-US" altLang="zh-CN" sz="1600" b="0" dirty="0">
                <a:solidFill>
                  <a:schemeClr val="hlink"/>
                </a:solidFill>
                <a:latin typeface="+mn-lt"/>
                <a:ea typeface="MS Sans Serif" charset="-122"/>
              </a:rPr>
              <a:t> </a:t>
            </a:r>
            <a:r>
              <a:rPr lang="en-US" altLang="zh-CN" sz="1600" b="0" dirty="0" err="1">
                <a:solidFill>
                  <a:schemeClr val="hlink"/>
                </a:solidFill>
                <a:latin typeface="+mn-lt"/>
                <a:ea typeface="MS Sans Serif" charset="-122"/>
              </a:rPr>
              <a:t>dx,offset</a:t>
            </a:r>
            <a:r>
              <a:rPr lang="en-US" altLang="zh-CN" sz="1600" b="0" dirty="0">
                <a:solidFill>
                  <a:schemeClr val="hlink"/>
                </a:solidFill>
                <a:latin typeface="+mn-lt"/>
                <a:ea typeface="MS Sans Serif" charset="-122"/>
              </a:rPr>
              <a:t> </a:t>
            </a:r>
            <a:r>
              <a:rPr lang="en-US" altLang="zh-CN" sz="1600" b="0" dirty="0" err="1">
                <a:solidFill>
                  <a:schemeClr val="hlink"/>
                </a:solidFill>
                <a:latin typeface="+mn-lt"/>
                <a:ea typeface="MS Sans Serif" charset="-122"/>
              </a:rPr>
              <a:t>dta</a:t>
            </a:r>
            <a:r>
              <a:rPr lang="en-US" altLang="zh-CN" sz="1600" b="0" dirty="0">
                <a:solidFill>
                  <a:schemeClr val="hlink"/>
                </a:solidFill>
                <a:latin typeface="+mn-lt"/>
                <a:ea typeface="MS Sans Serif" charset="-122"/>
              </a:rPr>
              <a:t>      ;read from the source file</a:t>
            </a:r>
          </a:p>
          <a:p>
            <a:pPr>
              <a:lnSpc>
                <a:spcPct val="70000"/>
              </a:lnSpc>
              <a:spcBef>
                <a:spcPts val="600"/>
              </a:spcBef>
            </a:pPr>
            <a:r>
              <a:rPr lang="en-US" altLang="zh-CN" sz="1600" b="0" dirty="0">
                <a:solidFill>
                  <a:schemeClr val="hlink"/>
                </a:solidFill>
                <a:latin typeface="+mn-lt"/>
                <a:ea typeface="MS Sans Serif" charset="-122"/>
              </a:rPr>
              <a:t>      </a:t>
            </a:r>
            <a:r>
              <a:rPr lang="en-US" altLang="zh-CN" sz="1600" b="0" dirty="0" err="1">
                <a:solidFill>
                  <a:schemeClr val="hlink"/>
                </a:solidFill>
                <a:latin typeface="+mn-lt"/>
                <a:ea typeface="MS Sans Serif" charset="-122"/>
              </a:rPr>
              <a:t>mov</a:t>
            </a:r>
            <a:r>
              <a:rPr lang="en-US" altLang="zh-CN" sz="1600" b="0" dirty="0">
                <a:solidFill>
                  <a:schemeClr val="hlink"/>
                </a:solidFill>
                <a:latin typeface="+mn-lt"/>
                <a:ea typeface="MS Sans Serif" charset="-122"/>
              </a:rPr>
              <a:t> cx,10                 ;read 10 bytes</a:t>
            </a:r>
          </a:p>
          <a:p>
            <a:pPr>
              <a:lnSpc>
                <a:spcPct val="70000"/>
              </a:lnSpc>
              <a:spcBef>
                <a:spcPts val="600"/>
              </a:spcBef>
            </a:pPr>
            <a:r>
              <a:rPr lang="en-US" altLang="zh-CN" sz="1600" b="0" dirty="0">
                <a:solidFill>
                  <a:schemeClr val="hlink"/>
                </a:solidFill>
                <a:latin typeface="+mn-lt"/>
                <a:ea typeface="MS Sans Serif" charset="-122"/>
              </a:rPr>
              <a:t>      </a:t>
            </a:r>
            <a:r>
              <a:rPr lang="en-US" altLang="zh-CN" sz="1600" b="0" dirty="0" err="1">
                <a:solidFill>
                  <a:schemeClr val="hlink"/>
                </a:solidFill>
                <a:latin typeface="+mn-lt"/>
                <a:ea typeface="MS Sans Serif" charset="-122"/>
              </a:rPr>
              <a:t>mov</a:t>
            </a:r>
            <a:r>
              <a:rPr lang="en-US" altLang="zh-CN" sz="1600" b="0" dirty="0">
                <a:solidFill>
                  <a:schemeClr val="hlink"/>
                </a:solidFill>
                <a:latin typeface="+mn-lt"/>
                <a:ea typeface="MS Sans Serif" charset="-122"/>
              </a:rPr>
              <a:t> ah,3fh                </a:t>
            </a:r>
            <a:r>
              <a:rPr lang="en-US" altLang="zh-CN" sz="1600" b="0" dirty="0">
                <a:solidFill>
                  <a:schemeClr val="hlink"/>
                </a:solidFill>
                <a:ea typeface="MS Sans Serif" charset="-122"/>
              </a:rPr>
              <a:t>;read the file</a:t>
            </a:r>
            <a:endParaRPr lang="en-US" altLang="zh-CN" sz="1600" b="0" dirty="0">
              <a:solidFill>
                <a:schemeClr val="hlink"/>
              </a:solidFill>
              <a:latin typeface="+mn-lt"/>
              <a:ea typeface="MS Sans Serif" charset="-122"/>
            </a:endParaRPr>
          </a:p>
          <a:p>
            <a:pPr>
              <a:lnSpc>
                <a:spcPct val="70000"/>
              </a:lnSpc>
              <a:spcBef>
                <a:spcPts val="600"/>
              </a:spcBef>
            </a:pPr>
            <a:r>
              <a:rPr lang="en-US" altLang="zh-CN" sz="1600" b="0" dirty="0">
                <a:solidFill>
                  <a:schemeClr val="hlink"/>
                </a:solidFill>
                <a:latin typeface="+mn-lt"/>
                <a:ea typeface="MS Sans Serif" charset="-122"/>
              </a:rPr>
              <a:t>      </a:t>
            </a:r>
            <a:r>
              <a:rPr lang="en-US" altLang="zh-CN" sz="1600" b="0" dirty="0" err="1">
                <a:solidFill>
                  <a:schemeClr val="hlink"/>
                </a:solidFill>
                <a:latin typeface="+mn-lt"/>
                <a:ea typeface="MS Sans Serif" charset="-122"/>
              </a:rPr>
              <a:t>int</a:t>
            </a:r>
            <a:r>
              <a:rPr lang="en-US" altLang="zh-CN" sz="1600" b="0" dirty="0">
                <a:solidFill>
                  <a:schemeClr val="hlink"/>
                </a:solidFill>
                <a:latin typeface="+mn-lt"/>
                <a:ea typeface="MS Sans Serif" charset="-122"/>
              </a:rPr>
              <a:t> 21h</a:t>
            </a:r>
            <a:endParaRPr lang="en-US" altLang="zh-CN" sz="1600" b="0" dirty="0">
              <a:solidFill>
                <a:schemeClr val="hlink"/>
              </a:solidFill>
              <a:latin typeface="+mn-lt"/>
            </a:endParaRPr>
          </a:p>
        </p:txBody>
      </p:sp>
      <p:sp>
        <p:nvSpPr>
          <p:cNvPr id="262149" name="Text Box 5"/>
          <p:cNvSpPr txBox="1">
            <a:spLocks noChangeArrowheads="1"/>
          </p:cNvSpPr>
          <p:nvPr/>
        </p:nvSpPr>
        <p:spPr bwMode="auto">
          <a:xfrm>
            <a:off x="4968044" y="1520788"/>
            <a:ext cx="3996444" cy="5006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70000"/>
              </a:lnSpc>
              <a:spcBef>
                <a:spcPts val="600"/>
              </a:spcBef>
            </a:pPr>
            <a:r>
              <a:rPr lang="en-US" altLang="zh-CN" sz="1600" b="0" dirty="0">
                <a:latin typeface="+mn-lt"/>
                <a:ea typeface="MS Sans Serif" charset="-122"/>
              </a:rPr>
              <a:t>      mov </a:t>
            </a:r>
            <a:r>
              <a:rPr lang="en-US" altLang="zh-CN" sz="1600" b="0" dirty="0" err="1">
                <a:latin typeface="+mn-lt"/>
                <a:ea typeface="MS Sans Serif" charset="-122"/>
              </a:rPr>
              <a:t>di,ax</a:t>
            </a:r>
            <a:r>
              <a:rPr lang="en-US" altLang="zh-CN" sz="1600" b="0" dirty="0">
                <a:latin typeface="+mn-lt"/>
                <a:ea typeface="MS Sans Serif" charset="-122"/>
              </a:rPr>
              <a:t>          ;</a:t>
            </a:r>
            <a:r>
              <a:rPr lang="zh-CN" altLang="en-US" sz="1400" b="0" dirty="0">
                <a:latin typeface="+mn-lt"/>
                <a:ea typeface="MS Sans Serif" charset="-122"/>
              </a:rPr>
              <a:t>实际读入的字节数</a:t>
            </a:r>
            <a:r>
              <a:rPr lang="en-US" altLang="zh-CN" sz="1600" b="0" dirty="0">
                <a:latin typeface="+mn-lt"/>
                <a:ea typeface="MS Sans Serif" charset="-122"/>
              </a:rPr>
              <a:t>     </a:t>
            </a:r>
          </a:p>
          <a:p>
            <a:pPr>
              <a:lnSpc>
                <a:spcPct val="70000"/>
              </a:lnSpc>
              <a:spcBef>
                <a:spcPts val="600"/>
              </a:spcBef>
            </a:pPr>
            <a:r>
              <a:rPr lang="zh-CN" altLang="en-US" sz="1600" b="0" dirty="0">
                <a:latin typeface="+mn-lt"/>
                <a:ea typeface="MS Sans Serif" charset="-122"/>
              </a:rPr>
              <a:t>      </a:t>
            </a:r>
            <a:r>
              <a:rPr lang="en-US" altLang="zh-CN" sz="1600" b="0" dirty="0">
                <a:solidFill>
                  <a:schemeClr val="hlink"/>
                </a:solidFill>
                <a:latin typeface="+mn-lt"/>
                <a:ea typeface="MS Sans Serif" charset="-122"/>
              </a:rPr>
              <a:t>mov ah,3eh        ;close the source file </a:t>
            </a:r>
          </a:p>
          <a:p>
            <a:pPr>
              <a:lnSpc>
                <a:spcPct val="70000"/>
              </a:lnSpc>
              <a:spcBef>
                <a:spcPts val="600"/>
              </a:spcBef>
            </a:pPr>
            <a:r>
              <a:rPr lang="en-US" altLang="zh-CN" sz="1600" b="0" dirty="0">
                <a:solidFill>
                  <a:schemeClr val="hlink"/>
                </a:solidFill>
                <a:latin typeface="+mn-lt"/>
                <a:ea typeface="MS Sans Serif" charset="-122"/>
              </a:rPr>
              <a:t>      </a:t>
            </a:r>
            <a:r>
              <a:rPr lang="en-US" altLang="zh-CN" sz="1600" b="0" dirty="0" err="1">
                <a:solidFill>
                  <a:schemeClr val="hlink"/>
                </a:solidFill>
                <a:latin typeface="+mn-lt"/>
                <a:ea typeface="MS Sans Serif" charset="-122"/>
              </a:rPr>
              <a:t>int</a:t>
            </a:r>
            <a:r>
              <a:rPr lang="en-US" altLang="zh-CN" sz="1600" b="0" dirty="0">
                <a:solidFill>
                  <a:schemeClr val="hlink"/>
                </a:solidFill>
                <a:latin typeface="+mn-lt"/>
                <a:ea typeface="MS Sans Serif" charset="-122"/>
              </a:rPr>
              <a:t> 21h</a:t>
            </a:r>
          </a:p>
          <a:p>
            <a:pPr>
              <a:lnSpc>
                <a:spcPct val="70000"/>
              </a:lnSpc>
              <a:spcBef>
                <a:spcPts val="600"/>
              </a:spcBef>
            </a:pPr>
            <a:r>
              <a:rPr lang="en-US" altLang="zh-CN" sz="1600" b="0" dirty="0">
                <a:latin typeface="+mn-lt"/>
                <a:ea typeface="MS Sans Serif" charset="-122"/>
              </a:rPr>
              <a:t>      </a:t>
            </a:r>
            <a:r>
              <a:rPr lang="en-US" altLang="zh-CN" sz="1600" b="0" dirty="0">
                <a:solidFill>
                  <a:schemeClr val="folHlink"/>
                </a:solidFill>
                <a:latin typeface="+mn-lt"/>
                <a:ea typeface="MS Sans Serif" charset="-122"/>
              </a:rPr>
              <a:t>mov </a:t>
            </a:r>
            <a:r>
              <a:rPr lang="en-US" altLang="zh-CN" sz="1600" b="0" dirty="0" err="1">
                <a:solidFill>
                  <a:schemeClr val="folHlink"/>
                </a:solidFill>
                <a:latin typeface="+mn-lt"/>
                <a:ea typeface="MS Sans Serif" charset="-122"/>
              </a:rPr>
              <a:t>dx,offset</a:t>
            </a:r>
            <a:r>
              <a:rPr lang="en-US" altLang="zh-CN" sz="1600" b="0" dirty="0">
                <a:solidFill>
                  <a:schemeClr val="folHlink"/>
                </a:solidFill>
                <a:latin typeface="+mn-lt"/>
                <a:ea typeface="MS Sans Serif" charset="-122"/>
              </a:rPr>
              <a:t> fname2 ;make the new file</a:t>
            </a:r>
          </a:p>
          <a:p>
            <a:pPr>
              <a:lnSpc>
                <a:spcPct val="70000"/>
              </a:lnSpc>
              <a:spcBef>
                <a:spcPts val="600"/>
              </a:spcBef>
            </a:pPr>
            <a:r>
              <a:rPr lang="en-US" altLang="zh-CN" sz="1600" b="0" dirty="0">
                <a:solidFill>
                  <a:schemeClr val="folHlink"/>
                </a:solidFill>
                <a:latin typeface="+mn-lt"/>
                <a:ea typeface="MS Sans Serif" charset="-122"/>
              </a:rPr>
              <a:t>      </a:t>
            </a:r>
            <a:r>
              <a:rPr lang="en-US" altLang="zh-CN" sz="1600" b="0" dirty="0" err="1">
                <a:solidFill>
                  <a:schemeClr val="folHlink"/>
                </a:solidFill>
                <a:latin typeface="+mn-lt"/>
                <a:ea typeface="MS Sans Serif" charset="-122"/>
              </a:rPr>
              <a:t>mov</a:t>
            </a:r>
            <a:r>
              <a:rPr lang="en-US" altLang="zh-CN" sz="1600" b="0" dirty="0">
                <a:solidFill>
                  <a:schemeClr val="folHlink"/>
                </a:solidFill>
                <a:latin typeface="+mn-lt"/>
                <a:ea typeface="MS Sans Serif" charset="-122"/>
              </a:rPr>
              <a:t> cx,0</a:t>
            </a:r>
          </a:p>
          <a:p>
            <a:pPr>
              <a:lnSpc>
                <a:spcPct val="70000"/>
              </a:lnSpc>
              <a:spcBef>
                <a:spcPts val="600"/>
              </a:spcBef>
            </a:pPr>
            <a:r>
              <a:rPr lang="en-US" altLang="zh-CN" sz="1600" b="0" dirty="0">
                <a:solidFill>
                  <a:schemeClr val="folHlink"/>
                </a:solidFill>
                <a:latin typeface="+mn-lt"/>
                <a:ea typeface="MS Sans Serif" charset="-122"/>
              </a:rPr>
              <a:t>      </a:t>
            </a:r>
            <a:r>
              <a:rPr lang="en-US" altLang="zh-CN" sz="1600" b="0" dirty="0" err="1">
                <a:solidFill>
                  <a:schemeClr val="folHlink"/>
                </a:solidFill>
                <a:latin typeface="+mn-lt"/>
                <a:ea typeface="MS Sans Serif" charset="-122"/>
              </a:rPr>
              <a:t>mov</a:t>
            </a:r>
            <a:r>
              <a:rPr lang="en-US" altLang="zh-CN" sz="1600" b="0" dirty="0">
                <a:solidFill>
                  <a:schemeClr val="folHlink"/>
                </a:solidFill>
                <a:latin typeface="+mn-lt"/>
                <a:ea typeface="MS Sans Serif" charset="-122"/>
              </a:rPr>
              <a:t> ah,3ch</a:t>
            </a:r>
          </a:p>
          <a:p>
            <a:pPr>
              <a:lnSpc>
                <a:spcPct val="70000"/>
              </a:lnSpc>
              <a:spcBef>
                <a:spcPts val="600"/>
              </a:spcBef>
            </a:pPr>
            <a:r>
              <a:rPr lang="en-US" altLang="zh-CN" sz="1600" b="0" dirty="0">
                <a:solidFill>
                  <a:schemeClr val="folHlink"/>
                </a:solidFill>
                <a:latin typeface="+mn-lt"/>
                <a:ea typeface="MS Sans Serif" charset="-122"/>
              </a:rPr>
              <a:t>      </a:t>
            </a:r>
            <a:r>
              <a:rPr lang="en-US" altLang="zh-CN" sz="1600" b="0" dirty="0" err="1">
                <a:solidFill>
                  <a:schemeClr val="folHlink"/>
                </a:solidFill>
                <a:latin typeface="+mn-lt"/>
                <a:ea typeface="MS Sans Serif" charset="-122"/>
              </a:rPr>
              <a:t>int</a:t>
            </a:r>
            <a:r>
              <a:rPr lang="en-US" altLang="zh-CN" sz="1600" b="0" dirty="0">
                <a:solidFill>
                  <a:schemeClr val="folHlink"/>
                </a:solidFill>
                <a:latin typeface="+mn-lt"/>
                <a:ea typeface="MS Sans Serif" charset="-122"/>
              </a:rPr>
              <a:t> 21h</a:t>
            </a:r>
          </a:p>
          <a:p>
            <a:pPr>
              <a:lnSpc>
                <a:spcPct val="70000"/>
              </a:lnSpc>
              <a:spcBef>
                <a:spcPts val="600"/>
              </a:spcBef>
            </a:pPr>
            <a:r>
              <a:rPr lang="en-US" altLang="zh-CN" sz="1600" b="0" dirty="0">
                <a:latin typeface="+mn-lt"/>
                <a:ea typeface="MS Sans Serif" charset="-122"/>
              </a:rPr>
              <a:t>      mov </a:t>
            </a:r>
            <a:r>
              <a:rPr lang="en-US" altLang="zh-CN" sz="1600" b="0" dirty="0" err="1">
                <a:latin typeface="+mn-lt"/>
                <a:ea typeface="MS Sans Serif" charset="-122"/>
              </a:rPr>
              <a:t>si,ax</a:t>
            </a:r>
            <a:r>
              <a:rPr lang="zh-CN" altLang="en-US" sz="1600" b="0" dirty="0">
                <a:latin typeface="+mn-lt"/>
                <a:ea typeface="MS Sans Serif" charset="-122"/>
              </a:rPr>
              <a:t>           </a:t>
            </a:r>
            <a:r>
              <a:rPr lang="zh-CN" altLang="en-US" sz="1400" b="0" dirty="0">
                <a:latin typeface="+mn-lt"/>
                <a:ea typeface="MS Sans Serif" charset="-122"/>
              </a:rPr>
              <a:t>；文件代码</a:t>
            </a:r>
            <a:endParaRPr lang="en-US" altLang="zh-CN" sz="1400" b="0" dirty="0">
              <a:latin typeface="+mn-lt"/>
              <a:ea typeface="MS Sans Serif" charset="-122"/>
            </a:endParaRPr>
          </a:p>
          <a:p>
            <a:pPr>
              <a:lnSpc>
                <a:spcPct val="70000"/>
              </a:lnSpc>
              <a:spcBef>
                <a:spcPts val="600"/>
              </a:spcBef>
            </a:pPr>
            <a:r>
              <a:rPr lang="en-US" altLang="zh-CN" sz="1600" b="0" dirty="0">
                <a:latin typeface="+mn-lt"/>
                <a:ea typeface="MS Sans Serif" charset="-122"/>
              </a:rPr>
              <a:t>      </a:t>
            </a:r>
            <a:r>
              <a:rPr lang="en-US" altLang="zh-CN" sz="1600" b="0" dirty="0" err="1">
                <a:solidFill>
                  <a:schemeClr val="hlink"/>
                </a:solidFill>
                <a:latin typeface="+mn-lt"/>
                <a:ea typeface="MS Sans Serif" charset="-122"/>
              </a:rPr>
              <a:t>mov</a:t>
            </a:r>
            <a:r>
              <a:rPr lang="en-US" altLang="zh-CN" sz="1600" b="0" dirty="0">
                <a:solidFill>
                  <a:schemeClr val="hlink"/>
                </a:solidFill>
                <a:latin typeface="+mn-lt"/>
                <a:ea typeface="MS Sans Serif" charset="-122"/>
              </a:rPr>
              <a:t> </a:t>
            </a:r>
            <a:r>
              <a:rPr lang="en-US" altLang="zh-CN" sz="1600" b="0" dirty="0" err="1">
                <a:solidFill>
                  <a:schemeClr val="hlink"/>
                </a:solidFill>
                <a:latin typeface="+mn-lt"/>
                <a:ea typeface="MS Sans Serif" charset="-122"/>
              </a:rPr>
              <a:t>dx,offset</a:t>
            </a:r>
            <a:r>
              <a:rPr lang="en-US" altLang="zh-CN" sz="1600" b="0" dirty="0">
                <a:solidFill>
                  <a:schemeClr val="hlink"/>
                </a:solidFill>
                <a:latin typeface="+mn-lt"/>
                <a:ea typeface="MS Sans Serif" charset="-122"/>
              </a:rPr>
              <a:t> </a:t>
            </a:r>
            <a:r>
              <a:rPr lang="en-US" altLang="zh-CN" sz="1600" b="0" dirty="0" err="1">
                <a:solidFill>
                  <a:schemeClr val="hlink"/>
                </a:solidFill>
                <a:latin typeface="+mn-lt"/>
                <a:ea typeface="MS Sans Serif" charset="-122"/>
              </a:rPr>
              <a:t>dta</a:t>
            </a:r>
            <a:r>
              <a:rPr lang="en-US" altLang="zh-CN" sz="1600" b="0" dirty="0">
                <a:solidFill>
                  <a:schemeClr val="hlink"/>
                </a:solidFill>
                <a:latin typeface="+mn-lt"/>
                <a:ea typeface="MS Sans Serif" charset="-122"/>
              </a:rPr>
              <a:t>       ;write into the file</a:t>
            </a:r>
          </a:p>
          <a:p>
            <a:pPr>
              <a:lnSpc>
                <a:spcPct val="70000"/>
              </a:lnSpc>
              <a:spcBef>
                <a:spcPts val="600"/>
              </a:spcBef>
            </a:pPr>
            <a:r>
              <a:rPr lang="en-US" altLang="zh-CN" sz="1600" b="0" dirty="0">
                <a:solidFill>
                  <a:schemeClr val="hlink"/>
                </a:solidFill>
                <a:latin typeface="+mn-lt"/>
                <a:ea typeface="MS Sans Serif" charset="-122"/>
              </a:rPr>
              <a:t>      </a:t>
            </a:r>
            <a:r>
              <a:rPr lang="en-US" altLang="zh-CN" sz="1600" b="0" dirty="0" err="1">
                <a:solidFill>
                  <a:schemeClr val="hlink"/>
                </a:solidFill>
                <a:latin typeface="+mn-lt"/>
                <a:ea typeface="MS Sans Serif" charset="-122"/>
              </a:rPr>
              <a:t>mov</a:t>
            </a:r>
            <a:r>
              <a:rPr lang="en-US" altLang="zh-CN" sz="1600" b="0" dirty="0">
                <a:solidFill>
                  <a:schemeClr val="hlink"/>
                </a:solidFill>
                <a:latin typeface="+mn-lt"/>
                <a:ea typeface="MS Sans Serif" charset="-122"/>
              </a:rPr>
              <a:t> </a:t>
            </a:r>
            <a:r>
              <a:rPr lang="en-US" altLang="zh-CN" sz="1600" b="0" dirty="0" err="1">
                <a:solidFill>
                  <a:schemeClr val="hlink"/>
                </a:solidFill>
                <a:latin typeface="+mn-lt"/>
                <a:ea typeface="MS Sans Serif" charset="-122"/>
              </a:rPr>
              <a:t>cx,di</a:t>
            </a:r>
            <a:r>
              <a:rPr lang="en-US" altLang="zh-CN" sz="1600" b="0" dirty="0">
                <a:solidFill>
                  <a:schemeClr val="hlink"/>
                </a:solidFill>
                <a:latin typeface="+mn-lt"/>
                <a:ea typeface="MS Sans Serif" charset="-122"/>
              </a:rPr>
              <a:t>                   ;write bytes</a:t>
            </a:r>
          </a:p>
          <a:p>
            <a:pPr>
              <a:lnSpc>
                <a:spcPct val="70000"/>
              </a:lnSpc>
              <a:spcBef>
                <a:spcPts val="600"/>
              </a:spcBef>
            </a:pPr>
            <a:r>
              <a:rPr lang="en-US" altLang="zh-CN" sz="1600" b="0" dirty="0">
                <a:solidFill>
                  <a:schemeClr val="hlink"/>
                </a:solidFill>
                <a:latin typeface="+mn-lt"/>
                <a:ea typeface="MS Sans Serif" charset="-122"/>
              </a:rPr>
              <a:t>      </a:t>
            </a:r>
            <a:r>
              <a:rPr lang="en-US" altLang="zh-CN" sz="1600" b="0" dirty="0" err="1">
                <a:solidFill>
                  <a:schemeClr val="hlink"/>
                </a:solidFill>
                <a:latin typeface="+mn-lt"/>
                <a:ea typeface="MS Sans Serif" charset="-122"/>
              </a:rPr>
              <a:t>mov</a:t>
            </a:r>
            <a:r>
              <a:rPr lang="en-US" altLang="zh-CN" sz="1600" b="0" dirty="0">
                <a:solidFill>
                  <a:schemeClr val="hlink"/>
                </a:solidFill>
                <a:latin typeface="+mn-lt"/>
                <a:ea typeface="MS Sans Serif" charset="-122"/>
              </a:rPr>
              <a:t> </a:t>
            </a:r>
            <a:r>
              <a:rPr lang="en-US" altLang="zh-CN" sz="1600" b="0" dirty="0" err="1">
                <a:solidFill>
                  <a:schemeClr val="hlink"/>
                </a:solidFill>
                <a:latin typeface="+mn-lt"/>
                <a:ea typeface="MS Sans Serif" charset="-122"/>
              </a:rPr>
              <a:t>bx,si</a:t>
            </a:r>
            <a:r>
              <a:rPr lang="en-US" altLang="zh-CN" sz="1600" b="0" dirty="0">
                <a:solidFill>
                  <a:schemeClr val="hlink"/>
                </a:solidFill>
                <a:latin typeface="+mn-lt"/>
                <a:ea typeface="MS Sans Serif" charset="-122"/>
              </a:rPr>
              <a:t>                    ;file number</a:t>
            </a:r>
          </a:p>
          <a:p>
            <a:pPr>
              <a:lnSpc>
                <a:spcPct val="70000"/>
              </a:lnSpc>
              <a:spcBef>
                <a:spcPts val="600"/>
              </a:spcBef>
            </a:pPr>
            <a:r>
              <a:rPr lang="en-US" altLang="zh-CN" sz="1600" b="0" dirty="0">
                <a:solidFill>
                  <a:schemeClr val="hlink"/>
                </a:solidFill>
                <a:latin typeface="+mn-lt"/>
                <a:ea typeface="MS Sans Serif" charset="-122"/>
              </a:rPr>
              <a:t>      </a:t>
            </a:r>
            <a:r>
              <a:rPr lang="en-US" altLang="zh-CN" sz="1600" b="0" dirty="0" err="1">
                <a:solidFill>
                  <a:schemeClr val="hlink"/>
                </a:solidFill>
                <a:latin typeface="+mn-lt"/>
                <a:ea typeface="MS Sans Serif" charset="-122"/>
              </a:rPr>
              <a:t>mov</a:t>
            </a:r>
            <a:r>
              <a:rPr lang="en-US" altLang="zh-CN" sz="1600" b="0" dirty="0">
                <a:solidFill>
                  <a:schemeClr val="hlink"/>
                </a:solidFill>
                <a:latin typeface="+mn-lt"/>
                <a:ea typeface="MS Sans Serif" charset="-122"/>
              </a:rPr>
              <a:t> ah,40h                 ;write</a:t>
            </a:r>
          </a:p>
          <a:p>
            <a:pPr>
              <a:lnSpc>
                <a:spcPct val="70000"/>
              </a:lnSpc>
              <a:spcBef>
                <a:spcPts val="600"/>
              </a:spcBef>
            </a:pPr>
            <a:r>
              <a:rPr lang="en-US" altLang="zh-CN" sz="1600" b="0" dirty="0">
                <a:solidFill>
                  <a:schemeClr val="hlink"/>
                </a:solidFill>
                <a:latin typeface="+mn-lt"/>
                <a:ea typeface="MS Sans Serif" charset="-122"/>
              </a:rPr>
              <a:t>      </a:t>
            </a:r>
            <a:r>
              <a:rPr lang="en-US" altLang="zh-CN" sz="1600" b="0" dirty="0" err="1">
                <a:solidFill>
                  <a:schemeClr val="hlink"/>
                </a:solidFill>
                <a:latin typeface="+mn-lt"/>
                <a:ea typeface="MS Sans Serif" charset="-122"/>
              </a:rPr>
              <a:t>int</a:t>
            </a:r>
            <a:r>
              <a:rPr lang="en-US" altLang="zh-CN" sz="1600" b="0" dirty="0">
                <a:solidFill>
                  <a:schemeClr val="hlink"/>
                </a:solidFill>
                <a:latin typeface="+mn-lt"/>
                <a:ea typeface="MS Sans Serif" charset="-122"/>
              </a:rPr>
              <a:t> 21h</a:t>
            </a:r>
          </a:p>
          <a:p>
            <a:pPr>
              <a:lnSpc>
                <a:spcPct val="70000"/>
              </a:lnSpc>
              <a:spcBef>
                <a:spcPts val="600"/>
              </a:spcBef>
            </a:pPr>
            <a:r>
              <a:rPr lang="en-US" altLang="zh-CN" sz="1600" b="0" dirty="0">
                <a:latin typeface="+mn-lt"/>
                <a:ea typeface="MS Sans Serif" charset="-122"/>
              </a:rPr>
              <a:t>      </a:t>
            </a:r>
            <a:r>
              <a:rPr lang="en-US" altLang="zh-CN" sz="1600" b="0" dirty="0" err="1">
                <a:latin typeface="+mn-lt"/>
                <a:ea typeface="MS Sans Serif" charset="-122"/>
              </a:rPr>
              <a:t>mov</a:t>
            </a:r>
            <a:r>
              <a:rPr lang="en-US" altLang="zh-CN" sz="1600" b="0" dirty="0">
                <a:latin typeface="+mn-lt"/>
                <a:ea typeface="MS Sans Serif" charset="-122"/>
              </a:rPr>
              <a:t> </a:t>
            </a:r>
            <a:r>
              <a:rPr lang="en-US" altLang="zh-CN" sz="1600" b="0" dirty="0" err="1">
                <a:latin typeface="+mn-lt"/>
                <a:ea typeface="MS Sans Serif" charset="-122"/>
              </a:rPr>
              <a:t>bx,si</a:t>
            </a:r>
            <a:r>
              <a:rPr lang="en-US" altLang="zh-CN" sz="1600" b="0" dirty="0">
                <a:latin typeface="+mn-lt"/>
                <a:ea typeface="MS Sans Serif" charset="-122"/>
              </a:rPr>
              <a:t>                    ;close the file</a:t>
            </a:r>
          </a:p>
          <a:p>
            <a:pPr>
              <a:lnSpc>
                <a:spcPct val="70000"/>
              </a:lnSpc>
              <a:spcBef>
                <a:spcPts val="600"/>
              </a:spcBef>
            </a:pPr>
            <a:r>
              <a:rPr lang="en-US" altLang="zh-CN" sz="1600" b="0" dirty="0">
                <a:latin typeface="+mn-lt"/>
                <a:ea typeface="MS Sans Serif" charset="-122"/>
              </a:rPr>
              <a:t>      </a:t>
            </a:r>
            <a:r>
              <a:rPr lang="en-US" altLang="zh-CN" sz="1600" b="0" dirty="0" err="1">
                <a:latin typeface="+mn-lt"/>
                <a:ea typeface="MS Sans Serif" charset="-122"/>
              </a:rPr>
              <a:t>mov</a:t>
            </a:r>
            <a:r>
              <a:rPr lang="en-US" altLang="zh-CN" sz="1600" b="0" dirty="0">
                <a:latin typeface="+mn-lt"/>
                <a:ea typeface="MS Sans Serif" charset="-122"/>
              </a:rPr>
              <a:t> ah,3eh</a:t>
            </a:r>
          </a:p>
          <a:p>
            <a:pPr>
              <a:lnSpc>
                <a:spcPct val="70000"/>
              </a:lnSpc>
              <a:spcBef>
                <a:spcPts val="600"/>
              </a:spcBef>
            </a:pPr>
            <a:r>
              <a:rPr lang="en-US" altLang="zh-CN" sz="1600" b="0" dirty="0">
                <a:latin typeface="+mn-lt"/>
                <a:ea typeface="MS Sans Serif" charset="-122"/>
              </a:rPr>
              <a:t>      </a:t>
            </a:r>
            <a:r>
              <a:rPr lang="en-US" altLang="zh-CN" sz="1600" b="0" dirty="0" err="1">
                <a:latin typeface="+mn-lt"/>
                <a:ea typeface="MS Sans Serif" charset="-122"/>
              </a:rPr>
              <a:t>int</a:t>
            </a:r>
            <a:r>
              <a:rPr lang="en-US" altLang="zh-CN" sz="1600" b="0" dirty="0">
                <a:latin typeface="+mn-lt"/>
                <a:ea typeface="MS Sans Serif" charset="-122"/>
              </a:rPr>
              <a:t> 21h</a:t>
            </a:r>
          </a:p>
          <a:p>
            <a:pPr>
              <a:lnSpc>
                <a:spcPct val="70000"/>
              </a:lnSpc>
              <a:spcBef>
                <a:spcPts val="600"/>
              </a:spcBef>
            </a:pPr>
            <a:r>
              <a:rPr lang="en-US" altLang="zh-CN" sz="1600" b="0" dirty="0">
                <a:latin typeface="+mn-lt"/>
                <a:ea typeface="MS Sans Serif" charset="-122"/>
              </a:rPr>
              <a:t>      </a:t>
            </a:r>
            <a:r>
              <a:rPr lang="en-US" altLang="zh-CN" sz="1600" b="0" dirty="0" err="1">
                <a:latin typeface="+mn-lt"/>
                <a:ea typeface="MS Sans Serif" charset="-122"/>
              </a:rPr>
              <a:t>mov</a:t>
            </a:r>
            <a:r>
              <a:rPr lang="en-US" altLang="zh-CN" sz="1600" b="0" dirty="0">
                <a:latin typeface="+mn-lt"/>
                <a:ea typeface="MS Sans Serif" charset="-122"/>
              </a:rPr>
              <a:t> ah,4ch</a:t>
            </a:r>
          </a:p>
          <a:p>
            <a:pPr>
              <a:lnSpc>
                <a:spcPct val="70000"/>
              </a:lnSpc>
              <a:spcBef>
                <a:spcPts val="600"/>
              </a:spcBef>
            </a:pPr>
            <a:r>
              <a:rPr lang="en-US" altLang="zh-CN" sz="1600" b="0" dirty="0">
                <a:latin typeface="+mn-lt"/>
                <a:ea typeface="MS Sans Serif" charset="-122"/>
              </a:rPr>
              <a:t>      </a:t>
            </a:r>
            <a:r>
              <a:rPr lang="en-US" altLang="zh-CN" sz="1600" b="0" dirty="0" err="1">
                <a:latin typeface="+mn-lt"/>
                <a:ea typeface="MS Sans Serif" charset="-122"/>
              </a:rPr>
              <a:t>int</a:t>
            </a:r>
            <a:r>
              <a:rPr lang="en-US" altLang="zh-CN" sz="1600" b="0" dirty="0">
                <a:latin typeface="+mn-lt"/>
                <a:ea typeface="MS Sans Serif" charset="-122"/>
              </a:rPr>
              <a:t> 21h</a:t>
            </a:r>
          </a:p>
          <a:p>
            <a:pPr>
              <a:lnSpc>
                <a:spcPct val="70000"/>
              </a:lnSpc>
              <a:spcBef>
                <a:spcPts val="600"/>
              </a:spcBef>
            </a:pPr>
            <a:r>
              <a:rPr lang="en-US" altLang="zh-CN" sz="1600" b="0" dirty="0">
                <a:latin typeface="+mn-lt"/>
                <a:ea typeface="MS Sans Serif" charset="-122"/>
              </a:rPr>
              <a:t>code ends</a:t>
            </a:r>
          </a:p>
          <a:p>
            <a:pPr>
              <a:lnSpc>
                <a:spcPct val="70000"/>
              </a:lnSpc>
              <a:spcBef>
                <a:spcPts val="600"/>
              </a:spcBef>
            </a:pPr>
            <a:r>
              <a:rPr lang="en-US" altLang="zh-CN" sz="1600" b="0" dirty="0">
                <a:latin typeface="+mn-lt"/>
                <a:ea typeface="MS Sans Serif" charset="-122"/>
              </a:rPr>
              <a:t>end start</a:t>
            </a:r>
            <a:endParaRPr lang="en-US" altLang="zh-CN" sz="1600" b="0" dirty="0">
              <a:latin typeface="+mn-lt"/>
            </a:endParaRPr>
          </a:p>
        </p:txBody>
      </p:sp>
      <p:sp>
        <p:nvSpPr>
          <p:cNvPr id="262150" name="Text Box 6"/>
          <p:cNvSpPr txBox="1">
            <a:spLocks noChangeArrowheads="1"/>
          </p:cNvSpPr>
          <p:nvPr/>
        </p:nvSpPr>
        <p:spPr bwMode="auto">
          <a:xfrm>
            <a:off x="2015716" y="941635"/>
            <a:ext cx="52565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000" b="0" dirty="0"/>
              <a:t>例：从文件</a:t>
            </a:r>
            <a:r>
              <a:rPr lang="en-US" altLang="zh-CN" sz="2000" b="0" dirty="0"/>
              <a:t>file1</a:t>
            </a:r>
            <a:r>
              <a:rPr lang="zh-CN" altLang="en-US" sz="2000" b="0" dirty="0"/>
              <a:t>中读取</a:t>
            </a:r>
            <a:r>
              <a:rPr lang="en-US" altLang="zh-CN" sz="2000" b="0" dirty="0"/>
              <a:t>10</a:t>
            </a:r>
            <a:r>
              <a:rPr lang="zh-CN" altLang="en-US" sz="2000" b="0" dirty="0"/>
              <a:t>个字符到</a:t>
            </a:r>
            <a:r>
              <a:rPr lang="en-US" altLang="zh-CN" sz="2000" b="0" dirty="0"/>
              <a:t>file2</a:t>
            </a:r>
            <a:r>
              <a:rPr lang="zh-CN" altLang="en-US" sz="2000" b="0" dirty="0"/>
              <a:t>文件中。</a:t>
            </a:r>
          </a:p>
        </p:txBody>
      </p:sp>
      <p:sp>
        <p:nvSpPr>
          <p:cNvPr id="5"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文件存取功能调用</a:t>
            </a:r>
          </a:p>
        </p:txBody>
      </p:sp>
      <p:sp>
        <p:nvSpPr>
          <p:cNvPr id="6" name="Rectangle 5">
            <a:extLst>
              <a:ext uri="{FF2B5EF4-FFF2-40B4-BE49-F238E27FC236}">
                <a16:creationId xmlns:a16="http://schemas.microsoft.com/office/drawing/2014/main" id="{97480979-FB8D-784F-A327-00E3C64C7FC5}"/>
              </a:ext>
            </a:extLst>
          </p:cNvPr>
          <p:cNvSpPr/>
          <p:nvPr/>
        </p:nvSpPr>
        <p:spPr>
          <a:xfrm>
            <a:off x="3491880" y="3990123"/>
            <a:ext cx="1604941" cy="338554"/>
          </a:xfrm>
          <a:prstGeom prst="rect">
            <a:avLst/>
          </a:prstGeom>
          <a:ln w="19050">
            <a:solidFill>
              <a:srgbClr val="00B050"/>
            </a:solidFill>
          </a:ln>
        </p:spPr>
        <p:txBody>
          <a:bodyPr wrap="square">
            <a:spAutoFit/>
          </a:bodyPr>
          <a:lstStyle/>
          <a:p>
            <a:pPr algn="just"/>
            <a:r>
              <a:rPr lang="zh-CN" altLang="en-CN" sz="1600" dirty="0">
                <a:solidFill>
                  <a:srgbClr val="FF0000"/>
                </a:solidFill>
              </a:rPr>
              <a:t>文件</a:t>
            </a:r>
            <a:r>
              <a:rPr lang="zh-CN" altLang="en-US" sz="1600" dirty="0">
                <a:solidFill>
                  <a:srgbClr val="FF0000"/>
                </a:solidFill>
              </a:rPr>
              <a:t>存取代号</a:t>
            </a:r>
            <a:endParaRPr lang="en-CN" sz="1600" dirty="0">
              <a:solidFill>
                <a:srgbClr val="FF0000"/>
              </a:solidFill>
            </a:endParaRPr>
          </a:p>
        </p:txBody>
      </p:sp>
      <p:sp>
        <p:nvSpPr>
          <p:cNvPr id="7" name="Rectangle 6">
            <a:extLst>
              <a:ext uri="{FF2B5EF4-FFF2-40B4-BE49-F238E27FC236}">
                <a16:creationId xmlns:a16="http://schemas.microsoft.com/office/drawing/2014/main" id="{F0E4E7D1-516B-504D-B7FA-299FB7F07DBD}"/>
              </a:ext>
            </a:extLst>
          </p:cNvPr>
          <p:cNvSpPr/>
          <p:nvPr/>
        </p:nvSpPr>
        <p:spPr>
          <a:xfrm>
            <a:off x="3761135" y="4761148"/>
            <a:ext cx="1039068" cy="338554"/>
          </a:xfrm>
          <a:prstGeom prst="rect">
            <a:avLst/>
          </a:prstGeom>
          <a:ln w="19050">
            <a:solidFill>
              <a:srgbClr val="00B050"/>
            </a:solidFill>
          </a:ln>
        </p:spPr>
        <p:txBody>
          <a:bodyPr wrap="square">
            <a:spAutoFit/>
          </a:bodyPr>
          <a:lstStyle/>
          <a:p>
            <a:pPr algn="just"/>
            <a:r>
              <a:rPr lang="zh-CN" altLang="en-CN" sz="1600" dirty="0">
                <a:solidFill>
                  <a:srgbClr val="FF0000"/>
                </a:solidFill>
              </a:rPr>
              <a:t>文件</a:t>
            </a:r>
            <a:r>
              <a:rPr lang="zh-CN" altLang="en-US" sz="1600" dirty="0">
                <a:solidFill>
                  <a:srgbClr val="FF0000"/>
                </a:solidFill>
              </a:rPr>
              <a:t>代号</a:t>
            </a:r>
            <a:endParaRPr lang="en-CN" sz="1600" dirty="0">
              <a:solidFill>
                <a:srgbClr val="FF0000"/>
              </a:solidFill>
            </a:endParaRPr>
          </a:p>
        </p:txBody>
      </p:sp>
    </p:spTree>
    <p:extLst>
      <p:ext uri="{BB962C8B-B14F-4D97-AF65-F5344CB8AC3E}">
        <p14:creationId xmlns:p14="http://schemas.microsoft.com/office/powerpoint/2010/main" val="1399349061"/>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Text Box 4"/>
          <p:cNvSpPr txBox="1">
            <a:spLocks noChangeArrowheads="1"/>
          </p:cNvSpPr>
          <p:nvPr/>
        </p:nvSpPr>
        <p:spPr bwMode="auto">
          <a:xfrm>
            <a:off x="781236" y="962891"/>
            <a:ext cx="724714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kumimoji="1" lang="zh-CN" altLang="en-US" dirty="0">
                <a:solidFill>
                  <a:srgbClr val="FF0000"/>
                </a:solidFill>
                <a:ea typeface="方正美黑简体" pitchFamily="50" charset="-122"/>
              </a:rPr>
              <a:t>扩展</a:t>
            </a:r>
            <a:r>
              <a:rPr kumimoji="1" lang="zh-CN" altLang="en-US" sz="2400" b="1" dirty="0">
                <a:solidFill>
                  <a:srgbClr val="FF0000"/>
                </a:solidFill>
                <a:latin typeface="Times New Roman" pitchFamily="18" charset="0"/>
                <a:ea typeface="方正美黑简体" pitchFamily="50" charset="-122"/>
              </a:rPr>
              <a:t>：有关文件外部特性与目录的操作</a:t>
            </a:r>
            <a:endParaRPr kumimoji="1" lang="zh-CN" altLang="en-US" sz="2400" dirty="0">
              <a:solidFill>
                <a:srgbClr val="FF0000"/>
              </a:solidFill>
              <a:latin typeface="Times New Roman" pitchFamily="18" charset="0"/>
            </a:endParaRPr>
          </a:p>
        </p:txBody>
      </p:sp>
      <p:sp>
        <p:nvSpPr>
          <p:cNvPr id="102"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文件存取功能调用</a:t>
            </a:r>
          </a:p>
        </p:txBody>
      </p:sp>
      <p:pic>
        <p:nvPicPr>
          <p:cNvPr id="1239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420091"/>
            <a:ext cx="7208951" cy="50335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84679132"/>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9772" y="1952836"/>
            <a:ext cx="4464496" cy="3145476"/>
          </a:xfrm>
          <a:prstGeom prst="rect">
            <a:avLst/>
          </a:prstGeom>
          <a:noFill/>
        </p:spPr>
        <p:txBody>
          <a:bodyPr wrap="square" rtlCol="0">
            <a:spAutoFit/>
          </a:bodyPr>
          <a:lstStyle/>
          <a:p>
            <a:r>
              <a:rPr lang="zh-CN" altLang="en-US" sz="3200" dirty="0">
                <a:solidFill>
                  <a:srgbClr val="FF0000"/>
                </a:solidFill>
              </a:rPr>
              <a:t>作业：</a:t>
            </a:r>
            <a:endParaRPr lang="en-US" altLang="zh-CN" sz="3200" dirty="0">
              <a:solidFill>
                <a:srgbClr val="FF0000"/>
              </a:solidFill>
            </a:endParaRPr>
          </a:p>
          <a:p>
            <a:pPr>
              <a:spcBef>
                <a:spcPct val="30000"/>
              </a:spcBef>
            </a:pPr>
            <a:r>
              <a:rPr lang="en-US" altLang="zh-CN" sz="3200" dirty="0">
                <a:solidFill>
                  <a:schemeClr val="accent2"/>
                </a:solidFill>
              </a:rPr>
              <a:t>P354</a:t>
            </a:r>
            <a:r>
              <a:rPr lang="zh-CN" altLang="en-US" sz="3200" dirty="0">
                <a:solidFill>
                  <a:schemeClr val="accent2"/>
                </a:solidFill>
              </a:rPr>
              <a:t>：</a:t>
            </a:r>
            <a:endParaRPr lang="en-US" altLang="zh-CN" sz="3200" dirty="0">
              <a:solidFill>
                <a:schemeClr val="accent2"/>
              </a:solidFill>
            </a:endParaRPr>
          </a:p>
          <a:p>
            <a:pPr marL="609600" indent="-609600">
              <a:spcBef>
                <a:spcPct val="30000"/>
              </a:spcBef>
            </a:pPr>
            <a:r>
              <a:rPr lang="en-US" altLang="zh-CN" sz="3200" dirty="0"/>
              <a:t>     9</a:t>
            </a:r>
            <a:r>
              <a:rPr lang="en-US" altLang="zh-CN" sz="3200" dirty="0">
                <a:solidFill>
                  <a:schemeClr val="bg2"/>
                </a:solidFill>
              </a:rPr>
              <a:t>.3</a:t>
            </a:r>
            <a:r>
              <a:rPr lang="zh-CN" altLang="en-US" sz="3200" dirty="0">
                <a:solidFill>
                  <a:schemeClr val="bg2"/>
                </a:solidFill>
              </a:rPr>
              <a:t>、</a:t>
            </a:r>
            <a:r>
              <a:rPr lang="en-US" altLang="zh-CN" sz="3200" dirty="0">
                <a:solidFill>
                  <a:schemeClr val="bg2"/>
                </a:solidFill>
              </a:rPr>
              <a:t>9.4    </a:t>
            </a:r>
          </a:p>
          <a:p>
            <a:pPr marL="609600" indent="-609600">
              <a:spcBef>
                <a:spcPct val="30000"/>
              </a:spcBef>
            </a:pPr>
            <a:r>
              <a:rPr lang="en-US" altLang="zh-CN" sz="3200" dirty="0">
                <a:solidFill>
                  <a:schemeClr val="accent2"/>
                </a:solidFill>
              </a:rPr>
              <a:t>P433</a:t>
            </a:r>
            <a:r>
              <a:rPr lang="zh-CN" altLang="en-US" sz="3200" dirty="0">
                <a:solidFill>
                  <a:schemeClr val="accent2"/>
                </a:solidFill>
              </a:rPr>
              <a:t>：</a:t>
            </a:r>
            <a:endParaRPr lang="en-US" altLang="zh-CN" sz="3200" dirty="0">
              <a:solidFill>
                <a:schemeClr val="accent2"/>
              </a:solidFill>
            </a:endParaRPr>
          </a:p>
          <a:p>
            <a:pPr marL="609600" indent="-609600">
              <a:spcBef>
                <a:spcPct val="30000"/>
              </a:spcBef>
            </a:pPr>
            <a:r>
              <a:rPr lang="en-US" altLang="zh-CN" sz="3200" dirty="0">
                <a:solidFill>
                  <a:schemeClr val="bg2"/>
                </a:solidFill>
              </a:rPr>
              <a:t>     11.4 </a:t>
            </a:r>
            <a:r>
              <a:rPr lang="zh-CN" altLang="en-US" sz="3200" dirty="0">
                <a:solidFill>
                  <a:schemeClr val="bg2"/>
                </a:solidFill>
              </a:rPr>
              <a:t>、</a:t>
            </a:r>
            <a:r>
              <a:rPr lang="en-US" altLang="zh-CN" sz="3200" dirty="0">
                <a:solidFill>
                  <a:schemeClr val="bg2"/>
                </a:solidFill>
              </a:rPr>
              <a:t>11.5</a:t>
            </a:r>
          </a:p>
        </p:txBody>
      </p:sp>
    </p:spTree>
    <p:extLst>
      <p:ext uri="{BB962C8B-B14F-4D97-AF65-F5344CB8AC3E}">
        <p14:creationId xmlns:p14="http://schemas.microsoft.com/office/powerpoint/2010/main" val="1512561080"/>
      </p:ext>
    </p:extLst>
  </p:cSld>
  <p:clrMapOvr>
    <a:masterClrMapping/>
  </p:clrMapOvr>
  <p:transition>
    <p:random/>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zh-CN" altLang="en-US" dirty="0"/>
              <a:t>基本概念要清楚</a:t>
            </a:r>
            <a:endParaRPr lang="en-US" altLang="zh-CN" dirty="0"/>
          </a:p>
          <a:p>
            <a:pPr>
              <a:lnSpc>
                <a:spcPct val="150000"/>
              </a:lnSpc>
            </a:pPr>
            <a:r>
              <a:rPr lang="zh-CN" altLang="en-US" dirty="0"/>
              <a:t>课堂中讲过的例题要吃透</a:t>
            </a:r>
            <a:endParaRPr lang="en-US" altLang="zh-CN" dirty="0"/>
          </a:p>
          <a:p>
            <a:pPr>
              <a:lnSpc>
                <a:spcPct val="150000"/>
              </a:lnSpc>
            </a:pPr>
            <a:r>
              <a:rPr lang="zh-CN" altLang="en-US" dirty="0"/>
              <a:t>常用的指令及其使用方式要记牢</a:t>
            </a:r>
            <a:endParaRPr lang="en-US" altLang="zh-CN" dirty="0"/>
          </a:p>
          <a:p>
            <a:pPr>
              <a:lnSpc>
                <a:spcPct val="150000"/>
              </a:lnSpc>
            </a:pPr>
            <a:r>
              <a:rPr lang="zh-CN" altLang="en-US" dirty="0"/>
              <a:t>常用的</a:t>
            </a:r>
            <a:r>
              <a:rPr lang="en-US" altLang="zh-CN" dirty="0"/>
              <a:t>BIOS</a:t>
            </a:r>
            <a:r>
              <a:rPr lang="zh-CN" altLang="en-US" dirty="0"/>
              <a:t>和</a:t>
            </a:r>
            <a:r>
              <a:rPr lang="en-US" altLang="zh-CN" dirty="0"/>
              <a:t>DOS</a:t>
            </a:r>
            <a:r>
              <a:rPr lang="zh-CN" altLang="en-US" dirty="0"/>
              <a:t>系统功能调用要掌握</a:t>
            </a:r>
            <a:endParaRPr lang="en-US" altLang="zh-CN" dirty="0"/>
          </a:p>
          <a:p>
            <a:pPr>
              <a:lnSpc>
                <a:spcPct val="150000"/>
              </a:lnSpc>
            </a:pPr>
            <a:r>
              <a:rPr lang="zh-CN" altLang="en-US" dirty="0"/>
              <a:t>作业和实验中出现的典型问题要重视</a:t>
            </a:r>
          </a:p>
        </p:txBody>
      </p:sp>
      <p:sp>
        <p:nvSpPr>
          <p:cNvPr id="4" name="Rectangle 2"/>
          <p:cNvSpPr>
            <a:spLocks noGrp="1"/>
          </p:cNvSpPr>
          <p:nvPr>
            <p:ph type="title"/>
          </p:nvPr>
        </p:nvSpPr>
        <p:spPr>
          <a:xfrm>
            <a:off x="457200" y="260648"/>
            <a:ext cx="8229600" cy="492443"/>
          </a:xfrm>
          <a:noFill/>
        </p:spPr>
        <p:txBody>
          <a:bodyPr wrap="square" rtlCol="0" anchor="t">
            <a:spAutoFit/>
          </a:bodyPr>
          <a:lstStyle/>
          <a:p>
            <a:pPr eaLnBrk="1" hangingPunct="1">
              <a:buFont typeface="Arial" panose="020B0604020202020204" pitchFamily="34" charset="0"/>
              <a:buNone/>
            </a:pPr>
            <a:r>
              <a:rPr lang="zh-CN" altLang="en-US" sz="2600" dirty="0">
                <a:ea typeface="宋体" panose="02010600030101010101" pitchFamily="2" charset="-122"/>
              </a:rPr>
              <a:t>复习与考试</a:t>
            </a:r>
          </a:p>
        </p:txBody>
      </p:sp>
    </p:spTree>
    <p:extLst>
      <p:ext uri="{BB962C8B-B14F-4D97-AF65-F5344CB8AC3E}">
        <p14:creationId xmlns:p14="http://schemas.microsoft.com/office/powerpoint/2010/main" val="3871672061"/>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944724"/>
            <a:ext cx="7164796" cy="5508612"/>
          </a:xfrm>
        </p:spPr>
        <p:txBody>
          <a:bodyPr/>
          <a:lstStyle/>
          <a:p>
            <a:pPr marL="0" indent="0">
              <a:buNone/>
            </a:pPr>
            <a:r>
              <a:rPr lang="zh-CN" altLang="en-US" dirty="0">
                <a:effectLst/>
              </a:rPr>
              <a:t>期末考试题型（初步计划）：</a:t>
            </a:r>
            <a:endParaRPr lang="en-US" altLang="zh-CN" dirty="0">
              <a:effectLst/>
            </a:endParaRPr>
          </a:p>
          <a:p>
            <a:r>
              <a:rPr lang="zh-CN" altLang="en-US" dirty="0">
                <a:effectLst/>
              </a:rPr>
              <a:t>选择题</a:t>
            </a:r>
            <a:endParaRPr lang="en-US" altLang="zh-CN" dirty="0">
              <a:effectLst/>
            </a:endParaRPr>
          </a:p>
          <a:p>
            <a:r>
              <a:rPr lang="zh-CN" altLang="en-US" dirty="0">
                <a:effectLst/>
              </a:rPr>
              <a:t>填空题</a:t>
            </a:r>
            <a:endParaRPr lang="en-US" altLang="zh-CN" dirty="0">
              <a:effectLst/>
            </a:endParaRPr>
          </a:p>
          <a:p>
            <a:r>
              <a:rPr lang="zh-CN" altLang="en-US" dirty="0">
                <a:effectLst/>
              </a:rPr>
              <a:t>简答题</a:t>
            </a:r>
            <a:endParaRPr lang="en-US" altLang="zh-CN" dirty="0">
              <a:effectLst/>
            </a:endParaRPr>
          </a:p>
          <a:p>
            <a:r>
              <a:rPr lang="zh-CN" altLang="en-US" dirty="0">
                <a:effectLst/>
              </a:rPr>
              <a:t>分析题</a:t>
            </a:r>
            <a:endParaRPr lang="en-US" altLang="zh-CN" dirty="0">
              <a:effectLst/>
            </a:endParaRPr>
          </a:p>
          <a:p>
            <a:r>
              <a:rPr lang="zh-CN" altLang="en-US" dirty="0">
                <a:effectLst/>
              </a:rPr>
              <a:t>编程题</a:t>
            </a:r>
            <a:endParaRPr lang="en-US" altLang="zh-CN" dirty="0">
              <a:effectLst/>
            </a:endParaRPr>
          </a:p>
          <a:p>
            <a:pPr marL="457200" lvl="1" indent="-445770" eaLnBrk="1" hangingPunct="1">
              <a:spcBef>
                <a:spcPct val="0"/>
              </a:spcBef>
              <a:buClr>
                <a:srgbClr val="FF0000"/>
              </a:buClr>
              <a:buNone/>
            </a:pPr>
            <a:endParaRPr lang="en-US" altLang="zh-CN" sz="2200" b="1" dirty="0">
              <a:solidFill>
                <a:srgbClr val="3333FF"/>
              </a:solidFill>
              <a:ea typeface="宋体" panose="02010600030101010101" pitchFamily="2" charset="-122"/>
              <a:sym typeface="+mn-ea"/>
            </a:endParaRPr>
          </a:p>
          <a:p>
            <a:pPr marL="0" lvl="1" indent="0">
              <a:buClr>
                <a:schemeClr val="bg2"/>
              </a:buClr>
              <a:buNone/>
            </a:pPr>
            <a:r>
              <a:rPr lang="zh-CN" altLang="en-US" sz="2800" b="1" dirty="0">
                <a:solidFill>
                  <a:srgbClr val="3333FF"/>
                </a:solidFill>
                <a:cs typeface="+mn-cs"/>
                <a:sym typeface="+mn-ea"/>
              </a:rPr>
              <a:t>课程成绩计算方式：</a:t>
            </a:r>
          </a:p>
          <a:p>
            <a:pPr marL="342900" lvl="1" indent="-342900">
              <a:buClr>
                <a:schemeClr val="bg2"/>
              </a:buClr>
              <a:buBlip>
                <a:blip r:embed="rId2"/>
              </a:buBlip>
            </a:pPr>
            <a:r>
              <a:rPr lang="en-US" altLang="zh-CN" sz="2800" b="1" dirty="0">
                <a:solidFill>
                  <a:srgbClr val="3333FF"/>
                </a:solidFill>
                <a:cs typeface="+mn-cs"/>
                <a:sym typeface="+mn-ea"/>
              </a:rPr>
              <a:t>作业成绩占15%</a:t>
            </a:r>
          </a:p>
          <a:p>
            <a:pPr marL="342900" lvl="1" indent="-342900">
              <a:buClr>
                <a:schemeClr val="bg2"/>
              </a:buClr>
              <a:buBlip>
                <a:blip r:embed="rId2"/>
              </a:buBlip>
            </a:pPr>
            <a:r>
              <a:rPr lang="en-US" altLang="zh-CN" sz="2800" b="1" dirty="0">
                <a:solidFill>
                  <a:srgbClr val="3333FF"/>
                </a:solidFill>
                <a:cs typeface="+mn-cs"/>
                <a:sym typeface="+mn-ea"/>
              </a:rPr>
              <a:t>实验成绩占25%</a:t>
            </a:r>
          </a:p>
          <a:p>
            <a:pPr marL="342900" lvl="1" indent="-342900">
              <a:buClr>
                <a:schemeClr val="bg2"/>
              </a:buClr>
              <a:buBlip>
                <a:blip r:embed="rId2"/>
              </a:buBlip>
            </a:pPr>
            <a:r>
              <a:rPr lang="en-US" altLang="zh-CN" sz="2800" b="1" dirty="0">
                <a:solidFill>
                  <a:srgbClr val="3333FF"/>
                </a:solidFill>
                <a:cs typeface="+mn-cs"/>
                <a:sym typeface="+mn-ea"/>
              </a:rPr>
              <a:t>期末成绩占60%</a:t>
            </a:r>
            <a:endParaRPr lang="zh-CN" altLang="en-US" sz="2800" b="1" dirty="0">
              <a:solidFill>
                <a:srgbClr val="3333FF"/>
              </a:solidFill>
              <a:cs typeface="+mn-cs"/>
              <a:sym typeface="+mn-ea"/>
            </a:endParaRPr>
          </a:p>
          <a:p>
            <a:endParaRPr lang="zh-CN" altLang="en-US" dirty="0"/>
          </a:p>
        </p:txBody>
      </p:sp>
      <p:sp>
        <p:nvSpPr>
          <p:cNvPr id="4" name="Rectangle 2"/>
          <p:cNvSpPr>
            <a:spLocks noGrp="1"/>
          </p:cNvSpPr>
          <p:nvPr>
            <p:ph type="title"/>
          </p:nvPr>
        </p:nvSpPr>
        <p:spPr>
          <a:xfrm>
            <a:off x="457200" y="260648"/>
            <a:ext cx="8229600" cy="492443"/>
          </a:xfrm>
          <a:noFill/>
        </p:spPr>
        <p:txBody>
          <a:bodyPr wrap="square" rtlCol="0" anchor="t">
            <a:spAutoFit/>
          </a:bodyPr>
          <a:lstStyle/>
          <a:p>
            <a:pPr eaLnBrk="1" hangingPunct="1">
              <a:buFont typeface="Arial" panose="020B0604020202020204" pitchFamily="34" charset="0"/>
              <a:buNone/>
            </a:pPr>
            <a:r>
              <a:rPr lang="zh-CN" altLang="en-US" sz="2600" dirty="0">
                <a:ea typeface="宋体" panose="02010600030101010101" pitchFamily="2" charset="-122"/>
              </a:rPr>
              <a:t>复习与考试</a:t>
            </a:r>
          </a:p>
        </p:txBody>
      </p:sp>
      <p:sp>
        <p:nvSpPr>
          <p:cNvPr id="5" name="TextBox 4"/>
          <p:cNvSpPr txBox="1"/>
          <p:nvPr/>
        </p:nvSpPr>
        <p:spPr>
          <a:xfrm>
            <a:off x="6336196" y="2276872"/>
            <a:ext cx="1422184" cy="2677656"/>
          </a:xfrm>
          <a:prstGeom prst="rect">
            <a:avLst/>
          </a:prstGeom>
          <a:noFill/>
        </p:spPr>
        <p:txBody>
          <a:bodyPr wrap="none" rtlCol="0">
            <a:spAutoFit/>
          </a:bodyPr>
          <a:lstStyle/>
          <a:p>
            <a:r>
              <a:rPr lang="zh-CN" altLang="en-US" dirty="0"/>
              <a:t>概念清楚</a:t>
            </a:r>
            <a:endParaRPr lang="en-US" altLang="zh-CN" dirty="0"/>
          </a:p>
          <a:p>
            <a:endParaRPr lang="en-US" altLang="zh-CN" dirty="0"/>
          </a:p>
          <a:p>
            <a:r>
              <a:rPr lang="zh-CN" altLang="en-US" dirty="0"/>
              <a:t>思路严谨</a:t>
            </a:r>
            <a:endParaRPr lang="en-US" altLang="zh-CN" dirty="0"/>
          </a:p>
          <a:p>
            <a:endParaRPr lang="en-US" altLang="zh-CN" dirty="0"/>
          </a:p>
          <a:p>
            <a:r>
              <a:rPr lang="zh-CN" altLang="en-US" dirty="0"/>
              <a:t>分析全面</a:t>
            </a:r>
            <a:endParaRPr lang="en-US" altLang="zh-CN" dirty="0"/>
          </a:p>
          <a:p>
            <a:endParaRPr lang="en-US" altLang="zh-CN" dirty="0"/>
          </a:p>
          <a:p>
            <a:r>
              <a:rPr lang="zh-CN" altLang="en-US" dirty="0"/>
              <a:t>答题完整</a:t>
            </a:r>
          </a:p>
        </p:txBody>
      </p:sp>
    </p:spTree>
    <p:extLst>
      <p:ext uri="{BB962C8B-B14F-4D97-AF65-F5344CB8AC3E}">
        <p14:creationId xmlns:p14="http://schemas.microsoft.com/office/powerpoint/2010/main" val="34838354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3" name="Rectangle 3"/>
          <p:cNvSpPr>
            <a:spLocks noGrp="1" noChangeArrowheads="1"/>
          </p:cNvSpPr>
          <p:nvPr>
            <p:ph type="body" idx="1"/>
          </p:nvPr>
        </p:nvSpPr>
        <p:spPr>
          <a:xfrm>
            <a:off x="215516" y="1016732"/>
            <a:ext cx="8116324" cy="5508612"/>
          </a:xfrm>
          <a:noFill/>
        </p:spPr>
        <p:txBody>
          <a:bodyPr/>
          <a:lstStyle/>
          <a:p>
            <a:pPr algn="just">
              <a:lnSpc>
                <a:spcPct val="120000"/>
              </a:lnSpc>
              <a:buFontTx/>
              <a:buNone/>
            </a:pPr>
            <a:r>
              <a:rPr lang="en-US" altLang="zh-CN" b="0" dirty="0">
                <a:solidFill>
                  <a:srgbClr val="000066"/>
                </a:solidFill>
                <a:effectLst/>
                <a:latin typeface="宋体" panose="02010600030101010101" pitchFamily="2" charset="-122"/>
                <a:ea typeface="宋体" panose="02010600030101010101" pitchFamily="2" charset="-122"/>
                <a:cs typeface="Times New Roman" pitchFamily="18" charset="0"/>
              </a:rPr>
              <a:t>DOS</a:t>
            </a:r>
            <a:r>
              <a:rPr lang="zh-CN" altLang="en-US" b="0" dirty="0">
                <a:solidFill>
                  <a:srgbClr val="000066"/>
                </a:solidFill>
                <a:effectLst/>
                <a:latin typeface="宋体" panose="02010600030101010101" pitchFamily="2" charset="-122"/>
                <a:ea typeface="宋体" panose="02010600030101010101" pitchFamily="2" charset="-122"/>
              </a:rPr>
              <a:t>中断和</a:t>
            </a:r>
            <a:r>
              <a:rPr lang="en-US" altLang="zh-CN" b="0" dirty="0">
                <a:solidFill>
                  <a:srgbClr val="000066"/>
                </a:solidFill>
                <a:effectLst/>
                <a:latin typeface="宋体" panose="02010600030101010101" pitchFamily="2" charset="-122"/>
                <a:ea typeface="宋体" panose="02010600030101010101" pitchFamily="2" charset="-122"/>
                <a:cs typeface="Times New Roman" pitchFamily="18" charset="0"/>
              </a:rPr>
              <a:t>BIOS</a:t>
            </a:r>
            <a:r>
              <a:rPr lang="zh-CN" altLang="en-US" b="0" dirty="0">
                <a:solidFill>
                  <a:srgbClr val="000066"/>
                </a:solidFill>
                <a:effectLst/>
                <a:latin typeface="宋体" panose="02010600030101010101" pitchFamily="2" charset="-122"/>
                <a:ea typeface="宋体" panose="02010600030101010101" pitchFamily="2" charset="-122"/>
              </a:rPr>
              <a:t>中断使用方法</a:t>
            </a:r>
            <a:r>
              <a:rPr lang="zh-CN" altLang="en-US" b="0" dirty="0">
                <a:effectLst/>
                <a:latin typeface="宋体" panose="02010600030101010101" pitchFamily="2" charset="-122"/>
                <a:ea typeface="宋体" panose="02010600030101010101" pitchFamily="2" charset="-122"/>
              </a:rPr>
              <a:t> ：</a:t>
            </a:r>
            <a:r>
              <a:rPr lang="en-US" altLang="zh-CN" sz="2800" b="0" dirty="0">
                <a:effectLst/>
                <a:latin typeface="宋体" panose="02010600030101010101" pitchFamily="2" charset="-122"/>
                <a:ea typeface="宋体" panose="02010600030101010101" pitchFamily="2" charset="-122"/>
              </a:rPr>
              <a:t>     </a:t>
            </a:r>
          </a:p>
          <a:p>
            <a:pPr marL="0" indent="0" algn="just">
              <a:lnSpc>
                <a:spcPct val="120000"/>
              </a:lnSpc>
              <a:buFontTx/>
              <a:buNone/>
            </a:pPr>
            <a:r>
              <a:rPr lang="en-US" altLang="zh-CN" sz="2400" b="0" dirty="0">
                <a:solidFill>
                  <a:schemeClr val="tx1"/>
                </a:solidFill>
                <a:effectLst>
                  <a:outerShdw blurRad="38100" dist="38100" dir="2700000" algn="tl">
                    <a:srgbClr val="FFFFFF"/>
                  </a:outerShdw>
                </a:effectLst>
                <a:latin typeface="宋体" panose="02010600030101010101" pitchFamily="2" charset="-122"/>
                <a:ea typeface="宋体" panose="02010600030101010101" pitchFamily="2" charset="-122"/>
              </a:rPr>
              <a:t>	</a:t>
            </a:r>
            <a:r>
              <a:rPr lang="zh-CN" altLang="en-US" sz="2400" b="0" dirty="0">
                <a:solidFill>
                  <a:schemeClr val="tx1"/>
                </a:solidFill>
                <a:effectLst>
                  <a:outerShdw blurRad="38100" dist="38100" dir="2700000" algn="tl">
                    <a:srgbClr val="FFFFFF"/>
                  </a:outerShdw>
                </a:effectLst>
                <a:latin typeface="宋体" panose="02010600030101010101" pitchFamily="2" charset="-122"/>
                <a:ea typeface="宋体" panose="02010600030101010101" pitchFamily="2" charset="-122"/>
              </a:rPr>
              <a:t>在中断调用前需要把功能号装入</a:t>
            </a:r>
            <a:r>
              <a:rPr lang="en-US" altLang="zh-CN" sz="2400" b="0" dirty="0">
                <a:solidFill>
                  <a:schemeClr val="tx1"/>
                </a:solidFill>
                <a:effectLst>
                  <a:outerShdw blurRad="38100" dist="38100" dir="2700000" algn="tl">
                    <a:srgbClr val="FFFFFF"/>
                  </a:outerShdw>
                </a:effectLst>
                <a:latin typeface="宋体" panose="02010600030101010101" pitchFamily="2" charset="-122"/>
                <a:ea typeface="宋体" panose="02010600030101010101" pitchFamily="2" charset="-122"/>
              </a:rPr>
              <a:t>AH</a:t>
            </a:r>
            <a:r>
              <a:rPr lang="zh-CN" altLang="en-US" sz="2400" b="0" dirty="0">
                <a:solidFill>
                  <a:schemeClr val="tx1"/>
                </a:solidFill>
                <a:effectLst>
                  <a:outerShdw blurRad="38100" dist="38100" dir="2700000" algn="tl">
                    <a:srgbClr val="FFFFFF"/>
                  </a:outerShdw>
                </a:effectLst>
                <a:latin typeface="宋体" panose="02010600030101010101" pitchFamily="2" charset="-122"/>
                <a:ea typeface="宋体" panose="02010600030101010101" pitchFamily="2" charset="-122"/>
              </a:rPr>
              <a:t>寄存器，把子功能号装入</a:t>
            </a:r>
            <a:r>
              <a:rPr lang="en-US" altLang="zh-CN" sz="2400" b="0" dirty="0">
                <a:solidFill>
                  <a:schemeClr val="tx1"/>
                </a:solidFill>
                <a:effectLst>
                  <a:outerShdw blurRad="38100" dist="38100" dir="2700000" algn="tl">
                    <a:srgbClr val="FFFFFF"/>
                  </a:outerShdw>
                </a:effectLst>
                <a:latin typeface="宋体" panose="02010600030101010101" pitchFamily="2" charset="-122"/>
                <a:ea typeface="宋体" panose="02010600030101010101" pitchFamily="2" charset="-122"/>
              </a:rPr>
              <a:t>AL</a:t>
            </a:r>
            <a:r>
              <a:rPr lang="zh-CN" altLang="en-US" sz="2400" b="0" dirty="0">
                <a:solidFill>
                  <a:schemeClr val="tx1"/>
                </a:solidFill>
                <a:effectLst>
                  <a:outerShdw blurRad="38100" dist="38100" dir="2700000" algn="tl">
                    <a:srgbClr val="FFFFFF"/>
                  </a:outerShdw>
                </a:effectLst>
                <a:latin typeface="宋体" panose="02010600030101010101" pitchFamily="2" charset="-122"/>
                <a:ea typeface="宋体" panose="02010600030101010101" pitchFamily="2" charset="-122"/>
              </a:rPr>
              <a:t>寄存器</a:t>
            </a:r>
            <a:r>
              <a:rPr lang="zh-CN" altLang="en-US" sz="2400" b="0" dirty="0">
                <a:solidFill>
                  <a:schemeClr val="tx1"/>
                </a:solidFill>
                <a:effectLst>
                  <a:outerShdw blurRad="38100" dist="38100" dir="2700000" algn="tl">
                    <a:srgbClr val="220011"/>
                  </a:outerShdw>
                </a:effectLst>
                <a:latin typeface="宋体" panose="02010600030101010101" pitchFamily="2" charset="-122"/>
                <a:ea typeface="宋体" panose="02010600030101010101" pitchFamily="2" charset="-122"/>
              </a:rPr>
              <a:t>，</a:t>
            </a:r>
            <a:r>
              <a:rPr lang="zh-CN" altLang="en-US" sz="2400" b="0" dirty="0">
                <a:solidFill>
                  <a:schemeClr val="tx1"/>
                </a:solidFill>
                <a:effectLst/>
                <a:latin typeface="宋体" panose="02010600030101010101" pitchFamily="2" charset="-122"/>
                <a:ea typeface="宋体" panose="02010600030101010101" pitchFamily="2" charset="-122"/>
              </a:rPr>
              <a:t>除此之外，还需要在</a:t>
            </a:r>
            <a:r>
              <a:rPr lang="en-US" altLang="zh-CN" sz="2400" b="0" dirty="0">
                <a:solidFill>
                  <a:schemeClr val="tx1"/>
                </a:solidFill>
                <a:effectLst>
                  <a:outerShdw blurRad="38100" dist="38100" dir="2700000" algn="tl">
                    <a:srgbClr val="FFFFFF"/>
                  </a:outerShdw>
                </a:effectLst>
                <a:latin typeface="宋体" panose="02010600030101010101" pitchFamily="2" charset="-122"/>
                <a:ea typeface="宋体" panose="02010600030101010101" pitchFamily="2" charset="-122"/>
              </a:rPr>
              <a:t>CPU</a:t>
            </a:r>
            <a:r>
              <a:rPr lang="zh-CN" altLang="en-US" sz="2400" b="0" dirty="0">
                <a:solidFill>
                  <a:schemeClr val="tx1"/>
                </a:solidFill>
                <a:effectLst>
                  <a:outerShdw blurRad="38100" dist="38100" dir="2700000" algn="tl">
                    <a:srgbClr val="FFFFFF"/>
                  </a:outerShdw>
                </a:effectLst>
                <a:latin typeface="宋体" panose="02010600030101010101" pitchFamily="2" charset="-122"/>
                <a:ea typeface="宋体" panose="02010600030101010101" pitchFamily="2" charset="-122"/>
              </a:rPr>
              <a:t>的寄存器中提供专门的调用参数</a:t>
            </a:r>
            <a:r>
              <a:rPr lang="zh-CN" altLang="en-US" sz="2400" b="0" dirty="0">
                <a:solidFill>
                  <a:schemeClr val="tx1"/>
                </a:solidFill>
                <a:effectLst>
                  <a:outerShdw blurRad="38100" dist="38100" dir="2700000" algn="tl">
                    <a:srgbClr val="220011"/>
                  </a:outerShdw>
                </a:effectLst>
                <a:latin typeface="宋体" panose="02010600030101010101" pitchFamily="2" charset="-122"/>
                <a:ea typeface="宋体" panose="02010600030101010101" pitchFamily="2" charset="-122"/>
              </a:rPr>
              <a:t>。</a:t>
            </a:r>
            <a:r>
              <a:rPr lang="zh-CN" altLang="en-US" sz="2400" b="0" dirty="0">
                <a:solidFill>
                  <a:srgbClr val="FF0000"/>
                </a:solidFill>
                <a:effectLst/>
                <a:latin typeface="宋体" panose="02010600030101010101" pitchFamily="2" charset="-122"/>
                <a:ea typeface="宋体" panose="02010600030101010101" pitchFamily="2" charset="-122"/>
              </a:rPr>
              <a:t>一般来说，调用</a:t>
            </a:r>
            <a:r>
              <a:rPr lang="en-US" altLang="zh-CN" sz="2400" b="0" dirty="0">
                <a:solidFill>
                  <a:srgbClr val="FF0000"/>
                </a:solidFill>
                <a:effectLst/>
                <a:latin typeface="宋体" panose="02010600030101010101" pitchFamily="2" charset="-122"/>
                <a:ea typeface="宋体" panose="02010600030101010101" pitchFamily="2" charset="-122"/>
              </a:rPr>
              <a:t>DOS</a:t>
            </a:r>
            <a:r>
              <a:rPr lang="zh-CN" altLang="en-US" sz="2400" b="0" dirty="0">
                <a:solidFill>
                  <a:srgbClr val="FF0000"/>
                </a:solidFill>
                <a:effectLst/>
                <a:latin typeface="宋体" panose="02010600030101010101" pitchFamily="2" charset="-122"/>
                <a:ea typeface="宋体" panose="02010600030101010101" pitchFamily="2" charset="-122"/>
              </a:rPr>
              <a:t>或</a:t>
            </a:r>
            <a:r>
              <a:rPr lang="en-US" altLang="zh-CN" sz="2400" b="0" dirty="0">
                <a:solidFill>
                  <a:srgbClr val="FF0000"/>
                </a:solidFill>
                <a:effectLst/>
                <a:latin typeface="宋体" panose="02010600030101010101" pitchFamily="2" charset="-122"/>
                <a:ea typeface="宋体" panose="02010600030101010101" pitchFamily="2" charset="-122"/>
              </a:rPr>
              <a:t>BIOS</a:t>
            </a:r>
            <a:r>
              <a:rPr lang="zh-CN" altLang="en-US" sz="2400" b="0" dirty="0">
                <a:solidFill>
                  <a:srgbClr val="FF0000"/>
                </a:solidFill>
                <a:effectLst/>
                <a:latin typeface="宋体" panose="02010600030101010101" pitchFamily="2" charset="-122"/>
                <a:ea typeface="宋体" panose="02010600030101010101" pitchFamily="2" charset="-122"/>
              </a:rPr>
              <a:t>功能时，有以下几个步骤：</a:t>
            </a:r>
          </a:p>
          <a:p>
            <a:pPr algn="just">
              <a:lnSpc>
                <a:spcPct val="120000"/>
              </a:lnSpc>
              <a:buFontTx/>
              <a:buNone/>
            </a:pPr>
            <a:r>
              <a:rPr lang="zh-CN" altLang="en-US" sz="2400" b="0" dirty="0">
                <a:solidFill>
                  <a:schemeClr val="tx1"/>
                </a:solidFill>
                <a:effectLst>
                  <a:outerShdw blurRad="38100" dist="38100" dir="2700000" algn="tl">
                    <a:srgbClr val="FFFFFF"/>
                  </a:outerShdw>
                </a:effectLst>
                <a:latin typeface="宋体" panose="02010600030101010101" pitchFamily="2" charset="-122"/>
                <a:ea typeface="宋体" panose="02010600030101010101" pitchFamily="2" charset="-122"/>
              </a:rPr>
              <a:t>（</a:t>
            </a:r>
            <a:r>
              <a:rPr lang="en-US" altLang="zh-CN" sz="2400" b="0" dirty="0">
                <a:solidFill>
                  <a:schemeClr val="tx1"/>
                </a:solidFill>
                <a:effectLst>
                  <a:outerShdw blurRad="38100" dist="38100" dir="2700000" algn="tl">
                    <a:srgbClr val="FFFFFF"/>
                  </a:outerShdw>
                </a:effectLst>
                <a:latin typeface="宋体" panose="02010600030101010101" pitchFamily="2" charset="-122"/>
                <a:ea typeface="宋体" panose="02010600030101010101" pitchFamily="2" charset="-122"/>
              </a:rPr>
              <a:t>1</a:t>
            </a:r>
            <a:r>
              <a:rPr lang="zh-CN" altLang="en-US" sz="2400" b="0" dirty="0">
                <a:solidFill>
                  <a:schemeClr val="tx1"/>
                </a:solidFill>
                <a:effectLst>
                  <a:outerShdw blurRad="38100" dist="38100" dir="2700000" algn="tl">
                    <a:srgbClr val="FFFFFF"/>
                  </a:outerShdw>
                </a:effectLst>
                <a:latin typeface="宋体" panose="02010600030101010101" pitchFamily="2" charset="-122"/>
                <a:ea typeface="宋体" panose="02010600030101010101" pitchFamily="2" charset="-122"/>
              </a:rPr>
              <a:t>）将调用参数装入指定的寄存器。</a:t>
            </a:r>
          </a:p>
          <a:p>
            <a:pPr algn="just">
              <a:lnSpc>
                <a:spcPct val="120000"/>
              </a:lnSpc>
              <a:buFontTx/>
              <a:buNone/>
            </a:pPr>
            <a:r>
              <a:rPr lang="zh-CN" altLang="en-US" sz="2400" b="0" dirty="0">
                <a:solidFill>
                  <a:schemeClr val="tx1"/>
                </a:solidFill>
                <a:effectLst>
                  <a:outerShdw blurRad="38100" dist="38100" dir="2700000" algn="tl">
                    <a:srgbClr val="FFFFFF"/>
                  </a:outerShdw>
                </a:effectLst>
                <a:latin typeface="宋体" panose="02010600030101010101" pitchFamily="2" charset="-122"/>
                <a:ea typeface="宋体" panose="02010600030101010101" pitchFamily="2" charset="-122"/>
              </a:rPr>
              <a:t>（</a:t>
            </a:r>
            <a:r>
              <a:rPr lang="en-US" altLang="zh-CN" sz="2400" b="0" dirty="0">
                <a:solidFill>
                  <a:schemeClr val="tx1"/>
                </a:solidFill>
                <a:effectLst>
                  <a:outerShdw blurRad="38100" dist="38100" dir="2700000" algn="tl">
                    <a:srgbClr val="FFFFFF"/>
                  </a:outerShdw>
                </a:effectLst>
                <a:latin typeface="宋体" panose="02010600030101010101" pitchFamily="2" charset="-122"/>
                <a:ea typeface="宋体" panose="02010600030101010101" pitchFamily="2" charset="-122"/>
              </a:rPr>
              <a:t>2</a:t>
            </a:r>
            <a:r>
              <a:rPr lang="zh-CN" altLang="en-US" sz="2400" b="0" dirty="0">
                <a:solidFill>
                  <a:schemeClr val="tx1"/>
                </a:solidFill>
                <a:effectLst>
                  <a:outerShdw blurRad="38100" dist="38100" dir="2700000" algn="tl">
                    <a:srgbClr val="FFFFFF"/>
                  </a:outerShdw>
                </a:effectLst>
                <a:latin typeface="宋体" panose="02010600030101010101" pitchFamily="2" charset="-122"/>
                <a:ea typeface="宋体" panose="02010600030101010101" pitchFamily="2" charset="-122"/>
              </a:rPr>
              <a:t>）如需功能调用号，把它装入</a:t>
            </a:r>
            <a:r>
              <a:rPr lang="en-US" altLang="zh-CN" sz="2400" b="0" dirty="0">
                <a:solidFill>
                  <a:schemeClr val="tx1"/>
                </a:solidFill>
                <a:effectLst>
                  <a:outerShdw blurRad="38100" dist="38100" dir="2700000" algn="tl">
                    <a:srgbClr val="FFFFFF"/>
                  </a:outerShdw>
                </a:effectLst>
                <a:latin typeface="宋体" panose="02010600030101010101" pitchFamily="2" charset="-122"/>
                <a:ea typeface="宋体" panose="02010600030101010101" pitchFamily="2" charset="-122"/>
              </a:rPr>
              <a:t>AH</a:t>
            </a:r>
            <a:r>
              <a:rPr lang="zh-CN" altLang="en-US" sz="2400" b="0" dirty="0">
                <a:solidFill>
                  <a:schemeClr val="tx1"/>
                </a:solidFill>
                <a:effectLst>
                  <a:outerShdw blurRad="38100" dist="38100" dir="2700000" algn="tl">
                    <a:srgbClr val="FFFFFF"/>
                  </a:outerShdw>
                </a:effectLst>
                <a:latin typeface="宋体" panose="02010600030101010101" pitchFamily="2" charset="-122"/>
                <a:ea typeface="宋体" panose="02010600030101010101" pitchFamily="2" charset="-122"/>
              </a:rPr>
              <a:t>。</a:t>
            </a:r>
          </a:p>
          <a:p>
            <a:pPr algn="just">
              <a:lnSpc>
                <a:spcPct val="120000"/>
              </a:lnSpc>
              <a:buFontTx/>
              <a:buNone/>
            </a:pPr>
            <a:r>
              <a:rPr lang="zh-CN" altLang="en-US" sz="2400" b="0" dirty="0">
                <a:solidFill>
                  <a:schemeClr val="tx1"/>
                </a:solidFill>
                <a:effectLst>
                  <a:outerShdw blurRad="38100" dist="38100" dir="2700000" algn="tl">
                    <a:srgbClr val="FFFFFF"/>
                  </a:outerShdw>
                </a:effectLst>
                <a:latin typeface="宋体" panose="02010600030101010101" pitchFamily="2" charset="-122"/>
                <a:ea typeface="宋体" panose="02010600030101010101" pitchFamily="2" charset="-122"/>
              </a:rPr>
              <a:t>（</a:t>
            </a:r>
            <a:r>
              <a:rPr lang="en-US" altLang="zh-CN" sz="2400" b="0" dirty="0">
                <a:solidFill>
                  <a:schemeClr val="tx1"/>
                </a:solidFill>
                <a:effectLst>
                  <a:outerShdw blurRad="38100" dist="38100" dir="2700000" algn="tl">
                    <a:srgbClr val="FFFFFF"/>
                  </a:outerShdw>
                </a:effectLst>
                <a:latin typeface="宋体" panose="02010600030101010101" pitchFamily="2" charset="-122"/>
                <a:ea typeface="宋体" panose="02010600030101010101" pitchFamily="2" charset="-122"/>
              </a:rPr>
              <a:t>3</a:t>
            </a:r>
            <a:r>
              <a:rPr lang="zh-CN" altLang="en-US" sz="2400" b="0" dirty="0">
                <a:solidFill>
                  <a:schemeClr val="tx1"/>
                </a:solidFill>
                <a:effectLst>
                  <a:outerShdw blurRad="38100" dist="38100" dir="2700000" algn="tl">
                    <a:srgbClr val="FFFFFF"/>
                  </a:outerShdw>
                </a:effectLst>
                <a:latin typeface="宋体" panose="02010600030101010101" pitchFamily="2" charset="-122"/>
                <a:ea typeface="宋体" panose="02010600030101010101" pitchFamily="2" charset="-122"/>
              </a:rPr>
              <a:t>）如需子功能调用号，把它装入</a:t>
            </a:r>
            <a:r>
              <a:rPr lang="en-US" altLang="zh-CN" sz="2400" b="0" dirty="0">
                <a:solidFill>
                  <a:schemeClr val="tx1"/>
                </a:solidFill>
                <a:effectLst>
                  <a:outerShdw blurRad="38100" dist="38100" dir="2700000" algn="tl">
                    <a:srgbClr val="FFFFFF"/>
                  </a:outerShdw>
                </a:effectLst>
                <a:latin typeface="宋体" panose="02010600030101010101" pitchFamily="2" charset="-122"/>
                <a:ea typeface="宋体" panose="02010600030101010101" pitchFamily="2" charset="-122"/>
              </a:rPr>
              <a:t>AL</a:t>
            </a:r>
            <a:r>
              <a:rPr lang="zh-CN" altLang="en-US" sz="2400" b="0" dirty="0">
                <a:solidFill>
                  <a:schemeClr val="tx1"/>
                </a:solidFill>
                <a:effectLst>
                  <a:outerShdw blurRad="38100" dist="38100" dir="2700000" algn="tl">
                    <a:srgbClr val="FFFFFF"/>
                  </a:outerShdw>
                </a:effectLst>
                <a:latin typeface="宋体" panose="02010600030101010101" pitchFamily="2" charset="-122"/>
                <a:ea typeface="宋体" panose="02010600030101010101" pitchFamily="2" charset="-122"/>
              </a:rPr>
              <a:t>。</a:t>
            </a:r>
          </a:p>
          <a:p>
            <a:pPr algn="just">
              <a:lnSpc>
                <a:spcPct val="120000"/>
              </a:lnSpc>
              <a:buFontTx/>
              <a:buNone/>
            </a:pPr>
            <a:r>
              <a:rPr lang="zh-CN" altLang="en-US" sz="2400" b="0" dirty="0">
                <a:solidFill>
                  <a:schemeClr val="tx1"/>
                </a:solidFill>
                <a:effectLst>
                  <a:outerShdw blurRad="38100" dist="38100" dir="2700000" algn="tl">
                    <a:srgbClr val="FFFFFF"/>
                  </a:outerShdw>
                </a:effectLst>
                <a:latin typeface="宋体" panose="02010600030101010101" pitchFamily="2" charset="-122"/>
                <a:ea typeface="宋体" panose="02010600030101010101" pitchFamily="2" charset="-122"/>
              </a:rPr>
              <a:t>（</a:t>
            </a:r>
            <a:r>
              <a:rPr lang="en-US" altLang="zh-CN" sz="2400" b="0" dirty="0">
                <a:solidFill>
                  <a:schemeClr val="tx1"/>
                </a:solidFill>
                <a:effectLst>
                  <a:outerShdw blurRad="38100" dist="38100" dir="2700000" algn="tl">
                    <a:srgbClr val="FFFFFF"/>
                  </a:outerShdw>
                </a:effectLst>
                <a:latin typeface="宋体" panose="02010600030101010101" pitchFamily="2" charset="-122"/>
                <a:ea typeface="宋体" panose="02010600030101010101" pitchFamily="2" charset="-122"/>
              </a:rPr>
              <a:t>4</a:t>
            </a:r>
            <a:r>
              <a:rPr lang="zh-CN" altLang="en-US" sz="2400" b="0" dirty="0">
                <a:solidFill>
                  <a:schemeClr val="tx1"/>
                </a:solidFill>
                <a:effectLst>
                  <a:outerShdw blurRad="38100" dist="38100" dir="2700000" algn="tl">
                    <a:srgbClr val="FFFFFF"/>
                  </a:outerShdw>
                </a:effectLst>
                <a:latin typeface="宋体" panose="02010600030101010101" pitchFamily="2" charset="-122"/>
                <a:ea typeface="宋体" panose="02010600030101010101" pitchFamily="2" charset="-122"/>
              </a:rPr>
              <a:t>）按中断号调用</a:t>
            </a:r>
            <a:r>
              <a:rPr lang="en-US" altLang="zh-CN" sz="2400" b="0" dirty="0">
                <a:solidFill>
                  <a:schemeClr val="tx1"/>
                </a:solidFill>
                <a:effectLst>
                  <a:outerShdw blurRad="38100" dist="38100" dir="2700000" algn="tl">
                    <a:srgbClr val="FFFFFF"/>
                  </a:outerShdw>
                </a:effectLst>
                <a:latin typeface="宋体" panose="02010600030101010101" pitchFamily="2" charset="-122"/>
                <a:ea typeface="宋体" panose="02010600030101010101" pitchFamily="2" charset="-122"/>
              </a:rPr>
              <a:t>DOS</a:t>
            </a:r>
            <a:r>
              <a:rPr lang="zh-CN" altLang="en-US" sz="2400" b="0" dirty="0">
                <a:solidFill>
                  <a:schemeClr val="tx1"/>
                </a:solidFill>
                <a:effectLst>
                  <a:outerShdw blurRad="38100" dist="38100" dir="2700000" algn="tl">
                    <a:srgbClr val="FFFFFF"/>
                  </a:outerShdw>
                </a:effectLst>
                <a:latin typeface="宋体" panose="02010600030101010101" pitchFamily="2" charset="-122"/>
                <a:ea typeface="宋体" panose="02010600030101010101" pitchFamily="2" charset="-122"/>
              </a:rPr>
              <a:t>或</a:t>
            </a:r>
            <a:r>
              <a:rPr lang="en-US" altLang="zh-CN" sz="2400" b="0" dirty="0">
                <a:solidFill>
                  <a:schemeClr val="tx1"/>
                </a:solidFill>
                <a:effectLst>
                  <a:outerShdw blurRad="38100" dist="38100" dir="2700000" algn="tl">
                    <a:srgbClr val="FFFFFF"/>
                  </a:outerShdw>
                </a:effectLst>
                <a:latin typeface="宋体" panose="02010600030101010101" pitchFamily="2" charset="-122"/>
                <a:ea typeface="宋体" panose="02010600030101010101" pitchFamily="2" charset="-122"/>
              </a:rPr>
              <a:t>BIOS</a:t>
            </a:r>
            <a:r>
              <a:rPr lang="zh-CN" altLang="en-US" sz="2400" b="0" dirty="0">
                <a:solidFill>
                  <a:schemeClr val="tx1"/>
                </a:solidFill>
                <a:effectLst>
                  <a:outerShdw blurRad="38100" dist="38100" dir="2700000" algn="tl">
                    <a:srgbClr val="FFFFFF"/>
                  </a:outerShdw>
                </a:effectLst>
                <a:latin typeface="宋体" panose="02010600030101010101" pitchFamily="2" charset="-122"/>
                <a:ea typeface="宋体" panose="02010600030101010101" pitchFamily="2" charset="-122"/>
              </a:rPr>
              <a:t>。</a:t>
            </a:r>
          </a:p>
          <a:p>
            <a:pPr>
              <a:lnSpc>
                <a:spcPct val="120000"/>
              </a:lnSpc>
              <a:buFontTx/>
              <a:buNone/>
            </a:pPr>
            <a:r>
              <a:rPr lang="zh-CN" altLang="en-US" sz="2400" b="0" dirty="0">
                <a:solidFill>
                  <a:schemeClr val="tx1"/>
                </a:solidFill>
                <a:effectLst>
                  <a:outerShdw blurRad="38100" dist="38100" dir="2700000" algn="tl">
                    <a:srgbClr val="FFFFFF"/>
                  </a:outerShdw>
                </a:effectLst>
                <a:latin typeface="宋体" panose="02010600030101010101" pitchFamily="2" charset="-122"/>
                <a:ea typeface="宋体" panose="02010600030101010101" pitchFamily="2" charset="-122"/>
              </a:rPr>
              <a:t>（</a:t>
            </a:r>
            <a:r>
              <a:rPr lang="en-US" altLang="zh-CN" sz="2400" b="0" dirty="0">
                <a:solidFill>
                  <a:schemeClr val="tx1"/>
                </a:solidFill>
                <a:effectLst>
                  <a:outerShdw blurRad="38100" dist="38100" dir="2700000" algn="tl">
                    <a:srgbClr val="FFFFFF"/>
                  </a:outerShdw>
                </a:effectLst>
                <a:latin typeface="宋体" panose="02010600030101010101" pitchFamily="2" charset="-122"/>
                <a:ea typeface="宋体" panose="02010600030101010101" pitchFamily="2" charset="-122"/>
              </a:rPr>
              <a:t>5</a:t>
            </a:r>
            <a:r>
              <a:rPr lang="zh-CN" altLang="en-US" sz="2400" b="0" dirty="0">
                <a:solidFill>
                  <a:schemeClr val="tx1"/>
                </a:solidFill>
                <a:effectLst>
                  <a:outerShdw blurRad="38100" dist="38100" dir="2700000" algn="tl">
                    <a:srgbClr val="FFFFFF"/>
                  </a:outerShdw>
                </a:effectLst>
                <a:latin typeface="宋体" panose="02010600030101010101" pitchFamily="2" charset="-122"/>
                <a:ea typeface="宋体" panose="02010600030101010101" pitchFamily="2" charset="-122"/>
              </a:rPr>
              <a:t>）检查返回参数是否正确。</a:t>
            </a:r>
          </a:p>
        </p:txBody>
      </p:sp>
      <p:sp>
        <p:nvSpPr>
          <p:cNvPr id="4" name="文本框 1"/>
          <p:cNvSpPr txBox="1"/>
          <p:nvPr/>
        </p:nvSpPr>
        <p:spPr>
          <a:xfrm>
            <a:off x="452120" y="317500"/>
            <a:ext cx="6392545" cy="492443"/>
          </a:xfrm>
          <a:prstGeom prst="rect">
            <a:avLst/>
          </a:prstGeom>
          <a:noFill/>
        </p:spPr>
        <p:txBody>
          <a:bodyPr wrap="square" rtlCol="0" anchor="t">
            <a:spAutoFit/>
          </a:bodyPr>
          <a:lstStyle/>
          <a:p>
            <a:r>
              <a:rPr lang="en-US" altLang="zh-CN" sz="2600" kern="0" dirty="0">
                <a:solidFill>
                  <a:schemeClr val="tx2"/>
                </a:solidFill>
                <a:effectLst>
                  <a:outerShdw blurRad="38100" dist="38100" dir="2700000" algn="tl">
                    <a:srgbClr val="C0C0C0"/>
                  </a:outerShdw>
                </a:effectLst>
                <a:latin typeface="+mj-lt"/>
                <a:cs typeface="+mj-cs"/>
              </a:rPr>
              <a:t>BIOS</a:t>
            </a:r>
            <a:r>
              <a:rPr lang="zh-CN" altLang="en-US" sz="2600" kern="0" dirty="0">
                <a:solidFill>
                  <a:schemeClr val="tx2"/>
                </a:solidFill>
                <a:effectLst>
                  <a:outerShdw blurRad="38100" dist="38100" dir="2700000" algn="tl">
                    <a:srgbClr val="C0C0C0"/>
                  </a:outerShdw>
                </a:effectLst>
                <a:latin typeface="+mj-lt"/>
                <a:cs typeface="+mj-cs"/>
              </a:rPr>
              <a:t>与</a:t>
            </a:r>
            <a:r>
              <a:rPr lang="en-US" altLang="zh-CN" sz="2600" kern="0" dirty="0">
                <a:solidFill>
                  <a:schemeClr val="tx2"/>
                </a:solidFill>
                <a:effectLst>
                  <a:outerShdw blurRad="38100" dist="38100" dir="2700000" algn="tl">
                    <a:srgbClr val="C0C0C0"/>
                  </a:outerShdw>
                </a:effectLst>
                <a:latin typeface="+mj-lt"/>
                <a:cs typeface="+mj-cs"/>
              </a:rPr>
              <a:t>DOS</a:t>
            </a:r>
            <a:r>
              <a:rPr lang="zh-CN" altLang="en-US" sz="2600" kern="0" dirty="0">
                <a:solidFill>
                  <a:schemeClr val="tx2"/>
                </a:solidFill>
                <a:effectLst>
                  <a:outerShdw blurRad="38100" dist="38100" dir="2700000" algn="tl">
                    <a:srgbClr val="C0C0C0"/>
                  </a:outerShdw>
                </a:effectLst>
                <a:latin typeface="+mj-lt"/>
                <a:cs typeface="+mj-cs"/>
              </a:rPr>
              <a:t>简介</a:t>
            </a:r>
          </a:p>
        </p:txBody>
      </p:sp>
      <p:sp>
        <p:nvSpPr>
          <p:cNvPr id="2" name="矩形 1"/>
          <p:cNvSpPr/>
          <p:nvPr/>
        </p:nvSpPr>
        <p:spPr>
          <a:xfrm>
            <a:off x="5508104" y="4293096"/>
            <a:ext cx="3600400" cy="2554545"/>
          </a:xfrm>
          <a:prstGeom prst="rect">
            <a:avLst/>
          </a:prstGeom>
          <a:solidFill>
            <a:schemeClr val="bg1"/>
          </a:solidFill>
          <a:ln>
            <a:solidFill>
              <a:schemeClr val="tx2"/>
            </a:solidFill>
          </a:ln>
        </p:spPr>
        <p:txBody>
          <a:bodyPr wrap="square">
            <a:spAutoFit/>
          </a:bodyPr>
          <a:lstStyle/>
          <a:p>
            <a:pPr algn="just"/>
            <a:r>
              <a:rPr lang="zh-CN" altLang="en-US" sz="2000" b="0" dirty="0"/>
              <a:t>例：可调用</a:t>
            </a:r>
            <a:r>
              <a:rPr lang="en-US" altLang="zh-CN" sz="2000" b="0" dirty="0"/>
              <a:t>DOS</a:t>
            </a:r>
            <a:r>
              <a:rPr lang="zh-CN" altLang="en-US" sz="2000" b="0" dirty="0"/>
              <a:t>功能调用来设置中断向量，把由</a:t>
            </a:r>
            <a:r>
              <a:rPr lang="en-US" altLang="zh-CN" sz="2000" b="0" dirty="0"/>
              <a:t>AL</a:t>
            </a:r>
            <a:r>
              <a:rPr lang="zh-CN" altLang="en-US" sz="2000" b="0" dirty="0"/>
              <a:t>指定的中断类型的中断向量</a:t>
            </a:r>
            <a:r>
              <a:rPr lang="en-US" altLang="zh-CN" sz="2000" b="0" dirty="0"/>
              <a:t>DS</a:t>
            </a:r>
            <a:r>
              <a:rPr lang="zh-CN" altLang="en-US" sz="2000" b="0" dirty="0"/>
              <a:t>：</a:t>
            </a:r>
            <a:r>
              <a:rPr lang="en-US" altLang="zh-CN" sz="2000" b="0" dirty="0"/>
              <a:t>DX</a:t>
            </a:r>
            <a:r>
              <a:rPr lang="zh-CN" altLang="en-US" sz="2000" b="0" dirty="0"/>
              <a:t>放入中断向量表。</a:t>
            </a:r>
          </a:p>
          <a:p>
            <a:pPr algn="just"/>
            <a:r>
              <a:rPr lang="zh-CN" altLang="en-US" sz="2000" b="0" dirty="0"/>
              <a:t>调用参数：</a:t>
            </a:r>
            <a:r>
              <a:rPr lang="en-US" altLang="zh-CN" sz="2000" b="0" dirty="0"/>
              <a:t>DS</a:t>
            </a:r>
            <a:r>
              <a:rPr lang="zh-CN" altLang="en-US" sz="2000" b="0" dirty="0"/>
              <a:t>：</a:t>
            </a:r>
            <a:r>
              <a:rPr lang="en-US" altLang="zh-CN" sz="2000" b="0" dirty="0"/>
              <a:t>DX=</a:t>
            </a:r>
            <a:r>
              <a:rPr lang="zh-CN" altLang="en-US" sz="2000" b="0" dirty="0"/>
              <a:t>中断向量、</a:t>
            </a:r>
            <a:r>
              <a:rPr lang="en-US" altLang="zh-CN" sz="2000" b="0" dirty="0"/>
              <a:t>AL=</a:t>
            </a:r>
            <a:r>
              <a:rPr lang="zh-CN" altLang="en-US" sz="2000" b="0" dirty="0"/>
              <a:t>中断类型</a:t>
            </a:r>
            <a:endParaRPr lang="en-US" altLang="zh-CN" sz="2000" b="0" dirty="0"/>
          </a:p>
          <a:p>
            <a:pPr algn="just"/>
            <a:r>
              <a:rPr lang="zh-CN" altLang="en-US" sz="2000" b="0" dirty="0"/>
              <a:t>功能号：</a:t>
            </a:r>
            <a:r>
              <a:rPr lang="en-US" altLang="zh-CN" sz="2000" b="0" dirty="0"/>
              <a:t>AH=25H</a:t>
            </a:r>
          </a:p>
          <a:p>
            <a:pPr algn="just"/>
            <a:r>
              <a:rPr lang="zh-CN" altLang="en-US" sz="2000" b="0" dirty="0"/>
              <a:t>执行：</a:t>
            </a:r>
            <a:r>
              <a:rPr lang="en-US" altLang="zh-CN" sz="2000" b="0" dirty="0"/>
              <a:t>INT  21H</a:t>
            </a:r>
          </a:p>
        </p:txBody>
      </p:sp>
    </p:spTree>
    <p:extLst>
      <p:ext uri="{BB962C8B-B14F-4D97-AF65-F5344CB8AC3E}">
        <p14:creationId xmlns:p14="http://schemas.microsoft.com/office/powerpoint/2010/main" val="42082883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97614" y="2600908"/>
            <a:ext cx="6948772" cy="193899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endParaRPr lang="en-US" altLang="zh-CN" dirty="0">
              <a:solidFill>
                <a:srgbClr val="FF0000"/>
              </a:solidFill>
            </a:endParaRPr>
          </a:p>
          <a:p>
            <a:pPr algn="ctr"/>
            <a:r>
              <a:rPr lang="zh-CN" altLang="en-US" sz="3600" dirty="0">
                <a:solidFill>
                  <a:srgbClr val="FF0000"/>
                </a:solidFill>
              </a:rPr>
              <a:t>预祝大家取得好成绩！</a:t>
            </a:r>
            <a:endParaRPr lang="en-US" altLang="zh-CN" sz="3600" dirty="0">
              <a:solidFill>
                <a:srgbClr val="FF0000"/>
              </a:solidFill>
            </a:endParaRPr>
          </a:p>
          <a:p>
            <a:pPr algn="ctr"/>
            <a:endParaRPr lang="en-US" altLang="zh-CN" dirty="0">
              <a:solidFill>
                <a:srgbClr val="FF0000"/>
              </a:solidFill>
            </a:endParaRPr>
          </a:p>
          <a:p>
            <a:pPr algn="ctr"/>
            <a:r>
              <a:rPr lang="zh-CN" altLang="en-US" sz="3600" dirty="0">
                <a:solidFill>
                  <a:srgbClr val="FF0000"/>
                </a:solidFill>
              </a:rPr>
              <a:t>谢谢！</a:t>
            </a:r>
          </a:p>
        </p:txBody>
      </p:sp>
    </p:spTree>
    <p:extLst>
      <p:ext uri="{BB962C8B-B14F-4D97-AF65-F5344CB8AC3E}">
        <p14:creationId xmlns:p14="http://schemas.microsoft.com/office/powerpoint/2010/main" val="723374875"/>
      </p:ext>
    </p:extLst>
  </p:cSld>
  <p:clrMapOvr>
    <a:masterClrMapping/>
  </p:clrMapOvr>
  <p:transition>
    <p:random/>
  </p:transition>
</p:sld>
</file>

<file path=ppt/theme/theme1.xml><?xml version="1.0" encoding="utf-8"?>
<a:theme xmlns:a="http://schemas.openxmlformats.org/drawingml/2006/main" name="Level">
  <a:themeElements>
    <a:clrScheme name="Level 9">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FF0000"/>
      </a:hlink>
      <a:folHlink>
        <a:srgbClr val="996633"/>
      </a:folHlink>
    </a:clrScheme>
    <a:fontScheme name="Level">
      <a:majorFont>
        <a:latin typeface="Times New Roman"/>
        <a:ea typeface="隶书"/>
        <a:cs typeface=""/>
      </a:majorFont>
      <a:minorFont>
        <a:latin typeface="Times New Roman"/>
        <a:ea typeface="华文楷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rgbClr val="66CCFF"/>
          </a:solidFill>
          <a:prstDash val="solid"/>
          <a:round/>
          <a:headEnd type="none" w="med" len="med"/>
          <a:tailEnd type="stealth" w="lg" len="lg"/>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bg1"/>
        </a:solidFill>
        <a:ln w="9525" cap="flat" cmpd="sng" algn="ctr">
          <a:solidFill>
            <a:srgbClr val="66CCFF"/>
          </a:solidFill>
          <a:prstDash val="solid"/>
          <a:round/>
          <a:headEnd type="none" w="med" len="med"/>
          <a:tailEnd type="stealth" w="lg" len="lg"/>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Level 9">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FF0000"/>
        </a:hlink>
        <a:folHlink>
          <a:srgbClr val="9966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Level</Template>
  <TotalTime>26521</TotalTime>
  <Words>10466</Words>
  <Application>Microsoft Macintosh PowerPoint</Application>
  <PresentationFormat>On-screen Show (4:3)</PresentationFormat>
  <Paragraphs>1295</Paragraphs>
  <Slides>90</Slides>
  <Notes>0</Notes>
  <HiddenSlides>1</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90</vt:i4>
      </vt:variant>
    </vt:vector>
  </HeadingPairs>
  <TitlesOfParts>
    <vt:vector size="103" baseType="lpstr">
      <vt:lpstr>楷体_GB2312</vt:lpstr>
      <vt:lpstr>MS Sans Serif</vt:lpstr>
      <vt:lpstr>黑体</vt:lpstr>
      <vt:lpstr>宋体</vt:lpstr>
      <vt:lpstr>Arial</vt:lpstr>
      <vt:lpstr>Arial</vt:lpstr>
      <vt:lpstr>Courier New</vt:lpstr>
      <vt:lpstr>Times New Roman</vt:lpstr>
      <vt:lpstr>Verdana</vt:lpstr>
      <vt:lpstr>Wingdings</vt:lpstr>
      <vt:lpstr>Level</vt:lpstr>
      <vt:lpstr>BMP 图象</vt:lpstr>
      <vt:lpstr>BMP 图像</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 9 键盘中断 </vt:lpstr>
      <vt:lpstr>PowerPoint Presentation</vt:lpstr>
      <vt:lpstr>BIOS键盘中断 </vt:lpstr>
      <vt:lpstr>PowerPoint Presentation</vt:lpstr>
      <vt:lpstr>PowerPoint Presentation</vt:lpstr>
      <vt:lpstr>DOS键盘功能调用（INT   21H）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BIOS显示中断调用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复习与考试</vt:lpstr>
      <vt:lpstr>复习与考试</vt:lpstr>
      <vt:lpstr>PowerPoint Presentation</vt:lpstr>
    </vt:vector>
  </TitlesOfParts>
  <Manager/>
  <Company>哈尔滨工业大学</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陈磊工作总结</dc:title>
  <dc:subject/>
  <dc:creator>陈磊</dc:creator>
  <cp:keywords/>
  <dc:description/>
  <cp:lastModifiedBy>Pei Wenjie</cp:lastModifiedBy>
  <cp:revision>1085</cp:revision>
  <dcterms:created xsi:type="dcterms:W3CDTF">2004-04-02T12:11:32Z</dcterms:created>
  <dcterms:modified xsi:type="dcterms:W3CDTF">2020-12-09T07:26:51Z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4</vt:i4>
  </property>
  <property fmtid="{D5CDD505-2E9C-101B-9397-08002B2CF9AE}" pid="3" name="KSOProductBuildVer">
    <vt:lpwstr>2052-10.1.0.6690</vt:lpwstr>
  </property>
</Properties>
</file>