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526" r:id="rId3"/>
    <p:sldId id="843" r:id="rId4"/>
    <p:sldId id="716" r:id="rId5"/>
    <p:sldId id="798" r:id="rId6"/>
    <p:sldId id="799" r:id="rId7"/>
    <p:sldId id="801" r:id="rId8"/>
    <p:sldId id="802" r:id="rId9"/>
    <p:sldId id="803" r:id="rId10"/>
    <p:sldId id="808" r:id="rId11"/>
    <p:sldId id="777" r:id="rId12"/>
    <p:sldId id="804" r:id="rId13"/>
    <p:sldId id="807" r:id="rId14"/>
    <p:sldId id="793" r:id="rId15"/>
    <p:sldId id="794" r:id="rId16"/>
    <p:sldId id="795" r:id="rId17"/>
    <p:sldId id="796" r:id="rId18"/>
    <p:sldId id="797" r:id="rId19"/>
    <p:sldId id="744" r:id="rId20"/>
    <p:sldId id="844" r:id="rId21"/>
    <p:sldId id="845" r:id="rId22"/>
    <p:sldId id="846" r:id="rId23"/>
    <p:sldId id="847" r:id="rId24"/>
    <p:sldId id="848" r:id="rId25"/>
    <p:sldId id="849" r:id="rId26"/>
    <p:sldId id="850" r:id="rId27"/>
    <p:sldId id="851" r:id="rId28"/>
    <p:sldId id="852" r:id="rId29"/>
    <p:sldId id="853" r:id="rId30"/>
    <p:sldId id="854" r:id="rId31"/>
    <p:sldId id="855" r:id="rId32"/>
    <p:sldId id="856" r:id="rId33"/>
    <p:sldId id="857" r:id="rId34"/>
    <p:sldId id="858" r:id="rId35"/>
    <p:sldId id="859" r:id="rId36"/>
    <p:sldId id="860" r:id="rId37"/>
    <p:sldId id="861" r:id="rId38"/>
    <p:sldId id="862" r:id="rId39"/>
    <p:sldId id="863" r:id="rId40"/>
    <p:sldId id="864" r:id="rId41"/>
    <p:sldId id="865" r:id="rId42"/>
    <p:sldId id="745" r:id="rId43"/>
    <p:sldId id="534" r:id="rId44"/>
    <p:sldId id="749" r:id="rId45"/>
    <p:sldId id="755" r:id="rId46"/>
    <p:sldId id="537" r:id="rId47"/>
    <p:sldId id="820" r:id="rId48"/>
    <p:sldId id="823" r:id="rId49"/>
    <p:sldId id="824" r:id="rId50"/>
    <p:sldId id="866" r:id="rId51"/>
    <p:sldId id="488" r:id="rId52"/>
    <p:sldId id="837" r:id="rId53"/>
    <p:sldId id="838" r:id="rId54"/>
    <p:sldId id="841" r:id="rId55"/>
    <p:sldId id="842" r:id="rId56"/>
    <p:sldId id="832" r:id="rId57"/>
    <p:sldId id="833" r:id="rId58"/>
    <p:sldId id="836" r:id="rId59"/>
    <p:sldId id="834" r:id="rId60"/>
    <p:sldId id="756" r:id="rId61"/>
    <p:sldId id="821" r:id="rId62"/>
    <p:sldId id="757" r:id="rId63"/>
    <p:sldId id="822" r:id="rId64"/>
    <p:sldId id="746" r:id="rId6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7"/>
    <p:restoredTop sz="94604"/>
  </p:normalViewPr>
  <p:slideViewPr>
    <p:cSldViewPr showGuides="1">
      <p:cViewPr varScale="1">
        <p:scale>
          <a:sx n="151" d="100"/>
          <a:sy n="151" d="100"/>
        </p:scale>
        <p:origin x="2176" y="144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9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6422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42888"/>
            <a:ext cx="20574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42888"/>
            <a:ext cx="60198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-242888"/>
            <a:ext cx="82296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/64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/64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/64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/64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/64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/64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/64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8028385" y="8620"/>
            <a:ext cx="1116124" cy="7647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>
                <a:solidFill>
                  <a:srgbClr val="FF0000"/>
                </a:solidFill>
                <a:ea typeface="宋体" pitchFamily="2" charset="-122"/>
              </a:rPr>
              <a:t>/45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351711" y="6490675"/>
            <a:ext cx="2803973" cy="369332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wenjiecoder@outlook.com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2B9C901-DC75-440D-8D35-C7F326BEC9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228531" y="6561348"/>
            <a:ext cx="1355137" cy="289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8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9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8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500" dirty="0">
                <a:solidFill>
                  <a:schemeClr val="folHlink"/>
                </a:solidFill>
                <a:latin typeface="宋体" panose="02010600030101010101" pitchFamily="2" charset="-122"/>
              </a:rPr>
              <a:t>裴文杰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07950" y="1843088"/>
            <a:ext cx="8893175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汇编语言程序设计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lang="en-US" altLang="zh-CN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6</a:t>
            </a: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讲：循环与分枝程序设计</a:t>
            </a:r>
            <a:endParaRPr kumimoji="0" lang="zh-CN" altLang="en-US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82616B-AD07-4E82-92AD-3FACB218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文本框 95233"/>
          <p:cNvSpPr txBox="1"/>
          <p:nvPr/>
        </p:nvSpPr>
        <p:spPr>
          <a:xfrm>
            <a:off x="457800" y="906396"/>
            <a:ext cx="5806388" cy="28931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      ＜         </a:t>
            </a:r>
            <a:r>
              <a:rPr lang="en-US" altLang="zh-CN" sz="2000" b="0" dirty="0">
                <a:solidFill>
                  <a:srgbClr val="000000"/>
                </a:solidFill>
              </a:rPr>
              <a:t>JL (JNGE)   OPR           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1</a:t>
            </a:r>
          </a:p>
          <a:p>
            <a:pPr algn="just" eaLnBrk="0" hangingPunct="0">
              <a:lnSpc>
                <a:spcPct val="130000"/>
              </a:lnSpc>
            </a:pP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带符号数比较结果的几种情况：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两个异号数相加或同号数相减，结果不会溢出。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两个同号数相加或异号数相减，有可能溢出。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</a:rPr>
              <a:t>正溢出：</a:t>
            </a:r>
            <a:r>
              <a:rPr lang="zh-CN" altLang="en-US" sz="2000" b="0" dirty="0">
                <a:solidFill>
                  <a:srgbClr val="000000"/>
                </a:solidFill>
              </a:rPr>
              <a:t>结果大于机器能表示的最大正数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</a:rPr>
              <a:t>负溢出：</a:t>
            </a:r>
            <a:r>
              <a:rPr lang="zh-CN" altLang="en-US" sz="2000" b="0" dirty="0">
                <a:solidFill>
                  <a:srgbClr val="000000"/>
                </a:solidFill>
              </a:rPr>
              <a:t>结果小于机器能表示的最小负数</a:t>
            </a:r>
            <a:endParaRPr lang="en-US" altLang="zh-CN" sz="2000" b="0" dirty="0">
              <a:solidFill>
                <a:srgbClr val="000000"/>
              </a:solidFill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88112" y="1229560"/>
            <a:ext cx="2160240" cy="22467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b="0" dirty="0"/>
              <a:t>例：比较两个数，若</a:t>
            </a:r>
            <a:r>
              <a:rPr lang="en-US" altLang="zh-CN" sz="2000" b="0" dirty="0"/>
              <a:t>A&lt;B</a:t>
            </a:r>
            <a:r>
              <a:rPr lang="zh-CN" altLang="en-US" sz="2000" b="0" dirty="0"/>
              <a:t>，则转到</a:t>
            </a:r>
            <a:r>
              <a:rPr lang="en-US" altLang="zh-CN" sz="2000" b="0" dirty="0"/>
              <a:t>label</a:t>
            </a:r>
            <a:r>
              <a:rPr lang="zh-CN" altLang="en-US" sz="2000" b="0" dirty="0"/>
              <a:t>去执行。</a:t>
            </a:r>
            <a:endParaRPr lang="en-US" altLang="zh-CN" sz="2000" b="0" dirty="0"/>
          </a:p>
          <a:p>
            <a:endParaRPr lang="en-US" altLang="zh-CN" sz="2000" b="0" dirty="0"/>
          </a:p>
          <a:p>
            <a:r>
              <a:rPr lang="en-US" altLang="zh-CN" sz="2000" b="0" dirty="0"/>
              <a:t>MOV AX,  A</a:t>
            </a:r>
          </a:p>
          <a:p>
            <a:r>
              <a:rPr lang="en-US" altLang="zh-CN" sz="2000" b="0" dirty="0"/>
              <a:t>CMP  AX,  B</a:t>
            </a:r>
          </a:p>
          <a:p>
            <a:r>
              <a:rPr lang="en-US" altLang="zh-CN" sz="2000" b="0" dirty="0"/>
              <a:t>JL  label</a:t>
            </a:r>
            <a:endParaRPr lang="zh-CN" altLang="en-US" sz="20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463716" y="3903149"/>
            <a:ext cx="83846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0" dirty="0"/>
              <a:t>若</a:t>
            </a:r>
            <a:r>
              <a:rPr lang="en-US" altLang="zh-CN" sz="2000" b="0" dirty="0"/>
              <a:t>A-B</a:t>
            </a:r>
            <a:r>
              <a:rPr lang="zh-CN" altLang="en-US" sz="2000" b="0" dirty="0"/>
              <a:t>的结果使得</a:t>
            </a:r>
            <a:r>
              <a:rPr lang="en-US" altLang="zh-CN" sz="2000" b="0" dirty="0"/>
              <a:t>SF=0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OF=0</a:t>
            </a:r>
            <a:r>
              <a:rPr lang="zh-CN" altLang="en-US" sz="2000" b="0" dirty="0"/>
              <a:t>，说明差值为正，且未溢出，可以判断</a:t>
            </a:r>
            <a:r>
              <a:rPr lang="en-US" altLang="zh-CN" sz="2000" b="0" dirty="0"/>
              <a:t>A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 ≥</a:t>
            </a:r>
            <a:r>
              <a:rPr lang="en-US" altLang="zh-CN" sz="2000" b="0" dirty="0"/>
              <a:t>B</a:t>
            </a:r>
            <a:r>
              <a:rPr lang="zh-CN" altLang="en-US" sz="2000" b="0" dirty="0"/>
              <a:t>，</a:t>
            </a:r>
            <a:r>
              <a:rPr lang="en-US" altLang="zh-CN" sz="2000" b="0" dirty="0">
                <a:solidFill>
                  <a:srgbClr val="000000"/>
                </a:solidFill>
              </a:rPr>
              <a:t>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0</a:t>
            </a:r>
            <a:r>
              <a:rPr lang="zh-CN" altLang="en-US" sz="2000" b="0" dirty="0">
                <a:solidFill>
                  <a:srgbClr val="000000"/>
                </a:solidFill>
              </a:rPr>
              <a:t>，</a:t>
            </a:r>
            <a:r>
              <a:rPr lang="zh-CN" altLang="en-US" sz="2000" b="0" dirty="0"/>
              <a:t>不满足转移条件。</a:t>
            </a:r>
            <a:r>
              <a:rPr lang="zh-CN" altLang="en-US" sz="2000" b="0" dirty="0">
                <a:solidFill>
                  <a:srgbClr val="FF0000"/>
                </a:solidFill>
              </a:rPr>
              <a:t>（例：比较</a:t>
            </a:r>
            <a:r>
              <a:rPr lang="en-US" altLang="zh-CN" sz="2000" b="0" dirty="0">
                <a:solidFill>
                  <a:srgbClr val="FF0000"/>
                </a:solidFill>
              </a:rPr>
              <a:t>20, 8</a:t>
            </a:r>
            <a:r>
              <a:rPr lang="zh-CN" altLang="en-US" sz="2000" b="0" dirty="0">
                <a:solidFill>
                  <a:srgbClr val="FF0000"/>
                </a:solidFill>
              </a:rPr>
              <a:t>）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0" dirty="0"/>
              <a:t>若</a:t>
            </a:r>
            <a:r>
              <a:rPr lang="en-US" altLang="zh-CN" sz="2000" b="0" dirty="0"/>
              <a:t>A-B</a:t>
            </a:r>
            <a:r>
              <a:rPr lang="zh-CN" altLang="en-US" sz="2000" b="0" dirty="0"/>
              <a:t>的结果使得</a:t>
            </a:r>
            <a:r>
              <a:rPr lang="en-US" altLang="zh-CN" sz="2000" b="0" dirty="0"/>
              <a:t>SF=0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OF=1</a:t>
            </a:r>
            <a:r>
              <a:rPr lang="zh-CN" altLang="en-US" sz="2000" b="0" dirty="0"/>
              <a:t>，说明差值为正，且溢出，这种情况必为负溢出，可以判断</a:t>
            </a:r>
            <a:r>
              <a:rPr lang="en-US" altLang="zh-CN" sz="2000" b="0" dirty="0"/>
              <a:t>A&lt;B</a:t>
            </a:r>
            <a:r>
              <a:rPr lang="zh-CN" altLang="en-US" sz="2000" b="0" dirty="0"/>
              <a:t>，</a:t>
            </a:r>
            <a:r>
              <a:rPr lang="en-US" altLang="zh-CN" sz="2000" b="0" dirty="0">
                <a:solidFill>
                  <a:srgbClr val="000000"/>
                </a:solidFill>
              </a:rPr>
              <a:t>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=1</a:t>
            </a:r>
            <a:r>
              <a:rPr lang="zh-CN" altLang="en-US" sz="2000" b="0" dirty="0">
                <a:solidFill>
                  <a:srgbClr val="000000"/>
                </a:solidFill>
              </a:rPr>
              <a:t>，</a:t>
            </a:r>
            <a:r>
              <a:rPr lang="zh-CN" altLang="en-US" sz="2000" b="0" dirty="0"/>
              <a:t>满足转移条件。</a:t>
            </a:r>
            <a:endParaRPr lang="en-US" altLang="zh-CN" sz="2000" b="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0" dirty="0"/>
              <a:t>若</a:t>
            </a:r>
            <a:r>
              <a:rPr lang="en-US" altLang="zh-CN" sz="2000" b="0" dirty="0"/>
              <a:t>A-B</a:t>
            </a:r>
            <a:r>
              <a:rPr lang="zh-CN" altLang="en-US" sz="2000" b="0" dirty="0"/>
              <a:t>的结果使得</a:t>
            </a:r>
            <a:r>
              <a:rPr lang="en-US" altLang="zh-CN" sz="2000" b="0" dirty="0"/>
              <a:t>SF=1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OF=0</a:t>
            </a:r>
            <a:r>
              <a:rPr lang="zh-CN" altLang="en-US" sz="2000" b="0" dirty="0"/>
              <a:t>，说明差值为负，且未溢出，可以判断</a:t>
            </a:r>
            <a:r>
              <a:rPr lang="en-US" altLang="zh-CN" sz="2000" b="0" dirty="0"/>
              <a:t>A&lt;B</a:t>
            </a:r>
            <a:r>
              <a:rPr lang="zh-CN" altLang="en-US" sz="2000" b="0" dirty="0"/>
              <a:t>，</a:t>
            </a:r>
            <a:r>
              <a:rPr lang="en-US" altLang="zh-CN" sz="2000" b="0" dirty="0">
                <a:solidFill>
                  <a:srgbClr val="000000"/>
                </a:solidFill>
              </a:rPr>
              <a:t>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1</a:t>
            </a:r>
            <a:r>
              <a:rPr lang="zh-CN" altLang="en-US" sz="2000" b="0" dirty="0">
                <a:solidFill>
                  <a:srgbClr val="000000"/>
                </a:solidFill>
              </a:rPr>
              <a:t>，</a:t>
            </a:r>
            <a:r>
              <a:rPr lang="zh-CN" altLang="en-US" sz="2000" b="0" dirty="0"/>
              <a:t>满足转移条件。</a:t>
            </a:r>
            <a:r>
              <a:rPr lang="zh-CN" altLang="en-US" sz="2000" b="0" dirty="0">
                <a:solidFill>
                  <a:srgbClr val="FF0000"/>
                </a:solidFill>
              </a:rPr>
              <a:t>（例：比较</a:t>
            </a:r>
            <a:r>
              <a:rPr lang="en-US" altLang="zh-CN" sz="2000" b="0" dirty="0">
                <a:solidFill>
                  <a:srgbClr val="FF0000"/>
                </a:solidFill>
              </a:rPr>
              <a:t>8, 20</a:t>
            </a:r>
            <a:r>
              <a:rPr lang="zh-CN" altLang="en-US" sz="2000" b="0" dirty="0">
                <a:solidFill>
                  <a:srgbClr val="FF0000"/>
                </a:solidFill>
              </a:rPr>
              <a:t>）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0" dirty="0"/>
              <a:t>若</a:t>
            </a:r>
            <a:r>
              <a:rPr lang="en-US" altLang="zh-CN" sz="2000" b="0" dirty="0"/>
              <a:t>A-B</a:t>
            </a:r>
            <a:r>
              <a:rPr lang="zh-CN" altLang="en-US" sz="2000" b="0" dirty="0"/>
              <a:t>的结果使得</a:t>
            </a:r>
            <a:r>
              <a:rPr lang="en-US" altLang="zh-CN" sz="2000" b="0" dirty="0"/>
              <a:t>SF=1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OF=1</a:t>
            </a:r>
            <a:r>
              <a:rPr lang="zh-CN" altLang="en-US" sz="2000" b="0" dirty="0"/>
              <a:t>，说明差值为负，且溢出，这种情况必为正溢出，可以判断</a:t>
            </a:r>
            <a:r>
              <a:rPr lang="en-US" altLang="zh-CN" sz="2000" b="0" dirty="0"/>
              <a:t>A&gt;B</a:t>
            </a:r>
            <a:r>
              <a:rPr lang="zh-CN" altLang="en-US" sz="2000" b="0" dirty="0"/>
              <a:t>，</a:t>
            </a:r>
            <a:r>
              <a:rPr lang="en-US" altLang="zh-CN" sz="2000" b="0" dirty="0">
                <a:solidFill>
                  <a:srgbClr val="000000"/>
                </a:solidFill>
              </a:rPr>
              <a:t>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0</a:t>
            </a:r>
            <a:r>
              <a:rPr lang="zh-CN" altLang="en-US" sz="2000" b="0" dirty="0">
                <a:solidFill>
                  <a:srgbClr val="000000"/>
                </a:solidFill>
              </a:rPr>
              <a:t>，</a:t>
            </a:r>
            <a:r>
              <a:rPr lang="zh-CN" altLang="en-US" sz="2000" b="0" dirty="0"/>
              <a:t>不满足转移条件。</a:t>
            </a:r>
          </a:p>
        </p:txBody>
      </p:sp>
    </p:spTree>
    <p:extLst>
      <p:ext uri="{BB962C8B-B14F-4D97-AF65-F5344CB8AC3E}">
        <p14:creationId xmlns:p14="http://schemas.microsoft.com/office/powerpoint/2010/main" val="279264991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文本框 95233"/>
          <p:cNvSpPr txBox="1"/>
          <p:nvPr/>
        </p:nvSpPr>
        <p:spPr>
          <a:xfrm>
            <a:off x="457800" y="906396"/>
            <a:ext cx="5806388" cy="12926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      ＜         </a:t>
            </a:r>
            <a:r>
              <a:rPr lang="en-US" altLang="zh-CN" sz="2000" b="0" dirty="0">
                <a:solidFill>
                  <a:srgbClr val="000000"/>
                </a:solidFill>
              </a:rPr>
              <a:t>JL (JNGE)   OPR           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1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</a:rPr>
              <a:t>正溢出：</a:t>
            </a:r>
            <a:r>
              <a:rPr lang="zh-CN" altLang="en-US" sz="2000" b="0" dirty="0">
                <a:solidFill>
                  <a:srgbClr val="000000"/>
                </a:solidFill>
              </a:rPr>
              <a:t>结果大于机器能表示的最大正数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	</a:t>
            </a:r>
            <a:r>
              <a:rPr lang="zh-CN" altLang="en-US" sz="2000" b="0" dirty="0">
                <a:solidFill>
                  <a:srgbClr val="FF0000"/>
                </a:solidFill>
              </a:rPr>
              <a:t>负溢出：</a:t>
            </a:r>
            <a:r>
              <a:rPr lang="zh-CN" altLang="en-US" sz="2000" b="0" dirty="0">
                <a:solidFill>
                  <a:srgbClr val="000000"/>
                </a:solidFill>
              </a:rPr>
              <a:t>结果小于机器能表示的最小负数</a:t>
            </a:r>
            <a:endParaRPr lang="en-US" altLang="zh-CN" sz="2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935" y="2295511"/>
            <a:ext cx="83846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/>
              <a:t>若</a:t>
            </a:r>
            <a:r>
              <a:rPr lang="en-US" altLang="zh-CN" sz="2000" b="0" dirty="0"/>
              <a:t>A-B</a:t>
            </a:r>
            <a:r>
              <a:rPr lang="zh-CN" altLang="en-US" sz="2000" b="0" dirty="0"/>
              <a:t>的结果使得</a:t>
            </a:r>
            <a:r>
              <a:rPr lang="en-US" altLang="zh-CN" sz="2000" b="0" dirty="0"/>
              <a:t>SF=0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OF=1</a:t>
            </a:r>
            <a:r>
              <a:rPr lang="zh-CN" altLang="en-US" sz="2000" b="0" dirty="0"/>
              <a:t>，说明差值为正，且溢出，这种情况必为</a:t>
            </a:r>
            <a:r>
              <a:rPr lang="zh-CN" altLang="en-US" sz="2000" b="0" dirty="0">
                <a:solidFill>
                  <a:srgbClr val="FF0000"/>
                </a:solidFill>
              </a:rPr>
              <a:t>负溢出</a:t>
            </a:r>
            <a:r>
              <a:rPr lang="zh-CN" altLang="en-US" sz="2000" b="0" dirty="0"/>
              <a:t>，可以判断</a:t>
            </a:r>
            <a:r>
              <a:rPr lang="en-US" altLang="zh-CN" sz="2000" b="0" dirty="0"/>
              <a:t>A&lt;B</a:t>
            </a:r>
            <a:r>
              <a:rPr lang="zh-CN" altLang="en-US" sz="2000" b="0" dirty="0"/>
              <a:t>，</a:t>
            </a:r>
            <a:r>
              <a:rPr lang="en-US" altLang="zh-CN" sz="2000" b="0" dirty="0">
                <a:solidFill>
                  <a:srgbClr val="000000"/>
                </a:solidFill>
              </a:rPr>
              <a:t>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=1</a:t>
            </a:r>
            <a:r>
              <a:rPr lang="zh-CN" altLang="en-US" sz="2000" b="0" dirty="0">
                <a:solidFill>
                  <a:srgbClr val="000000"/>
                </a:solidFill>
              </a:rPr>
              <a:t>，</a:t>
            </a:r>
            <a:r>
              <a:rPr lang="zh-CN" altLang="en-US" sz="2000" b="0" dirty="0"/>
              <a:t>满足转移条件。</a:t>
            </a:r>
            <a:endParaRPr lang="en-US" altLang="zh-CN" sz="2000" b="0" dirty="0"/>
          </a:p>
          <a:p>
            <a:r>
              <a:rPr lang="zh-CN" altLang="en-US" sz="2000" b="0" dirty="0"/>
              <a:t>若</a:t>
            </a:r>
            <a:r>
              <a:rPr lang="en-US" altLang="zh-CN" sz="2000" b="0" dirty="0"/>
              <a:t>A-B</a:t>
            </a:r>
            <a:r>
              <a:rPr lang="zh-CN" altLang="en-US" sz="2000" b="0" dirty="0"/>
              <a:t>的结果使得</a:t>
            </a:r>
            <a:r>
              <a:rPr lang="en-US" altLang="zh-CN" sz="2000" b="0" dirty="0"/>
              <a:t>SF=1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OF=1</a:t>
            </a:r>
            <a:r>
              <a:rPr lang="zh-CN" altLang="en-US" sz="2000" b="0" dirty="0"/>
              <a:t>，说明差值为负，且溢出，这种情况必为</a:t>
            </a:r>
            <a:r>
              <a:rPr lang="zh-CN" altLang="en-US" sz="2000" b="0" dirty="0">
                <a:solidFill>
                  <a:srgbClr val="FF0000"/>
                </a:solidFill>
              </a:rPr>
              <a:t>正溢出</a:t>
            </a:r>
            <a:r>
              <a:rPr lang="zh-CN" altLang="en-US" sz="2000" b="0" dirty="0"/>
              <a:t>，可以判断</a:t>
            </a:r>
            <a:r>
              <a:rPr lang="en-US" altLang="zh-CN" sz="2000" b="0" dirty="0"/>
              <a:t>A&gt;B</a:t>
            </a:r>
            <a:r>
              <a:rPr lang="zh-CN" altLang="en-US" sz="2000" b="0" dirty="0"/>
              <a:t>，</a:t>
            </a:r>
            <a:r>
              <a:rPr lang="en-US" altLang="zh-CN" sz="2000" b="0" dirty="0">
                <a:solidFill>
                  <a:srgbClr val="000000"/>
                </a:solidFill>
              </a:rPr>
              <a:t>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0</a:t>
            </a:r>
            <a:r>
              <a:rPr lang="zh-CN" altLang="en-US" sz="2000" b="0" dirty="0">
                <a:solidFill>
                  <a:srgbClr val="000000"/>
                </a:solidFill>
              </a:rPr>
              <a:t>，</a:t>
            </a:r>
            <a:r>
              <a:rPr lang="zh-CN" altLang="en-US" sz="2000" b="0" dirty="0"/>
              <a:t>不满足转移条件。</a:t>
            </a:r>
            <a:endParaRPr lang="en-US" altLang="zh-CN" sz="2000" b="0" dirty="0"/>
          </a:p>
          <a:p>
            <a:endParaRPr lang="en-US" altLang="zh-CN" sz="2000" b="0" dirty="0"/>
          </a:p>
          <a:p>
            <a:r>
              <a:rPr lang="zh-CN" altLang="en-US" sz="2000" b="0" dirty="0"/>
              <a:t>正溢出：</a:t>
            </a:r>
            <a:r>
              <a:rPr lang="en-US" altLang="zh-CN" sz="2000" b="0" dirty="0"/>
              <a:t>89-(-108)	</a:t>
            </a:r>
            <a:r>
              <a:rPr lang="zh-CN" altLang="en-US" sz="2000" b="0" dirty="0"/>
              <a:t>               负溢出：</a:t>
            </a:r>
            <a:r>
              <a:rPr lang="en-US" altLang="zh-CN" sz="2000" b="0" dirty="0"/>
              <a:t>-110-92</a:t>
            </a:r>
          </a:p>
          <a:p>
            <a:r>
              <a:rPr lang="en-US" altLang="zh-CN" sz="2000" b="0" dirty="0"/>
              <a:t>     01011001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89</a:t>
            </a:r>
            <a:r>
              <a:rPr lang="zh-CN" altLang="en-US" sz="2000" b="0" dirty="0"/>
              <a:t>）</a:t>
            </a:r>
            <a:r>
              <a:rPr lang="en-US" altLang="zh-CN" sz="2000" b="0" dirty="0"/>
              <a:t>			10010010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-110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r>
              <a:rPr lang="en-US" altLang="zh-CN" sz="2000" b="0" dirty="0"/>
              <a:t>     01101100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108</a:t>
            </a:r>
            <a:r>
              <a:rPr lang="zh-CN" altLang="en-US" sz="2000" b="0" dirty="0"/>
              <a:t>）</a:t>
            </a:r>
            <a:r>
              <a:rPr lang="en-US" altLang="zh-CN" sz="2000" b="0" dirty="0"/>
              <a:t>			10100100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-92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r>
              <a:rPr lang="en-US" altLang="zh-CN" sz="2000" b="0" dirty="0"/>
              <a:t>--------------------------		   -------------------------</a:t>
            </a:r>
          </a:p>
          <a:p>
            <a:r>
              <a:rPr lang="en-US" altLang="zh-CN" sz="2000" b="0" dirty="0"/>
              <a:t>     11000101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-59</a:t>
            </a:r>
            <a:r>
              <a:rPr lang="zh-CN" altLang="en-US" sz="2000" b="0" dirty="0"/>
              <a:t>）</a:t>
            </a:r>
            <a:r>
              <a:rPr lang="en-US" altLang="zh-CN" sz="2000" b="0" dirty="0"/>
              <a:t>		          1	00110110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54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endParaRPr lang="en-US" altLang="zh-CN" sz="2000" b="0" dirty="0"/>
          </a:p>
          <a:p>
            <a:r>
              <a:rPr lang="en-US" altLang="zh-CN" sz="2000" b="0" dirty="0"/>
              <a:t>SF=1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OF=1			 SF=0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OF=1 </a:t>
            </a:r>
          </a:p>
          <a:p>
            <a:r>
              <a:rPr lang="en-US" altLang="zh-CN" sz="2000" b="0" dirty="0"/>
              <a:t>A&gt;B</a:t>
            </a:r>
            <a:r>
              <a:rPr lang="zh-CN" altLang="en-US" sz="2000" b="0" dirty="0"/>
              <a:t>，不满足转移条件</a:t>
            </a:r>
            <a:r>
              <a:rPr lang="en-US" altLang="zh-CN" sz="2000" b="0" dirty="0"/>
              <a:t>		 A&lt;B</a:t>
            </a:r>
            <a:r>
              <a:rPr lang="zh-CN" altLang="en-US" sz="2000" b="0" dirty="0"/>
              <a:t>，满足转移条件</a:t>
            </a:r>
            <a:r>
              <a:rPr lang="en-US" altLang="zh-CN" sz="2000" b="0" dirty="0"/>
              <a:t>		</a:t>
            </a:r>
            <a:endParaRPr lang="zh-CN" altLang="en-US" sz="2000" b="0" dirty="0"/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28001062-B9CD-406C-9AB3-1D49B3813835}"/>
              </a:ext>
            </a:extLst>
          </p:cNvPr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20267766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611560" y="961585"/>
            <a:ext cx="77408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例：统计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AX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寄存器中为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位数的，并将统计结果放在</a:t>
            </a:r>
            <a:r>
              <a:rPr lang="en-US" altLang="zh-CN" sz="2000" b="0" dirty="0">
                <a:latin typeface="楷体_GB2312" pitchFamily="49" charset="-122"/>
                <a:ea typeface="楷体_GB2312" pitchFamily="49" charset="-122"/>
              </a:rPr>
              <a:t>CL</a:t>
            </a:r>
            <a:r>
              <a:rPr lang="zh-CN" altLang="en-US" sz="2000" b="0" dirty="0">
                <a:latin typeface="楷体_GB2312" pitchFamily="49" charset="-122"/>
                <a:ea typeface="楷体_GB2312" pitchFamily="49" charset="-122"/>
              </a:rPr>
              <a:t>寄存器中。   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50825" y="1617073"/>
            <a:ext cx="88931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b="0" dirty="0"/>
              <a:t>            MOV	CL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0	        </a:t>
            </a:r>
            <a:r>
              <a:rPr lang="zh-CN" altLang="en-US" sz="2000" b="0" dirty="0">
                <a:solidFill>
                  <a:srgbClr val="000099"/>
                </a:solidFill>
              </a:rPr>
              <a:t>；置循环初值</a:t>
            </a:r>
          </a:p>
          <a:p>
            <a:r>
              <a:rPr lang="zh-CN" altLang="en-US" sz="2000" b="0" dirty="0"/>
              <a:t>            </a:t>
            </a:r>
            <a:r>
              <a:rPr lang="en-US" altLang="zh-CN" sz="2000" b="0" dirty="0"/>
              <a:t>MOV	BX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16		</a:t>
            </a:r>
          </a:p>
          <a:p>
            <a:r>
              <a:rPr lang="en-US" altLang="zh-CN" sz="2000" b="0" dirty="0"/>
              <a:t>LAB1: SAL	AX, 1	        </a:t>
            </a:r>
            <a:r>
              <a:rPr lang="zh-CN" altLang="en-US" sz="2000" b="0" dirty="0">
                <a:solidFill>
                  <a:srgbClr val="000099"/>
                </a:solidFill>
              </a:rPr>
              <a:t>；将</a:t>
            </a:r>
            <a:r>
              <a:rPr lang="en-US" altLang="zh-CN" sz="2000" b="0" dirty="0">
                <a:solidFill>
                  <a:srgbClr val="000099"/>
                </a:solidFill>
              </a:rPr>
              <a:t>AX</a:t>
            </a:r>
            <a:r>
              <a:rPr lang="zh-CN" altLang="en-US" sz="2000" b="0" dirty="0">
                <a:solidFill>
                  <a:srgbClr val="000099"/>
                </a:solidFill>
              </a:rPr>
              <a:t>的内容左移一位，即最高位移到</a:t>
            </a:r>
            <a:r>
              <a:rPr lang="en-US" altLang="zh-CN" sz="2000" b="0" dirty="0">
                <a:solidFill>
                  <a:srgbClr val="000099"/>
                </a:solidFill>
              </a:rPr>
              <a:t>CF</a:t>
            </a:r>
            <a:r>
              <a:rPr lang="en-US" altLang="zh-CN" sz="2000" b="0" dirty="0"/>
              <a:t>	</a:t>
            </a:r>
          </a:p>
          <a:p>
            <a:r>
              <a:rPr lang="en-US" altLang="zh-CN" sz="2000" b="0" dirty="0"/>
              <a:t>	  JNC	LAB2	        </a:t>
            </a:r>
            <a:r>
              <a:rPr lang="zh-CN" altLang="en-US" sz="2000" b="0" dirty="0">
                <a:solidFill>
                  <a:srgbClr val="000099"/>
                </a:solidFill>
              </a:rPr>
              <a:t>；如果</a:t>
            </a:r>
            <a:r>
              <a:rPr lang="en-US" altLang="zh-CN" sz="2000" b="0" dirty="0">
                <a:solidFill>
                  <a:srgbClr val="000099"/>
                </a:solidFill>
              </a:rPr>
              <a:t>CF=0</a:t>
            </a:r>
            <a:r>
              <a:rPr lang="zh-CN" altLang="en-US" sz="2000" b="0" dirty="0">
                <a:solidFill>
                  <a:srgbClr val="000099"/>
                </a:solidFill>
              </a:rPr>
              <a:t>则表示</a:t>
            </a:r>
            <a:r>
              <a:rPr lang="en-US" altLang="zh-CN" sz="2000" b="0" dirty="0">
                <a:solidFill>
                  <a:srgbClr val="000099"/>
                </a:solidFill>
              </a:rPr>
              <a:t>AX</a:t>
            </a:r>
            <a:r>
              <a:rPr lang="zh-CN" altLang="en-US" sz="2000" b="0" dirty="0">
                <a:solidFill>
                  <a:srgbClr val="000099"/>
                </a:solidFill>
              </a:rPr>
              <a:t>的最高位为</a:t>
            </a:r>
            <a:r>
              <a:rPr lang="en-US" altLang="zh-CN" sz="2000" b="0" dirty="0">
                <a:solidFill>
                  <a:srgbClr val="000099"/>
                </a:solidFill>
              </a:rPr>
              <a:t>0</a:t>
            </a:r>
            <a:r>
              <a:rPr lang="zh-CN" altLang="en-US" sz="2000" b="0" dirty="0">
                <a:solidFill>
                  <a:srgbClr val="000099"/>
                </a:solidFill>
              </a:rPr>
              <a:t>，转</a:t>
            </a:r>
            <a:r>
              <a:rPr lang="en-US" altLang="zh-CN" sz="2000" b="0" dirty="0">
                <a:solidFill>
                  <a:srgbClr val="000099"/>
                </a:solidFill>
              </a:rPr>
              <a:t>LAB2</a:t>
            </a:r>
          </a:p>
          <a:p>
            <a:r>
              <a:rPr lang="en-US" altLang="zh-CN" sz="2000" b="0" dirty="0"/>
              <a:t>	  INC	CL	        </a:t>
            </a:r>
            <a:r>
              <a:rPr lang="zh-CN" altLang="en-US" sz="2000" b="0" dirty="0">
                <a:solidFill>
                  <a:srgbClr val="000099"/>
                </a:solidFill>
              </a:rPr>
              <a:t>；如果</a:t>
            </a:r>
            <a:r>
              <a:rPr lang="en-US" altLang="zh-CN" sz="2000" b="0" dirty="0">
                <a:solidFill>
                  <a:srgbClr val="000099"/>
                </a:solidFill>
              </a:rPr>
              <a:t>CF=1</a:t>
            </a:r>
            <a:r>
              <a:rPr lang="zh-CN" altLang="en-US" sz="2000" b="0" dirty="0">
                <a:solidFill>
                  <a:srgbClr val="000099"/>
                </a:solidFill>
              </a:rPr>
              <a:t>则表示</a:t>
            </a:r>
            <a:r>
              <a:rPr lang="en-US" altLang="zh-CN" sz="2000" b="0" dirty="0">
                <a:solidFill>
                  <a:srgbClr val="000099"/>
                </a:solidFill>
              </a:rPr>
              <a:t>AX</a:t>
            </a:r>
            <a:r>
              <a:rPr lang="zh-CN" altLang="en-US" sz="2000" b="0" dirty="0">
                <a:solidFill>
                  <a:srgbClr val="000099"/>
                </a:solidFill>
              </a:rPr>
              <a:t>的最高位为</a:t>
            </a:r>
            <a:r>
              <a:rPr lang="en-US" altLang="zh-CN" sz="2000" b="0" dirty="0">
                <a:solidFill>
                  <a:srgbClr val="000099"/>
                </a:solidFill>
              </a:rPr>
              <a:t>1</a:t>
            </a:r>
            <a:r>
              <a:rPr lang="zh-CN" altLang="en-US" sz="2000" b="0" dirty="0">
                <a:solidFill>
                  <a:srgbClr val="000099"/>
                </a:solidFill>
              </a:rPr>
              <a:t>，个数加</a:t>
            </a:r>
            <a:r>
              <a:rPr lang="en-US" altLang="zh-CN" sz="2000" b="0" dirty="0">
                <a:solidFill>
                  <a:srgbClr val="000099"/>
                </a:solidFill>
              </a:rPr>
              <a:t>1</a:t>
            </a:r>
          </a:p>
          <a:p>
            <a:r>
              <a:rPr lang="en-US" altLang="zh-CN" sz="2000" b="0" dirty="0"/>
              <a:t>LAB2: DEC	BX	        </a:t>
            </a:r>
            <a:r>
              <a:rPr lang="zh-CN" altLang="en-US" sz="2000" b="0" dirty="0">
                <a:solidFill>
                  <a:srgbClr val="000099"/>
                </a:solidFill>
              </a:rPr>
              <a:t>；修改循环次数，未完则转</a:t>
            </a:r>
            <a:r>
              <a:rPr lang="en-US" altLang="zh-CN" sz="2000" b="0" dirty="0">
                <a:solidFill>
                  <a:srgbClr val="000099"/>
                </a:solidFill>
              </a:rPr>
              <a:t>LAB	</a:t>
            </a:r>
          </a:p>
          <a:p>
            <a:r>
              <a:rPr lang="en-US" altLang="zh-CN" sz="2000" b="0" dirty="0"/>
              <a:t>            JNZ 	LAB1</a:t>
            </a:r>
          </a:p>
          <a:p>
            <a:r>
              <a:rPr lang="en-US" altLang="zh-CN" sz="2000" b="0" dirty="0"/>
              <a:t>EXIT:	…</a:t>
            </a:r>
            <a:r>
              <a:rPr lang="en-US" altLang="zh-CN" sz="2000" b="1" dirty="0"/>
              <a:t>			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E36048-B142-473A-8BE7-26EDEF546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61" y="1394871"/>
            <a:ext cx="3381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45FB97B-78F3-48E6-9914-DF23CC2C492F}"/>
              </a:ext>
            </a:extLst>
          </p:cNvPr>
          <p:cNvSpPr/>
          <p:nvPr/>
        </p:nvSpPr>
        <p:spPr>
          <a:xfrm>
            <a:off x="6377198" y="1710237"/>
            <a:ext cx="1975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SAL</a:t>
            </a:r>
            <a:r>
              <a:rPr lang="zh-CN" altLang="en-US" sz="2000" dirty="0"/>
              <a:t>：算数左移</a:t>
            </a:r>
          </a:p>
        </p:txBody>
      </p:sp>
      <p:sp>
        <p:nvSpPr>
          <p:cNvPr id="8" name="Rectangle 128">
            <a:extLst>
              <a:ext uri="{FF2B5EF4-FFF2-40B4-BE49-F238E27FC236}">
                <a16:creationId xmlns:a16="http://schemas.microsoft.com/office/drawing/2014/main" id="{8A735909-D632-49E0-ABE9-AC9784C5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676" y="4014936"/>
            <a:ext cx="7308812" cy="26161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0" dirty="0">
                <a:latin typeface="+mn-lt"/>
              </a:rPr>
              <a:t>	</a:t>
            </a:r>
            <a:r>
              <a:rPr lang="en-US" altLang="zh-CN" sz="2000" b="0" dirty="0">
                <a:latin typeface="+mn-lt"/>
              </a:rPr>
              <a:t>  MOV	  CL,0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LAB:  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AND	  AX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AX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	  JZ	  EXIT	       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；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AX=0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时循环结束，转到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EXIT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	  SAL	  AX</a:t>
            </a:r>
            <a:r>
              <a:rPr lang="zh-CN" altLang="en-US" sz="2000" b="0" dirty="0">
                <a:latin typeface="+mn-lt"/>
              </a:rPr>
              <a:t>，</a:t>
            </a:r>
            <a:r>
              <a:rPr lang="en-US" altLang="zh-CN" sz="2000" b="0" dirty="0">
                <a:latin typeface="+mn-lt"/>
              </a:rPr>
              <a:t>1	       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；将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AX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中的最高位移入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CF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中</a:t>
            </a:r>
          </a:p>
          <a:p>
            <a:pPr eaLnBrk="0" hangingPunct="0"/>
            <a:r>
              <a:rPr lang="zh-CN" altLang="en-US" sz="2000" b="0" dirty="0">
                <a:latin typeface="+mn-lt"/>
              </a:rPr>
              <a:t>	  </a:t>
            </a:r>
            <a:r>
              <a:rPr lang="en-US" altLang="zh-CN" sz="2000" b="0" dirty="0">
                <a:latin typeface="+mn-lt"/>
              </a:rPr>
              <a:t>JNC	  LAB	       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；如果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CF=0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则转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LAB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	  INC	  CL	       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；如果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CF=1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则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CL+1→CL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	  JMP	  LAB	       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；转</a:t>
            </a:r>
            <a:r>
              <a:rPr lang="en-US" altLang="zh-CN" sz="2000" b="0" dirty="0">
                <a:solidFill>
                  <a:srgbClr val="000099"/>
                </a:solidFill>
                <a:latin typeface="+mn-lt"/>
              </a:rPr>
              <a:t>LAB</a:t>
            </a:r>
            <a:r>
              <a:rPr lang="zh-CN" altLang="en-US" sz="2000" b="0" dirty="0">
                <a:solidFill>
                  <a:srgbClr val="000099"/>
                </a:solidFill>
                <a:latin typeface="+mn-lt"/>
              </a:rPr>
              <a:t>处继续循环</a:t>
            </a:r>
          </a:p>
          <a:p>
            <a:pPr eaLnBrk="0" hangingPunct="0"/>
            <a:r>
              <a:rPr lang="en-US" altLang="zh-CN" sz="2000" b="0" dirty="0">
                <a:latin typeface="+mn-lt"/>
              </a:rPr>
              <a:t>EXIT:	…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41497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文本框 98305"/>
          <p:cNvSpPr txBox="1"/>
          <p:nvPr/>
        </p:nvSpPr>
        <p:spPr>
          <a:xfrm>
            <a:off x="1151620" y="1009650"/>
            <a:ext cx="7239000" cy="86600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是带符号双精度数，分别存于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DX, AX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及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BX, CX 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中，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时转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L1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，否则转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L2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200" b="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7" name="文本框 98306"/>
          <p:cNvSpPr txBox="1"/>
          <p:nvPr/>
        </p:nvSpPr>
        <p:spPr>
          <a:xfrm>
            <a:off x="3059832" y="1912003"/>
            <a:ext cx="3276600" cy="4937377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lvl="1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CMP  DX, BX</a:t>
            </a:r>
          </a:p>
          <a:p>
            <a:pPr lvl="1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JG   L1</a:t>
            </a:r>
          </a:p>
          <a:p>
            <a:pPr lvl="1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JL   L2</a:t>
            </a:r>
          </a:p>
          <a:p>
            <a:pPr lvl="1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CMP  AX, CX</a:t>
            </a:r>
          </a:p>
          <a:p>
            <a:pPr lvl="1"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sz="22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JA   L1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L2:       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altLang="zh-CN" b="0" dirty="0">
                <a:solidFill>
                  <a:srgbClr val="FF0000"/>
                </a:solidFill>
                <a:latin typeface="Lucida Console" panose="020B0609040504020204" pitchFamily="49" charset="0"/>
              </a:rPr>
              <a:t>JMP L3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L1: 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L3</a:t>
            </a:r>
            <a:r>
              <a:rPr lang="zh-CN" altLang="en-US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：</a:t>
            </a:r>
            <a:endParaRPr lang="en-US" altLang="zh-CN" sz="22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……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2A5DD86-F8BA-4030-9E10-F3EA9895E531}"/>
              </a:ext>
            </a:extLst>
          </p:cNvPr>
          <p:cNvGrpSpPr/>
          <p:nvPr/>
        </p:nvGrpSpPr>
        <p:grpSpPr>
          <a:xfrm>
            <a:off x="5580112" y="4751512"/>
            <a:ext cx="2827883" cy="461665"/>
            <a:chOff x="5580112" y="4751512"/>
            <a:chExt cx="2827883" cy="461665"/>
          </a:xfrm>
        </p:grpSpPr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4A250AE1-E084-4406-A205-907D6B6B3DE1}"/>
                </a:ext>
              </a:extLst>
            </p:cNvPr>
            <p:cNvSpPr/>
            <p:nvPr/>
          </p:nvSpPr>
          <p:spPr bwMode="auto">
            <a:xfrm rot="5400000">
              <a:off x="6174296" y="4208141"/>
              <a:ext cx="360040" cy="1548408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3D3EB9E-E615-4C7B-B23E-D7FCABEDC76C}"/>
                </a:ext>
              </a:extLst>
            </p:cNvPr>
            <p:cNvSpPr txBox="1"/>
            <p:nvPr/>
          </p:nvSpPr>
          <p:spPr>
            <a:xfrm>
              <a:off x="7295190" y="47515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重要！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1342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452120" y="1242540"/>
            <a:ext cx="5518150" cy="417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66FF33"/>
              </a:buClr>
              <a:buSzPts val="2400"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循环指令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LOOP</a:t>
            </a:r>
          </a:p>
          <a:p>
            <a:pPr eaLnBrk="0" hangingPunct="0">
              <a:spcBef>
                <a:spcPct val="0"/>
              </a:spcBef>
              <a:buClr>
                <a:srgbClr val="66FF33"/>
              </a:buClr>
              <a:buSzPts val="2400"/>
              <a:buFont typeface="Wingdings" panose="05000000000000000000" pitchFamily="2" charset="2"/>
              <a:buNone/>
            </a:pPr>
            <a:endParaRPr kumimoji="0" lang="en-US" altLang="zh-CN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语句格式： </a:t>
            </a:r>
            <a:r>
              <a:rPr kumimoji="0" lang="en-US" altLang="zh-CN" b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LOOP  </a:t>
            </a:r>
            <a:r>
              <a:rPr kumimoji="0" lang="zh-CN" altLang="en-US" b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短标号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执行过程：</a:t>
            </a:r>
            <a:endParaRPr kumimoji="0" lang="en-US" altLang="zh-CN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1. (CX)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＝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(CX)-1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（不改变任何标志位）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(CX)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≠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，转向“标号”所指向的指令</a:t>
            </a:r>
            <a:r>
              <a:rPr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；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否则，终止循环，执行该指令下面的指令。 </a:t>
            </a:r>
          </a:p>
        </p:txBody>
      </p:sp>
      <p:grpSp>
        <p:nvGrpSpPr>
          <p:cNvPr id="248838" name="Group 6"/>
          <p:cNvGrpSpPr/>
          <p:nvPr/>
        </p:nvGrpSpPr>
        <p:grpSpPr bwMode="auto">
          <a:xfrm>
            <a:off x="6143625" y="1443003"/>
            <a:ext cx="2578100" cy="4378325"/>
            <a:chOff x="2736" y="1056"/>
            <a:chExt cx="1392" cy="2256"/>
          </a:xfrm>
        </p:grpSpPr>
        <p:sp>
          <p:nvSpPr>
            <p:cNvPr id="248839" name="Rectangle 7"/>
            <p:cNvSpPr>
              <a:spLocks noChangeArrowheads="1"/>
            </p:cNvSpPr>
            <p:nvPr/>
          </p:nvSpPr>
          <p:spPr bwMode="auto">
            <a:xfrm>
              <a:off x="2736" y="1296"/>
              <a:ext cx="1200" cy="192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CX←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循环次数</a:t>
              </a:r>
            </a:p>
          </p:txBody>
        </p:sp>
        <p:sp>
          <p:nvSpPr>
            <p:cNvPr id="248840" name="Rectangle 8"/>
            <p:cNvSpPr>
              <a:spLocks noChangeArrowheads="1"/>
            </p:cNvSpPr>
            <p:nvPr/>
          </p:nvSpPr>
          <p:spPr bwMode="auto">
            <a:xfrm>
              <a:off x="2976" y="1728"/>
              <a:ext cx="720" cy="192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循环体</a:t>
              </a:r>
            </a:p>
          </p:txBody>
        </p:sp>
        <p:sp>
          <p:nvSpPr>
            <p:cNvPr id="248841" name="Rectangle 9"/>
            <p:cNvSpPr>
              <a:spLocks noChangeArrowheads="1"/>
            </p:cNvSpPr>
            <p:nvPr/>
          </p:nvSpPr>
          <p:spPr bwMode="auto">
            <a:xfrm>
              <a:off x="2832" y="2112"/>
              <a:ext cx="1056" cy="240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CX← CX-1</a:t>
              </a:r>
            </a:p>
          </p:txBody>
        </p:sp>
        <p:sp>
          <p:nvSpPr>
            <p:cNvPr id="248842" name="AutoShape 10"/>
            <p:cNvSpPr>
              <a:spLocks noChangeArrowheads="1"/>
            </p:cNvSpPr>
            <p:nvPr/>
          </p:nvSpPr>
          <p:spPr bwMode="auto">
            <a:xfrm>
              <a:off x="2832" y="2592"/>
              <a:ext cx="1056" cy="480"/>
            </a:xfrm>
            <a:prstGeom prst="diamond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CX=0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？</a:t>
              </a:r>
            </a:p>
          </p:txBody>
        </p:sp>
        <p:sp>
          <p:nvSpPr>
            <p:cNvPr id="248843" name="Line 11"/>
            <p:cNvSpPr>
              <a:spLocks noChangeShapeType="1"/>
            </p:cNvSpPr>
            <p:nvPr/>
          </p:nvSpPr>
          <p:spPr bwMode="auto">
            <a:xfrm>
              <a:off x="3360" y="14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4" name="Line 12"/>
            <p:cNvSpPr>
              <a:spLocks noChangeShapeType="1"/>
            </p:cNvSpPr>
            <p:nvPr/>
          </p:nvSpPr>
          <p:spPr bwMode="auto">
            <a:xfrm>
              <a:off x="3360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5" name="Line 13"/>
            <p:cNvSpPr>
              <a:spLocks noChangeShapeType="1"/>
            </p:cNvSpPr>
            <p:nvPr/>
          </p:nvSpPr>
          <p:spPr bwMode="auto">
            <a:xfrm>
              <a:off x="3360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6" name="Line 14"/>
            <p:cNvSpPr>
              <a:spLocks noChangeShapeType="1"/>
            </p:cNvSpPr>
            <p:nvPr/>
          </p:nvSpPr>
          <p:spPr bwMode="auto">
            <a:xfrm>
              <a:off x="3888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7" name="Line 15"/>
            <p:cNvSpPr>
              <a:spLocks noChangeShapeType="1"/>
            </p:cNvSpPr>
            <p:nvPr/>
          </p:nvSpPr>
          <p:spPr bwMode="auto">
            <a:xfrm flipV="1">
              <a:off x="4128" y="1584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8" name="Line 16"/>
            <p:cNvSpPr>
              <a:spLocks noChangeShapeType="1"/>
            </p:cNvSpPr>
            <p:nvPr/>
          </p:nvSpPr>
          <p:spPr bwMode="auto">
            <a:xfrm flipH="1">
              <a:off x="3360" y="158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49" name="Line 17"/>
            <p:cNvSpPr>
              <a:spLocks noChangeShapeType="1"/>
            </p:cNvSpPr>
            <p:nvPr/>
          </p:nvSpPr>
          <p:spPr bwMode="auto">
            <a:xfrm>
              <a:off x="3360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50" name="Line 18"/>
            <p:cNvSpPr>
              <a:spLocks noChangeShapeType="1"/>
            </p:cNvSpPr>
            <p:nvPr/>
          </p:nvSpPr>
          <p:spPr bwMode="auto">
            <a:xfrm>
              <a:off x="3360" y="10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8851" name="Text Box 19"/>
            <p:cNvSpPr txBox="1">
              <a:spLocks noChangeArrowheads="1"/>
            </p:cNvSpPr>
            <p:nvPr/>
          </p:nvSpPr>
          <p:spPr bwMode="auto">
            <a:xfrm>
              <a:off x="3456" y="30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248852" name="Text Box 20"/>
            <p:cNvSpPr txBox="1">
              <a:spLocks noChangeArrowheads="1"/>
            </p:cNvSpPr>
            <p:nvPr/>
          </p:nvSpPr>
          <p:spPr bwMode="auto">
            <a:xfrm>
              <a:off x="3840" y="259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</p:grpSp>
      <p:sp>
        <p:nvSpPr>
          <p:cNvPr id="20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  <p:sp>
        <p:nvSpPr>
          <p:cNvPr id="19" name="文本框 28673">
            <a:extLst>
              <a:ext uri="{FF2B5EF4-FFF2-40B4-BE49-F238E27FC236}">
                <a16:creationId xmlns:a16="http://schemas.microsoft.com/office/drawing/2014/main" id="{A3A97238-BAC9-174A-914E-F140751BC3E6}"/>
              </a:ext>
            </a:extLst>
          </p:cNvPr>
          <p:cNvSpPr txBox="1"/>
          <p:nvPr/>
        </p:nvSpPr>
        <p:spPr>
          <a:xfrm>
            <a:off x="3534882" y="1442896"/>
            <a:ext cx="1944216" cy="53860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lIns="7200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ea typeface="楷体_GB2312" pitchFamily="49" charset="-122"/>
              </a:rPr>
              <a:t>操作数为目标符号地址</a:t>
            </a:r>
            <a:endParaRPr lang="en-US" altLang="zh-CN" sz="14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ea typeface="楷体_GB2312" pitchFamily="49" charset="-122"/>
              </a:rPr>
              <a:t>短转移：</a:t>
            </a:r>
            <a:r>
              <a:rPr lang="en-US" altLang="zh-CN" sz="1400" dirty="0">
                <a:solidFill>
                  <a:srgbClr val="000000"/>
                </a:solidFill>
                <a:ea typeface="楷体_GB2312" pitchFamily="49" charset="-122"/>
              </a:rPr>
              <a:t>-128</a:t>
            </a:r>
            <a:r>
              <a:rPr lang="zh-CN" altLang="en-US" sz="14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楷体_GB2312" pitchFamily="49" charset="-122"/>
              </a:rPr>
              <a:t>~</a:t>
            </a:r>
            <a:r>
              <a:rPr lang="zh-CN" altLang="en-US" sz="14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楷体_GB2312" pitchFamily="49" charset="-122"/>
              </a:rPr>
              <a:t>+127</a:t>
            </a:r>
          </a:p>
        </p:txBody>
      </p:sp>
    </p:spTree>
    <p:extLst>
      <p:ext uri="{BB962C8B-B14F-4D97-AF65-F5344CB8AC3E}">
        <p14:creationId xmlns:p14="http://schemas.microsoft.com/office/powerpoint/2010/main" val="568369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文本框 101377"/>
          <p:cNvSpPr txBox="1"/>
          <p:nvPr/>
        </p:nvSpPr>
        <p:spPr>
          <a:xfrm>
            <a:off x="1403648" y="1047750"/>
            <a:ext cx="6264696" cy="1040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40000"/>
              </a:lnSpc>
            </a:pP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例：求首地址为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ARRAY 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个字之和（不考虑溢出），结果存入 </a:t>
            </a:r>
            <a:r>
              <a:rPr lang="en-US" altLang="zh-CN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</a:t>
            </a:r>
            <a:r>
              <a:rPr lang="zh-CN" altLang="en-US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中。</a:t>
            </a:r>
            <a:endParaRPr lang="en-US" altLang="zh-CN" sz="2200" b="0" i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79" name="文本框 101378"/>
          <p:cNvSpPr txBox="1"/>
          <p:nvPr/>
        </p:nvSpPr>
        <p:spPr>
          <a:xfrm>
            <a:off x="709610" y="2461568"/>
            <a:ext cx="7652772" cy="289877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lvl="3" eaLnBrk="0" hangingPunct="0">
              <a:lnSpc>
                <a:spcPct val="115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MOV   CX, M		;</a:t>
            </a:r>
            <a:r>
              <a:rPr lang="zh-CN" altLang="en-US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循环次数</a:t>
            </a:r>
            <a:endParaRPr lang="en-US" altLang="zh-CN" sz="20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3" eaLnBrk="0" hangingPunct="0">
              <a:lnSpc>
                <a:spcPct val="115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MOV   AX, 0		    </a:t>
            </a:r>
          </a:p>
          <a:p>
            <a:pPr lvl="3" eaLnBrk="0" hangingPunct="0">
              <a:lnSpc>
                <a:spcPct val="115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MOV   SI, 0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AGAIN:  </a:t>
            </a:r>
          </a:p>
          <a:p>
            <a:pPr lvl="3" eaLnBrk="0" hangingPunct="0">
              <a:lnSpc>
                <a:spcPct val="115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ADD   AX, ARRAY[SI]</a:t>
            </a:r>
          </a:p>
          <a:p>
            <a:pPr lvl="3" eaLnBrk="0" hangingPunct="0">
              <a:lnSpc>
                <a:spcPct val="115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ADD   SI, 2</a:t>
            </a:r>
          </a:p>
          <a:p>
            <a:pPr lvl="3" eaLnBrk="0" hangingPunct="0">
              <a:lnSpc>
                <a:spcPct val="115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LOOP  AGAIN</a:t>
            </a:r>
          </a:p>
          <a:p>
            <a:pPr lvl="3" eaLnBrk="0" hangingPunct="0">
              <a:lnSpc>
                <a:spcPct val="115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MOV   TOTAL, AX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166691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427339" y="1339565"/>
            <a:ext cx="5433045" cy="437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66FF33"/>
              </a:buClr>
              <a:buSzPts val="2400"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相等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为零循环指令 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LOOPE/LOOPZ</a:t>
            </a:r>
          </a:p>
          <a:p>
            <a:pPr algn="just" eaLnBrk="0" hangingPunct="0">
              <a:spcBef>
                <a:spcPct val="0"/>
              </a:spcBef>
              <a:buClr>
                <a:srgbClr val="66FF33"/>
              </a:buClr>
              <a:buSzPts val="2400"/>
              <a:buFont typeface="Wingdings" panose="05000000000000000000" pitchFamily="2" charset="2"/>
              <a:buNone/>
            </a:pPr>
            <a:endParaRPr kumimoji="0" lang="en-US" altLang="zh-CN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 eaLnBrk="0" hangingPunct="0">
              <a:spcBef>
                <a:spcPct val="0"/>
              </a:spcBef>
            </a:pP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语句格式： </a:t>
            </a:r>
            <a:r>
              <a:rPr kumimoji="0" lang="en-US" altLang="zh-CN" b="0" dirty="0">
                <a:solidFill>
                  <a:srgbClr val="CC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LOOPE/ LOOPZ  </a:t>
            </a:r>
            <a:r>
              <a:rPr kumimoji="0" lang="zh-CN" altLang="en-US" b="0" dirty="0">
                <a:solidFill>
                  <a:srgbClr val="CC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短标号</a:t>
            </a:r>
          </a:p>
          <a:p>
            <a:pPr eaLnBrk="0" hangingPunct="0"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执行过程：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. (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CX)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＝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(CX)-1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（不改变任何标志位）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CX≠0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且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ZF=1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，则程序转到循环体的第一条指令；否则，程序将执行该循环指令下面的指令。 </a:t>
            </a:r>
          </a:p>
        </p:txBody>
      </p:sp>
      <p:grpSp>
        <p:nvGrpSpPr>
          <p:cNvPr id="249861" name="Group 5"/>
          <p:cNvGrpSpPr/>
          <p:nvPr/>
        </p:nvGrpSpPr>
        <p:grpSpPr bwMode="auto">
          <a:xfrm>
            <a:off x="5904148" y="1347130"/>
            <a:ext cx="2933700" cy="4376737"/>
            <a:chOff x="2688" y="1056"/>
            <a:chExt cx="1584" cy="2256"/>
          </a:xfrm>
        </p:grpSpPr>
        <p:sp>
          <p:nvSpPr>
            <p:cNvPr id="249862" name="Rectangle 6"/>
            <p:cNvSpPr>
              <a:spLocks noChangeArrowheads="1"/>
            </p:cNvSpPr>
            <p:nvPr/>
          </p:nvSpPr>
          <p:spPr bwMode="auto">
            <a:xfrm>
              <a:off x="2736" y="1296"/>
              <a:ext cx="1200" cy="192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CX←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循环次数</a:t>
              </a:r>
            </a:p>
          </p:txBody>
        </p:sp>
        <p:sp>
          <p:nvSpPr>
            <p:cNvPr id="249863" name="Rectangle 7"/>
            <p:cNvSpPr>
              <a:spLocks noChangeArrowheads="1"/>
            </p:cNvSpPr>
            <p:nvPr/>
          </p:nvSpPr>
          <p:spPr bwMode="auto">
            <a:xfrm>
              <a:off x="2976" y="1728"/>
              <a:ext cx="720" cy="192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循环体</a:t>
              </a:r>
            </a:p>
          </p:txBody>
        </p:sp>
        <p:sp>
          <p:nvSpPr>
            <p:cNvPr id="249864" name="Rectangle 8"/>
            <p:cNvSpPr>
              <a:spLocks noChangeArrowheads="1"/>
            </p:cNvSpPr>
            <p:nvPr/>
          </p:nvSpPr>
          <p:spPr bwMode="auto">
            <a:xfrm>
              <a:off x="2832" y="2112"/>
              <a:ext cx="1056" cy="240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CX← CX-1</a:t>
              </a:r>
            </a:p>
          </p:txBody>
        </p:sp>
        <p:sp>
          <p:nvSpPr>
            <p:cNvPr id="249865" name="AutoShape 9"/>
            <p:cNvSpPr>
              <a:spLocks noChangeArrowheads="1"/>
            </p:cNvSpPr>
            <p:nvPr/>
          </p:nvSpPr>
          <p:spPr bwMode="auto">
            <a:xfrm>
              <a:off x="2688" y="2592"/>
              <a:ext cx="1344" cy="480"/>
            </a:xfrm>
            <a:prstGeom prst="diamond">
              <a:avLst/>
            </a:prstGeom>
            <a:noFill/>
            <a:ln w="28575">
              <a:solidFill>
                <a:srgbClr val="66FF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CX&lt;&gt;0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且</a:t>
              </a: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ZF=1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？</a:t>
              </a:r>
            </a:p>
          </p:txBody>
        </p:sp>
        <p:sp>
          <p:nvSpPr>
            <p:cNvPr id="249866" name="Line 10"/>
            <p:cNvSpPr>
              <a:spLocks noChangeShapeType="1"/>
            </p:cNvSpPr>
            <p:nvPr/>
          </p:nvSpPr>
          <p:spPr bwMode="auto">
            <a:xfrm>
              <a:off x="3360" y="14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67" name="Line 11"/>
            <p:cNvSpPr>
              <a:spLocks noChangeShapeType="1"/>
            </p:cNvSpPr>
            <p:nvPr/>
          </p:nvSpPr>
          <p:spPr bwMode="auto">
            <a:xfrm>
              <a:off x="3360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68" name="Line 12"/>
            <p:cNvSpPr>
              <a:spLocks noChangeShapeType="1"/>
            </p:cNvSpPr>
            <p:nvPr/>
          </p:nvSpPr>
          <p:spPr bwMode="auto">
            <a:xfrm>
              <a:off x="3360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69" name="Line 13"/>
            <p:cNvSpPr>
              <a:spLocks noChangeShapeType="1"/>
            </p:cNvSpPr>
            <p:nvPr/>
          </p:nvSpPr>
          <p:spPr bwMode="auto">
            <a:xfrm>
              <a:off x="4080" y="28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70" name="Line 14"/>
            <p:cNvSpPr>
              <a:spLocks noChangeShapeType="1"/>
            </p:cNvSpPr>
            <p:nvPr/>
          </p:nvSpPr>
          <p:spPr bwMode="auto">
            <a:xfrm flipV="1">
              <a:off x="4224" y="1584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71" name="Line 15"/>
            <p:cNvSpPr>
              <a:spLocks noChangeShapeType="1"/>
            </p:cNvSpPr>
            <p:nvPr/>
          </p:nvSpPr>
          <p:spPr bwMode="auto">
            <a:xfrm flipH="1">
              <a:off x="3360" y="158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72" name="Line 16"/>
            <p:cNvSpPr>
              <a:spLocks noChangeShapeType="1"/>
            </p:cNvSpPr>
            <p:nvPr/>
          </p:nvSpPr>
          <p:spPr bwMode="auto">
            <a:xfrm>
              <a:off x="3360" y="30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73" name="Line 17"/>
            <p:cNvSpPr>
              <a:spLocks noChangeShapeType="1"/>
            </p:cNvSpPr>
            <p:nvPr/>
          </p:nvSpPr>
          <p:spPr bwMode="auto">
            <a:xfrm>
              <a:off x="3360" y="10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49874" name="Text Box 18"/>
            <p:cNvSpPr txBox="1">
              <a:spLocks noChangeArrowheads="1"/>
            </p:cNvSpPr>
            <p:nvPr/>
          </p:nvSpPr>
          <p:spPr bwMode="auto">
            <a:xfrm>
              <a:off x="3456" y="30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No</a:t>
              </a:r>
            </a:p>
          </p:txBody>
        </p:sp>
        <p:sp>
          <p:nvSpPr>
            <p:cNvPr id="249875" name="Text Box 19"/>
            <p:cNvSpPr txBox="1">
              <a:spLocks noChangeArrowheads="1"/>
            </p:cNvSpPr>
            <p:nvPr/>
          </p:nvSpPr>
          <p:spPr bwMode="auto">
            <a:xfrm>
              <a:off x="3840" y="2592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Yes</a:t>
              </a:r>
            </a:p>
          </p:txBody>
        </p:sp>
      </p:grpSp>
      <p:sp>
        <p:nvSpPr>
          <p:cNvPr id="20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42102635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ChangeArrowheads="1"/>
          </p:cNvSpPr>
          <p:nvPr/>
        </p:nvSpPr>
        <p:spPr bwMode="auto">
          <a:xfrm>
            <a:off x="414833" y="1929185"/>
            <a:ext cx="5523096" cy="356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/>
          <a:p>
            <a:pPr algn="just" eaLnBrk="0" hangingPunct="0">
              <a:spcBef>
                <a:spcPct val="0"/>
              </a:spcBef>
              <a:buClr>
                <a:srgbClr val="66FF33"/>
              </a:buClr>
              <a:buSzPts val="2400"/>
              <a:buFont typeface="Wingdings" panose="05000000000000000000" pitchFamily="2" charset="2"/>
              <a:buNone/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语句格式：</a:t>
            </a:r>
            <a:r>
              <a:rPr kumimoji="0" lang="en-US" altLang="zh-CN" b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LOOPNE/LOOPNZ  </a:t>
            </a:r>
            <a:r>
              <a:rPr kumimoji="0" lang="zh-CN" altLang="en-US" b="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短标号</a:t>
            </a:r>
          </a:p>
          <a:p>
            <a:pPr algn="just" eaLnBrk="0" hangingPunct="0">
              <a:spcBef>
                <a:spcPct val="0"/>
              </a:spcBef>
            </a:pPr>
            <a:endParaRPr kumimoji="0" lang="zh-CN" altLang="en-US" b="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执行过程：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. (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CX)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＝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(CX)-1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（不改变任何标志位）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CX≠0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且</a:t>
            </a:r>
            <a:r>
              <a:rPr kumimoji="0" lang="en-US" altLang="zh-CN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ZF=0</a:t>
            </a:r>
            <a:r>
              <a:rPr kumimoji="0" lang="zh-CN" altLang="en-US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，则程序转到循环体的第一条指令；否则，程序将执行该循环指令下面的指令。 </a:t>
            </a:r>
          </a:p>
        </p:txBody>
      </p:sp>
      <p:grpSp>
        <p:nvGrpSpPr>
          <p:cNvPr id="251907" name="Group 3"/>
          <p:cNvGrpSpPr/>
          <p:nvPr/>
        </p:nvGrpSpPr>
        <p:grpSpPr bwMode="auto">
          <a:xfrm>
            <a:off x="6138800" y="1808820"/>
            <a:ext cx="2933700" cy="4376737"/>
            <a:chOff x="2688" y="1056"/>
            <a:chExt cx="1584" cy="2256"/>
          </a:xfrm>
        </p:grpSpPr>
        <p:sp>
          <p:nvSpPr>
            <p:cNvPr id="251908" name="Rectangle 4"/>
            <p:cNvSpPr>
              <a:spLocks noChangeArrowheads="1"/>
            </p:cNvSpPr>
            <p:nvPr/>
          </p:nvSpPr>
          <p:spPr bwMode="auto">
            <a:xfrm>
              <a:off x="2736" y="1296"/>
              <a:ext cx="1200" cy="192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CX←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循环次数</a:t>
              </a:r>
            </a:p>
          </p:txBody>
        </p:sp>
        <p:sp>
          <p:nvSpPr>
            <p:cNvPr id="251909" name="Rectangle 5"/>
            <p:cNvSpPr>
              <a:spLocks noChangeArrowheads="1"/>
            </p:cNvSpPr>
            <p:nvPr/>
          </p:nvSpPr>
          <p:spPr bwMode="auto">
            <a:xfrm>
              <a:off x="2976" y="1728"/>
              <a:ext cx="720" cy="192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循环体</a:t>
              </a:r>
            </a:p>
          </p:txBody>
        </p:sp>
        <p:sp>
          <p:nvSpPr>
            <p:cNvPr id="251910" name="Rectangle 6"/>
            <p:cNvSpPr>
              <a:spLocks noChangeArrowheads="1"/>
            </p:cNvSpPr>
            <p:nvPr/>
          </p:nvSpPr>
          <p:spPr bwMode="auto">
            <a:xfrm>
              <a:off x="2832" y="2112"/>
              <a:ext cx="1056" cy="24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CX← CX-1</a:t>
              </a:r>
            </a:p>
          </p:txBody>
        </p:sp>
        <p:sp>
          <p:nvSpPr>
            <p:cNvPr id="251911" name="AutoShape 7"/>
            <p:cNvSpPr>
              <a:spLocks noChangeArrowheads="1"/>
            </p:cNvSpPr>
            <p:nvPr/>
          </p:nvSpPr>
          <p:spPr bwMode="auto">
            <a:xfrm>
              <a:off x="2688" y="2592"/>
              <a:ext cx="1344" cy="480"/>
            </a:xfrm>
            <a:prstGeom prst="diamond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CX&lt;&gt;0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且</a:t>
              </a: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ZF=0</a:t>
              </a:r>
              <a:r>
                <a:rPr kumimoji="0" lang="zh-CN" altLang="en-US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？</a:t>
              </a:r>
            </a:p>
          </p:txBody>
        </p:sp>
        <p:sp>
          <p:nvSpPr>
            <p:cNvPr id="251912" name="Line 8"/>
            <p:cNvSpPr>
              <a:spLocks noChangeShapeType="1"/>
            </p:cNvSpPr>
            <p:nvPr/>
          </p:nvSpPr>
          <p:spPr bwMode="auto">
            <a:xfrm>
              <a:off x="3360" y="1488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3" name="Line 9"/>
            <p:cNvSpPr>
              <a:spLocks noChangeShapeType="1"/>
            </p:cNvSpPr>
            <p:nvPr/>
          </p:nvSpPr>
          <p:spPr bwMode="auto">
            <a:xfrm>
              <a:off x="3360" y="1920"/>
              <a:ext cx="0" cy="1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4" name="Line 10"/>
            <p:cNvSpPr>
              <a:spLocks noChangeShapeType="1"/>
            </p:cNvSpPr>
            <p:nvPr/>
          </p:nvSpPr>
          <p:spPr bwMode="auto">
            <a:xfrm>
              <a:off x="3360" y="2352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5" name="Line 11"/>
            <p:cNvSpPr>
              <a:spLocks noChangeShapeType="1"/>
            </p:cNvSpPr>
            <p:nvPr/>
          </p:nvSpPr>
          <p:spPr bwMode="auto">
            <a:xfrm>
              <a:off x="4080" y="2832"/>
              <a:ext cx="1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6" name="Line 12"/>
            <p:cNvSpPr>
              <a:spLocks noChangeShapeType="1"/>
            </p:cNvSpPr>
            <p:nvPr/>
          </p:nvSpPr>
          <p:spPr bwMode="auto">
            <a:xfrm flipV="1">
              <a:off x="4224" y="1584"/>
              <a:ext cx="0" cy="12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7" name="Line 13"/>
            <p:cNvSpPr>
              <a:spLocks noChangeShapeType="1"/>
            </p:cNvSpPr>
            <p:nvPr/>
          </p:nvSpPr>
          <p:spPr bwMode="auto">
            <a:xfrm flipH="1">
              <a:off x="3360" y="1584"/>
              <a:ext cx="86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8" name="Line 14"/>
            <p:cNvSpPr>
              <a:spLocks noChangeShapeType="1"/>
            </p:cNvSpPr>
            <p:nvPr/>
          </p:nvSpPr>
          <p:spPr bwMode="auto">
            <a:xfrm>
              <a:off x="3360" y="3072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19" name="Line 15"/>
            <p:cNvSpPr>
              <a:spLocks noChangeShapeType="1"/>
            </p:cNvSpPr>
            <p:nvPr/>
          </p:nvSpPr>
          <p:spPr bwMode="auto">
            <a:xfrm>
              <a:off x="3360" y="1056"/>
              <a:ext cx="0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endParaRPr lang="zh-CN" altLang="en-US"/>
            </a:p>
          </p:txBody>
        </p:sp>
        <p:sp>
          <p:nvSpPr>
            <p:cNvPr id="251920" name="Text Box 16"/>
            <p:cNvSpPr txBox="1">
              <a:spLocks noChangeArrowheads="1"/>
            </p:cNvSpPr>
            <p:nvPr/>
          </p:nvSpPr>
          <p:spPr bwMode="auto">
            <a:xfrm>
              <a:off x="3456" y="30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No</a:t>
              </a:r>
            </a:p>
          </p:txBody>
        </p:sp>
        <p:sp>
          <p:nvSpPr>
            <p:cNvPr id="251921" name="Text Box 17"/>
            <p:cNvSpPr txBox="1">
              <a:spLocks noChangeArrowheads="1"/>
            </p:cNvSpPr>
            <p:nvPr/>
          </p:nvSpPr>
          <p:spPr bwMode="auto">
            <a:xfrm>
              <a:off x="3840" y="2592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60190" tIns="130096" rIns="260190" bIns="130096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21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Yes</a:t>
              </a:r>
            </a:p>
          </p:txBody>
        </p:sp>
      </p:grpSp>
      <p:sp>
        <p:nvSpPr>
          <p:cNvPr id="251922" name="Rectangle 18"/>
          <p:cNvSpPr>
            <a:spLocks noChangeArrowheads="1"/>
          </p:cNvSpPr>
          <p:nvPr/>
        </p:nvSpPr>
        <p:spPr bwMode="auto">
          <a:xfrm>
            <a:off x="439738" y="1160463"/>
            <a:ext cx="6045245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66FF33"/>
              </a:buClr>
              <a:buSzPts val="2400"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不相等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不为零循环指令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LOOPNE/LOOPNZ</a:t>
            </a:r>
          </a:p>
        </p:txBody>
      </p:sp>
      <p:sp>
        <p:nvSpPr>
          <p:cNvPr id="2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19353246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452120" y="1012436"/>
            <a:ext cx="8152328" cy="84857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8850" tIns="54425" rIns="108850" bIns="54425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例：记录附加段一个长度为</a:t>
            </a:r>
            <a:r>
              <a:rPr kumimoji="0"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count</a:t>
            </a:r>
            <a:r>
              <a:rPr kumimoji="0"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的字符串中的空格个数到 </a:t>
            </a:r>
            <a:r>
              <a:rPr kumimoji="0" lang="en-US" altLang="zh-CN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RESULT</a:t>
            </a:r>
            <a:r>
              <a:rPr kumimoji="0"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单元。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434980" y="1772816"/>
            <a:ext cx="8604250" cy="477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400" b="0" dirty="0">
                <a:latin typeface="+mn-lt"/>
                <a:ea typeface="华文宋体" panose="02010600040101010101" pitchFamily="2" charset="-122"/>
              </a:rPr>
              <a:t>            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MOV   CX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COUNT           	 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；设置循环次数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   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	  MOV   SI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OFFSET STRING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   	  </a:t>
            </a:r>
            <a:r>
              <a:rPr kumimoji="0" lang="en-US" altLang="zh-CN" sz="2000" b="0" dirty="0">
                <a:solidFill>
                  <a:srgbClr val="FF0000"/>
                </a:solidFill>
                <a:latin typeface="+mn-lt"/>
                <a:ea typeface="华文宋体" panose="02010600040101010101" pitchFamily="2" charset="-122"/>
              </a:rPr>
              <a:t>XOR    BX</a:t>
            </a:r>
            <a:r>
              <a:rPr kumimoji="0" lang="zh-CN" altLang="en-US" sz="2000" b="0" dirty="0">
                <a:solidFill>
                  <a:srgbClr val="FF0000"/>
                </a:solidFill>
                <a:latin typeface="+mn-lt"/>
                <a:ea typeface="华文宋体" panose="02010600040101010101" pitchFamily="2" charset="-122"/>
              </a:rPr>
              <a:t>，</a:t>
            </a:r>
            <a:r>
              <a:rPr kumimoji="0" lang="en-US" altLang="zh-CN" sz="2000" b="0" dirty="0">
                <a:solidFill>
                  <a:srgbClr val="FF0000"/>
                </a:solidFill>
                <a:latin typeface="+mn-lt"/>
                <a:ea typeface="华文宋体" panose="02010600040101010101" pitchFamily="2" charset="-122"/>
              </a:rPr>
              <a:t>BX                    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	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；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BX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清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0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，用于记录空格数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  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	 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MOV   AL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20H                     	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；空格的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ASC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码为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20H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AGAIN:   CMP   AL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ES:[SI]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    	  JNZ     NEXT                           	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；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ZF=0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，非空格，转移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	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INC     BX                                	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；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ZF=1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，是空格，个数加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1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NEXT:     INC     SI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 	  LOOP  AGAIN                        	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；字符个数减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1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，不为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0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继续循环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 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	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  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MOV   RESULT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，</a:t>
            </a:r>
            <a:r>
              <a:rPr kumimoji="0" lang="en-US" altLang="zh-CN" sz="2000" b="0" dirty="0">
                <a:latin typeface="+mn-lt"/>
                <a:ea typeface="华文宋体" panose="02010600040101010101" pitchFamily="2" charset="-122"/>
              </a:rPr>
              <a:t>BX             	</a:t>
            </a:r>
            <a:r>
              <a:rPr kumimoji="0" lang="zh-CN" altLang="en-US" sz="2000" b="0" dirty="0">
                <a:latin typeface="+mn-lt"/>
                <a:ea typeface="华文宋体" panose="02010600040101010101" pitchFamily="2" charset="-122"/>
              </a:rPr>
              <a:t>；保存结果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  <p:sp>
        <p:nvSpPr>
          <p:cNvPr id="5" name="文本框 28673">
            <a:extLst>
              <a:ext uri="{FF2B5EF4-FFF2-40B4-BE49-F238E27FC236}">
                <a16:creationId xmlns:a16="http://schemas.microsoft.com/office/drawing/2014/main" id="{7FFF69DC-71BD-194C-9546-2017282B62F4}"/>
              </a:ext>
            </a:extLst>
          </p:cNvPr>
          <p:cNvSpPr txBox="1"/>
          <p:nvPr/>
        </p:nvSpPr>
        <p:spPr>
          <a:xfrm>
            <a:off x="3815916" y="3879920"/>
            <a:ext cx="2124236" cy="21544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lIns="7200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CN" sz="1400" dirty="0">
                <a:solidFill>
                  <a:srgbClr val="000000"/>
                </a:solidFill>
                <a:ea typeface="楷体_GB2312" pitchFamily="49" charset="-122"/>
              </a:rPr>
              <a:t>立即数</a:t>
            </a:r>
            <a:r>
              <a:rPr lang="zh-CN" altLang="en-US" sz="1400" dirty="0">
                <a:solidFill>
                  <a:srgbClr val="000000"/>
                </a:solidFill>
                <a:ea typeface="楷体_GB2312" pitchFamily="49" charset="-122"/>
              </a:rPr>
              <a:t>不能做目的操作数</a:t>
            </a:r>
            <a:endParaRPr lang="en-US" altLang="zh-CN" sz="140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286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3608" y="2129315"/>
            <a:ext cx="6571615" cy="17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控制转移指令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循环结构程序设计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分支结构程序设计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6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讲：循环和分枝程序设计</a:t>
            </a:r>
          </a:p>
        </p:txBody>
      </p:sp>
    </p:spTree>
    <p:extLst>
      <p:ext uri="{BB962C8B-B14F-4D97-AF65-F5344CB8AC3E}">
        <p14:creationId xmlns:p14="http://schemas.microsoft.com/office/powerpoint/2010/main" val="1338494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6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讲：循环和分枝程序设计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7444" y="1700808"/>
            <a:ext cx="6571615" cy="17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控制转移指令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循环结构程序设计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分支结构程序设计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295636" y="1374540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三种程序构件 </a:t>
            </a:r>
          </a:p>
        </p:txBody>
      </p:sp>
      <p:pic>
        <p:nvPicPr>
          <p:cNvPr id="87047" name="Picture 7"/>
          <p:cNvPicPr>
            <a:picLocks noGrp="1" noChangeAspect="1" noChangeArrowheads="1"/>
          </p:cNvPicPr>
          <p:nvPr>
            <p:ph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8"/>
          <a:stretch/>
        </p:blipFill>
        <p:spPr bwMode="auto">
          <a:xfrm>
            <a:off x="1079612" y="2348880"/>
            <a:ext cx="7253087" cy="3311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程序设计基本步骤</a:t>
            </a:r>
          </a:p>
        </p:txBody>
      </p:sp>
    </p:spTree>
    <p:extLst>
      <p:ext uri="{BB962C8B-B14F-4D97-AF65-F5344CB8AC3E}">
        <p14:creationId xmlns:p14="http://schemas.microsoft.com/office/powerpoint/2010/main" val="40467888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244" name="Object 4"/>
          <p:cNvGraphicFramePr>
            <a:graphicFrameLocks noChangeAspect="1"/>
          </p:cNvGraphicFramePr>
          <p:nvPr/>
        </p:nvGraphicFramePr>
        <p:xfrm>
          <a:off x="1223628" y="1484784"/>
          <a:ext cx="670560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1" name="位图图像" r:id="rId3" imgW="4742857" imgH="2638095" progId="Paint.Picture">
                  <p:embed/>
                </p:oleObj>
              </mc:Choice>
              <mc:Fallback>
                <p:oleObj name="位图图像" r:id="rId3" imgW="4742857" imgH="2638095" progId="Paint.Picture">
                  <p:embed/>
                  <p:pic>
                    <p:nvPicPr>
                      <p:cNvPr id="394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28" y="1484784"/>
                        <a:ext cx="6705600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3153172" y="6065986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6699"/>
                </a:solidFill>
                <a:latin typeface="宋体" charset="-122"/>
              </a:rPr>
              <a:t>基本循环结构示意图</a:t>
            </a:r>
            <a:r>
              <a:rPr lang="zh-CN" altLang="en-US" dirty="0"/>
              <a:t>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583668" y="5364163"/>
            <a:ext cx="64599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DO-WHILE </a:t>
            </a:r>
            <a:r>
              <a:rPr kumimoji="1" lang="zh-CN" altLang="zh-CN" sz="2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结构            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DO-UNTIL </a:t>
            </a:r>
            <a:r>
              <a:rPr kumimoji="1" lang="zh-CN" altLang="zh-CN" sz="2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结构</a:t>
            </a:r>
            <a:endParaRPr kumimoji="1" lang="zh-CN" altLang="en-US" sz="22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62869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5C8EE4-BC49-1649-8555-B339409C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316" y="817145"/>
            <a:ext cx="1821445" cy="2628292"/>
          </a:xfrm>
          <a:prstGeom prst="rect">
            <a:avLst/>
          </a:prstGeom>
        </p:spPr>
      </p:pic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1052736"/>
            <a:ext cx="7020780" cy="5256584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800" dirty="0">
                <a:latin typeface="宋体" charset="-122"/>
              </a:rPr>
              <a:t>循环初始化部分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宋体" charset="-122"/>
              </a:rPr>
              <a:t>	</a:t>
            </a:r>
            <a:r>
              <a:rPr lang="zh-CN" altLang="en-US" sz="2000" dirty="0">
                <a:latin typeface="宋体" charset="-122"/>
              </a:rPr>
              <a:t>这是循环准备工作阶段，如建立地址指针、设置循环次数、必要的数据保护以及为循环体正常工作而建立的初始状态等。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800" dirty="0">
                <a:latin typeface="宋体" charset="-122"/>
              </a:rPr>
              <a:t>循环体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宋体" charset="-122"/>
              </a:rPr>
              <a:t>	</a:t>
            </a:r>
            <a:r>
              <a:rPr lang="zh-CN" altLang="en-US" sz="2000" dirty="0">
                <a:latin typeface="宋体" charset="-122"/>
              </a:rPr>
              <a:t>循环体是在循环过程中反复执行的部分。它是循环的核心部分，是循环程序所要完成的若干操作的全部指令。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800" dirty="0">
                <a:latin typeface="宋体" charset="-122"/>
              </a:rPr>
              <a:t>循环修改部分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宋体" charset="-122"/>
              </a:rPr>
              <a:t>	</a:t>
            </a:r>
            <a:r>
              <a:rPr lang="zh-CN" altLang="en-US" sz="2000" dirty="0">
                <a:latin typeface="宋体" charset="-122"/>
              </a:rPr>
              <a:t>循环修改主要是指对一些运算控制单元（变量、寄存器）的修改，如修改操作数地址、修改循环计数器、改变变量的值等。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</a:pPr>
            <a:r>
              <a:rPr lang="zh-CN" altLang="en-US" sz="2800" dirty="0">
                <a:latin typeface="宋体" charset="-122"/>
              </a:rPr>
              <a:t>循环控制部分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宋体" charset="-122"/>
              </a:rPr>
              <a:t>	</a:t>
            </a:r>
            <a:r>
              <a:rPr lang="zh-CN" altLang="en-US" sz="2000" dirty="0">
                <a:latin typeface="宋体" charset="-122"/>
              </a:rPr>
              <a:t>根据给定的循环次数或循环条件，判断是否结束循环。若未结束，则转去重复执行循环工作部分。</a:t>
            </a:r>
            <a:endParaRPr lang="zh-CN" altLang="en-US" sz="2000" dirty="0"/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1433355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1052736"/>
            <a:ext cx="7956884" cy="5256584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zh-CN" altLang="en-US" sz="2800" dirty="0">
                <a:latin typeface="宋体" charset="-122"/>
              </a:rPr>
              <a:t>重点：循环控制部分。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dirty="0">
                <a:effectLst/>
                <a:latin typeface="宋体" charset="-122"/>
              </a:rPr>
              <a:t>循环控制是循环体的一部分，</a:t>
            </a:r>
            <a:endParaRPr lang="en-US" altLang="zh-CN" sz="2400" b="0" dirty="0">
              <a:effectLst/>
              <a:latin typeface="宋体" charset="-122"/>
            </a:endParaRPr>
          </a:p>
          <a:p>
            <a:pPr marL="0" indent="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zh-CN" altLang="en-US" sz="2400" b="0" dirty="0">
                <a:effectLst/>
                <a:latin typeface="宋体" charset="-122"/>
              </a:rPr>
              <a:t>   它是循环程序设计的关键。</a:t>
            </a:r>
            <a:endParaRPr lang="en-US" altLang="zh-CN" sz="2400" b="0" dirty="0">
              <a:effectLst/>
              <a:latin typeface="宋体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400" b="0" dirty="0">
                <a:effectLst/>
              </a:rPr>
              <a:t>每个循环程序必须选择一个循环控制条件来控制循环的运行和结束。</a:t>
            </a:r>
            <a:endParaRPr lang="en-US" altLang="zh-CN" sz="2400" b="0" dirty="0">
              <a:effectLst/>
            </a:endParaRPr>
          </a:p>
          <a:p>
            <a:pPr lvl="1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3333FF"/>
                </a:solidFill>
                <a:effectLst/>
              </a:rPr>
              <a:t>有时循环次数已知，此时可以用循环次数作为控制条件，</a:t>
            </a:r>
            <a:r>
              <a:rPr lang="en-US" altLang="zh-CN" b="0" dirty="0">
                <a:solidFill>
                  <a:srgbClr val="3333FF"/>
                </a:solidFill>
                <a:effectLst/>
              </a:rPr>
              <a:t>loop</a:t>
            </a:r>
            <a:r>
              <a:rPr lang="zh-CN" altLang="en-US" b="0" dirty="0">
                <a:solidFill>
                  <a:srgbClr val="3333FF"/>
                </a:solidFill>
                <a:effectLst/>
              </a:rPr>
              <a:t>指令使得这种循环程序设计很容易实现。</a:t>
            </a:r>
            <a:endParaRPr lang="en-US" altLang="zh-CN" b="0" dirty="0">
              <a:solidFill>
                <a:srgbClr val="3333FF"/>
              </a:solidFill>
              <a:effectLst/>
            </a:endParaRPr>
          </a:p>
          <a:p>
            <a:pPr lvl="1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3333FF"/>
                </a:solidFill>
                <a:effectLst/>
              </a:rPr>
              <a:t>有时循环次数已知，但有可能使用其他特征或条件使循环提前结束，此时可用</a:t>
            </a:r>
            <a:r>
              <a:rPr lang="en-US" altLang="zh-CN" b="0" dirty="0" err="1">
                <a:solidFill>
                  <a:srgbClr val="3333FF"/>
                </a:solidFill>
                <a:effectLst/>
              </a:rPr>
              <a:t>loopz</a:t>
            </a:r>
            <a:r>
              <a:rPr lang="zh-CN" altLang="en-US" b="0" dirty="0">
                <a:solidFill>
                  <a:srgbClr val="3333FF"/>
                </a:solidFill>
                <a:effectLst/>
              </a:rPr>
              <a:t>或</a:t>
            </a:r>
            <a:r>
              <a:rPr lang="en-US" altLang="zh-CN" b="0" dirty="0" err="1">
                <a:solidFill>
                  <a:srgbClr val="3333FF"/>
                </a:solidFill>
                <a:effectLst/>
              </a:rPr>
              <a:t>loopnz</a:t>
            </a:r>
            <a:r>
              <a:rPr lang="zh-CN" altLang="en-US" b="0" dirty="0">
                <a:solidFill>
                  <a:srgbClr val="3333FF"/>
                </a:solidFill>
                <a:effectLst/>
              </a:rPr>
              <a:t>指令。</a:t>
            </a:r>
            <a:endParaRPr lang="en-US" altLang="zh-CN" b="0" dirty="0">
              <a:solidFill>
                <a:srgbClr val="3333FF"/>
              </a:solidFill>
              <a:effectLst/>
            </a:endParaRPr>
          </a:p>
          <a:p>
            <a:pPr lvl="1" algn="just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3333FF"/>
                </a:solidFill>
                <a:effectLst/>
              </a:rPr>
              <a:t>有时循环次数未知，那就需要根据具体情况找出控制循环结束的条件，采用转移指令来实现循环。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EDDCF5-0830-EC4F-8468-E41BBCD12B98}"/>
              </a:ext>
            </a:extLst>
          </p:cNvPr>
          <p:cNvGrpSpPr/>
          <p:nvPr/>
        </p:nvGrpSpPr>
        <p:grpSpPr>
          <a:xfrm>
            <a:off x="5524017" y="-5101"/>
            <a:ext cx="1467410" cy="2678017"/>
            <a:chOff x="6768244" y="810770"/>
            <a:chExt cx="1515400" cy="281828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CE8C63E-12F0-5E41-99B8-510CFA832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8244" y="810770"/>
              <a:ext cx="1515400" cy="243821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AB6B65-E80F-AC48-B782-DB8BD9C09C7D}"/>
                </a:ext>
              </a:extLst>
            </p:cNvPr>
            <p:cNvSpPr txBox="1"/>
            <p:nvPr/>
          </p:nvSpPr>
          <p:spPr>
            <a:xfrm>
              <a:off x="7128284" y="3228945"/>
              <a:ext cx="65434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loop</a:t>
              </a:r>
              <a:endParaRPr lang="en-CN" sz="2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55BF42-58D2-1E44-A4EF-8A2353F4FA71}"/>
              </a:ext>
            </a:extLst>
          </p:cNvPr>
          <p:cNvGrpSpPr/>
          <p:nvPr/>
        </p:nvGrpSpPr>
        <p:grpSpPr>
          <a:xfrm>
            <a:off x="7065030" y="-117077"/>
            <a:ext cx="1467410" cy="2717985"/>
            <a:chOff x="4896037" y="698448"/>
            <a:chExt cx="1642952" cy="293790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11B1971-857D-C041-9729-B5F2555E9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6037" y="698448"/>
              <a:ext cx="1642952" cy="255053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D8CE37-D8BA-E644-B7CE-430903A8BE93}"/>
                </a:ext>
              </a:extLst>
            </p:cNvPr>
            <p:cNvSpPr txBox="1"/>
            <p:nvPr/>
          </p:nvSpPr>
          <p:spPr>
            <a:xfrm>
              <a:off x="5256076" y="3236239"/>
              <a:ext cx="7681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/>
                <a:t>loopz</a:t>
              </a:r>
              <a:endParaRPr lang="en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8116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95288" y="1268760"/>
            <a:ext cx="84439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一般说来，编制一个汇编语言程序需要完成以下步骤：</a:t>
            </a:r>
          </a:p>
          <a:p>
            <a:r>
              <a:rPr lang="en-US" altLang="zh-CN" b="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分析题意，建立数学模型，确定数据结构及算法。这一步是能否编制出高质量程序的关键，因此不应该一拿到题目就急于写程序，而是应该仔细地分析和理解题意，找出合理的算法及适当的数据结构。</a:t>
            </a:r>
          </a:p>
          <a:p>
            <a:r>
              <a:rPr lang="en-US" altLang="zh-CN" b="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根据算法画出程序流程图。这一步对初学者尤其重要，这样做可以减少出错的可能性。画流程图时可以从粗到细把算法逐步地具体化。</a:t>
            </a:r>
          </a:p>
          <a:p>
            <a:r>
              <a:rPr lang="en-US" altLang="zh-CN" b="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编写汇编语言源程序，根据算法及数据结构分配内存单元和寄存器。</a:t>
            </a:r>
          </a:p>
          <a:p>
            <a:r>
              <a:rPr lang="en-US" altLang="zh-CN" b="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使用汇编程序调试工具上机调试程序。 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程序设计基本步骤</a:t>
            </a:r>
          </a:p>
        </p:txBody>
      </p:sp>
    </p:spTree>
    <p:extLst>
      <p:ext uri="{BB962C8B-B14F-4D97-AF65-F5344CB8AC3E}">
        <p14:creationId xmlns:p14="http://schemas.microsoft.com/office/powerpoint/2010/main" val="1198221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052736"/>
            <a:ext cx="8458200" cy="99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zh-TW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5.1</a:t>
            </a:r>
            <a:r>
              <a:rPr lang="zh-CN" altLang="zh-CN" dirty="0"/>
              <a:t>】</a:t>
            </a:r>
            <a:r>
              <a:rPr lang="en-US" altLang="zh-TW" dirty="0"/>
              <a:t> </a:t>
            </a:r>
            <a:r>
              <a:rPr lang="zh-TW" altLang="en-US" dirty="0"/>
              <a:t>试编制一个程序把 </a:t>
            </a:r>
            <a:r>
              <a:rPr lang="en-US" altLang="zh-TW" dirty="0"/>
              <a:t>BX </a:t>
            </a:r>
            <a:r>
              <a:rPr lang="zh-TW" altLang="en-US" dirty="0"/>
              <a:t>寄存器内的二进制数用十六进制数的形式在屏幕上显示出来。</a:t>
            </a:r>
            <a:endParaRPr lang="zh-TW" altLang="zh-CN" dirty="0"/>
          </a:p>
        </p:txBody>
      </p:sp>
      <p:sp>
        <p:nvSpPr>
          <p:cNvPr id="9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1003412" y="2240868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latin typeface="Arial" charset="0"/>
              </a:rPr>
              <a:t>如：</a:t>
            </a:r>
            <a:r>
              <a:rPr kumimoji="1" lang="en-US" altLang="zh-CN" sz="2400" dirty="0">
                <a:solidFill>
                  <a:schemeClr val="accent2"/>
                </a:solidFill>
                <a:latin typeface="Arial" charset="0"/>
              </a:rPr>
              <a:t>1011 0010 1111 1010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</a:rPr>
              <a:t> B 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0</a:t>
            </a:r>
            <a:r>
              <a: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Wingdings" pitchFamily="2" charset="2"/>
              </a:rPr>
              <a:t>B2FA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H</a:t>
            </a:r>
            <a:r>
              <a:rPr kumimoji="1" lang="en-US" altLang="zh-CN" sz="2400" dirty="0">
                <a:solidFill>
                  <a:schemeClr val="tx2"/>
                </a:solidFill>
                <a:latin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348813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58588" y="1016732"/>
            <a:ext cx="6589676" cy="580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tx1"/>
                </a:solidFill>
                <a:latin typeface="Arial" charset="0"/>
              </a:rPr>
              <a:t>分析</a:t>
            </a:r>
            <a:r>
              <a:rPr kumimoji="1" lang="zh-CN" altLang="en-US" sz="2000" dirty="0">
                <a:latin typeface="Arial" charset="0"/>
              </a:rPr>
              <a:t>题目</a:t>
            </a:r>
            <a:r>
              <a:rPr kumimoji="1" lang="zh-CN" altLang="en-US" sz="2000" dirty="0">
                <a:solidFill>
                  <a:schemeClr val="tx1"/>
                </a:solidFill>
                <a:latin typeface="Arial" charset="0"/>
              </a:rPr>
              <a:t>：   </a:t>
            </a:r>
            <a:endParaRPr kumimoji="1" lang="en-US" altLang="zh-CN" sz="2000" dirty="0">
              <a:solidFill>
                <a:schemeClr val="tx1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(1)</a:t>
            </a:r>
            <a:r>
              <a:rPr kumimoji="1" lang="zh-CN" altLang="en-US" sz="2000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程序结构的确定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accent2"/>
                </a:solidFill>
                <a:latin typeface="Arial" charset="0"/>
              </a:rPr>
              <a:t>       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由题意</a:t>
            </a:r>
            <a:r>
              <a:rPr kumimoji="1" lang="zh-CN" altLang="en-US" sz="1800" dirty="0">
                <a:solidFill>
                  <a:schemeClr val="tx2"/>
                </a:solidFill>
                <a:latin typeface="Arial" charset="0"/>
              </a:rPr>
              <a:t>应该把</a:t>
            </a:r>
            <a:r>
              <a:rPr kumimoji="1" lang="en-US" altLang="zh-CN" sz="1800" dirty="0">
                <a:solidFill>
                  <a:schemeClr val="tx2"/>
                </a:solidFill>
                <a:latin typeface="Arial" charset="0"/>
              </a:rPr>
              <a:t>BX</a:t>
            </a:r>
            <a:r>
              <a:rPr kumimoji="1" lang="zh-CN" altLang="en-US" sz="1800" dirty="0">
                <a:solidFill>
                  <a:schemeClr val="tx2"/>
                </a:solidFill>
                <a:latin typeface="Arial" charset="0"/>
              </a:rPr>
              <a:t>的内容从左到右每</a:t>
            </a:r>
            <a:r>
              <a:rPr kumimoji="1" lang="en-US" altLang="zh-CN" sz="1800" dirty="0">
                <a:solidFill>
                  <a:schemeClr val="tx2"/>
                </a:solidFill>
                <a:latin typeface="Arial" charset="0"/>
              </a:rPr>
              <a:t>4</a:t>
            </a:r>
            <a:r>
              <a:rPr kumimoji="1" lang="zh-CN" altLang="en-US" sz="1800" dirty="0">
                <a:solidFill>
                  <a:schemeClr val="tx2"/>
                </a:solidFill>
                <a:latin typeface="Arial" charset="0"/>
              </a:rPr>
              <a:t>位为一组在屏幕上显示出来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，显然这可以用循环结构来完成，每次显示一个十六进制数位，因而循环次数是已知的，计数值为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4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。</a:t>
            </a:r>
            <a:endParaRPr kumimoji="1"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Arial" charset="0"/>
              </a:rPr>
              <a:t>(2)</a:t>
            </a:r>
            <a:r>
              <a:rPr kumimoji="1" lang="zh-CN" altLang="en-US" sz="2000" dirty="0">
                <a:solidFill>
                  <a:srgbClr val="FF0000"/>
                </a:solidFill>
                <a:latin typeface="Arial" charset="0"/>
              </a:rPr>
              <a:t>循环体的构成（算法确定）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accent2"/>
                </a:solidFill>
                <a:latin typeface="Arial" charset="0"/>
              </a:rPr>
              <a:t>       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循环体应该包括：</a:t>
            </a:r>
            <a:r>
              <a:rPr kumimoji="1" lang="zh-CN" altLang="en-US" sz="1800" dirty="0">
                <a:solidFill>
                  <a:schemeClr val="tx2"/>
                </a:solidFill>
                <a:latin typeface="Arial" charset="0"/>
              </a:rPr>
              <a:t>二进制到所显示字符的</a:t>
            </a:r>
            <a:r>
              <a:rPr kumimoji="1" lang="en-US" altLang="zh-CN" sz="1800" dirty="0">
                <a:solidFill>
                  <a:schemeClr val="tx2"/>
                </a:solidFill>
                <a:latin typeface="Arial" charset="0"/>
              </a:rPr>
              <a:t>ASCII</a:t>
            </a:r>
            <a:r>
              <a:rPr kumimoji="1" lang="zh-CN" altLang="en-US" sz="1800" dirty="0">
                <a:solidFill>
                  <a:schemeClr val="tx2"/>
                </a:solidFill>
                <a:latin typeface="Arial" charset="0"/>
              </a:rPr>
              <a:t>之间的转换，以及每个字符的显示。</a:t>
            </a:r>
            <a:endParaRPr kumimoji="1" lang="en-US" altLang="zh-CN" sz="1800" dirty="0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  <a:latin typeface="Arial" charset="0"/>
              </a:rPr>
              <a:t>(3)</a:t>
            </a:r>
            <a:r>
              <a:rPr kumimoji="1" lang="zh-CN" altLang="en-US" sz="2000" dirty="0">
                <a:solidFill>
                  <a:srgbClr val="FF0000"/>
                </a:solidFill>
                <a:latin typeface="Arial" charset="0"/>
              </a:rPr>
              <a:t>需要了解相关知识</a:t>
            </a:r>
            <a:endParaRPr kumimoji="1" lang="zh-CN" altLang="en-US" sz="2000" b="0" dirty="0"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kumimoji="1" lang="zh-CN" altLang="en-US" sz="2000" b="0" dirty="0">
                <a:solidFill>
                  <a:srgbClr val="FF0000"/>
                </a:solidFill>
                <a:latin typeface="Arial" charset="0"/>
              </a:rPr>
              <a:t>◆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字符和其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ASCII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码之间的关系？</a:t>
            </a:r>
            <a:r>
              <a:rPr kumimoji="1" lang="zh-CN" altLang="en-US" sz="1800" b="0" dirty="0">
                <a:latin typeface="Arial" charset="0"/>
              </a:rPr>
              <a:t> 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2"/>
                </a:solidFill>
                <a:latin typeface="Times New Roman"/>
              </a:rPr>
              <a:t>	</a:t>
            </a:r>
            <a:r>
              <a:rPr kumimoji="1" lang="zh-CN" altLang="en-US" sz="180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kumimoji="1" lang="en-US" altLang="zh-CN" sz="1800" dirty="0">
                <a:solidFill>
                  <a:schemeClr val="tx2"/>
                </a:solidFill>
                <a:latin typeface="Arial" charset="0"/>
              </a:rPr>
              <a:t>0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kumimoji="1" lang="en-US" altLang="zh-CN" sz="1800" dirty="0">
                <a:solidFill>
                  <a:schemeClr val="tx2"/>
                </a:solidFill>
                <a:latin typeface="Arial" charset="0"/>
              </a:rPr>
              <a:t>~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kumimoji="1" lang="en-US" altLang="zh-CN" sz="1800" dirty="0">
                <a:solidFill>
                  <a:schemeClr val="tx2"/>
                </a:solidFill>
                <a:latin typeface="Arial" charset="0"/>
              </a:rPr>
              <a:t>9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kumimoji="1" lang="en-US" altLang="zh-CN" sz="1800" b="0" dirty="0">
                <a:latin typeface="Arial" charset="0"/>
              </a:rPr>
              <a:t> </a:t>
            </a:r>
            <a:r>
              <a:rPr kumimoji="1" lang="en-US" altLang="zh-CN" sz="18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30H~39H, 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/>
                <a:sym typeface="Wingdings" pitchFamily="2" charset="2"/>
              </a:rPr>
              <a:t>“</a:t>
            </a:r>
            <a:r>
              <a:rPr kumimoji="1" lang="en-US" altLang="zh-CN" sz="18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A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/>
                <a:sym typeface="Wingdings" pitchFamily="2" charset="2"/>
              </a:rPr>
              <a:t>”</a:t>
            </a:r>
            <a:r>
              <a:rPr kumimoji="1" lang="en-US" altLang="zh-CN" sz="18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~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/>
                <a:sym typeface="Wingdings" pitchFamily="2" charset="2"/>
              </a:rPr>
              <a:t>”</a:t>
            </a:r>
            <a:r>
              <a:rPr kumimoji="1" lang="en-US" altLang="zh-CN" sz="18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F</a:t>
            </a:r>
            <a:r>
              <a:rPr kumimoji="1" lang="en-US" altLang="zh-CN" sz="1800" dirty="0">
                <a:solidFill>
                  <a:schemeClr val="tx2"/>
                </a:solidFill>
                <a:latin typeface="Times New Roman"/>
                <a:sym typeface="Wingdings" pitchFamily="2" charset="2"/>
              </a:rPr>
              <a:t>”</a:t>
            </a:r>
            <a:r>
              <a:rPr kumimoji="1" lang="en-US" altLang="zh-CN" sz="18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 41H~46H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1800" b="0" dirty="0">
                <a:solidFill>
                  <a:srgbClr val="FF0000"/>
                </a:solidFill>
                <a:latin typeface="Arial" charset="0"/>
              </a:rPr>
              <a:t>◆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如何显示一个字符？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2"/>
                </a:solidFill>
                <a:latin typeface="Arial" charset="0"/>
              </a:rPr>
              <a:t>	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（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a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）将显示字符的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ASCII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码放入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DL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寄存器；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(b)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将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AH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的内容置为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2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（功能号）；（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c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）执行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INT  21H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（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DOS 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功能调用）。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0B7DF9C-D5C6-2042-9FDD-0C600DCD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65" y="908720"/>
            <a:ext cx="2336455" cy="392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28001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8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7"/>
          <p:cNvGrpSpPr>
            <a:grpSpLocks/>
          </p:cNvGrpSpPr>
          <p:nvPr/>
        </p:nvGrpSpPr>
        <p:grpSpPr bwMode="auto">
          <a:xfrm>
            <a:off x="5034716" y="373797"/>
            <a:ext cx="3538538" cy="6584950"/>
            <a:chOff x="1056" y="76"/>
            <a:chExt cx="2229" cy="4148"/>
          </a:xfrm>
        </p:grpSpPr>
        <p:sp>
          <p:nvSpPr>
            <p:cNvPr id="12292" name="AutoShape 5"/>
            <p:cNvSpPr>
              <a:spLocks noChangeArrowheads="1"/>
            </p:cNvSpPr>
            <p:nvPr/>
          </p:nvSpPr>
          <p:spPr bwMode="auto">
            <a:xfrm>
              <a:off x="2016" y="9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3" name="Text Box 6"/>
            <p:cNvSpPr txBox="1">
              <a:spLocks noChangeArrowheads="1"/>
            </p:cNvSpPr>
            <p:nvPr/>
          </p:nvSpPr>
          <p:spPr bwMode="auto">
            <a:xfrm>
              <a:off x="2112" y="7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12294" name="AutoShape 7"/>
            <p:cNvSpPr>
              <a:spLocks noChangeArrowheads="1"/>
            </p:cNvSpPr>
            <p:nvPr/>
          </p:nvSpPr>
          <p:spPr bwMode="auto">
            <a:xfrm>
              <a:off x="2016" y="4032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5" name="Text Box 8"/>
            <p:cNvSpPr txBox="1">
              <a:spLocks noChangeArrowheads="1"/>
            </p:cNvSpPr>
            <p:nvPr/>
          </p:nvSpPr>
          <p:spPr bwMode="auto">
            <a:xfrm>
              <a:off x="2112" y="401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12296" name="Text Box 9"/>
            <p:cNvSpPr txBox="1">
              <a:spLocks noChangeArrowheads="1"/>
            </p:cNvSpPr>
            <p:nvPr/>
          </p:nvSpPr>
          <p:spPr bwMode="auto">
            <a:xfrm>
              <a:off x="1680" y="450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/>
                <a:t>初始化循环计数值</a:t>
              </a: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1632" y="876"/>
              <a:ext cx="139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/>
                <a:t>BX</a:t>
              </a:r>
              <a:r>
                <a:rPr lang="zh-CN" altLang="en-US" sz="1600" b="1" dirty="0"/>
                <a:t>循环左移</a:t>
              </a:r>
              <a:r>
                <a:rPr lang="en-US" altLang="zh-CN" sz="1600" b="1" dirty="0"/>
                <a:t>4</a:t>
              </a:r>
              <a:r>
                <a:rPr lang="zh-CN" altLang="en-US" sz="1600" b="1" dirty="0"/>
                <a:t>位</a:t>
              </a:r>
              <a:r>
                <a:rPr lang="zh-CN" altLang="en-US" sz="1600" dirty="0"/>
                <a:t>数</a:t>
              </a:r>
              <a:endParaRPr lang="zh-CN" altLang="en-US" sz="1600" b="1" dirty="0"/>
            </a:p>
          </p:txBody>
        </p:sp>
        <p:sp>
          <p:nvSpPr>
            <p:cNvPr id="12298" name="Text Box 11"/>
            <p:cNvSpPr txBox="1">
              <a:spLocks noChangeArrowheads="1"/>
            </p:cNvSpPr>
            <p:nvPr/>
          </p:nvSpPr>
          <p:spPr bwMode="auto">
            <a:xfrm>
              <a:off x="1680" y="1260"/>
              <a:ext cx="124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 dirty="0"/>
                <a:t>把最右边的</a:t>
              </a:r>
              <a:r>
                <a:rPr lang="en-US" altLang="zh-CN" sz="1600" b="1" dirty="0"/>
                <a:t>4</a:t>
              </a:r>
              <a:r>
                <a:rPr lang="zh-CN" altLang="en-US" sz="1600" b="1" dirty="0"/>
                <a:t>位</a:t>
              </a:r>
              <a:r>
                <a:rPr lang="zh-CN" altLang="en-US" sz="1600" dirty="0"/>
                <a:t>数</a:t>
              </a:r>
              <a:endParaRPr lang="en-US" altLang="zh-CN" sz="1600" b="1" dirty="0"/>
            </a:p>
            <a:p>
              <a:pPr algn="ctr" eaLnBrk="1" hangingPunct="1"/>
              <a:r>
                <a:rPr lang="zh-CN" altLang="en-US" sz="1600" b="1" dirty="0"/>
                <a:t>转换为</a:t>
              </a:r>
              <a:r>
                <a:rPr lang="en-US" altLang="zh-CN" sz="1600" b="1" dirty="0"/>
                <a:t>ASCII(+30h)</a:t>
              </a:r>
            </a:p>
          </p:txBody>
        </p:sp>
        <p:sp>
          <p:nvSpPr>
            <p:cNvPr id="12299" name="Text Box 13"/>
            <p:cNvSpPr txBox="1">
              <a:spLocks noChangeArrowheads="1"/>
            </p:cNvSpPr>
            <p:nvPr/>
          </p:nvSpPr>
          <p:spPr bwMode="auto">
            <a:xfrm>
              <a:off x="1680" y="2470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加上</a:t>
              </a:r>
              <a:r>
                <a:rPr lang="en-US" altLang="zh-CN" sz="1600" b="1"/>
                <a:t>7</a:t>
              </a:r>
            </a:p>
          </p:txBody>
        </p:sp>
        <p:sp>
          <p:nvSpPr>
            <p:cNvPr id="12300" name="Text Box 14"/>
            <p:cNvSpPr txBox="1">
              <a:spLocks noChangeArrowheads="1"/>
            </p:cNvSpPr>
            <p:nvPr/>
          </p:nvSpPr>
          <p:spPr bwMode="auto">
            <a:xfrm>
              <a:off x="1680" y="2902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显示一个字符</a:t>
              </a:r>
            </a:p>
          </p:txBody>
        </p:sp>
        <p:sp>
          <p:nvSpPr>
            <p:cNvPr id="12301" name="AutoShape 15"/>
            <p:cNvSpPr>
              <a:spLocks noChangeArrowheads="1"/>
            </p:cNvSpPr>
            <p:nvPr/>
          </p:nvSpPr>
          <p:spPr bwMode="auto">
            <a:xfrm>
              <a:off x="1659" y="1776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2" name="AutoShape 16"/>
            <p:cNvSpPr>
              <a:spLocks noChangeArrowheads="1"/>
            </p:cNvSpPr>
            <p:nvPr/>
          </p:nvSpPr>
          <p:spPr bwMode="auto">
            <a:xfrm>
              <a:off x="1652" y="331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3" name="Text Box 17"/>
            <p:cNvSpPr txBox="1">
              <a:spLocks noChangeArrowheads="1"/>
            </p:cNvSpPr>
            <p:nvPr/>
          </p:nvSpPr>
          <p:spPr bwMode="auto">
            <a:xfrm>
              <a:off x="1700" y="3408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循环计数值</a:t>
              </a:r>
            </a:p>
            <a:p>
              <a:pPr algn="ctr" eaLnBrk="1" hangingPunct="1"/>
              <a:r>
                <a:rPr lang="en-US" altLang="zh-CN" sz="1600" b="1"/>
                <a:t>=0?</a:t>
              </a:r>
            </a:p>
          </p:txBody>
        </p:sp>
        <p:sp>
          <p:nvSpPr>
            <p:cNvPr id="12304" name="Text Box 18"/>
            <p:cNvSpPr txBox="1">
              <a:spLocks noChangeArrowheads="1"/>
            </p:cNvSpPr>
            <p:nvPr/>
          </p:nvSpPr>
          <p:spPr bwMode="auto">
            <a:xfrm>
              <a:off x="1707" y="1794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 dirty="0"/>
                <a:t>是</a:t>
              </a:r>
            </a:p>
            <a:p>
              <a:pPr algn="ctr" eaLnBrk="1" hangingPunct="1"/>
              <a:r>
                <a:rPr lang="en-US" altLang="zh-CN" sz="1600" b="1" dirty="0"/>
                <a:t>ASCII A-F?</a:t>
              </a:r>
            </a:p>
          </p:txBody>
        </p:sp>
        <p:sp>
          <p:nvSpPr>
            <p:cNvPr id="12305" name="Line 19"/>
            <p:cNvSpPr>
              <a:spLocks noChangeShapeType="1"/>
            </p:cNvSpPr>
            <p:nvPr/>
          </p:nvSpPr>
          <p:spPr bwMode="auto">
            <a:xfrm>
              <a:off x="2304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20"/>
            <p:cNvSpPr>
              <a:spLocks noChangeShapeType="1"/>
            </p:cNvSpPr>
            <p:nvPr/>
          </p:nvSpPr>
          <p:spPr bwMode="auto">
            <a:xfrm>
              <a:off x="2304" y="6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21"/>
            <p:cNvSpPr>
              <a:spLocks noChangeShapeType="1"/>
            </p:cNvSpPr>
            <p:nvPr/>
          </p:nvSpPr>
          <p:spPr bwMode="auto">
            <a:xfrm>
              <a:off x="2304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22"/>
            <p:cNvSpPr>
              <a:spLocks noChangeShapeType="1"/>
            </p:cNvSpPr>
            <p:nvPr/>
          </p:nvSpPr>
          <p:spPr bwMode="auto">
            <a:xfrm>
              <a:off x="2304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>
              <a:off x="2304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2304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230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2304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7"/>
            <p:cNvSpPr>
              <a:spLocks noChangeShapeType="1"/>
            </p:cNvSpPr>
            <p:nvPr/>
          </p:nvSpPr>
          <p:spPr bwMode="auto">
            <a:xfrm flipH="1">
              <a:off x="1070" y="357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28"/>
            <p:cNvSpPr>
              <a:spLocks noChangeShapeType="1"/>
            </p:cNvSpPr>
            <p:nvPr/>
          </p:nvSpPr>
          <p:spPr bwMode="auto">
            <a:xfrm flipH="1">
              <a:off x="1056" y="768"/>
              <a:ext cx="0" cy="2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29"/>
            <p:cNvSpPr>
              <a:spLocks noChangeShapeType="1"/>
            </p:cNvSpPr>
            <p:nvPr/>
          </p:nvSpPr>
          <p:spPr bwMode="auto">
            <a:xfrm flipH="1">
              <a:off x="1056" y="76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30"/>
            <p:cNvSpPr>
              <a:spLocks noChangeShapeType="1"/>
            </p:cNvSpPr>
            <p:nvPr/>
          </p:nvSpPr>
          <p:spPr bwMode="auto">
            <a:xfrm flipH="1" flipV="1">
              <a:off x="2942" y="204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31"/>
            <p:cNvSpPr>
              <a:spLocks noChangeShapeType="1"/>
            </p:cNvSpPr>
            <p:nvPr/>
          </p:nvSpPr>
          <p:spPr bwMode="auto">
            <a:xfrm flipV="1">
              <a:off x="3285" y="2043"/>
              <a:ext cx="0" cy="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32"/>
            <p:cNvSpPr>
              <a:spLocks noChangeShapeType="1"/>
            </p:cNvSpPr>
            <p:nvPr/>
          </p:nvSpPr>
          <p:spPr bwMode="auto">
            <a:xfrm flipH="1" flipV="1">
              <a:off x="2311" y="27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Text Box 33"/>
            <p:cNvSpPr txBox="1">
              <a:spLocks noChangeArrowheads="1"/>
            </p:cNvSpPr>
            <p:nvPr/>
          </p:nvSpPr>
          <p:spPr bwMode="auto">
            <a:xfrm>
              <a:off x="1440" y="338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12320" name="Text Box 34"/>
            <p:cNvSpPr txBox="1">
              <a:spLocks noChangeArrowheads="1"/>
            </p:cNvSpPr>
            <p:nvPr/>
          </p:nvSpPr>
          <p:spPr bwMode="auto">
            <a:xfrm>
              <a:off x="2928" y="18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12321" name="Text Box 35"/>
            <p:cNvSpPr txBox="1">
              <a:spLocks noChangeArrowheads="1"/>
            </p:cNvSpPr>
            <p:nvPr/>
          </p:nvSpPr>
          <p:spPr bwMode="auto">
            <a:xfrm>
              <a:off x="2304" y="225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12322" name="Text Box 36"/>
            <p:cNvSpPr txBox="1">
              <a:spLocks noChangeArrowheads="1"/>
            </p:cNvSpPr>
            <p:nvPr/>
          </p:nvSpPr>
          <p:spPr bwMode="auto">
            <a:xfrm>
              <a:off x="2304" y="379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</p:grpSp>
      <p:sp>
        <p:nvSpPr>
          <p:cNvPr id="3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grpSp>
        <p:nvGrpSpPr>
          <p:cNvPr id="36" name="Group 99">
            <a:extLst>
              <a:ext uri="{FF2B5EF4-FFF2-40B4-BE49-F238E27FC236}">
                <a16:creationId xmlns:a16="http://schemas.microsoft.com/office/drawing/2014/main" id="{1A6DC225-CBD9-824B-B263-4685A0166B65}"/>
              </a:ext>
            </a:extLst>
          </p:cNvPr>
          <p:cNvGrpSpPr>
            <a:grpSpLocks/>
          </p:cNvGrpSpPr>
          <p:nvPr/>
        </p:nvGrpSpPr>
        <p:grpSpPr bwMode="auto">
          <a:xfrm>
            <a:off x="564160" y="2431944"/>
            <a:ext cx="4154634" cy="2065161"/>
            <a:chOff x="720" y="1440"/>
            <a:chExt cx="4608" cy="2016"/>
          </a:xfrm>
        </p:grpSpPr>
        <p:grpSp>
          <p:nvGrpSpPr>
            <p:cNvPr id="37" name="Group 8">
              <a:extLst>
                <a:ext uri="{FF2B5EF4-FFF2-40B4-BE49-F238E27FC236}">
                  <a16:creationId xmlns:a16="http://schemas.microsoft.com/office/drawing/2014/main" id="{9886287A-E454-314F-B056-F4A9B9373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440"/>
              <a:ext cx="3264" cy="264"/>
              <a:chOff x="1296" y="888"/>
              <a:chExt cx="3312" cy="312"/>
            </a:xfrm>
          </p:grpSpPr>
          <p:sp>
            <p:nvSpPr>
              <p:cNvPr id="111" name="Rectangle 9">
                <a:extLst>
                  <a:ext uri="{FF2B5EF4-FFF2-40B4-BE49-F238E27FC236}">
                    <a16:creationId xmlns:a16="http://schemas.microsoft.com/office/drawing/2014/main" id="{E2E99230-EEEE-9B42-956E-D5392A26A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" name="Rectangle 10">
                <a:extLst>
                  <a:ext uri="{FF2B5EF4-FFF2-40B4-BE49-F238E27FC236}">
                    <a16:creationId xmlns:a16="http://schemas.microsoft.com/office/drawing/2014/main" id="{EFAFB520-DFD8-074D-9936-E0ECD00A2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" name="Rectangle 11">
                <a:extLst>
                  <a:ext uri="{FF2B5EF4-FFF2-40B4-BE49-F238E27FC236}">
                    <a16:creationId xmlns:a16="http://schemas.microsoft.com/office/drawing/2014/main" id="{8799E80E-07B1-C347-8C65-DB87BE754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4" name="Rectangle 12">
                <a:extLst>
                  <a:ext uri="{FF2B5EF4-FFF2-40B4-BE49-F238E27FC236}">
                    <a16:creationId xmlns:a16="http://schemas.microsoft.com/office/drawing/2014/main" id="{EA7E75B0-5D8C-FD4D-A9C0-4045F158D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7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5" name="Rectangle 13">
                <a:extLst>
                  <a:ext uri="{FF2B5EF4-FFF2-40B4-BE49-F238E27FC236}">
                    <a16:creationId xmlns:a16="http://schemas.microsoft.com/office/drawing/2014/main" id="{7AD7925C-E0B1-3947-96ED-258A88C9D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6" name="Rectangle 14">
                <a:extLst>
                  <a:ext uri="{FF2B5EF4-FFF2-40B4-BE49-F238E27FC236}">
                    <a16:creationId xmlns:a16="http://schemas.microsoft.com/office/drawing/2014/main" id="{C49CBBF6-4A0F-424F-AAD6-19992A2C5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7" name="Rectangle 15">
                <a:extLst>
                  <a:ext uri="{FF2B5EF4-FFF2-40B4-BE49-F238E27FC236}">
                    <a16:creationId xmlns:a16="http://schemas.microsoft.com/office/drawing/2014/main" id="{AB06A7E7-025B-1D45-A572-F51DE0B6C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8" name="Rectangle 16">
                <a:extLst>
                  <a:ext uri="{FF2B5EF4-FFF2-40B4-BE49-F238E27FC236}">
                    <a16:creationId xmlns:a16="http://schemas.microsoft.com/office/drawing/2014/main" id="{966D584D-209C-7642-8806-DA9F826C2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9" name="Rectangle 17">
                <a:extLst>
                  <a:ext uri="{FF2B5EF4-FFF2-40B4-BE49-F238E27FC236}">
                    <a16:creationId xmlns:a16="http://schemas.microsoft.com/office/drawing/2014/main" id="{EF056958-8E6B-1F41-B809-8688A95F1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0" name="Rectangle 18">
                <a:extLst>
                  <a:ext uri="{FF2B5EF4-FFF2-40B4-BE49-F238E27FC236}">
                    <a16:creationId xmlns:a16="http://schemas.microsoft.com/office/drawing/2014/main" id="{C8D2A1C2-D5F1-DD49-A873-46D3830F9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1" name="Rectangle 19">
                <a:extLst>
                  <a:ext uri="{FF2B5EF4-FFF2-40B4-BE49-F238E27FC236}">
                    <a16:creationId xmlns:a16="http://schemas.microsoft.com/office/drawing/2014/main" id="{0E55237C-2CB1-1742-AC78-99DB6AA89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2" name="Rectangle 20">
                <a:extLst>
                  <a:ext uri="{FF2B5EF4-FFF2-40B4-BE49-F238E27FC236}">
                    <a16:creationId xmlns:a16="http://schemas.microsoft.com/office/drawing/2014/main" id="{396E035C-1654-4A43-9CF6-FD7EB68BD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" name="Rectangle 21">
                <a:extLst>
                  <a:ext uri="{FF2B5EF4-FFF2-40B4-BE49-F238E27FC236}">
                    <a16:creationId xmlns:a16="http://schemas.microsoft.com/office/drawing/2014/main" id="{F42961E8-10C8-234F-8BC9-5776352FF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4" name="Rectangle 22">
                <a:extLst>
                  <a:ext uri="{FF2B5EF4-FFF2-40B4-BE49-F238E27FC236}">
                    <a16:creationId xmlns:a16="http://schemas.microsoft.com/office/drawing/2014/main" id="{6F77F0D4-F272-3041-9FF0-81BA1C075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5" name="Rectangle 23">
                <a:extLst>
                  <a:ext uri="{FF2B5EF4-FFF2-40B4-BE49-F238E27FC236}">
                    <a16:creationId xmlns:a16="http://schemas.microsoft.com/office/drawing/2014/main" id="{EABBCC82-BC03-D443-BE2F-7FA9C5040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6" name="Rectangle 24">
                <a:extLst>
                  <a:ext uri="{FF2B5EF4-FFF2-40B4-BE49-F238E27FC236}">
                    <a16:creationId xmlns:a16="http://schemas.microsoft.com/office/drawing/2014/main" id="{3F92EF05-4C34-1C46-9A1C-4BC4621F6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8" name="Group 25">
              <a:extLst>
                <a:ext uri="{FF2B5EF4-FFF2-40B4-BE49-F238E27FC236}">
                  <a16:creationId xmlns:a16="http://schemas.microsoft.com/office/drawing/2014/main" id="{9F0A8AB0-9868-9F4B-95B2-013E7C197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872"/>
              <a:ext cx="3264" cy="264"/>
              <a:chOff x="1296" y="1152"/>
              <a:chExt cx="3264" cy="264"/>
            </a:xfrm>
          </p:grpSpPr>
          <p:sp>
            <p:nvSpPr>
              <p:cNvPr id="95" name="Rectangle 26">
                <a:extLst>
                  <a:ext uri="{FF2B5EF4-FFF2-40B4-BE49-F238E27FC236}">
                    <a16:creationId xmlns:a16="http://schemas.microsoft.com/office/drawing/2014/main" id="{900BDD90-2B43-0240-92CF-614DC8112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" name="Rectangle 27">
                <a:extLst>
                  <a:ext uri="{FF2B5EF4-FFF2-40B4-BE49-F238E27FC236}">
                    <a16:creationId xmlns:a16="http://schemas.microsoft.com/office/drawing/2014/main" id="{B0D9BBFF-7221-844E-B55D-45A9DCE45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7" name="Rectangle 28">
                <a:extLst>
                  <a:ext uri="{FF2B5EF4-FFF2-40B4-BE49-F238E27FC236}">
                    <a16:creationId xmlns:a16="http://schemas.microsoft.com/office/drawing/2014/main" id="{1421B8BF-A4E6-8B49-B342-F28CAEE01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8" name="Rectangle 29">
                <a:extLst>
                  <a:ext uri="{FF2B5EF4-FFF2-40B4-BE49-F238E27FC236}">
                    <a16:creationId xmlns:a16="http://schemas.microsoft.com/office/drawing/2014/main" id="{9A259796-EBAF-8146-AFBC-85FFB921E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115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9" name="Rectangle 30">
                <a:extLst>
                  <a:ext uri="{FF2B5EF4-FFF2-40B4-BE49-F238E27FC236}">
                    <a16:creationId xmlns:a16="http://schemas.microsoft.com/office/drawing/2014/main" id="{0B840A67-C50D-704E-9BA7-B5B0B7AE1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0" name="Rectangle 31">
                <a:extLst>
                  <a:ext uri="{FF2B5EF4-FFF2-40B4-BE49-F238E27FC236}">
                    <a16:creationId xmlns:a16="http://schemas.microsoft.com/office/drawing/2014/main" id="{45A04CA1-636B-374D-B72D-4F009F438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1" name="Rectangle 32">
                <a:extLst>
                  <a:ext uri="{FF2B5EF4-FFF2-40B4-BE49-F238E27FC236}">
                    <a16:creationId xmlns:a16="http://schemas.microsoft.com/office/drawing/2014/main" id="{2992970B-8A5B-0444-AEF3-19D77D5FB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" name="Rectangle 33">
                <a:extLst>
                  <a:ext uri="{FF2B5EF4-FFF2-40B4-BE49-F238E27FC236}">
                    <a16:creationId xmlns:a16="http://schemas.microsoft.com/office/drawing/2014/main" id="{542C4242-A864-C046-BA25-370B934E5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115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" name="Rectangle 34">
                <a:extLst>
                  <a:ext uri="{FF2B5EF4-FFF2-40B4-BE49-F238E27FC236}">
                    <a16:creationId xmlns:a16="http://schemas.microsoft.com/office/drawing/2014/main" id="{78DFB99E-E5B4-5C43-813D-355F8BA3B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" name="Rectangle 35">
                <a:extLst>
                  <a:ext uri="{FF2B5EF4-FFF2-40B4-BE49-F238E27FC236}">
                    <a16:creationId xmlns:a16="http://schemas.microsoft.com/office/drawing/2014/main" id="{E032A94A-D8BD-9647-83BB-D00D474B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" name="Rectangle 36">
                <a:extLst>
                  <a:ext uri="{FF2B5EF4-FFF2-40B4-BE49-F238E27FC236}">
                    <a16:creationId xmlns:a16="http://schemas.microsoft.com/office/drawing/2014/main" id="{B8E713EB-07CD-2649-9B40-2222C8C6B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" name="Rectangle 37">
                <a:extLst>
                  <a:ext uri="{FF2B5EF4-FFF2-40B4-BE49-F238E27FC236}">
                    <a16:creationId xmlns:a16="http://schemas.microsoft.com/office/drawing/2014/main" id="{DFC21C4A-E73C-CA4E-97DA-076CDA937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115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" name="Rectangle 38">
                <a:extLst>
                  <a:ext uri="{FF2B5EF4-FFF2-40B4-BE49-F238E27FC236}">
                    <a16:creationId xmlns:a16="http://schemas.microsoft.com/office/drawing/2014/main" id="{E0057177-D157-DF48-B564-749F27A49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8" name="Rectangle 39">
                <a:extLst>
                  <a:ext uri="{FF2B5EF4-FFF2-40B4-BE49-F238E27FC236}">
                    <a16:creationId xmlns:a16="http://schemas.microsoft.com/office/drawing/2014/main" id="{3601A669-CF93-E44F-9AE5-301D31E59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9" name="Rectangle 40">
                <a:extLst>
                  <a:ext uri="{FF2B5EF4-FFF2-40B4-BE49-F238E27FC236}">
                    <a16:creationId xmlns:a16="http://schemas.microsoft.com/office/drawing/2014/main" id="{BE2B4172-37FA-9B4F-B6E0-0CD4F3704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" name="Rectangle 41">
                <a:extLst>
                  <a:ext uri="{FF2B5EF4-FFF2-40B4-BE49-F238E27FC236}">
                    <a16:creationId xmlns:a16="http://schemas.microsoft.com/office/drawing/2014/main" id="{4801FEBD-81C4-E14C-B1A2-9BF1EBCCE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115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17148EB6-CBAE-A842-B2AB-6B6CB44B2C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304"/>
              <a:ext cx="3264" cy="264"/>
              <a:chOff x="1296" y="1632"/>
              <a:chExt cx="3264" cy="264"/>
            </a:xfrm>
          </p:grpSpPr>
          <p:sp>
            <p:nvSpPr>
              <p:cNvPr id="79" name="Rectangle 43">
                <a:extLst>
                  <a:ext uri="{FF2B5EF4-FFF2-40B4-BE49-F238E27FC236}">
                    <a16:creationId xmlns:a16="http://schemas.microsoft.com/office/drawing/2014/main" id="{11086B75-FB99-664C-90FC-27B50500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" name="Rectangle 44">
                <a:extLst>
                  <a:ext uri="{FF2B5EF4-FFF2-40B4-BE49-F238E27FC236}">
                    <a16:creationId xmlns:a16="http://schemas.microsoft.com/office/drawing/2014/main" id="{0DDE7F85-042A-F941-8145-401A77E66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" name="Rectangle 45">
                <a:extLst>
                  <a:ext uri="{FF2B5EF4-FFF2-40B4-BE49-F238E27FC236}">
                    <a16:creationId xmlns:a16="http://schemas.microsoft.com/office/drawing/2014/main" id="{EB5B43A3-1383-7C40-941B-D0A018997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" name="Rectangle 46">
                <a:extLst>
                  <a:ext uri="{FF2B5EF4-FFF2-40B4-BE49-F238E27FC236}">
                    <a16:creationId xmlns:a16="http://schemas.microsoft.com/office/drawing/2014/main" id="{87C6361F-F91D-BF42-921D-A205EDA67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1632"/>
                <a:ext cx="204" cy="26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" name="Rectangle 47">
                <a:extLst>
                  <a:ext uri="{FF2B5EF4-FFF2-40B4-BE49-F238E27FC236}">
                    <a16:creationId xmlns:a16="http://schemas.microsoft.com/office/drawing/2014/main" id="{38C08611-C654-7344-8E43-BB358CC7F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4" name="Rectangle 48">
                <a:extLst>
                  <a:ext uri="{FF2B5EF4-FFF2-40B4-BE49-F238E27FC236}">
                    <a16:creationId xmlns:a16="http://schemas.microsoft.com/office/drawing/2014/main" id="{DF338B42-42A8-9B43-9F38-29B4F7596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E84F84AC-3978-EF4F-829A-7A7FE1EDA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6" name="Rectangle 50">
                <a:extLst>
                  <a:ext uri="{FF2B5EF4-FFF2-40B4-BE49-F238E27FC236}">
                    <a16:creationId xmlns:a16="http://schemas.microsoft.com/office/drawing/2014/main" id="{B829D1A5-9AC1-8E42-ADD5-E3FF92596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1632"/>
                <a:ext cx="204" cy="264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7" name="Rectangle 51">
                <a:extLst>
                  <a:ext uri="{FF2B5EF4-FFF2-40B4-BE49-F238E27FC236}">
                    <a16:creationId xmlns:a16="http://schemas.microsoft.com/office/drawing/2014/main" id="{8E782FBA-7978-964B-90FD-4DC21E2A7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8" name="Rectangle 52">
                <a:extLst>
                  <a:ext uri="{FF2B5EF4-FFF2-40B4-BE49-F238E27FC236}">
                    <a16:creationId xmlns:a16="http://schemas.microsoft.com/office/drawing/2014/main" id="{181FFFB4-1605-9246-A333-4B0023CC2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9" name="Rectangle 53">
                <a:extLst>
                  <a:ext uri="{FF2B5EF4-FFF2-40B4-BE49-F238E27FC236}">
                    <a16:creationId xmlns:a16="http://schemas.microsoft.com/office/drawing/2014/main" id="{18008483-AA04-044D-A046-4B7411967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0" name="Rectangle 54">
                <a:extLst>
                  <a:ext uri="{FF2B5EF4-FFF2-40B4-BE49-F238E27FC236}">
                    <a16:creationId xmlns:a16="http://schemas.microsoft.com/office/drawing/2014/main" id="{6B2C7925-CECC-5F4E-90FF-EB2F5F0EB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1632"/>
                <a:ext cx="204" cy="26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1" name="Rectangle 55">
                <a:extLst>
                  <a:ext uri="{FF2B5EF4-FFF2-40B4-BE49-F238E27FC236}">
                    <a16:creationId xmlns:a16="http://schemas.microsoft.com/office/drawing/2014/main" id="{EF881389-7A58-1047-844B-22E7FF6A9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" name="Rectangle 56">
                <a:extLst>
                  <a:ext uri="{FF2B5EF4-FFF2-40B4-BE49-F238E27FC236}">
                    <a16:creationId xmlns:a16="http://schemas.microsoft.com/office/drawing/2014/main" id="{59886654-324D-E14D-A95D-CF6AF09CA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" name="Rectangle 57">
                <a:extLst>
                  <a:ext uri="{FF2B5EF4-FFF2-40B4-BE49-F238E27FC236}">
                    <a16:creationId xmlns:a16="http://schemas.microsoft.com/office/drawing/2014/main" id="{978893C0-04DD-2144-A254-DEE214656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4" name="Rectangle 58">
                <a:extLst>
                  <a:ext uri="{FF2B5EF4-FFF2-40B4-BE49-F238E27FC236}">
                    <a16:creationId xmlns:a16="http://schemas.microsoft.com/office/drawing/2014/main" id="{B6093029-1799-584F-AF68-72AFC8E10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1632"/>
                <a:ext cx="204" cy="26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0" name="Group 59">
              <a:extLst>
                <a:ext uri="{FF2B5EF4-FFF2-40B4-BE49-F238E27FC236}">
                  <a16:creationId xmlns:a16="http://schemas.microsoft.com/office/drawing/2014/main" id="{D933C4AA-1C74-304D-937D-17EF5AEC5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168"/>
              <a:ext cx="3264" cy="264"/>
              <a:chOff x="1296" y="888"/>
              <a:chExt cx="3312" cy="312"/>
            </a:xfrm>
          </p:grpSpPr>
          <p:sp>
            <p:nvSpPr>
              <p:cNvPr id="63" name="Rectangle 60">
                <a:extLst>
                  <a:ext uri="{FF2B5EF4-FFF2-40B4-BE49-F238E27FC236}">
                    <a16:creationId xmlns:a16="http://schemas.microsoft.com/office/drawing/2014/main" id="{11F4EE55-1DA0-7A4C-9CEB-2EC6ED98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4" name="Rectangle 61">
                <a:extLst>
                  <a:ext uri="{FF2B5EF4-FFF2-40B4-BE49-F238E27FC236}">
                    <a16:creationId xmlns:a16="http://schemas.microsoft.com/office/drawing/2014/main" id="{604F31E4-2851-F64C-A324-C52E82AA6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5" name="Rectangle 62">
                <a:extLst>
                  <a:ext uri="{FF2B5EF4-FFF2-40B4-BE49-F238E27FC236}">
                    <a16:creationId xmlns:a16="http://schemas.microsoft.com/office/drawing/2014/main" id="{3CC53D1E-8AA0-904F-86FA-0221B66B1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" name="Rectangle 63">
                <a:extLst>
                  <a:ext uri="{FF2B5EF4-FFF2-40B4-BE49-F238E27FC236}">
                    <a16:creationId xmlns:a16="http://schemas.microsoft.com/office/drawing/2014/main" id="{A8755A40-B942-FC4D-B18E-496B68036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7" y="888"/>
                <a:ext cx="207" cy="31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Rectangle 64">
                <a:extLst>
                  <a:ext uri="{FF2B5EF4-FFF2-40B4-BE49-F238E27FC236}">
                    <a16:creationId xmlns:a16="http://schemas.microsoft.com/office/drawing/2014/main" id="{536D2F12-BE83-874B-8104-1D8B11363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4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Rectangle 65">
                <a:extLst>
                  <a:ext uri="{FF2B5EF4-FFF2-40B4-BE49-F238E27FC236}">
                    <a16:creationId xmlns:a16="http://schemas.microsoft.com/office/drawing/2014/main" id="{2EEE771B-F277-2546-B7EB-3620164D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9" name="Rectangle 66">
                <a:extLst>
                  <a:ext uri="{FF2B5EF4-FFF2-40B4-BE49-F238E27FC236}">
                    <a16:creationId xmlns:a16="http://schemas.microsoft.com/office/drawing/2014/main" id="{F7E557CF-31B4-C34D-9112-68555DFD0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0" name="Rectangle 67">
                <a:extLst>
                  <a:ext uri="{FF2B5EF4-FFF2-40B4-BE49-F238E27FC236}">
                    <a16:creationId xmlns:a16="http://schemas.microsoft.com/office/drawing/2014/main" id="{046BCD74-A161-6F43-8977-221A9D6C1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" y="888"/>
                <a:ext cx="207" cy="31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" name="Rectangle 68">
                <a:extLst>
                  <a:ext uri="{FF2B5EF4-FFF2-40B4-BE49-F238E27FC236}">
                    <a16:creationId xmlns:a16="http://schemas.microsoft.com/office/drawing/2014/main" id="{049C2523-9C45-7740-A1AF-4CDF7A9FA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" name="Rectangle 69">
                <a:extLst>
                  <a:ext uri="{FF2B5EF4-FFF2-40B4-BE49-F238E27FC236}">
                    <a16:creationId xmlns:a16="http://schemas.microsoft.com/office/drawing/2014/main" id="{68B7A119-8A0B-AB41-B307-4E3338F8F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" name="Rectangle 70">
                <a:extLst>
                  <a:ext uri="{FF2B5EF4-FFF2-40B4-BE49-F238E27FC236}">
                    <a16:creationId xmlns:a16="http://schemas.microsoft.com/office/drawing/2014/main" id="{67504184-E771-5A4D-ADC4-F073FE8C8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" name="Rectangle 71">
                <a:extLst>
                  <a:ext uri="{FF2B5EF4-FFF2-40B4-BE49-F238E27FC236}">
                    <a16:creationId xmlns:a16="http://schemas.microsoft.com/office/drawing/2014/main" id="{8D8C41F1-1C07-384F-A249-3465A97F4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888"/>
                <a:ext cx="207" cy="31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" name="Rectangle 72">
                <a:extLst>
                  <a:ext uri="{FF2B5EF4-FFF2-40B4-BE49-F238E27FC236}">
                    <a16:creationId xmlns:a16="http://schemas.microsoft.com/office/drawing/2014/main" id="{CE83DE8A-96E0-2941-85DB-DE4E3AD5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6" name="Rectangle 73">
                <a:extLst>
                  <a:ext uri="{FF2B5EF4-FFF2-40B4-BE49-F238E27FC236}">
                    <a16:creationId xmlns:a16="http://schemas.microsoft.com/office/drawing/2014/main" id="{99226719-9AC5-CA46-A54B-563508A86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7" name="Rectangle 74">
                <a:extLst>
                  <a:ext uri="{FF2B5EF4-FFF2-40B4-BE49-F238E27FC236}">
                    <a16:creationId xmlns:a16="http://schemas.microsoft.com/office/drawing/2014/main" id="{698FC289-F231-E846-A2C9-575A80FE3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8" name="Rectangle 75">
                <a:extLst>
                  <a:ext uri="{FF2B5EF4-FFF2-40B4-BE49-F238E27FC236}">
                    <a16:creationId xmlns:a16="http://schemas.microsoft.com/office/drawing/2014/main" id="{5452D06C-FE54-E54C-94E0-B1123056D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888"/>
                <a:ext cx="207" cy="312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F788E38B-3C4C-D142-98D1-19D1251F0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Rectangle 77">
              <a:extLst>
                <a:ext uri="{FF2B5EF4-FFF2-40B4-BE49-F238E27FC236}">
                  <a16:creationId xmlns:a16="http://schemas.microsoft.com/office/drawing/2014/main" id="{3DF13785-F44D-E246-870C-EC66FC588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736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Rectangle 78">
              <a:extLst>
                <a:ext uri="{FF2B5EF4-FFF2-40B4-BE49-F238E27FC236}">
                  <a16:creationId xmlns:a16="http://schemas.microsoft.com/office/drawing/2014/main" id="{80C63E30-1A8B-944B-82E6-8C733424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736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Rectangle 79">
              <a:extLst>
                <a:ext uri="{FF2B5EF4-FFF2-40B4-BE49-F238E27FC236}">
                  <a16:creationId xmlns:a16="http://schemas.microsoft.com/office/drawing/2014/main" id="{EF8E3D70-4317-F141-BB68-DE5235FE7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736"/>
              <a:ext cx="204" cy="264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Rectangle 80">
              <a:extLst>
                <a:ext uri="{FF2B5EF4-FFF2-40B4-BE49-F238E27FC236}">
                  <a16:creationId xmlns:a16="http://schemas.microsoft.com/office/drawing/2014/main" id="{39D99445-36EE-3C40-9245-72093096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36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Rectangle 81">
              <a:extLst>
                <a:ext uri="{FF2B5EF4-FFF2-40B4-BE49-F238E27FC236}">
                  <a16:creationId xmlns:a16="http://schemas.microsoft.com/office/drawing/2014/main" id="{8DE477F0-8007-6046-A02D-9FCAF3A4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2736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Rectangle 82">
              <a:extLst>
                <a:ext uri="{FF2B5EF4-FFF2-40B4-BE49-F238E27FC236}">
                  <a16:creationId xmlns:a16="http://schemas.microsoft.com/office/drawing/2014/main" id="{D3D11A25-883A-2241-B3B0-08125061B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736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Rectangle 83">
              <a:extLst>
                <a:ext uri="{FF2B5EF4-FFF2-40B4-BE49-F238E27FC236}">
                  <a16:creationId xmlns:a16="http://schemas.microsoft.com/office/drawing/2014/main" id="{306FDC4D-67EF-8C43-B14C-BFB932E34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736"/>
              <a:ext cx="204" cy="26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Rectangle 84">
              <a:extLst>
                <a:ext uri="{FF2B5EF4-FFF2-40B4-BE49-F238E27FC236}">
                  <a16:creationId xmlns:a16="http://schemas.microsoft.com/office/drawing/2014/main" id="{3D3ED1AD-153E-6249-8217-90E9232AA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36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Rectangle 85">
              <a:extLst>
                <a:ext uri="{FF2B5EF4-FFF2-40B4-BE49-F238E27FC236}">
                  <a16:creationId xmlns:a16="http://schemas.microsoft.com/office/drawing/2014/main" id="{CA145C7F-5BB9-D341-9F03-56F8BECC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736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Rectangle 86">
              <a:extLst>
                <a:ext uri="{FF2B5EF4-FFF2-40B4-BE49-F238E27FC236}">
                  <a16:creationId xmlns:a16="http://schemas.microsoft.com/office/drawing/2014/main" id="{BC03CF99-7A4F-FE41-8F9E-FAF45B11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736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Rectangle 87">
              <a:extLst>
                <a:ext uri="{FF2B5EF4-FFF2-40B4-BE49-F238E27FC236}">
                  <a16:creationId xmlns:a16="http://schemas.microsoft.com/office/drawing/2014/main" id="{F784CF9E-E17F-9A48-816E-7602C5E42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736"/>
              <a:ext cx="204" cy="2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Rectangle 88">
              <a:extLst>
                <a:ext uri="{FF2B5EF4-FFF2-40B4-BE49-F238E27FC236}">
                  <a16:creationId xmlns:a16="http://schemas.microsoft.com/office/drawing/2014/main" id="{E394215F-D0CA-2747-BF3C-1D4E0F27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Rectangle 89">
              <a:extLst>
                <a:ext uri="{FF2B5EF4-FFF2-40B4-BE49-F238E27FC236}">
                  <a16:creationId xmlns:a16="http://schemas.microsoft.com/office/drawing/2014/main" id="{3F3B74EC-C832-1D41-B8E5-BA2DF91A7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736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Rectangle 90">
              <a:extLst>
                <a:ext uri="{FF2B5EF4-FFF2-40B4-BE49-F238E27FC236}">
                  <a16:creationId xmlns:a16="http://schemas.microsoft.com/office/drawing/2014/main" id="{C3A6347F-E75B-F443-BBC1-16178431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736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Rectangle 91">
              <a:extLst>
                <a:ext uri="{FF2B5EF4-FFF2-40B4-BE49-F238E27FC236}">
                  <a16:creationId xmlns:a16="http://schemas.microsoft.com/office/drawing/2014/main" id="{1943EF61-6AF4-394A-9752-56E65F501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736"/>
              <a:ext cx="204" cy="2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2FE9CFA8-5941-9741-816F-ACB52B561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440"/>
              <a:ext cx="67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kumimoji="1" lang="en-US" altLang="zh-CN" sz="2200" b="1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200" b="1">
                  <a:solidFill>
                    <a:srgbClr val="000000"/>
                  </a:solidFill>
                  <a:latin typeface="Lucida Console" pitchFamily="49" charset="0"/>
                </a:rPr>
                <a:t>BX</a:t>
              </a:r>
              <a:endParaRPr kumimoji="1" lang="en-US" altLang="zh-CN" sz="2200">
                <a:solidFill>
                  <a:srgbClr val="000000"/>
                </a:solidFill>
                <a:latin typeface="Lucida Console" pitchFamily="49" charset="0"/>
              </a:endParaRPr>
            </a:p>
          </p:txBody>
        </p:sp>
        <p:sp>
          <p:nvSpPr>
            <p:cNvPr id="58" name="AutoShape 93">
              <a:extLst>
                <a:ext uri="{FF2B5EF4-FFF2-40B4-BE49-F238E27FC236}">
                  <a16:creationId xmlns:a16="http://schemas.microsoft.com/office/drawing/2014/main" id="{BDA6F3F4-69C8-8948-B707-7F5BE74F3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584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" name="AutoShape 94">
              <a:extLst>
                <a:ext uri="{FF2B5EF4-FFF2-40B4-BE49-F238E27FC236}">
                  <a16:creationId xmlns:a16="http://schemas.microsoft.com/office/drawing/2014/main" id="{070F8A6B-562B-3743-8042-9A8FF9624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064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" name="AutoShape 95">
              <a:extLst>
                <a:ext uri="{FF2B5EF4-FFF2-40B4-BE49-F238E27FC236}">
                  <a16:creationId xmlns:a16="http://schemas.microsoft.com/office/drawing/2014/main" id="{D4CC8BF2-DADB-D34C-A092-835A156D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44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AutoShape 96">
              <a:extLst>
                <a:ext uri="{FF2B5EF4-FFF2-40B4-BE49-F238E27FC236}">
                  <a16:creationId xmlns:a16="http://schemas.microsoft.com/office/drawing/2014/main" id="{9A1BECA9-4BCE-604C-8D16-14D2890EA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024"/>
              <a:ext cx="240" cy="432"/>
            </a:xfrm>
            <a:prstGeom prst="curvedLeftArrow">
              <a:avLst>
                <a:gd name="adj1" fmla="val 36000"/>
                <a:gd name="adj2" fmla="val 72000"/>
                <a:gd name="adj3" fmla="val 33333"/>
              </a:avLst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97">
              <a:extLst>
                <a:ext uri="{FF2B5EF4-FFF2-40B4-BE49-F238E27FC236}">
                  <a16:creationId xmlns:a16="http://schemas.microsoft.com/office/drawing/2014/main" id="{582D21BB-DF2E-5041-BD6E-ABC846353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632"/>
              <a:ext cx="432" cy="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  <a:p>
              <a:pPr algn="just"/>
              <a:endParaRPr kumimoji="1"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/>
              <a:endParaRPr kumimoji="1"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/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  <a:p>
              <a:pPr algn="just"/>
              <a:endParaRPr kumimoji="1"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/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  <a:p>
              <a:pPr algn="just"/>
              <a:endParaRPr kumimoji="1"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/>
              <a:endParaRPr kumimoji="1"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just"/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46FD9C-9615-D04C-BF60-83FFB7C4B82E}"/>
              </a:ext>
            </a:extLst>
          </p:cNvPr>
          <p:cNvSpPr txBox="1"/>
          <p:nvPr/>
        </p:nvSpPr>
        <p:spPr>
          <a:xfrm>
            <a:off x="897038" y="104714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画出</a:t>
            </a:r>
            <a:r>
              <a:rPr lang="zh-CN" altLang="en-US" dirty="0"/>
              <a:t>程序流程图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99804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3" name="矩形 2"/>
          <p:cNvSpPr/>
          <p:nvPr/>
        </p:nvSpPr>
        <p:spPr>
          <a:xfrm>
            <a:off x="299899" y="832638"/>
            <a:ext cx="62801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dirty="0" err="1"/>
              <a:t>datas</a:t>
            </a:r>
            <a:r>
              <a:rPr lang="en-US" altLang="zh-CN" sz="1400" b="0" dirty="0"/>
              <a:t> segment</a:t>
            </a:r>
          </a:p>
          <a:p>
            <a:r>
              <a:rPr lang="en-US" altLang="zh-CN" sz="1400" b="0" dirty="0"/>
              <a:t>    temp </a:t>
            </a:r>
            <a:r>
              <a:rPr lang="en-US" altLang="zh-CN" sz="1400" b="0" dirty="0" err="1"/>
              <a:t>dw</a:t>
            </a:r>
            <a:r>
              <a:rPr lang="en-US" altLang="zh-CN" sz="1400" b="0" dirty="0"/>
              <a:t>  0B2FAH</a:t>
            </a:r>
          </a:p>
          <a:p>
            <a:r>
              <a:rPr lang="en-US" altLang="zh-CN" sz="1400" b="0" dirty="0" err="1"/>
              <a:t>datas</a:t>
            </a:r>
            <a:r>
              <a:rPr lang="en-US" altLang="zh-CN" sz="1400" b="0" dirty="0"/>
              <a:t> ends</a:t>
            </a:r>
          </a:p>
          <a:p>
            <a:r>
              <a:rPr lang="en-US" altLang="zh-CN" sz="1400" b="0" dirty="0"/>
              <a:t>codes segment</a:t>
            </a:r>
          </a:p>
          <a:p>
            <a:r>
              <a:rPr lang="en-US" altLang="zh-CN" sz="1400" b="0" dirty="0"/>
              <a:t>    assume </a:t>
            </a:r>
            <a:r>
              <a:rPr lang="en-US" altLang="zh-CN" sz="1400" b="0" dirty="0" err="1"/>
              <a:t>cs:codes</a:t>
            </a:r>
            <a:r>
              <a:rPr lang="en-US" altLang="zh-CN" sz="1400" b="0" dirty="0"/>
              <a:t>, </a:t>
            </a:r>
            <a:r>
              <a:rPr lang="en-US" altLang="zh-CN" sz="1400" b="0" dirty="0" err="1"/>
              <a:t>ds:datas</a:t>
            </a:r>
            <a:endParaRPr lang="en-US" altLang="zh-CN" sz="1400" b="0" dirty="0"/>
          </a:p>
          <a:p>
            <a:r>
              <a:rPr lang="en-US" altLang="zh-CN" sz="1400" b="0" dirty="0"/>
              <a:t>start:</a:t>
            </a:r>
          </a:p>
          <a:p>
            <a:r>
              <a:rPr lang="en-US" altLang="zh-CN" sz="1400" b="0" dirty="0"/>
              <a:t> 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ax, </a:t>
            </a:r>
            <a:r>
              <a:rPr lang="en-US" altLang="zh-CN" sz="1400" b="0" dirty="0" err="1"/>
              <a:t>datas</a:t>
            </a:r>
            <a:endParaRPr lang="en-US" altLang="zh-CN" sz="1400" b="0" dirty="0"/>
          </a:p>
          <a:p>
            <a:r>
              <a:rPr lang="en-US" altLang="zh-CN" sz="1400" b="0" dirty="0"/>
              <a:t> 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	ds, ax</a:t>
            </a:r>
          </a:p>
          <a:p>
            <a:r>
              <a:rPr lang="en-US" altLang="zh-CN" sz="1400" b="0" dirty="0"/>
              <a:t> 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	</a:t>
            </a:r>
            <a:r>
              <a:rPr lang="en-US" altLang="zh-CN" sz="1400" b="0" dirty="0" err="1"/>
              <a:t>bx</a:t>
            </a:r>
            <a:r>
              <a:rPr lang="en-US" altLang="zh-CN" sz="1400" b="0" dirty="0"/>
              <a:t>, temp</a:t>
            </a:r>
          </a:p>
          <a:p>
            <a:r>
              <a:rPr lang="en-US" altLang="zh-CN" sz="1400" b="0" dirty="0"/>
              <a:t>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</a:t>
            </a:r>
            <a:r>
              <a:rPr lang="en-US" altLang="zh-CN" sz="1400" b="0" dirty="0" err="1"/>
              <a:t>ch</a:t>
            </a:r>
            <a:r>
              <a:rPr lang="en-US" altLang="zh-CN" sz="1400" b="0" dirty="0"/>
              <a:t>, 4	</a:t>
            </a:r>
            <a:r>
              <a:rPr lang="zh-CN" altLang="en-US" sz="1400" b="0" dirty="0"/>
              <a:t>；循环次数</a:t>
            </a:r>
          </a:p>
          <a:p>
            <a:r>
              <a:rPr lang="en-US" altLang="zh-CN" sz="1400" b="0" dirty="0"/>
              <a:t>rotate: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cl, 4	</a:t>
            </a:r>
            <a:r>
              <a:rPr lang="zh-CN" altLang="en-US" sz="1400" b="0" dirty="0"/>
              <a:t>；移位次数</a:t>
            </a:r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rol</a:t>
            </a:r>
            <a:r>
              <a:rPr lang="en-US" altLang="zh-CN" sz="1400" b="0" dirty="0"/>
              <a:t> 	</a:t>
            </a:r>
            <a:r>
              <a:rPr lang="en-US" altLang="zh-CN" sz="1400" b="0" dirty="0" err="1"/>
              <a:t>bx</a:t>
            </a:r>
            <a:r>
              <a:rPr lang="en-US" altLang="zh-CN" sz="1400" b="0" dirty="0"/>
              <a:t>, cl	</a:t>
            </a:r>
            <a:r>
              <a:rPr lang="zh-CN" altLang="en-US" sz="1400" b="0" dirty="0"/>
              <a:t>；</a:t>
            </a:r>
            <a:r>
              <a:rPr lang="en-US" altLang="zh-CN" sz="1400" b="0" dirty="0" err="1"/>
              <a:t>bx</a:t>
            </a:r>
            <a:r>
              <a:rPr lang="zh-CN" altLang="en-US" sz="1400" b="0" dirty="0"/>
              <a:t>循环左移</a:t>
            </a:r>
            <a:r>
              <a:rPr lang="en-US" altLang="zh-CN" sz="1400" b="0" dirty="0"/>
              <a:t>4</a:t>
            </a:r>
            <a:r>
              <a:rPr lang="zh-CN" altLang="en-US" sz="1400" b="0" dirty="0"/>
              <a:t>位 </a:t>
            </a:r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al, </a:t>
            </a:r>
            <a:r>
              <a:rPr lang="en-US" altLang="zh-CN" sz="1400" b="0" dirty="0" err="1"/>
              <a:t>bl</a:t>
            </a:r>
            <a:r>
              <a:rPr lang="en-US" altLang="zh-CN" sz="1400" b="0" dirty="0"/>
              <a:t>	</a:t>
            </a:r>
            <a:r>
              <a:rPr lang="zh-CN" altLang="en-US" sz="1400" b="0" dirty="0"/>
              <a:t>；移位后的低</a:t>
            </a:r>
            <a:r>
              <a:rPr lang="en-US" altLang="zh-CN" sz="1400" b="0" dirty="0"/>
              <a:t>8</a:t>
            </a:r>
            <a:r>
              <a:rPr lang="zh-CN" altLang="en-US" sz="1400" b="0" dirty="0"/>
              <a:t>位送</a:t>
            </a:r>
            <a:r>
              <a:rPr lang="en-US" altLang="zh-CN" sz="1400" b="0" dirty="0"/>
              <a:t>al</a:t>
            </a:r>
          </a:p>
          <a:p>
            <a:r>
              <a:rPr lang="en-US" altLang="zh-CN" sz="1400" b="0" dirty="0"/>
              <a:t>       	and 	al, 0fh 	</a:t>
            </a:r>
            <a:r>
              <a:rPr lang="zh-CN" altLang="en-US" sz="1400" b="0" dirty="0"/>
              <a:t>；取</a:t>
            </a:r>
            <a:r>
              <a:rPr lang="en-US" altLang="zh-CN" sz="1400" b="0" dirty="0"/>
              <a:t>al</a:t>
            </a:r>
            <a:r>
              <a:rPr lang="zh-CN" altLang="en-US" sz="1400" b="0" dirty="0"/>
              <a:t>的低四位</a:t>
            </a:r>
          </a:p>
          <a:p>
            <a:r>
              <a:rPr lang="en-US" altLang="zh-CN" sz="1400" b="0" dirty="0"/>
              <a:t> 	add 	al, 30h	</a:t>
            </a:r>
            <a:r>
              <a:rPr lang="zh-CN" altLang="en-US" sz="1400" b="0" dirty="0"/>
              <a:t>；</a:t>
            </a:r>
            <a:r>
              <a:rPr lang="en-US" altLang="zh-CN" sz="1400" b="0" dirty="0"/>
              <a:t>0-9</a:t>
            </a:r>
            <a:r>
              <a:rPr lang="zh-CN" altLang="en-US" sz="1400" b="0" dirty="0"/>
              <a:t>转</a:t>
            </a:r>
            <a:r>
              <a:rPr lang="en-US" altLang="zh-CN" sz="1400" b="0" dirty="0" err="1"/>
              <a:t>ascii</a:t>
            </a:r>
            <a:r>
              <a:rPr lang="zh-CN" altLang="en-US" sz="1400" b="0" dirty="0"/>
              <a:t>码，加</a:t>
            </a:r>
            <a:r>
              <a:rPr lang="en-US" altLang="zh-CN" sz="1400" b="0" dirty="0"/>
              <a:t>30h</a:t>
            </a:r>
          </a:p>
          <a:p>
            <a:r>
              <a:rPr lang="en-US" altLang="zh-CN" sz="1400" b="0" dirty="0"/>
              <a:t>	</a:t>
            </a:r>
            <a:r>
              <a:rPr lang="en-US" altLang="zh-CN" sz="1400" b="0" dirty="0" err="1"/>
              <a:t>cmp</a:t>
            </a:r>
            <a:r>
              <a:rPr lang="en-US" altLang="zh-CN" sz="1400" b="0" dirty="0"/>
              <a:t> 	al, 3ah	</a:t>
            </a:r>
            <a:r>
              <a:rPr lang="zh-CN" altLang="en-US" sz="1400" b="0" dirty="0"/>
              <a:t>；比较是否是</a:t>
            </a:r>
            <a:r>
              <a:rPr lang="en-US" altLang="zh-CN" sz="1400" b="0" dirty="0"/>
              <a:t>a-f</a:t>
            </a:r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jl</a:t>
            </a:r>
            <a:r>
              <a:rPr lang="en-US" altLang="zh-CN" sz="1400" b="0" dirty="0"/>
              <a:t>  	</a:t>
            </a:r>
            <a:r>
              <a:rPr lang="en-US" altLang="zh-CN" sz="1400" b="0" dirty="0" err="1"/>
              <a:t>printit</a:t>
            </a:r>
            <a:r>
              <a:rPr lang="en-US" altLang="zh-CN" sz="1400" b="0" dirty="0"/>
              <a:t>	</a:t>
            </a:r>
            <a:r>
              <a:rPr lang="zh-CN" altLang="en-US" sz="1400" b="0" dirty="0"/>
              <a:t>；如果小于</a:t>
            </a:r>
            <a:r>
              <a:rPr lang="en-US" altLang="zh-CN" sz="1400" b="0" dirty="0"/>
              <a:t>3ah</a:t>
            </a:r>
            <a:r>
              <a:rPr lang="zh-CN" altLang="en-US" sz="1400" b="0" dirty="0"/>
              <a:t>，说明是</a:t>
            </a:r>
            <a:r>
              <a:rPr lang="en-US" altLang="zh-CN" sz="1400" b="0" dirty="0"/>
              <a:t>0-9</a:t>
            </a:r>
            <a:r>
              <a:rPr lang="zh-CN" altLang="en-US" sz="1400" b="0" dirty="0"/>
              <a:t>，直接输出</a:t>
            </a:r>
          </a:p>
          <a:p>
            <a:r>
              <a:rPr lang="en-US" altLang="zh-CN" sz="1400" b="0" dirty="0"/>
              <a:t>       	add 	al, 7h	</a:t>
            </a:r>
            <a:r>
              <a:rPr lang="zh-CN" altLang="en-US" sz="1400" b="0" dirty="0"/>
              <a:t>；反之说明是</a:t>
            </a:r>
            <a:r>
              <a:rPr lang="en-US" altLang="zh-CN" sz="1400" b="0" dirty="0"/>
              <a:t>a-f</a:t>
            </a:r>
            <a:r>
              <a:rPr lang="zh-CN" altLang="en-US" sz="1400" b="0" dirty="0"/>
              <a:t>，则加</a:t>
            </a:r>
            <a:r>
              <a:rPr lang="en-US" altLang="zh-CN" sz="1400" b="0" dirty="0"/>
              <a:t>7</a:t>
            </a:r>
          </a:p>
          <a:p>
            <a:r>
              <a:rPr lang="en-US" altLang="zh-CN" sz="1400" b="0" dirty="0" err="1"/>
              <a:t>printit</a:t>
            </a:r>
            <a:r>
              <a:rPr lang="en-US" altLang="zh-CN" sz="1400" b="0" dirty="0"/>
              <a:t>:  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dl, al</a:t>
            </a:r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ah, 2</a:t>
            </a:r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int</a:t>
            </a:r>
            <a:r>
              <a:rPr lang="en-US" altLang="zh-CN" sz="1400" b="0" dirty="0"/>
              <a:t> 	21h</a:t>
            </a:r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dec</a:t>
            </a:r>
            <a:r>
              <a:rPr lang="en-US" altLang="zh-CN" sz="1400" b="0" dirty="0"/>
              <a:t> 	</a:t>
            </a:r>
            <a:r>
              <a:rPr lang="en-US" altLang="zh-CN" sz="1400" b="0" dirty="0" err="1"/>
              <a:t>ch</a:t>
            </a:r>
            <a:r>
              <a:rPr lang="en-US" altLang="zh-CN" sz="1400" b="0" dirty="0"/>
              <a:t>	</a:t>
            </a:r>
            <a:r>
              <a:rPr lang="zh-CN" altLang="en-US" sz="1400" b="0" dirty="0"/>
              <a:t>；循环次数减</a:t>
            </a:r>
            <a:r>
              <a:rPr lang="en-US" altLang="zh-CN" sz="1400" b="0" dirty="0"/>
              <a:t>1</a:t>
            </a:r>
          </a:p>
          <a:p>
            <a:r>
              <a:rPr lang="en-US" altLang="zh-CN" sz="1400" b="0" dirty="0"/>
              <a:t>       	</a:t>
            </a:r>
            <a:r>
              <a:rPr lang="en-US" altLang="zh-CN" sz="1400" b="0" dirty="0" err="1"/>
              <a:t>jnz</a:t>
            </a:r>
            <a:r>
              <a:rPr lang="en-US" altLang="zh-CN" sz="1400" b="0" dirty="0"/>
              <a:t> 	rotate	</a:t>
            </a:r>
            <a:r>
              <a:rPr lang="zh-CN" altLang="en-US" sz="1400" b="0" dirty="0"/>
              <a:t>；若</a:t>
            </a:r>
            <a:r>
              <a:rPr lang="en-US" altLang="zh-CN" sz="1400" b="0" dirty="0" err="1"/>
              <a:t>zf</a:t>
            </a:r>
            <a:r>
              <a:rPr lang="zh-CN" altLang="en-US" sz="1400" b="0" dirty="0"/>
              <a:t>不为</a:t>
            </a:r>
            <a:r>
              <a:rPr lang="en-US" altLang="zh-CN" sz="1400" b="0" dirty="0"/>
              <a:t>0</a:t>
            </a:r>
            <a:r>
              <a:rPr lang="zh-CN" altLang="en-US" sz="1400" b="0" dirty="0"/>
              <a:t>则循环</a:t>
            </a:r>
          </a:p>
          <a:p>
            <a:r>
              <a:rPr lang="en-US" altLang="zh-CN" sz="1400" b="0" dirty="0"/>
              <a:t>	</a:t>
            </a:r>
            <a:r>
              <a:rPr lang="en-US" altLang="zh-CN" sz="1400" b="0" dirty="0" err="1"/>
              <a:t>mov</a:t>
            </a:r>
            <a:r>
              <a:rPr lang="en-US" altLang="zh-CN" sz="1400" b="0" dirty="0"/>
              <a:t> 	ah, 4ch</a:t>
            </a:r>
          </a:p>
          <a:p>
            <a:r>
              <a:rPr lang="en-US" altLang="zh-CN" sz="1400" b="0" dirty="0"/>
              <a:t>    	</a:t>
            </a:r>
            <a:r>
              <a:rPr lang="en-US" altLang="zh-CN" sz="1400" b="0" dirty="0" err="1"/>
              <a:t>int</a:t>
            </a:r>
            <a:r>
              <a:rPr lang="en-US" altLang="zh-CN" sz="1400" b="0" dirty="0"/>
              <a:t> 	21h</a:t>
            </a:r>
          </a:p>
          <a:p>
            <a:r>
              <a:rPr lang="en-US" altLang="zh-CN" sz="1400" b="0" dirty="0"/>
              <a:t>codes ends</a:t>
            </a:r>
          </a:p>
          <a:p>
            <a:r>
              <a:rPr lang="en-US" altLang="zh-CN" sz="1400" b="0" dirty="0"/>
              <a:t>    end start</a:t>
            </a:r>
            <a:endParaRPr lang="zh-CN" altLang="en-US" sz="1400" b="0" dirty="0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508104" y="180975"/>
            <a:ext cx="3538538" cy="6584950"/>
            <a:chOff x="1056" y="76"/>
            <a:chExt cx="2229" cy="414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016" y="9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112" y="7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016" y="4032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112" y="401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80" y="450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/>
                <a:t>初始化循环计数值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632" y="876"/>
              <a:ext cx="139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/>
                <a:t>BX</a:t>
              </a:r>
              <a:r>
                <a:rPr lang="zh-CN" altLang="en-US" sz="1600" b="1" dirty="0"/>
                <a:t>循环左移</a:t>
              </a:r>
              <a:r>
                <a:rPr lang="en-US" altLang="zh-CN" sz="1600" b="1" dirty="0"/>
                <a:t>4</a:t>
              </a:r>
              <a:r>
                <a:rPr lang="zh-CN" altLang="en-US" sz="1600" b="1" dirty="0"/>
                <a:t>位</a:t>
              </a:r>
              <a:r>
                <a:rPr lang="zh-CN" altLang="en-US" sz="1600" dirty="0"/>
                <a:t>数</a:t>
              </a:r>
              <a:endParaRPr lang="zh-CN" altLang="en-US" sz="1600" b="1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680" y="1260"/>
              <a:ext cx="124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 dirty="0"/>
                <a:t>把最右边的</a:t>
              </a:r>
              <a:r>
                <a:rPr lang="en-US" altLang="zh-CN" sz="1600" b="1" dirty="0"/>
                <a:t>4</a:t>
              </a:r>
              <a:r>
                <a:rPr lang="zh-CN" altLang="en-US" sz="1600" b="1" dirty="0"/>
                <a:t>位</a:t>
              </a:r>
              <a:r>
                <a:rPr lang="zh-CN" altLang="en-US" sz="1600" dirty="0"/>
                <a:t>数</a:t>
              </a:r>
              <a:endParaRPr lang="en-US" altLang="zh-CN" sz="1600" b="1" dirty="0"/>
            </a:p>
            <a:p>
              <a:pPr algn="ctr" eaLnBrk="1" hangingPunct="1"/>
              <a:r>
                <a:rPr lang="zh-CN" altLang="en-US" sz="1600" b="1" dirty="0"/>
                <a:t>转换为</a:t>
              </a:r>
              <a:r>
                <a:rPr lang="en-US" altLang="zh-CN" sz="1600" b="1" dirty="0"/>
                <a:t>ASCII(+30h)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680" y="2470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加上</a:t>
              </a:r>
              <a:r>
                <a:rPr lang="en-US" altLang="zh-CN" sz="1600" b="1"/>
                <a:t>7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680" y="2902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显示一个字符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1659" y="1776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1652" y="331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700" y="3408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循环计数值</a:t>
              </a:r>
            </a:p>
            <a:p>
              <a:pPr algn="ctr" eaLnBrk="1" hangingPunct="1"/>
              <a:r>
                <a:rPr lang="en-US" altLang="zh-CN" sz="1600" b="1"/>
                <a:t>=0?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707" y="1794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</a:t>
              </a:r>
            </a:p>
            <a:p>
              <a:pPr algn="ctr" eaLnBrk="1" hangingPunct="1"/>
              <a:r>
                <a:rPr lang="en-US" altLang="zh-CN" sz="1600" b="1"/>
                <a:t>ASCII A-F?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304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304" y="6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304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304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304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304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30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304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1070" y="357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1056" y="768"/>
              <a:ext cx="0" cy="2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1056" y="76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 flipV="1">
              <a:off x="2942" y="204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3285" y="2043"/>
              <a:ext cx="0" cy="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 flipV="1">
              <a:off x="2311" y="278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440" y="338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928" y="18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2304" y="225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304" y="379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63688" y="6315707"/>
            <a:ext cx="4265911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思考：为什么不用</a:t>
            </a:r>
            <a:r>
              <a:rPr lang="en-US" altLang="zh-CN" sz="2000" dirty="0"/>
              <a:t>LOOP</a:t>
            </a:r>
            <a:r>
              <a:rPr lang="zh-CN" altLang="en-US" sz="2000" dirty="0"/>
              <a:t>指令实现？</a:t>
            </a:r>
          </a:p>
        </p:txBody>
      </p:sp>
      <p:sp>
        <p:nvSpPr>
          <p:cNvPr id="37" name="文本框 28673">
            <a:extLst>
              <a:ext uri="{FF2B5EF4-FFF2-40B4-BE49-F238E27FC236}">
                <a16:creationId xmlns:a16="http://schemas.microsoft.com/office/drawing/2014/main" id="{FFE2A22F-C69F-F246-8303-224F66889C32}"/>
              </a:ext>
            </a:extLst>
          </p:cNvPr>
          <p:cNvSpPr txBox="1"/>
          <p:nvPr/>
        </p:nvSpPr>
        <p:spPr>
          <a:xfrm>
            <a:off x="2967878" y="4733350"/>
            <a:ext cx="1639064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输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出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DL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寄存器的字符到显示器</a:t>
            </a:r>
            <a:endParaRPr lang="zh-CN" altLang="en-US" sz="1400" b="0" dirty="0">
              <a:solidFill>
                <a:srgbClr val="FF33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927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331640" y="381000"/>
            <a:ext cx="6934200" cy="644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latin typeface="宋体" charset="-122"/>
              </a:rPr>
              <a:t>         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……</a:t>
            </a:r>
            <a:r>
              <a:rPr kumimoji="1" lang="en-US" altLang="zh-CN" sz="2400" dirty="0">
                <a:solidFill>
                  <a:srgbClr val="000000"/>
                </a:solidFill>
                <a:latin typeface="宋体" charset="-122"/>
              </a:rPr>
              <a:t> </a:t>
            </a:r>
            <a:endParaRPr kumimoji="1" lang="en-US" altLang="zh-CN" sz="2000" dirty="0">
              <a:solidFill>
                <a:srgbClr val="000000"/>
              </a:solidFill>
              <a:latin typeface="Lucida Console" pitchFamily="49" charset="0"/>
            </a:endParaRP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000000"/>
                </a:solidFill>
                <a:latin typeface="宋体" charset="-122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mov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cx, 4     </a:t>
            </a:r>
            <a:r>
              <a:rPr kumimoji="1" lang="zh-CN" altLang="en-US" sz="2000" dirty="0">
                <a:solidFill>
                  <a:srgbClr val="000000"/>
                </a:solidFill>
                <a:latin typeface="Lucida Console" pitchFamily="49" charset="0"/>
              </a:rPr>
              <a:t>；初始化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rotate:  </a:t>
            </a:r>
            <a:r>
              <a:rPr kumimoji="1"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</a:rPr>
              <a:t>push cx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mov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cl, 4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rol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bx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, cl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mov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al,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bl</a:t>
            </a:r>
            <a:endParaRPr kumimoji="1" lang="en-US" altLang="zh-CN" sz="2000" dirty="0">
              <a:solidFill>
                <a:srgbClr val="000000"/>
              </a:solidFill>
              <a:latin typeface="Lucida Console" pitchFamily="49" charset="0"/>
            </a:endParaRP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and  al, 0fh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add  al, 30h   </a:t>
            </a:r>
            <a:r>
              <a:rPr kumimoji="1" lang="en-US" altLang="zh-CN" sz="1600" dirty="0">
                <a:solidFill>
                  <a:srgbClr val="000000"/>
                </a:solidFill>
                <a:latin typeface="Lucida Console" pitchFamily="49" charset="0"/>
              </a:rPr>
              <a:t>; ’0’~’9’ ASCII 30H~39H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cmp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al, 3ah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jl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</a:t>
            </a: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printit</a:t>
            </a:r>
            <a:endParaRPr kumimoji="1" lang="en-US" altLang="zh-CN" sz="2000" dirty="0">
              <a:solidFill>
                <a:srgbClr val="000000"/>
              </a:solidFill>
              <a:latin typeface="Lucida Console" pitchFamily="49" charset="0"/>
            </a:endParaRP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add  al, 7h    </a:t>
            </a:r>
            <a:r>
              <a:rPr kumimoji="1" lang="en-US" altLang="zh-CN" sz="1600" dirty="0">
                <a:solidFill>
                  <a:srgbClr val="000000"/>
                </a:solidFill>
                <a:latin typeface="Lucida Console" pitchFamily="49" charset="0"/>
              </a:rPr>
              <a:t>; ’A’~’F’ ASCII 41H~46H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00"/>
                </a:solidFill>
                <a:latin typeface="Lucida Console" pitchFamily="49" charset="0"/>
              </a:rPr>
              <a:t>printit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: </a:t>
            </a:r>
            <a:r>
              <a:rPr kumimoji="1" lang="en-US" altLang="zh-CN" sz="2000" dirty="0" err="1">
                <a:latin typeface="Lucida Console" pitchFamily="49" charset="0"/>
              </a:rPr>
              <a:t>mov</a:t>
            </a:r>
            <a:r>
              <a:rPr kumimoji="1" lang="en-US" altLang="zh-CN" sz="2000" dirty="0">
                <a:latin typeface="Lucida Console" pitchFamily="49" charset="0"/>
              </a:rPr>
              <a:t>  dl, al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latin typeface="Lucida Console" pitchFamily="49" charset="0"/>
              </a:rPr>
              <a:t>mov</a:t>
            </a:r>
            <a:r>
              <a:rPr kumimoji="1" lang="en-US" altLang="zh-CN" sz="2000" dirty="0">
                <a:latin typeface="Lucida Console" pitchFamily="49" charset="0"/>
              </a:rPr>
              <a:t>  ah, 2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latin typeface="Lucida Console" pitchFamily="49" charset="0"/>
              </a:rPr>
              <a:t>         </a:t>
            </a:r>
            <a:r>
              <a:rPr kumimoji="1" lang="en-US" altLang="zh-CN" sz="2000" dirty="0" err="1">
                <a:latin typeface="Lucida Console" pitchFamily="49" charset="0"/>
              </a:rPr>
              <a:t>int</a:t>
            </a:r>
            <a:r>
              <a:rPr kumimoji="1" lang="en-US" altLang="zh-CN" sz="2000" dirty="0">
                <a:latin typeface="Lucida Console" pitchFamily="49" charset="0"/>
              </a:rPr>
              <a:t>  21h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</a:t>
            </a:r>
            <a:r>
              <a:rPr kumimoji="1"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</a:rPr>
              <a:t>pop  cx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         loop rotate</a:t>
            </a:r>
            <a:endParaRPr kumimoji="1" lang="en-US" altLang="zh-CN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algn="l" eaLnBrk="0" hangingPunct="0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Lucida Sans Unicode" pitchFamily="34" charset="0"/>
              </a:rPr>
              <a:t>                 </a:t>
            </a:r>
            <a:r>
              <a:rPr kumimoji="1" lang="en-US" altLang="zh-CN" sz="2000" dirty="0">
                <a:solidFill>
                  <a:srgbClr val="000000"/>
                </a:solidFill>
                <a:latin typeface="Lucida Console" pitchFamily="49" charset="0"/>
              </a:rPr>
              <a:t>……</a:t>
            </a:r>
          </a:p>
        </p:txBody>
      </p:sp>
      <p:sp>
        <p:nvSpPr>
          <p:cNvPr id="330756" name="AutoShape 4"/>
          <p:cNvSpPr>
            <a:spLocks/>
          </p:cNvSpPr>
          <p:nvPr/>
        </p:nvSpPr>
        <p:spPr bwMode="auto">
          <a:xfrm>
            <a:off x="2659596" y="1828800"/>
            <a:ext cx="76200" cy="457200"/>
          </a:xfrm>
          <a:prstGeom prst="leftBracket">
            <a:avLst>
              <a:gd name="adj" fmla="val 50000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0757" name="AutoShape 5"/>
          <p:cNvSpPr>
            <a:spLocks/>
          </p:cNvSpPr>
          <p:nvPr/>
        </p:nvSpPr>
        <p:spPr bwMode="auto">
          <a:xfrm>
            <a:off x="2659596" y="2564904"/>
            <a:ext cx="76200" cy="457200"/>
          </a:xfrm>
          <a:prstGeom prst="leftBracket">
            <a:avLst>
              <a:gd name="adj" fmla="val 50000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0758" name="AutoShape 6"/>
          <p:cNvSpPr>
            <a:spLocks/>
          </p:cNvSpPr>
          <p:nvPr/>
        </p:nvSpPr>
        <p:spPr bwMode="auto">
          <a:xfrm>
            <a:off x="2659596" y="3320988"/>
            <a:ext cx="76200" cy="1143000"/>
          </a:xfrm>
          <a:prstGeom prst="leftBracket">
            <a:avLst>
              <a:gd name="adj" fmla="val 125000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0759" name="AutoShape 7"/>
          <p:cNvSpPr>
            <a:spLocks/>
          </p:cNvSpPr>
          <p:nvPr/>
        </p:nvSpPr>
        <p:spPr bwMode="auto">
          <a:xfrm>
            <a:off x="2659596" y="4800600"/>
            <a:ext cx="76200" cy="762000"/>
          </a:xfrm>
          <a:prstGeom prst="leftBracket">
            <a:avLst>
              <a:gd name="adj" fmla="val 83333"/>
            </a:avLst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6660232" y="1016732"/>
            <a:ext cx="2286000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Arial" charset="0"/>
              </a:rPr>
              <a:t>方法</a:t>
            </a:r>
            <a:r>
              <a:rPr kumimoji="1" lang="en-US" altLang="zh-CN" sz="2400" dirty="0">
                <a:solidFill>
                  <a:srgbClr val="FF0000"/>
                </a:solidFill>
                <a:latin typeface="Arial" charset="0"/>
              </a:rPr>
              <a:t>2 (LOOP)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1981051422"/>
      </p:ext>
    </p:extLst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6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讲：循环和分枝程序设计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7444" y="1700808"/>
            <a:ext cx="6571615" cy="17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控制转移指令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循环结构程序设计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分支结构程序设计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55913667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74980" y="1025036"/>
            <a:ext cx="8382000" cy="5336846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zh-CN" altLang="zh-TW" sz="2000" dirty="0">
                <a:solidFill>
                  <a:srgbClr val="3333FF"/>
                </a:solidFill>
                <a:latin typeface="+mn-lt"/>
                <a:ea typeface="+mn-ea"/>
              </a:rPr>
              <a:t>【</a:t>
            </a:r>
            <a:r>
              <a:rPr lang="zh-CN" altLang="en-US" sz="2000" dirty="0">
                <a:solidFill>
                  <a:srgbClr val="3333FF"/>
                </a:solidFill>
                <a:latin typeface="+mn-lt"/>
                <a:ea typeface="+mn-ea"/>
              </a:rPr>
              <a:t>例</a:t>
            </a:r>
            <a:r>
              <a:rPr lang="en-US" altLang="zh-CN" sz="2000" dirty="0">
                <a:solidFill>
                  <a:srgbClr val="3333FF"/>
                </a:solidFill>
                <a:latin typeface="+mn-lt"/>
                <a:ea typeface="+mn-ea"/>
              </a:rPr>
              <a:t>5.5</a:t>
            </a:r>
            <a:r>
              <a:rPr lang="zh-CN" altLang="zh-CN" sz="2000" dirty="0">
                <a:solidFill>
                  <a:srgbClr val="3333FF"/>
                </a:solidFill>
                <a:latin typeface="+mn-lt"/>
                <a:ea typeface="+mn-ea"/>
              </a:rPr>
              <a:t>】</a:t>
            </a:r>
            <a:r>
              <a:rPr lang="zh-CN" altLang="en-US" sz="2000" dirty="0">
                <a:solidFill>
                  <a:srgbClr val="3333FF"/>
                </a:solidFill>
                <a:latin typeface="+mn-lt"/>
                <a:ea typeface="+mn-ea"/>
              </a:rPr>
              <a:t>有数组 </a:t>
            </a:r>
            <a:r>
              <a:rPr lang="en-US" altLang="en-US" sz="2000" dirty="0">
                <a:solidFill>
                  <a:srgbClr val="3333FF"/>
                </a:solidFill>
                <a:latin typeface="+mn-lt"/>
                <a:ea typeface="+mn-ea"/>
              </a:rPr>
              <a:t>x(x1,</a:t>
            </a:r>
            <a:r>
              <a:rPr lang="en-US" altLang="zh-CN" sz="2000" dirty="0">
                <a:solidFill>
                  <a:srgbClr val="3333FF"/>
                </a:solidFill>
                <a:latin typeface="+mn-lt"/>
                <a:ea typeface="+mn-ea"/>
              </a:rPr>
              <a:t>x2,……</a:t>
            </a:r>
            <a:r>
              <a:rPr lang="en-US" altLang="en-US" sz="2000" dirty="0">
                <a:solidFill>
                  <a:srgbClr val="3333FF"/>
                </a:solidFill>
                <a:latin typeface="+mn-lt"/>
                <a:ea typeface="+mn-ea"/>
              </a:rPr>
              <a:t>,x10) </a:t>
            </a:r>
            <a:r>
              <a:rPr lang="zh-CN" altLang="en-US" sz="2000" dirty="0">
                <a:solidFill>
                  <a:srgbClr val="3333FF"/>
                </a:solidFill>
                <a:latin typeface="+mn-lt"/>
                <a:ea typeface="+mn-ea"/>
              </a:rPr>
              <a:t>和 </a:t>
            </a:r>
            <a:r>
              <a:rPr lang="en-US" altLang="en-US" sz="2000" dirty="0">
                <a:solidFill>
                  <a:srgbClr val="3333FF"/>
                </a:solidFill>
                <a:latin typeface="+mn-lt"/>
                <a:ea typeface="+mn-ea"/>
              </a:rPr>
              <a:t>y(y1,y2,……,y10)</a:t>
            </a:r>
            <a:r>
              <a:rPr lang="zh-CN" altLang="en-US" sz="2000" dirty="0">
                <a:solidFill>
                  <a:srgbClr val="3333FF"/>
                </a:solidFill>
                <a:latin typeface="+mn-lt"/>
                <a:ea typeface="+mn-ea"/>
              </a:rPr>
              <a:t>，</a:t>
            </a:r>
            <a:r>
              <a:rPr lang="zh-CN" altLang="zh-CN" sz="2000" dirty="0">
                <a:solidFill>
                  <a:srgbClr val="3333FF"/>
                </a:solidFill>
                <a:latin typeface="+mn-lt"/>
                <a:ea typeface="+mn-ea"/>
              </a:rPr>
              <a:t>编程计算</a:t>
            </a:r>
            <a:r>
              <a:rPr lang="zh-CN" altLang="en-US" sz="2000" dirty="0">
                <a:solidFill>
                  <a:srgbClr val="3333FF"/>
                </a:solidFill>
                <a:latin typeface="+mn-lt"/>
                <a:ea typeface="+mn-ea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+mn-lt"/>
                <a:ea typeface="+mn-ea"/>
              </a:rPr>
              <a:t>z</a:t>
            </a:r>
            <a:r>
              <a:rPr lang="en-US" altLang="en-US" sz="2000" dirty="0">
                <a:solidFill>
                  <a:srgbClr val="3333FF"/>
                </a:solidFill>
                <a:latin typeface="+mn-lt"/>
                <a:ea typeface="+mn-ea"/>
              </a:rPr>
              <a:t>(z1,</a:t>
            </a:r>
            <a:r>
              <a:rPr lang="en-US" altLang="zh-CN" sz="2000" dirty="0">
                <a:solidFill>
                  <a:srgbClr val="3333FF"/>
                </a:solidFill>
                <a:latin typeface="+mn-lt"/>
                <a:ea typeface="+mn-ea"/>
              </a:rPr>
              <a:t>z2,……</a:t>
            </a:r>
            <a:r>
              <a:rPr lang="en-US" altLang="en-US" sz="2000" dirty="0">
                <a:solidFill>
                  <a:srgbClr val="3333FF"/>
                </a:solidFill>
                <a:latin typeface="+mn-lt"/>
                <a:ea typeface="+mn-ea"/>
              </a:rPr>
              <a:t>,z10)</a:t>
            </a:r>
            <a:endParaRPr lang="en-US" altLang="zh-CN" sz="200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endParaRPr lang="en-US" altLang="zh-CN" sz="1800" dirty="0">
              <a:solidFill>
                <a:srgbClr val="3333FF"/>
              </a:solidFill>
              <a:latin typeface="+mn-lt"/>
              <a:ea typeface="+mn-ea"/>
            </a:endParaRP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z1 = x1  + y1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z2 = x2  + y2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z3 = x3  - y3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z4 = x4  - y4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z5 = x5  - y5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z6 = x6  + y6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z7 = x7  - y7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z8 = x8  - y8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z9 = x9  + y9</a:t>
            </a:r>
          </a:p>
          <a:p>
            <a:pPr lvl="1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200" b="0" dirty="0">
                <a:latin typeface="+mn-lt"/>
                <a:ea typeface="+mn-ea"/>
              </a:rPr>
              <a:t>z10= x10 + y10  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648392" y="5473499"/>
            <a:ext cx="46445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逻辑尺：</a:t>
            </a:r>
            <a:r>
              <a:rPr kumimoji="1"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0 0 1 1 </a:t>
            </a:r>
            <a:r>
              <a:rPr kumimoji="1" lang="en-US" altLang="zh-CN" sz="2800" dirty="0">
                <a:solidFill>
                  <a:srgbClr val="0000FF"/>
                </a:solidFill>
                <a:ea typeface="楷体_GB2312" pitchFamily="49" charset="-122"/>
              </a:rPr>
              <a:t>1 </a:t>
            </a:r>
            <a:r>
              <a:rPr kumimoji="1"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0 1 1 0 0</a:t>
            </a:r>
            <a:r>
              <a:rPr kumimoji="1"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         </a:t>
            </a:r>
            <a:r>
              <a:rPr kumimoji="1"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1  </a:t>
            </a:r>
            <a:r>
              <a:rPr kumimoji="1"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减法       </a:t>
            </a:r>
            <a:r>
              <a:rPr kumimoji="1" lang="en-US" altLang="zh-CN" sz="2800" dirty="0">
                <a:solidFill>
                  <a:srgbClr val="0000FF"/>
                </a:solidFill>
                <a:ea typeface="楷体_GB2312" pitchFamily="49" charset="-122"/>
              </a:rPr>
              <a:t>0  </a:t>
            </a:r>
            <a:r>
              <a:rPr kumimoji="1" lang="zh-CN" altLang="en-US" sz="2800" dirty="0">
                <a:solidFill>
                  <a:srgbClr val="0000FF"/>
                </a:solidFill>
                <a:ea typeface="楷体_GB2312" pitchFamily="49" charset="-122"/>
              </a:rPr>
              <a:t>加法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91D474-8F09-FF42-8E71-C27E922F7B33}"/>
              </a:ext>
            </a:extLst>
          </p:cNvPr>
          <p:cNvSpPr/>
          <p:nvPr/>
        </p:nvSpPr>
        <p:spPr>
          <a:xfrm>
            <a:off x="3023828" y="1483413"/>
            <a:ext cx="572463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Arial" charset="0"/>
              </a:rPr>
              <a:t>分析题目：   </a:t>
            </a:r>
            <a:endParaRPr kumimoji="1" lang="en-US" altLang="zh-CN" sz="28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(1)</a:t>
            </a: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程序结构的确定</a:t>
            </a:r>
          </a:p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       可以用循环结构来完成，且循环次数已知，计数值为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10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。</a:t>
            </a:r>
            <a:endParaRPr kumimoji="1"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(2)</a:t>
            </a: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</a:rPr>
              <a:t>循环体的构成</a:t>
            </a:r>
          </a:p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       循环体应该包括：</a:t>
            </a:r>
            <a:r>
              <a:rPr kumimoji="1" lang="zh-CN" altLang="en-CN" sz="1800" dirty="0">
                <a:solidFill>
                  <a:schemeClr val="tx2"/>
                </a:solidFill>
                <a:latin typeface="Arial" charset="0"/>
              </a:rPr>
              <a:t>每次</a:t>
            </a:r>
            <a:r>
              <a:rPr kumimoji="1" lang="zh-CN" altLang="en-US" sz="1800" dirty="0">
                <a:solidFill>
                  <a:schemeClr val="tx2"/>
                </a:solidFill>
                <a:latin typeface="Arial" charset="0"/>
              </a:rPr>
              <a:t>顺序取出操作数进行相应的运算。</a:t>
            </a:r>
            <a:endParaRPr kumimoji="1" lang="en-US" altLang="zh-CN" sz="1800" dirty="0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(3)</a:t>
            </a: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</a:rPr>
              <a:t>难点</a:t>
            </a:r>
            <a:endParaRPr kumimoji="1" lang="en-US" altLang="zh-CN" sz="1800" dirty="0">
              <a:solidFill>
                <a:srgbClr val="FF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每次的运算不完全一样，可能为加法或者减法。</a:t>
            </a:r>
            <a:endParaRPr kumimoji="1" lang="en-CN" sz="1800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83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72299A0-B339-534A-90E0-8E5E24606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1196752"/>
            <a:ext cx="36766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6FD9C-9615-D04C-BF60-83FFB7C4B82E}"/>
              </a:ext>
            </a:extLst>
          </p:cNvPr>
          <p:cNvSpPr txBox="1"/>
          <p:nvPr/>
        </p:nvSpPr>
        <p:spPr>
          <a:xfrm>
            <a:off x="897038" y="104714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画出</a:t>
            </a:r>
            <a:r>
              <a:rPr lang="zh-CN" altLang="en-US" dirty="0"/>
              <a:t>程序流程图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64520825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251520" y="944724"/>
            <a:ext cx="5163430" cy="554268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x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dw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x1,x2,x3,x4,x5,x6,x7,x8,x9,x10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y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dw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y1,y2,y3,y4,y5,y6,y7,y8,y9,y10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z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dw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z1,z2,z3,z4,z5,z6,z7,z8,z9,z10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logic_rule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dw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</a:rPr>
              <a:t>0DCH       ;0000,0000,1101,1100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  …… 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mov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, 0	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；数组索引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mov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cx, 10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；循环次数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mov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dx,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logic_rule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next: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mov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ax, x[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]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shr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dx, 1	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；逻辑尺逻辑右移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jc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subtract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CF=1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，减法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add    ax, y[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]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CF=0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，加法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jmp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short  result      ; 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跳转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subtract:   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sub    ax, y[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]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result:  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	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mov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z[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], ax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；输出到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Z</a:t>
            </a: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add    </a:t>
            </a:r>
            <a:r>
              <a:rPr lang="en-US" altLang="zh-CN" sz="2000" b="0" dirty="0" err="1">
                <a:solidFill>
                  <a:srgbClr val="3333FF"/>
                </a:solidFill>
                <a:latin typeface="+mn-lt"/>
                <a:ea typeface="+mn-ea"/>
              </a:rPr>
              <a:t>bx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, 2	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；修改数组索引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loop   next		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；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CX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不为</a:t>
            </a: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0</a:t>
            </a:r>
            <a:r>
              <a:rPr lang="zh-CN" altLang="en-US" sz="2000" b="0" dirty="0">
                <a:solidFill>
                  <a:srgbClr val="3333FF"/>
                </a:solidFill>
                <a:latin typeface="+mn-lt"/>
                <a:ea typeface="+mn-ea"/>
              </a:rPr>
              <a:t>则循环</a:t>
            </a:r>
            <a:endParaRPr lang="en-US" altLang="zh-CN" sz="2000" b="0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itchFamily="2" charset="2"/>
            </a:pPr>
            <a:r>
              <a:rPr lang="en-US" altLang="zh-CN" sz="2000" b="0" dirty="0">
                <a:solidFill>
                  <a:srgbClr val="3333FF"/>
                </a:solidFill>
                <a:latin typeface="+mn-lt"/>
                <a:ea typeface="+mn-ea"/>
              </a:rPr>
              <a:t>           ……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54" y="1030264"/>
            <a:ext cx="367665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F0338CA-2471-4770-B18A-8CD2BC1D543D}"/>
              </a:ext>
            </a:extLst>
          </p:cNvPr>
          <p:cNvSpPr/>
          <p:nvPr/>
        </p:nvSpPr>
        <p:spPr>
          <a:xfrm>
            <a:off x="3887924" y="236692"/>
            <a:ext cx="3653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逻辑尺：</a:t>
            </a:r>
            <a:r>
              <a:rPr lang="en-US" altLang="zh-CN" dirty="0"/>
              <a:t>0 0 1 1 1 0 1 1 0 0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C925B-F33B-3D43-8C26-593B92600EF4}"/>
              </a:ext>
            </a:extLst>
          </p:cNvPr>
          <p:cNvSpPr txBox="1"/>
          <p:nvPr/>
        </p:nvSpPr>
        <p:spPr>
          <a:xfrm>
            <a:off x="4247964" y="202484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从右往左</a:t>
            </a:r>
            <a:endParaRPr lang="en-CN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1478D-A8C9-1B4C-BCDE-02758CD7B946}"/>
              </a:ext>
            </a:extLst>
          </p:cNvPr>
          <p:cNvGrpSpPr/>
          <p:nvPr/>
        </p:nvGrpSpPr>
        <p:grpSpPr>
          <a:xfrm>
            <a:off x="2411760" y="3429000"/>
            <a:ext cx="3528392" cy="3373110"/>
            <a:chOff x="2411760" y="3429000"/>
            <a:chExt cx="3528392" cy="3373110"/>
          </a:xfrm>
        </p:grpSpPr>
        <p:sp>
          <p:nvSpPr>
            <p:cNvPr id="7" name="文本框 28673">
              <a:extLst>
                <a:ext uri="{FF2B5EF4-FFF2-40B4-BE49-F238E27FC236}">
                  <a16:creationId xmlns:a16="http://schemas.microsoft.com/office/drawing/2014/main" id="{8C7B232B-FB8A-6244-ABCA-92FDE53C8486}"/>
                </a:ext>
              </a:extLst>
            </p:cNvPr>
            <p:cNvSpPr txBox="1"/>
            <p:nvPr/>
          </p:nvSpPr>
          <p:spPr>
            <a:xfrm>
              <a:off x="2555776" y="6278890"/>
              <a:ext cx="3384376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zh-CN" altLang="en-US" sz="1400" b="1" dirty="0">
                  <a:solidFill>
                    <a:srgbClr val="000000"/>
                  </a:solidFill>
                  <a:ea typeface="楷体_GB2312" pitchFamily="49" charset="-122"/>
                </a:rPr>
                <a:t>为什么</a:t>
              </a:r>
              <a:r>
                <a:rPr lang="zh-CN" altLang="en-CN" sz="1400" b="1" dirty="0">
                  <a:solidFill>
                    <a:srgbClr val="000000"/>
                  </a:solidFill>
                  <a:ea typeface="楷体_GB2312" pitchFamily="49" charset="-122"/>
                </a:rPr>
                <a:t>需要</a:t>
              </a:r>
              <a:r>
                <a:rPr lang="zh-CN" altLang="en-US" sz="1400" b="1" dirty="0">
                  <a:solidFill>
                    <a:srgbClr val="000000"/>
                  </a:solidFill>
                  <a:ea typeface="楷体_GB2312" pitchFamily="49" charset="-122"/>
                </a:rPr>
                <a:t>先把一个加数放到寄存器：</a:t>
              </a:r>
              <a:endParaRPr lang="en-US" altLang="zh-CN" sz="1400" b="1" dirty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 eaLnBrk="0" hangingPunct="0">
                <a:spcBef>
                  <a:spcPts val="0"/>
                </a:spcBef>
              </a:pPr>
              <a:r>
                <a:rPr lang="zh-CN" altLang="en-US" sz="1400" b="0" dirty="0">
                  <a:solidFill>
                    <a:srgbClr val="FF3300"/>
                  </a:solidFill>
                  <a:latin typeface="SimSun" panose="02010600030101010101" pitchFamily="2" charset="-122"/>
                  <a:ea typeface="SimSun" panose="02010600030101010101" pitchFamily="2" charset="-122"/>
                </a:rPr>
                <a:t>两个操作数不能同时为存储器寻址方式。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EB11BF-4704-5243-A84C-DC9FC28BCB0A}"/>
                </a:ext>
              </a:extLst>
            </p:cNvPr>
            <p:cNvCxnSpPr/>
            <p:nvPr/>
          </p:nvCxnSpPr>
          <p:spPr bwMode="auto">
            <a:xfrm>
              <a:off x="2411760" y="3429000"/>
              <a:ext cx="684076" cy="284989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rgbClr val="66CCFF"/>
              </a:solidFill>
              <a:prstDash val="solid"/>
              <a:round/>
              <a:headEnd type="arrow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2661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120" y="980728"/>
            <a:ext cx="8044316" cy="53285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200" dirty="0"/>
              <a:t>多重循环程序设计</a:t>
            </a:r>
            <a:r>
              <a:rPr lang="en-US" altLang="zh-CN" sz="2200" dirty="0"/>
              <a:t>:</a:t>
            </a:r>
          </a:p>
          <a:p>
            <a:pPr marL="0" indent="0" eaLnBrk="1" hangingPunct="1">
              <a:buNone/>
            </a:pPr>
            <a:r>
              <a:rPr lang="zh-CN" altLang="en-US" sz="2200" dirty="0"/>
              <a:t>        循环可以有多重结构。多重循环程序设计的基本方法和单重循环程序设计基本一致的，应分别考虑各重循环的控制条件及其程序实现，相互之间不能混淆。</a:t>
            </a:r>
            <a:endParaRPr lang="en-US" altLang="zh-CN" sz="2200" dirty="0">
              <a:effectLst/>
              <a:latin typeface="宋体" charset="-122"/>
            </a:endParaRPr>
          </a:p>
          <a:p>
            <a:pPr algn="just"/>
            <a:r>
              <a:rPr lang="zh-CN" altLang="en-US" sz="2200" dirty="0">
                <a:effectLst/>
                <a:latin typeface="宋体" charset="-122"/>
              </a:rPr>
              <a:t>内循环必须完整地包含在外循环内，内外循环不能相互交叉。</a:t>
            </a:r>
            <a:endParaRPr lang="zh-CN" altLang="en-US" sz="22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200" dirty="0">
                <a:effectLst/>
                <a:latin typeface="宋体" charset="-122"/>
              </a:rPr>
              <a:t>内循环在外循环中的位置可根据需要任意设置，在设计内、外循环时要避免出现混乱。</a:t>
            </a:r>
            <a:endParaRPr lang="zh-CN" altLang="en-US" sz="22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200" dirty="0">
                <a:effectLst/>
                <a:latin typeface="宋体" charset="-122"/>
              </a:rPr>
              <a:t>多个内循环可以拥有一个外循环，这些内循环间的关系可以是嵌套的，也可以是并列的。当通过外循环再次进入内循环时，内循环中的初始条件必须重新设置。</a:t>
            </a:r>
            <a:endParaRPr lang="zh-CN" altLang="en-US" sz="220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zh-CN" altLang="en-US" sz="2200" dirty="0">
                <a:effectLst/>
                <a:latin typeface="宋体" charset="-122"/>
              </a:rPr>
              <a:t>无论是外循环，还是内循环，注意不要使循环返回到初始部分，以避免出现</a:t>
            </a:r>
            <a:r>
              <a:rPr lang="zh-CN" altLang="en-US" sz="2200" dirty="0">
                <a:effectLst/>
                <a:latin typeface="Times New Roman"/>
              </a:rPr>
              <a:t>“</a:t>
            </a:r>
            <a:r>
              <a:rPr lang="zh-CN" altLang="en-US" sz="2200" dirty="0">
                <a:effectLst/>
                <a:latin typeface="宋体" charset="-122"/>
              </a:rPr>
              <a:t>死循环</a:t>
            </a:r>
            <a:r>
              <a:rPr lang="zh-CN" altLang="en-US" sz="2200" dirty="0">
                <a:effectLst/>
                <a:latin typeface="Times New Roman"/>
              </a:rPr>
              <a:t>”</a:t>
            </a:r>
            <a:r>
              <a:rPr lang="zh-CN" altLang="en-US" sz="2200" dirty="0">
                <a:effectLst/>
                <a:latin typeface="宋体" charset="-122"/>
              </a:rPr>
              <a:t>情况。</a:t>
            </a:r>
            <a:endParaRPr lang="zh-CN" altLang="en-US" sz="2200" dirty="0">
              <a:effectLst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73661"/>
            <a:ext cx="29813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04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文本框 102401"/>
          <p:cNvSpPr txBox="1"/>
          <p:nvPr/>
        </p:nvSpPr>
        <p:spPr>
          <a:xfrm>
            <a:off x="317340" y="1088740"/>
            <a:ext cx="8323112" cy="430887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注意：在多重循环的程序结构中，要注意</a:t>
            </a: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CX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计数器的保存和恢复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文本框 102402"/>
          <p:cNvSpPr txBox="1"/>
          <p:nvPr/>
        </p:nvSpPr>
        <p:spPr>
          <a:xfrm>
            <a:off x="719572" y="1808820"/>
            <a:ext cx="3040063" cy="4067175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2" eaLnBrk="0" hangingPunct="0"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M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AGAIN: ……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PUSH  CX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MOV   CX, N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NEXT:  ……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NEXT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……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POP   CX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AGAIN</a:t>
            </a:r>
          </a:p>
        </p:txBody>
      </p:sp>
      <p:sp>
        <p:nvSpPr>
          <p:cNvPr id="102404" name="文本框 102403"/>
          <p:cNvSpPr txBox="1"/>
          <p:nvPr/>
        </p:nvSpPr>
        <p:spPr>
          <a:xfrm>
            <a:off x="4863988" y="1916832"/>
            <a:ext cx="3048000" cy="3609975"/>
          </a:xfrm>
          <a:prstGeom prst="rect">
            <a:avLst/>
          </a:prstGeom>
          <a:noFill/>
          <a:ln w="12700" cap="flat" cmpd="sng">
            <a:solidFill>
              <a:schemeClr val="hlink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pPr lvl="2" eaLnBrk="0" hangingPunct="0">
              <a:spcBef>
                <a:spcPct val="50000"/>
              </a:spcBef>
            </a:pPr>
            <a:r>
              <a:rPr lang="en-US" altLang="en-US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MOV   DI, M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AGAIN: ……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Lucida Console" panose="020B0609040504020204" pitchFamily="49" charset="0"/>
              </a:rPr>
              <a:t>MOV   CX, N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NEXT:  ……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LOOP  NEXT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……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DEC   DI</a:t>
            </a:r>
          </a:p>
          <a:p>
            <a:pPr lvl="2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</a:rPr>
              <a:t> JNZ   AGAIN</a:t>
            </a:r>
            <a:endParaRPr lang="en-US" altLang="zh-CN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2405" name="右中括号 102404"/>
          <p:cNvSpPr/>
          <p:nvPr/>
        </p:nvSpPr>
        <p:spPr>
          <a:xfrm>
            <a:off x="3607235" y="3413783"/>
            <a:ext cx="76200" cy="914400"/>
          </a:xfrm>
          <a:prstGeom prst="rightBracket">
            <a:avLst>
              <a:gd name="adj" fmla="val 100000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6" name="右中括号 102405"/>
          <p:cNvSpPr/>
          <p:nvPr/>
        </p:nvSpPr>
        <p:spPr>
          <a:xfrm>
            <a:off x="3691372" y="2494620"/>
            <a:ext cx="228600" cy="3200400"/>
          </a:xfrm>
          <a:prstGeom prst="rightBracket">
            <a:avLst>
              <a:gd name="adj" fmla="val 116666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7" name="右中括号 102406"/>
          <p:cNvSpPr/>
          <p:nvPr/>
        </p:nvSpPr>
        <p:spPr>
          <a:xfrm>
            <a:off x="7835788" y="3059832"/>
            <a:ext cx="76200" cy="990600"/>
          </a:xfrm>
          <a:prstGeom prst="rightBracket">
            <a:avLst>
              <a:gd name="adj" fmla="val 108333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8" name="右中括号 102407"/>
          <p:cNvSpPr/>
          <p:nvPr/>
        </p:nvSpPr>
        <p:spPr>
          <a:xfrm>
            <a:off x="7759588" y="2526432"/>
            <a:ext cx="304800" cy="2819400"/>
          </a:xfrm>
          <a:prstGeom prst="rightBracket">
            <a:avLst>
              <a:gd name="adj" fmla="val 77083"/>
            </a:avLst>
          </a:prstGeom>
          <a:noFill/>
          <a:ln w="28575" cap="sq" cmpd="sng">
            <a:solidFill>
              <a:schemeClr val="bg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6327" y="6063679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利用堆栈保存和恢复</a:t>
            </a:r>
            <a:r>
              <a:rPr lang="en-US" altLang="zh-CN" dirty="0">
                <a:solidFill>
                  <a:srgbClr val="FF0000"/>
                </a:solidFill>
              </a:rPr>
              <a:t>CX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5699298"/>
            <a:ext cx="391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分别用不同的寄存器来进行内外循环计数，避免出错。</a:t>
            </a:r>
          </a:p>
        </p:txBody>
      </p:sp>
    </p:spTree>
    <p:extLst>
      <p:ext uri="{BB962C8B-B14F-4D97-AF65-F5344CB8AC3E}">
        <p14:creationId xmlns:p14="http://schemas.microsoft.com/office/powerpoint/2010/main" val="2370177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  <p:bldP spid="102404" grpId="0" animBg="1"/>
      <p:bldP spid="102405" grpId="0" animBg="1"/>
      <p:bldP spid="102406" grpId="0" animBg="1"/>
      <p:bldP spid="102407" grpId="0" animBg="1"/>
      <p:bldP spid="102408" grpId="0" animBg="1"/>
      <p:bldP spid="2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120" y="1124744"/>
            <a:ext cx="8232584" cy="4068452"/>
          </a:xfrm>
        </p:spPr>
        <p:txBody>
          <a:bodyPr/>
          <a:lstStyle/>
          <a:p>
            <a:pPr marL="177800" indent="-1778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TW" sz="2400" b="0" dirty="0">
                <a:effectLst/>
              </a:rPr>
              <a:t>【</a:t>
            </a:r>
            <a:r>
              <a:rPr lang="zh-CN" altLang="en-US" sz="2400" b="0" dirty="0">
                <a:effectLst/>
              </a:rPr>
              <a:t>例</a:t>
            </a:r>
            <a:r>
              <a:rPr lang="en-US" altLang="zh-CN" sz="2400" b="0" dirty="0">
                <a:effectLst/>
              </a:rPr>
              <a:t>5.7</a:t>
            </a:r>
            <a:r>
              <a:rPr lang="zh-CN" altLang="zh-CN" sz="2400" b="0" dirty="0">
                <a:effectLst/>
              </a:rPr>
              <a:t>】</a:t>
            </a:r>
            <a:r>
              <a:rPr lang="zh-CN" altLang="en-US" sz="2400" b="0" dirty="0">
                <a:effectLst/>
              </a:rPr>
              <a:t>有一个首地址为</a:t>
            </a:r>
            <a:r>
              <a:rPr lang="en-US" altLang="zh-CN" sz="2400" b="0" dirty="0">
                <a:effectLst/>
              </a:rPr>
              <a:t>A</a:t>
            </a:r>
            <a:r>
              <a:rPr lang="zh-CN" altLang="en-US" sz="2400" b="0" dirty="0">
                <a:effectLst/>
              </a:rPr>
              <a:t>的</a:t>
            </a:r>
            <a:r>
              <a:rPr lang="en-US" altLang="zh-CN" sz="2400" b="0" dirty="0">
                <a:effectLst/>
              </a:rPr>
              <a:t>N</a:t>
            </a:r>
            <a:r>
              <a:rPr lang="zh-CN" altLang="en-US" sz="2400" b="0" dirty="0">
                <a:effectLst/>
              </a:rPr>
              <a:t>字数组，编写程序采用冒泡排序使该数组中的数按照从大到小</a:t>
            </a:r>
            <a:r>
              <a:rPr lang="zh-CN" altLang="en-US" sz="2400" b="0">
                <a:effectLst/>
              </a:rPr>
              <a:t>的次序排序</a:t>
            </a:r>
            <a:r>
              <a:rPr lang="zh-CN" altLang="en-US" sz="2400" b="0" dirty="0">
                <a:effectLst/>
              </a:rPr>
              <a:t>。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kumimoji="1" lang="en-US" altLang="zh-CN" sz="2400" b="0" dirty="0">
              <a:effectLst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 b="0" dirty="0">
                <a:effectLst/>
              </a:rPr>
              <a:t>冒泡法排序算法思想：</a:t>
            </a: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effectLst/>
              </a:rPr>
              <a:t>初始时，数组为无序排列。在排序过程中，数组会有一部分元素处于无序状态，称为无序集合，另一部分元素处于有序状态，称为有序集合。</a:t>
            </a:r>
            <a:endParaRPr kumimoji="1" lang="en-US" altLang="zh-CN" sz="2400" b="0" dirty="0">
              <a:effectLst/>
            </a:endParaRP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effectLst/>
              </a:rPr>
              <a:t>在排序过程的每一轮（遍）比较中，从第一个数依次对无序集合中相邻两个数进行比较，如果次序不对，就交换位置。经过一轮排序后，最后的元素便是无序数组中最小的元素。将此元素加入有序集合，而无序集合减少一个元素。</a:t>
            </a:r>
            <a:endParaRPr kumimoji="1" lang="en-US" altLang="zh-CN" sz="2400" b="0" dirty="0">
              <a:effectLst/>
            </a:endParaRPr>
          </a:p>
          <a:p>
            <a:pPr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0" dirty="0">
                <a:effectLst/>
              </a:rPr>
              <a:t>依次循环进行，直到所有元素都进入有序集合。</a:t>
            </a:r>
            <a:endParaRPr kumimoji="1" lang="en-US" altLang="zh-CN" sz="2400" b="0" dirty="0">
              <a:effectLst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kumimoji="1" lang="en-US" altLang="zh-CN" sz="2400" b="0" dirty="0">
                <a:effectLst/>
              </a:rPr>
              <a:t>	</a:t>
            </a: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1991927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Group 4"/>
          <p:cNvGraphicFramePr>
            <a:graphicFrameLocks noGrp="1"/>
          </p:cNvGraphicFramePr>
          <p:nvPr/>
        </p:nvGraphicFramePr>
        <p:xfrm>
          <a:off x="791580" y="1088741"/>
          <a:ext cx="7620000" cy="3168352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44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序号   地址          数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比      较      遍      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7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     A         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     A+2      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     A+4     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     A+6     84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     A+8     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rgbClr val="0000FF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564" y="4473116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dirty="0"/>
              <a:t>N</a:t>
            </a:r>
            <a:r>
              <a:rPr lang="zh-CN" altLang="en-US" dirty="0"/>
              <a:t>个数排序，第一遍比较了</a:t>
            </a:r>
            <a:r>
              <a:rPr lang="en-US" altLang="zh-CN" dirty="0"/>
              <a:t>N-1</a:t>
            </a:r>
            <a:r>
              <a:rPr lang="zh-CN" altLang="en-US" dirty="0"/>
              <a:t>次，把最小的数排到了第</a:t>
            </a:r>
            <a:r>
              <a:rPr lang="en-US" altLang="zh-CN" dirty="0"/>
              <a:t>N</a:t>
            </a:r>
            <a:r>
              <a:rPr lang="zh-CN" altLang="en-US" dirty="0"/>
              <a:t>的位置。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第二遍比较了</a:t>
            </a:r>
            <a:r>
              <a:rPr lang="en-US" altLang="zh-CN" dirty="0"/>
              <a:t>N-2</a:t>
            </a:r>
            <a:r>
              <a:rPr lang="zh-CN" altLang="en-US" dirty="0"/>
              <a:t>次，把第二小的数排到了第</a:t>
            </a:r>
            <a:r>
              <a:rPr lang="en-US" altLang="zh-CN" dirty="0"/>
              <a:t>N-1</a:t>
            </a:r>
            <a:r>
              <a:rPr lang="zh-CN" altLang="en-US" dirty="0"/>
              <a:t>的位置。以此类推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/>
              <a:t>最终只需比较</a:t>
            </a:r>
            <a:r>
              <a:rPr lang="en-US" altLang="zh-CN" dirty="0"/>
              <a:t>N-1</a:t>
            </a:r>
            <a:r>
              <a:rPr lang="zh-CN" altLang="en-US" dirty="0"/>
              <a:t>遍，每遍比较次数递减。</a:t>
            </a:r>
          </a:p>
        </p:txBody>
      </p:sp>
    </p:spTree>
    <p:extLst>
      <p:ext uri="{BB962C8B-B14F-4D97-AF65-F5344CB8AC3E}">
        <p14:creationId xmlns:p14="http://schemas.microsoft.com/office/powerpoint/2010/main" val="140546017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120" y="1160748"/>
            <a:ext cx="8232584" cy="5220580"/>
          </a:xfrm>
        </p:spPr>
        <p:txBody>
          <a:bodyPr/>
          <a:lstStyle/>
          <a:p>
            <a:pPr marL="177800" indent="-1778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TW" sz="2400" b="0" dirty="0">
                <a:effectLst/>
              </a:rPr>
              <a:t>【</a:t>
            </a:r>
            <a:r>
              <a:rPr lang="zh-CN" altLang="en-US" sz="2400" b="0" dirty="0">
                <a:effectLst/>
              </a:rPr>
              <a:t>例</a:t>
            </a:r>
            <a:r>
              <a:rPr lang="en-US" altLang="zh-CN" sz="2400" b="0" dirty="0">
                <a:effectLst/>
              </a:rPr>
              <a:t>5.7</a:t>
            </a:r>
            <a:r>
              <a:rPr lang="zh-CN" altLang="zh-CN" sz="2400" b="0" dirty="0">
                <a:effectLst/>
              </a:rPr>
              <a:t>】</a:t>
            </a:r>
            <a:r>
              <a:rPr lang="zh-CN" altLang="en-US" sz="2400" b="0" dirty="0">
                <a:effectLst/>
              </a:rPr>
              <a:t>有一个首地址为</a:t>
            </a:r>
            <a:r>
              <a:rPr lang="en-US" altLang="zh-CN" sz="2400" b="0" dirty="0">
                <a:effectLst/>
              </a:rPr>
              <a:t>A</a:t>
            </a:r>
            <a:r>
              <a:rPr lang="zh-CN" altLang="en-US" sz="2400" b="0" dirty="0">
                <a:effectLst/>
              </a:rPr>
              <a:t>的</a:t>
            </a:r>
            <a:r>
              <a:rPr lang="en-US" altLang="zh-CN" sz="2400" b="0" dirty="0">
                <a:effectLst/>
              </a:rPr>
              <a:t>N</a:t>
            </a:r>
            <a:r>
              <a:rPr lang="zh-CN" altLang="en-US" sz="2400" b="0" dirty="0">
                <a:effectLst/>
              </a:rPr>
              <a:t>字数组，编写程序采用冒泡排序使该数组中的数按照从大到小的次序整序。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kumimoji="1" lang="en-US" altLang="zh-CN" sz="2400" b="0" dirty="0">
              <a:effectLst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kumimoji="1" lang="en-US" altLang="zh-CN" sz="2400" b="0" dirty="0">
              <a:effectLst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56BE4-AC0A-0041-852A-0E3D7899126F}"/>
              </a:ext>
            </a:extLst>
          </p:cNvPr>
          <p:cNvSpPr/>
          <p:nvPr/>
        </p:nvSpPr>
        <p:spPr>
          <a:xfrm>
            <a:off x="719572" y="1949930"/>
            <a:ext cx="781286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Arial" charset="0"/>
              </a:rPr>
              <a:t>分析题目：   </a:t>
            </a:r>
            <a:endParaRPr kumimoji="1" lang="en-US" altLang="zh-CN" sz="28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(1)</a:t>
            </a: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程序结构的确定</a:t>
            </a:r>
          </a:p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       可以用双重循环结构来完成，且循环次数已知：</a:t>
            </a:r>
            <a:r>
              <a:rPr kumimoji="1" lang="zh-CN" altLang="en-CN" sz="1800" dirty="0">
                <a:solidFill>
                  <a:schemeClr val="accent2"/>
                </a:solidFill>
                <a:latin typeface="Arial" charset="0"/>
              </a:rPr>
              <a:t>外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循环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N-1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次，内循环次数从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N-1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递减。</a:t>
            </a:r>
            <a:endParaRPr kumimoji="1"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(2)</a:t>
            </a: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</a:rPr>
              <a:t>循环体的构成</a:t>
            </a:r>
          </a:p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       外循环：及时更新循环修改部分，包括内循环次数；</a:t>
            </a:r>
            <a:endParaRPr kumimoji="1" lang="en-US" altLang="zh-CN" sz="1800" dirty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       内循环：比较相邻两个元素，如果次序不对，则交换位置。</a:t>
            </a:r>
            <a:endParaRPr kumimoji="1" lang="en-US" altLang="zh-CN" sz="1800" dirty="0">
              <a:solidFill>
                <a:schemeClr val="tx2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</a:rPr>
              <a:t>(3)</a:t>
            </a: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</a:rPr>
              <a:t>难点</a:t>
            </a:r>
            <a:endParaRPr kumimoji="1" lang="en-US" altLang="zh-CN" sz="1800" dirty="0">
              <a:solidFill>
                <a:srgbClr val="FF0000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       注意内外循环中循环计数。如使用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loop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指令，则要注意</a:t>
            </a:r>
            <a:r>
              <a:rPr kumimoji="1" lang="en-US" altLang="zh-CN" sz="1800" dirty="0">
                <a:solidFill>
                  <a:schemeClr val="accent2"/>
                </a:solidFill>
                <a:latin typeface="Arial" charset="0"/>
              </a:rPr>
              <a:t>cx</a:t>
            </a:r>
            <a:r>
              <a:rPr kumimoji="1" lang="zh-CN" altLang="en-US" sz="1800" dirty="0">
                <a:solidFill>
                  <a:schemeClr val="accent2"/>
                </a:solidFill>
                <a:latin typeface="Arial" charset="0"/>
              </a:rPr>
              <a:t>寄存器的保存和恢复。</a:t>
            </a:r>
            <a:endParaRPr kumimoji="1" lang="en-CN" sz="1800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69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7"/>
          <p:cNvGrpSpPr>
            <a:grpSpLocks/>
          </p:cNvGrpSpPr>
          <p:nvPr/>
        </p:nvGrpSpPr>
        <p:grpSpPr bwMode="auto">
          <a:xfrm>
            <a:off x="1871700" y="319873"/>
            <a:ext cx="3962400" cy="6813550"/>
            <a:chOff x="1440" y="0"/>
            <a:chExt cx="2496" cy="4292"/>
          </a:xfrm>
        </p:grpSpPr>
        <p:sp>
          <p:nvSpPr>
            <p:cNvPr id="33796" name="AutoShape 5"/>
            <p:cNvSpPr>
              <a:spLocks noChangeArrowheads="1"/>
            </p:cNvSpPr>
            <p:nvPr/>
          </p:nvSpPr>
          <p:spPr bwMode="auto">
            <a:xfrm>
              <a:off x="2688" y="20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797" name="Text Box 6"/>
            <p:cNvSpPr txBox="1">
              <a:spLocks noChangeArrowheads="1"/>
            </p:cNvSpPr>
            <p:nvPr/>
          </p:nvSpPr>
          <p:spPr bwMode="auto">
            <a:xfrm>
              <a:off x="2784" y="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/>
                <a:t>开始</a:t>
              </a:r>
            </a:p>
          </p:txBody>
        </p:sp>
        <p:sp>
          <p:nvSpPr>
            <p:cNvPr id="33798" name="AutoShape 7"/>
            <p:cNvSpPr>
              <a:spLocks noChangeArrowheads="1"/>
            </p:cNvSpPr>
            <p:nvPr/>
          </p:nvSpPr>
          <p:spPr bwMode="auto">
            <a:xfrm>
              <a:off x="2688" y="4100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799" name="Text Box 8"/>
            <p:cNvSpPr txBox="1">
              <a:spLocks noChangeArrowheads="1"/>
            </p:cNvSpPr>
            <p:nvPr/>
          </p:nvSpPr>
          <p:spPr bwMode="auto">
            <a:xfrm>
              <a:off x="2784" y="408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400" b="1"/>
                <a:t>结束</a:t>
              </a:r>
            </a:p>
          </p:txBody>
        </p:sp>
        <p:sp>
          <p:nvSpPr>
            <p:cNvPr id="33800" name="Text Box 9"/>
            <p:cNvSpPr txBox="1">
              <a:spLocks noChangeArrowheads="1"/>
            </p:cNvSpPr>
            <p:nvPr/>
          </p:nvSpPr>
          <p:spPr bwMode="auto">
            <a:xfrm>
              <a:off x="2352" y="356"/>
              <a:ext cx="124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/>
                <a:t>(COUNT1)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N-1</a:t>
              </a:r>
            </a:p>
          </p:txBody>
        </p:sp>
        <p:sp>
          <p:nvSpPr>
            <p:cNvPr id="33801" name="Text Box 10"/>
            <p:cNvSpPr txBox="1">
              <a:spLocks noChangeArrowheads="1"/>
            </p:cNvSpPr>
            <p:nvPr/>
          </p:nvSpPr>
          <p:spPr bwMode="auto">
            <a:xfrm>
              <a:off x="2064" y="740"/>
              <a:ext cx="177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/>
                <a:t>(COUNT2)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(COUNT1)</a:t>
              </a:r>
            </a:p>
          </p:txBody>
        </p:sp>
        <p:sp>
          <p:nvSpPr>
            <p:cNvPr id="33802" name="Text Box 11"/>
            <p:cNvSpPr txBox="1">
              <a:spLocks noChangeArrowheads="1"/>
            </p:cNvSpPr>
            <p:nvPr/>
          </p:nvSpPr>
          <p:spPr bwMode="auto">
            <a:xfrm>
              <a:off x="2352" y="1076"/>
              <a:ext cx="124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宋体" charset="-122"/>
                </a:rPr>
                <a:t>I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0</a:t>
              </a:r>
            </a:p>
          </p:txBody>
        </p:sp>
        <p:sp>
          <p:nvSpPr>
            <p:cNvPr id="33803" name="Text Box 12"/>
            <p:cNvSpPr txBox="1">
              <a:spLocks noChangeArrowheads="1"/>
            </p:cNvSpPr>
            <p:nvPr/>
          </p:nvSpPr>
          <p:spPr bwMode="auto">
            <a:xfrm>
              <a:off x="2352" y="1844"/>
              <a:ext cx="124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/>
                <a:t>A</a:t>
              </a:r>
              <a:r>
                <a:rPr lang="en-US" altLang="zh-CN" sz="1400" b="1" baseline="-25000">
                  <a:latin typeface="宋体" charset="-122"/>
                </a:rPr>
                <a:t>I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→A</a:t>
              </a:r>
              <a:r>
                <a:rPr lang="en-US" altLang="zh-CN" sz="1400" b="1" baseline="-25000">
                  <a:latin typeface="宋体" charset="-122"/>
                </a:rPr>
                <a:t>I+1</a:t>
              </a:r>
            </a:p>
          </p:txBody>
        </p:sp>
        <p:sp>
          <p:nvSpPr>
            <p:cNvPr id="33804" name="Text Box 13"/>
            <p:cNvSpPr txBox="1">
              <a:spLocks noChangeArrowheads="1"/>
            </p:cNvSpPr>
            <p:nvPr/>
          </p:nvSpPr>
          <p:spPr bwMode="auto">
            <a:xfrm>
              <a:off x="2064" y="2564"/>
              <a:ext cx="187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/>
                <a:t>(COUNT2)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(COUNT2)-1</a:t>
              </a:r>
            </a:p>
          </p:txBody>
        </p:sp>
        <p:sp>
          <p:nvSpPr>
            <p:cNvPr id="33805" name="AutoShape 14"/>
            <p:cNvSpPr>
              <a:spLocks noChangeArrowheads="1"/>
            </p:cNvSpPr>
            <p:nvPr/>
          </p:nvSpPr>
          <p:spPr bwMode="auto">
            <a:xfrm>
              <a:off x="2496" y="1412"/>
              <a:ext cx="1008" cy="2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6" name="AutoShape 15"/>
            <p:cNvSpPr>
              <a:spLocks noChangeArrowheads="1"/>
            </p:cNvSpPr>
            <p:nvPr/>
          </p:nvSpPr>
          <p:spPr bwMode="auto">
            <a:xfrm>
              <a:off x="2324" y="2900"/>
              <a:ext cx="1296" cy="2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07" name="Text Box 16"/>
            <p:cNvSpPr txBox="1">
              <a:spLocks noChangeArrowheads="1"/>
            </p:cNvSpPr>
            <p:nvPr/>
          </p:nvSpPr>
          <p:spPr bwMode="auto">
            <a:xfrm>
              <a:off x="2448" y="294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(COUNT2)=0?</a:t>
              </a:r>
            </a:p>
          </p:txBody>
        </p:sp>
        <p:sp>
          <p:nvSpPr>
            <p:cNvPr id="33808" name="Text Box 17"/>
            <p:cNvSpPr txBox="1">
              <a:spLocks noChangeArrowheads="1"/>
            </p:cNvSpPr>
            <p:nvPr/>
          </p:nvSpPr>
          <p:spPr bwMode="auto">
            <a:xfrm>
              <a:off x="2400" y="1460"/>
              <a:ext cx="1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A</a:t>
              </a:r>
              <a:r>
                <a:rPr lang="en-US" altLang="zh-CN" sz="1400" b="1" baseline="-25000">
                  <a:latin typeface="宋体" charset="-122"/>
                </a:rPr>
                <a:t>I</a:t>
              </a:r>
              <a:r>
                <a:rPr lang="en-US" altLang="zh-CN" sz="1400" b="1"/>
                <a:t>≥A</a:t>
              </a:r>
              <a:r>
                <a:rPr lang="en-US" altLang="zh-CN" sz="1400" b="1" baseline="-25000">
                  <a:latin typeface="宋体" charset="-122"/>
                </a:rPr>
                <a:t>I+1</a:t>
              </a:r>
              <a:r>
                <a:rPr lang="en-US" altLang="zh-CN" sz="1400" b="1"/>
                <a:t>?</a:t>
              </a:r>
            </a:p>
          </p:txBody>
        </p:sp>
        <p:sp>
          <p:nvSpPr>
            <p:cNvPr id="33809" name="Line 18"/>
            <p:cNvSpPr>
              <a:spLocks noChangeShapeType="1"/>
            </p:cNvSpPr>
            <p:nvPr/>
          </p:nvSpPr>
          <p:spPr bwMode="auto">
            <a:xfrm>
              <a:off x="2976" y="2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9"/>
            <p:cNvSpPr>
              <a:spLocks noChangeShapeType="1"/>
            </p:cNvSpPr>
            <p:nvPr/>
          </p:nvSpPr>
          <p:spPr bwMode="auto">
            <a:xfrm>
              <a:off x="2976" y="5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20"/>
            <p:cNvSpPr>
              <a:spLocks noChangeShapeType="1"/>
            </p:cNvSpPr>
            <p:nvPr/>
          </p:nvSpPr>
          <p:spPr bwMode="auto">
            <a:xfrm>
              <a:off x="2976" y="9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1"/>
            <p:cNvSpPr>
              <a:spLocks noChangeShapeType="1"/>
            </p:cNvSpPr>
            <p:nvPr/>
          </p:nvSpPr>
          <p:spPr bwMode="auto">
            <a:xfrm>
              <a:off x="2976" y="12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22"/>
            <p:cNvSpPr>
              <a:spLocks noChangeShapeType="1"/>
            </p:cNvSpPr>
            <p:nvPr/>
          </p:nvSpPr>
          <p:spPr bwMode="auto">
            <a:xfrm>
              <a:off x="2976" y="20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23"/>
            <p:cNvSpPr>
              <a:spLocks noChangeShapeType="1"/>
            </p:cNvSpPr>
            <p:nvPr/>
          </p:nvSpPr>
          <p:spPr bwMode="auto">
            <a:xfrm>
              <a:off x="2976" y="24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24"/>
            <p:cNvSpPr>
              <a:spLocks noChangeShapeType="1"/>
            </p:cNvSpPr>
            <p:nvPr/>
          </p:nvSpPr>
          <p:spPr bwMode="auto">
            <a:xfrm>
              <a:off x="2976" y="27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25"/>
            <p:cNvSpPr>
              <a:spLocks noChangeShapeType="1"/>
            </p:cNvSpPr>
            <p:nvPr/>
          </p:nvSpPr>
          <p:spPr bwMode="auto">
            <a:xfrm>
              <a:off x="2976" y="3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26"/>
            <p:cNvSpPr>
              <a:spLocks noChangeShapeType="1"/>
            </p:cNvSpPr>
            <p:nvPr/>
          </p:nvSpPr>
          <p:spPr bwMode="auto">
            <a:xfrm flipH="1">
              <a:off x="1762" y="304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27"/>
            <p:cNvSpPr>
              <a:spLocks noChangeShapeType="1"/>
            </p:cNvSpPr>
            <p:nvPr/>
          </p:nvSpPr>
          <p:spPr bwMode="auto">
            <a:xfrm flipH="1">
              <a:off x="1776" y="1344"/>
              <a:ext cx="0" cy="1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28"/>
            <p:cNvSpPr>
              <a:spLocks noChangeShapeType="1"/>
            </p:cNvSpPr>
            <p:nvPr/>
          </p:nvSpPr>
          <p:spPr bwMode="auto">
            <a:xfrm flipH="1">
              <a:off x="1776" y="13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29"/>
            <p:cNvSpPr>
              <a:spLocks noChangeShapeType="1"/>
            </p:cNvSpPr>
            <p:nvPr/>
          </p:nvSpPr>
          <p:spPr bwMode="auto">
            <a:xfrm flipH="1" flipV="1">
              <a:off x="3504" y="15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30"/>
            <p:cNvSpPr>
              <a:spLocks noChangeShapeType="1"/>
            </p:cNvSpPr>
            <p:nvPr/>
          </p:nvSpPr>
          <p:spPr bwMode="auto">
            <a:xfrm flipV="1">
              <a:off x="3936" y="1556"/>
              <a:ext cx="0" cy="5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31"/>
            <p:cNvSpPr>
              <a:spLocks noChangeShapeType="1"/>
            </p:cNvSpPr>
            <p:nvPr/>
          </p:nvSpPr>
          <p:spPr bwMode="auto">
            <a:xfrm flipH="1" flipV="1">
              <a:off x="2976" y="211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Text Box 32"/>
            <p:cNvSpPr txBox="1">
              <a:spLocks noChangeArrowheads="1"/>
            </p:cNvSpPr>
            <p:nvPr/>
          </p:nvSpPr>
          <p:spPr bwMode="auto">
            <a:xfrm>
              <a:off x="2160" y="288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N</a:t>
              </a:r>
            </a:p>
          </p:txBody>
        </p:sp>
        <p:sp>
          <p:nvSpPr>
            <p:cNvPr id="33824" name="Text Box 33"/>
            <p:cNvSpPr txBox="1">
              <a:spLocks noChangeArrowheads="1"/>
            </p:cNvSpPr>
            <p:nvPr/>
          </p:nvSpPr>
          <p:spPr bwMode="auto">
            <a:xfrm>
              <a:off x="2976" y="1680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N</a:t>
              </a:r>
            </a:p>
          </p:txBody>
        </p:sp>
        <p:sp>
          <p:nvSpPr>
            <p:cNvPr id="33825" name="Text Box 34"/>
            <p:cNvSpPr txBox="1">
              <a:spLocks noChangeArrowheads="1"/>
            </p:cNvSpPr>
            <p:nvPr/>
          </p:nvSpPr>
          <p:spPr bwMode="auto">
            <a:xfrm>
              <a:off x="2976" y="316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Y</a:t>
              </a:r>
            </a:p>
          </p:txBody>
        </p:sp>
        <p:sp>
          <p:nvSpPr>
            <p:cNvPr id="33826" name="Text Box 35"/>
            <p:cNvSpPr txBox="1">
              <a:spLocks noChangeArrowheads="1"/>
            </p:cNvSpPr>
            <p:nvPr/>
          </p:nvSpPr>
          <p:spPr bwMode="auto">
            <a:xfrm>
              <a:off x="3552" y="139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/>
                <a:t>Y</a:t>
              </a:r>
            </a:p>
          </p:txBody>
        </p:sp>
        <p:sp>
          <p:nvSpPr>
            <p:cNvPr id="33827" name="Text Box 36"/>
            <p:cNvSpPr txBox="1">
              <a:spLocks noChangeArrowheads="1"/>
            </p:cNvSpPr>
            <p:nvPr/>
          </p:nvSpPr>
          <p:spPr bwMode="auto">
            <a:xfrm>
              <a:off x="2352" y="2228"/>
              <a:ext cx="124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宋体" charset="-122"/>
                </a:rPr>
                <a:t>I</a:t>
              </a:r>
              <a:r>
                <a:rPr lang="en-US" altLang="zh-TW" sz="1400" b="1"/>
                <a:t>←</a:t>
              </a:r>
              <a:r>
                <a:rPr lang="en-US" altLang="zh-CN" sz="1400" b="1">
                  <a:latin typeface="宋体" charset="-122"/>
                </a:rPr>
                <a:t>I</a:t>
              </a:r>
              <a:r>
                <a:rPr lang="en-US" altLang="zh-CN" sz="1400" b="1"/>
                <a:t>+1</a:t>
              </a:r>
            </a:p>
          </p:txBody>
        </p:sp>
        <p:sp>
          <p:nvSpPr>
            <p:cNvPr id="33828" name="Line 37"/>
            <p:cNvSpPr>
              <a:spLocks noChangeShapeType="1"/>
            </p:cNvSpPr>
            <p:nvPr/>
          </p:nvSpPr>
          <p:spPr bwMode="auto">
            <a:xfrm>
              <a:off x="2976" y="17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Text Box 38"/>
            <p:cNvSpPr txBox="1">
              <a:spLocks noChangeArrowheads="1"/>
            </p:cNvSpPr>
            <p:nvPr/>
          </p:nvSpPr>
          <p:spPr bwMode="auto">
            <a:xfrm>
              <a:off x="2064" y="3332"/>
              <a:ext cx="187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/>
                <a:t>(COUNT1)</a:t>
              </a:r>
              <a:r>
                <a:rPr lang="en-US" altLang="zh-TW" sz="1400" b="1"/>
                <a:t>←</a:t>
              </a:r>
              <a:r>
                <a:rPr lang="en-US" altLang="zh-CN" sz="1400" b="1"/>
                <a:t>(COUNT1)-1</a:t>
              </a:r>
            </a:p>
          </p:txBody>
        </p:sp>
        <p:sp>
          <p:nvSpPr>
            <p:cNvPr id="33830" name="Text Box 39"/>
            <p:cNvSpPr txBox="1">
              <a:spLocks noChangeArrowheads="1"/>
            </p:cNvSpPr>
            <p:nvPr/>
          </p:nvSpPr>
          <p:spPr bwMode="auto">
            <a:xfrm>
              <a:off x="2400" y="3716"/>
              <a:ext cx="12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(COUNT1)=0?</a:t>
              </a:r>
            </a:p>
          </p:txBody>
        </p:sp>
        <p:sp>
          <p:nvSpPr>
            <p:cNvPr id="33831" name="Line 40"/>
            <p:cNvSpPr>
              <a:spLocks noChangeShapeType="1"/>
            </p:cNvSpPr>
            <p:nvPr/>
          </p:nvSpPr>
          <p:spPr bwMode="auto">
            <a:xfrm>
              <a:off x="2976" y="31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41"/>
            <p:cNvSpPr>
              <a:spLocks noChangeShapeType="1"/>
            </p:cNvSpPr>
            <p:nvPr/>
          </p:nvSpPr>
          <p:spPr bwMode="auto">
            <a:xfrm>
              <a:off x="2976" y="35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AutoShape 42"/>
            <p:cNvSpPr>
              <a:spLocks noChangeArrowheads="1"/>
            </p:cNvSpPr>
            <p:nvPr/>
          </p:nvSpPr>
          <p:spPr bwMode="auto">
            <a:xfrm>
              <a:off x="2352" y="3668"/>
              <a:ext cx="1296" cy="2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34" name="Line 43"/>
            <p:cNvSpPr>
              <a:spLocks noChangeShapeType="1"/>
            </p:cNvSpPr>
            <p:nvPr/>
          </p:nvSpPr>
          <p:spPr bwMode="auto">
            <a:xfrm flipH="1">
              <a:off x="1440" y="3819"/>
              <a:ext cx="9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44"/>
            <p:cNvSpPr>
              <a:spLocks noChangeShapeType="1"/>
            </p:cNvSpPr>
            <p:nvPr/>
          </p:nvSpPr>
          <p:spPr bwMode="auto">
            <a:xfrm flipH="1">
              <a:off x="1440" y="624"/>
              <a:ext cx="0" cy="3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45"/>
            <p:cNvSpPr>
              <a:spLocks noChangeShapeType="1"/>
            </p:cNvSpPr>
            <p:nvPr/>
          </p:nvSpPr>
          <p:spPr bwMode="auto">
            <a:xfrm flipH="1">
              <a:off x="1440" y="62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8184" y="1168400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Count1: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比较遍数</a:t>
            </a:r>
            <a:endParaRPr lang="en-US" altLang="zh-CN" dirty="0"/>
          </a:p>
          <a:p>
            <a:r>
              <a:rPr lang="en-US" altLang="zh-CN" dirty="0"/>
              <a:t>Count2: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每遍比较次数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CFB982-1AE9-5D45-9DA1-B47AE275DCC2}"/>
              </a:ext>
            </a:extLst>
          </p:cNvPr>
          <p:cNvSpPr txBox="1"/>
          <p:nvPr/>
        </p:nvSpPr>
        <p:spPr>
          <a:xfrm>
            <a:off x="250833" y="102954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dirty="0"/>
              <a:t>画出</a:t>
            </a:r>
            <a:r>
              <a:rPr lang="zh-CN" altLang="en-US" dirty="0"/>
              <a:t>程序流程图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7391714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2120" y="1052736"/>
            <a:ext cx="4372418" cy="4884204"/>
          </a:xfr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data 	segment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		a 	</a:t>
            </a:r>
            <a:r>
              <a:rPr lang="en-US" altLang="zh-CN" sz="2000" dirty="0" err="1">
                <a:effectLst/>
              </a:rPr>
              <a:t>dw</a:t>
            </a:r>
            <a:r>
              <a:rPr lang="en-US" altLang="zh-CN" sz="2000" dirty="0">
                <a:effectLst/>
              </a:rPr>
              <a:t> 	 8,16,84,32, 5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		n 	</a:t>
            </a:r>
            <a:r>
              <a:rPr lang="en-US" altLang="zh-CN" sz="2000" dirty="0" err="1">
                <a:effectLst/>
              </a:rPr>
              <a:t>equ</a:t>
            </a:r>
            <a:r>
              <a:rPr lang="en-US" altLang="zh-CN" sz="2000" dirty="0">
                <a:effectLst/>
              </a:rPr>
              <a:t>  	($-a)/2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data 	ends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endParaRPr lang="en-US" altLang="zh-CN" sz="20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 err="1">
                <a:effectLst/>
              </a:rPr>
              <a:t>prognam</a:t>
            </a:r>
            <a:r>
              <a:rPr lang="en-US" altLang="zh-CN" sz="2000" dirty="0">
                <a:effectLst/>
              </a:rPr>
              <a:t> segment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main 	proc 	far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	assume </a:t>
            </a:r>
            <a:r>
              <a:rPr lang="en-US" altLang="zh-CN" sz="2000" dirty="0" err="1">
                <a:effectLst/>
              </a:rPr>
              <a:t>cs:prognam,ds:data</a:t>
            </a:r>
            <a:endParaRPr lang="en-US" altLang="zh-CN" sz="20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start: 	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	ax, data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	ds, ax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	cx, n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dec</a:t>
            </a:r>
            <a:r>
              <a:rPr lang="en-US" altLang="zh-CN" sz="2000" dirty="0">
                <a:effectLst/>
              </a:rPr>
              <a:t> 	cx</a:t>
            </a:r>
            <a:r>
              <a:rPr lang="zh-CN" altLang="en-US" sz="2000" dirty="0">
                <a:effectLst/>
              </a:rPr>
              <a:t>；</a:t>
            </a:r>
            <a:r>
              <a:rPr lang="zh-CN" altLang="en-US" sz="2000" dirty="0"/>
              <a:t>比较遍数</a:t>
            </a:r>
            <a:r>
              <a:rPr lang="en-US" altLang="zh-CN" sz="2000" dirty="0"/>
              <a:t>n-1</a:t>
            </a:r>
            <a:endParaRPr lang="en-US" altLang="zh-CN" sz="2000" dirty="0">
              <a:effectLst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6078486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</a:rPr>
              <a:t>注意：</a:t>
            </a:r>
            <a:r>
              <a:rPr lang="en-US" altLang="zh-CN" sz="2000" b="0" dirty="0">
                <a:solidFill>
                  <a:srgbClr val="FF0000"/>
                </a:solidFill>
              </a:rPr>
              <a:t>Loop</a:t>
            </a:r>
            <a:r>
              <a:rPr lang="zh-CN" altLang="en-US" sz="2000" b="0" dirty="0">
                <a:solidFill>
                  <a:srgbClr val="FF0000"/>
                </a:solidFill>
              </a:rPr>
              <a:t>指令会自动修改</a:t>
            </a:r>
            <a:r>
              <a:rPr lang="en-US" altLang="zh-CN" sz="2000" b="0" dirty="0">
                <a:solidFill>
                  <a:srgbClr val="FF0000"/>
                </a:solidFill>
              </a:rPr>
              <a:t>CX</a:t>
            </a:r>
            <a:r>
              <a:rPr lang="zh-CN" altLang="en-US" sz="2000" b="0" dirty="0">
                <a:solidFill>
                  <a:srgbClr val="FF0000"/>
                </a:solidFill>
              </a:rPr>
              <a:t>的值，多重循环的时候要注意</a:t>
            </a:r>
            <a:r>
              <a:rPr lang="en-US" altLang="zh-CN" sz="2000" b="0" dirty="0">
                <a:solidFill>
                  <a:srgbClr val="FF0000"/>
                </a:solidFill>
              </a:rPr>
              <a:t>CX</a:t>
            </a:r>
            <a:r>
              <a:rPr lang="zh-CN" altLang="en-US" sz="2000" b="0" dirty="0">
                <a:solidFill>
                  <a:srgbClr val="FF0000"/>
                </a:solidFill>
              </a:rPr>
              <a:t>的保存和恢复。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AF639A-7DA5-5043-B8DF-85C47D2C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072679"/>
            <a:ext cx="2998820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8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1295636" y="1374540"/>
            <a:ext cx="21964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</a:rPr>
              <a:t>三种程序构件 </a:t>
            </a:r>
          </a:p>
        </p:txBody>
      </p:sp>
      <p:pic>
        <p:nvPicPr>
          <p:cNvPr id="87047" name="Picture 7"/>
          <p:cNvPicPr>
            <a:picLocks noGrp="1" noChangeAspect="1" noChangeArrowheads="1"/>
          </p:cNvPicPr>
          <p:nvPr>
            <p:ph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8"/>
          <a:stretch/>
        </p:blipFill>
        <p:spPr bwMode="auto">
          <a:xfrm>
            <a:off x="1079612" y="2348880"/>
            <a:ext cx="7253087" cy="3311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程序设计基本步骤</a:t>
            </a:r>
          </a:p>
        </p:txBody>
      </p:sp>
    </p:spTree>
    <p:extLst>
      <p:ext uri="{BB962C8B-B14F-4D97-AF65-F5344CB8AC3E}">
        <p14:creationId xmlns:p14="http://schemas.microsoft.com/office/powerpoint/2010/main" val="161963176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12061" y="1088740"/>
            <a:ext cx="3744416" cy="48482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loop1:    </a:t>
            </a:r>
            <a:r>
              <a:rPr lang="en-US" altLang="zh-CN" sz="2000" kern="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kern="0" dirty="0">
                <a:solidFill>
                  <a:srgbClr val="FF0000"/>
                </a:solidFill>
                <a:effectLst/>
              </a:rPr>
              <a:t>       </a:t>
            </a:r>
            <a:r>
              <a:rPr lang="en-US" altLang="zh-CN" sz="2000" kern="0" dirty="0" err="1">
                <a:solidFill>
                  <a:srgbClr val="FF0000"/>
                </a:solidFill>
                <a:effectLst/>
              </a:rPr>
              <a:t>di,cx</a:t>
            </a:r>
            <a:endParaRPr lang="en-US" altLang="zh-CN" sz="2000" kern="0" dirty="0"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mov</a:t>
            </a:r>
            <a:r>
              <a:rPr lang="en-US" altLang="zh-CN" sz="2000" kern="0" dirty="0">
                <a:effectLst/>
              </a:rPr>
              <a:t> 	bx,0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loop2:    </a:t>
            </a:r>
            <a:r>
              <a:rPr lang="en-US" altLang="zh-CN" sz="2000" kern="0" dirty="0" err="1">
                <a:effectLst/>
              </a:rPr>
              <a:t>mov</a:t>
            </a:r>
            <a:r>
              <a:rPr lang="en-US" altLang="zh-CN" sz="2000" kern="0" dirty="0">
                <a:effectLst/>
              </a:rPr>
              <a:t>      </a:t>
            </a:r>
            <a:r>
              <a:rPr lang="en-US" altLang="zh-CN" sz="2000" kern="0" dirty="0" err="1">
                <a:effectLst/>
              </a:rPr>
              <a:t>ax,a</a:t>
            </a:r>
            <a:r>
              <a:rPr lang="en-US" altLang="zh-CN" sz="2000" kern="0" dirty="0">
                <a:effectLst/>
              </a:rPr>
              <a:t>[</a:t>
            </a:r>
            <a:r>
              <a:rPr lang="en-US" altLang="zh-CN" sz="2000" kern="0" dirty="0" err="1">
                <a:effectLst/>
              </a:rPr>
              <a:t>bx</a:t>
            </a:r>
            <a:r>
              <a:rPr lang="en-US" altLang="zh-CN" sz="2000" kern="0" dirty="0">
                <a:effectLst/>
              </a:rPr>
              <a:t>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cmp</a:t>
            </a:r>
            <a:r>
              <a:rPr lang="en-US" altLang="zh-CN" sz="2000" kern="0" dirty="0">
                <a:effectLst/>
              </a:rPr>
              <a:t> 	ax, a[bx+2]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jge</a:t>
            </a:r>
            <a:r>
              <a:rPr lang="en-US" altLang="zh-CN" sz="2000" kern="0" dirty="0">
                <a:effectLst/>
              </a:rPr>
              <a:t> 	continue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xchg</a:t>
            </a:r>
            <a:r>
              <a:rPr lang="en-US" altLang="zh-CN" sz="2000" kern="0" dirty="0">
                <a:effectLst/>
              </a:rPr>
              <a:t>      ax, a[bx+2]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mov</a:t>
            </a:r>
            <a:r>
              <a:rPr lang="en-US" altLang="zh-CN" sz="2000" kern="0" dirty="0">
                <a:effectLst/>
              </a:rPr>
              <a:t> 	a[</a:t>
            </a:r>
            <a:r>
              <a:rPr lang="en-US" altLang="zh-CN" sz="2000" kern="0" dirty="0" err="1">
                <a:effectLst/>
              </a:rPr>
              <a:t>bx</a:t>
            </a:r>
            <a:r>
              <a:rPr lang="en-US" altLang="zh-CN" sz="2000" kern="0" dirty="0">
                <a:effectLst/>
              </a:rPr>
              <a:t>], ax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continue: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add 	bx,2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loop 	loop2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kern="0" dirty="0">
                <a:solidFill>
                  <a:srgbClr val="FF0000"/>
                </a:solidFill>
                <a:effectLst/>
              </a:rPr>
              <a:t> 	cx, di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loop 	loop1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ret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main </a:t>
            </a:r>
            <a:r>
              <a:rPr lang="en-US" altLang="zh-CN" sz="2000" kern="0" dirty="0" err="1">
                <a:effectLst/>
              </a:rPr>
              <a:t>endp</a:t>
            </a:r>
            <a:endParaRPr lang="en-US" altLang="zh-CN" sz="2000" kern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 err="1">
                <a:effectLst/>
              </a:rPr>
              <a:t>prognam</a:t>
            </a:r>
            <a:r>
              <a:rPr lang="en-US" altLang="zh-CN" sz="2000" kern="0" dirty="0">
                <a:effectLst/>
              </a:rPr>
              <a:t> ends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end 	start</a:t>
            </a: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 rot="10800000">
            <a:off x="7848506" y="1736812"/>
            <a:ext cx="647930" cy="2016224"/>
            <a:chOff x="672" y="768"/>
            <a:chExt cx="1392" cy="1824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72" y="768"/>
              <a:ext cx="139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72" y="768"/>
              <a:ext cx="0" cy="1824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2" y="2592"/>
              <a:ext cx="124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 rot="10800000">
            <a:off x="7667872" y="1232756"/>
            <a:ext cx="972577" cy="3060340"/>
            <a:chOff x="432" y="336"/>
            <a:chExt cx="902" cy="2736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32" y="336"/>
              <a:ext cx="801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32" y="336"/>
              <a:ext cx="0" cy="273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432" y="3072"/>
              <a:ext cx="90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520" y="6078486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</a:rPr>
              <a:t>注意：</a:t>
            </a:r>
            <a:r>
              <a:rPr lang="en-US" altLang="zh-CN" sz="2000" b="0" dirty="0">
                <a:solidFill>
                  <a:srgbClr val="FF0000"/>
                </a:solidFill>
              </a:rPr>
              <a:t>Loop</a:t>
            </a:r>
            <a:r>
              <a:rPr lang="zh-CN" altLang="en-US" sz="2000" b="0" dirty="0">
                <a:solidFill>
                  <a:srgbClr val="FF0000"/>
                </a:solidFill>
              </a:rPr>
              <a:t>指令会自动修改</a:t>
            </a:r>
            <a:r>
              <a:rPr lang="en-US" altLang="zh-CN" sz="2000" b="0" dirty="0">
                <a:solidFill>
                  <a:srgbClr val="FF0000"/>
                </a:solidFill>
              </a:rPr>
              <a:t>CX</a:t>
            </a:r>
            <a:r>
              <a:rPr lang="zh-CN" altLang="en-US" sz="2000" b="0" dirty="0">
                <a:solidFill>
                  <a:srgbClr val="FF0000"/>
                </a:solidFill>
              </a:rPr>
              <a:t>的值，多重循环的时候要注意</a:t>
            </a:r>
            <a:r>
              <a:rPr lang="en-US" altLang="zh-CN" sz="2000" b="0" dirty="0">
                <a:solidFill>
                  <a:srgbClr val="FF0000"/>
                </a:solidFill>
              </a:rPr>
              <a:t>CX</a:t>
            </a:r>
            <a:r>
              <a:rPr lang="zh-CN" altLang="en-US" sz="2000" b="0" dirty="0">
                <a:solidFill>
                  <a:srgbClr val="FF0000"/>
                </a:solidFill>
              </a:rPr>
              <a:t>的保存和恢复。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36F3FF5-6D92-1A40-B1F6-40048228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1DAA2B-A8F3-9F4C-BDB5-56E7BCEE6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01" y="566770"/>
            <a:ext cx="3501518" cy="55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86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2120" y="1052736"/>
            <a:ext cx="4372418" cy="4884204"/>
          </a:xfr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data 	segment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		a 	</a:t>
            </a:r>
            <a:r>
              <a:rPr lang="en-US" altLang="zh-CN" sz="2000" dirty="0" err="1">
                <a:effectLst/>
              </a:rPr>
              <a:t>dw</a:t>
            </a:r>
            <a:r>
              <a:rPr lang="en-US" altLang="zh-CN" sz="2000" dirty="0">
                <a:effectLst/>
              </a:rPr>
              <a:t> 	 8,16,84,32, 5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		n 	</a:t>
            </a:r>
            <a:r>
              <a:rPr lang="en-US" altLang="zh-CN" sz="2000" dirty="0" err="1">
                <a:effectLst/>
              </a:rPr>
              <a:t>equ</a:t>
            </a:r>
            <a:r>
              <a:rPr lang="en-US" altLang="zh-CN" sz="2000" dirty="0">
                <a:effectLst/>
              </a:rPr>
              <a:t>  	($-a)/2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data 	ends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endParaRPr lang="en-US" altLang="zh-CN" sz="20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 err="1">
                <a:effectLst/>
              </a:rPr>
              <a:t>prognam</a:t>
            </a:r>
            <a:r>
              <a:rPr lang="en-US" altLang="zh-CN" sz="2000" dirty="0">
                <a:effectLst/>
              </a:rPr>
              <a:t> segment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main 	proc 	far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	assume </a:t>
            </a:r>
            <a:r>
              <a:rPr lang="en-US" altLang="zh-CN" sz="2000" dirty="0" err="1">
                <a:effectLst/>
              </a:rPr>
              <a:t>cs:prognam,ds:data</a:t>
            </a:r>
            <a:endParaRPr lang="en-US" altLang="zh-CN" sz="20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start: 	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	ax, data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	ds, ax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mov</a:t>
            </a:r>
            <a:r>
              <a:rPr lang="en-US" altLang="zh-CN" sz="2000" dirty="0">
                <a:effectLst/>
              </a:rPr>
              <a:t> 	cx, n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2000" dirty="0">
                <a:effectLst/>
              </a:rPr>
              <a:t>        	</a:t>
            </a:r>
            <a:r>
              <a:rPr lang="en-US" altLang="zh-CN" sz="2000" dirty="0" err="1">
                <a:effectLst/>
              </a:rPr>
              <a:t>dec</a:t>
            </a:r>
            <a:r>
              <a:rPr lang="en-US" altLang="zh-CN" sz="2000" dirty="0">
                <a:effectLst/>
              </a:rPr>
              <a:t> 	cx</a:t>
            </a:r>
            <a:r>
              <a:rPr lang="zh-CN" altLang="en-US" sz="2000" dirty="0">
                <a:effectLst/>
              </a:rPr>
              <a:t>；</a:t>
            </a:r>
            <a:r>
              <a:rPr lang="zh-CN" altLang="en-US" sz="2000" dirty="0"/>
              <a:t>比较遍数</a:t>
            </a:r>
            <a:r>
              <a:rPr lang="en-US" altLang="zh-CN" sz="2000" dirty="0"/>
              <a:t>n-1</a:t>
            </a:r>
            <a:endParaRPr lang="en-US" altLang="zh-CN" sz="2000" dirty="0">
              <a:effectLst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12061" y="1088740"/>
            <a:ext cx="3744416" cy="48482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loop1:    </a:t>
            </a:r>
            <a:r>
              <a:rPr lang="en-US" altLang="zh-CN" sz="2000" kern="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kern="0" dirty="0">
                <a:solidFill>
                  <a:srgbClr val="FF0000"/>
                </a:solidFill>
                <a:effectLst/>
              </a:rPr>
              <a:t>       </a:t>
            </a:r>
            <a:r>
              <a:rPr lang="en-US" altLang="zh-CN" sz="2000" kern="0" dirty="0" err="1">
                <a:solidFill>
                  <a:srgbClr val="FF0000"/>
                </a:solidFill>
                <a:effectLst/>
              </a:rPr>
              <a:t>di,cx</a:t>
            </a:r>
            <a:endParaRPr lang="en-US" altLang="zh-CN" sz="2000" kern="0" dirty="0"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mov</a:t>
            </a:r>
            <a:r>
              <a:rPr lang="en-US" altLang="zh-CN" sz="2000" kern="0" dirty="0">
                <a:effectLst/>
              </a:rPr>
              <a:t> 	bx,0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loop2:    </a:t>
            </a:r>
            <a:r>
              <a:rPr lang="en-US" altLang="zh-CN" sz="2000" kern="0" dirty="0" err="1">
                <a:effectLst/>
              </a:rPr>
              <a:t>mov</a:t>
            </a:r>
            <a:r>
              <a:rPr lang="en-US" altLang="zh-CN" sz="2000" kern="0" dirty="0">
                <a:effectLst/>
              </a:rPr>
              <a:t>      </a:t>
            </a:r>
            <a:r>
              <a:rPr lang="en-US" altLang="zh-CN" sz="2000" kern="0" dirty="0" err="1">
                <a:effectLst/>
              </a:rPr>
              <a:t>ax,a</a:t>
            </a:r>
            <a:r>
              <a:rPr lang="en-US" altLang="zh-CN" sz="2000" kern="0" dirty="0">
                <a:effectLst/>
              </a:rPr>
              <a:t>[</a:t>
            </a:r>
            <a:r>
              <a:rPr lang="en-US" altLang="zh-CN" sz="2000" kern="0" dirty="0" err="1">
                <a:effectLst/>
              </a:rPr>
              <a:t>bx</a:t>
            </a:r>
            <a:r>
              <a:rPr lang="en-US" altLang="zh-CN" sz="2000" kern="0" dirty="0">
                <a:effectLst/>
              </a:rPr>
              <a:t>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cmp</a:t>
            </a:r>
            <a:r>
              <a:rPr lang="en-US" altLang="zh-CN" sz="2000" kern="0" dirty="0">
                <a:effectLst/>
              </a:rPr>
              <a:t> 	ax, a[bx+2]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jge</a:t>
            </a:r>
            <a:r>
              <a:rPr lang="en-US" altLang="zh-CN" sz="2000" kern="0" dirty="0">
                <a:effectLst/>
              </a:rPr>
              <a:t> 	continue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xchg</a:t>
            </a:r>
            <a:r>
              <a:rPr lang="en-US" altLang="zh-CN" sz="2000" kern="0" dirty="0">
                <a:effectLst/>
              </a:rPr>
              <a:t>      ax, a[bx+2]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effectLst/>
              </a:rPr>
              <a:t>mov</a:t>
            </a:r>
            <a:r>
              <a:rPr lang="en-US" altLang="zh-CN" sz="2000" kern="0" dirty="0">
                <a:effectLst/>
              </a:rPr>
              <a:t> 	a[</a:t>
            </a:r>
            <a:r>
              <a:rPr lang="en-US" altLang="zh-CN" sz="2000" kern="0" dirty="0" err="1">
                <a:effectLst/>
              </a:rPr>
              <a:t>bx</a:t>
            </a:r>
            <a:r>
              <a:rPr lang="en-US" altLang="zh-CN" sz="2000" kern="0" dirty="0">
                <a:effectLst/>
              </a:rPr>
              <a:t>], ax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continue: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add 	bx,2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loop 	loop2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</a:t>
            </a:r>
            <a:r>
              <a:rPr lang="en-US" altLang="zh-CN" sz="2000" kern="0" dirty="0" err="1">
                <a:solidFill>
                  <a:srgbClr val="FF0000"/>
                </a:solidFill>
                <a:effectLst/>
              </a:rPr>
              <a:t>mov</a:t>
            </a:r>
            <a:r>
              <a:rPr lang="en-US" altLang="zh-CN" sz="2000" kern="0" dirty="0">
                <a:solidFill>
                  <a:srgbClr val="FF0000"/>
                </a:solidFill>
                <a:effectLst/>
              </a:rPr>
              <a:t> 	cx, di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loop 	loop1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ret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main </a:t>
            </a:r>
            <a:r>
              <a:rPr lang="en-US" altLang="zh-CN" sz="2000" kern="0" dirty="0" err="1">
                <a:effectLst/>
              </a:rPr>
              <a:t>endp</a:t>
            </a:r>
            <a:endParaRPr lang="en-US" altLang="zh-CN" sz="2000" kern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 err="1">
                <a:effectLst/>
              </a:rPr>
              <a:t>prognam</a:t>
            </a:r>
            <a:r>
              <a:rPr lang="en-US" altLang="zh-CN" sz="2000" kern="0" dirty="0">
                <a:effectLst/>
              </a:rPr>
              <a:t> ends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kern="0" dirty="0">
                <a:effectLst/>
              </a:rPr>
              <a:t>        	end 	start</a:t>
            </a: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 rot="10800000">
            <a:off x="7848506" y="1736812"/>
            <a:ext cx="647930" cy="2016224"/>
            <a:chOff x="672" y="768"/>
            <a:chExt cx="1392" cy="1824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72" y="768"/>
              <a:ext cx="139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72" y="768"/>
              <a:ext cx="0" cy="1824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672" y="2592"/>
              <a:ext cx="1248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 rot="10800000">
            <a:off x="7667872" y="1232756"/>
            <a:ext cx="972577" cy="3060340"/>
            <a:chOff x="432" y="336"/>
            <a:chExt cx="902" cy="2736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32" y="336"/>
              <a:ext cx="801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32" y="336"/>
              <a:ext cx="0" cy="2736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432" y="3072"/>
              <a:ext cx="902" cy="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520" y="6078486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</a:rPr>
              <a:t>注意：</a:t>
            </a:r>
            <a:r>
              <a:rPr lang="en-US" altLang="zh-CN" sz="2000" b="0" dirty="0">
                <a:solidFill>
                  <a:srgbClr val="FF0000"/>
                </a:solidFill>
              </a:rPr>
              <a:t>Loop</a:t>
            </a:r>
            <a:r>
              <a:rPr lang="zh-CN" altLang="en-US" sz="2000" b="0" dirty="0">
                <a:solidFill>
                  <a:srgbClr val="FF0000"/>
                </a:solidFill>
              </a:rPr>
              <a:t>指令会自动修改</a:t>
            </a:r>
            <a:r>
              <a:rPr lang="en-US" altLang="zh-CN" sz="2000" b="0" dirty="0">
                <a:solidFill>
                  <a:srgbClr val="FF0000"/>
                </a:solidFill>
              </a:rPr>
              <a:t>CX</a:t>
            </a:r>
            <a:r>
              <a:rPr lang="zh-CN" altLang="en-US" sz="2000" b="0" dirty="0">
                <a:solidFill>
                  <a:srgbClr val="FF0000"/>
                </a:solidFill>
              </a:rPr>
              <a:t>的值，多重循环的时候要注意</a:t>
            </a:r>
            <a:r>
              <a:rPr lang="en-US" altLang="zh-CN" sz="2000" b="0" dirty="0">
                <a:solidFill>
                  <a:srgbClr val="FF0000"/>
                </a:solidFill>
              </a:rPr>
              <a:t>CX</a:t>
            </a:r>
            <a:r>
              <a:rPr lang="zh-CN" altLang="en-US" sz="2000" b="0" dirty="0">
                <a:solidFill>
                  <a:srgbClr val="FF0000"/>
                </a:solidFill>
              </a:rPr>
              <a:t>的保存和恢复。</a:t>
            </a:r>
          </a:p>
        </p:txBody>
      </p:sp>
    </p:spTree>
    <p:extLst>
      <p:ext uri="{BB962C8B-B14F-4D97-AF65-F5344CB8AC3E}">
        <p14:creationId xmlns:p14="http://schemas.microsoft.com/office/powerpoint/2010/main" val="82938809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3608" y="2155893"/>
            <a:ext cx="6571615" cy="178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控制转移指令</a:t>
            </a:r>
            <a:endParaRPr lang="en-US" altLang="zh-CN" dirty="0"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ym typeface="+mn-ea"/>
              </a:rPr>
              <a:t>循环结构程序设计</a:t>
            </a: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分支结构程序设计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6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讲：循环和分枝程序设计</a:t>
            </a:r>
          </a:p>
        </p:txBody>
      </p:sp>
    </p:spTree>
    <p:extLst>
      <p:ext uri="{BB962C8B-B14F-4D97-AF65-F5344CB8AC3E}">
        <p14:creationId xmlns:p14="http://schemas.microsoft.com/office/powerpoint/2010/main" val="13384944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29600" cy="4530725"/>
          </a:xfrm>
        </p:spPr>
        <p:txBody>
          <a:bodyPr/>
          <a:lstStyle/>
          <a:p>
            <a:r>
              <a:rPr lang="zh-CN" altLang="en-US" sz="2000" dirty="0">
                <a:latin typeface="宋体" charset="-122"/>
              </a:rPr>
              <a:t>在程序中</a:t>
            </a:r>
            <a:r>
              <a:rPr lang="zh-CN" altLang="fr-FR" sz="2000" dirty="0">
                <a:latin typeface="宋体" charset="-122"/>
              </a:rPr>
              <a:t>，</a:t>
            </a:r>
            <a:r>
              <a:rPr lang="zh-CN" altLang="en-US" sz="2000" dirty="0">
                <a:latin typeface="宋体" charset="-122"/>
              </a:rPr>
              <a:t>往往需要对不同的情况或条件进行不同的处理</a:t>
            </a:r>
            <a:r>
              <a:rPr lang="zh-CN" altLang="fr-FR" sz="2000" dirty="0">
                <a:latin typeface="宋体" charset="-122"/>
              </a:rPr>
              <a:t>，</a:t>
            </a:r>
            <a:r>
              <a:rPr lang="zh-CN" altLang="en-US" sz="2000" dirty="0">
                <a:latin typeface="宋体" charset="-122"/>
              </a:rPr>
              <a:t>这样的程序就不再是简单的顺序结构</a:t>
            </a:r>
            <a:r>
              <a:rPr lang="zh-CN" altLang="fr-FR" sz="2000" dirty="0">
                <a:latin typeface="宋体" charset="-122"/>
              </a:rPr>
              <a:t>，</a:t>
            </a:r>
            <a:r>
              <a:rPr lang="zh-CN" altLang="en-US" sz="2000" dirty="0">
                <a:latin typeface="宋体" charset="-122"/>
              </a:rPr>
              <a:t>而要采用分支结构。</a:t>
            </a:r>
          </a:p>
          <a:p>
            <a:r>
              <a:rPr lang="zh-CN" altLang="en-US" sz="2000" dirty="0">
                <a:latin typeface="宋体" charset="-122"/>
              </a:rPr>
              <a:t>分支程序结构可以有两种基本形式，即双分支结构和多分支结构。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zh-CN" altLang="en-US" sz="2000" dirty="0"/>
              <a:t>不论哪种形式，共同点是：运行方向是向前的，在某一特定条件下，只能执行多个分支中的一个分支。</a:t>
            </a:r>
          </a:p>
        </p:txBody>
      </p:sp>
      <p:sp>
        <p:nvSpPr>
          <p:cNvPr id="7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33400" y="2780928"/>
            <a:ext cx="8077200" cy="3886200"/>
            <a:chOff x="336" y="960"/>
            <a:chExt cx="5088" cy="2448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336" y="1838"/>
              <a:ext cx="56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不满足</a:t>
              </a: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H="1">
              <a:off x="1794" y="2429"/>
              <a:ext cx="0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1373" y="1402"/>
              <a:ext cx="567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2000" b="0" dirty="0">
                  <a:latin typeface="黑体" pitchFamily="2" charset="-122"/>
                  <a:ea typeface="黑体" pitchFamily="2" charset="-122"/>
                </a:rPr>
                <a:t>满足</a:t>
              </a: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85" y="3085"/>
              <a:ext cx="181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IF</a:t>
              </a:r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＿</a:t>
              </a:r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THEN</a:t>
              </a:r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＿</a:t>
              </a:r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ELSE</a:t>
              </a:r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结构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091" y="3139"/>
              <a:ext cx="181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CASE</a:t>
              </a:r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结构</a:t>
              </a: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3968" y="1736"/>
              <a:ext cx="0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4128" y="2227"/>
              <a:ext cx="56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．．．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936" y="1071"/>
              <a:ext cx="0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463" y="1430"/>
              <a:ext cx="940" cy="44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条件</a:t>
              </a: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936" y="1873"/>
              <a:ext cx="0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794" y="1652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547" y="2134"/>
              <a:ext cx="777" cy="285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1422" y="2134"/>
              <a:ext cx="777" cy="285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389" y="1652"/>
              <a:ext cx="4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936" y="2608"/>
              <a:ext cx="8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968" y="960"/>
              <a:ext cx="0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3504" y="1296"/>
              <a:ext cx="940" cy="44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zh-CN" altLang="en-US" sz="2000" b="0">
                  <a:latin typeface="黑体" pitchFamily="2" charset="-122"/>
                  <a:ea typeface="黑体" pitchFamily="2" charset="-122"/>
                </a:rPr>
                <a:t>条件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831" y="2002"/>
              <a:ext cx="2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674" y="2005"/>
              <a:ext cx="0" cy="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831" y="2005"/>
              <a:ext cx="0" cy="3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5132" y="2005"/>
              <a:ext cx="0" cy="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2553" y="2336"/>
              <a:ext cx="568" cy="254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C</a:t>
              </a:r>
              <a:r>
                <a:rPr lang="en-US" altLang="zh-CN" sz="2000" b="0" baseline="-25000">
                  <a:latin typeface="黑体" pitchFamily="2" charset="-122"/>
                  <a:ea typeface="黑体" pitchFamily="2" charset="-122"/>
                </a:rPr>
                <a:t>1</a:t>
              </a:r>
              <a:endParaRPr lang="en-US" altLang="zh-CN" sz="2000" b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831" y="2857"/>
              <a:ext cx="2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3674" y="2607"/>
              <a:ext cx="0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831" y="2607"/>
              <a:ext cx="0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5132" y="2603"/>
              <a:ext cx="0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998" y="2867"/>
              <a:ext cx="0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2912" y="2053"/>
              <a:ext cx="25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3787" y="2037"/>
              <a:ext cx="21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5181" y="2037"/>
              <a:ext cx="21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n</a:t>
              </a:r>
            </a:p>
          </p:txBody>
        </p: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3382" y="2320"/>
              <a:ext cx="567" cy="270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C</a:t>
              </a:r>
              <a:r>
                <a:rPr lang="en-US" altLang="zh-CN" sz="2000" b="0" baseline="-25000">
                  <a:latin typeface="黑体" pitchFamily="2" charset="-122"/>
                  <a:ea typeface="黑体" pitchFamily="2" charset="-122"/>
                </a:rPr>
                <a:t>2</a:t>
              </a:r>
              <a:endParaRPr lang="en-US" altLang="zh-CN" sz="2000" b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7" name="AutoShape 38"/>
            <p:cNvSpPr>
              <a:spLocks noChangeArrowheads="1"/>
            </p:cNvSpPr>
            <p:nvPr/>
          </p:nvSpPr>
          <p:spPr bwMode="auto">
            <a:xfrm>
              <a:off x="4857" y="2320"/>
              <a:ext cx="567" cy="270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000" b="0">
                  <a:latin typeface="黑体" pitchFamily="2" charset="-122"/>
                  <a:ea typeface="黑体" pitchFamily="2" charset="-122"/>
                </a:rPr>
                <a:t>C</a:t>
              </a:r>
              <a:r>
                <a:rPr lang="en-US" altLang="zh-CN" sz="2000" b="0" baseline="-25000">
                  <a:latin typeface="黑体" pitchFamily="2" charset="-122"/>
                  <a:ea typeface="黑体" pitchFamily="2" charset="-122"/>
                </a:rPr>
                <a:t>n</a:t>
              </a:r>
              <a:endParaRPr lang="en-US" altLang="zh-CN" sz="2000" b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912" y="2445"/>
              <a:ext cx="0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86640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532" y="1052736"/>
            <a:ext cx="8229600" cy="972108"/>
          </a:xfrm>
        </p:spPr>
        <p:txBody>
          <a:bodyPr/>
          <a:lstStyle/>
          <a:p>
            <a:pPr marL="0" indent="0" algn="just">
              <a:spcBef>
                <a:spcPct val="30000"/>
              </a:spcBef>
              <a:buClr>
                <a:srgbClr val="000000"/>
              </a:buClr>
              <a:buNone/>
            </a:pPr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双分枝结构：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华文宋体" panose="02010600040101010101" pitchFamily="2" charset="-122"/>
                <a:ea typeface="华文宋体" panose="02010600040101010101" pitchFamily="2" charset="-122"/>
              </a:rPr>
              <a:t>  </a:t>
            </a:r>
            <a:endParaRPr lang="en-US" altLang="zh-CN" sz="2000" b="0" dirty="0">
              <a:solidFill>
                <a:srgbClr val="000000"/>
              </a:solidFill>
              <a:effectLst/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 algn="just">
              <a:spcBef>
                <a:spcPct val="30000"/>
              </a:spcBef>
              <a:buClr>
                <a:srgbClr val="000000"/>
              </a:buCl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Times New Roman" panose="02020603050405020304" charset="0"/>
                <a:ea typeface="楷体_GB2312" pitchFamily="49" charset="-122"/>
              </a:rPr>
              <a:t>        使用条件转移指令与无条件转移指令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Times New Roman" panose="02020603050405020304" charset="0"/>
                <a:ea typeface="楷体_GB2312" pitchFamily="49" charset="-122"/>
              </a:rPr>
              <a:t>JMP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Times New Roman" panose="02020603050405020304" charset="0"/>
                <a:ea typeface="楷体_GB2312" pitchFamily="49" charset="-122"/>
              </a:rPr>
              <a:t>来实现分支：一般必须先进行比较或算术、逻辑运算等影响标志位的指令，然后用条件转移指令判断条件，以实现分支转移。</a:t>
            </a:r>
            <a:endParaRPr lang="en-US" altLang="zh-CN" sz="20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marL="0" indent="0"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20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marL="0" indent="0"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20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marL="0" indent="0" algn="just">
              <a:spcBef>
                <a:spcPct val="30000"/>
              </a:spcBef>
              <a:buClr>
                <a:srgbClr val="000000"/>
              </a:buClr>
              <a:buNone/>
            </a:pPr>
            <a:endParaRPr lang="zh-CN" altLang="en-US" sz="20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Times New Roman" panose="02020603050405020304" charset="0"/>
              <a:ea typeface="楷体_GB2312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sp>
        <p:nvSpPr>
          <p:cNvPr id="5" name="文本框 65538"/>
          <p:cNvSpPr txBox="1"/>
          <p:nvPr/>
        </p:nvSpPr>
        <p:spPr>
          <a:xfrm>
            <a:off x="503548" y="2834349"/>
            <a:ext cx="3276363" cy="1809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spcBef>
                <a:spcPct val="30000"/>
              </a:spcBef>
              <a:buClr>
                <a:srgbClr val="000000"/>
              </a:buClr>
              <a:defRPr sz="1800" b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defRPr>
            </a:lvl1pPr>
          </a:lstStyle>
          <a:p>
            <a:r>
              <a:rPr lang="en-US" altLang="zh-CN" dirty="0"/>
              <a:t>IF-THEN</a:t>
            </a:r>
            <a:r>
              <a:rPr lang="zh-CN" altLang="en-US" dirty="0"/>
              <a:t>结构：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cmp</a:t>
            </a:r>
            <a:r>
              <a:rPr lang="en-US" altLang="zh-CN" dirty="0"/>
              <a:t> AX, BX</a:t>
            </a:r>
          </a:p>
          <a:p>
            <a:r>
              <a:rPr lang="en-US" altLang="zh-CN" dirty="0"/>
              <a:t>	JE   </a:t>
            </a:r>
            <a:r>
              <a:rPr lang="en-US" altLang="zh-CN" dirty="0" err="1"/>
              <a:t>EndOfIF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        &lt;THEN </a:t>
            </a:r>
            <a:r>
              <a:rPr lang="zh-CN" altLang="en-US" dirty="0"/>
              <a:t>程序段</a:t>
            </a:r>
            <a:r>
              <a:rPr lang="en-US" altLang="zh-CN" dirty="0"/>
              <a:t>&gt; </a:t>
            </a:r>
          </a:p>
          <a:p>
            <a:r>
              <a:rPr lang="en-US" altLang="zh-CN" dirty="0" err="1"/>
              <a:t>EndOfIF</a:t>
            </a:r>
            <a:r>
              <a:rPr lang="en-US" altLang="zh-CN" dirty="0"/>
              <a:t>:</a:t>
            </a:r>
          </a:p>
        </p:txBody>
      </p:sp>
      <p:sp>
        <p:nvSpPr>
          <p:cNvPr id="6" name="矩形 5"/>
          <p:cNvSpPr/>
          <p:nvPr/>
        </p:nvSpPr>
        <p:spPr>
          <a:xfrm>
            <a:off x="4608004" y="2753415"/>
            <a:ext cx="3941394" cy="2890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IF-THEN-ELSE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结构：</a:t>
            </a:r>
            <a:endParaRPr lang="en-US" altLang="zh-CN" sz="1800" b="0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	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cmp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AX, BX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	JE   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ElseCode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	        &lt;THEN 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程序段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&gt; 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	</a:t>
            </a:r>
            <a:r>
              <a:rPr lang="en-US" altLang="zh-CN" sz="1800" b="0" dirty="0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jmp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    </a:t>
            </a:r>
            <a:r>
              <a:rPr lang="en-US" altLang="zh-CN" sz="1800" b="0" dirty="0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EndOfIF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ElseCode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	       &lt;ELSE 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程序段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&gt; </a:t>
            </a:r>
          </a:p>
          <a:p>
            <a:pPr algn="just">
              <a:spcBef>
                <a:spcPct val="30000"/>
              </a:spcBef>
              <a:buClr>
                <a:srgbClr val="0000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EndOfIF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503548" y="4981717"/>
            <a:ext cx="32893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0" dirty="0"/>
              <a:t>注意：程序隐含是顺序执行的，在</a:t>
            </a:r>
            <a:r>
              <a:rPr lang="en-US" altLang="zh-CN" sz="2000" b="0" dirty="0"/>
              <a:t>THEN</a:t>
            </a:r>
            <a:r>
              <a:rPr lang="zh-CN" altLang="en-US" sz="2000" b="0" dirty="0"/>
              <a:t>分支体执行后，不会自动跳过</a:t>
            </a:r>
            <a:r>
              <a:rPr lang="en-US" altLang="zh-CN" sz="2000" b="0" dirty="0"/>
              <a:t>ELSE</a:t>
            </a:r>
            <a:r>
              <a:rPr lang="zh-CN" altLang="en-US" sz="2000" b="0" dirty="0"/>
              <a:t>分支体，而是继续执行其后的代码。</a:t>
            </a:r>
          </a:p>
        </p:txBody>
      </p:sp>
    </p:spTree>
    <p:extLst>
      <p:ext uri="{BB962C8B-B14F-4D97-AF65-F5344CB8AC3E}">
        <p14:creationId xmlns:p14="http://schemas.microsoft.com/office/powerpoint/2010/main" val="227888394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95288" y="944724"/>
            <a:ext cx="81371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例：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已知在内存中有一个字节单元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NUM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，存有带符号数据，要求计算出它的绝对值后，放入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RESULT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单元中。 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1662114" y="1592796"/>
            <a:ext cx="705643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9875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 b="0" dirty="0"/>
              <a:t>DATA     SEGMENT</a:t>
            </a:r>
          </a:p>
          <a:p>
            <a:r>
              <a:rPr lang="en-US" altLang="zh-CN" sz="1800" b="0" dirty="0"/>
              <a:t>           X               DB       -25</a:t>
            </a:r>
          </a:p>
          <a:p>
            <a:r>
              <a:rPr lang="en-US" altLang="zh-CN" sz="1800" b="0" dirty="0"/>
              <a:t>           RESULT   DB       ?</a:t>
            </a:r>
          </a:p>
          <a:p>
            <a:r>
              <a:rPr lang="en-US" altLang="zh-CN" sz="1800" b="0" dirty="0"/>
              <a:t>DATA ENDS</a:t>
            </a:r>
          </a:p>
          <a:p>
            <a:r>
              <a:rPr lang="en-US" altLang="zh-CN" sz="1800" b="0" dirty="0"/>
              <a:t>CODE SEGMENT</a:t>
            </a:r>
          </a:p>
          <a:p>
            <a:r>
              <a:rPr lang="en-US" altLang="zh-CN" sz="1800" b="0" dirty="0"/>
              <a:t>      ASSUME   DS:DATA,CS:CODE</a:t>
            </a:r>
          </a:p>
          <a:p>
            <a:r>
              <a:rPr lang="en-US" altLang="zh-CN" sz="1800" b="0" dirty="0"/>
              <a:t>START:	MOV	AX, DATA</a:t>
            </a:r>
          </a:p>
          <a:p>
            <a:r>
              <a:rPr lang="en-US" altLang="zh-CN" sz="1800" b="0" dirty="0"/>
              <a:t>                           MOV	DS, AX                ;</a:t>
            </a:r>
            <a:r>
              <a:rPr lang="zh-CN" altLang="en-US" sz="1800" b="0" dirty="0"/>
              <a:t>初始化</a:t>
            </a:r>
          </a:p>
          <a:p>
            <a:r>
              <a:rPr lang="zh-CN" altLang="en-US" sz="1800" b="0" dirty="0"/>
              <a:t>                 	</a:t>
            </a:r>
            <a:r>
              <a:rPr lang="it-IT" altLang="zh-CN" sz="1800" b="0" dirty="0"/>
              <a:t>MOV	AL, X                   ;X</a:t>
            </a:r>
            <a:r>
              <a:rPr lang="zh-CN" altLang="it-IT" sz="1800" b="0" dirty="0"/>
              <a:t>取到</a:t>
            </a:r>
            <a:r>
              <a:rPr lang="it-IT" altLang="zh-CN" sz="1800" b="0" dirty="0"/>
              <a:t>AL</a:t>
            </a:r>
            <a:r>
              <a:rPr lang="zh-CN" altLang="it-IT" sz="1800" b="0" dirty="0"/>
              <a:t>中</a:t>
            </a:r>
          </a:p>
          <a:p>
            <a:r>
              <a:rPr lang="zh-CN" altLang="it-IT" sz="1800" b="0" dirty="0"/>
              <a:t>  		</a:t>
            </a:r>
            <a:r>
              <a:rPr lang="it-IT" altLang="zh-CN" sz="1800" b="0" dirty="0"/>
              <a:t>TEST	AL, 80H               ;</a:t>
            </a:r>
            <a:r>
              <a:rPr lang="zh-CN" altLang="it-IT" sz="1800" b="0" dirty="0"/>
              <a:t>测试</a:t>
            </a:r>
            <a:r>
              <a:rPr lang="it-IT" altLang="zh-CN" sz="1800" b="0" dirty="0"/>
              <a:t>AL</a:t>
            </a:r>
            <a:r>
              <a:rPr lang="zh-CN" altLang="it-IT" sz="1800" b="0" dirty="0"/>
              <a:t>正负</a:t>
            </a:r>
          </a:p>
          <a:p>
            <a:r>
              <a:rPr lang="zh-CN" altLang="it-IT" sz="1800" b="0" dirty="0"/>
              <a:t>  		</a:t>
            </a:r>
            <a:r>
              <a:rPr lang="it-IT" altLang="zh-CN" sz="1800" b="0" dirty="0"/>
              <a:t>JZ	NEXT                  ;</a:t>
            </a:r>
            <a:r>
              <a:rPr lang="zh-CN" altLang="it-IT" sz="1800" b="0" dirty="0"/>
              <a:t>为正，转</a:t>
            </a:r>
            <a:r>
              <a:rPr lang="it-IT" altLang="zh-CN" sz="1800" b="0" dirty="0"/>
              <a:t>NEXT</a:t>
            </a:r>
          </a:p>
          <a:p>
            <a:r>
              <a:rPr lang="it-IT" altLang="zh-CN" sz="1800" b="0" dirty="0"/>
              <a:t>                           NEG	AL                        ;</a:t>
            </a:r>
            <a:r>
              <a:rPr lang="zh-CN" altLang="it-IT" sz="1800" b="0" dirty="0"/>
              <a:t>否则</a:t>
            </a:r>
            <a:r>
              <a:rPr lang="it-IT" altLang="zh-CN" sz="1800" b="0" dirty="0"/>
              <a:t>AL</a:t>
            </a:r>
            <a:r>
              <a:rPr lang="zh-CN" altLang="it-IT" sz="1800" b="0" dirty="0"/>
              <a:t>求补</a:t>
            </a:r>
          </a:p>
          <a:p>
            <a:r>
              <a:rPr lang="it-IT" altLang="zh-CN" sz="1800" b="0" dirty="0"/>
              <a:t>NEXT:	MOV	RESULT, AL        ;</a:t>
            </a:r>
            <a:r>
              <a:rPr lang="zh-CN" altLang="it-IT" sz="1800" b="0" dirty="0"/>
              <a:t>送结果</a:t>
            </a:r>
          </a:p>
          <a:p>
            <a:r>
              <a:rPr lang="zh-CN" altLang="en-US" sz="1800" b="0" dirty="0"/>
              <a:t>                            </a:t>
            </a:r>
            <a:r>
              <a:rPr lang="en-US" altLang="zh-CN" sz="1800" b="0" dirty="0"/>
              <a:t>MOV	AH, 4CH</a:t>
            </a:r>
          </a:p>
          <a:p>
            <a:r>
              <a:rPr lang="en-US" altLang="zh-CN" sz="1800" b="0" dirty="0"/>
              <a:t>                            INT	21H                       ;</a:t>
            </a:r>
            <a:r>
              <a:rPr lang="zh-CN" altLang="en-US" sz="1800" b="0" dirty="0"/>
              <a:t>返回</a:t>
            </a:r>
            <a:r>
              <a:rPr lang="en-US" altLang="zh-CN" sz="1800" b="0" dirty="0"/>
              <a:t>DOS</a:t>
            </a:r>
          </a:p>
          <a:p>
            <a:r>
              <a:rPr lang="en-US" altLang="zh-CN" sz="1800" b="0" dirty="0"/>
              <a:t>CODE ENDS</a:t>
            </a:r>
          </a:p>
          <a:p>
            <a:r>
              <a:rPr lang="en-US" altLang="zh-CN" sz="1800" b="0" dirty="0"/>
              <a:t>     END      START		              ;</a:t>
            </a:r>
            <a:r>
              <a:rPr lang="zh-CN" altLang="en-US" sz="1800" b="0" dirty="0"/>
              <a:t>汇编结束   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8517427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1088740"/>
            <a:ext cx="8107052" cy="2514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宋体" charset="-122"/>
              </a:rPr>
              <a:t>多分枝结构：</a:t>
            </a:r>
            <a:endParaRPr lang="en-US" altLang="zh-CN" sz="2400" dirty="0">
              <a:latin typeface="宋体" charset="-122"/>
            </a:endParaRPr>
          </a:p>
          <a:p>
            <a:r>
              <a:rPr lang="zh-CN" altLang="en-US" sz="2000" dirty="0">
                <a:latin typeface="宋体" charset="-122"/>
              </a:rPr>
              <a:t>多分支结构是指有两个以上的分支。在程序设计时，有时要求对多个条件同时进行判断，根据判断的结果，可能有多个分支要进行处理。</a:t>
            </a:r>
          </a:p>
          <a:p>
            <a:r>
              <a:rPr lang="zh-CN" altLang="en-US" sz="2000" dirty="0">
                <a:latin typeface="宋体" charset="-122"/>
              </a:rPr>
              <a:t>在汇编语言中，多分支只能由多次使用单分支方式予以实现。</a:t>
            </a:r>
            <a:endParaRPr lang="en-US" altLang="zh-CN" sz="2000" dirty="0">
              <a:latin typeface="宋体" charset="-122"/>
            </a:endParaRPr>
          </a:p>
          <a:p>
            <a:r>
              <a:rPr lang="zh-CN" altLang="en-US" sz="2000" dirty="0"/>
              <a:t> 设计方法：</a:t>
            </a:r>
            <a:r>
              <a:rPr lang="zh-CN" altLang="en-US" sz="2000" dirty="0">
                <a:solidFill>
                  <a:srgbClr val="FF0000"/>
                </a:solidFill>
              </a:rPr>
              <a:t>双分支法、逻辑分解法、跳跃表法、转移表法</a:t>
            </a:r>
            <a:r>
              <a:rPr lang="zh-CN" altLang="en-US" sz="2000" dirty="0"/>
              <a:t>。</a:t>
            </a:r>
          </a:p>
        </p:txBody>
      </p:sp>
      <p:sp>
        <p:nvSpPr>
          <p:cNvPr id="7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776814"/>
              </p:ext>
            </p:extLst>
          </p:nvPr>
        </p:nvGraphicFramePr>
        <p:xfrm>
          <a:off x="1799692" y="3392996"/>
          <a:ext cx="5638800" cy="31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2" name="位图图像" r:id="rId3" imgW="3200000" imgH="1781424" progId="PBrush">
                  <p:embed/>
                </p:oleObj>
              </mc:Choice>
              <mc:Fallback>
                <p:oleObj name="位图图像" r:id="rId3" imgW="3200000" imgH="1781424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692" y="3392996"/>
                        <a:ext cx="5638800" cy="313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65736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59532" y="1761204"/>
            <a:ext cx="430739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b="0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b="0" dirty="0">
                <a:latin typeface="黑体" pitchFamily="2" charset="-122"/>
                <a:ea typeface="黑体" pitchFamily="2" charset="-122"/>
              </a:rPr>
              <a:t>.</a:t>
            </a:r>
            <a:r>
              <a:rPr kumimoji="1" lang="zh-CN" altLang="en-US" b="0" dirty="0">
                <a:latin typeface="黑体" pitchFamily="2" charset="-122"/>
                <a:ea typeface="黑体" pitchFamily="2" charset="-122"/>
              </a:rPr>
              <a:t>实现符号函数</a:t>
            </a:r>
            <a:r>
              <a:rPr kumimoji="1" lang="en-US" altLang="zh-CN" b="0" dirty="0">
                <a:latin typeface="黑体" pitchFamily="2" charset="-122"/>
                <a:ea typeface="黑体" pitchFamily="2" charset="-122"/>
              </a:rPr>
              <a:t>Y</a:t>
            </a:r>
            <a:r>
              <a:rPr kumimoji="1" lang="zh-CN" altLang="en-US" b="0" dirty="0">
                <a:latin typeface="黑体" pitchFamily="2" charset="-122"/>
                <a:ea typeface="黑体" pitchFamily="2" charset="-122"/>
              </a:rPr>
              <a:t>的功能。</a:t>
            </a:r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r>
              <a:rPr kumimoji="1" lang="en-US" altLang="zh-CN" b="0" dirty="0">
                <a:latin typeface="黑体" pitchFamily="2" charset="-122"/>
                <a:ea typeface="黑体" pitchFamily="2" charset="-122"/>
              </a:rPr>
              <a:t>      </a:t>
            </a:r>
            <a:r>
              <a:rPr kumimoji="1" lang="zh-CN" altLang="en-US" b="0" dirty="0">
                <a:latin typeface="黑体" pitchFamily="2" charset="-122"/>
                <a:ea typeface="黑体" pitchFamily="2" charset="-122"/>
              </a:rPr>
              <a:t>其中：</a:t>
            </a:r>
            <a:r>
              <a:rPr kumimoji="1" lang="en-US" altLang="zh-CN" b="0" dirty="0">
                <a:latin typeface="黑体" pitchFamily="2" charset="-122"/>
                <a:ea typeface="黑体" pitchFamily="2" charset="-122"/>
              </a:rPr>
              <a:t>-128≤X≤+127</a:t>
            </a: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  <a:p>
            <a:endParaRPr kumimoji="1" lang="en-US" altLang="zh-CN" b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39552" y="3088280"/>
            <a:ext cx="2916324" cy="209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b="0" dirty="0">
                <a:solidFill>
                  <a:schemeClr val="bg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0" dirty="0">
                <a:latin typeface="宋体" panose="02010600030101010101" pitchFamily="2" charset="-122"/>
              </a:rPr>
              <a:t>1</a:t>
            </a:r>
            <a:r>
              <a:rPr lang="zh-CN" altLang="en-US" b="0" dirty="0">
                <a:latin typeface="宋体" panose="02010600030101010101" pitchFamily="2" charset="-122"/>
              </a:rPr>
              <a:t>当</a:t>
            </a:r>
            <a:r>
              <a:rPr lang="en-US" altLang="zh-CN" b="0" dirty="0">
                <a:latin typeface="宋体" panose="02010600030101010101" pitchFamily="2" charset="-122"/>
              </a:rPr>
              <a:t>X</a:t>
            </a:r>
            <a:r>
              <a:rPr lang="zh-CN" altLang="en-US" b="0" dirty="0">
                <a:latin typeface="宋体" panose="02010600030101010101" pitchFamily="2" charset="-122"/>
              </a:rPr>
              <a:t>＞</a:t>
            </a:r>
            <a:r>
              <a:rPr lang="en-US" altLang="zh-CN" b="0" dirty="0">
                <a:latin typeface="宋体" panose="02010600030101010101" pitchFamily="2" charset="-122"/>
              </a:rPr>
              <a:t>0</a:t>
            </a:r>
            <a:r>
              <a:rPr lang="zh-CN" altLang="en-US" b="0" dirty="0">
                <a:latin typeface="宋体" panose="02010600030101010101" pitchFamily="2" charset="-122"/>
              </a:rPr>
              <a:t>时</a:t>
            </a:r>
          </a:p>
          <a:p>
            <a:pPr algn="just" eaLnBrk="0" hangingPunct="0"/>
            <a:endParaRPr lang="zh-CN" altLang="en-US" b="0" dirty="0">
              <a:latin typeface="宋体" panose="02010600030101010101" pitchFamily="2" charset="-122"/>
            </a:endParaRPr>
          </a:p>
          <a:p>
            <a:pPr algn="just" eaLnBrk="0" hangingPunct="0"/>
            <a:r>
              <a:rPr lang="en-US" altLang="zh-CN" b="0" dirty="0">
                <a:latin typeface="宋体" panose="02010600030101010101" pitchFamily="2" charset="-122"/>
              </a:rPr>
              <a:t>Y</a:t>
            </a:r>
            <a:r>
              <a:rPr lang="zh-CN" altLang="en-US" b="0" dirty="0">
                <a:latin typeface="宋体" panose="02010600030101010101" pitchFamily="2" charset="-122"/>
              </a:rPr>
              <a:t>＝   </a:t>
            </a:r>
            <a:r>
              <a:rPr lang="en-US" altLang="zh-CN" b="0" dirty="0">
                <a:latin typeface="宋体" panose="02010600030101010101" pitchFamily="2" charset="-122"/>
              </a:rPr>
              <a:t>0</a:t>
            </a:r>
            <a:r>
              <a:rPr lang="zh-CN" altLang="en-US" b="0" dirty="0">
                <a:latin typeface="宋体" panose="02010600030101010101" pitchFamily="2" charset="-122"/>
              </a:rPr>
              <a:t>当</a:t>
            </a:r>
            <a:r>
              <a:rPr lang="en-US" altLang="zh-CN" b="0" dirty="0">
                <a:latin typeface="宋体" panose="02010600030101010101" pitchFamily="2" charset="-122"/>
              </a:rPr>
              <a:t>X</a:t>
            </a:r>
            <a:r>
              <a:rPr lang="zh-CN" altLang="en-US" b="0" dirty="0">
                <a:latin typeface="宋体" panose="02010600030101010101" pitchFamily="2" charset="-122"/>
              </a:rPr>
              <a:t>＝</a:t>
            </a:r>
            <a:r>
              <a:rPr lang="en-US" altLang="zh-CN" b="0" dirty="0">
                <a:latin typeface="宋体" panose="02010600030101010101" pitchFamily="2" charset="-122"/>
              </a:rPr>
              <a:t>0</a:t>
            </a:r>
            <a:r>
              <a:rPr lang="zh-CN" altLang="en-US" b="0" dirty="0">
                <a:latin typeface="宋体" panose="02010600030101010101" pitchFamily="2" charset="-122"/>
              </a:rPr>
              <a:t>时</a:t>
            </a:r>
          </a:p>
          <a:p>
            <a:pPr algn="just" eaLnBrk="0" hangingPunct="0"/>
            <a:r>
              <a:rPr lang="zh-CN" altLang="en-US" b="0" dirty="0">
                <a:latin typeface="宋体" panose="02010600030101010101" pitchFamily="2" charset="-122"/>
              </a:rPr>
              <a:t>      </a:t>
            </a:r>
          </a:p>
          <a:p>
            <a:pPr algn="just" eaLnBrk="0" hangingPunct="0"/>
            <a:r>
              <a:rPr lang="zh-CN" altLang="en-US" b="0" dirty="0">
                <a:latin typeface="宋体" panose="02010600030101010101" pitchFamily="2" charset="-122"/>
              </a:rPr>
              <a:t>      </a:t>
            </a:r>
            <a:r>
              <a:rPr lang="en-US" altLang="zh-CN" b="0" dirty="0">
                <a:latin typeface="宋体" panose="02010600030101010101" pitchFamily="2" charset="-122"/>
              </a:rPr>
              <a:t>-1</a:t>
            </a:r>
            <a:r>
              <a:rPr lang="zh-CN" altLang="en-US" b="0" dirty="0">
                <a:latin typeface="宋体" panose="02010600030101010101" pitchFamily="2" charset="-122"/>
              </a:rPr>
              <a:t>当</a:t>
            </a:r>
            <a:r>
              <a:rPr lang="en-US" altLang="zh-CN" b="0" dirty="0">
                <a:latin typeface="宋体" panose="02010600030101010101" pitchFamily="2" charset="-122"/>
              </a:rPr>
              <a:t>X</a:t>
            </a:r>
            <a:r>
              <a:rPr lang="zh-CN" altLang="en-US" b="0" dirty="0">
                <a:latin typeface="宋体" panose="02010600030101010101" pitchFamily="2" charset="-122"/>
              </a:rPr>
              <a:t>＜</a:t>
            </a:r>
            <a:r>
              <a:rPr lang="en-US" altLang="zh-CN" b="0" dirty="0">
                <a:latin typeface="宋体" panose="02010600030101010101" pitchFamily="2" charset="-122"/>
              </a:rPr>
              <a:t>0</a:t>
            </a:r>
            <a:r>
              <a:rPr lang="zh-CN" altLang="en-US" b="0" dirty="0">
                <a:latin typeface="宋体" panose="02010600030101010101" pitchFamily="2" charset="-122"/>
              </a:rPr>
              <a:t>时</a:t>
            </a:r>
          </a:p>
        </p:txBody>
      </p:sp>
      <p:sp>
        <p:nvSpPr>
          <p:cNvPr id="29720" name="AutoShape 24"/>
          <p:cNvSpPr>
            <a:spLocks/>
          </p:cNvSpPr>
          <p:nvPr/>
        </p:nvSpPr>
        <p:spPr bwMode="auto">
          <a:xfrm>
            <a:off x="1115616" y="3088280"/>
            <a:ext cx="176213" cy="1872208"/>
          </a:xfrm>
          <a:prstGeom prst="leftBrace">
            <a:avLst>
              <a:gd name="adj1" fmla="val 108108"/>
              <a:gd name="adj2" fmla="val 50694"/>
            </a:avLst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6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55804" y="3109024"/>
            <a:ext cx="5372680" cy="34163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0" hangingPunct="0"/>
            <a:r>
              <a:rPr lang="zh-CN" altLang="en-US" sz="1800" b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代码：</a:t>
            </a:r>
            <a:endParaRPr lang="en-US" altLang="zh-CN" sz="1800" b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X	DB	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？	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	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被测数据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Y	DB  	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？		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函数值单元</a:t>
            </a:r>
            <a:endParaRPr lang="en-US" altLang="zh-CN" sz="1800" b="0" dirty="0">
              <a:latin typeface="+mn-lt"/>
              <a:ea typeface="黑体" pitchFamily="2" charset="-122"/>
            </a:endParaRP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…</a:t>
            </a:r>
            <a:endParaRPr lang="zh-CN" altLang="en-US" sz="1800" b="0" dirty="0">
              <a:latin typeface="+mn-lt"/>
              <a:ea typeface="黑体" pitchFamily="2" charset="-122"/>
            </a:endParaRPr>
          </a:p>
          <a:p>
            <a:pPr algn="just" eaLnBrk="0" hangingPunct="0"/>
            <a:r>
              <a:rPr lang="zh-CN" altLang="en-US" sz="1800" b="0" dirty="0">
                <a:latin typeface="+mn-lt"/>
                <a:ea typeface="黑体" pitchFamily="2" charset="-122"/>
              </a:rPr>
              <a:t>	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MOV	AL, 0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	CMP	X, AL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	JG	BIG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	JZ	SAV		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等于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0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	MOV	AL, 0FFH	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小于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0</a:t>
            </a:r>
          </a:p>
          <a:p>
            <a:pPr algn="just" eaLnBrk="0" hangingPunct="0"/>
            <a:r>
              <a:rPr lang="en-US" altLang="zh-CN" sz="1800" b="0" dirty="0">
                <a:solidFill>
                  <a:schemeClr val="bg1"/>
                </a:solidFill>
                <a:latin typeface="+mn-lt"/>
                <a:ea typeface="黑体" pitchFamily="2" charset="-122"/>
              </a:rPr>
              <a:t>	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JMP  	SAV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BIG:	MOV	AL, 1		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大于</a:t>
            </a:r>
            <a:r>
              <a:rPr lang="en-US" altLang="zh-CN" sz="1800" b="0" dirty="0">
                <a:latin typeface="+mn-lt"/>
                <a:ea typeface="黑体" pitchFamily="2" charset="-122"/>
              </a:rPr>
              <a:t>0</a:t>
            </a:r>
          </a:p>
          <a:p>
            <a:pPr algn="just" eaLnBrk="0" hangingPunct="0"/>
            <a:r>
              <a:rPr lang="en-US" altLang="zh-CN" sz="1800" b="0" dirty="0">
                <a:latin typeface="+mn-lt"/>
                <a:ea typeface="黑体" pitchFamily="2" charset="-122"/>
              </a:rPr>
              <a:t>SAV:	MOV	Y, AL		;</a:t>
            </a:r>
            <a:r>
              <a:rPr lang="zh-CN" altLang="en-US" sz="1800" b="0" dirty="0">
                <a:latin typeface="+mn-lt"/>
                <a:ea typeface="黑体" pitchFamily="2" charset="-122"/>
              </a:rPr>
              <a:t>保存结果</a:t>
            </a:r>
            <a:endParaRPr lang="en-US" altLang="zh-CN" sz="1800" dirty="0">
              <a:latin typeface="+mn-lt"/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820" y="1073931"/>
            <a:ext cx="637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双分支法：由多个双分支实现多分枝程序设计</a:t>
            </a:r>
          </a:p>
        </p:txBody>
      </p:sp>
    </p:spTree>
    <p:extLst>
      <p:ext uri="{BB962C8B-B14F-4D97-AF65-F5344CB8AC3E}">
        <p14:creationId xmlns:p14="http://schemas.microsoft.com/office/powerpoint/2010/main" val="95152087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468313" y="908050"/>
            <a:ext cx="80641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逻辑分解</a:t>
            </a:r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法：</a:t>
            </a:r>
            <a:r>
              <a:rPr lang="zh-CN" altLang="en-US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按条件成立的先后，依次逻辑分解成下图所示的一串双分支结构，然后使用双分支的方法来进行程序设计。</a:t>
            </a:r>
            <a:endParaRPr lang="zh-CN" altLang="en-US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2896"/>
            <a:ext cx="5126124" cy="353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2992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9537" y="1016732"/>
            <a:ext cx="7920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例：根据输入值（</a:t>
            </a:r>
            <a:r>
              <a:rPr lang="en-US" altLang="zh-CN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0-4</a:t>
            </a:r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）的不同，执行不同的操作。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64804"/>
            <a:ext cx="6747471" cy="479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28673">
            <a:extLst>
              <a:ext uri="{FF2B5EF4-FFF2-40B4-BE49-F238E27FC236}">
                <a16:creationId xmlns:a16="http://schemas.microsoft.com/office/drawing/2014/main" id="{E94CFAD0-656B-3546-B13A-6BD37417D01C}"/>
              </a:ext>
            </a:extLst>
          </p:cNvPr>
          <p:cNvSpPr txBox="1"/>
          <p:nvPr/>
        </p:nvSpPr>
        <p:spPr>
          <a:xfrm>
            <a:off x="7380312" y="4063194"/>
            <a:ext cx="1639064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输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出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DL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寄存器的字符到显示器</a:t>
            </a:r>
            <a:endParaRPr lang="zh-CN" altLang="en-US" sz="1400" b="0" dirty="0">
              <a:solidFill>
                <a:srgbClr val="FF33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文本框 28673">
            <a:extLst>
              <a:ext uri="{FF2B5EF4-FFF2-40B4-BE49-F238E27FC236}">
                <a16:creationId xmlns:a16="http://schemas.microsoft.com/office/drawing/2014/main" id="{845710D1-323D-9A4A-A58A-A3CA66A438D7}"/>
              </a:ext>
            </a:extLst>
          </p:cNvPr>
          <p:cNvSpPr txBox="1"/>
          <p:nvPr/>
        </p:nvSpPr>
        <p:spPr>
          <a:xfrm>
            <a:off x="7380312" y="2707236"/>
            <a:ext cx="1440160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2"/>
                </a:solidFill>
                <a:latin typeface="Times New Roman"/>
              </a:rPr>
              <a:t>字符和</a:t>
            </a:r>
            <a:r>
              <a:rPr kumimoji="1" lang="en-US" altLang="zh-CN" sz="1600" dirty="0">
                <a:solidFill>
                  <a:schemeClr val="tx2"/>
                </a:solidFill>
                <a:latin typeface="Times New Roman"/>
              </a:rPr>
              <a:t>ASCII</a:t>
            </a:r>
            <a:r>
              <a:rPr kumimoji="1" lang="zh-CN" altLang="en-US" sz="1600" dirty="0">
                <a:solidFill>
                  <a:schemeClr val="tx2"/>
                </a:solidFill>
                <a:latin typeface="Times New Roman"/>
              </a:rPr>
              <a:t>码对应关系：</a:t>
            </a:r>
            <a:endParaRPr kumimoji="1" lang="en-US" altLang="zh-CN" sz="1600" dirty="0">
              <a:solidFill>
                <a:schemeClr val="tx2"/>
              </a:solidFill>
              <a:latin typeface="Times New Roman"/>
            </a:endParaRPr>
          </a:p>
          <a:p>
            <a:r>
              <a:rPr kumimoji="1" lang="zh-CN" altLang="en-US" sz="160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kumimoji="1" lang="en-US" altLang="zh-CN" sz="1600" dirty="0">
                <a:solidFill>
                  <a:schemeClr val="tx2"/>
                </a:solidFill>
                <a:latin typeface="Arial" charset="0"/>
              </a:rPr>
              <a:t>0</a:t>
            </a:r>
            <a:r>
              <a:rPr kumimoji="1" lang="en-US" altLang="zh-CN" sz="160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kumimoji="1" lang="en-US" altLang="zh-CN" sz="1600" dirty="0">
                <a:solidFill>
                  <a:schemeClr val="tx2"/>
                </a:solidFill>
                <a:latin typeface="Arial" charset="0"/>
              </a:rPr>
              <a:t>~</a:t>
            </a:r>
            <a:r>
              <a:rPr kumimoji="1" lang="en-US" altLang="zh-CN" sz="160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kumimoji="1" lang="en-US" altLang="zh-CN" sz="1600" dirty="0">
                <a:solidFill>
                  <a:schemeClr val="tx2"/>
                </a:solidFill>
                <a:latin typeface="Arial" charset="0"/>
              </a:rPr>
              <a:t>9</a:t>
            </a:r>
            <a:r>
              <a:rPr kumimoji="1" lang="en-US" altLang="zh-CN" sz="160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kumimoji="1" lang="en-US" altLang="zh-CN" sz="1600" b="0" dirty="0">
                <a:latin typeface="Arial" charset="0"/>
              </a:rPr>
              <a:t> </a:t>
            </a:r>
            <a:r>
              <a:rPr kumimoji="1" lang="en-US" altLang="zh-CN" sz="1600" dirty="0">
                <a:solidFill>
                  <a:schemeClr val="tx2"/>
                </a:solidFill>
                <a:latin typeface="Arial" charset="0"/>
                <a:sym typeface="Wingdings" pitchFamily="2" charset="2"/>
              </a:rPr>
              <a:t>30H~39H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1474788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矩形 90113"/>
          <p:cNvSpPr/>
          <p:nvPr/>
        </p:nvSpPr>
        <p:spPr>
          <a:xfrm>
            <a:off x="1295636" y="908720"/>
            <a:ext cx="7315200" cy="6019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控制转移指令：</a:t>
            </a: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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无条件转移指令</a:t>
            </a:r>
          </a:p>
          <a:p>
            <a:pPr marL="1143000" lvl="2" indent="-228600"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JMP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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条件转移指令</a:t>
            </a:r>
          </a:p>
          <a:p>
            <a:pPr marL="1143000" lvl="2" indent="-2286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JZ / JNZ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JE / JNE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JS / JNS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JO / JNO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</a:p>
          <a:p>
            <a:pPr marL="1143000" lvl="2" indent="-2286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JP / JNP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JB / JNB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JL / JNL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JBE / JNBE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</a:t>
            </a:r>
          </a:p>
          <a:p>
            <a:pPr marL="1143000" lvl="2" indent="-22860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JLE / JNLE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、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JCXZ </a:t>
            </a:r>
          </a:p>
          <a:p>
            <a:pPr marL="742950" lvl="1" indent="-285750"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 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循环指令</a:t>
            </a:r>
          </a:p>
          <a:p>
            <a:pPr marL="1143000" lvl="2" indent="-228600"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0" dirty="0">
                <a:solidFill>
                  <a:srgbClr val="000000"/>
                </a:solidFill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</a:rPr>
              <a:t>LOOP</a:t>
            </a:r>
            <a:r>
              <a:rPr lang="zh-CN" altLang="en-US" sz="2000" b="0" dirty="0">
                <a:solidFill>
                  <a:srgbClr val="000000"/>
                </a:solidFill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</a:rPr>
              <a:t>LOOPZ / LOOPE</a:t>
            </a:r>
            <a:r>
              <a:rPr lang="zh-CN" altLang="en-US" sz="2000" b="0" dirty="0">
                <a:solidFill>
                  <a:srgbClr val="000000"/>
                </a:solidFill>
              </a:rPr>
              <a:t>、</a:t>
            </a:r>
            <a:r>
              <a:rPr lang="en-US" altLang="zh-CN" sz="2000" b="0" dirty="0">
                <a:solidFill>
                  <a:srgbClr val="000000"/>
                </a:solidFill>
              </a:rPr>
              <a:t>LOOPNZ / LOOPNE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387732160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490F-0CB7-104D-B2E5-4DBA9509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补充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7C8E-6DEB-CF49-8AB4-B4F5E0A1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2756"/>
            <a:ext cx="8229600" cy="4898169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个常用的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21H</a:t>
            </a:r>
            <a:r>
              <a:rPr lang="zh-CN" altLang="en-US" dirty="0"/>
              <a:t>系统功能调用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3176A-58CA-734E-8D54-ED8BE8AF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024844"/>
            <a:ext cx="5616624" cy="3797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4AAE0-4F00-E148-BCB8-96CF278DCA8A}"/>
              </a:ext>
            </a:extLst>
          </p:cNvPr>
          <p:cNvSpPr txBox="1"/>
          <p:nvPr/>
        </p:nvSpPr>
        <p:spPr>
          <a:xfrm>
            <a:off x="283530" y="2744924"/>
            <a:ext cx="30219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一般步骤：</a:t>
            </a:r>
            <a:endParaRPr lang="en-US" altLang="zh-CN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1600" dirty="0"/>
              <a:t>入口参数送到指定寄存器</a:t>
            </a:r>
            <a:endParaRPr lang="en-US" altLang="zh-CN" sz="1600" dirty="0"/>
          </a:p>
          <a:p>
            <a:pPr marL="457200" indent="-457200">
              <a:buAutoNum type="arabicPeriod"/>
            </a:pPr>
            <a:r>
              <a:rPr lang="zh-CN" altLang="en-US" sz="1600" dirty="0"/>
              <a:t>系统功能号送到寄存器</a:t>
            </a:r>
            <a:r>
              <a:rPr lang="en-US" altLang="zh-CN" sz="1600" dirty="0"/>
              <a:t>AH</a:t>
            </a:r>
          </a:p>
          <a:p>
            <a:pPr marL="457200" indent="-457200">
              <a:buAutoNum type="arabicPeriod"/>
            </a:pPr>
            <a:r>
              <a:rPr lang="zh-CN" altLang="en-US" sz="1600" dirty="0"/>
              <a:t>用</a:t>
            </a:r>
            <a:r>
              <a:rPr lang="en-US" altLang="zh-CN" sz="1600" dirty="0"/>
              <a:t>INT</a:t>
            </a:r>
            <a:r>
              <a:rPr lang="zh-CN" altLang="en-US" sz="1600" dirty="0"/>
              <a:t> </a:t>
            </a:r>
            <a:r>
              <a:rPr lang="en-US" altLang="zh-CN" sz="1600" dirty="0"/>
              <a:t>21H</a:t>
            </a:r>
            <a:r>
              <a:rPr lang="zh-CN" altLang="en-US" sz="1600" dirty="0"/>
              <a:t>执行功能调用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4021559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27684" y="1448780"/>
            <a:ext cx="594066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zh-CN" altLang="en-US" sz="2800" b="1" dirty="0">
                <a:solidFill>
                  <a:srgbClr val="800000"/>
                </a:solidFill>
              </a:rPr>
              <a:t>第</a:t>
            </a:r>
            <a:r>
              <a:rPr lang="en-US" altLang="zh-CN" sz="2800" dirty="0">
                <a:solidFill>
                  <a:srgbClr val="800000"/>
                </a:solidFill>
              </a:rPr>
              <a:t>6</a:t>
            </a:r>
            <a:r>
              <a:rPr lang="zh-CN" altLang="en-US" sz="2800" dirty="0">
                <a:solidFill>
                  <a:srgbClr val="800000"/>
                </a:solidFill>
              </a:rPr>
              <a:t>讲作业：</a:t>
            </a:r>
            <a:endParaRPr lang="en-US" altLang="zh-CN" sz="2800" dirty="0">
              <a:solidFill>
                <a:srgbClr val="800000"/>
              </a:solidFill>
            </a:endParaRPr>
          </a:p>
          <a:p>
            <a:endParaRPr lang="en-US" altLang="zh-CN" sz="2800" dirty="0">
              <a:solidFill>
                <a:srgbClr val="800000"/>
              </a:solidFill>
            </a:endParaRPr>
          </a:p>
          <a:p>
            <a:r>
              <a:rPr lang="en-US" altLang="zh-CN" sz="2800" dirty="0">
                <a:solidFill>
                  <a:srgbClr val="800000"/>
                </a:solidFill>
              </a:rPr>
              <a:t>	</a:t>
            </a:r>
            <a:r>
              <a:rPr lang="fr-FR" altLang="zh-CN" sz="2800" dirty="0">
                <a:solidFill>
                  <a:srgbClr val="800000"/>
                </a:solidFill>
              </a:rPr>
              <a:t> Page 193 -194</a:t>
            </a:r>
            <a:r>
              <a:rPr lang="zh-CN" altLang="en-US" sz="2800" dirty="0">
                <a:solidFill>
                  <a:srgbClr val="800000"/>
                </a:solidFill>
              </a:rPr>
              <a:t>：</a:t>
            </a:r>
            <a:r>
              <a:rPr lang="en-US" altLang="zh-CN" sz="2800" dirty="0">
                <a:solidFill>
                  <a:srgbClr val="800000"/>
                </a:solidFill>
              </a:rPr>
              <a:t>5.3</a:t>
            </a:r>
            <a:r>
              <a:rPr lang="zh-CN" altLang="en-US" sz="2800" dirty="0">
                <a:solidFill>
                  <a:srgbClr val="800000"/>
                </a:solidFill>
              </a:rPr>
              <a:t>、</a:t>
            </a:r>
            <a:r>
              <a:rPr lang="en-US" altLang="zh-CN" sz="2800" dirty="0">
                <a:solidFill>
                  <a:srgbClr val="800000"/>
                </a:solidFill>
              </a:rPr>
              <a:t>5.6</a:t>
            </a:r>
          </a:p>
          <a:p>
            <a:endParaRPr lang="en-US" altLang="zh-CN" sz="2800" b="1" dirty="0">
              <a:solidFill>
                <a:srgbClr val="80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后面的例题感兴趣的同学可自学！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065" y="1007902"/>
            <a:ext cx="8017669" cy="3276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zh-TW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5.2</a:t>
            </a:r>
            <a:r>
              <a:rPr lang="zh-CN" altLang="zh-CN" sz="2400" dirty="0"/>
              <a:t>】</a:t>
            </a:r>
            <a:r>
              <a:rPr lang="zh-CN" altLang="en-US" sz="2400" dirty="0"/>
              <a:t>在</a:t>
            </a:r>
            <a:r>
              <a:rPr lang="en-US" altLang="zh-CN" sz="2400" dirty="0"/>
              <a:t>Y</a:t>
            </a:r>
            <a:r>
              <a:rPr lang="zh-CN" altLang="en-US" sz="2400" dirty="0"/>
              <a:t>中存放着</a:t>
            </a:r>
            <a:r>
              <a:rPr lang="en-US" altLang="zh-CN" sz="2400" dirty="0"/>
              <a:t>16</a:t>
            </a:r>
            <a:r>
              <a:rPr lang="zh-CN" altLang="en-US" sz="2400" dirty="0"/>
              <a:t>位数，试编制一个程序把</a:t>
            </a:r>
            <a:r>
              <a:rPr lang="en-US" altLang="zh-CN" sz="2400" dirty="0"/>
              <a:t>Y</a:t>
            </a:r>
            <a:r>
              <a:rPr lang="zh-CN" altLang="en-US" sz="2400" dirty="0"/>
              <a:t>中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的个数存入</a:t>
            </a:r>
            <a:r>
              <a:rPr lang="en-US" altLang="zh-CN" sz="2400" dirty="0"/>
              <a:t>COUNT</a:t>
            </a:r>
            <a:r>
              <a:rPr lang="zh-CN" altLang="en-US" sz="2400" dirty="0"/>
              <a:t>单元中。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958465" y="1947863"/>
            <a:ext cx="3886200" cy="4679950"/>
            <a:chOff x="2928" y="700"/>
            <a:chExt cx="2448" cy="2948"/>
          </a:xfrm>
        </p:grpSpPr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>
              <a:off x="3552" y="720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6" name="Text Box 6"/>
            <p:cNvSpPr txBox="1">
              <a:spLocks noChangeArrowheads="1"/>
            </p:cNvSpPr>
            <p:nvPr/>
          </p:nvSpPr>
          <p:spPr bwMode="auto">
            <a:xfrm>
              <a:off x="3648" y="70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4608" y="249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4704" y="247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3024" y="1074"/>
              <a:ext cx="163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 dirty="0"/>
                <a:t>初始化</a:t>
              </a:r>
              <a:r>
                <a:rPr lang="en-US" altLang="zh-CN" sz="1600" b="1" dirty="0"/>
                <a:t>CX=0</a:t>
              </a:r>
            </a:p>
          </p:txBody>
        </p:sp>
        <p:sp>
          <p:nvSpPr>
            <p:cNvPr id="15370" name="Text Box 11"/>
            <p:cNvSpPr txBox="1">
              <a:spLocks noChangeArrowheads="1"/>
            </p:cNvSpPr>
            <p:nvPr/>
          </p:nvSpPr>
          <p:spPr bwMode="auto">
            <a:xfrm>
              <a:off x="3360" y="2806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/>
                <a:t>CX=CX+1</a:t>
              </a:r>
            </a:p>
          </p:txBody>
        </p:sp>
        <p:sp>
          <p:nvSpPr>
            <p:cNvPr id="15371" name="Text Box 12"/>
            <p:cNvSpPr txBox="1">
              <a:spLocks noChangeArrowheads="1"/>
            </p:cNvSpPr>
            <p:nvPr/>
          </p:nvSpPr>
          <p:spPr bwMode="auto">
            <a:xfrm>
              <a:off x="3360" y="3216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/>
                <a:t>Y</a:t>
              </a:r>
              <a:r>
                <a:rPr lang="zh-CN" altLang="en-US" sz="1600" b="1" dirty="0"/>
                <a:t>逻辑左移</a:t>
              </a:r>
              <a:r>
                <a:rPr lang="en-US" altLang="zh-CN" sz="1600" b="1" dirty="0"/>
                <a:t>1</a:t>
              </a:r>
              <a:r>
                <a:rPr lang="zh-CN" altLang="en-US" sz="1600" b="1" dirty="0"/>
                <a:t>位</a:t>
              </a:r>
            </a:p>
          </p:txBody>
        </p:sp>
        <p:sp>
          <p:nvSpPr>
            <p:cNvPr id="15372" name="AutoShape 13"/>
            <p:cNvSpPr>
              <a:spLocks noChangeArrowheads="1"/>
            </p:cNvSpPr>
            <p:nvPr/>
          </p:nvSpPr>
          <p:spPr bwMode="auto">
            <a:xfrm>
              <a:off x="3408" y="2112"/>
              <a:ext cx="864" cy="48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3" name="Text Box 14"/>
            <p:cNvSpPr txBox="1">
              <a:spLocks noChangeArrowheads="1"/>
            </p:cNvSpPr>
            <p:nvPr/>
          </p:nvSpPr>
          <p:spPr bwMode="auto">
            <a:xfrm>
              <a:off x="3648" y="225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Y=-</a:t>
              </a:r>
              <a:r>
                <a:rPr lang="zh-CN" altLang="en-US" sz="1600" b="1"/>
                <a:t>？</a:t>
              </a:r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>
              <a:off x="3840" y="9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384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7"/>
            <p:cNvSpPr>
              <a:spLocks noChangeShapeType="1"/>
            </p:cNvSpPr>
            <p:nvPr/>
          </p:nvSpPr>
          <p:spPr bwMode="auto">
            <a:xfrm>
              <a:off x="3840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8"/>
            <p:cNvSpPr>
              <a:spLocks noChangeShapeType="1"/>
            </p:cNvSpPr>
            <p:nvPr/>
          </p:nvSpPr>
          <p:spPr bwMode="auto">
            <a:xfrm>
              <a:off x="3840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9"/>
            <p:cNvSpPr>
              <a:spLocks noChangeShapeType="1"/>
            </p:cNvSpPr>
            <p:nvPr/>
          </p:nvSpPr>
          <p:spPr bwMode="auto">
            <a:xfrm>
              <a:off x="3840" y="30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20"/>
            <p:cNvSpPr>
              <a:spLocks noChangeShapeType="1"/>
            </p:cNvSpPr>
            <p:nvPr/>
          </p:nvSpPr>
          <p:spPr bwMode="auto">
            <a:xfrm>
              <a:off x="4896" y="17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1"/>
            <p:cNvSpPr>
              <a:spLocks noChangeShapeType="1"/>
            </p:cNvSpPr>
            <p:nvPr/>
          </p:nvSpPr>
          <p:spPr bwMode="auto">
            <a:xfrm>
              <a:off x="38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>
              <a:off x="489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3"/>
            <p:cNvSpPr>
              <a:spLocks noChangeShapeType="1"/>
            </p:cNvSpPr>
            <p:nvPr/>
          </p:nvSpPr>
          <p:spPr bwMode="auto">
            <a:xfrm flipH="1">
              <a:off x="2928" y="36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 flipH="1">
              <a:off x="2928" y="1392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25"/>
            <p:cNvSpPr>
              <a:spLocks noChangeShapeType="1"/>
            </p:cNvSpPr>
            <p:nvPr/>
          </p:nvSpPr>
          <p:spPr bwMode="auto">
            <a:xfrm flipH="1">
              <a:off x="2928" y="139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26"/>
            <p:cNvSpPr>
              <a:spLocks noChangeShapeType="1"/>
            </p:cNvSpPr>
            <p:nvPr/>
          </p:nvSpPr>
          <p:spPr bwMode="auto">
            <a:xfrm flipH="1" flipV="1">
              <a:off x="4272" y="17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Text Box 27"/>
            <p:cNvSpPr txBox="1">
              <a:spLocks noChangeArrowheads="1"/>
            </p:cNvSpPr>
            <p:nvPr/>
          </p:nvSpPr>
          <p:spPr bwMode="auto">
            <a:xfrm>
              <a:off x="3840" y="194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15387" name="Text Box 28"/>
            <p:cNvSpPr txBox="1">
              <a:spLocks noChangeArrowheads="1"/>
            </p:cNvSpPr>
            <p:nvPr/>
          </p:nvSpPr>
          <p:spPr bwMode="auto">
            <a:xfrm>
              <a:off x="4272" y="153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15388" name="Text Box 29"/>
            <p:cNvSpPr txBox="1">
              <a:spLocks noChangeArrowheads="1"/>
            </p:cNvSpPr>
            <p:nvPr/>
          </p:nvSpPr>
          <p:spPr bwMode="auto">
            <a:xfrm>
              <a:off x="4416" y="2064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dirty="0"/>
                <a:t>COUNT </a:t>
              </a:r>
              <a:r>
                <a:rPr lang="en-US" altLang="zh-TW" sz="1600" b="1" dirty="0"/>
                <a:t>←</a:t>
              </a:r>
              <a:r>
                <a:rPr lang="en-US" altLang="zh-CN" sz="1600" b="1" dirty="0"/>
                <a:t> CX</a:t>
              </a:r>
            </a:p>
          </p:txBody>
        </p:sp>
        <p:sp>
          <p:nvSpPr>
            <p:cNvPr id="15389" name="AutoShape 30"/>
            <p:cNvSpPr>
              <a:spLocks noChangeArrowheads="1"/>
            </p:cNvSpPr>
            <p:nvPr/>
          </p:nvSpPr>
          <p:spPr bwMode="auto">
            <a:xfrm>
              <a:off x="3408" y="1488"/>
              <a:ext cx="864" cy="48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0" name="Text Box 31"/>
            <p:cNvSpPr txBox="1">
              <a:spLocks noChangeArrowheads="1"/>
            </p:cNvSpPr>
            <p:nvPr/>
          </p:nvSpPr>
          <p:spPr bwMode="auto">
            <a:xfrm>
              <a:off x="3648" y="1632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Y=0</a:t>
              </a:r>
              <a:r>
                <a:rPr lang="zh-CN" altLang="en-US" sz="1600" b="1"/>
                <a:t>？</a:t>
              </a:r>
            </a:p>
          </p:txBody>
        </p:sp>
        <p:sp>
          <p:nvSpPr>
            <p:cNvPr id="15391" name="Line 32"/>
            <p:cNvSpPr>
              <a:spLocks noChangeShapeType="1"/>
            </p:cNvSpPr>
            <p:nvPr/>
          </p:nvSpPr>
          <p:spPr bwMode="auto">
            <a:xfrm flipH="1">
              <a:off x="3168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4"/>
            <p:cNvSpPr>
              <a:spLocks noChangeShapeType="1"/>
            </p:cNvSpPr>
            <p:nvPr/>
          </p:nvSpPr>
          <p:spPr bwMode="auto">
            <a:xfrm flipH="1">
              <a:off x="3168" y="235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35"/>
            <p:cNvSpPr>
              <a:spLocks noChangeShapeType="1"/>
            </p:cNvSpPr>
            <p:nvPr/>
          </p:nvSpPr>
          <p:spPr bwMode="auto">
            <a:xfrm flipH="1">
              <a:off x="3168" y="31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Text Box 36"/>
            <p:cNvSpPr txBox="1">
              <a:spLocks noChangeArrowheads="1"/>
            </p:cNvSpPr>
            <p:nvPr/>
          </p:nvSpPr>
          <p:spPr bwMode="auto">
            <a:xfrm>
              <a:off x="3840" y="257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15395" name="Text Box 37"/>
            <p:cNvSpPr txBox="1">
              <a:spLocks noChangeArrowheads="1"/>
            </p:cNvSpPr>
            <p:nvPr/>
          </p:nvSpPr>
          <p:spPr bwMode="auto">
            <a:xfrm>
              <a:off x="3264" y="216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</p:grpSp>
      <p:sp>
        <p:nvSpPr>
          <p:cNvPr id="3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2690126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2123728" y="940070"/>
            <a:ext cx="52565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/>
              <a:t>data	segment</a:t>
            </a:r>
          </a:p>
          <a:p>
            <a:r>
              <a:rPr lang="en-US" altLang="zh-CN" sz="1800" b="0" dirty="0"/>
              <a:t>	Y	</a:t>
            </a:r>
            <a:r>
              <a:rPr lang="en-US" altLang="zh-CN" sz="1800" b="0" dirty="0" err="1"/>
              <a:t>dw</a:t>
            </a:r>
            <a:r>
              <a:rPr lang="en-US" altLang="zh-CN" sz="1800" b="0" dirty="0"/>
              <a:t>	06F3CH</a:t>
            </a:r>
          </a:p>
          <a:p>
            <a:r>
              <a:rPr lang="en-US" altLang="zh-CN" sz="1800" b="0" dirty="0"/>
              <a:t>	count	</a:t>
            </a:r>
            <a:r>
              <a:rPr lang="en-US" altLang="zh-CN" sz="1800" b="0" dirty="0" err="1"/>
              <a:t>dw</a:t>
            </a:r>
            <a:r>
              <a:rPr lang="en-US" altLang="zh-CN" sz="1800" b="0" dirty="0"/>
              <a:t>	?</a:t>
            </a:r>
          </a:p>
          <a:p>
            <a:r>
              <a:rPr lang="en-US" altLang="zh-CN" sz="1800" b="0" dirty="0"/>
              <a:t>data	ends</a:t>
            </a:r>
          </a:p>
          <a:p>
            <a:r>
              <a:rPr lang="en-US" altLang="zh-CN" sz="1800" b="0" dirty="0" err="1"/>
              <a:t>prog</a:t>
            </a:r>
            <a:r>
              <a:rPr lang="en-US" altLang="zh-CN" sz="1800" b="0" dirty="0"/>
              <a:t>	segment</a:t>
            </a:r>
          </a:p>
          <a:p>
            <a:r>
              <a:rPr lang="en-US" altLang="zh-CN" sz="1800" b="0" dirty="0"/>
              <a:t>	assume	</a:t>
            </a:r>
            <a:r>
              <a:rPr lang="en-US" altLang="zh-CN" sz="1800" b="0" dirty="0" err="1"/>
              <a:t>cs</a:t>
            </a:r>
            <a:r>
              <a:rPr lang="en-US" altLang="zh-CN" sz="1800" b="0" dirty="0"/>
              <a:t>: </a:t>
            </a:r>
            <a:r>
              <a:rPr lang="en-US" altLang="zh-CN" sz="1800" b="0" dirty="0" err="1"/>
              <a:t>prog</a:t>
            </a:r>
            <a:r>
              <a:rPr lang="en-US" altLang="zh-CN" sz="1800" b="0" dirty="0"/>
              <a:t>, ds: data</a:t>
            </a:r>
          </a:p>
          <a:p>
            <a:r>
              <a:rPr lang="en-US" altLang="zh-CN" sz="1800" b="0" dirty="0"/>
              <a:t>start:</a:t>
            </a:r>
            <a:r>
              <a:rPr lang="zh-CN" altLang="en-US" sz="1800" b="0" dirty="0"/>
              <a:t>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	ax, data	;</a:t>
            </a:r>
            <a:r>
              <a:rPr lang="zh-CN" altLang="en-US" sz="1800" b="0" dirty="0"/>
              <a:t>数据段地址送</a:t>
            </a:r>
            <a:r>
              <a:rPr lang="en-US" altLang="zh-CN" sz="1800" b="0" dirty="0"/>
              <a:t>ax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	ds, ax	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	cx, 0	;</a:t>
            </a:r>
            <a:r>
              <a:rPr lang="zh-CN" altLang="en-US" sz="1800" b="0" dirty="0"/>
              <a:t>初始化</a:t>
            </a:r>
            <a:r>
              <a:rPr lang="en-US" altLang="zh-CN" sz="1800" b="0" dirty="0"/>
              <a:t>CX=0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	ax, Y	;</a:t>
            </a:r>
            <a:r>
              <a:rPr lang="zh-CN" altLang="en-US" sz="1800" b="0" dirty="0"/>
              <a:t>把数放到</a:t>
            </a:r>
            <a:r>
              <a:rPr lang="en-US" altLang="zh-CN" sz="1800" b="0" dirty="0"/>
              <a:t>ax</a:t>
            </a:r>
          </a:p>
          <a:p>
            <a:r>
              <a:rPr lang="en-US" altLang="zh-CN" sz="1800" b="0" dirty="0"/>
              <a:t>testing: 	and 	ax, ax	;</a:t>
            </a:r>
            <a:r>
              <a:rPr lang="zh-CN" altLang="en-US" sz="1800" b="0" dirty="0"/>
              <a:t>测试</a:t>
            </a:r>
            <a:r>
              <a:rPr lang="en-US" altLang="zh-CN" sz="1800" b="0" dirty="0"/>
              <a:t>Y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jz</a:t>
            </a:r>
            <a:r>
              <a:rPr lang="en-US" altLang="zh-CN" sz="1800" b="0" dirty="0"/>
              <a:t>	exit	;</a:t>
            </a:r>
            <a:r>
              <a:rPr lang="zh-CN" altLang="en-US" sz="1800" b="0" dirty="0"/>
              <a:t>如果</a:t>
            </a:r>
            <a:r>
              <a:rPr lang="en-US" altLang="zh-CN" sz="1800" b="0" dirty="0"/>
              <a:t>Y=0</a:t>
            </a:r>
            <a:r>
              <a:rPr lang="zh-CN" altLang="en-US" sz="1800" b="0" dirty="0"/>
              <a:t>，结束</a:t>
            </a:r>
          </a:p>
          <a:p>
            <a:r>
              <a:rPr lang="zh-CN" altLang="en-US" sz="1800" b="0" dirty="0"/>
              <a:t>	</a:t>
            </a:r>
            <a:r>
              <a:rPr lang="en-US" altLang="zh-CN" sz="1800" b="0" dirty="0" err="1"/>
              <a:t>jns</a:t>
            </a:r>
            <a:r>
              <a:rPr lang="en-US" altLang="zh-CN" sz="1800" b="0" dirty="0"/>
              <a:t>	shift	;</a:t>
            </a:r>
            <a:r>
              <a:rPr lang="zh-CN" altLang="en-US" sz="1800" b="0" dirty="0"/>
              <a:t>如果为正数，不变</a:t>
            </a:r>
          </a:p>
          <a:p>
            <a:r>
              <a:rPr lang="zh-CN" altLang="en-US" sz="1800" b="0" dirty="0"/>
              <a:t>	</a:t>
            </a:r>
            <a:r>
              <a:rPr lang="en-US" altLang="zh-CN" sz="1800" b="0" dirty="0" err="1"/>
              <a:t>inc</a:t>
            </a:r>
            <a:r>
              <a:rPr lang="en-US" altLang="zh-CN" sz="1800" b="0" dirty="0"/>
              <a:t>	cx	;</a:t>
            </a:r>
            <a:r>
              <a:rPr lang="zh-CN" altLang="en-US" sz="1800" b="0" dirty="0"/>
              <a:t>否则</a:t>
            </a:r>
            <a:r>
              <a:rPr lang="en-US" altLang="zh-CN" sz="1800" b="0" dirty="0"/>
              <a:t>CX=CX+1</a:t>
            </a:r>
          </a:p>
          <a:p>
            <a:r>
              <a:rPr lang="en-US" altLang="zh-CN" sz="1800" b="0" dirty="0"/>
              <a:t>shift: 	</a:t>
            </a:r>
            <a:r>
              <a:rPr lang="en-US" altLang="zh-CN" sz="1800" b="0" dirty="0" err="1"/>
              <a:t>shl</a:t>
            </a:r>
            <a:r>
              <a:rPr lang="en-US" altLang="zh-CN" sz="1800" b="0" dirty="0"/>
              <a:t>	ax, 1	;</a:t>
            </a:r>
            <a:r>
              <a:rPr lang="zh-CN" altLang="en-US" sz="1800" b="0" dirty="0"/>
              <a:t>左移</a:t>
            </a:r>
            <a:r>
              <a:rPr lang="en-US" altLang="zh-CN" sz="1800" b="0" dirty="0"/>
              <a:t>Y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jmp</a:t>
            </a:r>
            <a:r>
              <a:rPr lang="en-US" altLang="zh-CN" sz="1800" b="0" dirty="0"/>
              <a:t> 	testing</a:t>
            </a:r>
          </a:p>
          <a:p>
            <a:r>
              <a:rPr lang="en-US" altLang="zh-CN" sz="1800" b="0" dirty="0"/>
              <a:t>exit: 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	count, cx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mov</a:t>
            </a:r>
            <a:r>
              <a:rPr lang="en-US" altLang="zh-CN" sz="1800" b="0" dirty="0"/>
              <a:t> 	ah, 4ch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int</a:t>
            </a:r>
            <a:r>
              <a:rPr lang="en-US" altLang="zh-CN" sz="1800" b="0" dirty="0"/>
              <a:t> 	21h</a:t>
            </a:r>
          </a:p>
          <a:p>
            <a:r>
              <a:rPr lang="en-US" altLang="zh-CN" sz="1800" b="0" dirty="0" err="1"/>
              <a:t>prog</a:t>
            </a:r>
            <a:r>
              <a:rPr lang="en-US" altLang="zh-CN" sz="1800" b="0" dirty="0"/>
              <a:t> ends</a:t>
            </a:r>
          </a:p>
          <a:p>
            <a:r>
              <a:rPr lang="en-US" altLang="zh-CN" sz="1800" b="0" dirty="0"/>
              <a:t>	end	start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569164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27125"/>
            <a:ext cx="5311080" cy="5156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zh-TW" sz="2400" dirty="0">
                <a:effectLst/>
              </a:rPr>
              <a:t>【</a:t>
            </a:r>
            <a:r>
              <a:rPr lang="zh-CN" altLang="en-US" sz="2400" dirty="0">
                <a:effectLst/>
              </a:rPr>
              <a:t>例</a:t>
            </a:r>
            <a:r>
              <a:rPr lang="en-US" altLang="zh-CN" sz="2400" dirty="0">
                <a:effectLst/>
              </a:rPr>
              <a:t>5.6</a:t>
            </a:r>
            <a:r>
              <a:rPr lang="zh-CN" altLang="zh-CN" sz="2400" dirty="0">
                <a:effectLst/>
              </a:rPr>
              <a:t>】从键盘输入一行字符，要求输入的第一个字符必须是空格，如果不是，则退出，如果是，则开始接受输入的字符并顺序存入首地址为BUFFER的缓冲区，直到接收到第二个空格为止</a:t>
            </a:r>
            <a:r>
              <a:rPr lang="zh-CN" altLang="en-US" sz="2400" dirty="0">
                <a:effectLst/>
              </a:rPr>
              <a:t>。</a:t>
            </a: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ffectLst/>
              </a:rPr>
              <a:t>Flag=0</a:t>
            </a:r>
            <a:r>
              <a:rPr lang="zh-CN" altLang="en-US" sz="2400" dirty="0">
                <a:effectLst/>
              </a:rPr>
              <a:t>：第</a:t>
            </a:r>
            <a:r>
              <a:rPr lang="en-US" altLang="zh-CN" sz="2400" dirty="0">
                <a:effectLst/>
              </a:rPr>
              <a:t>1</a:t>
            </a:r>
            <a:r>
              <a:rPr lang="zh-CN" altLang="en-US" sz="2400" dirty="0">
                <a:effectLst/>
              </a:rPr>
              <a:t>个字符</a:t>
            </a:r>
            <a:endParaRPr lang="en-US" altLang="zh-CN" sz="2400" dirty="0">
              <a:effectLst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effectLst/>
              </a:rPr>
              <a:t>Flag=1</a:t>
            </a:r>
            <a:r>
              <a:rPr lang="zh-CN" altLang="en-US" sz="2400" dirty="0">
                <a:effectLst/>
              </a:rPr>
              <a:t>：不是第</a:t>
            </a:r>
            <a:r>
              <a:rPr lang="en-US" altLang="zh-CN" sz="2400" dirty="0">
                <a:effectLst/>
              </a:rPr>
              <a:t>1</a:t>
            </a:r>
            <a:r>
              <a:rPr lang="zh-CN" altLang="en-US" sz="2400" dirty="0">
                <a:effectLst/>
              </a:rPr>
              <a:t>个字符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effectLst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200400" y="1463675"/>
            <a:ext cx="5791200" cy="5060950"/>
            <a:chOff x="1776" y="76"/>
            <a:chExt cx="3648" cy="3188"/>
          </a:xfrm>
        </p:grpSpPr>
        <p:sp>
          <p:nvSpPr>
            <p:cNvPr id="27653" name="AutoShape 4"/>
            <p:cNvSpPr>
              <a:spLocks noChangeArrowheads="1"/>
            </p:cNvSpPr>
            <p:nvPr/>
          </p:nvSpPr>
          <p:spPr bwMode="auto">
            <a:xfrm>
              <a:off x="3771" y="9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3867" y="7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27655" name="AutoShape 6"/>
            <p:cNvSpPr>
              <a:spLocks noChangeArrowheads="1"/>
            </p:cNvSpPr>
            <p:nvPr/>
          </p:nvSpPr>
          <p:spPr bwMode="auto">
            <a:xfrm>
              <a:off x="3792" y="3072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3888" y="30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3552" y="432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初始化首地址</a:t>
              </a:r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4608" y="2160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置</a:t>
              </a:r>
              <a:r>
                <a:rPr lang="en-US" altLang="zh-CN" sz="1600" b="1"/>
                <a:t>FLAG</a:t>
              </a:r>
              <a:r>
                <a:rPr lang="zh-CN" altLang="en-US" sz="1600" b="1"/>
                <a:t>为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776" y="1366"/>
              <a:ext cx="72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修改地址</a:t>
              </a:r>
            </a:p>
          </p:txBody>
        </p:sp>
        <p:sp>
          <p:nvSpPr>
            <p:cNvPr id="27660" name="AutoShape 11"/>
            <p:cNvSpPr>
              <a:spLocks noChangeArrowheads="1"/>
            </p:cNvSpPr>
            <p:nvPr/>
          </p:nvSpPr>
          <p:spPr bwMode="auto">
            <a:xfrm>
              <a:off x="2400" y="1996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1" name="AutoShape 12"/>
            <p:cNvSpPr>
              <a:spLocks noChangeArrowheads="1"/>
            </p:cNvSpPr>
            <p:nvPr/>
          </p:nvSpPr>
          <p:spPr bwMode="auto">
            <a:xfrm>
              <a:off x="3408" y="235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3456" y="2476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是空格符吗？</a:t>
              </a:r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4080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2160" y="15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4059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>
              <a:off x="2160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307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>
              <a:off x="408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 flipH="1">
              <a:off x="4704" y="26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H="1">
              <a:off x="216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 flipH="1">
              <a:off x="2160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5"/>
            <p:cNvSpPr>
              <a:spLocks noChangeShapeType="1"/>
            </p:cNvSpPr>
            <p:nvPr/>
          </p:nvSpPr>
          <p:spPr bwMode="auto">
            <a:xfrm flipV="1">
              <a:off x="5040" y="115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6"/>
            <p:cNvSpPr>
              <a:spLocks noChangeShapeType="1"/>
            </p:cNvSpPr>
            <p:nvPr/>
          </p:nvSpPr>
          <p:spPr bwMode="auto">
            <a:xfrm flipH="1">
              <a:off x="3072" y="29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Text Box 27"/>
            <p:cNvSpPr txBox="1">
              <a:spLocks noChangeArrowheads="1"/>
            </p:cNvSpPr>
            <p:nvPr/>
          </p:nvSpPr>
          <p:spPr bwMode="auto">
            <a:xfrm>
              <a:off x="4080" y="28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27675" name="Text Box 28"/>
            <p:cNvSpPr txBox="1">
              <a:spLocks noChangeArrowheads="1"/>
            </p:cNvSpPr>
            <p:nvPr/>
          </p:nvSpPr>
          <p:spPr bwMode="auto">
            <a:xfrm>
              <a:off x="3216" y="168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27676" name="Text Box 29"/>
            <p:cNvSpPr txBox="1">
              <a:spLocks noChangeArrowheads="1"/>
            </p:cNvSpPr>
            <p:nvPr/>
          </p:nvSpPr>
          <p:spPr bwMode="auto">
            <a:xfrm>
              <a:off x="4752" y="24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27677" name="Text Box 30"/>
            <p:cNvSpPr txBox="1">
              <a:spLocks noChangeArrowheads="1"/>
            </p:cNvSpPr>
            <p:nvPr/>
          </p:nvSpPr>
          <p:spPr bwMode="auto">
            <a:xfrm>
              <a:off x="4032" y="214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27678" name="AutoShape 31"/>
            <p:cNvSpPr>
              <a:spLocks noChangeArrowheads="1"/>
            </p:cNvSpPr>
            <p:nvPr/>
          </p:nvSpPr>
          <p:spPr bwMode="auto">
            <a:xfrm>
              <a:off x="3408" y="163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9" name="Text Box 32"/>
            <p:cNvSpPr txBox="1">
              <a:spLocks noChangeArrowheads="1"/>
            </p:cNvSpPr>
            <p:nvPr/>
          </p:nvSpPr>
          <p:spPr bwMode="auto">
            <a:xfrm>
              <a:off x="3450" y="1632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</a:t>
              </a:r>
            </a:p>
            <a:p>
              <a:pPr algn="ctr" eaLnBrk="1" hangingPunct="1"/>
              <a:r>
                <a:rPr lang="zh-CN" altLang="en-US" sz="1600" b="1"/>
                <a:t>第一个字符吗？</a:t>
              </a:r>
            </a:p>
          </p:txBody>
        </p:sp>
        <p:sp>
          <p:nvSpPr>
            <p:cNvPr id="27680" name="Line 33"/>
            <p:cNvSpPr>
              <a:spLocks noChangeShapeType="1"/>
            </p:cNvSpPr>
            <p:nvPr/>
          </p:nvSpPr>
          <p:spPr bwMode="auto">
            <a:xfrm>
              <a:off x="4080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34"/>
            <p:cNvSpPr>
              <a:spLocks noChangeShapeType="1"/>
            </p:cNvSpPr>
            <p:nvPr/>
          </p:nvSpPr>
          <p:spPr bwMode="auto">
            <a:xfrm flipH="1" flipV="1">
              <a:off x="2160" y="115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Line 35"/>
            <p:cNvSpPr>
              <a:spLocks noChangeShapeType="1"/>
            </p:cNvSpPr>
            <p:nvPr/>
          </p:nvSpPr>
          <p:spPr bwMode="auto">
            <a:xfrm flipV="1">
              <a:off x="5040" y="239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3" name="Text Box 37"/>
            <p:cNvSpPr txBox="1">
              <a:spLocks noChangeArrowheads="1"/>
            </p:cNvSpPr>
            <p:nvPr/>
          </p:nvSpPr>
          <p:spPr bwMode="auto">
            <a:xfrm>
              <a:off x="2208" y="206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27684" name="Text Box 38"/>
            <p:cNvSpPr txBox="1">
              <a:spLocks noChangeArrowheads="1"/>
            </p:cNvSpPr>
            <p:nvPr/>
          </p:nvSpPr>
          <p:spPr bwMode="auto">
            <a:xfrm>
              <a:off x="3072" y="249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27685" name="Text Box 39"/>
            <p:cNvSpPr txBox="1">
              <a:spLocks noChangeArrowheads="1"/>
            </p:cNvSpPr>
            <p:nvPr/>
          </p:nvSpPr>
          <p:spPr bwMode="auto">
            <a:xfrm>
              <a:off x="3552" y="816"/>
              <a:ext cx="100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置</a:t>
              </a:r>
              <a:r>
                <a:rPr lang="en-US" altLang="zh-CN" sz="1600" b="1"/>
                <a:t>FLAG</a:t>
              </a:r>
              <a:r>
                <a:rPr lang="zh-CN" altLang="en-US" sz="1600" b="1"/>
                <a:t>为</a:t>
              </a:r>
              <a:r>
                <a:rPr lang="en-US" altLang="zh-CN" sz="1600" b="1"/>
                <a:t>0</a:t>
              </a:r>
            </a:p>
          </p:txBody>
        </p:sp>
        <p:sp>
          <p:nvSpPr>
            <p:cNvPr id="27686" name="Text Box 40"/>
            <p:cNvSpPr txBox="1">
              <a:spLocks noChangeArrowheads="1"/>
            </p:cNvSpPr>
            <p:nvPr/>
          </p:nvSpPr>
          <p:spPr bwMode="auto">
            <a:xfrm>
              <a:off x="3552" y="1248"/>
              <a:ext cx="100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接收一个字符</a:t>
              </a:r>
            </a:p>
          </p:txBody>
        </p:sp>
        <p:sp>
          <p:nvSpPr>
            <p:cNvPr id="27687" name="Line 43"/>
            <p:cNvSpPr>
              <a:spLocks noChangeShapeType="1"/>
            </p:cNvSpPr>
            <p:nvPr/>
          </p:nvSpPr>
          <p:spPr bwMode="auto">
            <a:xfrm>
              <a:off x="4080" y="6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44"/>
            <p:cNvSpPr>
              <a:spLocks noChangeShapeType="1"/>
            </p:cNvSpPr>
            <p:nvPr/>
          </p:nvSpPr>
          <p:spPr bwMode="auto">
            <a:xfrm>
              <a:off x="4080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Text Box 45"/>
            <p:cNvSpPr txBox="1">
              <a:spLocks noChangeArrowheads="1"/>
            </p:cNvSpPr>
            <p:nvPr/>
          </p:nvSpPr>
          <p:spPr bwMode="auto">
            <a:xfrm>
              <a:off x="2448" y="2140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是空格符吗？</a:t>
              </a:r>
            </a:p>
          </p:txBody>
        </p:sp>
        <p:sp>
          <p:nvSpPr>
            <p:cNvPr id="27690" name="Text Box 46"/>
            <p:cNvSpPr txBox="1">
              <a:spLocks noChangeArrowheads="1"/>
            </p:cNvSpPr>
            <p:nvPr/>
          </p:nvSpPr>
          <p:spPr bwMode="auto">
            <a:xfrm>
              <a:off x="1776" y="1750"/>
              <a:ext cx="76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存入缓冲区</a:t>
              </a:r>
            </a:p>
          </p:txBody>
        </p:sp>
        <p:sp>
          <p:nvSpPr>
            <p:cNvPr id="27691" name="Line 47"/>
            <p:cNvSpPr>
              <a:spLocks noChangeShapeType="1"/>
            </p:cNvSpPr>
            <p:nvPr/>
          </p:nvSpPr>
          <p:spPr bwMode="auto">
            <a:xfrm flipH="1" flipV="1">
              <a:off x="4080" y="11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48"/>
            <p:cNvSpPr>
              <a:spLocks noChangeShapeType="1"/>
            </p:cNvSpPr>
            <p:nvPr/>
          </p:nvSpPr>
          <p:spPr bwMode="auto">
            <a:xfrm flipH="1">
              <a:off x="3072" y="24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Line 49"/>
            <p:cNvSpPr>
              <a:spLocks noChangeShapeType="1"/>
            </p:cNvSpPr>
            <p:nvPr/>
          </p:nvSpPr>
          <p:spPr bwMode="auto">
            <a:xfrm flipH="1">
              <a:off x="3072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204679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074215"/>
            <a:ext cx="4572508" cy="5101160"/>
          </a:xfr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buffer	</a:t>
            </a:r>
            <a:r>
              <a:rPr lang="en-US" altLang="zh-CN" sz="1800" dirty="0" err="1">
                <a:effectLst/>
              </a:rPr>
              <a:t>db</a:t>
            </a:r>
            <a:r>
              <a:rPr lang="en-US" altLang="zh-CN" sz="1800" dirty="0">
                <a:effectLst/>
              </a:rPr>
              <a:t>	80 dup(?)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flag	</a:t>
            </a:r>
            <a:r>
              <a:rPr lang="en-US" altLang="zh-CN" sz="1800" dirty="0" err="1">
                <a:effectLst/>
              </a:rPr>
              <a:t>db</a:t>
            </a:r>
            <a:r>
              <a:rPr lang="en-US" altLang="zh-CN" sz="1800" dirty="0">
                <a:effectLst/>
              </a:rPr>
              <a:t>	?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……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lea	</a:t>
            </a:r>
            <a:r>
              <a:rPr lang="en-US" altLang="zh-CN" sz="1800" dirty="0" err="1">
                <a:effectLst/>
              </a:rPr>
              <a:t>bx,buffer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	flag,0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next: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	ah,1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int</a:t>
            </a:r>
            <a:r>
              <a:rPr lang="en-US" altLang="zh-CN" sz="1800" dirty="0">
                <a:effectLst/>
              </a:rPr>
              <a:t>	21h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test	flag,01h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jnz</a:t>
            </a:r>
            <a:r>
              <a:rPr lang="en-US" altLang="zh-CN" sz="1800" dirty="0">
                <a:effectLst/>
              </a:rPr>
              <a:t>	follow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	al,20h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jnz</a:t>
            </a:r>
            <a:r>
              <a:rPr lang="en-US" altLang="zh-CN" sz="1800" dirty="0">
                <a:effectLst/>
              </a:rPr>
              <a:t>	exit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	flag,1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jmp</a:t>
            </a:r>
            <a:r>
              <a:rPr lang="en-US" altLang="zh-CN" sz="1800" dirty="0">
                <a:effectLst/>
              </a:rPr>
              <a:t>	next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follow:    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 	al,20h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jz</a:t>
            </a:r>
            <a:r>
              <a:rPr lang="en-US" altLang="zh-CN" sz="1800" dirty="0">
                <a:effectLst/>
              </a:rPr>
              <a:t> 	exit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	[</a:t>
            </a:r>
            <a:r>
              <a:rPr lang="en-US" altLang="zh-CN" sz="1800" dirty="0" err="1">
                <a:effectLst/>
              </a:rPr>
              <a:t>bx</a:t>
            </a:r>
            <a:r>
              <a:rPr lang="en-US" altLang="zh-CN" sz="1800" dirty="0">
                <a:effectLst/>
              </a:rPr>
              <a:t>],al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inc</a:t>
            </a:r>
            <a:r>
              <a:rPr lang="en-US" altLang="zh-CN" sz="1800" dirty="0">
                <a:effectLst/>
              </a:rPr>
              <a:t>	</a:t>
            </a:r>
            <a:r>
              <a:rPr lang="en-US" altLang="zh-CN" sz="1800" dirty="0" err="1">
                <a:effectLst/>
              </a:rPr>
              <a:t>bx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	</a:t>
            </a:r>
            <a:r>
              <a:rPr lang="en-US" altLang="zh-CN" sz="1800" dirty="0" err="1">
                <a:effectLst/>
              </a:rPr>
              <a:t>jmp</a:t>
            </a:r>
            <a:r>
              <a:rPr lang="en-US" altLang="zh-CN" sz="1800" dirty="0">
                <a:effectLst/>
              </a:rPr>
              <a:t>	next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exit:	……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循环结构程序设计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200400" y="1463675"/>
            <a:ext cx="5791200" cy="5060950"/>
            <a:chOff x="1776" y="76"/>
            <a:chExt cx="3648" cy="31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771" y="9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867" y="7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792" y="3072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888" y="30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552" y="432"/>
              <a:ext cx="96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初始化首地址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608" y="2160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置</a:t>
              </a:r>
              <a:r>
                <a:rPr lang="en-US" altLang="zh-CN" sz="1600" b="1"/>
                <a:t>FLAG</a:t>
              </a:r>
              <a:r>
                <a:rPr lang="zh-CN" altLang="en-US" sz="1600" b="1"/>
                <a:t>为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776" y="1366"/>
              <a:ext cx="72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修改地址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2400" y="1996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3408" y="235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456" y="2476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是空格符吗？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080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160" y="159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059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60" y="11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072" y="18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08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704" y="261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16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160" y="2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040" y="115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3072" y="29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080" y="28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216" y="168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752" y="24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032" y="214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3408" y="163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3450" y="1632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</a:t>
              </a:r>
            </a:p>
            <a:p>
              <a:pPr algn="ctr" eaLnBrk="1" hangingPunct="1"/>
              <a:r>
                <a:rPr lang="zh-CN" altLang="en-US" sz="1600" b="1"/>
                <a:t>第一个字符吗？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080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 flipV="1">
              <a:off x="2160" y="115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V="1">
              <a:off x="5040" y="2390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208" y="206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3072" y="249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Y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3552" y="816"/>
              <a:ext cx="100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置</a:t>
              </a:r>
              <a:r>
                <a:rPr lang="en-US" altLang="zh-CN" sz="1600" b="1"/>
                <a:t>FLAG</a:t>
              </a:r>
              <a:r>
                <a:rPr lang="zh-CN" altLang="en-US" sz="1600" b="1"/>
                <a:t>为</a:t>
              </a:r>
              <a:r>
                <a:rPr lang="en-US" altLang="zh-CN" sz="1600" b="1"/>
                <a:t>0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3552" y="1248"/>
              <a:ext cx="100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接收一个字符</a:t>
              </a: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4080" y="6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4080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2448" y="2140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是空格符吗？</a:t>
              </a:r>
            </a:p>
          </p:txBody>
        </p:sp>
        <p:sp>
          <p:nvSpPr>
            <p:cNvPr id="43" name="Text Box 46"/>
            <p:cNvSpPr txBox="1">
              <a:spLocks noChangeArrowheads="1"/>
            </p:cNvSpPr>
            <p:nvPr/>
          </p:nvSpPr>
          <p:spPr bwMode="auto">
            <a:xfrm>
              <a:off x="1776" y="1750"/>
              <a:ext cx="76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存入缓冲区</a:t>
              </a:r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 flipH="1" flipV="1">
              <a:off x="4080" y="11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H="1">
              <a:off x="3072" y="24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 flipH="1">
              <a:off x="3072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03733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97669" y="1052736"/>
            <a:ext cx="8530815" cy="580526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TW" altLang="zh-TW" sz="2000" dirty="0">
                <a:effectLst/>
              </a:rPr>
              <a:t>【</a:t>
            </a:r>
            <a:r>
              <a:rPr lang="zh-TW" altLang="en-US" sz="2000" dirty="0">
                <a:effectLst/>
              </a:rPr>
              <a:t>例</a:t>
            </a:r>
            <a:r>
              <a:rPr lang="en-US" altLang="zh-CN" sz="2000" dirty="0">
                <a:effectLst/>
              </a:rPr>
              <a:t>5.9</a:t>
            </a:r>
            <a:r>
              <a:rPr lang="zh-TW" altLang="zh-TW" sz="2000" dirty="0">
                <a:effectLst/>
              </a:rPr>
              <a:t>】</a:t>
            </a:r>
            <a:r>
              <a:rPr lang="zh-CN" altLang="en-US" sz="2000" dirty="0">
                <a:effectLst/>
              </a:rPr>
              <a:t>在数据段中，有一个按从小到大顺序排列的无符号数数组，其首地址存放在</a:t>
            </a:r>
            <a:r>
              <a:rPr lang="en-US" altLang="zh-CN" sz="2000" dirty="0">
                <a:effectLst/>
              </a:rPr>
              <a:t>DI</a:t>
            </a:r>
            <a:r>
              <a:rPr lang="zh-CN" altLang="en-US" sz="2000" dirty="0">
                <a:effectLst/>
              </a:rPr>
              <a:t>寄存器中，数组中的第一个字单元存放着数组长度。在</a:t>
            </a:r>
            <a:r>
              <a:rPr lang="en-US" altLang="zh-CN" sz="2000" dirty="0">
                <a:effectLst/>
              </a:rPr>
              <a:t>AX</a:t>
            </a:r>
            <a:r>
              <a:rPr lang="zh-CN" altLang="en-US" sz="2000" dirty="0">
                <a:effectLst/>
              </a:rPr>
              <a:t>中有一个无符号数，要求在数组中查找</a:t>
            </a:r>
            <a:r>
              <a:rPr lang="en-US" altLang="zh-CN" sz="2000" dirty="0">
                <a:effectLst/>
              </a:rPr>
              <a:t>(AX)</a:t>
            </a:r>
            <a:r>
              <a:rPr lang="zh-CN" altLang="en-US" sz="2000" dirty="0">
                <a:effectLst/>
              </a:rPr>
              <a:t>：</a:t>
            </a:r>
            <a:endParaRPr lang="en-US" altLang="zh-CN" sz="2000" dirty="0">
              <a:effectLst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effectLst/>
              </a:rPr>
              <a:t>如找到，则使</a:t>
            </a:r>
            <a:r>
              <a:rPr lang="en-US" altLang="zh-CN" sz="2000" dirty="0">
                <a:effectLst/>
              </a:rPr>
              <a:t>CF=0</a:t>
            </a:r>
            <a:r>
              <a:rPr lang="zh-CN" altLang="en-US" sz="2000" dirty="0">
                <a:effectLst/>
              </a:rPr>
              <a:t>，并在</a:t>
            </a:r>
            <a:r>
              <a:rPr lang="en-US" altLang="zh-CN" sz="2000" dirty="0">
                <a:effectLst/>
              </a:rPr>
              <a:t>SI</a:t>
            </a:r>
            <a:r>
              <a:rPr lang="zh-CN" altLang="en-US" sz="2000" dirty="0">
                <a:effectLst/>
              </a:rPr>
              <a:t>中给出该元素在数组中的偏移地址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>
                <a:effectLst/>
              </a:rPr>
              <a:t>如未找到，则使</a:t>
            </a:r>
            <a:r>
              <a:rPr lang="en-US" altLang="zh-CN" sz="2000" dirty="0">
                <a:effectLst/>
              </a:rPr>
              <a:t>CF=1</a:t>
            </a:r>
            <a:r>
              <a:rPr lang="zh-CN" altLang="en-US" sz="2000" dirty="0">
                <a:effectLst/>
              </a:rPr>
              <a:t>，并使</a:t>
            </a:r>
            <a:r>
              <a:rPr lang="en-US" altLang="zh-CN" sz="2000" dirty="0">
                <a:effectLst/>
              </a:rPr>
              <a:t>SI</a:t>
            </a:r>
            <a:r>
              <a:rPr lang="zh-CN" altLang="en-US" sz="2000" dirty="0">
                <a:effectLst/>
              </a:rPr>
              <a:t>中存放最后一次比较的数组元素的偏移地址</a:t>
            </a:r>
            <a:endParaRPr lang="en-US" altLang="zh-CN" sz="2000" dirty="0"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dirty="0">
                <a:solidFill>
                  <a:schemeClr val="accent2"/>
                </a:solidFill>
                <a:latin typeface="Arial" charset="0"/>
              </a:rPr>
              <a:t>折半查找：在一个长度为</a:t>
            </a:r>
            <a:r>
              <a:rPr kumimoji="1" lang="en-US" altLang="zh-CN" sz="2000" dirty="0">
                <a:solidFill>
                  <a:schemeClr val="accent2"/>
                </a:solidFill>
                <a:latin typeface="Arial" charset="0"/>
              </a:rPr>
              <a:t>n </a:t>
            </a:r>
            <a:r>
              <a:rPr kumimoji="1" lang="zh-CN" altLang="en-US" sz="2000" dirty="0">
                <a:solidFill>
                  <a:schemeClr val="accent2"/>
                </a:solidFill>
                <a:latin typeface="Arial" charset="0"/>
              </a:rPr>
              <a:t>的有序数组</a:t>
            </a:r>
            <a:r>
              <a:rPr kumimoji="1" lang="en-US" altLang="zh-CN" sz="2000" dirty="0">
                <a:solidFill>
                  <a:schemeClr val="accent2"/>
                </a:solidFill>
                <a:latin typeface="Arial" charset="0"/>
              </a:rPr>
              <a:t>r</a:t>
            </a:r>
            <a:r>
              <a:rPr kumimoji="1" lang="zh-CN" altLang="en-US" sz="2000" dirty="0">
                <a:solidFill>
                  <a:schemeClr val="accent2"/>
                </a:solidFill>
                <a:latin typeface="Arial" charset="0"/>
              </a:rPr>
              <a:t>中，查找元素</a:t>
            </a:r>
            <a:r>
              <a:rPr kumimoji="1" lang="en-US" altLang="zh-CN" sz="2000" dirty="0">
                <a:solidFill>
                  <a:schemeClr val="accent2"/>
                </a:solidFill>
                <a:latin typeface="Arial" charset="0"/>
              </a:rPr>
              <a:t>k</a:t>
            </a:r>
            <a:r>
              <a:rPr kumimoji="1" lang="zh-CN" altLang="en-US" sz="2000" dirty="0">
                <a:solidFill>
                  <a:schemeClr val="accent2"/>
                </a:solidFill>
                <a:latin typeface="Arial" charset="0"/>
              </a:rPr>
              <a:t>的折半查找算法可描述如下：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</a:rPr>
              <a:t>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</a:rPr>
              <a:t>1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</a:rPr>
              <a:t>）初始化被查找数组的首尾下标，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</a:rPr>
              <a:t>low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1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</a:t>
            </a:r>
            <a:r>
              <a:rPr kumimoji="1" lang="en-US" altLang="zh-CN" sz="2000" b="0" dirty="0" err="1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highn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；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2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）若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low&gt;high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，则查找失败，置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CF=1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，退出程序。否则，计算中点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mid[(</a:t>
            </a:r>
            <a:r>
              <a:rPr kumimoji="1" lang="en-US" altLang="zh-CN" sz="2000" b="0" dirty="0" err="1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low+high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)/2]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；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3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k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与中点元素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r[mid]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比较。若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k=r[mid]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，则查找成功，程序结束；若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k&lt;r[mid]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，则转（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4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）；若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k&gt;r[mid]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，则转（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5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）；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4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）低半部分查找，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highmid-1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，返回（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2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），继续查找；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5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）高半部分查找，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lowmid+1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，返回（</a:t>
            </a:r>
            <a:r>
              <a:rPr kumimoji="1" lang="en-US" altLang="zh-CN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2</a:t>
            </a:r>
            <a:r>
              <a:rPr kumimoji="1" lang="zh-CN" altLang="en-US" sz="2000" b="0" dirty="0">
                <a:solidFill>
                  <a:srgbClr val="FF0000"/>
                </a:solidFill>
                <a:effectLst/>
                <a:latin typeface="Arial" charset="0"/>
                <a:sym typeface="Wingdings" pitchFamily="2" charset="2"/>
              </a:rPr>
              <a:t>），继续查找。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endParaRPr lang="en-US" altLang="zh-CN" sz="2000" dirty="0">
              <a:effectLst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effectLst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27733035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46"/>
          <p:cNvGrpSpPr>
            <a:grpSpLocks/>
          </p:cNvGrpSpPr>
          <p:nvPr/>
        </p:nvGrpSpPr>
        <p:grpSpPr bwMode="auto">
          <a:xfrm>
            <a:off x="1077913" y="253306"/>
            <a:ext cx="7010400" cy="6096000"/>
            <a:chOff x="384" y="144"/>
            <a:chExt cx="4416" cy="3840"/>
          </a:xfrm>
        </p:grpSpPr>
        <p:sp>
          <p:nvSpPr>
            <p:cNvPr id="41988" name="AutoShape 5"/>
            <p:cNvSpPr>
              <a:spLocks noChangeArrowheads="1"/>
            </p:cNvSpPr>
            <p:nvPr/>
          </p:nvSpPr>
          <p:spPr bwMode="auto">
            <a:xfrm>
              <a:off x="2427" y="164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89" name="Text Box 6"/>
            <p:cNvSpPr txBox="1">
              <a:spLocks noChangeArrowheads="1"/>
            </p:cNvSpPr>
            <p:nvPr/>
          </p:nvSpPr>
          <p:spPr bwMode="auto">
            <a:xfrm>
              <a:off x="2523" y="14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开始</a:t>
              </a:r>
            </a:p>
          </p:txBody>
        </p:sp>
        <p:sp>
          <p:nvSpPr>
            <p:cNvPr id="41990" name="AutoShape 7"/>
            <p:cNvSpPr>
              <a:spLocks noChangeArrowheads="1"/>
            </p:cNvSpPr>
            <p:nvPr/>
          </p:nvSpPr>
          <p:spPr bwMode="auto">
            <a:xfrm>
              <a:off x="3840" y="3476"/>
              <a:ext cx="576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1" name="Text Box 8"/>
            <p:cNvSpPr txBox="1">
              <a:spLocks noChangeArrowheads="1"/>
            </p:cNvSpPr>
            <p:nvPr/>
          </p:nvSpPr>
          <p:spPr bwMode="auto">
            <a:xfrm>
              <a:off x="3936" y="345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/>
                <a:t>结束</a:t>
              </a:r>
            </a:p>
          </p:txBody>
        </p:sp>
        <p:sp>
          <p:nvSpPr>
            <p:cNvPr id="41992" name="Text Box 9"/>
            <p:cNvSpPr txBox="1">
              <a:spLocks noChangeArrowheads="1"/>
            </p:cNvSpPr>
            <p:nvPr/>
          </p:nvSpPr>
          <p:spPr bwMode="auto">
            <a:xfrm>
              <a:off x="1968" y="500"/>
              <a:ext cx="14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b="1"/>
                <a:t>初始化</a:t>
              </a:r>
              <a:r>
                <a:rPr lang="en-US" altLang="zh-CN" sz="1600" b="1"/>
                <a:t>low,high</a:t>
              </a:r>
            </a:p>
          </p:txBody>
        </p:sp>
        <p:sp>
          <p:nvSpPr>
            <p:cNvPr id="41993" name="Text Box 10"/>
            <p:cNvSpPr txBox="1">
              <a:spLocks noChangeArrowheads="1"/>
            </p:cNvSpPr>
            <p:nvPr/>
          </p:nvSpPr>
          <p:spPr bwMode="auto">
            <a:xfrm>
              <a:off x="1872" y="2394"/>
              <a:ext cx="168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SI</a:t>
              </a:r>
              <a:r>
                <a:rPr lang="en-US" altLang="zh-TW" sz="1600" b="1"/>
                <a:t>←</a:t>
              </a:r>
              <a:r>
                <a:rPr lang="zh-CN" altLang="en-US" sz="1600" b="1"/>
                <a:t>所查找元素的偏移地址</a:t>
              </a:r>
            </a:p>
          </p:txBody>
        </p:sp>
        <p:sp>
          <p:nvSpPr>
            <p:cNvPr id="41994" name="Text Box 11"/>
            <p:cNvSpPr txBox="1">
              <a:spLocks noChangeArrowheads="1"/>
            </p:cNvSpPr>
            <p:nvPr/>
          </p:nvSpPr>
          <p:spPr bwMode="auto">
            <a:xfrm>
              <a:off x="2112" y="3572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high</a:t>
              </a:r>
              <a:r>
                <a:rPr lang="en-US" altLang="zh-TW" sz="1600" b="1"/>
                <a:t>←</a:t>
              </a:r>
              <a:r>
                <a:rPr lang="en-US" altLang="zh-CN" sz="1600" b="1"/>
                <a:t>mid-1</a:t>
              </a:r>
            </a:p>
          </p:txBody>
        </p:sp>
        <p:sp>
          <p:nvSpPr>
            <p:cNvPr id="41995" name="AutoShape 12"/>
            <p:cNvSpPr>
              <a:spLocks noChangeArrowheads="1"/>
            </p:cNvSpPr>
            <p:nvPr/>
          </p:nvSpPr>
          <p:spPr bwMode="auto">
            <a:xfrm>
              <a:off x="2070" y="93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6" name="AutoShape 13"/>
            <p:cNvSpPr>
              <a:spLocks noChangeArrowheads="1"/>
            </p:cNvSpPr>
            <p:nvPr/>
          </p:nvSpPr>
          <p:spPr bwMode="auto">
            <a:xfrm>
              <a:off x="2064" y="2852"/>
              <a:ext cx="1296" cy="52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7" name="Text Box 14"/>
            <p:cNvSpPr txBox="1">
              <a:spLocks noChangeArrowheads="1"/>
            </p:cNvSpPr>
            <p:nvPr/>
          </p:nvSpPr>
          <p:spPr bwMode="auto">
            <a:xfrm>
              <a:off x="2111" y="2996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(AX)=r[mid]?</a:t>
              </a:r>
            </a:p>
          </p:txBody>
        </p:sp>
        <p:sp>
          <p:nvSpPr>
            <p:cNvPr id="41998" name="Text Box 15"/>
            <p:cNvSpPr txBox="1">
              <a:spLocks noChangeArrowheads="1"/>
            </p:cNvSpPr>
            <p:nvPr/>
          </p:nvSpPr>
          <p:spPr bwMode="auto">
            <a:xfrm>
              <a:off x="2112" y="1076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low&gt;high</a:t>
              </a:r>
              <a:r>
                <a:rPr lang="zh-CN" altLang="en-US" sz="1600" b="1"/>
                <a:t>？</a:t>
              </a:r>
            </a:p>
          </p:txBody>
        </p:sp>
        <p:sp>
          <p:nvSpPr>
            <p:cNvPr id="41999" name="Line 16"/>
            <p:cNvSpPr>
              <a:spLocks noChangeShapeType="1"/>
            </p:cNvSpPr>
            <p:nvPr/>
          </p:nvSpPr>
          <p:spPr bwMode="auto">
            <a:xfrm>
              <a:off x="2715" y="3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17"/>
            <p:cNvSpPr>
              <a:spLocks noChangeShapeType="1"/>
            </p:cNvSpPr>
            <p:nvPr/>
          </p:nvSpPr>
          <p:spPr bwMode="auto">
            <a:xfrm>
              <a:off x="2715" y="7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8"/>
            <p:cNvSpPr>
              <a:spLocks noChangeShapeType="1"/>
            </p:cNvSpPr>
            <p:nvPr/>
          </p:nvSpPr>
          <p:spPr bwMode="auto">
            <a:xfrm flipH="1">
              <a:off x="2736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19"/>
            <p:cNvSpPr>
              <a:spLocks noChangeShapeType="1"/>
            </p:cNvSpPr>
            <p:nvPr/>
          </p:nvSpPr>
          <p:spPr bwMode="auto">
            <a:xfrm>
              <a:off x="2715" y="26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Line 20"/>
            <p:cNvSpPr>
              <a:spLocks noChangeShapeType="1"/>
            </p:cNvSpPr>
            <p:nvPr/>
          </p:nvSpPr>
          <p:spPr bwMode="auto">
            <a:xfrm>
              <a:off x="2736" y="33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21"/>
            <p:cNvSpPr>
              <a:spLocks noChangeShapeType="1"/>
            </p:cNvSpPr>
            <p:nvPr/>
          </p:nvSpPr>
          <p:spPr bwMode="auto">
            <a:xfrm>
              <a:off x="2736" y="3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22"/>
            <p:cNvSpPr>
              <a:spLocks noChangeShapeType="1"/>
            </p:cNvSpPr>
            <p:nvPr/>
          </p:nvSpPr>
          <p:spPr bwMode="auto">
            <a:xfrm flipH="1">
              <a:off x="1152" y="312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23"/>
            <p:cNvSpPr>
              <a:spLocks noChangeShapeType="1"/>
            </p:cNvSpPr>
            <p:nvPr/>
          </p:nvSpPr>
          <p:spPr bwMode="auto">
            <a:xfrm flipH="1">
              <a:off x="115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24"/>
            <p:cNvSpPr>
              <a:spLocks noChangeShapeType="1"/>
            </p:cNvSpPr>
            <p:nvPr/>
          </p:nvSpPr>
          <p:spPr bwMode="auto">
            <a:xfrm flipH="1">
              <a:off x="3360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25"/>
            <p:cNvSpPr>
              <a:spLocks noChangeShapeType="1"/>
            </p:cNvSpPr>
            <p:nvPr/>
          </p:nvSpPr>
          <p:spPr bwMode="auto">
            <a:xfrm flipH="1" flipV="1">
              <a:off x="384" y="81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26"/>
            <p:cNvSpPr>
              <a:spLocks noChangeShapeType="1"/>
            </p:cNvSpPr>
            <p:nvPr/>
          </p:nvSpPr>
          <p:spPr bwMode="auto">
            <a:xfrm flipH="1" flipV="1">
              <a:off x="384" y="816"/>
              <a:ext cx="7" cy="3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Text Box 28"/>
            <p:cNvSpPr txBox="1">
              <a:spLocks noChangeArrowheads="1"/>
            </p:cNvSpPr>
            <p:nvPr/>
          </p:nvSpPr>
          <p:spPr bwMode="auto">
            <a:xfrm>
              <a:off x="1152" y="2928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HIGHER    &gt;</a:t>
              </a:r>
            </a:p>
          </p:txBody>
        </p:sp>
        <p:sp>
          <p:nvSpPr>
            <p:cNvPr id="42011" name="Text Box 29"/>
            <p:cNvSpPr txBox="1">
              <a:spLocks noChangeArrowheads="1"/>
            </p:cNvSpPr>
            <p:nvPr/>
          </p:nvSpPr>
          <p:spPr bwMode="auto">
            <a:xfrm>
              <a:off x="3408" y="9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&gt;</a:t>
              </a:r>
            </a:p>
          </p:txBody>
        </p:sp>
        <p:sp>
          <p:nvSpPr>
            <p:cNvPr id="42012" name="Text Box 30"/>
            <p:cNvSpPr txBox="1">
              <a:spLocks noChangeArrowheads="1"/>
            </p:cNvSpPr>
            <p:nvPr/>
          </p:nvSpPr>
          <p:spPr bwMode="auto">
            <a:xfrm>
              <a:off x="2736" y="146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≤ </a:t>
              </a:r>
            </a:p>
          </p:txBody>
        </p:sp>
        <p:sp>
          <p:nvSpPr>
            <p:cNvPr id="42013" name="Text Box 31"/>
            <p:cNvSpPr txBox="1">
              <a:spLocks noChangeArrowheads="1"/>
            </p:cNvSpPr>
            <p:nvPr/>
          </p:nvSpPr>
          <p:spPr bwMode="auto">
            <a:xfrm>
              <a:off x="2784" y="2640"/>
              <a:ext cx="10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COMPARE</a:t>
              </a:r>
            </a:p>
          </p:txBody>
        </p:sp>
        <p:sp>
          <p:nvSpPr>
            <p:cNvPr id="42014" name="Text Box 33"/>
            <p:cNvSpPr txBox="1">
              <a:spLocks noChangeArrowheads="1"/>
            </p:cNvSpPr>
            <p:nvPr/>
          </p:nvSpPr>
          <p:spPr bwMode="auto">
            <a:xfrm>
              <a:off x="2064" y="1680"/>
              <a:ext cx="1302" cy="3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 </a:t>
              </a:r>
              <a:r>
                <a:rPr lang="zh-CN" altLang="en-US" sz="1600" b="1"/>
                <a:t>计算中间元素下标</a:t>
              </a:r>
            </a:p>
            <a:p>
              <a:pPr algn="ctr" eaLnBrk="1" hangingPunct="1"/>
              <a:r>
                <a:rPr lang="en-US" altLang="zh-CN" sz="1600" b="1"/>
                <a:t>mid</a:t>
              </a:r>
              <a:r>
                <a:rPr lang="en-US" altLang="zh-TW" sz="1600" b="1"/>
                <a:t>←</a:t>
              </a:r>
              <a:r>
                <a:rPr lang="en-US" altLang="zh-CN" sz="1600" b="1"/>
                <a:t>[(low+high)/2]</a:t>
              </a:r>
            </a:p>
          </p:txBody>
        </p:sp>
        <p:sp>
          <p:nvSpPr>
            <p:cNvPr id="42015" name="Line 34"/>
            <p:cNvSpPr>
              <a:spLocks noChangeShapeType="1"/>
            </p:cNvSpPr>
            <p:nvPr/>
          </p:nvSpPr>
          <p:spPr bwMode="auto">
            <a:xfrm flipH="1">
              <a:off x="2736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35"/>
            <p:cNvSpPr>
              <a:spLocks noChangeShapeType="1"/>
            </p:cNvSpPr>
            <p:nvPr/>
          </p:nvSpPr>
          <p:spPr bwMode="auto">
            <a:xfrm flipH="1" flipV="1">
              <a:off x="3360" y="12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36"/>
            <p:cNvSpPr>
              <a:spLocks noChangeShapeType="1"/>
            </p:cNvSpPr>
            <p:nvPr/>
          </p:nvSpPr>
          <p:spPr bwMode="auto">
            <a:xfrm flipV="1">
              <a:off x="4128" y="1196"/>
              <a:ext cx="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Line 37"/>
            <p:cNvSpPr>
              <a:spLocks noChangeShapeType="1"/>
            </p:cNvSpPr>
            <p:nvPr/>
          </p:nvSpPr>
          <p:spPr bwMode="auto">
            <a:xfrm flipH="1" flipV="1">
              <a:off x="384" y="398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Text Box 38"/>
            <p:cNvSpPr txBox="1">
              <a:spLocks noChangeArrowheads="1"/>
            </p:cNvSpPr>
            <p:nvPr/>
          </p:nvSpPr>
          <p:spPr bwMode="auto">
            <a:xfrm>
              <a:off x="3360" y="2908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=</a:t>
              </a:r>
              <a:r>
                <a:rPr lang="zh-CN" altLang="en-US" sz="1600" b="1"/>
                <a:t>查找成功</a:t>
              </a:r>
            </a:p>
          </p:txBody>
        </p:sp>
        <p:sp>
          <p:nvSpPr>
            <p:cNvPr id="42020" name="Text Box 39"/>
            <p:cNvSpPr txBox="1">
              <a:spLocks noChangeArrowheads="1"/>
            </p:cNvSpPr>
            <p:nvPr/>
          </p:nvSpPr>
          <p:spPr bwMode="auto">
            <a:xfrm>
              <a:off x="2736" y="3360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&lt;      LOWER</a:t>
              </a:r>
            </a:p>
          </p:txBody>
        </p:sp>
        <p:sp>
          <p:nvSpPr>
            <p:cNvPr id="42021" name="Text Box 40"/>
            <p:cNvSpPr txBox="1">
              <a:spLocks noChangeArrowheads="1"/>
            </p:cNvSpPr>
            <p:nvPr/>
          </p:nvSpPr>
          <p:spPr bwMode="auto">
            <a:xfrm>
              <a:off x="3648" y="816"/>
              <a:ext cx="8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1600" b="1"/>
                <a:t>查找不成功</a:t>
              </a:r>
            </a:p>
            <a:p>
              <a:pPr algn="ctr" eaLnBrk="1" hangingPunct="1"/>
              <a:r>
                <a:rPr lang="en-US" altLang="zh-CN" sz="1600" b="1"/>
                <a:t>NO_MATCH</a:t>
              </a:r>
            </a:p>
          </p:txBody>
        </p:sp>
        <p:sp>
          <p:nvSpPr>
            <p:cNvPr id="42022" name="Text Box 41"/>
            <p:cNvSpPr txBox="1">
              <a:spLocks noChangeArrowheads="1"/>
            </p:cNvSpPr>
            <p:nvPr/>
          </p:nvSpPr>
          <p:spPr bwMode="auto">
            <a:xfrm>
              <a:off x="3456" y="1392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CF </a:t>
              </a:r>
              <a:r>
                <a:rPr lang="en-US" altLang="zh-TW" sz="1600" b="1"/>
                <a:t>←</a:t>
              </a:r>
              <a:r>
                <a:rPr lang="en-US" altLang="zh-CN" sz="1600"/>
                <a:t> 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42023" name="Line 42"/>
            <p:cNvSpPr>
              <a:spLocks noChangeShapeType="1"/>
            </p:cNvSpPr>
            <p:nvPr/>
          </p:nvSpPr>
          <p:spPr bwMode="auto">
            <a:xfrm flipV="1">
              <a:off x="4128" y="1607"/>
              <a:ext cx="0" cy="1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Text Box 43"/>
            <p:cNvSpPr txBox="1">
              <a:spLocks noChangeArrowheads="1"/>
            </p:cNvSpPr>
            <p:nvPr/>
          </p:nvSpPr>
          <p:spPr bwMode="auto">
            <a:xfrm>
              <a:off x="576" y="3574"/>
              <a:ext cx="124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low</a:t>
              </a:r>
              <a:r>
                <a:rPr lang="en-US" altLang="zh-TW" sz="1600" b="1"/>
                <a:t>←</a:t>
              </a:r>
              <a:r>
                <a:rPr lang="en-US" altLang="zh-CN" sz="1600" b="1"/>
                <a:t>mid+1</a:t>
              </a:r>
            </a:p>
          </p:txBody>
        </p:sp>
        <p:sp>
          <p:nvSpPr>
            <p:cNvPr id="42025" name="Line 44"/>
            <p:cNvSpPr>
              <a:spLocks noChangeShapeType="1"/>
            </p:cNvSpPr>
            <p:nvPr/>
          </p:nvSpPr>
          <p:spPr bwMode="auto">
            <a:xfrm flipH="1">
              <a:off x="1152" y="37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Text Box 45"/>
            <p:cNvSpPr txBox="1">
              <a:spLocks noChangeArrowheads="1"/>
            </p:cNvSpPr>
            <p:nvPr/>
          </p:nvSpPr>
          <p:spPr bwMode="auto">
            <a:xfrm>
              <a:off x="4176" y="3264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exit</a:t>
              </a:r>
            </a:p>
          </p:txBody>
        </p:sp>
      </p:grpSp>
      <p:sp>
        <p:nvSpPr>
          <p:cNvPr id="43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402716926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2529"/>
          <p:cNvSpPr/>
          <p:nvPr/>
        </p:nvSpPr>
        <p:spPr>
          <a:xfrm>
            <a:off x="1685020" y="1630002"/>
            <a:ext cx="658813" cy="485140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12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11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22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33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44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55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66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77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88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99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111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222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333</a:t>
            </a:r>
            <a:endParaRPr lang="en-US" altLang="zh-CN" sz="2000" b="1">
              <a:solidFill>
                <a:srgbClr val="0000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22531" name="矩形 22530"/>
          <p:cNvSpPr/>
          <p:nvPr/>
        </p:nvSpPr>
        <p:spPr>
          <a:xfrm>
            <a:off x="1304020" y="1630002"/>
            <a:ext cx="441325" cy="48593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0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3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4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5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6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7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8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 9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Lucida Sans Unicode" panose="020B0602030504020204" pitchFamily="34" charset="0"/>
                <a:ea typeface="宋体" panose="02010600030101010101" pitchFamily="2" charset="-122"/>
              </a:rPr>
              <a:t>12</a:t>
            </a:r>
            <a:endParaRPr lang="en-US" altLang="zh-CN" sz="1600" b="1">
              <a:solidFill>
                <a:srgbClr val="000000"/>
              </a:solidFill>
              <a:latin typeface="Lucida Sans Unicode" panose="020B0602030504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32" name="组合 22531"/>
          <p:cNvGrpSpPr/>
          <p:nvPr/>
        </p:nvGrpSpPr>
        <p:grpSpPr>
          <a:xfrm>
            <a:off x="2904220" y="1477602"/>
            <a:ext cx="4222750" cy="1920875"/>
            <a:chOff x="2160" y="672"/>
            <a:chExt cx="2660" cy="1210"/>
          </a:xfrm>
        </p:grpSpPr>
        <p:sp>
          <p:nvSpPr>
            <p:cNvPr id="22533" name="文本框 22532"/>
            <p:cNvSpPr txBox="1"/>
            <p:nvPr/>
          </p:nvSpPr>
          <p:spPr>
            <a:xfrm>
              <a:off x="2160" y="1296"/>
              <a:ext cx="96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(ax)=55</a:t>
              </a:r>
            </a:p>
          </p:txBody>
        </p:sp>
        <p:grpSp>
          <p:nvGrpSpPr>
            <p:cNvPr id="22534" name="组合 22533"/>
            <p:cNvGrpSpPr/>
            <p:nvPr/>
          </p:nvGrpSpPr>
          <p:grpSpPr>
            <a:xfrm>
              <a:off x="3024" y="672"/>
              <a:ext cx="1796" cy="1210"/>
              <a:chOff x="3216" y="672"/>
              <a:chExt cx="1796" cy="1210"/>
            </a:xfrm>
          </p:grpSpPr>
          <p:sp>
            <p:nvSpPr>
              <p:cNvPr id="22535" name="矩形 22534"/>
              <p:cNvSpPr/>
              <p:nvPr/>
            </p:nvSpPr>
            <p:spPr>
              <a:xfrm>
                <a:off x="3216" y="672"/>
                <a:ext cx="864" cy="1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low_idx</a:t>
                </a:r>
              </a:p>
              <a:p>
                <a:endParaRPr lang="en-US" altLang="zh-CN" sz="2000" err="1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</a:t>
                </a:r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1 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1 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4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5 </a:t>
                </a:r>
              </a:p>
            </p:txBody>
          </p:sp>
          <p:sp>
            <p:nvSpPr>
              <p:cNvPr id="22536" name="矩形 22535"/>
              <p:cNvSpPr/>
              <p:nvPr/>
            </p:nvSpPr>
            <p:spPr>
              <a:xfrm>
                <a:off x="4128" y="672"/>
                <a:ext cx="884" cy="1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dirty="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high_idx</a:t>
                </a:r>
                <a:endParaRPr lang="en-US" altLang="zh-CN" sz="2000" dirty="0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12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5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5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</p:grpSp>
      <p:sp>
        <p:nvSpPr>
          <p:cNvPr id="22537" name="文本框 22536"/>
          <p:cNvSpPr txBox="1"/>
          <p:nvPr/>
        </p:nvSpPr>
        <p:spPr>
          <a:xfrm>
            <a:off x="6809470" y="2696802"/>
            <a:ext cx="1371600" cy="7794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(si</a:t>
            </a:r>
            <a:r>
              <a:rPr lang="en-US" altLang="zh-CN" sz="1800" b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)=0ah</a:t>
            </a:r>
          </a:p>
          <a:p>
            <a:pPr>
              <a:spcBef>
                <a:spcPct val="50000"/>
              </a:spcBef>
            </a:pPr>
            <a:r>
              <a:rPr lang="en-US" altLang="zh-CN" sz="1800" b="1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Cf</a:t>
            </a:r>
            <a:r>
              <a:rPr lang="en-US" altLang="zh-CN" sz="1800" b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=0</a:t>
            </a:r>
          </a:p>
        </p:txBody>
      </p:sp>
      <p:grpSp>
        <p:nvGrpSpPr>
          <p:cNvPr id="22538" name="组合 22537"/>
          <p:cNvGrpSpPr/>
          <p:nvPr/>
        </p:nvGrpSpPr>
        <p:grpSpPr>
          <a:xfrm>
            <a:off x="2904220" y="3992202"/>
            <a:ext cx="4222750" cy="2225675"/>
            <a:chOff x="2160" y="672"/>
            <a:chExt cx="2660" cy="1402"/>
          </a:xfrm>
        </p:grpSpPr>
        <p:sp>
          <p:nvSpPr>
            <p:cNvPr id="22539" name="文本框 22538"/>
            <p:cNvSpPr txBox="1"/>
            <p:nvPr/>
          </p:nvSpPr>
          <p:spPr>
            <a:xfrm>
              <a:off x="2160" y="1296"/>
              <a:ext cx="96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(ax)=90</a:t>
              </a:r>
            </a:p>
          </p:txBody>
        </p:sp>
        <p:grpSp>
          <p:nvGrpSpPr>
            <p:cNvPr id="22540" name="组合 22539"/>
            <p:cNvGrpSpPr/>
            <p:nvPr/>
          </p:nvGrpSpPr>
          <p:grpSpPr>
            <a:xfrm>
              <a:off x="3024" y="672"/>
              <a:ext cx="1796" cy="1402"/>
              <a:chOff x="3216" y="672"/>
              <a:chExt cx="1796" cy="1402"/>
            </a:xfrm>
          </p:grpSpPr>
          <p:sp>
            <p:nvSpPr>
              <p:cNvPr id="22541" name="矩形 22540"/>
              <p:cNvSpPr/>
              <p:nvPr/>
            </p:nvSpPr>
            <p:spPr>
              <a:xfrm>
                <a:off x="3216" y="672"/>
                <a:ext cx="864" cy="14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low_idx</a:t>
                </a:r>
              </a:p>
              <a:p>
                <a:endParaRPr lang="en-US" altLang="zh-CN" sz="2000" err="1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</a:t>
                </a:r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1 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7 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7 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8</a:t>
                </a:r>
              </a:p>
              <a:p>
                <a:r>
                  <a:rPr lang="en-US" altLang="zh-CN" sz="200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   9 </a:t>
                </a:r>
              </a:p>
            </p:txBody>
          </p:sp>
          <p:sp>
            <p:nvSpPr>
              <p:cNvPr id="22542" name="矩形 22541"/>
              <p:cNvSpPr/>
              <p:nvPr/>
            </p:nvSpPr>
            <p:spPr>
              <a:xfrm>
                <a:off x="4128" y="672"/>
                <a:ext cx="884" cy="14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dirty="0" err="1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high_idx</a:t>
                </a:r>
                <a:endParaRPr lang="en-US" altLang="zh-CN" sz="2000" dirty="0">
                  <a:solidFill>
                    <a:srgbClr val="00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endParaRP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   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12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12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8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8</a:t>
                </a:r>
              </a:p>
              <a:p>
                <a:r>
                  <a:rPr lang="en-US" altLang="zh-CN" sz="20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</p:grpSp>
      <p:sp>
        <p:nvSpPr>
          <p:cNvPr id="22543" name="文本框 22542"/>
          <p:cNvSpPr txBox="1"/>
          <p:nvPr/>
        </p:nvSpPr>
        <p:spPr>
          <a:xfrm>
            <a:off x="6809470" y="5363802"/>
            <a:ext cx="1371600" cy="7794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(si</a:t>
            </a:r>
            <a:r>
              <a:rPr lang="en-US" altLang="zh-CN" sz="1800" b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)=10h</a:t>
            </a:r>
          </a:p>
          <a:p>
            <a:pPr>
              <a:spcBef>
                <a:spcPct val="50000"/>
              </a:spcBef>
            </a:pPr>
            <a:r>
              <a:rPr lang="en-US" altLang="zh-CN" sz="1800" b="1" err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Cf</a:t>
            </a:r>
            <a:r>
              <a:rPr lang="en-US" altLang="zh-CN" sz="1800" b="1">
                <a:solidFill>
                  <a:srgbClr val="0000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=1</a:t>
            </a:r>
          </a:p>
        </p:txBody>
      </p:sp>
      <p:sp>
        <p:nvSpPr>
          <p:cNvPr id="22544" name="椭圆 22543"/>
          <p:cNvSpPr/>
          <p:nvPr/>
        </p:nvSpPr>
        <p:spPr>
          <a:xfrm>
            <a:off x="1837420" y="3839802"/>
            <a:ext cx="533400" cy="381000"/>
          </a:xfrm>
          <a:prstGeom prst="ellipse">
            <a:avLst/>
          </a:prstGeom>
          <a:noFill/>
          <a:ln w="12700" cap="flat" cmpd="sng">
            <a:solidFill>
              <a:schemeClr val="bg2"/>
            </a:solidFill>
            <a:prstDash val="dash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5" name="矩形 22544"/>
          <p:cNvSpPr/>
          <p:nvPr/>
        </p:nvSpPr>
        <p:spPr>
          <a:xfrm>
            <a:off x="2370820" y="3458802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</a:t>
            </a:r>
          </a:p>
        </p:txBody>
      </p:sp>
      <p:sp>
        <p:nvSpPr>
          <p:cNvPr id="22546" name="矩形 22545"/>
          <p:cNvSpPr/>
          <p:nvPr/>
        </p:nvSpPr>
        <p:spPr>
          <a:xfrm>
            <a:off x="2370820" y="3839802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</a:t>
            </a:r>
          </a:p>
        </p:txBody>
      </p:sp>
      <p:sp>
        <p:nvSpPr>
          <p:cNvPr id="22547" name="矩形 22546"/>
          <p:cNvSpPr/>
          <p:nvPr/>
        </p:nvSpPr>
        <p:spPr>
          <a:xfrm>
            <a:off x="2370820" y="2773002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</a:t>
            </a:r>
          </a:p>
        </p:txBody>
      </p:sp>
      <p:sp>
        <p:nvSpPr>
          <p:cNvPr id="22548" name="椭圆 22547"/>
          <p:cNvSpPr/>
          <p:nvPr/>
        </p:nvSpPr>
        <p:spPr>
          <a:xfrm>
            <a:off x="1837420" y="2773002"/>
            <a:ext cx="533400" cy="381000"/>
          </a:xfrm>
          <a:prstGeom prst="ellipse">
            <a:avLst/>
          </a:prstGeom>
          <a:noFill/>
          <a:ln w="12700" cap="flat" cmpd="sng">
            <a:solidFill>
              <a:schemeClr val="bg2"/>
            </a:solidFill>
            <a:prstDash val="dash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9" name="椭圆 22548"/>
          <p:cNvSpPr/>
          <p:nvPr/>
        </p:nvSpPr>
        <p:spPr>
          <a:xfrm>
            <a:off x="1837420" y="3154002"/>
            <a:ext cx="533400" cy="381000"/>
          </a:xfrm>
          <a:prstGeom prst="ellipse">
            <a:avLst/>
          </a:prstGeom>
          <a:noFill/>
          <a:ln w="12700" cap="flat" cmpd="sng">
            <a:solidFill>
              <a:schemeClr val="bg2"/>
            </a:solidFill>
            <a:prstDash val="dash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0" name="椭圆 22549"/>
          <p:cNvSpPr/>
          <p:nvPr/>
        </p:nvSpPr>
        <p:spPr>
          <a:xfrm>
            <a:off x="1837420" y="3458802"/>
            <a:ext cx="533400" cy="381000"/>
          </a:xfrm>
          <a:prstGeom prst="ellipse">
            <a:avLst/>
          </a:prstGeom>
          <a:noFill/>
          <a:ln w="12700" cap="flat" cmpd="sng">
            <a:solidFill>
              <a:schemeClr val="bg2"/>
            </a:solidFill>
            <a:prstDash val="dash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1" name="矩形 22550"/>
          <p:cNvSpPr/>
          <p:nvPr/>
        </p:nvSpPr>
        <p:spPr>
          <a:xfrm>
            <a:off x="2370820" y="3154002"/>
            <a:ext cx="45561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</a:t>
            </a:r>
          </a:p>
        </p:txBody>
      </p:sp>
      <p:sp>
        <p:nvSpPr>
          <p:cNvPr id="22552" name="文本框 22551"/>
          <p:cNvSpPr txBox="1"/>
          <p:nvPr/>
        </p:nvSpPr>
        <p:spPr>
          <a:xfrm>
            <a:off x="1151620" y="944202"/>
            <a:ext cx="2057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折半算法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endParaRPr lang="en-US" altLang="zh-CN" b="1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2553" name="矩形 22552"/>
          <p:cNvSpPr/>
          <p:nvPr/>
        </p:nvSpPr>
        <p:spPr>
          <a:xfrm>
            <a:off x="1151620" y="944202"/>
            <a:ext cx="1600200" cy="457200"/>
          </a:xfrm>
          <a:prstGeom prst="rect">
            <a:avLst/>
          </a:prstGeom>
          <a:noFill/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4" name="文本框 22553"/>
          <p:cNvSpPr txBox="1"/>
          <p:nvPr/>
        </p:nvSpPr>
        <p:spPr>
          <a:xfrm>
            <a:off x="2370820" y="4982802"/>
            <a:ext cx="533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</a:t>
            </a:r>
          </a:p>
        </p:txBody>
      </p:sp>
      <p:sp>
        <p:nvSpPr>
          <p:cNvPr id="22555" name="文本框 22554"/>
          <p:cNvSpPr txBox="1"/>
          <p:nvPr/>
        </p:nvSpPr>
        <p:spPr>
          <a:xfrm>
            <a:off x="2370820" y="4220802"/>
            <a:ext cx="457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</a:t>
            </a:r>
          </a:p>
        </p:txBody>
      </p:sp>
      <p:sp>
        <p:nvSpPr>
          <p:cNvPr id="22556" name="文本框 22555"/>
          <p:cNvSpPr txBox="1"/>
          <p:nvPr/>
        </p:nvSpPr>
        <p:spPr>
          <a:xfrm>
            <a:off x="2370820" y="4601802"/>
            <a:ext cx="533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sym typeface="Wingdings 2" panose="05020102010507070707" pitchFamily="18" charset="2"/>
              </a:rPr>
              <a:t></a:t>
            </a:r>
          </a:p>
        </p:txBody>
      </p:sp>
      <p:sp>
        <p:nvSpPr>
          <p:cNvPr id="29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114740749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3380" y="980728"/>
            <a:ext cx="4974704" cy="5508848"/>
          </a:xfr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…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ax, number  ;</a:t>
            </a:r>
            <a:r>
              <a:rPr lang="zh-CN" altLang="en-US" sz="1800" dirty="0">
                <a:effectLst/>
              </a:rPr>
              <a:t>要查找数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 ax, [di+2]</a:t>
            </a:r>
            <a:r>
              <a:rPr lang="zh-CN" altLang="en-US" sz="1800" dirty="0">
                <a:effectLst/>
              </a:rPr>
              <a:t> </a:t>
            </a:r>
            <a:r>
              <a:rPr lang="en-US" altLang="zh-CN" sz="1800" dirty="0">
                <a:effectLst/>
              </a:rPr>
              <a:t>; (ax)</a:t>
            </a:r>
            <a:r>
              <a:rPr lang="zh-CN" altLang="en-US" sz="1800" dirty="0">
                <a:effectLst/>
              </a:rPr>
              <a:t>与第一个元素比较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ja     </a:t>
            </a:r>
            <a:r>
              <a:rPr lang="en-US" altLang="zh-CN" sz="1800" dirty="0" err="1">
                <a:effectLst/>
              </a:rPr>
              <a:t>chk_last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lea   </a:t>
            </a:r>
            <a:r>
              <a:rPr lang="en-US" altLang="zh-CN" sz="1800" dirty="0" err="1">
                <a:effectLst/>
              </a:rPr>
              <a:t>si</a:t>
            </a:r>
            <a:r>
              <a:rPr lang="en-US" altLang="zh-CN" sz="1800" dirty="0">
                <a:effectLst/>
              </a:rPr>
              <a:t>, [di+2]	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je     exit       ; (ax)</a:t>
            </a:r>
            <a:r>
              <a:rPr lang="zh-CN" altLang="en-US" sz="1800" dirty="0">
                <a:effectLst/>
              </a:rPr>
              <a:t>＝第</a:t>
            </a:r>
            <a:r>
              <a:rPr lang="en-US" altLang="zh-CN" sz="1800" dirty="0">
                <a:effectLst/>
              </a:rPr>
              <a:t>1</a:t>
            </a:r>
            <a:r>
              <a:rPr lang="zh-CN" altLang="en-US" sz="1800" dirty="0">
                <a:effectLst/>
              </a:rPr>
              <a:t>个元素</a:t>
            </a:r>
            <a:r>
              <a:rPr lang="en-US" altLang="zh-CN" sz="1800" dirty="0">
                <a:effectLst/>
              </a:rPr>
              <a:t>,</a:t>
            </a:r>
            <a:r>
              <a:rPr lang="zh-CN" altLang="en-US" sz="1800" dirty="0">
                <a:effectLst/>
              </a:rPr>
              <a:t>找到退出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stc</a:t>
            </a:r>
            <a:r>
              <a:rPr lang="en-US" altLang="zh-CN" sz="1800" dirty="0">
                <a:effectLst/>
              </a:rPr>
              <a:t>	            ;</a:t>
            </a:r>
            <a:r>
              <a:rPr lang="zh-CN" altLang="en-US" sz="1800" dirty="0">
                <a:effectLst/>
              </a:rPr>
              <a:t>可以去掉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zh-CN" altLang="en-US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jmp</a:t>
            </a:r>
            <a:r>
              <a:rPr lang="en-US" altLang="zh-CN" sz="1800" dirty="0">
                <a:effectLst/>
              </a:rPr>
              <a:t>  exit      ; (ax)&lt;</a:t>
            </a:r>
            <a:r>
              <a:rPr lang="zh-CN" altLang="en-US" sz="1800" dirty="0">
                <a:effectLst/>
              </a:rPr>
              <a:t>第一个元素</a:t>
            </a:r>
            <a:r>
              <a:rPr lang="en-US" altLang="zh-CN" sz="1800" dirty="0">
                <a:effectLst/>
              </a:rPr>
              <a:t>,</a:t>
            </a:r>
            <a:r>
              <a:rPr lang="zh-CN" altLang="en-US" sz="1800" dirty="0">
                <a:effectLst/>
              </a:rPr>
              <a:t>未找到退出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 err="1">
                <a:effectLst/>
              </a:rPr>
              <a:t>chk_last</a:t>
            </a:r>
            <a:r>
              <a:rPr lang="en-US" altLang="zh-CN" sz="1800" dirty="0">
                <a:effectLst/>
              </a:rPr>
              <a:t>:  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si</a:t>
            </a:r>
            <a:r>
              <a:rPr lang="en-US" altLang="zh-CN" sz="1800" dirty="0">
                <a:effectLst/>
              </a:rPr>
              <a:t>, [di]  </a:t>
            </a:r>
            <a:r>
              <a:rPr lang="zh-CN" altLang="en-US" sz="1800" dirty="0">
                <a:effectLst/>
              </a:rPr>
              <a:t>；</a:t>
            </a:r>
            <a:r>
              <a:rPr lang="en-US" altLang="zh-CN" sz="1800" dirty="0" err="1">
                <a:effectLst/>
              </a:rPr>
              <a:t>si</a:t>
            </a:r>
            <a:r>
              <a:rPr lang="en-US" altLang="zh-CN" sz="1800" dirty="0">
                <a:effectLst/>
              </a:rPr>
              <a:t>=</a:t>
            </a:r>
            <a:r>
              <a:rPr lang="zh-CN" altLang="en-US" sz="1800" dirty="0">
                <a:effectLst/>
              </a:rPr>
              <a:t>元素个数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zh-CN" altLang="en-US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shl</a:t>
            </a:r>
            <a:r>
              <a:rPr lang="en-US" altLang="zh-CN" sz="1800" dirty="0">
                <a:effectLst/>
              </a:rPr>
              <a:t>   si,1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add  </a:t>
            </a:r>
            <a:r>
              <a:rPr lang="en-US" altLang="zh-CN" sz="1800" dirty="0" err="1">
                <a:effectLst/>
              </a:rPr>
              <a:t>si,di</a:t>
            </a:r>
            <a:r>
              <a:rPr lang="en-US" altLang="zh-CN" sz="1800" dirty="0">
                <a:effectLst/>
              </a:rPr>
              <a:t>       ; </a:t>
            </a:r>
            <a:r>
              <a:rPr lang="zh-CN" altLang="en-US" sz="1800" dirty="0">
                <a:effectLst/>
              </a:rPr>
              <a:t>计算最后一个元素的地址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	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 ax,[</a:t>
            </a:r>
            <a:r>
              <a:rPr lang="en-US" altLang="zh-CN" sz="1800" dirty="0" err="1">
                <a:effectLst/>
              </a:rPr>
              <a:t>si</a:t>
            </a:r>
            <a:r>
              <a:rPr lang="en-US" altLang="zh-CN" sz="1800" dirty="0">
                <a:effectLst/>
              </a:rPr>
              <a:t>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jb</a:t>
            </a:r>
            <a:r>
              <a:rPr lang="en-US" altLang="zh-CN" sz="1800" dirty="0">
                <a:effectLst/>
              </a:rPr>
              <a:t>      search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je      exit    ; (ax)</a:t>
            </a:r>
            <a:r>
              <a:rPr lang="zh-CN" altLang="en-US" sz="1800" dirty="0">
                <a:effectLst/>
              </a:rPr>
              <a:t>＝最后一个元素</a:t>
            </a:r>
            <a:r>
              <a:rPr lang="en-US" altLang="zh-CN" sz="1800" dirty="0">
                <a:effectLst/>
              </a:rPr>
              <a:t>,</a:t>
            </a:r>
            <a:r>
              <a:rPr lang="zh-CN" altLang="en-US" sz="1800" dirty="0">
                <a:effectLst/>
              </a:rPr>
              <a:t>找到退出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stc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jmp</a:t>
            </a:r>
            <a:r>
              <a:rPr lang="en-US" altLang="zh-CN" sz="1800" dirty="0">
                <a:effectLst/>
              </a:rPr>
              <a:t>  exit   ; (ax)&gt;</a:t>
            </a:r>
            <a:r>
              <a:rPr lang="zh-CN" altLang="en-US" sz="1800" dirty="0">
                <a:effectLst/>
              </a:rPr>
              <a:t>最后一个元素</a:t>
            </a:r>
            <a:r>
              <a:rPr lang="en-US" altLang="zh-CN" sz="1800" dirty="0">
                <a:effectLst/>
              </a:rPr>
              <a:t>,</a:t>
            </a:r>
            <a:r>
              <a:rPr lang="zh-CN" altLang="en-US" sz="1800" dirty="0">
                <a:effectLst/>
              </a:rPr>
              <a:t>未找到退出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search:  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low_idx,1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bx</a:t>
            </a:r>
            <a:r>
              <a:rPr lang="en-US" altLang="zh-CN" sz="1800" dirty="0">
                <a:effectLst/>
              </a:rPr>
              <a:t>,[di]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high_idx,bx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bx,di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endParaRPr lang="en-US" altLang="zh-CN" sz="1600" dirty="0">
              <a:effectLst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472100" y="980728"/>
            <a:ext cx="3600400" cy="547284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mid: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cx,low_idx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dx,high_idx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cx,dx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ja       </a:t>
            </a:r>
            <a:r>
              <a:rPr lang="en-US" altLang="zh-CN" sz="1800" dirty="0" err="1">
                <a:effectLst/>
              </a:rPr>
              <a:t>no_match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add   </a:t>
            </a:r>
            <a:r>
              <a:rPr lang="en-US" altLang="zh-CN" sz="1800" dirty="0" err="1">
                <a:effectLst/>
              </a:rPr>
              <a:t>cx,dx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shr</a:t>
            </a:r>
            <a:r>
              <a:rPr lang="en-US" altLang="zh-CN" sz="1800" dirty="0">
                <a:effectLst/>
              </a:rPr>
              <a:t>    cx,1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mov</a:t>
            </a:r>
            <a:r>
              <a:rPr lang="en-US" altLang="zh-CN" sz="1800" dirty="0">
                <a:effectLst/>
              </a:rPr>
              <a:t>  </a:t>
            </a:r>
            <a:r>
              <a:rPr lang="en-US" altLang="zh-CN" sz="1800" dirty="0" err="1">
                <a:effectLst/>
              </a:rPr>
              <a:t>si,cx</a:t>
            </a:r>
            <a:endParaRPr lang="en-US" altLang="zh-CN" sz="180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shl</a:t>
            </a:r>
            <a:r>
              <a:rPr lang="en-US" altLang="zh-CN" sz="1800" dirty="0">
                <a:effectLst/>
              </a:rPr>
              <a:t>    si,1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compare: 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</a:t>
            </a:r>
            <a:r>
              <a:rPr lang="en-US" altLang="zh-CN" sz="1800" dirty="0" err="1">
                <a:effectLst/>
              </a:rPr>
              <a:t>cmp</a:t>
            </a:r>
            <a:r>
              <a:rPr lang="en-US" altLang="zh-CN" sz="1800" dirty="0">
                <a:effectLst/>
              </a:rPr>
              <a:t>  ax,[</a:t>
            </a:r>
            <a:r>
              <a:rPr lang="en-US" altLang="zh-CN" sz="1800" dirty="0" err="1">
                <a:effectLst/>
              </a:rPr>
              <a:t>bx+si</a:t>
            </a:r>
            <a:r>
              <a:rPr lang="en-US" altLang="zh-CN" sz="1800" dirty="0">
                <a:effectLst/>
              </a:rPr>
              <a:t>]</a:t>
            </a:r>
          </a:p>
          <a:p>
            <a:pPr marL="0" indent="0"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je      exit   </a:t>
            </a:r>
          </a:p>
          <a:p>
            <a:pPr marL="0" indent="0"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dirty="0">
                <a:effectLst/>
              </a:rPr>
              <a:t>         ja      higher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	  </a:t>
            </a:r>
            <a:r>
              <a:rPr lang="en-US" altLang="zh-CN" sz="1800" kern="0" dirty="0" err="1">
                <a:effectLst/>
              </a:rPr>
              <a:t>dec</a:t>
            </a:r>
            <a:r>
              <a:rPr lang="en-US" altLang="zh-CN" sz="1800" kern="0" dirty="0">
                <a:effectLst/>
              </a:rPr>
              <a:t>   cx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	  </a:t>
            </a:r>
            <a:r>
              <a:rPr lang="en-US" altLang="zh-CN" sz="1800" kern="0" dirty="0" err="1">
                <a:effectLst/>
              </a:rPr>
              <a:t>mov</a:t>
            </a:r>
            <a:r>
              <a:rPr lang="en-US" altLang="zh-CN" sz="1800" kern="0" dirty="0">
                <a:effectLst/>
              </a:rPr>
              <a:t>  </a:t>
            </a:r>
            <a:r>
              <a:rPr lang="en-US" altLang="zh-CN" sz="1800" kern="0" dirty="0" err="1">
                <a:effectLst/>
              </a:rPr>
              <a:t>high_idx,cx</a:t>
            </a:r>
            <a:endParaRPr lang="en-US" altLang="zh-CN" sz="1800" kern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         </a:t>
            </a:r>
            <a:r>
              <a:rPr lang="en-US" altLang="zh-CN" sz="1800" kern="0" dirty="0" err="1">
                <a:effectLst/>
              </a:rPr>
              <a:t>jmp</a:t>
            </a:r>
            <a:r>
              <a:rPr lang="en-US" altLang="zh-CN" sz="1800" kern="0" dirty="0">
                <a:effectLst/>
              </a:rPr>
              <a:t>   mid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higher: </a:t>
            </a:r>
            <a:r>
              <a:rPr lang="en-US" altLang="zh-CN" sz="1800" kern="0" dirty="0" err="1">
                <a:effectLst/>
              </a:rPr>
              <a:t>inc</a:t>
            </a:r>
            <a:r>
              <a:rPr lang="en-US" altLang="zh-CN" sz="1800" kern="0" dirty="0">
                <a:effectLst/>
              </a:rPr>
              <a:t>    cx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	  </a:t>
            </a:r>
            <a:r>
              <a:rPr lang="en-US" altLang="zh-CN" sz="1800" kern="0" dirty="0" err="1">
                <a:effectLst/>
              </a:rPr>
              <a:t>mov</a:t>
            </a:r>
            <a:r>
              <a:rPr lang="en-US" altLang="zh-CN" sz="1800" kern="0" dirty="0">
                <a:effectLst/>
              </a:rPr>
              <a:t>  </a:t>
            </a:r>
            <a:r>
              <a:rPr lang="en-US" altLang="zh-CN" sz="1800" kern="0" dirty="0" err="1">
                <a:effectLst/>
              </a:rPr>
              <a:t>low_idx,cx</a:t>
            </a:r>
            <a:endParaRPr lang="en-US" altLang="zh-CN" sz="1800" kern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	  </a:t>
            </a:r>
            <a:r>
              <a:rPr lang="en-US" altLang="zh-CN" sz="1800" kern="0" dirty="0" err="1">
                <a:effectLst/>
              </a:rPr>
              <a:t>jmp</a:t>
            </a:r>
            <a:r>
              <a:rPr lang="en-US" altLang="zh-CN" sz="1800" kern="0" dirty="0">
                <a:effectLst/>
              </a:rPr>
              <a:t>   mid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 err="1">
                <a:effectLst/>
              </a:rPr>
              <a:t>no_match</a:t>
            </a:r>
            <a:r>
              <a:rPr lang="en-US" altLang="zh-CN" sz="1800" kern="0" dirty="0">
                <a:effectLst/>
              </a:rPr>
              <a:t>: 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	  </a:t>
            </a:r>
            <a:r>
              <a:rPr lang="en-US" altLang="zh-CN" sz="1800" kern="0" dirty="0" err="1">
                <a:effectLst/>
              </a:rPr>
              <a:t>stc</a:t>
            </a:r>
            <a:endParaRPr lang="en-US" altLang="zh-CN" sz="1800" kern="0" dirty="0">
              <a:effectLst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altLang="zh-CN" sz="1800" kern="0" dirty="0">
                <a:effectLst/>
              </a:rPr>
              <a:t>exit:	…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1800" kern="0" dirty="0">
              <a:effectLst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3286365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91137"/>
          <p:cNvSpPr/>
          <p:nvPr/>
        </p:nvSpPr>
        <p:spPr>
          <a:xfrm>
            <a:off x="855092" y="1165394"/>
            <a:ext cx="7416824" cy="5078313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无条件转移指令：</a:t>
            </a:r>
          </a:p>
          <a:p>
            <a:pPr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段内直接短转移：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JMP   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SHORT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OPR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执行操作：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(IP) ← (IP) + 8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位位移量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段内直接近转移：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JMP   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NEAR PTR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OPR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执行操作：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(IP) ← (IP) + 16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位位移量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段内间接转移：    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JMP    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</a:rPr>
              <a:t>WORD PTR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OPR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zh-CN" altLang="en-US" sz="2000" b="0" dirty="0">
                <a:solidFill>
                  <a:srgbClr val="000000"/>
                </a:solidFill>
                <a:latin typeface="+mn-lt"/>
              </a:rPr>
              <a:t>执行操作：</a:t>
            </a:r>
            <a:r>
              <a:rPr lang="en-US" altLang="zh-CN" sz="2000" b="0" dirty="0">
                <a:solidFill>
                  <a:srgbClr val="000000"/>
                </a:solidFill>
                <a:latin typeface="+mn-lt"/>
              </a:rPr>
              <a:t>(IP) ← (EA)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</a:rPr>
              <a:t>段间直接远转移：</a:t>
            </a:r>
            <a:r>
              <a:rPr lang="en-US" altLang="zh-CN" sz="2000" b="0" dirty="0">
                <a:solidFill>
                  <a:srgbClr val="000000"/>
                </a:solidFill>
              </a:rPr>
              <a:t>JMP    </a:t>
            </a:r>
            <a:r>
              <a:rPr lang="en-US" altLang="zh-CN" sz="2000" b="0" dirty="0">
                <a:solidFill>
                  <a:srgbClr val="FF0000"/>
                </a:solidFill>
              </a:rPr>
              <a:t>FAR PTR</a:t>
            </a:r>
            <a:r>
              <a:rPr lang="en-US" altLang="zh-CN" sz="2000" b="0" dirty="0">
                <a:solidFill>
                  <a:srgbClr val="000000"/>
                </a:solidFill>
              </a:rPr>
              <a:t>  OPR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</a:rPr>
              <a:t>            </a:t>
            </a:r>
            <a:r>
              <a:rPr lang="zh-CN" altLang="en-US" sz="2000" b="0" dirty="0">
                <a:solidFill>
                  <a:srgbClr val="000000"/>
                </a:solidFill>
              </a:rPr>
              <a:t>执行操作：</a:t>
            </a:r>
            <a:r>
              <a:rPr lang="en-US" altLang="zh-CN" sz="2000" b="0" dirty="0">
                <a:solidFill>
                  <a:srgbClr val="000000"/>
                </a:solidFill>
              </a:rPr>
              <a:t>(IP)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000" b="0" dirty="0">
                <a:solidFill>
                  <a:srgbClr val="000000"/>
                </a:solidFill>
              </a:rPr>
              <a:t>OPR </a:t>
            </a:r>
            <a:r>
              <a:rPr lang="zh-CN" altLang="en-US" sz="2000" b="0" dirty="0">
                <a:solidFill>
                  <a:srgbClr val="000000"/>
                </a:solidFill>
              </a:rPr>
              <a:t>的段内偏移地址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</a:rPr>
              <a:t>                                </a:t>
            </a:r>
            <a:r>
              <a:rPr lang="en-US" altLang="zh-CN" sz="2000" b="0" dirty="0">
                <a:solidFill>
                  <a:srgbClr val="000000"/>
                </a:solidFill>
              </a:rPr>
              <a:t>(CS)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000" b="0" dirty="0">
                <a:solidFill>
                  <a:srgbClr val="000000"/>
                </a:solidFill>
              </a:rPr>
              <a:t>OPR </a:t>
            </a:r>
            <a:r>
              <a:rPr lang="zh-CN" altLang="en-US" sz="2000" b="0" dirty="0">
                <a:solidFill>
                  <a:srgbClr val="000000"/>
                </a:solidFill>
              </a:rPr>
              <a:t>所在段的段地址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000" b="0" dirty="0">
                <a:solidFill>
                  <a:srgbClr val="000000"/>
                </a:solidFill>
              </a:rPr>
              <a:t>段间间接转移：    </a:t>
            </a:r>
            <a:r>
              <a:rPr lang="en-US" altLang="zh-CN" sz="2000" b="0" dirty="0">
                <a:solidFill>
                  <a:srgbClr val="000000"/>
                </a:solidFill>
              </a:rPr>
              <a:t>JMP    </a:t>
            </a:r>
            <a:r>
              <a:rPr lang="en-US" altLang="zh-CN" sz="2000" b="0" dirty="0">
                <a:solidFill>
                  <a:srgbClr val="FF0000"/>
                </a:solidFill>
              </a:rPr>
              <a:t>DWORD PTR</a:t>
            </a:r>
            <a:r>
              <a:rPr lang="en-US" altLang="zh-CN" sz="2000" b="0" dirty="0">
                <a:solidFill>
                  <a:srgbClr val="000000"/>
                </a:solidFill>
              </a:rPr>
              <a:t>  OPR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</a:rPr>
              <a:t>        </a:t>
            </a:r>
            <a:r>
              <a:rPr lang="zh-CN" altLang="en-US" sz="2000" b="0" dirty="0">
                <a:solidFill>
                  <a:srgbClr val="000000"/>
                </a:solidFill>
              </a:rPr>
              <a:t>执行操作：    </a:t>
            </a:r>
            <a:r>
              <a:rPr lang="en-US" altLang="zh-CN" sz="2000" b="0" dirty="0">
                <a:solidFill>
                  <a:srgbClr val="000000"/>
                </a:solidFill>
              </a:rPr>
              <a:t>(IP)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000" b="0" dirty="0">
                <a:solidFill>
                  <a:srgbClr val="000000"/>
                </a:solidFill>
              </a:rPr>
              <a:t>(EA)</a:t>
            </a:r>
          </a:p>
          <a:p>
            <a:pPr algn="just" eaLnBrk="0" hangingPunct="0">
              <a:spcBef>
                <a:spcPts val="600"/>
              </a:spcBef>
            </a:pPr>
            <a:r>
              <a:rPr lang="en-US" altLang="zh-CN" sz="2000" b="0" dirty="0">
                <a:solidFill>
                  <a:srgbClr val="000000"/>
                </a:solidFill>
              </a:rPr>
              <a:t>                                (CS)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← </a:t>
            </a:r>
            <a:r>
              <a:rPr lang="en-US" altLang="zh-CN" sz="2000" b="0" dirty="0">
                <a:solidFill>
                  <a:srgbClr val="000000"/>
                </a:solidFill>
              </a:rPr>
              <a:t>(EA+2)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40612475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468313" y="2262257"/>
            <a:ext cx="79201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设某程序有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路分支，试根据给定的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值（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），将程序的执行转移到其中的一路分支。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71121" y="3032956"/>
            <a:ext cx="5040312" cy="3612063"/>
            <a:chOff x="2171121" y="3057297"/>
            <a:chExt cx="5040312" cy="3612063"/>
          </a:xfrm>
        </p:grpSpPr>
        <p:sp>
          <p:nvSpPr>
            <p:cNvPr id="95244" name="AutoShape 12"/>
            <p:cNvSpPr>
              <a:spLocks noChangeAspect="1" noChangeArrowheads="1"/>
            </p:cNvSpPr>
            <p:nvPr/>
          </p:nvSpPr>
          <p:spPr bwMode="auto">
            <a:xfrm>
              <a:off x="2171121" y="3057297"/>
              <a:ext cx="5040312" cy="361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5" name="Rectangle 13"/>
            <p:cNvSpPr>
              <a:spLocks noChangeArrowheads="1"/>
            </p:cNvSpPr>
            <p:nvPr/>
          </p:nvSpPr>
          <p:spPr bwMode="auto">
            <a:xfrm>
              <a:off x="4304399" y="5246028"/>
              <a:ext cx="1144287" cy="4177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 b="1"/>
                <a:t>符合条件</a:t>
              </a:r>
              <a:r>
                <a:rPr lang="en-US" altLang="zh-CN" sz="1600" b="1"/>
                <a:t>2</a:t>
              </a:r>
            </a:p>
          </p:txBody>
        </p:sp>
        <p:sp>
          <p:nvSpPr>
            <p:cNvPr id="95246" name="Rectangle 14"/>
            <p:cNvSpPr>
              <a:spLocks noChangeArrowheads="1"/>
            </p:cNvSpPr>
            <p:nvPr/>
          </p:nvSpPr>
          <p:spPr bwMode="auto">
            <a:xfrm>
              <a:off x="5003691" y="5721593"/>
              <a:ext cx="648429" cy="4177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000" dirty="0">
                  <a:latin typeface="宋体" pitchFamily="2" charset="-122"/>
                </a:rPr>
                <a:t>┅┅</a:t>
              </a:r>
              <a:endParaRPr lang="en-US" altLang="zh-CN" dirty="0"/>
            </a:p>
          </p:txBody>
        </p: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2661530" y="5279948"/>
              <a:ext cx="1144287" cy="410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 b="1"/>
                <a:t>符合条件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95248" name="Rectangle 16"/>
            <p:cNvSpPr>
              <a:spLocks noChangeArrowheads="1"/>
            </p:cNvSpPr>
            <p:nvPr/>
          </p:nvSpPr>
          <p:spPr bwMode="auto">
            <a:xfrm>
              <a:off x="6067146" y="5234424"/>
              <a:ext cx="1144287" cy="364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600" b="1"/>
                <a:t>符合条件</a:t>
              </a:r>
              <a:r>
                <a:rPr lang="en-US" altLang="zh-CN" sz="1600" b="1"/>
                <a:t>8</a:t>
              </a: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4296226" y="4988058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AutoShape 18"/>
            <p:cNvSpPr>
              <a:spLocks noChangeArrowheads="1"/>
            </p:cNvSpPr>
            <p:nvPr/>
          </p:nvSpPr>
          <p:spPr bwMode="auto">
            <a:xfrm>
              <a:off x="3601480" y="4471225"/>
              <a:ext cx="1389491" cy="557002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b="1"/>
                <a:t>N=?</a:t>
              </a:r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4296226" y="4206113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AutoShape 20"/>
            <p:cNvSpPr>
              <a:spLocks noChangeArrowheads="1"/>
            </p:cNvSpPr>
            <p:nvPr/>
          </p:nvSpPr>
          <p:spPr bwMode="auto">
            <a:xfrm>
              <a:off x="5603982" y="5587906"/>
              <a:ext cx="979909" cy="4177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 b="1"/>
                <a:t>程序段</a:t>
              </a:r>
              <a:r>
                <a:rPr lang="en-US" altLang="zh-CN" sz="1400" b="1"/>
                <a:t>8</a:t>
              </a:r>
            </a:p>
          </p:txBody>
        </p:sp>
        <p:cxnSp>
          <p:nvCxnSpPr>
            <p:cNvPr id="95253" name="AutoShape 21"/>
            <p:cNvCxnSpPr>
              <a:cxnSpLocks noChangeShapeType="1"/>
              <a:endCxn id="95252" idx="0"/>
            </p:cNvCxnSpPr>
            <p:nvPr/>
          </p:nvCxnSpPr>
          <p:spPr bwMode="auto">
            <a:xfrm flipV="1">
              <a:off x="2661530" y="5587906"/>
              <a:ext cx="3432861" cy="10712"/>
            </a:xfrm>
            <a:prstGeom prst="bentConnector4">
              <a:avLst>
                <a:gd name="adj1" fmla="val 370"/>
                <a:gd name="adj2" fmla="val 3100000"/>
              </a:avLst>
            </a:prstGeom>
            <a:noFill/>
            <a:ln w="9525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4296226" y="5207645"/>
              <a:ext cx="908" cy="4177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5" name="Line 23"/>
            <p:cNvSpPr>
              <a:spLocks noChangeShapeType="1"/>
            </p:cNvSpPr>
            <p:nvPr/>
          </p:nvSpPr>
          <p:spPr bwMode="auto">
            <a:xfrm>
              <a:off x="2661530" y="6294870"/>
              <a:ext cx="34328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6" name="Line 24"/>
            <p:cNvSpPr>
              <a:spLocks noChangeShapeType="1"/>
            </p:cNvSpPr>
            <p:nvPr/>
          </p:nvSpPr>
          <p:spPr bwMode="auto">
            <a:xfrm>
              <a:off x="2661530" y="6016369"/>
              <a:ext cx="0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7" name="Line 25"/>
            <p:cNvSpPr>
              <a:spLocks noChangeShapeType="1"/>
            </p:cNvSpPr>
            <p:nvPr/>
          </p:nvSpPr>
          <p:spPr bwMode="auto">
            <a:xfrm>
              <a:off x="4296226" y="6016369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8" name="Line 26"/>
            <p:cNvSpPr>
              <a:spLocks noChangeShapeType="1"/>
            </p:cNvSpPr>
            <p:nvPr/>
          </p:nvSpPr>
          <p:spPr bwMode="auto">
            <a:xfrm>
              <a:off x="6094391" y="6016369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9" name="Line 27"/>
            <p:cNvSpPr>
              <a:spLocks noChangeShapeType="1"/>
            </p:cNvSpPr>
            <p:nvPr/>
          </p:nvSpPr>
          <p:spPr bwMode="auto">
            <a:xfrm>
              <a:off x="4296226" y="6294870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1" name="AutoShape 29"/>
            <p:cNvSpPr>
              <a:spLocks noChangeArrowheads="1"/>
            </p:cNvSpPr>
            <p:nvPr/>
          </p:nvSpPr>
          <p:spPr bwMode="auto">
            <a:xfrm>
              <a:off x="3949262" y="3070686"/>
              <a:ext cx="694746" cy="417751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800" b="1" dirty="0"/>
                <a:t>开始</a:t>
              </a:r>
            </a:p>
          </p:txBody>
        </p:sp>
        <p:sp>
          <p:nvSpPr>
            <p:cNvPr id="95262" name="AutoShape 30"/>
            <p:cNvSpPr>
              <a:spLocks noChangeArrowheads="1"/>
            </p:cNvSpPr>
            <p:nvPr/>
          </p:nvSpPr>
          <p:spPr bwMode="auto">
            <a:xfrm>
              <a:off x="3093983" y="3788362"/>
              <a:ext cx="2264795" cy="4177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 b="1" dirty="0">
                  <a:latin typeface="楷体_GB2312" pitchFamily="49" charset="-122"/>
                  <a:ea typeface="楷体_GB2312" pitchFamily="49" charset="-122"/>
                </a:rPr>
                <a:t>查表地址＝</a:t>
              </a:r>
              <a:r>
                <a:rPr lang="en-US" altLang="zh-CN" sz="1400" b="1" dirty="0">
                  <a:latin typeface="楷体_GB2312" pitchFamily="49" charset="-122"/>
                  <a:ea typeface="楷体_GB2312" pitchFamily="49" charset="-122"/>
                </a:rPr>
                <a:t>TAB+(N-1)*2</a:t>
              </a:r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4296226" y="3509861"/>
              <a:ext cx="908" cy="278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4" name="AutoShape 32"/>
            <p:cNvSpPr>
              <a:spLocks noChangeArrowheads="1"/>
            </p:cNvSpPr>
            <p:nvPr/>
          </p:nvSpPr>
          <p:spPr bwMode="auto">
            <a:xfrm>
              <a:off x="2171121" y="5598618"/>
              <a:ext cx="979909" cy="4177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600" b="1"/>
                <a:t>程序段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95265" name="AutoShape 33"/>
            <p:cNvSpPr>
              <a:spLocks noChangeArrowheads="1"/>
            </p:cNvSpPr>
            <p:nvPr/>
          </p:nvSpPr>
          <p:spPr bwMode="auto">
            <a:xfrm>
              <a:off x="3805817" y="5612007"/>
              <a:ext cx="979909" cy="417751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600" b="1"/>
                <a:t>程序段</a:t>
              </a:r>
              <a:r>
                <a:rPr lang="en-US" altLang="zh-CN" sz="1600" b="1"/>
                <a:t>2</a:t>
              </a:r>
            </a:p>
          </p:txBody>
        </p:sp>
      </p:grpSp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468313" y="908050"/>
            <a:ext cx="80641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跳跃表法：</a:t>
            </a:r>
            <a:r>
              <a:rPr lang="zh-CN" altLang="en-US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设有若干段分支程序，将每段分支程序的入口地址（也称跳跃地址）组成一个连续存放在内存中的表，称为跳跃表。</a:t>
            </a:r>
            <a:endParaRPr lang="zh-CN" altLang="en-US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0018" y="376402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/>
              <a:t>地址表一般为字类型</a:t>
            </a:r>
          </a:p>
        </p:txBody>
      </p:sp>
      <p:cxnSp>
        <p:nvCxnSpPr>
          <p:cNvPr id="5" name="直接箭头连接符 4"/>
          <p:cNvCxnSpPr>
            <a:stCxn id="3" idx="1"/>
          </p:cNvCxnSpPr>
          <p:nvPr/>
        </p:nvCxnSpPr>
        <p:spPr bwMode="auto">
          <a:xfrm flipH="1">
            <a:off x="5448686" y="3964076"/>
            <a:ext cx="60133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06435287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71065" y="959240"/>
            <a:ext cx="83359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b="0" dirty="0"/>
              <a:t>例：用跳跃表法编程实现：从低到高逐位检测一个字节数据，找出第一个非</a:t>
            </a:r>
            <a:r>
              <a:rPr lang="en-US" altLang="zh-CN" b="0" dirty="0"/>
              <a:t>0</a:t>
            </a:r>
            <a:r>
              <a:rPr lang="zh-CN" altLang="en-US" b="0" dirty="0"/>
              <a:t>的位数。检测时，为零则继续检测，为</a:t>
            </a:r>
            <a:r>
              <a:rPr lang="en-US" altLang="zh-CN" b="0" dirty="0"/>
              <a:t>1</a:t>
            </a:r>
            <a:r>
              <a:rPr lang="zh-CN" altLang="en-US" b="0" dirty="0"/>
              <a:t>则转移到对应的处理程序段显示相应的位数。若数据本身为</a:t>
            </a:r>
            <a:r>
              <a:rPr lang="en-US" altLang="zh-CN" b="0" dirty="0"/>
              <a:t>0</a:t>
            </a:r>
            <a:r>
              <a:rPr lang="zh-CN" altLang="en-US" b="0" dirty="0"/>
              <a:t>，则显示？号。</a:t>
            </a:r>
            <a:endParaRPr lang="en-US" altLang="zh-CN" b="0" dirty="0"/>
          </a:p>
        </p:txBody>
      </p:sp>
      <p:sp>
        <p:nvSpPr>
          <p:cNvPr id="11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19" y="2960948"/>
            <a:ext cx="7092054" cy="30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12864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678607" y="6197242"/>
            <a:ext cx="79208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注意：每个分支程序的最后要有一条转移语句，以便跳过其他的分支。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sp>
        <p:nvSpPr>
          <p:cNvPr id="2" name="矩形 1"/>
          <p:cNvSpPr/>
          <p:nvPr/>
        </p:nvSpPr>
        <p:spPr>
          <a:xfrm>
            <a:off x="346708" y="938329"/>
            <a:ext cx="44413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/>
              <a:t>DATAS SEGMENT</a:t>
            </a:r>
          </a:p>
          <a:p>
            <a:r>
              <a:rPr lang="en-US" altLang="zh-CN" sz="1600" b="0" dirty="0"/>
              <a:t>    </a:t>
            </a:r>
            <a:r>
              <a:rPr lang="en-US" altLang="zh-CN" sz="1600" b="0" dirty="0" err="1"/>
              <a:t>num</a:t>
            </a:r>
            <a:r>
              <a:rPr lang="en-US" altLang="zh-CN" sz="1600" b="0" dirty="0"/>
              <a:t>	</a:t>
            </a:r>
            <a:r>
              <a:rPr lang="en-US" altLang="zh-CN" sz="1600" b="0" dirty="0" err="1"/>
              <a:t>db</a:t>
            </a:r>
            <a:r>
              <a:rPr lang="en-US" altLang="zh-CN" sz="1600" b="0" dirty="0"/>
              <a:t>  78h</a:t>
            </a:r>
          </a:p>
          <a:p>
            <a:r>
              <a:rPr lang="en-US" altLang="zh-CN" sz="1600" b="0" dirty="0"/>
              <a:t>    </a:t>
            </a:r>
            <a:r>
              <a:rPr lang="en-US" altLang="zh-CN" sz="1600" b="0" dirty="0" err="1"/>
              <a:t>adtab</a:t>
            </a:r>
            <a:r>
              <a:rPr lang="en-US" altLang="zh-CN" sz="1600" b="0" dirty="0"/>
              <a:t>	</a:t>
            </a:r>
            <a:r>
              <a:rPr lang="en-US" altLang="zh-CN" sz="1600" b="0" dirty="0" err="1"/>
              <a:t>dw</a:t>
            </a:r>
            <a:r>
              <a:rPr lang="en-US" altLang="zh-CN" sz="1600" b="0" dirty="0"/>
              <a:t>  ad0,ad1,ad2,ad3,ad4,ad5,ad6,ad7</a:t>
            </a:r>
          </a:p>
          <a:p>
            <a:r>
              <a:rPr lang="en-US" altLang="zh-CN" sz="1600" b="0" dirty="0"/>
              <a:t>DATAS ENDS</a:t>
            </a:r>
          </a:p>
          <a:p>
            <a:endParaRPr lang="en-US" altLang="zh-CN" sz="1600" b="0" dirty="0"/>
          </a:p>
          <a:p>
            <a:r>
              <a:rPr lang="en-US" altLang="zh-CN" sz="1600" b="0" dirty="0"/>
              <a:t>CODES SEGMENT</a:t>
            </a:r>
          </a:p>
          <a:p>
            <a:r>
              <a:rPr lang="en-US" altLang="zh-CN" sz="1600" b="0" dirty="0"/>
              <a:t>    ASSUME CS:CODES,DS:DATAS</a:t>
            </a:r>
          </a:p>
          <a:p>
            <a:r>
              <a:rPr lang="en-US" altLang="zh-CN" sz="1600" b="0" dirty="0"/>
              <a:t>START:</a:t>
            </a:r>
          </a:p>
          <a:p>
            <a:r>
              <a:rPr lang="en-US" altLang="zh-CN" sz="1600" b="0" dirty="0"/>
              <a:t>    	MOV AX,DATAS</a:t>
            </a:r>
          </a:p>
          <a:p>
            <a:r>
              <a:rPr lang="en-US" altLang="zh-CN" sz="1600" b="0" dirty="0"/>
              <a:t>    	MOV DS,AX</a:t>
            </a:r>
          </a:p>
          <a:p>
            <a:r>
              <a:rPr lang="en-US" altLang="zh-CN" sz="1600" b="0" dirty="0"/>
              <a:t>   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</a:t>
            </a:r>
            <a:r>
              <a:rPr lang="en-US" altLang="zh-CN" sz="1600" b="0" dirty="0" err="1"/>
              <a:t>al,num</a:t>
            </a:r>
            <a:endParaRPr lang="en-US" altLang="zh-CN" sz="1600" b="0" dirty="0"/>
          </a:p>
          <a:p>
            <a:r>
              <a:rPr lang="en-US" altLang="zh-CN" sz="1600" b="0" dirty="0"/>
              <a:t>    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dl,'?'</a:t>
            </a:r>
          </a:p>
          <a:p>
            <a:r>
              <a:rPr lang="en-US" altLang="zh-CN" sz="1600" b="0" dirty="0"/>
              <a:t>    	</a:t>
            </a:r>
            <a:r>
              <a:rPr lang="en-US" altLang="zh-CN" sz="1600" b="0" dirty="0" err="1"/>
              <a:t>cmp</a:t>
            </a:r>
            <a:r>
              <a:rPr lang="en-US" altLang="zh-CN" sz="1600" b="0" dirty="0"/>
              <a:t> al,0</a:t>
            </a:r>
          </a:p>
          <a:p>
            <a:r>
              <a:rPr lang="en-US" altLang="zh-CN" sz="1600" b="0" dirty="0"/>
              <a:t>    	</a:t>
            </a:r>
            <a:r>
              <a:rPr lang="en-US" altLang="zh-CN" sz="1600" b="0" dirty="0" err="1"/>
              <a:t>jz</a:t>
            </a:r>
            <a:r>
              <a:rPr lang="en-US" altLang="zh-CN" sz="1600" b="0" dirty="0"/>
              <a:t>     </a:t>
            </a:r>
            <a:r>
              <a:rPr lang="en-US" altLang="zh-CN" sz="1600" b="0" dirty="0" err="1"/>
              <a:t>disp</a:t>
            </a:r>
            <a:r>
              <a:rPr lang="en-US" altLang="zh-CN" sz="1600" b="0" dirty="0"/>
              <a:t>    ;</a:t>
            </a:r>
            <a:r>
              <a:rPr lang="zh-CN" altLang="en-US" sz="1600" b="0" dirty="0"/>
              <a:t>为</a:t>
            </a:r>
            <a:r>
              <a:rPr lang="en-US" altLang="zh-CN" sz="1600" b="0" dirty="0"/>
              <a:t>0</a:t>
            </a:r>
            <a:r>
              <a:rPr lang="zh-CN" altLang="en-US" sz="1600" b="0" dirty="0"/>
              <a:t>则跳转显示？</a:t>
            </a:r>
            <a:endParaRPr lang="en-US" altLang="zh-CN" sz="1600" b="0" dirty="0"/>
          </a:p>
          <a:p>
            <a:r>
              <a:rPr lang="en-US" altLang="zh-CN" sz="1600" b="0" dirty="0"/>
              <a:t>  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bx,0    ;</a:t>
            </a:r>
            <a:r>
              <a:rPr lang="zh-CN" altLang="en-US" sz="1600" b="0" dirty="0"/>
              <a:t>循环计数初值</a:t>
            </a:r>
            <a:endParaRPr lang="en-US" altLang="zh-CN" sz="1600" b="0" dirty="0"/>
          </a:p>
          <a:p>
            <a:r>
              <a:rPr lang="en-US" altLang="zh-CN" sz="1600" b="0" dirty="0"/>
              <a:t>again:	</a:t>
            </a:r>
            <a:r>
              <a:rPr lang="en-US" altLang="zh-CN" sz="1600" b="0" dirty="0" err="1"/>
              <a:t>shr</a:t>
            </a:r>
            <a:r>
              <a:rPr lang="en-US" altLang="zh-CN" sz="1600" b="0" dirty="0"/>
              <a:t>   al,1      ;</a:t>
            </a:r>
            <a:r>
              <a:rPr lang="zh-CN" altLang="en-US" sz="1600" b="0" dirty="0"/>
              <a:t>测试最低位是否为</a:t>
            </a:r>
            <a:r>
              <a:rPr lang="en-US" altLang="zh-CN" sz="1600" b="0" dirty="0"/>
              <a:t>1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jc</a:t>
            </a:r>
            <a:r>
              <a:rPr lang="en-US" altLang="zh-CN" sz="1600" b="0" dirty="0"/>
              <a:t>     next     ;</a:t>
            </a:r>
            <a:r>
              <a:rPr lang="zh-CN" altLang="en-US" sz="1600" b="0" dirty="0"/>
              <a:t>为</a:t>
            </a:r>
            <a:r>
              <a:rPr lang="en-US" altLang="zh-CN" sz="1600" b="0" dirty="0"/>
              <a:t>1</a:t>
            </a:r>
            <a:r>
              <a:rPr lang="zh-CN" altLang="en-US" sz="1600" b="0" dirty="0"/>
              <a:t>则跳转</a:t>
            </a:r>
            <a:r>
              <a:rPr lang="en-US" altLang="zh-CN" sz="1600" b="0" dirty="0"/>
              <a:t> 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inc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bx</a:t>
            </a:r>
            <a:endParaRPr lang="en-US" altLang="zh-CN" sz="1600" b="0" dirty="0"/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again</a:t>
            </a:r>
          </a:p>
          <a:p>
            <a:r>
              <a:rPr lang="en-US" altLang="zh-CN" sz="1600" b="0" dirty="0"/>
              <a:t>next:	</a:t>
            </a:r>
            <a:r>
              <a:rPr lang="en-US" altLang="zh-CN" sz="1600" b="0" dirty="0" err="1"/>
              <a:t>shl</a:t>
            </a:r>
            <a:r>
              <a:rPr lang="en-US" altLang="zh-CN" sz="1600" b="0" dirty="0"/>
              <a:t>    bx,1    ;</a:t>
            </a:r>
            <a:r>
              <a:rPr lang="en-US" altLang="zh-CN" sz="1600" b="0" dirty="0" err="1"/>
              <a:t>bx</a:t>
            </a:r>
            <a:r>
              <a:rPr lang="zh-CN" altLang="en-US" sz="1600" b="0" dirty="0"/>
              <a:t>*</a:t>
            </a:r>
            <a:r>
              <a:rPr lang="en-US" altLang="zh-CN" sz="1600" b="0" dirty="0"/>
              <a:t>2</a:t>
            </a:r>
            <a:r>
              <a:rPr lang="zh-CN" altLang="en-US" sz="1600" b="0" dirty="0"/>
              <a:t>，计算偏移量</a:t>
            </a:r>
            <a:r>
              <a:rPr lang="en-US" altLang="zh-CN" sz="1600" b="0" dirty="0"/>
              <a:t> 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</a:t>
            </a:r>
            <a:r>
              <a:rPr lang="en-US" altLang="zh-CN" sz="1600" b="0" dirty="0" err="1"/>
              <a:t>adtab</a:t>
            </a:r>
            <a:r>
              <a:rPr lang="en-US" altLang="zh-CN" sz="1600" b="0" dirty="0"/>
              <a:t>[</a:t>
            </a:r>
            <a:r>
              <a:rPr lang="en-US" altLang="zh-CN" sz="1600" b="0" dirty="0" err="1"/>
              <a:t>bx</a:t>
            </a:r>
            <a:r>
              <a:rPr lang="en-US" altLang="zh-CN" sz="1600" b="0" dirty="0"/>
              <a:t>]  ;</a:t>
            </a:r>
            <a:r>
              <a:rPr lang="zh-CN" altLang="en-US" sz="1600" b="0" dirty="0"/>
              <a:t>跳转到指定分支</a:t>
            </a:r>
            <a:endParaRPr lang="en-US" altLang="zh-CN" sz="1600" b="0" dirty="0"/>
          </a:p>
        </p:txBody>
      </p:sp>
      <p:sp>
        <p:nvSpPr>
          <p:cNvPr id="3" name="矩形 2"/>
          <p:cNvSpPr/>
          <p:nvPr/>
        </p:nvSpPr>
        <p:spPr>
          <a:xfrm>
            <a:off x="5436096" y="872128"/>
            <a:ext cx="33017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/>
              <a:t>ad0: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dl,'0'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ad1: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dl,'1'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ad2: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dl,'2'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ad3: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dl,'3'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ad4: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dl,'4'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ad5: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dl,'5'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ad6: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dl,'6'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/>
              <a:t>ad7: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dl,'7'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jmp</a:t>
            </a:r>
            <a:r>
              <a:rPr lang="en-US" altLang="zh-CN" sz="1600" b="0" dirty="0"/>
              <a:t>   </a:t>
            </a:r>
            <a:r>
              <a:rPr lang="en-US" altLang="zh-CN" sz="1600" b="0" dirty="0" err="1"/>
              <a:t>disp</a:t>
            </a:r>
            <a:endParaRPr lang="en-US" altLang="zh-CN" sz="1600" b="0" dirty="0"/>
          </a:p>
          <a:p>
            <a:r>
              <a:rPr lang="en-US" altLang="zh-CN" sz="1600" b="0" dirty="0" err="1"/>
              <a:t>disp</a:t>
            </a:r>
            <a:r>
              <a:rPr lang="en-US" altLang="zh-CN" sz="1600" b="0" dirty="0"/>
              <a:t>: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ah,2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    21h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mov</a:t>
            </a:r>
            <a:r>
              <a:rPr lang="en-US" altLang="zh-CN" sz="1600" b="0" dirty="0"/>
              <a:t>  ah,4ch</a:t>
            </a:r>
          </a:p>
          <a:p>
            <a:r>
              <a:rPr lang="en-US" altLang="zh-CN" sz="1600" b="0" dirty="0"/>
              <a:t>	</a:t>
            </a:r>
            <a:r>
              <a:rPr lang="en-US" altLang="zh-CN" sz="1600" b="0" dirty="0" err="1"/>
              <a:t>int</a:t>
            </a:r>
            <a:r>
              <a:rPr lang="en-US" altLang="zh-CN" sz="1600" b="0" dirty="0"/>
              <a:t>     21h</a:t>
            </a:r>
          </a:p>
          <a:p>
            <a:r>
              <a:rPr lang="en-US" altLang="zh-CN" sz="1600" b="0" dirty="0"/>
              <a:t>CODES ENDS</a:t>
            </a:r>
          </a:p>
          <a:p>
            <a:r>
              <a:rPr lang="en-US" altLang="zh-CN" sz="1600" b="0" dirty="0"/>
              <a:t>    END START</a:t>
            </a:r>
          </a:p>
        </p:txBody>
      </p:sp>
    </p:spTree>
    <p:extLst>
      <p:ext uri="{BB962C8B-B14F-4D97-AF65-F5344CB8AC3E}">
        <p14:creationId xmlns:p14="http://schemas.microsoft.com/office/powerpoint/2010/main" val="3020204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468313" y="2911006"/>
            <a:ext cx="7920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例：根据输入值（</a:t>
            </a:r>
            <a:r>
              <a:rPr lang="en-US" altLang="zh-CN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0-4</a:t>
            </a:r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）的不同，执行不同的操作。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468313" y="908050"/>
            <a:ext cx="80641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转移</a:t>
            </a:r>
            <a:r>
              <a:rPr lang="zh-CN" altLang="en-US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表法：</a:t>
            </a:r>
            <a:r>
              <a:rPr lang="zh-CN" altLang="en-US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把转移到各分支程序段的转移指令依次存放在一起，形成转移表。各转移指令在表中的位置</a:t>
            </a:r>
            <a:r>
              <a:rPr lang="en-US" altLang="zh-CN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离表首地址的偏移量作为转移条件，偏移量加上表首地址作为转移地址，转到表的相应位置，执行相应的无条件转移指令。</a:t>
            </a:r>
            <a:endParaRPr lang="zh-CN" altLang="en-US" b="1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643" y="3429000"/>
            <a:ext cx="47720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37959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359532" y="317499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分枝结构程序设计</a:t>
            </a:r>
          </a:p>
        </p:txBody>
      </p:sp>
      <p:pic>
        <p:nvPicPr>
          <p:cNvPr id="91206" name="Picture 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196751"/>
            <a:ext cx="7704856" cy="4385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9571" y="5785229"/>
            <a:ext cx="7812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/>
              <a:t>说明：转移表中每条转移指令占用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个字节（段内短转移），所以有以下计算公式：表地址</a:t>
            </a:r>
            <a:r>
              <a:rPr lang="en-US" altLang="zh-CN" sz="2000" b="0" dirty="0"/>
              <a:t>=</a:t>
            </a:r>
            <a:r>
              <a:rPr lang="zh-CN" altLang="en-US" sz="2000" b="0" dirty="0"/>
              <a:t>模式字*</a:t>
            </a:r>
            <a:r>
              <a:rPr lang="en-US" altLang="zh-CN" sz="2000" b="0" dirty="0"/>
              <a:t>2+</a:t>
            </a:r>
            <a:r>
              <a:rPr lang="zh-CN" altLang="en-US" sz="2000" b="0" dirty="0"/>
              <a:t>表首地址</a:t>
            </a:r>
          </a:p>
        </p:txBody>
      </p:sp>
    </p:spTree>
    <p:extLst>
      <p:ext uri="{BB962C8B-B14F-4D97-AF65-F5344CB8AC3E}">
        <p14:creationId xmlns:p14="http://schemas.microsoft.com/office/powerpoint/2010/main" val="40404561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文本框 93185"/>
          <p:cNvSpPr txBox="1"/>
          <p:nvPr/>
        </p:nvSpPr>
        <p:spPr>
          <a:xfrm>
            <a:off x="594734" y="1084768"/>
            <a:ext cx="8045717" cy="11880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lt"/>
              </a:rPr>
              <a:t>条件转移指令：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只能使用段内直接寻址的</a:t>
            </a:r>
            <a:r>
              <a:rPr lang="en-US" altLang="zh-CN" sz="2000" b="0" dirty="0">
                <a:solidFill>
                  <a:srgbClr val="000000"/>
                </a:solidFill>
                <a:ea typeface="楷体_GB2312" pitchFamily="49" charset="-122"/>
              </a:rPr>
              <a:t>8 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位位移量（</a:t>
            </a:r>
            <a:r>
              <a:rPr lang="en-US" altLang="zh-CN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386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以后机型支持</a:t>
            </a:r>
            <a:r>
              <a:rPr lang="en-US" altLang="zh-CN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位位移量）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FF0000"/>
                </a:solidFill>
              </a:rPr>
              <a:t>(1)   </a:t>
            </a:r>
            <a:r>
              <a:rPr lang="zh-CN" altLang="en-US" sz="2000" b="0" dirty="0">
                <a:solidFill>
                  <a:srgbClr val="FF0000"/>
                </a:solidFill>
              </a:rPr>
              <a:t>根据单个条件标志的设置情况转移</a:t>
            </a:r>
            <a:r>
              <a:rPr lang="zh-CN" altLang="en-US" sz="2000" b="0" dirty="0">
                <a:solidFill>
                  <a:srgbClr val="000000"/>
                </a:solidFill>
              </a:rPr>
              <a:t>　　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  <p:grpSp>
        <p:nvGrpSpPr>
          <p:cNvPr id="10" name="Group 5"/>
          <p:cNvGrpSpPr/>
          <p:nvPr/>
        </p:nvGrpSpPr>
        <p:grpSpPr bwMode="auto">
          <a:xfrm>
            <a:off x="611560" y="2282608"/>
            <a:ext cx="8136904" cy="4207669"/>
            <a:chOff x="240" y="816"/>
            <a:chExt cx="5328" cy="3168"/>
          </a:xfrm>
        </p:grpSpPr>
        <p:grpSp>
          <p:nvGrpSpPr>
            <p:cNvPr id="11" name="Group 6"/>
            <p:cNvGrpSpPr/>
            <p:nvPr/>
          </p:nvGrpSpPr>
          <p:grpSpPr bwMode="auto">
            <a:xfrm>
              <a:off x="240" y="816"/>
              <a:ext cx="1152" cy="288"/>
              <a:chOff x="0" y="0"/>
              <a:chExt cx="617" cy="384"/>
            </a:xfrm>
          </p:grpSpPr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79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zh-CN" altLang="en-US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指令的助忆符</a:t>
                </a:r>
              </a:p>
            </p:txBody>
          </p:sp>
        </p:grpSp>
        <p:grpSp>
          <p:nvGrpSpPr>
            <p:cNvPr id="12" name="Group 9"/>
            <p:cNvGrpSpPr/>
            <p:nvPr/>
          </p:nvGrpSpPr>
          <p:grpSpPr bwMode="auto">
            <a:xfrm>
              <a:off x="1344" y="816"/>
              <a:ext cx="1222" cy="288"/>
              <a:chOff x="617" y="0"/>
              <a:chExt cx="704" cy="384"/>
            </a:xfrm>
          </p:grpSpPr>
          <p:sp>
            <p:nvSpPr>
              <p:cNvPr id="76" name="Rectangle 10"/>
              <p:cNvSpPr>
                <a:spLocks noChangeArrowheads="1"/>
              </p:cNvSpPr>
              <p:nvPr/>
            </p:nvSpPr>
            <p:spPr bwMode="auto">
              <a:xfrm>
                <a:off x="617" y="0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77" name="Rectangle 11"/>
              <p:cNvSpPr>
                <a:spLocks noChangeArrowheads="1"/>
              </p:cNvSpPr>
              <p:nvPr/>
            </p:nvSpPr>
            <p:spPr bwMode="auto">
              <a:xfrm>
                <a:off x="617" y="0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zh-CN" altLang="en-US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检测的转移条件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 bwMode="auto">
            <a:xfrm>
              <a:off x="2566" y="816"/>
              <a:ext cx="3001" cy="288"/>
              <a:chOff x="1321" y="0"/>
              <a:chExt cx="1704" cy="384"/>
            </a:xfrm>
          </p:grpSpPr>
          <p:sp>
            <p:nvSpPr>
              <p:cNvPr id="74" name="Rectangle 13"/>
              <p:cNvSpPr>
                <a:spLocks noChangeArrowheads="1"/>
              </p:cNvSpPr>
              <p:nvPr/>
            </p:nvSpPr>
            <p:spPr bwMode="auto">
              <a:xfrm>
                <a:off x="1321" y="0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1321" y="0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zh-CN" altLang="en-US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功能描述</a:t>
                </a:r>
              </a:p>
            </p:txBody>
          </p:sp>
        </p:grpSp>
        <p:grpSp>
          <p:nvGrpSpPr>
            <p:cNvPr id="14" name="Group 15"/>
            <p:cNvGrpSpPr/>
            <p:nvPr/>
          </p:nvGrpSpPr>
          <p:grpSpPr bwMode="auto">
            <a:xfrm>
              <a:off x="240" y="1104"/>
              <a:ext cx="1104" cy="288"/>
              <a:chOff x="0" y="384"/>
              <a:chExt cx="617" cy="384"/>
            </a:xfrm>
          </p:grpSpPr>
          <p:sp>
            <p:nvSpPr>
              <p:cNvPr id="72" name="Rectangle 16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73" name="Rectangle 17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JZ/JE</a:t>
                </a:r>
              </a:p>
            </p:txBody>
          </p:sp>
        </p:grpSp>
        <p:grpSp>
          <p:nvGrpSpPr>
            <p:cNvPr id="15" name="Group 18"/>
            <p:cNvGrpSpPr/>
            <p:nvPr/>
          </p:nvGrpSpPr>
          <p:grpSpPr bwMode="auto">
            <a:xfrm>
              <a:off x="1344" y="1104"/>
              <a:ext cx="1222" cy="288"/>
              <a:chOff x="617" y="384"/>
              <a:chExt cx="704" cy="384"/>
            </a:xfrm>
          </p:grpSpPr>
          <p:sp>
            <p:nvSpPr>
              <p:cNvPr id="70" name="Rectangle 19"/>
              <p:cNvSpPr>
                <a:spLocks noChangeArrowheads="1"/>
              </p:cNvSpPr>
              <p:nvPr/>
            </p:nvSpPr>
            <p:spPr bwMode="auto">
              <a:xfrm>
                <a:off x="617" y="384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71" name="Rectangle 20"/>
              <p:cNvSpPr>
                <a:spLocks noChangeArrowheads="1"/>
              </p:cNvSpPr>
              <p:nvPr/>
            </p:nvSpPr>
            <p:spPr bwMode="auto">
              <a:xfrm>
                <a:off x="617" y="384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ZF=1</a:t>
                </a:r>
              </a:p>
            </p:txBody>
          </p:sp>
        </p:grpSp>
        <p:grpSp>
          <p:nvGrpSpPr>
            <p:cNvPr id="16" name="Group 21"/>
            <p:cNvGrpSpPr/>
            <p:nvPr/>
          </p:nvGrpSpPr>
          <p:grpSpPr bwMode="auto">
            <a:xfrm>
              <a:off x="2566" y="1104"/>
              <a:ext cx="3001" cy="288"/>
              <a:chOff x="1321" y="384"/>
              <a:chExt cx="1704" cy="384"/>
            </a:xfrm>
          </p:grpSpPr>
          <p:sp>
            <p:nvSpPr>
              <p:cNvPr id="68" name="Rectangle 22"/>
              <p:cNvSpPr>
                <a:spLocks noChangeArrowheads="1"/>
              </p:cNvSpPr>
              <p:nvPr/>
            </p:nvSpPr>
            <p:spPr bwMode="auto">
              <a:xfrm>
                <a:off x="1321" y="384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69" name="Rectangle 23"/>
              <p:cNvSpPr>
                <a:spLocks noChangeArrowheads="1"/>
              </p:cNvSpPr>
              <p:nvPr/>
            </p:nvSpPr>
            <p:spPr bwMode="auto">
              <a:xfrm>
                <a:off x="1321" y="384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zh-CN" altLang="en-US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结果为</a:t>
                </a: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r>
                  <a:rPr kumimoji="0" lang="zh-CN" altLang="en-US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或相等则转移</a:t>
                </a:r>
                <a:endParaRPr kumimoji="0"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240" y="1392"/>
              <a:ext cx="1104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JNZ/JNE</a:t>
              </a: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1344" y="1392"/>
              <a:ext cx="1222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ZF=0</a:t>
              </a: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2566" y="1392"/>
              <a:ext cx="3001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结果不为</a:t>
              </a:r>
              <a:r>
                <a: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或不相等则转移</a:t>
              </a:r>
              <a:endParaRPr kumimoji="0"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20" name="Group 27"/>
            <p:cNvGrpSpPr/>
            <p:nvPr/>
          </p:nvGrpSpPr>
          <p:grpSpPr bwMode="auto">
            <a:xfrm>
              <a:off x="240" y="1680"/>
              <a:ext cx="1104" cy="288"/>
              <a:chOff x="0" y="1152"/>
              <a:chExt cx="617" cy="384"/>
            </a:xfrm>
          </p:grpSpPr>
          <p:sp>
            <p:nvSpPr>
              <p:cNvPr id="66" name="Rectangle 28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67" name="Rectangle 29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JS</a:t>
                </a:r>
              </a:p>
            </p:txBody>
          </p:sp>
        </p:grpSp>
        <p:grpSp>
          <p:nvGrpSpPr>
            <p:cNvPr id="21" name="Group 30"/>
            <p:cNvGrpSpPr/>
            <p:nvPr/>
          </p:nvGrpSpPr>
          <p:grpSpPr bwMode="auto">
            <a:xfrm>
              <a:off x="1344" y="1680"/>
              <a:ext cx="1222" cy="288"/>
              <a:chOff x="617" y="1152"/>
              <a:chExt cx="704" cy="384"/>
            </a:xfrm>
          </p:grpSpPr>
          <p:sp>
            <p:nvSpPr>
              <p:cNvPr id="64" name="Rectangle 31"/>
              <p:cNvSpPr>
                <a:spLocks noChangeArrowheads="1"/>
              </p:cNvSpPr>
              <p:nvPr/>
            </p:nvSpPr>
            <p:spPr bwMode="auto">
              <a:xfrm>
                <a:off x="617" y="1152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65" name="Rectangle 32"/>
              <p:cNvSpPr>
                <a:spLocks noChangeArrowheads="1"/>
              </p:cNvSpPr>
              <p:nvPr/>
            </p:nvSpPr>
            <p:spPr bwMode="auto">
              <a:xfrm>
                <a:off x="617" y="1152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SF=1</a:t>
                </a:r>
              </a:p>
            </p:txBody>
          </p:sp>
        </p:grpSp>
        <p:grpSp>
          <p:nvGrpSpPr>
            <p:cNvPr id="22" name="Group 33"/>
            <p:cNvGrpSpPr/>
            <p:nvPr/>
          </p:nvGrpSpPr>
          <p:grpSpPr bwMode="auto">
            <a:xfrm>
              <a:off x="2566" y="1680"/>
              <a:ext cx="3001" cy="288"/>
              <a:chOff x="1321" y="1152"/>
              <a:chExt cx="1704" cy="384"/>
            </a:xfrm>
          </p:grpSpPr>
          <p:sp>
            <p:nvSpPr>
              <p:cNvPr id="62" name="Rectangle 34"/>
              <p:cNvSpPr>
                <a:spLocks noChangeArrowheads="1"/>
              </p:cNvSpPr>
              <p:nvPr/>
            </p:nvSpPr>
            <p:spPr bwMode="auto">
              <a:xfrm>
                <a:off x="1321" y="1152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63" name="Rectangle 35"/>
              <p:cNvSpPr>
                <a:spLocks noChangeArrowheads="1"/>
              </p:cNvSpPr>
              <p:nvPr/>
            </p:nvSpPr>
            <p:spPr bwMode="auto">
              <a:xfrm>
                <a:off x="1321" y="1152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/>
                <a:r>
                  <a:rPr lang="zh-CN" altLang="en-US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结果为负则转移</a:t>
                </a:r>
                <a:endParaRPr kumimoji="0"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3" name="Rectangle 36"/>
            <p:cNvSpPr>
              <a:spLocks noChangeArrowheads="1"/>
            </p:cNvSpPr>
            <p:nvPr/>
          </p:nvSpPr>
          <p:spPr bwMode="auto">
            <a:xfrm>
              <a:off x="240" y="1968"/>
              <a:ext cx="1104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JNS</a:t>
              </a: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1344" y="1968"/>
              <a:ext cx="1222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SF=0</a:t>
              </a: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2566" y="1968"/>
              <a:ext cx="3001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endParaRPr kumimoji="0"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0" hangingPunct="0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结果不为负则转移</a:t>
              </a:r>
              <a:endPara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0" hangingPunct="0">
                <a:spcBef>
                  <a:spcPct val="0"/>
                </a:spcBef>
              </a:pPr>
              <a:endParaRPr kumimoji="0"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26" name="Group 39"/>
            <p:cNvGrpSpPr/>
            <p:nvPr/>
          </p:nvGrpSpPr>
          <p:grpSpPr bwMode="auto">
            <a:xfrm>
              <a:off x="240" y="2256"/>
              <a:ext cx="1152" cy="288"/>
              <a:chOff x="0" y="1920"/>
              <a:chExt cx="617" cy="384"/>
            </a:xfrm>
          </p:grpSpPr>
          <p:sp>
            <p:nvSpPr>
              <p:cNvPr id="60" name="Rectangle 40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61" name="Rectangle 41"/>
              <p:cNvSpPr>
                <a:spLocks noChangeArrowheads="1"/>
              </p:cNvSpPr>
              <p:nvPr/>
            </p:nvSpPr>
            <p:spPr bwMode="auto">
              <a:xfrm>
                <a:off x="0" y="1920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JO</a:t>
                </a:r>
              </a:p>
            </p:txBody>
          </p:sp>
        </p:grpSp>
        <p:grpSp>
          <p:nvGrpSpPr>
            <p:cNvPr id="27" name="Group 42"/>
            <p:cNvGrpSpPr/>
            <p:nvPr/>
          </p:nvGrpSpPr>
          <p:grpSpPr bwMode="auto">
            <a:xfrm>
              <a:off x="1344" y="2256"/>
              <a:ext cx="1222" cy="288"/>
              <a:chOff x="617" y="1920"/>
              <a:chExt cx="704" cy="384"/>
            </a:xfrm>
          </p:grpSpPr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617" y="1920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617" y="1920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OF=1</a:t>
                </a:r>
              </a:p>
            </p:txBody>
          </p:sp>
        </p:grpSp>
        <p:grpSp>
          <p:nvGrpSpPr>
            <p:cNvPr id="28" name="Group 45"/>
            <p:cNvGrpSpPr/>
            <p:nvPr/>
          </p:nvGrpSpPr>
          <p:grpSpPr bwMode="auto">
            <a:xfrm>
              <a:off x="2566" y="2256"/>
              <a:ext cx="3001" cy="288"/>
              <a:chOff x="1321" y="1920"/>
              <a:chExt cx="1704" cy="384"/>
            </a:xfrm>
          </p:grpSpPr>
          <p:sp>
            <p:nvSpPr>
              <p:cNvPr id="56" name="Rectangle 46"/>
              <p:cNvSpPr>
                <a:spLocks noChangeArrowheads="1"/>
              </p:cNvSpPr>
              <p:nvPr/>
            </p:nvSpPr>
            <p:spPr bwMode="auto">
              <a:xfrm>
                <a:off x="1321" y="1920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57" name="Rectangle 47"/>
              <p:cNvSpPr>
                <a:spLocks noChangeArrowheads="1"/>
              </p:cNvSpPr>
              <p:nvPr/>
            </p:nvSpPr>
            <p:spPr bwMode="auto">
              <a:xfrm>
                <a:off x="1321" y="1920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/>
                <a:r>
                  <a:rPr lang="zh-CN" altLang="en-US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结果溢出则转移</a:t>
                </a:r>
                <a:endPara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240" y="2544"/>
              <a:ext cx="1104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JNO</a:t>
              </a:r>
            </a:p>
          </p:txBody>
        </p: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1344" y="2544"/>
              <a:ext cx="1222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OF=0</a:t>
              </a:r>
            </a:p>
          </p:txBody>
        </p:sp>
        <p:sp>
          <p:nvSpPr>
            <p:cNvPr id="31" name="Rectangle 50"/>
            <p:cNvSpPr>
              <a:spLocks noChangeArrowheads="1"/>
            </p:cNvSpPr>
            <p:nvPr/>
          </p:nvSpPr>
          <p:spPr bwMode="auto">
            <a:xfrm>
              <a:off x="2566" y="2544"/>
              <a:ext cx="3001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结果不溢出则转移</a:t>
              </a:r>
              <a:endPara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32" name="Group 51"/>
            <p:cNvGrpSpPr/>
            <p:nvPr/>
          </p:nvGrpSpPr>
          <p:grpSpPr bwMode="auto">
            <a:xfrm>
              <a:off x="240" y="2832"/>
              <a:ext cx="1152" cy="288"/>
              <a:chOff x="0" y="2688"/>
              <a:chExt cx="617" cy="384"/>
            </a:xfrm>
          </p:grpSpPr>
          <p:sp>
            <p:nvSpPr>
              <p:cNvPr id="54" name="Rectangle 52"/>
              <p:cNvSpPr>
                <a:spLocks noChangeArrowheads="1"/>
              </p:cNvSpPr>
              <p:nvPr/>
            </p:nvSpPr>
            <p:spPr bwMode="auto">
              <a:xfrm>
                <a:off x="0" y="2688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55" name="Rectangle 53"/>
              <p:cNvSpPr>
                <a:spLocks noChangeArrowheads="1"/>
              </p:cNvSpPr>
              <p:nvPr/>
            </p:nvSpPr>
            <p:spPr bwMode="auto">
              <a:xfrm>
                <a:off x="0" y="2688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JP/JPE</a:t>
                </a:r>
              </a:p>
            </p:txBody>
          </p:sp>
        </p:grpSp>
        <p:grpSp>
          <p:nvGrpSpPr>
            <p:cNvPr id="33" name="Group 54"/>
            <p:cNvGrpSpPr/>
            <p:nvPr/>
          </p:nvGrpSpPr>
          <p:grpSpPr bwMode="auto">
            <a:xfrm>
              <a:off x="1344" y="2832"/>
              <a:ext cx="1222" cy="288"/>
              <a:chOff x="617" y="2688"/>
              <a:chExt cx="704" cy="384"/>
            </a:xfrm>
          </p:grpSpPr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617" y="2688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53" name="Rectangle 56"/>
              <p:cNvSpPr>
                <a:spLocks noChangeArrowheads="1"/>
              </p:cNvSpPr>
              <p:nvPr/>
            </p:nvSpPr>
            <p:spPr bwMode="auto">
              <a:xfrm>
                <a:off x="617" y="2688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PF=1</a:t>
                </a:r>
              </a:p>
            </p:txBody>
          </p:sp>
        </p:grpSp>
        <p:grpSp>
          <p:nvGrpSpPr>
            <p:cNvPr id="34" name="Group 57"/>
            <p:cNvGrpSpPr/>
            <p:nvPr/>
          </p:nvGrpSpPr>
          <p:grpSpPr bwMode="auto">
            <a:xfrm>
              <a:off x="2566" y="2832"/>
              <a:ext cx="3001" cy="288"/>
              <a:chOff x="1321" y="2688"/>
              <a:chExt cx="1704" cy="384"/>
            </a:xfrm>
          </p:grpSpPr>
          <p:sp>
            <p:nvSpPr>
              <p:cNvPr id="50" name="Rectangle 58"/>
              <p:cNvSpPr>
                <a:spLocks noChangeArrowheads="1"/>
              </p:cNvSpPr>
              <p:nvPr/>
            </p:nvSpPr>
            <p:spPr bwMode="auto">
              <a:xfrm>
                <a:off x="1321" y="2688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51" name="Rectangle 59"/>
              <p:cNvSpPr>
                <a:spLocks noChangeArrowheads="1"/>
              </p:cNvSpPr>
              <p:nvPr/>
            </p:nvSpPr>
            <p:spPr bwMode="auto">
              <a:xfrm>
                <a:off x="1321" y="2688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zh-CN" altLang="en-US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奇偶位为</a:t>
                </a: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kumimoji="0" lang="zh-CN" altLang="en-US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则转移</a:t>
                </a: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(1</a:t>
                </a:r>
                <a:r>
                  <a:rPr kumimoji="0" lang="zh-CN" altLang="en-US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的个数为偶数时为</a:t>
                </a: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1)</a:t>
                </a:r>
              </a:p>
            </p:txBody>
          </p:sp>
        </p:grp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240" y="3120"/>
              <a:ext cx="1104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JNP/JPO</a:t>
              </a:r>
            </a:p>
          </p:txBody>
        </p:sp>
        <p:sp>
          <p:nvSpPr>
            <p:cNvPr id="36" name="Rectangle 61"/>
            <p:cNvSpPr>
              <a:spLocks noChangeArrowheads="1"/>
            </p:cNvSpPr>
            <p:nvPr/>
          </p:nvSpPr>
          <p:spPr bwMode="auto">
            <a:xfrm>
              <a:off x="1344" y="3120"/>
              <a:ext cx="1222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PF=0</a:t>
              </a:r>
            </a:p>
          </p:txBody>
        </p:sp>
        <p:sp>
          <p:nvSpPr>
            <p:cNvPr id="37" name="Rectangle 62"/>
            <p:cNvSpPr>
              <a:spLocks noChangeArrowheads="1"/>
            </p:cNvSpPr>
            <p:nvPr/>
          </p:nvSpPr>
          <p:spPr bwMode="auto">
            <a:xfrm>
              <a:off x="2566" y="3120"/>
              <a:ext cx="3001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奇偶位为</a:t>
              </a:r>
              <a:r>
                <a: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则转移</a:t>
              </a:r>
              <a:endPara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38" name="Group 63"/>
            <p:cNvGrpSpPr/>
            <p:nvPr/>
          </p:nvGrpSpPr>
          <p:grpSpPr bwMode="auto">
            <a:xfrm>
              <a:off x="240" y="3408"/>
              <a:ext cx="1104" cy="288"/>
              <a:chOff x="0" y="2688"/>
              <a:chExt cx="617" cy="384"/>
            </a:xfrm>
          </p:grpSpPr>
          <p:sp>
            <p:nvSpPr>
              <p:cNvPr id="48" name="Rectangle 64"/>
              <p:cNvSpPr>
                <a:spLocks noChangeArrowheads="1"/>
              </p:cNvSpPr>
              <p:nvPr/>
            </p:nvSpPr>
            <p:spPr bwMode="auto">
              <a:xfrm>
                <a:off x="0" y="2688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9" name="Rectangle 65"/>
              <p:cNvSpPr>
                <a:spLocks noChangeArrowheads="1"/>
              </p:cNvSpPr>
              <p:nvPr/>
            </p:nvSpPr>
            <p:spPr bwMode="auto">
              <a:xfrm>
                <a:off x="0" y="2688"/>
                <a:ext cx="617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0"/>
                  </a:spcBef>
                </a:pPr>
                <a:r>
                  <a:rPr kumimoji="0" lang="en-US" altLang="zh-CN" sz="1800" b="1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JB/JNAE/JC</a:t>
                </a:r>
              </a:p>
            </p:txBody>
          </p:sp>
        </p:grpSp>
        <p:grpSp>
          <p:nvGrpSpPr>
            <p:cNvPr id="39" name="Group 66"/>
            <p:cNvGrpSpPr/>
            <p:nvPr/>
          </p:nvGrpSpPr>
          <p:grpSpPr bwMode="auto">
            <a:xfrm>
              <a:off x="1344" y="3408"/>
              <a:ext cx="1248" cy="288"/>
              <a:chOff x="617" y="2688"/>
              <a:chExt cx="704" cy="384"/>
            </a:xfrm>
          </p:grpSpPr>
          <p:sp>
            <p:nvSpPr>
              <p:cNvPr id="46" name="Rectangle 67"/>
              <p:cNvSpPr>
                <a:spLocks noChangeArrowheads="1"/>
              </p:cNvSpPr>
              <p:nvPr/>
            </p:nvSpPr>
            <p:spPr bwMode="auto">
              <a:xfrm>
                <a:off x="617" y="2688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7" name="Rectangle 68"/>
              <p:cNvSpPr>
                <a:spLocks noChangeArrowheads="1"/>
              </p:cNvSpPr>
              <p:nvPr/>
            </p:nvSpPr>
            <p:spPr bwMode="auto">
              <a:xfrm>
                <a:off x="617" y="2688"/>
                <a:ext cx="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>
                  <a:spcBef>
                    <a:spcPct val="0"/>
                  </a:spcBef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CF=1</a:t>
                </a:r>
              </a:p>
            </p:txBody>
          </p:sp>
        </p:grpSp>
        <p:grpSp>
          <p:nvGrpSpPr>
            <p:cNvPr id="40" name="Group 69"/>
            <p:cNvGrpSpPr/>
            <p:nvPr/>
          </p:nvGrpSpPr>
          <p:grpSpPr bwMode="auto">
            <a:xfrm>
              <a:off x="2567" y="3408"/>
              <a:ext cx="3001" cy="288"/>
              <a:chOff x="1321" y="2688"/>
              <a:chExt cx="1704" cy="384"/>
            </a:xfrm>
          </p:grpSpPr>
          <p:sp>
            <p:nvSpPr>
              <p:cNvPr id="44" name="Rectangle 70"/>
              <p:cNvSpPr>
                <a:spLocks noChangeArrowheads="1"/>
              </p:cNvSpPr>
              <p:nvPr/>
            </p:nvSpPr>
            <p:spPr bwMode="auto">
              <a:xfrm>
                <a:off x="1321" y="2688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5" name="Rectangle 71"/>
              <p:cNvSpPr>
                <a:spLocks noChangeArrowheads="1"/>
              </p:cNvSpPr>
              <p:nvPr/>
            </p:nvSpPr>
            <p:spPr bwMode="auto">
              <a:xfrm>
                <a:off x="1321" y="2688"/>
                <a:ext cx="1704" cy="38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just" eaLnBrk="0" hangingPunct="0"/>
                <a:r>
                  <a:rPr lang="zh-CN" altLang="en-US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低于或</a:t>
                </a:r>
                <a:r>
                  <a:rPr lang="en-US" altLang="zh-CN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</a:t>
                </a:r>
                <a:r>
                  <a:rPr lang="zh-CN" altLang="en-US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不高于或等于</a:t>
                </a:r>
                <a:r>
                  <a:rPr lang="en-US" altLang="zh-CN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  <a:r>
                  <a:rPr lang="zh-CN" altLang="en-US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，或</a:t>
                </a:r>
                <a:r>
                  <a:rPr lang="en-US" altLang="zh-CN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CF=1</a:t>
                </a:r>
                <a:r>
                  <a:rPr lang="zh-CN" altLang="en-US" sz="1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则转移</a:t>
                </a:r>
                <a:endPara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240" y="3696"/>
              <a:ext cx="1104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JNB/JAE/JNC</a:t>
              </a:r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1344" y="3696"/>
              <a:ext cx="1248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CF=0</a:t>
              </a:r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2567" y="3696"/>
              <a:ext cx="3001" cy="2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66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just" eaLnBrk="0" hangingPunct="0"/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不低于或</a:t>
              </a:r>
              <a:r>
                <a: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高于或等于</a:t>
              </a:r>
              <a:r>
                <a: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，或</a:t>
              </a:r>
              <a:r>
                <a:rPr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CF=0</a:t>
              </a:r>
              <a:r>
                <a:rPr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则转移</a:t>
              </a:r>
              <a:endPara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80" name="文本框 28673">
            <a:extLst>
              <a:ext uri="{FF2B5EF4-FFF2-40B4-BE49-F238E27FC236}">
                <a16:creationId xmlns:a16="http://schemas.microsoft.com/office/drawing/2014/main" id="{A9B4E4FB-3376-B247-A4BC-75CAE121E812}"/>
              </a:ext>
            </a:extLst>
          </p:cNvPr>
          <p:cNvSpPr txBox="1"/>
          <p:nvPr/>
        </p:nvSpPr>
        <p:spPr>
          <a:xfrm>
            <a:off x="2519772" y="1428638"/>
            <a:ext cx="5472608" cy="86177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lIns="7200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ea typeface="楷体_GB2312" pitchFamily="49" charset="-122"/>
              </a:rPr>
              <a:t>操作数为目标符号地址</a:t>
            </a:r>
            <a:endParaRPr lang="en-US" altLang="zh-CN" sz="1400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ea typeface="楷体_GB2312" pitchFamily="49" charset="-122"/>
              </a:rPr>
              <a:t>短转移：</a:t>
            </a:r>
            <a:r>
              <a:rPr lang="en-US" altLang="zh-CN" sz="1400" dirty="0">
                <a:solidFill>
                  <a:srgbClr val="000000"/>
                </a:solidFill>
                <a:ea typeface="楷体_GB2312" pitchFamily="49" charset="-122"/>
              </a:rPr>
              <a:t>-128</a:t>
            </a:r>
            <a:r>
              <a:rPr lang="zh-CN" altLang="en-US" sz="14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楷体_GB2312" pitchFamily="49" charset="-122"/>
              </a:rPr>
              <a:t>~</a:t>
            </a:r>
            <a:r>
              <a:rPr lang="zh-CN" altLang="en-US" sz="14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楷体_GB2312" pitchFamily="49" charset="-122"/>
              </a:rPr>
              <a:t>+127</a:t>
            </a:r>
          </a:p>
          <a:p>
            <a:pPr>
              <a:spcBef>
                <a:spcPct val="50000"/>
              </a:spcBef>
            </a:pPr>
            <a:r>
              <a:rPr lang="zh-CN" altLang="en-US" sz="1400" b="0" dirty="0">
                <a:solidFill>
                  <a:srgbClr val="FF0000"/>
                </a:solidFill>
                <a:latin typeface="SimSun" panose="02010600030101010101" pitchFamily="2" charset="-122"/>
                <a:ea typeface="楷体_GB2312" pitchFamily="49" charset="-122"/>
              </a:rPr>
              <a:t>条件转移指令不提供；段间远转移格式，如有需要可转换为</a:t>
            </a:r>
            <a:r>
              <a:rPr lang="en-US" altLang="zh-CN" sz="1400" b="0" dirty="0">
                <a:solidFill>
                  <a:srgbClr val="FF0000"/>
                </a:solidFill>
                <a:latin typeface="SimSun" panose="02010600030101010101" pitchFamily="2" charset="-122"/>
                <a:ea typeface="楷体_GB2312" pitchFamily="49" charset="-122"/>
              </a:rPr>
              <a:t>JMP</a:t>
            </a:r>
            <a:r>
              <a:rPr lang="zh-CN" altLang="en-US" sz="1400" b="0" dirty="0">
                <a:solidFill>
                  <a:srgbClr val="FF0000"/>
                </a:solidFill>
                <a:latin typeface="SimSun" panose="02010600030101010101" pitchFamily="2" charset="-122"/>
                <a:ea typeface="楷体_GB2312" pitchFamily="49" charset="-122"/>
              </a:rPr>
              <a:t>指令</a:t>
            </a:r>
            <a:endParaRPr lang="zh-CN" altLang="en-US" sz="1400" b="0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60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文本框 94209"/>
          <p:cNvSpPr txBox="1"/>
          <p:nvPr/>
        </p:nvSpPr>
        <p:spPr>
          <a:xfrm>
            <a:off x="683568" y="1082327"/>
            <a:ext cx="7524836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just" eaLnBrk="0" hangingPunct="0">
              <a:buAutoNum type="arabicParenBoth" startAt="2"/>
            </a:pPr>
            <a:r>
              <a:rPr lang="zh-CN" altLang="en-US" sz="2200" b="0" dirty="0">
                <a:solidFill>
                  <a:srgbClr val="000000"/>
                </a:solidFill>
                <a:latin typeface="+mn-lt"/>
              </a:rPr>
              <a:t>比较两个无符号数，并根据比较结果转移</a:t>
            </a: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*</a:t>
            </a:r>
          </a:p>
          <a:p>
            <a:pPr marL="457200" indent="-457200" algn="just" eaLnBrk="0" hangingPunct="0">
              <a:buAutoNum type="arabicParenBoth" startAt="2"/>
            </a:pPr>
            <a:endParaRPr lang="en-US" altLang="zh-CN" sz="2200" b="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      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两数的高低分成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种关系：</a:t>
            </a:r>
          </a:p>
          <a:p>
            <a:pPr lvl="1">
              <a:lnSpc>
                <a:spcPct val="150000"/>
              </a:lnSpc>
            </a:pPr>
            <a:r>
              <a:rPr lang="zh-CN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⑴ </a:t>
            </a:r>
            <a:r>
              <a:rPr lang="zh-CN" altLang="en-US" sz="2000" b="0" dirty="0">
                <a:solidFill>
                  <a:srgbClr val="000000"/>
                </a:solidFill>
              </a:rPr>
              <a:t>＜，</a:t>
            </a:r>
            <a:r>
              <a:rPr lang="zh-CN" altLang="en-US" sz="2200" b="0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低于（不高于等于）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JB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JNAE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CF=1</a:t>
            </a:r>
            <a:endParaRPr lang="zh-CN" altLang="en-US" sz="2200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⑵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≥</a:t>
            </a:r>
            <a:r>
              <a:rPr lang="zh-CN" altLang="en-US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200" b="0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不低于（高于等于）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JNB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JAE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CF=0</a:t>
            </a:r>
            <a:endParaRPr lang="zh-CN" altLang="en-US" sz="2200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⑶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lang="zh-CN" altLang="en-US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200" b="0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低于等于（不高于）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JBE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JNA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CF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ZF=1</a:t>
            </a:r>
            <a:endParaRPr lang="zh-CN" altLang="en-US" sz="2200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⑷ </a:t>
            </a:r>
            <a:r>
              <a:rPr lang="zh-CN" altLang="en-US" sz="2000" b="0" dirty="0">
                <a:solidFill>
                  <a:srgbClr val="000000"/>
                </a:solidFill>
              </a:rPr>
              <a:t>＞，</a:t>
            </a:r>
            <a:r>
              <a:rPr lang="zh-CN" altLang="en-US" sz="2200" b="0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不低于等于（高于）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：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JNBE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JA </a:t>
            </a:r>
            <a:r>
              <a:rPr lang="zh-CN" altLang="en-US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），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CF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2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ZF=0</a:t>
            </a:r>
          </a:p>
          <a:p>
            <a:pPr lvl="1">
              <a:lnSpc>
                <a:spcPct val="150000"/>
              </a:lnSpc>
            </a:pPr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                     </a:t>
            </a:r>
            <a:endParaRPr lang="en-US" altLang="zh-CN" sz="2000" b="0" dirty="0">
              <a:solidFill>
                <a:srgbClr val="000000"/>
              </a:solidFill>
              <a:latin typeface="+mn-lt"/>
            </a:endParaRPr>
          </a:p>
          <a:p>
            <a:pPr algn="just" eaLnBrk="0" hangingPunct="0"/>
            <a:r>
              <a:rPr lang="en-US" altLang="zh-CN" sz="2200" b="0" dirty="0">
                <a:solidFill>
                  <a:srgbClr val="000000"/>
                </a:solidFill>
                <a:latin typeface="+mn-lt"/>
              </a:rPr>
              <a:t>*  </a:t>
            </a:r>
            <a:r>
              <a:rPr lang="zh-CN" altLang="en-US" sz="2200" b="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适用于地址或双精度数低位字的比较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22030849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文本框 95233"/>
          <p:cNvSpPr txBox="1"/>
          <p:nvPr/>
        </p:nvSpPr>
        <p:spPr>
          <a:xfrm>
            <a:off x="1727684" y="1124744"/>
            <a:ext cx="6477000" cy="581697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(3)   </a:t>
            </a:r>
            <a:r>
              <a:rPr lang="zh-CN" altLang="en-US" sz="2000" b="0" dirty="0">
                <a:solidFill>
                  <a:srgbClr val="000000"/>
                </a:solidFill>
              </a:rPr>
              <a:t>测试 </a:t>
            </a:r>
            <a:r>
              <a:rPr lang="en-US" altLang="zh-CN" sz="2000" b="0" dirty="0">
                <a:solidFill>
                  <a:srgbClr val="000000"/>
                </a:solidFill>
              </a:rPr>
              <a:t>CX </a:t>
            </a:r>
            <a:r>
              <a:rPr lang="zh-CN" altLang="en-US" sz="2000" b="0" dirty="0">
                <a:solidFill>
                  <a:srgbClr val="000000"/>
                </a:solidFill>
              </a:rPr>
              <a:t>的值为 </a:t>
            </a:r>
            <a:r>
              <a:rPr lang="en-US" altLang="zh-CN" sz="2000" b="0" dirty="0">
                <a:solidFill>
                  <a:srgbClr val="000000"/>
                </a:solidFill>
              </a:rPr>
              <a:t>0 </a:t>
            </a:r>
            <a:r>
              <a:rPr lang="zh-CN" altLang="en-US" sz="2000" b="0" dirty="0">
                <a:solidFill>
                  <a:srgbClr val="000000"/>
                </a:solidFill>
              </a:rPr>
              <a:t>则转移</a:t>
            </a:r>
          </a:p>
          <a:p>
            <a:pPr algn="just" eaLnBrk="0" hangingPunct="0"/>
            <a:r>
              <a:rPr lang="zh-CN" altLang="en-US" sz="2000" b="0" dirty="0">
                <a:solidFill>
                  <a:srgbClr val="000000"/>
                </a:solidFill>
              </a:rPr>
              <a:t> 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               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                       测试条件</a:t>
            </a:r>
            <a:r>
              <a:rPr lang="zh-CN" altLang="en-US" sz="2000" b="0" dirty="0">
                <a:solidFill>
                  <a:srgbClr val="000000"/>
                </a:solidFill>
              </a:rPr>
              <a:t>         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               </a:t>
            </a:r>
            <a:r>
              <a:rPr lang="en-US" altLang="zh-CN" sz="2000" b="0" dirty="0">
                <a:solidFill>
                  <a:srgbClr val="000000"/>
                </a:solidFill>
              </a:rPr>
              <a:t>JCXZ     OPR                      (CX)=0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(4)   </a:t>
            </a:r>
            <a:r>
              <a:rPr lang="zh-CN" altLang="en-US" sz="2000" b="0" dirty="0">
                <a:solidFill>
                  <a:srgbClr val="000000"/>
                </a:solidFill>
              </a:rPr>
              <a:t>比较两个带符号数，并根据比较结果转移</a:t>
            </a:r>
            <a:r>
              <a:rPr lang="en-US" altLang="zh-CN" sz="2000" b="0" dirty="0">
                <a:solidFill>
                  <a:srgbClr val="000000"/>
                </a:solidFill>
              </a:rPr>
              <a:t>*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                         </a:t>
            </a: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                   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格式       </a:t>
            </a:r>
            <a:r>
              <a:rPr lang="en-US" altLang="zh-CN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000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测试条件</a:t>
            </a:r>
          </a:p>
          <a:p>
            <a:pPr algn="just" eaLnBrk="0" hangingPunct="0"/>
            <a:endParaRPr lang="zh-CN" altLang="en-US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sz="2000" b="0" dirty="0">
                <a:solidFill>
                  <a:srgbClr val="000000"/>
                </a:solidFill>
              </a:rPr>
              <a:t>      ＜         </a:t>
            </a:r>
            <a:r>
              <a:rPr lang="en-US" altLang="zh-CN" sz="2000" b="0" dirty="0">
                <a:solidFill>
                  <a:srgbClr val="000000"/>
                </a:solidFill>
              </a:rPr>
              <a:t>JL (JNGE)   OPR          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1 </a:t>
            </a:r>
            <a:r>
              <a:rPr lang="zh-CN" altLang="en-US" sz="2000" b="0" dirty="0">
                <a:solidFill>
                  <a:srgbClr val="000000"/>
                </a:solidFill>
              </a:rPr>
              <a:t>（</a:t>
            </a:r>
            <a:r>
              <a:rPr lang="zh-CN" altLang="en-US" sz="2000" dirty="0">
                <a:solidFill>
                  <a:srgbClr val="000000"/>
                </a:solidFill>
              </a:rPr>
              <a:t>异或</a:t>
            </a:r>
            <a:r>
              <a:rPr lang="zh-CN" altLang="en-US" sz="2000" b="0" dirty="0">
                <a:solidFill>
                  <a:srgbClr val="000000"/>
                </a:solidFill>
              </a:rPr>
              <a:t>）</a:t>
            </a:r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     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≥    </a:t>
            </a:r>
            <a:r>
              <a:rPr lang="en-US" altLang="zh-CN" sz="2000" b="0" dirty="0">
                <a:solidFill>
                  <a:srgbClr val="000000"/>
                </a:solidFill>
              </a:rPr>
              <a:t>JNL (JGE)   OPR           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 = 0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      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≤    </a:t>
            </a:r>
            <a:r>
              <a:rPr lang="en-US" altLang="zh-CN" sz="2000" b="0" dirty="0">
                <a:solidFill>
                  <a:srgbClr val="000000"/>
                </a:solidFill>
              </a:rPr>
              <a:t>JLE (JNG)     OPR         (SF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OF)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0" dirty="0">
                <a:solidFill>
                  <a:srgbClr val="000000"/>
                </a:solidFill>
              </a:rPr>
              <a:t>ZF = 1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</a:rPr>
              <a:t>      </a:t>
            </a:r>
            <a:r>
              <a:rPr lang="zh-CN" altLang="en-US" sz="2000" b="0" dirty="0">
                <a:solidFill>
                  <a:srgbClr val="000000"/>
                </a:solidFill>
              </a:rPr>
              <a:t>＞        </a:t>
            </a:r>
            <a:r>
              <a:rPr lang="en-US" altLang="zh-CN" sz="2000" b="0" dirty="0">
                <a:solidFill>
                  <a:srgbClr val="000000"/>
                </a:solidFill>
              </a:rPr>
              <a:t>JNLE (JG)    OPR          (SF</a:t>
            </a:r>
            <a:r>
              <a:rPr lang="en-US" altLang="zh-CN" sz="2000" b="0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0" dirty="0">
                <a:solidFill>
                  <a:srgbClr val="000000"/>
                </a:solidFill>
              </a:rPr>
              <a:t>OF)</a:t>
            </a:r>
            <a:r>
              <a:rPr lang="en-US" altLang="zh-CN" sz="2000" b="0" dirty="0">
                <a:solidFill>
                  <a:srgbClr val="000000"/>
                </a:solidFill>
                <a:latin typeface="宋体" panose="02010600030101010101" pitchFamily="2" charset="-122"/>
              </a:rPr>
              <a:t>∨</a:t>
            </a:r>
            <a:r>
              <a:rPr lang="en-US" altLang="zh-CN" sz="2000" b="0" dirty="0">
                <a:solidFill>
                  <a:srgbClr val="000000"/>
                </a:solidFill>
              </a:rPr>
              <a:t>ZF = 0</a:t>
            </a:r>
          </a:p>
          <a:p>
            <a:pPr algn="just" eaLnBrk="0" hangingPunct="0"/>
            <a:endParaRPr lang="en-US" altLang="zh-CN" sz="2000" b="0" dirty="0">
              <a:solidFill>
                <a:srgbClr val="000000"/>
              </a:solidFill>
            </a:endParaRPr>
          </a:p>
          <a:p>
            <a:pPr algn="just" eaLnBrk="0" hangingPunct="0"/>
            <a:r>
              <a:rPr lang="en-US" altLang="zh-CN" sz="2000" b="0" dirty="0">
                <a:solidFill>
                  <a:srgbClr val="000000"/>
                </a:solidFill>
              </a:rPr>
              <a:t>*  </a:t>
            </a:r>
            <a:r>
              <a:rPr lang="zh-CN" altLang="en-US" sz="2000" b="0" dirty="0">
                <a:solidFill>
                  <a:srgbClr val="FF0000"/>
                </a:solidFill>
                <a:ea typeface="楷体_GB2312" pitchFamily="49" charset="-122"/>
              </a:rPr>
              <a:t>适用于带符号数的比较</a:t>
            </a:r>
          </a:p>
          <a:p>
            <a:pPr algn="just" eaLnBrk="0" hangingPunct="0"/>
            <a:endParaRPr lang="zh-CN" altLang="en-US" sz="2000" b="0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控制转移指令</a:t>
            </a:r>
          </a:p>
        </p:txBody>
      </p:sp>
    </p:spTree>
    <p:extLst>
      <p:ext uri="{BB962C8B-B14F-4D97-AF65-F5344CB8AC3E}">
        <p14:creationId xmlns:p14="http://schemas.microsoft.com/office/powerpoint/2010/main" val="22753273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40370</TotalTime>
  <Words>7629</Words>
  <Application>Microsoft Macintosh PowerPoint</Application>
  <PresentationFormat>On-screen Show (4:3)</PresentationFormat>
  <Paragraphs>1014</Paragraphs>
  <Slides>64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9" baseType="lpstr">
      <vt:lpstr>楷体_GB2312</vt:lpstr>
      <vt:lpstr>黑体</vt:lpstr>
      <vt:lpstr>SimSun</vt:lpstr>
      <vt:lpstr>SimSun</vt:lpstr>
      <vt:lpstr>华文宋体</vt:lpstr>
      <vt:lpstr>华文新魏</vt:lpstr>
      <vt:lpstr>Arial</vt:lpstr>
      <vt:lpstr>Lucida Console</vt:lpstr>
      <vt:lpstr>Lucida Sans Unicode</vt:lpstr>
      <vt:lpstr>Symbol</vt:lpstr>
      <vt:lpstr>Times New Roman</vt:lpstr>
      <vt:lpstr>Verdana</vt:lpstr>
      <vt:lpstr>Wingdings</vt:lpstr>
      <vt:lpstr>Level</vt:lpstr>
      <vt:lpstr>位图图像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补充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哈尔滨工业大学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Pei Wenjie</cp:lastModifiedBy>
  <cp:revision>834</cp:revision>
  <dcterms:created xsi:type="dcterms:W3CDTF">2004-04-02T12:11:32Z</dcterms:created>
  <dcterms:modified xsi:type="dcterms:W3CDTF">2020-11-18T03:19:21Z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2052-10.1.0.6690</vt:lpwstr>
  </property>
</Properties>
</file>