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6" r:id="rId2"/>
    <p:sldId id="526" r:id="rId3"/>
    <p:sldId id="767" r:id="rId4"/>
    <p:sldId id="779" r:id="rId5"/>
    <p:sldId id="604" r:id="rId6"/>
    <p:sldId id="727" r:id="rId7"/>
    <p:sldId id="780" r:id="rId8"/>
    <p:sldId id="729" r:id="rId9"/>
    <p:sldId id="768" r:id="rId10"/>
    <p:sldId id="730" r:id="rId11"/>
    <p:sldId id="731" r:id="rId12"/>
    <p:sldId id="738" r:id="rId13"/>
    <p:sldId id="762" r:id="rId14"/>
    <p:sldId id="764" r:id="rId15"/>
    <p:sldId id="765" r:id="rId16"/>
    <p:sldId id="766" r:id="rId17"/>
    <p:sldId id="736" r:id="rId18"/>
    <p:sldId id="763" r:id="rId19"/>
    <p:sldId id="615" r:id="rId20"/>
    <p:sldId id="616" r:id="rId21"/>
    <p:sldId id="804" r:id="rId22"/>
    <p:sldId id="614" r:id="rId23"/>
    <p:sldId id="769" r:id="rId24"/>
    <p:sldId id="733" r:id="rId25"/>
    <p:sldId id="618" r:id="rId26"/>
    <p:sldId id="726" r:id="rId27"/>
    <p:sldId id="781" r:id="rId28"/>
    <p:sldId id="622" r:id="rId29"/>
    <p:sldId id="623" r:id="rId30"/>
    <p:sldId id="782" r:id="rId31"/>
    <p:sldId id="783" r:id="rId32"/>
    <p:sldId id="784" r:id="rId33"/>
    <p:sldId id="785" r:id="rId34"/>
    <p:sldId id="627" r:id="rId35"/>
    <p:sldId id="629" r:id="rId36"/>
    <p:sldId id="786" r:id="rId37"/>
    <p:sldId id="788" r:id="rId38"/>
    <p:sldId id="787" r:id="rId39"/>
    <p:sldId id="789" r:id="rId40"/>
    <p:sldId id="790" r:id="rId41"/>
    <p:sldId id="791" r:id="rId42"/>
    <p:sldId id="792" r:id="rId43"/>
    <p:sldId id="793" r:id="rId44"/>
    <p:sldId id="794" r:id="rId45"/>
    <p:sldId id="795" r:id="rId46"/>
    <p:sldId id="796" r:id="rId47"/>
    <p:sldId id="797" r:id="rId48"/>
    <p:sldId id="798" r:id="rId49"/>
    <p:sldId id="799" r:id="rId50"/>
    <p:sldId id="800" r:id="rId51"/>
    <p:sldId id="801" r:id="rId52"/>
    <p:sldId id="802" r:id="rId53"/>
    <p:sldId id="803" r:id="rId54"/>
    <p:sldId id="770" r:id="rId55"/>
    <p:sldId id="656" r:id="rId56"/>
    <p:sldId id="745" r:id="rId57"/>
    <p:sldId id="657" r:id="rId58"/>
    <p:sldId id="658" r:id="rId59"/>
    <p:sldId id="659" r:id="rId60"/>
    <p:sldId id="776" r:id="rId61"/>
    <p:sldId id="771" r:id="rId62"/>
    <p:sldId id="663" r:id="rId63"/>
    <p:sldId id="664" r:id="rId64"/>
    <p:sldId id="666" r:id="rId65"/>
    <p:sldId id="667" r:id="rId66"/>
    <p:sldId id="778" r:id="rId67"/>
    <p:sldId id="668" r:id="rId68"/>
    <p:sldId id="772" r:id="rId69"/>
    <p:sldId id="750" r:id="rId70"/>
    <p:sldId id="696" r:id="rId71"/>
    <p:sldId id="774" r:id="rId72"/>
    <p:sldId id="775" r:id="rId73"/>
    <p:sldId id="697" r:id="rId74"/>
    <p:sldId id="690" r:id="rId75"/>
    <p:sldId id="694" r:id="rId76"/>
    <p:sldId id="748" r:id="rId77"/>
    <p:sldId id="777" r:id="rId78"/>
    <p:sldId id="700" r:id="rId79"/>
    <p:sldId id="751" r:id="rId80"/>
    <p:sldId id="701" r:id="rId81"/>
    <p:sldId id="703" r:id="rId82"/>
    <p:sldId id="712" r:id="rId8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3300"/>
    <a:srgbClr val="CCECFF"/>
    <a:srgbClr val="FFFFCC"/>
    <a:srgbClr val="66CCFF"/>
    <a:srgbClr val="6600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40"/>
    <p:restoredTop sz="88323"/>
  </p:normalViewPr>
  <p:slideViewPr>
    <p:cSldViewPr showGuides="1">
      <p:cViewPr varScale="1">
        <p:scale>
          <a:sx n="101" d="100"/>
          <a:sy n="101" d="100"/>
        </p:scale>
        <p:origin x="1632" y="192"/>
      </p:cViewPr>
      <p:guideLst>
        <p:guide orient="horz" pos="2160"/>
        <p:guide pos="2899"/>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245224634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对于</a:t>
            </a:r>
            <a:r>
              <a:rPr lang="zh-CN" altLang="en-US" dirty="0"/>
              <a:t>程序设计的初学者而言，经常会遇到这样一种情况：我们在编写一个程序的时候，会在程序的不同地方需要重复性的编写一段相同的代码，这些代码功能和结构完全相同，只是里面涉及到的变量赋值不同。那如果每次需要这段代码的时候，我们都重复性的编写，那是一种很冗余的操作，而且浪费程序的存储空间，降低了程序设计的效率。</a:t>
            </a:r>
            <a:endParaRPr lang="en-CN" dirty="0"/>
          </a:p>
        </p:txBody>
      </p:sp>
    </p:spTree>
    <p:extLst>
      <p:ext uri="{BB962C8B-B14F-4D97-AF65-F5344CB8AC3E}">
        <p14:creationId xmlns:p14="http://schemas.microsoft.com/office/powerpoint/2010/main" val="177509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923441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65984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1348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
        <p:nvSpPr>
          <p:cNvPr id="7"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/82</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/82</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/82</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/82</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/82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/82</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/79</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444208" y="6481648"/>
            <a:ext cx="2803973" cy="369332"/>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wenjiecoder@outlook.com</a:t>
            </a:r>
            <a:endParaRPr kumimoji="0" lang="zh-CN" altLang="en-US" sz="1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pic>
        <p:nvPicPr>
          <p:cNvPr id="12" name="图片 11">
            <a:extLst>
              <a:ext uri="{FF2B5EF4-FFF2-40B4-BE49-F238E27FC236}">
                <a16:creationId xmlns:a16="http://schemas.microsoft.com/office/drawing/2014/main" id="{A54E775B-1057-46FD-8758-71054463E6B7}"/>
              </a:ext>
            </a:extLst>
          </p:cNvPr>
          <p:cNvPicPr>
            <a:picLocks noChangeAspect="1"/>
          </p:cNvPicPr>
          <p:nvPr userDrawn="1"/>
        </p:nvPicPr>
        <p:blipFill>
          <a:blip r:embed="rId17"/>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8"/>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9"/>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8"/>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lang="zh-CN" altLang="en-US" sz="3500" dirty="0">
                <a:solidFill>
                  <a:schemeClr val="folHlink"/>
                </a:solidFill>
                <a:latin typeface="宋体" panose="02010600030101010101" pitchFamily="2" charset="-122"/>
              </a:rPr>
              <a:t>裴文杰</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959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marR="0" algn="ctr" defTabSz="914400">
              <a:lnSpc>
                <a:spcPct val="80000"/>
              </a:lnSpc>
              <a:spcBef>
                <a:spcPts val="1200"/>
              </a:spcBef>
              <a:buClr>
                <a:srgbClr val="663300"/>
              </a:buClr>
              <a:buSzPct val="75000"/>
              <a:buFontTx/>
              <a:buNone/>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7&amp;8</a:t>
            </a:r>
            <a:r>
              <a:rPr lang="zh-CN" altLang="en-US" sz="4400" dirty="0">
                <a:solidFill>
                  <a:srgbClr val="FF3300"/>
                </a:solidFill>
                <a:effectLst>
                  <a:outerShdw blurRad="38100" dist="38100" dir="2700000" algn="tl">
                    <a:srgbClr val="C0C0C0"/>
                  </a:outerShdw>
                </a:effectLst>
                <a:ea typeface="隶书" panose="02010509060101010101" pitchFamily="49" charset="-122"/>
              </a:rPr>
              <a:t>讲：子程序结构</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id="{67F02B85-177F-4B8B-8665-89EB6C19EF4F}"/>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6"/>
          <p:cNvSpPr>
            <a:spLocks noChangeArrowheads="1"/>
          </p:cNvSpPr>
          <p:nvPr/>
        </p:nvSpPr>
        <p:spPr bwMode="auto">
          <a:xfrm>
            <a:off x="539552" y="981980"/>
            <a:ext cx="7848600" cy="5107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dirty="0">
                <a:latin typeface="楷体_GB2312" pitchFamily="49" charset="-122"/>
                <a:ea typeface="楷体_GB2312" pitchFamily="49" charset="-122"/>
              </a:rPr>
              <a:t>子程序调用与返回由</a:t>
            </a:r>
            <a:r>
              <a:rPr lang="en-US" altLang="zh-CN" dirty="0">
                <a:solidFill>
                  <a:srgbClr val="CC0000"/>
                </a:solidFill>
                <a:latin typeface="楷体_GB2312" pitchFamily="49" charset="-122"/>
                <a:ea typeface="楷体_GB2312" pitchFamily="49" charset="-122"/>
              </a:rPr>
              <a:t>CALL</a:t>
            </a:r>
            <a:r>
              <a:rPr lang="zh-CN" altLang="en-US" dirty="0">
                <a:latin typeface="楷体_GB2312" pitchFamily="49" charset="-122"/>
                <a:ea typeface="楷体_GB2312" pitchFamily="49" charset="-122"/>
              </a:rPr>
              <a:t>和</a:t>
            </a:r>
            <a:r>
              <a:rPr lang="en-US" altLang="zh-CN" dirty="0">
                <a:solidFill>
                  <a:srgbClr val="CC0000"/>
                </a:solidFill>
                <a:latin typeface="楷体_GB2312" pitchFamily="49" charset="-122"/>
                <a:ea typeface="楷体_GB2312" pitchFamily="49" charset="-122"/>
              </a:rPr>
              <a:t>RET</a:t>
            </a:r>
            <a:r>
              <a:rPr lang="zh-CN" altLang="en-US" dirty="0">
                <a:latin typeface="楷体_GB2312" pitchFamily="49" charset="-122"/>
                <a:ea typeface="楷体_GB2312" pitchFamily="49" charset="-122"/>
              </a:rPr>
              <a:t>指令实现。</a:t>
            </a:r>
          </a:p>
          <a:p>
            <a:pPr algn="l">
              <a:lnSpc>
                <a:spcPct val="125000"/>
              </a:lnSpc>
            </a:pPr>
            <a:endParaRPr lang="en-US" altLang="zh-CN" b="1" dirty="0">
              <a:solidFill>
                <a:srgbClr val="CC0000"/>
              </a:solidFill>
              <a:latin typeface="楷体_GB2312" pitchFamily="49" charset="-122"/>
              <a:ea typeface="楷体_GB2312" pitchFamily="49" charset="-122"/>
            </a:endParaRPr>
          </a:p>
          <a:p>
            <a:pPr marL="342900" indent="-342900" algn="l">
              <a:lnSpc>
                <a:spcPct val="125000"/>
              </a:lnSpc>
              <a:buFont typeface="Wingdings" panose="05000000000000000000" pitchFamily="2" charset="2"/>
              <a:buChar char="u"/>
            </a:pPr>
            <a:r>
              <a:rPr lang="zh-CN" altLang="en-US" b="1" dirty="0">
                <a:solidFill>
                  <a:srgbClr val="CC0000"/>
                </a:solidFill>
                <a:latin typeface="楷体_GB2312" pitchFamily="49" charset="-122"/>
                <a:ea typeface="楷体_GB2312" pitchFamily="49" charset="-122"/>
              </a:rPr>
              <a:t>子程序调用</a:t>
            </a:r>
            <a:r>
              <a:rPr lang="zh-CN" altLang="en-US" b="1" dirty="0">
                <a:latin typeface="楷体_GB2312" pitchFamily="49" charset="-122"/>
                <a:ea typeface="楷体_GB2312" pitchFamily="49" charset="-122"/>
              </a:rPr>
              <a:t>指令首先把</a:t>
            </a:r>
            <a:r>
              <a:rPr lang="zh-CN" altLang="en-US" b="1" dirty="0">
                <a:solidFill>
                  <a:srgbClr val="0000FF"/>
                </a:solidFill>
                <a:latin typeface="楷体_GB2312" pitchFamily="49" charset="-122"/>
                <a:ea typeface="楷体_GB2312" pitchFamily="49" charset="-122"/>
              </a:rPr>
              <a:t>子程序的返回地址（即</a:t>
            </a:r>
            <a:r>
              <a:rPr lang="en-US" altLang="zh-CN" b="1" dirty="0">
                <a:solidFill>
                  <a:srgbClr val="0000FF"/>
                </a:solidFill>
                <a:latin typeface="楷体_GB2312" pitchFamily="49" charset="-122"/>
                <a:ea typeface="楷体_GB2312" pitchFamily="49" charset="-122"/>
              </a:rPr>
              <a:t>CALL</a:t>
            </a:r>
            <a:r>
              <a:rPr lang="zh-CN" altLang="en-US" b="1" dirty="0">
                <a:solidFill>
                  <a:srgbClr val="0000FF"/>
                </a:solidFill>
                <a:latin typeface="楷体_GB2312" pitchFamily="49" charset="-122"/>
                <a:ea typeface="楷体_GB2312" pitchFamily="49" charset="-122"/>
              </a:rPr>
              <a:t>指令的下一条指令的地址）压入堆栈</a:t>
            </a:r>
            <a:r>
              <a:rPr lang="zh-CN" altLang="en-US" b="1" dirty="0">
                <a:latin typeface="楷体_GB2312" pitchFamily="49" charset="-122"/>
                <a:ea typeface="楷体_GB2312" pitchFamily="49" charset="-122"/>
              </a:rPr>
              <a:t>，然后</a:t>
            </a:r>
            <a:r>
              <a:rPr lang="zh-CN" altLang="en-US" b="1" dirty="0">
                <a:solidFill>
                  <a:srgbClr val="0000FF"/>
                </a:solidFill>
                <a:latin typeface="楷体_GB2312" pitchFamily="49" charset="-122"/>
                <a:ea typeface="楷体_GB2312" pitchFamily="49" charset="-122"/>
              </a:rPr>
              <a:t>转移到子程序的入口地址执行子程序</a:t>
            </a:r>
            <a:r>
              <a:rPr lang="zh-CN" altLang="en-US" b="1" dirty="0">
                <a:latin typeface="楷体_GB2312" pitchFamily="49" charset="-122"/>
                <a:ea typeface="楷体_GB2312" pitchFamily="49" charset="-122"/>
              </a:rPr>
              <a:t>。</a:t>
            </a:r>
          </a:p>
          <a:p>
            <a:pPr marL="800100" lvl="1" indent="-342900">
              <a:lnSpc>
                <a:spcPct val="125000"/>
              </a:lnSpc>
              <a:buFont typeface="Wingdings" panose="05000000000000000000" pitchFamily="2" charset="2"/>
              <a:buChar char="u"/>
            </a:pPr>
            <a:r>
              <a:rPr lang="zh-CN" altLang="en-US" b="1" dirty="0">
                <a:solidFill>
                  <a:srgbClr val="0000FF"/>
                </a:solidFill>
                <a:latin typeface="楷体_GB2312" pitchFamily="49" charset="-122"/>
                <a:ea typeface="楷体_GB2312" pitchFamily="49" charset="-122"/>
              </a:rPr>
              <a:t>子程序和主程序在同一个代码段中</a:t>
            </a:r>
            <a:r>
              <a:rPr lang="zh-CN" altLang="en-US" b="1" dirty="0">
                <a:latin typeface="楷体_GB2312" pitchFamily="49" charset="-122"/>
                <a:ea typeface="楷体_GB2312" pitchFamily="49" charset="-122"/>
              </a:rPr>
              <a:t>称为</a:t>
            </a:r>
            <a:r>
              <a:rPr lang="zh-CN" altLang="en-US" b="1" dirty="0">
                <a:solidFill>
                  <a:srgbClr val="CC0000"/>
                </a:solidFill>
                <a:latin typeface="楷体_GB2312" pitchFamily="49" charset="-122"/>
                <a:ea typeface="楷体_GB2312" pitchFamily="49" charset="-122"/>
              </a:rPr>
              <a:t>段内调用</a:t>
            </a:r>
            <a:r>
              <a:rPr lang="zh-CN" altLang="en-US" b="1" dirty="0">
                <a:latin typeface="楷体_GB2312" pitchFamily="49" charset="-122"/>
                <a:ea typeface="楷体_GB2312" pitchFamily="49" charset="-122"/>
              </a:rPr>
              <a:t>；</a:t>
            </a:r>
          </a:p>
          <a:p>
            <a:pPr marL="800100" lvl="1" indent="-342900">
              <a:lnSpc>
                <a:spcPct val="125000"/>
              </a:lnSpc>
              <a:buFont typeface="Wingdings" panose="05000000000000000000" pitchFamily="2" charset="2"/>
              <a:buChar char="u"/>
            </a:pPr>
            <a:r>
              <a:rPr lang="zh-CN" altLang="en-US" b="1" dirty="0">
                <a:solidFill>
                  <a:srgbClr val="0000FF"/>
                </a:solidFill>
                <a:latin typeface="楷体_GB2312" pitchFamily="49" charset="-122"/>
                <a:ea typeface="楷体_GB2312" pitchFamily="49" charset="-122"/>
              </a:rPr>
              <a:t>子程序和主程序不在同一个代码段中</a:t>
            </a:r>
            <a:r>
              <a:rPr lang="zh-CN" altLang="en-US" b="1" dirty="0">
                <a:latin typeface="楷体_GB2312" pitchFamily="49" charset="-122"/>
                <a:ea typeface="楷体_GB2312" pitchFamily="49" charset="-122"/>
              </a:rPr>
              <a:t>，称为</a:t>
            </a:r>
            <a:r>
              <a:rPr lang="zh-CN" altLang="en-US" b="1" dirty="0">
                <a:solidFill>
                  <a:srgbClr val="CC0000"/>
                </a:solidFill>
                <a:latin typeface="楷体_GB2312" pitchFamily="49" charset="-122"/>
                <a:ea typeface="楷体_GB2312" pitchFamily="49" charset="-122"/>
              </a:rPr>
              <a:t>段间调用</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42900" indent="-342900" algn="l">
              <a:lnSpc>
                <a:spcPct val="125000"/>
              </a:lnSpc>
              <a:buFont typeface="Wingdings" panose="05000000000000000000" pitchFamily="2" charset="2"/>
              <a:buChar char="u"/>
            </a:pPr>
            <a:r>
              <a:rPr lang="zh-CN" altLang="en-US" b="1" dirty="0">
                <a:solidFill>
                  <a:srgbClr val="CC0000"/>
                </a:solidFill>
                <a:latin typeface="楷体_GB2312" pitchFamily="49" charset="-122"/>
                <a:ea typeface="楷体_GB2312" pitchFamily="49" charset="-122"/>
              </a:rPr>
              <a:t>子程序返回指令</a:t>
            </a:r>
            <a:r>
              <a:rPr lang="zh-CN" altLang="en-US" b="1" dirty="0">
                <a:latin typeface="楷体_GB2312" pitchFamily="49" charset="-122"/>
                <a:ea typeface="楷体_GB2312" pitchFamily="49" charset="-122"/>
              </a:rPr>
              <a:t>负责把压入栈区的返回地址弹出送</a:t>
            </a:r>
            <a:r>
              <a:rPr lang="en-US" altLang="zh-CN" b="1" dirty="0">
                <a:latin typeface="楷体_GB2312" pitchFamily="49" charset="-122"/>
                <a:ea typeface="楷体_GB2312" pitchFamily="49" charset="-122"/>
              </a:rPr>
              <a:t>IP</a:t>
            </a:r>
            <a:r>
              <a:rPr lang="zh-CN" altLang="en-US" b="1" dirty="0">
                <a:latin typeface="楷体_GB2312" pitchFamily="49" charset="-122"/>
                <a:ea typeface="楷体_GB2312" pitchFamily="49" charset="-122"/>
              </a:rPr>
              <a:t>或</a:t>
            </a:r>
            <a:r>
              <a:rPr lang="en-US" altLang="zh-CN" b="1" dirty="0">
                <a:latin typeface="楷体_GB2312" pitchFamily="49" charset="-122"/>
                <a:ea typeface="楷体_GB2312" pitchFamily="49" charset="-122"/>
              </a:rPr>
              <a:t>CS∶IP</a:t>
            </a:r>
            <a:r>
              <a:rPr lang="zh-CN" altLang="en-US" b="1" dirty="0">
                <a:latin typeface="楷体_GB2312" pitchFamily="49" charset="-122"/>
                <a:ea typeface="楷体_GB2312" pitchFamily="49" charset="-122"/>
              </a:rPr>
              <a:t>，实现返回主程序继续往下执行。</a:t>
            </a:r>
            <a:r>
              <a:rPr lang="zh-CN" altLang="en-US" b="1" dirty="0">
                <a:solidFill>
                  <a:srgbClr val="3333FF"/>
                </a:solidFill>
                <a:latin typeface="楷体_GB2312" pitchFamily="49" charset="-122"/>
                <a:ea typeface="楷体_GB2312" pitchFamily="49" charset="-122"/>
              </a:rPr>
              <a:t>子程序的返回也分为段内返回和段间返回。</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200" y="1143000"/>
            <a:ext cx="82296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r>
              <a:rPr lang="en-US" altLang="zh-CN" dirty="0"/>
              <a:t>      </a:t>
            </a:r>
            <a:r>
              <a:rPr lang="zh-CN" altLang="en-US" b="1" dirty="0"/>
              <a:t>子程序调用：隐含使用堆栈保存返回地址</a:t>
            </a:r>
          </a:p>
          <a:p>
            <a:pPr lvl="1" algn="l" eaLnBrk="0" hangingPunct="0"/>
            <a:endParaRPr lang="zh-CN" altLang="en-US" b="1" dirty="0"/>
          </a:p>
          <a:p>
            <a:pPr lvl="1" algn="l" eaLnBrk="0" hangingPunct="0"/>
            <a:r>
              <a:rPr lang="en-US" altLang="zh-CN" b="1" dirty="0">
                <a:latin typeface="+mn-lt"/>
              </a:rPr>
              <a:t>call  </a:t>
            </a:r>
            <a:r>
              <a:rPr lang="en-US" altLang="zh-CN" b="1" dirty="0">
                <a:solidFill>
                  <a:srgbClr val="FF0000"/>
                </a:solidFill>
                <a:latin typeface="+mn-lt"/>
              </a:rPr>
              <a:t>near</a:t>
            </a:r>
            <a:r>
              <a:rPr lang="en-US" altLang="zh-CN" b="1" dirty="0">
                <a:latin typeface="+mn-lt"/>
              </a:rPr>
              <a:t>  </a:t>
            </a:r>
            <a:r>
              <a:rPr lang="en-US" altLang="zh-CN" b="1" dirty="0" err="1">
                <a:latin typeface="+mn-lt"/>
              </a:rPr>
              <a:t>ptr</a:t>
            </a:r>
            <a:r>
              <a:rPr lang="en-US" altLang="zh-CN" b="1" dirty="0">
                <a:latin typeface="+mn-lt"/>
              </a:rPr>
              <a:t>  </a:t>
            </a:r>
            <a:r>
              <a:rPr lang="en-US" altLang="zh-CN" b="1" dirty="0" err="1">
                <a:latin typeface="+mn-lt"/>
              </a:rPr>
              <a:t>subp</a:t>
            </a:r>
            <a:r>
              <a:rPr lang="en-US" altLang="zh-CN" b="1" dirty="0">
                <a:latin typeface="+mn-lt"/>
              </a:rPr>
              <a:t> </a:t>
            </a:r>
          </a:p>
          <a:p>
            <a:pPr lvl="1" algn="l" eaLnBrk="0" hangingPunct="0"/>
            <a:r>
              <a:rPr lang="en-US" altLang="zh-CN" b="1" dirty="0">
                <a:latin typeface="+mn-lt"/>
              </a:rPr>
              <a:t>        </a:t>
            </a:r>
          </a:p>
          <a:p>
            <a:pPr lvl="1" algn="l" eaLnBrk="0" hangingPunct="0"/>
            <a:r>
              <a:rPr lang="en-US" altLang="zh-CN" b="1" dirty="0">
                <a:latin typeface="+mn-lt"/>
              </a:rPr>
              <a:t>     (1) </a:t>
            </a:r>
            <a:r>
              <a:rPr lang="zh-CN" altLang="en-US" b="1" dirty="0">
                <a:latin typeface="+mn-lt"/>
              </a:rPr>
              <a:t>返回地址（</a:t>
            </a:r>
            <a:r>
              <a:rPr lang="en-US" altLang="zh-CN" b="1" dirty="0">
                <a:latin typeface="+mn-lt"/>
              </a:rPr>
              <a:t>IP</a:t>
            </a:r>
            <a:r>
              <a:rPr lang="zh-CN" altLang="en-US" b="1" dirty="0">
                <a:latin typeface="+mn-lt"/>
              </a:rPr>
              <a:t>）入栈</a:t>
            </a:r>
          </a:p>
          <a:p>
            <a:pPr lvl="1" algn="l" eaLnBrk="0" hangingPunct="0"/>
            <a:r>
              <a:rPr lang="zh-CN" altLang="en-US" b="1" dirty="0">
                <a:latin typeface="+mn-lt"/>
              </a:rPr>
              <a:t>     </a:t>
            </a:r>
            <a:r>
              <a:rPr lang="en-US" altLang="zh-CN" b="1" dirty="0">
                <a:latin typeface="+mn-lt"/>
              </a:rPr>
              <a:t>(2) </a:t>
            </a:r>
            <a:r>
              <a:rPr lang="zh-CN" altLang="en-US" b="1" dirty="0">
                <a:latin typeface="+mn-lt"/>
              </a:rPr>
              <a:t>转子程序</a:t>
            </a:r>
          </a:p>
          <a:p>
            <a:pPr lvl="1" algn="l" eaLnBrk="0" hangingPunct="0"/>
            <a:r>
              <a:rPr lang="zh-CN" altLang="en-US" b="1" dirty="0">
                <a:latin typeface="+mn-lt"/>
              </a:rPr>
              <a:t>     </a:t>
            </a:r>
            <a:r>
              <a:rPr lang="en-US" altLang="zh-CN" b="1" dirty="0">
                <a:latin typeface="+mn-lt"/>
              </a:rPr>
              <a:t>		(IP) ← </a:t>
            </a:r>
            <a:r>
              <a:rPr lang="en-US" altLang="zh-CN" b="1" dirty="0" err="1">
                <a:latin typeface="+mn-lt"/>
              </a:rPr>
              <a:t>subp</a:t>
            </a:r>
            <a:r>
              <a:rPr lang="zh-CN" altLang="en-US" b="1" dirty="0">
                <a:latin typeface="+mn-lt"/>
              </a:rPr>
              <a:t>的偏移地址</a:t>
            </a:r>
          </a:p>
          <a:p>
            <a:pPr lvl="1" algn="l" eaLnBrk="0" hangingPunct="0"/>
            <a:endParaRPr lang="zh-CN" altLang="en-US" dirty="0">
              <a:latin typeface="+mn-lt"/>
            </a:endParaRPr>
          </a:p>
          <a:p>
            <a:pPr lvl="1" algn="l" eaLnBrk="0" hangingPunct="0"/>
            <a:r>
              <a:rPr lang="en-US" altLang="zh-CN" b="1" dirty="0">
                <a:latin typeface="+mn-lt"/>
              </a:rPr>
              <a:t>call  </a:t>
            </a:r>
            <a:r>
              <a:rPr lang="en-US" altLang="zh-CN" b="1" dirty="0">
                <a:solidFill>
                  <a:srgbClr val="FF3300"/>
                </a:solidFill>
                <a:latin typeface="+mn-lt"/>
              </a:rPr>
              <a:t>far</a:t>
            </a:r>
            <a:r>
              <a:rPr lang="en-US" altLang="zh-CN" b="1" dirty="0">
                <a:latin typeface="+mn-lt"/>
              </a:rPr>
              <a:t>  </a:t>
            </a:r>
            <a:r>
              <a:rPr lang="en-US" altLang="zh-CN" b="1" dirty="0" err="1">
                <a:latin typeface="+mn-lt"/>
              </a:rPr>
              <a:t>ptr</a:t>
            </a:r>
            <a:r>
              <a:rPr lang="en-US" altLang="zh-CN" b="1" dirty="0">
                <a:latin typeface="+mn-lt"/>
              </a:rPr>
              <a:t>  </a:t>
            </a:r>
            <a:r>
              <a:rPr lang="en-US" altLang="zh-CN" b="1" dirty="0" err="1">
                <a:latin typeface="+mn-lt"/>
              </a:rPr>
              <a:t>subp</a:t>
            </a:r>
            <a:r>
              <a:rPr lang="en-US" altLang="zh-CN" b="1" dirty="0">
                <a:latin typeface="+mn-lt"/>
              </a:rPr>
              <a:t> </a:t>
            </a:r>
          </a:p>
          <a:p>
            <a:pPr lvl="1" algn="l" eaLnBrk="0" hangingPunct="0"/>
            <a:endParaRPr lang="en-US" altLang="zh-CN" b="1" dirty="0">
              <a:latin typeface="+mn-lt"/>
            </a:endParaRPr>
          </a:p>
          <a:p>
            <a:pPr lvl="2" algn="just" eaLnBrk="0" hangingPunct="0"/>
            <a:r>
              <a:rPr lang="en-US" altLang="zh-CN" b="1" dirty="0">
                <a:latin typeface="+mn-lt"/>
              </a:rPr>
              <a:t>(1) </a:t>
            </a:r>
            <a:r>
              <a:rPr lang="zh-CN" altLang="en-US" b="1" dirty="0">
                <a:latin typeface="+mn-lt"/>
              </a:rPr>
              <a:t>返回地址（</a:t>
            </a:r>
            <a:r>
              <a:rPr lang="en-US" altLang="zh-CN" b="1" dirty="0">
                <a:latin typeface="+mn-lt"/>
              </a:rPr>
              <a:t>CS</a:t>
            </a:r>
            <a:r>
              <a:rPr lang="zh-CN" altLang="en-US" b="1" dirty="0">
                <a:latin typeface="+mn-lt"/>
              </a:rPr>
              <a:t>、</a:t>
            </a:r>
            <a:r>
              <a:rPr lang="en-US" altLang="zh-CN" b="1" dirty="0">
                <a:latin typeface="+mn-lt"/>
              </a:rPr>
              <a:t>IP</a:t>
            </a:r>
            <a:r>
              <a:rPr lang="zh-CN" altLang="en-US" b="1" dirty="0">
                <a:latin typeface="+mn-lt"/>
              </a:rPr>
              <a:t>）</a:t>
            </a:r>
            <a:r>
              <a:rPr lang="zh-CN" altLang="en-US" dirty="0"/>
              <a:t>入栈</a:t>
            </a:r>
            <a:endParaRPr lang="zh-CN" altLang="en-US" b="1" dirty="0">
              <a:latin typeface="+mn-lt"/>
            </a:endParaRPr>
          </a:p>
          <a:p>
            <a:pPr lvl="2" algn="just" eaLnBrk="0" hangingPunct="0"/>
            <a:r>
              <a:rPr lang="en-US" altLang="zh-CN" b="1" dirty="0">
                <a:latin typeface="+mn-lt"/>
              </a:rPr>
              <a:t>(2) </a:t>
            </a:r>
            <a:r>
              <a:rPr lang="zh-CN" altLang="en-US" b="1" dirty="0">
                <a:latin typeface="+mn-lt"/>
              </a:rPr>
              <a:t>转子程序</a:t>
            </a:r>
          </a:p>
          <a:p>
            <a:pPr algn="just" eaLnBrk="0" hangingPunct="0"/>
            <a:r>
              <a:rPr lang="zh-CN" altLang="en-US" b="1" dirty="0">
                <a:latin typeface="+mn-lt"/>
              </a:rPr>
              <a:t>           </a:t>
            </a:r>
            <a:r>
              <a:rPr lang="en-US" altLang="zh-CN" b="1" dirty="0">
                <a:latin typeface="+mn-lt"/>
              </a:rPr>
              <a:t>		(CS) ← </a:t>
            </a:r>
            <a:r>
              <a:rPr lang="en-US" altLang="zh-CN" b="1" dirty="0" err="1">
                <a:latin typeface="+mn-lt"/>
              </a:rPr>
              <a:t>subp</a:t>
            </a:r>
            <a:r>
              <a:rPr lang="zh-CN" altLang="en-US" b="1" dirty="0">
                <a:latin typeface="+mn-lt"/>
              </a:rPr>
              <a:t>的段地址</a:t>
            </a:r>
          </a:p>
          <a:p>
            <a:pPr algn="just" eaLnBrk="0" hangingPunct="0"/>
            <a:r>
              <a:rPr lang="en-US" altLang="zh-CN" b="1" dirty="0">
                <a:latin typeface="+mn-lt"/>
              </a:rPr>
              <a:t>		(IP) ← </a:t>
            </a:r>
            <a:r>
              <a:rPr lang="en-US" altLang="zh-CN" b="1" dirty="0" err="1">
                <a:latin typeface="+mn-lt"/>
              </a:rPr>
              <a:t>subp</a:t>
            </a:r>
            <a:r>
              <a:rPr lang="zh-CN" altLang="en-US" b="1" dirty="0">
                <a:latin typeface="+mn-lt"/>
              </a:rPr>
              <a:t>的偏移地址</a:t>
            </a:r>
            <a:endParaRPr lang="zh-CN" altLang="en-US" b="1" i="1" dirty="0">
              <a:latin typeface="+mn-lt"/>
              <a:ea typeface="楷体_GB2312" pitchFamily="49" charset="-122"/>
            </a:endParaRPr>
          </a:p>
        </p:txBody>
      </p:sp>
      <p:grpSp>
        <p:nvGrpSpPr>
          <p:cNvPr id="80899" name="Group 3"/>
          <p:cNvGrpSpPr/>
          <p:nvPr/>
        </p:nvGrpSpPr>
        <p:grpSpPr bwMode="auto">
          <a:xfrm>
            <a:off x="6375412" y="2209800"/>
            <a:ext cx="1905000" cy="1684338"/>
            <a:chOff x="3648" y="1344"/>
            <a:chExt cx="1200" cy="1061"/>
          </a:xfrm>
        </p:grpSpPr>
        <p:sp>
          <p:nvSpPr>
            <p:cNvPr id="80900" name="Rectangle 4"/>
            <p:cNvSpPr>
              <a:spLocks noChangeArrowheads="1"/>
            </p:cNvSpPr>
            <p:nvPr/>
          </p:nvSpPr>
          <p:spPr bwMode="auto">
            <a:xfrm>
              <a:off x="4167" y="1344"/>
              <a:ext cx="681" cy="26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1" name="Rectangle 5"/>
            <p:cNvSpPr>
              <a:spLocks noChangeArrowheads="1"/>
            </p:cNvSpPr>
            <p:nvPr/>
          </p:nvSpPr>
          <p:spPr bwMode="auto">
            <a:xfrm>
              <a:off x="4167" y="1611"/>
              <a:ext cx="681" cy="26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2" name="Rectangle 6"/>
            <p:cNvSpPr>
              <a:spLocks noChangeArrowheads="1"/>
            </p:cNvSpPr>
            <p:nvPr/>
          </p:nvSpPr>
          <p:spPr bwMode="auto">
            <a:xfrm>
              <a:off x="4167" y="1877"/>
              <a:ext cx="681" cy="26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3" name="Text Box 7"/>
            <p:cNvSpPr txBox="1">
              <a:spLocks noChangeArrowheads="1"/>
            </p:cNvSpPr>
            <p:nvPr/>
          </p:nvSpPr>
          <p:spPr bwMode="auto">
            <a:xfrm>
              <a:off x="4272" y="1872"/>
              <a:ext cx="45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t> </a:t>
              </a:r>
              <a:r>
                <a:rPr lang="en-US" altLang="zh-CN" sz="2000" b="1"/>
                <a:t>(IP)</a:t>
              </a:r>
              <a:endParaRPr lang="en-US" altLang="zh-CN" sz="1000" b="1"/>
            </a:p>
          </p:txBody>
        </p:sp>
        <p:sp>
          <p:nvSpPr>
            <p:cNvPr id="80904" name="Text Box 8"/>
            <p:cNvSpPr txBox="1">
              <a:spLocks noChangeArrowheads="1"/>
            </p:cNvSpPr>
            <p:nvPr/>
          </p:nvSpPr>
          <p:spPr bwMode="auto">
            <a:xfrm>
              <a:off x="3648" y="1872"/>
              <a:ext cx="90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t>(SP)</a:t>
              </a:r>
              <a:r>
                <a:rPr lang="en-US" altLang="zh-CN" sz="2000" b="1">
                  <a:latin typeface="宋体" panose="02010600030101010101" pitchFamily="2" charset="-122"/>
                </a:rPr>
                <a:t>→</a:t>
              </a:r>
              <a:endParaRPr lang="en-US" altLang="zh-CN" sz="1000"/>
            </a:p>
          </p:txBody>
        </p:sp>
      </p:grpSp>
      <p:grpSp>
        <p:nvGrpSpPr>
          <p:cNvPr id="80905" name="Group 9"/>
          <p:cNvGrpSpPr/>
          <p:nvPr/>
        </p:nvGrpSpPr>
        <p:grpSpPr bwMode="auto">
          <a:xfrm>
            <a:off x="6299212" y="4495800"/>
            <a:ext cx="1981200" cy="1828800"/>
            <a:chOff x="3744" y="2736"/>
            <a:chExt cx="1248" cy="1152"/>
          </a:xfrm>
        </p:grpSpPr>
        <p:sp>
          <p:nvSpPr>
            <p:cNvPr id="80906" name="Rectangle 10"/>
            <p:cNvSpPr>
              <a:spLocks noChangeArrowheads="1"/>
            </p:cNvSpPr>
            <p:nvPr/>
          </p:nvSpPr>
          <p:spPr bwMode="auto">
            <a:xfrm>
              <a:off x="4285" y="2736"/>
              <a:ext cx="707" cy="2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7" name="Rectangle 11"/>
            <p:cNvSpPr>
              <a:spLocks noChangeArrowheads="1"/>
            </p:cNvSpPr>
            <p:nvPr/>
          </p:nvSpPr>
          <p:spPr bwMode="auto">
            <a:xfrm>
              <a:off x="4285" y="3024"/>
              <a:ext cx="707" cy="2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8" name="Rectangle 12"/>
            <p:cNvSpPr>
              <a:spLocks noChangeArrowheads="1"/>
            </p:cNvSpPr>
            <p:nvPr/>
          </p:nvSpPr>
          <p:spPr bwMode="auto">
            <a:xfrm>
              <a:off x="4285" y="3312"/>
              <a:ext cx="707" cy="2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9" name="Text Box 13"/>
            <p:cNvSpPr txBox="1">
              <a:spLocks noChangeArrowheads="1"/>
            </p:cNvSpPr>
            <p:nvPr/>
          </p:nvSpPr>
          <p:spPr bwMode="auto">
            <a:xfrm>
              <a:off x="4416" y="3024"/>
              <a:ext cx="47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t> </a:t>
              </a:r>
              <a:r>
                <a:rPr lang="en-US" altLang="zh-CN" sz="2000" b="1"/>
                <a:t>(IP)</a:t>
              </a:r>
              <a:endParaRPr lang="en-US" altLang="zh-CN" sz="2000"/>
            </a:p>
          </p:txBody>
        </p:sp>
        <p:sp>
          <p:nvSpPr>
            <p:cNvPr id="80910" name="Text Box 14"/>
            <p:cNvSpPr txBox="1">
              <a:spLocks noChangeArrowheads="1"/>
            </p:cNvSpPr>
            <p:nvPr/>
          </p:nvSpPr>
          <p:spPr bwMode="auto">
            <a:xfrm>
              <a:off x="3744" y="3024"/>
              <a:ext cx="94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t>(SP)</a:t>
              </a:r>
              <a:r>
                <a:rPr lang="en-US" altLang="zh-CN" sz="2000" b="1">
                  <a:latin typeface="宋体" panose="02010600030101010101" pitchFamily="2" charset="-122"/>
                </a:rPr>
                <a:t>→</a:t>
              </a:r>
              <a:endParaRPr lang="en-US" altLang="zh-CN" sz="1000"/>
            </a:p>
          </p:txBody>
        </p:sp>
        <p:sp>
          <p:nvSpPr>
            <p:cNvPr id="80911" name="Text Box 15"/>
            <p:cNvSpPr txBox="1">
              <a:spLocks noChangeArrowheads="1"/>
            </p:cNvSpPr>
            <p:nvPr/>
          </p:nvSpPr>
          <p:spPr bwMode="auto">
            <a:xfrm>
              <a:off x="4368" y="3312"/>
              <a:ext cx="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t>  </a:t>
              </a:r>
              <a:r>
                <a:rPr lang="en-US" altLang="zh-CN" sz="2000" b="1"/>
                <a:t>(CS)</a:t>
              </a:r>
            </a:p>
          </p:txBody>
        </p:sp>
      </p:grpSp>
      <p:sp>
        <p:nvSpPr>
          <p:cNvPr id="1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Text Box 2"/>
          <p:cNvSpPr txBox="1">
            <a:spLocks noChangeArrowheads="1"/>
          </p:cNvSpPr>
          <p:nvPr/>
        </p:nvSpPr>
        <p:spPr bwMode="auto">
          <a:xfrm>
            <a:off x="395536" y="980728"/>
            <a:ext cx="7488832" cy="533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chemeClr val="tx2"/>
                </a:solidFill>
                <a:latin typeface="Arial" panose="020B0604020202020204" pitchFamily="34" charset="0"/>
              </a:rPr>
              <a:t>返回指令</a:t>
            </a:r>
          </a:p>
          <a:p>
            <a:pPr>
              <a:spcBef>
                <a:spcPct val="10000"/>
              </a:spcBef>
            </a:pPr>
            <a:r>
              <a:rPr lang="zh-CN" altLang="en-US" sz="2000" b="1" dirty="0">
                <a:solidFill>
                  <a:schemeClr val="accent2"/>
                </a:solidFill>
              </a:rPr>
              <a:t>        </a:t>
            </a:r>
            <a:r>
              <a:rPr lang="zh-CN" altLang="en-US" b="1" dirty="0">
                <a:solidFill>
                  <a:schemeClr val="accent2"/>
                </a:solidFill>
              </a:rPr>
              <a:t>汇编格式：</a:t>
            </a:r>
            <a:r>
              <a:rPr lang="zh-CN" altLang="en-US" b="1" dirty="0"/>
              <a:t> </a:t>
            </a:r>
            <a:r>
              <a:rPr lang="en-US" altLang="zh-CN" b="1" dirty="0"/>
              <a:t>RET      [</a:t>
            </a:r>
            <a:r>
              <a:rPr lang="en-US" altLang="zh-CN" b="1" dirty="0">
                <a:solidFill>
                  <a:srgbClr val="FF0000"/>
                </a:solidFill>
              </a:rPr>
              <a:t>VAL</a:t>
            </a:r>
            <a:r>
              <a:rPr lang="en-US" altLang="zh-CN" b="1" dirty="0"/>
              <a:t>]</a:t>
            </a:r>
          </a:p>
          <a:p>
            <a:pPr>
              <a:spcBef>
                <a:spcPct val="10000"/>
              </a:spcBef>
            </a:pPr>
            <a:r>
              <a:rPr lang="en-US" altLang="zh-CN" b="1" dirty="0"/>
              <a:t>			    VAL</a:t>
            </a:r>
            <a:r>
              <a:rPr lang="zh-CN" altLang="en-US" b="1" dirty="0"/>
              <a:t>为一个正偶数</a:t>
            </a:r>
          </a:p>
          <a:p>
            <a:pPr>
              <a:spcBef>
                <a:spcPct val="10000"/>
              </a:spcBef>
            </a:pPr>
            <a:r>
              <a:rPr lang="zh-CN" altLang="en-US" b="1" dirty="0">
                <a:solidFill>
                  <a:schemeClr val="bg2"/>
                </a:solidFill>
              </a:rPr>
              <a:t>（</a:t>
            </a:r>
            <a:r>
              <a:rPr lang="en-US" altLang="zh-CN" b="1" dirty="0">
                <a:solidFill>
                  <a:schemeClr val="bg2"/>
                </a:solidFill>
              </a:rPr>
              <a:t>1</a:t>
            </a:r>
            <a:r>
              <a:rPr lang="zh-CN" altLang="en-US" b="1" dirty="0">
                <a:solidFill>
                  <a:schemeClr val="bg2"/>
                </a:solidFill>
              </a:rPr>
              <a:t>）段内返回（近返回）</a:t>
            </a:r>
          </a:p>
          <a:p>
            <a:pPr>
              <a:spcBef>
                <a:spcPct val="10000"/>
              </a:spcBef>
            </a:pPr>
            <a:r>
              <a:rPr lang="zh-CN" altLang="en-US" b="1" dirty="0"/>
              <a:t>			</a:t>
            </a:r>
            <a:r>
              <a:rPr lang="en-US" altLang="zh-CN" b="1" dirty="0"/>
              <a:t>IP←</a:t>
            </a:r>
            <a:r>
              <a:rPr lang="zh-CN" altLang="en-US" b="1" dirty="0"/>
              <a:t>（</a:t>
            </a:r>
            <a:r>
              <a:rPr lang="en-US" altLang="zh-CN" b="1" dirty="0"/>
              <a:t>SP+1</a:t>
            </a:r>
            <a:r>
              <a:rPr lang="zh-CN" altLang="en-US" b="1" dirty="0"/>
              <a:t>，</a:t>
            </a:r>
            <a:r>
              <a:rPr lang="en-US" altLang="zh-CN" b="1" dirty="0"/>
              <a:t>SP</a:t>
            </a:r>
            <a:r>
              <a:rPr lang="zh-CN" altLang="en-US" b="1" dirty="0"/>
              <a:t>）</a:t>
            </a:r>
          </a:p>
          <a:p>
            <a:pPr>
              <a:spcBef>
                <a:spcPct val="10000"/>
              </a:spcBef>
            </a:pPr>
            <a:r>
              <a:rPr lang="zh-CN" altLang="en-US" b="1" dirty="0"/>
              <a:t>			</a:t>
            </a:r>
            <a:r>
              <a:rPr lang="en-US" altLang="zh-CN" b="1" dirty="0"/>
              <a:t>SP ←SP+2</a:t>
            </a:r>
          </a:p>
          <a:p>
            <a:pPr>
              <a:spcBef>
                <a:spcPct val="10000"/>
              </a:spcBef>
            </a:pPr>
            <a:r>
              <a:rPr lang="en-US" altLang="zh-CN" b="1" dirty="0"/>
              <a:t>			SP ←SP+VAL</a:t>
            </a:r>
            <a:r>
              <a:rPr lang="zh-CN" altLang="en-US" b="1" dirty="0"/>
              <a:t>（如果选用了</a:t>
            </a:r>
            <a:r>
              <a:rPr lang="en-US" altLang="zh-CN" b="1" dirty="0"/>
              <a:t>VAL</a:t>
            </a:r>
            <a:r>
              <a:rPr lang="zh-CN" altLang="en-US" b="1" dirty="0"/>
              <a:t>）</a:t>
            </a:r>
          </a:p>
          <a:p>
            <a:pPr>
              <a:spcBef>
                <a:spcPct val="10000"/>
              </a:spcBef>
            </a:pPr>
            <a:r>
              <a:rPr lang="zh-CN" altLang="en-US" b="1" dirty="0">
                <a:solidFill>
                  <a:schemeClr val="bg2"/>
                </a:solidFill>
              </a:rPr>
              <a:t>（</a:t>
            </a:r>
            <a:r>
              <a:rPr lang="en-US" altLang="zh-CN" b="1" dirty="0">
                <a:solidFill>
                  <a:schemeClr val="bg2"/>
                </a:solidFill>
              </a:rPr>
              <a:t>2</a:t>
            </a:r>
            <a:r>
              <a:rPr lang="zh-CN" altLang="en-US" b="1" dirty="0">
                <a:solidFill>
                  <a:schemeClr val="bg2"/>
                </a:solidFill>
              </a:rPr>
              <a:t>）段间返回（远返回）</a:t>
            </a:r>
          </a:p>
          <a:p>
            <a:pPr>
              <a:spcBef>
                <a:spcPct val="10000"/>
              </a:spcBef>
            </a:pPr>
            <a:r>
              <a:rPr lang="zh-CN" altLang="en-US" b="1" dirty="0"/>
              <a:t>			</a:t>
            </a:r>
            <a:r>
              <a:rPr lang="en-US" altLang="zh-CN" b="1" dirty="0"/>
              <a:t>IP ←</a:t>
            </a:r>
            <a:r>
              <a:rPr lang="zh-CN" altLang="en-US" b="1" dirty="0"/>
              <a:t>（</a:t>
            </a:r>
            <a:r>
              <a:rPr lang="en-US" altLang="zh-CN" b="1" dirty="0"/>
              <a:t>SP+1</a:t>
            </a:r>
            <a:r>
              <a:rPr lang="zh-CN" altLang="en-US" b="1" dirty="0"/>
              <a:t>，</a:t>
            </a:r>
            <a:r>
              <a:rPr lang="en-US" altLang="zh-CN" b="1" dirty="0"/>
              <a:t>SP</a:t>
            </a:r>
            <a:r>
              <a:rPr lang="zh-CN" altLang="en-US" b="1" dirty="0"/>
              <a:t>）</a:t>
            </a:r>
          </a:p>
          <a:p>
            <a:pPr>
              <a:spcBef>
                <a:spcPct val="10000"/>
              </a:spcBef>
            </a:pPr>
            <a:r>
              <a:rPr lang="zh-CN" altLang="en-US" b="1" dirty="0"/>
              <a:t>			</a:t>
            </a:r>
            <a:r>
              <a:rPr lang="en-US" altLang="zh-CN" b="1" dirty="0"/>
              <a:t>SP ←SP+2</a:t>
            </a:r>
          </a:p>
          <a:p>
            <a:pPr>
              <a:spcBef>
                <a:spcPct val="10000"/>
              </a:spcBef>
            </a:pPr>
            <a:r>
              <a:rPr lang="en-US" altLang="zh-CN" b="1" dirty="0"/>
              <a:t>			CS ←</a:t>
            </a:r>
            <a:r>
              <a:rPr lang="zh-CN" altLang="en-US" b="1" dirty="0"/>
              <a:t>（</a:t>
            </a:r>
            <a:r>
              <a:rPr lang="en-US" altLang="zh-CN" b="1" dirty="0"/>
              <a:t>SP+1</a:t>
            </a:r>
            <a:r>
              <a:rPr lang="zh-CN" altLang="en-US" b="1" dirty="0"/>
              <a:t>，</a:t>
            </a:r>
            <a:r>
              <a:rPr lang="en-US" altLang="zh-CN" b="1" dirty="0"/>
              <a:t>SP</a:t>
            </a:r>
            <a:r>
              <a:rPr lang="zh-CN" altLang="en-US" b="1" dirty="0"/>
              <a:t>）</a:t>
            </a:r>
          </a:p>
          <a:p>
            <a:pPr>
              <a:spcBef>
                <a:spcPct val="10000"/>
              </a:spcBef>
            </a:pPr>
            <a:r>
              <a:rPr lang="zh-CN" altLang="en-US" b="1" dirty="0"/>
              <a:t>			</a:t>
            </a:r>
            <a:r>
              <a:rPr lang="en-US" altLang="zh-CN" b="1" dirty="0"/>
              <a:t>SP ←SP+2</a:t>
            </a:r>
          </a:p>
          <a:p>
            <a:pPr>
              <a:spcBef>
                <a:spcPct val="10000"/>
              </a:spcBef>
            </a:pPr>
            <a:r>
              <a:rPr lang="en-US" altLang="zh-CN" b="1" dirty="0"/>
              <a:t>			SP ←SP+VAL</a:t>
            </a:r>
            <a:r>
              <a:rPr lang="zh-CN" altLang="en-US" b="1" dirty="0"/>
              <a:t>（如果选用了</a:t>
            </a:r>
            <a:r>
              <a:rPr lang="en-US" altLang="zh-CN" b="1" dirty="0"/>
              <a:t>VAL</a:t>
            </a:r>
            <a:r>
              <a:rPr lang="zh-CN" altLang="en-US" b="1" dirty="0"/>
              <a:t>）</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3" name="文本框 2"/>
          <p:cNvSpPr txBox="1"/>
          <p:nvPr/>
        </p:nvSpPr>
        <p:spPr>
          <a:xfrm>
            <a:off x="1583668" y="6257526"/>
            <a:ext cx="6617517" cy="461665"/>
          </a:xfrm>
          <a:prstGeom prst="rect">
            <a:avLst/>
          </a:prstGeom>
          <a:noFill/>
        </p:spPr>
        <p:txBody>
          <a:bodyPr wrap="none" rtlCol="0">
            <a:spAutoFit/>
          </a:bodyPr>
          <a:lstStyle/>
          <a:p>
            <a:r>
              <a:rPr lang="zh-CN" altLang="en-US" dirty="0"/>
              <a:t>进栈：高地址</a:t>
            </a:r>
            <a:r>
              <a:rPr lang="en-US" altLang="zh-CN" dirty="0"/>
              <a:t>-&gt;</a:t>
            </a:r>
            <a:r>
              <a:rPr lang="zh-CN" altLang="en-US" dirty="0"/>
              <a:t>底地址，出栈：底地址</a:t>
            </a:r>
            <a:r>
              <a:rPr lang="en-US" altLang="zh-CN" dirty="0"/>
              <a:t>-&gt;</a:t>
            </a:r>
            <a:r>
              <a:rPr lang="zh-CN" altLang="en-US" dirty="0"/>
              <a:t>高地址</a:t>
            </a:r>
          </a:p>
        </p:txBody>
      </p:sp>
      <p:sp>
        <p:nvSpPr>
          <p:cNvPr id="6" name="TextBox 5">
            <a:extLst>
              <a:ext uri="{FF2B5EF4-FFF2-40B4-BE49-F238E27FC236}">
                <a16:creationId xmlns:a16="http://schemas.microsoft.com/office/drawing/2014/main" id="{16BD9FEF-E8D6-AA43-8B14-ABF6ECF3111D}"/>
              </a:ext>
            </a:extLst>
          </p:cNvPr>
          <p:cNvSpPr txBox="1"/>
          <p:nvPr/>
        </p:nvSpPr>
        <p:spPr>
          <a:xfrm>
            <a:off x="6300192" y="1124744"/>
            <a:ext cx="2536284" cy="1384995"/>
          </a:xfrm>
          <a:prstGeom prst="rect">
            <a:avLst/>
          </a:prstGeom>
          <a:solidFill>
            <a:schemeClr val="bg1"/>
          </a:solidFill>
          <a:ln w="28575">
            <a:solidFill>
              <a:srgbClr val="00B050"/>
            </a:solidFill>
          </a:ln>
        </p:spPr>
        <p:txBody>
          <a:bodyPr wrap="square" rtlCol="0">
            <a:spAutoFit/>
          </a:bodyPr>
          <a:lstStyle/>
          <a:p>
            <a:r>
              <a:rPr lang="en-US" altLang="zh-CN" sz="1400" dirty="0">
                <a:solidFill>
                  <a:srgbClr val="FF0000"/>
                </a:solidFill>
              </a:rPr>
              <a:t>VAL</a:t>
            </a:r>
            <a:r>
              <a:rPr lang="zh-CN" altLang="en-US" sz="1400" dirty="0">
                <a:solidFill>
                  <a:srgbClr val="FF0000"/>
                </a:solidFill>
              </a:rPr>
              <a:t>只是修改了返回后</a:t>
            </a:r>
            <a:r>
              <a:rPr lang="en-US" altLang="zh-CN" sz="1400" dirty="0">
                <a:solidFill>
                  <a:srgbClr val="FF0000"/>
                </a:solidFill>
              </a:rPr>
              <a:t>SP</a:t>
            </a:r>
            <a:r>
              <a:rPr lang="zh-CN" altLang="en-US" sz="1400" dirty="0">
                <a:solidFill>
                  <a:srgbClr val="FF0000"/>
                </a:solidFill>
              </a:rPr>
              <a:t>的值。</a:t>
            </a:r>
            <a:endParaRPr lang="en-US" altLang="zh-CN" sz="1400" dirty="0">
              <a:solidFill>
                <a:srgbClr val="FF0000"/>
              </a:solidFill>
            </a:endParaRPr>
          </a:p>
          <a:p>
            <a:endParaRPr lang="en-US" altLang="zh-CN" sz="1400" dirty="0">
              <a:solidFill>
                <a:srgbClr val="FF0000"/>
              </a:solidFill>
            </a:endParaRPr>
          </a:p>
          <a:p>
            <a:r>
              <a:rPr lang="zh-CN" altLang="en-US" sz="1400" dirty="0">
                <a:solidFill>
                  <a:srgbClr val="FF0000"/>
                </a:solidFill>
              </a:rPr>
              <a:t>作用：调用子程序时先把所需参数入栈，调用结束后这些参数不再有用，可以修改堆栈指针使其指向参数入栈以前的值。</a:t>
            </a:r>
          </a:p>
        </p:txBody>
      </p:sp>
      <p:sp>
        <p:nvSpPr>
          <p:cNvPr id="7" name="TextBox 6">
            <a:extLst>
              <a:ext uri="{FF2B5EF4-FFF2-40B4-BE49-F238E27FC236}">
                <a16:creationId xmlns:a16="http://schemas.microsoft.com/office/drawing/2014/main" id="{0552F0A3-896F-5647-97BD-3EF1A4639181}"/>
              </a:ext>
            </a:extLst>
          </p:cNvPr>
          <p:cNvSpPr txBox="1"/>
          <p:nvPr/>
        </p:nvSpPr>
        <p:spPr>
          <a:xfrm>
            <a:off x="6300192" y="3933056"/>
            <a:ext cx="2536284" cy="954107"/>
          </a:xfrm>
          <a:prstGeom prst="rect">
            <a:avLst/>
          </a:prstGeom>
          <a:solidFill>
            <a:schemeClr val="bg1"/>
          </a:solidFill>
          <a:ln w="28575">
            <a:solidFill>
              <a:srgbClr val="00B050"/>
            </a:solidFill>
          </a:ln>
        </p:spPr>
        <p:txBody>
          <a:bodyPr wrap="square" rtlCol="0">
            <a:spAutoFit/>
          </a:bodyPr>
          <a:lstStyle/>
          <a:p>
            <a:r>
              <a:rPr lang="zh-CN" altLang="en-CN" sz="1400" dirty="0">
                <a:solidFill>
                  <a:srgbClr val="FF0000"/>
                </a:solidFill>
              </a:rPr>
              <a:t>如果</a:t>
            </a:r>
            <a:r>
              <a:rPr lang="zh-CN" altLang="en-US" sz="1400" dirty="0">
                <a:solidFill>
                  <a:srgbClr val="FF0000"/>
                </a:solidFill>
              </a:rPr>
              <a:t>子程序不能正确使用堆栈而造成执行</a:t>
            </a:r>
            <a:r>
              <a:rPr lang="en-US" altLang="zh-CN" sz="1400" dirty="0">
                <a:solidFill>
                  <a:srgbClr val="FF0000"/>
                </a:solidFill>
              </a:rPr>
              <a:t>RET</a:t>
            </a:r>
            <a:r>
              <a:rPr lang="zh-CN" altLang="en-US" sz="1400" dirty="0">
                <a:solidFill>
                  <a:srgbClr val="FF0000"/>
                </a:solidFill>
              </a:rPr>
              <a:t>前</a:t>
            </a:r>
            <a:r>
              <a:rPr lang="en-US" altLang="zh-CN" sz="1400" dirty="0">
                <a:solidFill>
                  <a:srgbClr val="FF0000"/>
                </a:solidFill>
              </a:rPr>
              <a:t>SP</a:t>
            </a:r>
            <a:r>
              <a:rPr lang="zh-CN" altLang="en-US" sz="1400" dirty="0">
                <a:solidFill>
                  <a:srgbClr val="FF0000"/>
                </a:solidFill>
              </a:rPr>
              <a:t>并未指向进入子程序时的返回地址，则导致运行出错。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文本框 107521"/>
          <p:cNvSpPr txBox="1"/>
          <p:nvPr/>
        </p:nvSpPr>
        <p:spPr>
          <a:xfrm>
            <a:off x="1727684" y="937418"/>
            <a:ext cx="2895600" cy="400110"/>
          </a:xfrm>
          <a:prstGeom prst="rect">
            <a:avLst/>
          </a:prstGeom>
          <a:noFill/>
          <a:ln w="12700">
            <a:noFill/>
          </a:ln>
        </p:spPr>
        <p:txBody>
          <a:bodyPr>
            <a:spAutoFit/>
          </a:bodyPr>
          <a:lstStyle/>
          <a:p>
            <a:pPr eaLnBrk="0" hangingPunct="0">
              <a:spcBef>
                <a:spcPct val="50000"/>
              </a:spcBef>
            </a:pPr>
            <a:r>
              <a:rPr lang="zh-CN" altLang="en-US" sz="2000" b="0" dirty="0">
                <a:solidFill>
                  <a:srgbClr val="000000"/>
                </a:solidFill>
                <a:latin typeface="Times New Roman" panose="02020603050405020304" pitchFamily="18" charset="0"/>
              </a:rPr>
              <a:t>例：带立即数返回</a:t>
            </a:r>
          </a:p>
        </p:txBody>
      </p:sp>
      <p:sp>
        <p:nvSpPr>
          <p:cNvPr id="107523" name="矩形 107522"/>
          <p:cNvSpPr/>
          <p:nvPr/>
        </p:nvSpPr>
        <p:spPr>
          <a:xfrm>
            <a:off x="6019800" y="1905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4" name="矩形 107523"/>
          <p:cNvSpPr/>
          <p:nvPr/>
        </p:nvSpPr>
        <p:spPr>
          <a:xfrm>
            <a:off x="6019800" y="2286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5" name="矩形 107524"/>
          <p:cNvSpPr/>
          <p:nvPr/>
        </p:nvSpPr>
        <p:spPr>
          <a:xfrm>
            <a:off x="6019800" y="2667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6" name="矩形 107525"/>
          <p:cNvSpPr/>
          <p:nvPr/>
        </p:nvSpPr>
        <p:spPr>
          <a:xfrm>
            <a:off x="6019800" y="3048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7" name="矩形 107526"/>
          <p:cNvSpPr/>
          <p:nvPr/>
        </p:nvSpPr>
        <p:spPr>
          <a:xfrm>
            <a:off x="6019800" y="3429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28" name="直接连接符 107527"/>
          <p:cNvSpPr/>
          <p:nvPr/>
        </p:nvSpPr>
        <p:spPr>
          <a:xfrm>
            <a:off x="6019800" y="1676400"/>
            <a:ext cx="0" cy="304800"/>
          </a:xfrm>
          <a:prstGeom prst="line">
            <a:avLst/>
          </a:prstGeom>
          <a:ln w="12700" cap="sq" cmpd="sng">
            <a:solidFill>
              <a:schemeClr val="bg2"/>
            </a:solidFill>
            <a:prstDash val="solid"/>
            <a:headEnd type="none" w="med" len="med"/>
            <a:tailEnd type="none" w="med" len="med"/>
          </a:ln>
        </p:spPr>
      </p:sp>
      <p:sp>
        <p:nvSpPr>
          <p:cNvPr id="107529" name="直接连接符 107528"/>
          <p:cNvSpPr/>
          <p:nvPr/>
        </p:nvSpPr>
        <p:spPr>
          <a:xfrm>
            <a:off x="7239000" y="1676400"/>
            <a:ext cx="0" cy="304800"/>
          </a:xfrm>
          <a:prstGeom prst="line">
            <a:avLst/>
          </a:prstGeom>
          <a:ln w="12700" cap="sq" cmpd="sng">
            <a:solidFill>
              <a:schemeClr val="bg2"/>
            </a:solidFill>
            <a:prstDash val="solid"/>
            <a:headEnd type="none" w="med" len="med"/>
            <a:tailEnd type="none" w="med" len="med"/>
          </a:ln>
        </p:spPr>
      </p:sp>
      <p:sp>
        <p:nvSpPr>
          <p:cNvPr id="107530" name="矩形 107529"/>
          <p:cNvSpPr/>
          <p:nvPr/>
        </p:nvSpPr>
        <p:spPr>
          <a:xfrm>
            <a:off x="6019800" y="3810000"/>
            <a:ext cx="1219200" cy="381000"/>
          </a:xfrm>
          <a:prstGeom prst="rect">
            <a:avLst/>
          </a:prstGeom>
          <a:noFill/>
          <a:ln w="12700" cap="sq" cmpd="sng">
            <a:solidFill>
              <a:schemeClr val="bg2"/>
            </a:solidFill>
            <a:prstDash val="solid"/>
            <a:miter/>
            <a:headEnd type="none" w="med" len="med"/>
            <a:tailEnd type="none" w="med" len="med"/>
          </a:ln>
        </p:spPr>
        <p:txBody>
          <a:bodyPr/>
          <a:lstStyle/>
          <a:p>
            <a:endParaRPr lang="zh-CN" altLang="en-US"/>
          </a:p>
        </p:txBody>
      </p:sp>
      <p:sp>
        <p:nvSpPr>
          <p:cNvPr id="107531" name="直接连接符 107530"/>
          <p:cNvSpPr/>
          <p:nvPr/>
        </p:nvSpPr>
        <p:spPr>
          <a:xfrm>
            <a:off x="7239000" y="4191000"/>
            <a:ext cx="0" cy="304800"/>
          </a:xfrm>
          <a:prstGeom prst="line">
            <a:avLst/>
          </a:prstGeom>
          <a:ln w="12700" cap="sq" cmpd="sng">
            <a:solidFill>
              <a:schemeClr val="bg2"/>
            </a:solidFill>
            <a:prstDash val="solid"/>
            <a:headEnd type="none" w="med" len="med"/>
            <a:tailEnd type="none" w="med" len="med"/>
          </a:ln>
        </p:spPr>
      </p:sp>
      <p:sp>
        <p:nvSpPr>
          <p:cNvPr id="107532" name="直接连接符 107531"/>
          <p:cNvSpPr/>
          <p:nvPr/>
        </p:nvSpPr>
        <p:spPr>
          <a:xfrm>
            <a:off x="6019800" y="4191000"/>
            <a:ext cx="0" cy="304800"/>
          </a:xfrm>
          <a:prstGeom prst="line">
            <a:avLst/>
          </a:prstGeom>
          <a:ln w="12700" cap="sq" cmpd="sng">
            <a:solidFill>
              <a:schemeClr val="bg2"/>
            </a:solidFill>
            <a:prstDash val="solid"/>
            <a:headEnd type="none" w="med" len="med"/>
            <a:tailEnd type="none" w="med" len="med"/>
          </a:ln>
        </p:spPr>
      </p:sp>
      <p:sp>
        <p:nvSpPr>
          <p:cNvPr id="107533" name="矩形 107532"/>
          <p:cNvSpPr/>
          <p:nvPr/>
        </p:nvSpPr>
        <p:spPr>
          <a:xfrm>
            <a:off x="5105400" y="3810000"/>
            <a:ext cx="1066800" cy="366713"/>
          </a:xfrm>
          <a:prstGeom prst="rect">
            <a:avLst/>
          </a:prstGeom>
          <a:noFill/>
          <a:ln w="12700">
            <a:noFill/>
          </a:ln>
        </p:spPr>
        <p:txBody>
          <a:bodyPr>
            <a:spAutoFit/>
          </a:bodyPr>
          <a:lstStyle/>
          <a:p>
            <a:pPr eaLnBrk="0" hangingPunct="0"/>
            <a:r>
              <a:rPr lang="en-US" altLang="zh-CN" sz="1800" b="1" dirty="0">
                <a:solidFill>
                  <a:srgbClr val="000000"/>
                </a:solidFill>
                <a:latin typeface="Lucida Console" panose="020B0609040504020204" pitchFamily="49" charset="0"/>
              </a:rPr>
              <a:t>(SP)</a:t>
            </a:r>
            <a:r>
              <a:rPr lang="en-US" altLang="zh-CN" sz="1800" b="1" dirty="0">
                <a:solidFill>
                  <a:srgbClr val="000000"/>
                </a:solidFill>
                <a:latin typeface="Lucida Console" panose="020B0609040504020204" pitchFamily="49" charset="0"/>
                <a:sym typeface="Symbol" panose="05050102010706020507" pitchFamily="18" charset="2"/>
              </a:rPr>
              <a:t></a:t>
            </a:r>
          </a:p>
        </p:txBody>
      </p:sp>
      <p:sp>
        <p:nvSpPr>
          <p:cNvPr id="107534" name="文本框 107533"/>
          <p:cNvSpPr txBox="1"/>
          <p:nvPr/>
        </p:nvSpPr>
        <p:spPr>
          <a:xfrm>
            <a:off x="6019800" y="4724400"/>
            <a:ext cx="1295400" cy="457200"/>
          </a:xfrm>
          <a:prstGeom prst="rect">
            <a:avLst/>
          </a:prstGeom>
          <a:noFill/>
          <a:ln w="12700">
            <a:noFill/>
          </a:ln>
        </p:spPr>
        <p:txBody>
          <a:bodyPr>
            <a:spAutoFit/>
          </a:bodyPr>
          <a:lstStyle/>
          <a:p>
            <a:pPr eaLnBrk="0" hangingPunct="0">
              <a:spcBef>
                <a:spcPct val="50000"/>
              </a:spcBef>
            </a:pPr>
            <a:r>
              <a:rPr lang="en-US" altLang="zh-CN"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ea typeface="楷体_GB2312" pitchFamily="49" charset="-122"/>
              </a:rPr>
              <a:t>堆栈段</a:t>
            </a:r>
            <a:endParaRPr lang="zh-CN" altLang="en-US" b="1">
              <a:solidFill>
                <a:srgbClr val="000000"/>
              </a:solidFill>
              <a:latin typeface="Times New Roman" panose="02020603050405020304" pitchFamily="18" charset="0"/>
              <a:ea typeface="楷体_GB2312" pitchFamily="49" charset="-122"/>
            </a:endParaRPr>
          </a:p>
        </p:txBody>
      </p:sp>
      <p:sp>
        <p:nvSpPr>
          <p:cNvPr id="107535" name="矩形 107534"/>
          <p:cNvSpPr/>
          <p:nvPr/>
        </p:nvSpPr>
        <p:spPr>
          <a:xfrm>
            <a:off x="1905000" y="1381918"/>
            <a:ext cx="3124200" cy="5222875"/>
          </a:xfrm>
          <a:prstGeom prst="rect">
            <a:avLst/>
          </a:prstGeom>
          <a:noFill/>
          <a:ln w="12700">
            <a:noFill/>
          </a:ln>
        </p:spPr>
        <p:txBody>
          <a:bodyPr>
            <a:spAutoFit/>
          </a:bodyPr>
          <a:lstStyle/>
          <a:p>
            <a:pPr eaLnBrk="0" hangingPunct="0">
              <a:lnSpc>
                <a:spcPct val="105000"/>
              </a:lnSpc>
            </a:pPr>
            <a:r>
              <a:rPr lang="en-US" altLang="zh-CN" sz="2000" b="0" dirty="0">
                <a:solidFill>
                  <a:srgbClr val="000000"/>
                </a:solidFill>
                <a:latin typeface="+mn-lt"/>
              </a:rPr>
              <a:t>code  segment</a:t>
            </a:r>
          </a:p>
          <a:p>
            <a:pPr eaLnBrk="0" hangingPunct="0">
              <a:lnSpc>
                <a:spcPct val="105000"/>
              </a:lnSpc>
            </a:pPr>
            <a:r>
              <a:rPr lang="en-US" altLang="zh-CN" sz="2000" b="0" dirty="0">
                <a:solidFill>
                  <a:srgbClr val="000000"/>
                </a:solidFill>
                <a:latin typeface="+mn-lt"/>
              </a:rPr>
              <a:t>main  proc  far</a:t>
            </a:r>
          </a:p>
          <a:p>
            <a:pPr eaLnBrk="0" hangingPunct="0">
              <a:lnSpc>
                <a:spcPct val="105000"/>
              </a:lnSpc>
            </a:pPr>
            <a:r>
              <a:rPr lang="en-US" altLang="zh-CN" sz="2000" b="0" dirty="0">
                <a:solidFill>
                  <a:srgbClr val="000000"/>
                </a:solidFill>
                <a:latin typeface="+mn-lt"/>
              </a:rPr>
              <a:t>      ……</a:t>
            </a:r>
          </a:p>
          <a:p>
            <a:pPr eaLnBrk="0" hangingPunct="0">
              <a:lnSpc>
                <a:spcPct val="105000"/>
              </a:lnSpc>
            </a:pPr>
            <a:r>
              <a:rPr lang="en-US" altLang="zh-CN" sz="2000" b="0" dirty="0">
                <a:solidFill>
                  <a:srgbClr val="000000"/>
                </a:solidFill>
                <a:latin typeface="+mn-lt"/>
              </a:rPr>
              <a:t>      push  </a:t>
            </a:r>
            <a:r>
              <a:rPr lang="zh-CN" altLang="en-US" sz="2000" b="0" dirty="0">
                <a:solidFill>
                  <a:srgbClr val="000000"/>
                </a:solidFill>
                <a:latin typeface="+mn-lt"/>
              </a:rPr>
              <a:t>参数</a:t>
            </a:r>
            <a:r>
              <a:rPr lang="en-US" altLang="zh-CN" sz="2000" b="0" dirty="0">
                <a:solidFill>
                  <a:srgbClr val="000000"/>
                </a:solidFill>
                <a:latin typeface="+mn-lt"/>
              </a:rPr>
              <a:t>1</a:t>
            </a:r>
          </a:p>
          <a:p>
            <a:pPr eaLnBrk="0" hangingPunct="0">
              <a:lnSpc>
                <a:spcPct val="105000"/>
              </a:lnSpc>
            </a:pPr>
            <a:r>
              <a:rPr lang="en-US" altLang="zh-CN" sz="2000" b="0" dirty="0">
                <a:solidFill>
                  <a:srgbClr val="000000"/>
                </a:solidFill>
                <a:latin typeface="+mn-lt"/>
              </a:rPr>
              <a:t>      push  </a:t>
            </a:r>
            <a:r>
              <a:rPr lang="zh-CN" altLang="en-US" sz="2000" b="0" dirty="0">
                <a:solidFill>
                  <a:srgbClr val="000000"/>
                </a:solidFill>
                <a:latin typeface="+mn-lt"/>
              </a:rPr>
              <a:t>参数</a:t>
            </a:r>
            <a:r>
              <a:rPr lang="en-US" altLang="zh-CN" sz="2000" b="0" dirty="0">
                <a:solidFill>
                  <a:srgbClr val="000000"/>
                </a:solidFill>
                <a:latin typeface="+mn-lt"/>
              </a:rPr>
              <a:t>2</a:t>
            </a:r>
          </a:p>
          <a:p>
            <a:pPr eaLnBrk="0" hangingPunct="0">
              <a:lnSpc>
                <a:spcPct val="105000"/>
              </a:lnSpc>
            </a:pPr>
            <a:r>
              <a:rPr lang="en-US" altLang="zh-CN" sz="2000" b="0" dirty="0">
                <a:solidFill>
                  <a:srgbClr val="000000"/>
                </a:solidFill>
                <a:latin typeface="+mn-lt"/>
              </a:rPr>
              <a:t>      push  </a:t>
            </a:r>
            <a:r>
              <a:rPr lang="zh-CN" altLang="en-US" sz="2000" b="0" dirty="0">
                <a:solidFill>
                  <a:srgbClr val="000000"/>
                </a:solidFill>
                <a:latin typeface="+mn-lt"/>
              </a:rPr>
              <a:t>参数</a:t>
            </a:r>
            <a:r>
              <a:rPr lang="en-US" altLang="zh-CN" sz="2000" b="0" dirty="0">
                <a:solidFill>
                  <a:srgbClr val="000000"/>
                </a:solidFill>
                <a:latin typeface="+mn-lt"/>
              </a:rPr>
              <a:t>3</a:t>
            </a:r>
          </a:p>
          <a:p>
            <a:pPr eaLnBrk="0" hangingPunct="0">
              <a:lnSpc>
                <a:spcPct val="105000"/>
              </a:lnSpc>
            </a:pPr>
            <a:r>
              <a:rPr lang="en-US" altLang="zh-CN" sz="2000" b="0" dirty="0">
                <a:solidFill>
                  <a:srgbClr val="000000"/>
                </a:solidFill>
                <a:latin typeface="+mn-lt"/>
              </a:rPr>
              <a:t>      call  sub</a:t>
            </a:r>
          </a:p>
          <a:p>
            <a:pPr eaLnBrk="0" hangingPunct="0">
              <a:lnSpc>
                <a:spcPct val="105000"/>
              </a:lnSpc>
            </a:pPr>
            <a:r>
              <a:rPr lang="en-US" altLang="zh-CN" sz="2000" b="0" dirty="0">
                <a:solidFill>
                  <a:srgbClr val="000000"/>
                </a:solidFill>
                <a:latin typeface="+mn-lt"/>
              </a:rPr>
              <a:t>      ……</a:t>
            </a:r>
          </a:p>
          <a:p>
            <a:pPr eaLnBrk="0" hangingPunct="0">
              <a:lnSpc>
                <a:spcPct val="105000"/>
              </a:lnSpc>
            </a:pPr>
            <a:r>
              <a:rPr lang="en-US" altLang="zh-CN" sz="2000" b="0" dirty="0">
                <a:solidFill>
                  <a:srgbClr val="000000"/>
                </a:solidFill>
                <a:latin typeface="+mn-lt"/>
              </a:rPr>
              <a:t>      ret</a:t>
            </a:r>
          </a:p>
          <a:p>
            <a:pPr eaLnBrk="0" hangingPunct="0">
              <a:lnSpc>
                <a:spcPct val="105000"/>
              </a:lnSpc>
            </a:pPr>
            <a:r>
              <a:rPr lang="en-US" altLang="zh-CN" sz="2000" b="0" dirty="0">
                <a:solidFill>
                  <a:srgbClr val="000000"/>
                </a:solidFill>
                <a:latin typeface="+mn-lt"/>
              </a:rPr>
              <a:t>main  </a:t>
            </a:r>
            <a:r>
              <a:rPr lang="en-US" altLang="zh-CN" sz="2000" b="0" dirty="0" err="1">
                <a:solidFill>
                  <a:srgbClr val="000000"/>
                </a:solidFill>
                <a:latin typeface="+mn-lt"/>
              </a:rPr>
              <a:t>endp</a:t>
            </a:r>
            <a:endParaRPr lang="en-US" altLang="zh-CN" sz="2000" b="0" dirty="0">
              <a:solidFill>
                <a:srgbClr val="000000"/>
              </a:solidFill>
              <a:latin typeface="+mn-lt"/>
            </a:endParaRPr>
          </a:p>
          <a:p>
            <a:pPr eaLnBrk="0" hangingPunct="0">
              <a:lnSpc>
                <a:spcPct val="105000"/>
              </a:lnSpc>
            </a:pPr>
            <a:endParaRPr lang="en-US" altLang="zh-CN" sz="2000" b="0" dirty="0">
              <a:solidFill>
                <a:srgbClr val="000000"/>
              </a:solidFill>
              <a:latin typeface="+mn-lt"/>
            </a:endParaRPr>
          </a:p>
          <a:p>
            <a:pPr eaLnBrk="0" hangingPunct="0">
              <a:lnSpc>
                <a:spcPct val="105000"/>
              </a:lnSpc>
            </a:pPr>
            <a:r>
              <a:rPr lang="en-US" altLang="zh-CN" sz="2000" b="0" dirty="0">
                <a:solidFill>
                  <a:srgbClr val="000000"/>
                </a:solidFill>
                <a:latin typeface="+mn-lt"/>
              </a:rPr>
              <a:t>sub   proc  </a:t>
            </a:r>
            <a:r>
              <a:rPr lang="en-US" altLang="zh-CN" sz="2000" b="0" i="1" dirty="0">
                <a:solidFill>
                  <a:srgbClr val="000000"/>
                </a:solidFill>
                <a:latin typeface="+mn-lt"/>
              </a:rPr>
              <a:t>near</a:t>
            </a:r>
          </a:p>
          <a:p>
            <a:pPr eaLnBrk="0" hangingPunct="0">
              <a:lnSpc>
                <a:spcPct val="105000"/>
              </a:lnSpc>
            </a:pPr>
            <a:r>
              <a:rPr lang="en-US" altLang="zh-CN" sz="2000" b="0" dirty="0">
                <a:solidFill>
                  <a:srgbClr val="000000"/>
                </a:solidFill>
                <a:latin typeface="+mn-lt"/>
              </a:rPr>
              <a:t>      ……</a:t>
            </a:r>
          </a:p>
          <a:p>
            <a:pPr eaLnBrk="0" hangingPunct="0">
              <a:lnSpc>
                <a:spcPct val="105000"/>
              </a:lnSpc>
            </a:pPr>
            <a:r>
              <a:rPr lang="en-US" altLang="zh-CN" sz="2000" b="0" dirty="0">
                <a:solidFill>
                  <a:srgbClr val="000000"/>
                </a:solidFill>
                <a:latin typeface="+mn-lt"/>
              </a:rPr>
              <a:t>      ret  6</a:t>
            </a:r>
          </a:p>
          <a:p>
            <a:pPr eaLnBrk="0" hangingPunct="0">
              <a:lnSpc>
                <a:spcPct val="105000"/>
              </a:lnSpc>
            </a:pPr>
            <a:r>
              <a:rPr lang="en-US" altLang="zh-CN" sz="2000" b="0" dirty="0">
                <a:solidFill>
                  <a:srgbClr val="000000"/>
                </a:solidFill>
                <a:latin typeface="+mn-lt"/>
              </a:rPr>
              <a:t>sub   </a:t>
            </a:r>
            <a:r>
              <a:rPr lang="en-US" altLang="zh-CN" sz="2000" b="0" dirty="0" err="1">
                <a:solidFill>
                  <a:srgbClr val="000000"/>
                </a:solidFill>
                <a:latin typeface="+mn-lt"/>
              </a:rPr>
              <a:t>endp</a:t>
            </a:r>
            <a:endParaRPr lang="en-US" altLang="zh-CN" sz="2000" b="0" dirty="0">
              <a:solidFill>
                <a:srgbClr val="000000"/>
              </a:solidFill>
              <a:latin typeface="+mn-lt"/>
            </a:endParaRPr>
          </a:p>
          <a:p>
            <a:pPr eaLnBrk="0" hangingPunct="0">
              <a:lnSpc>
                <a:spcPct val="105000"/>
              </a:lnSpc>
            </a:pPr>
            <a:r>
              <a:rPr lang="en-US" altLang="zh-CN" sz="2000" b="0" dirty="0">
                <a:solidFill>
                  <a:srgbClr val="000000"/>
                </a:solidFill>
                <a:latin typeface="+mn-lt"/>
              </a:rPr>
              <a:t>code  ends</a:t>
            </a:r>
          </a:p>
        </p:txBody>
      </p:sp>
      <p:grpSp>
        <p:nvGrpSpPr>
          <p:cNvPr id="107536" name="组合 107535"/>
          <p:cNvGrpSpPr/>
          <p:nvPr/>
        </p:nvGrpSpPr>
        <p:grpSpPr>
          <a:xfrm>
            <a:off x="5105400" y="2286002"/>
            <a:ext cx="2057400" cy="1497013"/>
            <a:chOff x="3216" y="1440"/>
            <a:chExt cx="1296" cy="943"/>
          </a:xfrm>
        </p:grpSpPr>
        <p:sp>
          <p:nvSpPr>
            <p:cNvPr id="107537" name="文本框 107536"/>
            <p:cNvSpPr txBox="1"/>
            <p:nvPr/>
          </p:nvSpPr>
          <p:spPr>
            <a:xfrm>
              <a:off x="3936" y="1440"/>
              <a:ext cx="576" cy="943"/>
            </a:xfrm>
            <a:prstGeom prst="rect">
              <a:avLst/>
            </a:prstGeom>
            <a:noFill/>
            <a:ln w="12700">
              <a:noFill/>
            </a:ln>
          </p:spPr>
          <p:txBody>
            <a:bodyPr>
              <a:spAutoFit/>
            </a:bodyPr>
            <a:lstStyle/>
            <a:p>
              <a:pPr eaLnBrk="0" hangingPunct="0">
                <a:lnSpc>
                  <a:spcPct val="130000"/>
                </a:lnSpc>
              </a:pPr>
              <a:r>
                <a:rPr lang="en-US" altLang="zh-CN" sz="1800" b="1" dirty="0">
                  <a:solidFill>
                    <a:srgbClr val="000000"/>
                  </a:solidFill>
                  <a:latin typeface="Lucida Console" panose="020B0609040504020204" pitchFamily="49" charset="0"/>
                </a:rPr>
                <a:t>(IP)</a:t>
              </a:r>
            </a:p>
            <a:p>
              <a:pPr eaLnBrk="0" hangingPunct="0">
                <a:lnSpc>
                  <a:spcPct val="130000"/>
                </a:lnSpc>
              </a:pPr>
              <a:r>
                <a:rPr lang="zh-CN" altLang="en-US" sz="1800" dirty="0">
                  <a:solidFill>
                    <a:srgbClr val="000000"/>
                  </a:solidFill>
                  <a:latin typeface="Lucida Console" panose="020B0609040504020204" pitchFamily="49" charset="0"/>
                </a:rPr>
                <a:t>参数</a:t>
              </a:r>
              <a:r>
                <a:rPr lang="en-US" altLang="zh-CN" sz="1800" dirty="0">
                  <a:solidFill>
                    <a:srgbClr val="000000"/>
                  </a:solidFill>
                  <a:latin typeface="Lucida Console" panose="020B0609040504020204" pitchFamily="49" charset="0"/>
                </a:rPr>
                <a:t>3</a:t>
              </a:r>
              <a:endParaRPr lang="en-US" altLang="zh-CN" sz="2000" b="1" dirty="0">
                <a:solidFill>
                  <a:srgbClr val="000000"/>
                </a:solidFill>
                <a:latin typeface="Times New Roman" panose="02020603050405020304" pitchFamily="18" charset="0"/>
              </a:endParaRPr>
            </a:p>
            <a:p>
              <a:pPr eaLnBrk="0" hangingPunct="0">
                <a:lnSpc>
                  <a:spcPct val="130000"/>
                </a:lnSpc>
              </a:pPr>
              <a:r>
                <a:rPr lang="zh-CN" altLang="en-US" sz="1800" dirty="0">
                  <a:solidFill>
                    <a:srgbClr val="000000"/>
                  </a:solidFill>
                  <a:latin typeface="Lucida Console" panose="020B0609040504020204" pitchFamily="49" charset="0"/>
                </a:rPr>
                <a:t>参数</a:t>
              </a:r>
              <a:r>
                <a:rPr lang="en-US" altLang="zh-CN" sz="1800" dirty="0">
                  <a:solidFill>
                    <a:srgbClr val="000000"/>
                  </a:solidFill>
                  <a:latin typeface="Lucida Console" panose="020B0609040504020204" pitchFamily="49" charset="0"/>
                </a:rPr>
                <a:t>2</a:t>
              </a:r>
              <a:endParaRPr lang="en-US" altLang="zh-CN" sz="1800" b="1" dirty="0">
                <a:solidFill>
                  <a:srgbClr val="000000"/>
                </a:solidFill>
                <a:latin typeface="Lucida Console" panose="020B0609040504020204" pitchFamily="49" charset="0"/>
              </a:endParaRPr>
            </a:p>
            <a:p>
              <a:pPr eaLnBrk="0" hangingPunct="0">
                <a:lnSpc>
                  <a:spcPct val="130000"/>
                </a:lnSpc>
              </a:pPr>
              <a:r>
                <a:rPr lang="zh-CN" altLang="en-US" sz="1800" dirty="0">
                  <a:solidFill>
                    <a:srgbClr val="000000"/>
                  </a:solidFill>
                  <a:latin typeface="Lucida Console" panose="020B0609040504020204" pitchFamily="49" charset="0"/>
                </a:rPr>
                <a:t>参数</a:t>
              </a:r>
              <a:r>
                <a:rPr lang="en-US" altLang="zh-CN" sz="1800" dirty="0">
                  <a:solidFill>
                    <a:srgbClr val="000000"/>
                  </a:solidFill>
                  <a:latin typeface="Lucida Console" panose="020B0609040504020204" pitchFamily="49" charset="0"/>
                </a:rPr>
                <a:t>1</a:t>
              </a:r>
              <a:endParaRPr lang="en-US" altLang="zh-CN" sz="1800" b="1" dirty="0">
                <a:solidFill>
                  <a:srgbClr val="000000"/>
                </a:solidFill>
                <a:latin typeface="Times New Roman" panose="02020603050405020304" pitchFamily="18" charset="0"/>
              </a:endParaRPr>
            </a:p>
          </p:txBody>
        </p:sp>
        <p:sp>
          <p:nvSpPr>
            <p:cNvPr id="107538" name="矩形 107537"/>
            <p:cNvSpPr/>
            <p:nvPr/>
          </p:nvSpPr>
          <p:spPr>
            <a:xfrm>
              <a:off x="3216" y="1440"/>
              <a:ext cx="606" cy="231"/>
            </a:xfrm>
            <a:prstGeom prst="rect">
              <a:avLst/>
            </a:prstGeom>
            <a:noFill/>
            <a:ln w="12700">
              <a:noFill/>
            </a:ln>
          </p:spPr>
          <p:txBody>
            <a:bodyPr wrap="none" anchor="t">
              <a:spAutoFit/>
            </a:bodyPr>
            <a:lstStyle/>
            <a:p>
              <a:r>
                <a:rPr lang="en-US" altLang="zh-CN" sz="1800" b="1">
                  <a:solidFill>
                    <a:srgbClr val="000000"/>
                  </a:solidFill>
                  <a:latin typeface="Lucida Console" panose="020B0609040504020204" pitchFamily="49" charset="0"/>
                </a:rPr>
                <a:t>(SP)</a:t>
              </a:r>
              <a:r>
                <a:rPr lang="en-US" altLang="zh-CN" sz="1800" b="1">
                  <a:solidFill>
                    <a:srgbClr val="000000"/>
                  </a:solidFill>
                  <a:latin typeface="Lucida Console" panose="020B0609040504020204" pitchFamily="49" charset="0"/>
                  <a:sym typeface="Symbol" panose="05050102010706020507" pitchFamily="18" charset="2"/>
                </a:rPr>
                <a:t></a:t>
              </a:r>
            </a:p>
          </p:txBody>
        </p:sp>
      </p:grpSp>
      <p:sp>
        <p:nvSpPr>
          <p:cNvPr id="107539" name="矩形 107538"/>
          <p:cNvSpPr/>
          <p:nvPr/>
        </p:nvSpPr>
        <p:spPr>
          <a:xfrm>
            <a:off x="5105400" y="3810000"/>
            <a:ext cx="962025" cy="366713"/>
          </a:xfrm>
          <a:prstGeom prst="rect">
            <a:avLst/>
          </a:prstGeom>
          <a:noFill/>
          <a:ln w="12700">
            <a:noFill/>
          </a:ln>
        </p:spPr>
        <p:txBody>
          <a:bodyPr wrap="none" anchor="t">
            <a:spAutoFit/>
          </a:bodyPr>
          <a:lstStyle/>
          <a:p>
            <a:r>
              <a:rPr lang="en-US" altLang="zh-CN" sz="1800" b="1" dirty="0">
                <a:solidFill>
                  <a:srgbClr val="FF0000"/>
                </a:solidFill>
                <a:latin typeface="Lucida Console" panose="020B0609040504020204" pitchFamily="49" charset="0"/>
              </a:rPr>
              <a:t>(SP)</a:t>
            </a:r>
            <a:r>
              <a:rPr lang="en-US" altLang="zh-CN" sz="1800" b="1" dirty="0">
                <a:solidFill>
                  <a:srgbClr val="FF0000"/>
                </a:solidFill>
                <a:latin typeface="Lucida Console" panose="020B0609040504020204" pitchFamily="49" charset="0"/>
                <a:sym typeface="Symbol" panose="05050102010706020507" pitchFamily="18" charset="2"/>
              </a:rPr>
              <a:t></a:t>
            </a:r>
          </a:p>
        </p:txBody>
      </p:sp>
      <p:sp>
        <p:nvSpPr>
          <p:cNvPr id="2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22" name="TextBox 21">
            <a:extLst>
              <a:ext uri="{FF2B5EF4-FFF2-40B4-BE49-F238E27FC236}">
                <a16:creationId xmlns:a16="http://schemas.microsoft.com/office/drawing/2014/main" id="{4FA3E15B-485E-6544-BC8B-D050302DDCE6}"/>
              </a:ext>
            </a:extLst>
          </p:cNvPr>
          <p:cNvSpPr txBox="1"/>
          <p:nvPr/>
        </p:nvSpPr>
        <p:spPr>
          <a:xfrm>
            <a:off x="7350175" y="2259449"/>
            <a:ext cx="1693676" cy="2031325"/>
          </a:xfrm>
          <a:prstGeom prst="rect">
            <a:avLst/>
          </a:prstGeom>
          <a:solidFill>
            <a:schemeClr val="bg1"/>
          </a:solidFill>
          <a:ln w="28575">
            <a:solidFill>
              <a:srgbClr val="00B050"/>
            </a:solidFill>
          </a:ln>
        </p:spPr>
        <p:txBody>
          <a:bodyPr wrap="square" rtlCol="0">
            <a:spAutoFit/>
          </a:bodyPr>
          <a:lstStyle/>
          <a:p>
            <a:r>
              <a:rPr lang="zh-CN" altLang="en-US" sz="1400" dirty="0">
                <a:solidFill>
                  <a:srgbClr val="FF0000"/>
                </a:solidFill>
              </a:rPr>
              <a:t>把子程序所需的参数入栈，从子程序返回后，如果</a:t>
            </a:r>
            <a:r>
              <a:rPr lang="zh-CN" altLang="en-CN" sz="1400" dirty="0">
                <a:solidFill>
                  <a:srgbClr val="FF0000"/>
                </a:solidFill>
              </a:rPr>
              <a:t>参数</a:t>
            </a:r>
            <a:r>
              <a:rPr lang="zh-CN" altLang="en-US" sz="1400" dirty="0">
                <a:solidFill>
                  <a:srgbClr val="FF0000"/>
                </a:solidFill>
              </a:rPr>
              <a:t> 不再有用，那么无需再</a:t>
            </a:r>
            <a:r>
              <a:rPr lang="en-US" altLang="zh-CN" sz="1400" dirty="0">
                <a:solidFill>
                  <a:srgbClr val="FF0000"/>
                </a:solidFill>
              </a:rPr>
              <a:t>pop</a:t>
            </a:r>
            <a:r>
              <a:rPr lang="zh-CN" altLang="en-US" sz="1400" dirty="0">
                <a:solidFill>
                  <a:srgbClr val="FF0000"/>
                </a:solidFill>
              </a:rPr>
              <a:t>出栈。因此通过</a:t>
            </a:r>
            <a:r>
              <a:rPr lang="en-US" altLang="zh-CN" sz="1400" dirty="0">
                <a:solidFill>
                  <a:srgbClr val="FF0000"/>
                </a:solidFill>
              </a:rPr>
              <a:t>ret</a:t>
            </a:r>
            <a:r>
              <a:rPr lang="zh-CN" altLang="en-US" sz="1400" dirty="0">
                <a:solidFill>
                  <a:srgbClr val="FF0000"/>
                </a:solidFill>
              </a:rPr>
              <a:t> </a:t>
            </a:r>
            <a:r>
              <a:rPr lang="en-US" altLang="zh-CN" sz="1400" dirty="0">
                <a:solidFill>
                  <a:srgbClr val="FF0000"/>
                </a:solidFill>
              </a:rPr>
              <a:t>6</a:t>
            </a:r>
            <a:r>
              <a:rPr lang="zh-CN" altLang="en-US" sz="1400" dirty="0">
                <a:solidFill>
                  <a:srgbClr val="FF0000"/>
                </a:solidFill>
              </a:rPr>
              <a:t>来跳过它们。（这里假设每个参数占两个字节）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7536"/>
                                        </p:tgtEl>
                                        <p:attrNameLst>
                                          <p:attrName>style.visibility</p:attrName>
                                        </p:attrNameLst>
                                      </p:cBhvr>
                                      <p:to>
                                        <p:strVal val="visible"/>
                                      </p:to>
                                    </p:set>
                                    <p:animEffect transition="in" filter="slide(fromTop)">
                                      <p:cBhvr>
                                        <p:cTn id="7" dur="500"/>
                                        <p:tgtEl>
                                          <p:spTgt spid="1075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7539"/>
                                        </p:tgtEl>
                                        <p:attrNameLst>
                                          <p:attrName>style.visibility</p:attrName>
                                        </p:attrNameLst>
                                      </p:cBhvr>
                                      <p:to>
                                        <p:strVal val="visible"/>
                                      </p:to>
                                    </p:set>
                                    <p:animEffect transition="in" filter="slide(fromTop)">
                                      <p:cBhvr>
                                        <p:cTn id="12" dur="500"/>
                                        <p:tgtEl>
                                          <p:spTgt spid="1075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9"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1" name="Text Box 9"/>
          <p:cNvSpPr txBox="1">
            <a:spLocks noChangeArrowheads="1"/>
          </p:cNvSpPr>
          <p:nvPr/>
        </p:nvSpPr>
        <p:spPr bwMode="auto">
          <a:xfrm>
            <a:off x="467544" y="944724"/>
            <a:ext cx="82089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50000"/>
              </a:spcBef>
            </a:pPr>
            <a:r>
              <a:rPr kumimoji="0" lang="zh-CN" altLang="en-US" sz="2000" dirty="0">
                <a:latin typeface="楷体_GB2312" pitchFamily="49" charset="-122"/>
                <a:ea typeface="楷体_GB2312" pitchFamily="49" charset="-122"/>
              </a:rPr>
              <a:t>例</a:t>
            </a:r>
            <a:r>
              <a:rPr lang="zh-CN" altLang="en-US" sz="2000" dirty="0">
                <a:latin typeface="楷体_GB2312" pitchFamily="49" charset="-122"/>
                <a:ea typeface="楷体_GB2312" pitchFamily="49" charset="-122"/>
              </a:rPr>
              <a:t>：</a:t>
            </a:r>
            <a:r>
              <a:rPr kumimoji="0" lang="zh-CN" altLang="en-US" sz="2000" dirty="0">
                <a:latin typeface="楷体_GB2312" pitchFamily="49" charset="-122"/>
                <a:ea typeface="楷体_GB2312" pitchFamily="49" charset="-122"/>
              </a:rPr>
              <a:t>以下程序用于计算</a:t>
            </a:r>
            <a:r>
              <a:rPr kumimoji="0" lang="en-US" altLang="zh-CN" sz="2000" dirty="0">
                <a:latin typeface="楷体_GB2312" pitchFamily="49" charset="-122"/>
                <a:ea typeface="楷体_GB2312" pitchFamily="49" charset="-122"/>
              </a:rPr>
              <a:t>=m!/(n!*(m-n)!)</a:t>
            </a:r>
            <a:r>
              <a:rPr kumimoji="0" lang="zh-CN" altLang="en-US" sz="2000" dirty="0">
                <a:latin typeface="楷体_GB2312" pitchFamily="49" charset="-122"/>
                <a:ea typeface="楷体_GB2312" pitchFamily="49" charset="-122"/>
              </a:rPr>
              <a:t>的值（</a:t>
            </a:r>
            <a:r>
              <a:rPr kumimoji="0" lang="en-US" altLang="zh-CN" sz="2000" dirty="0">
                <a:latin typeface="楷体_GB2312" pitchFamily="49" charset="-122"/>
                <a:ea typeface="楷体_GB2312" pitchFamily="49" charset="-122"/>
              </a:rPr>
              <a:t>m</a:t>
            </a:r>
            <a:r>
              <a:rPr kumimoji="0" lang="zh-CN" altLang="en-US" sz="2000" dirty="0">
                <a:latin typeface="楷体_GB2312" pitchFamily="49" charset="-122"/>
                <a:ea typeface="楷体_GB2312" pitchFamily="49" charset="-122"/>
              </a:rPr>
              <a:t>、</a:t>
            </a:r>
            <a:r>
              <a:rPr kumimoji="0" lang="en-US" altLang="zh-CN" sz="2000" dirty="0">
                <a:latin typeface="楷体_GB2312" pitchFamily="49" charset="-122"/>
                <a:ea typeface="楷体_GB2312" pitchFamily="49" charset="-122"/>
              </a:rPr>
              <a:t>n</a:t>
            </a:r>
            <a:r>
              <a:rPr kumimoji="0" lang="zh-CN" altLang="en-US" sz="2000" dirty="0">
                <a:latin typeface="楷体_GB2312" pitchFamily="49" charset="-122"/>
                <a:ea typeface="楷体_GB2312" pitchFamily="49" charset="-122"/>
              </a:rPr>
              <a:t>为自然数，且</a:t>
            </a:r>
            <a:r>
              <a:rPr kumimoji="0" lang="en-US" altLang="zh-CN" sz="2000" dirty="0">
                <a:latin typeface="楷体_GB2312" pitchFamily="49" charset="-122"/>
                <a:ea typeface="楷体_GB2312" pitchFamily="49" charset="-122"/>
              </a:rPr>
              <a:t>m&gt;n</a:t>
            </a:r>
            <a:r>
              <a:rPr kumimoji="0" lang="zh-CN" altLang="en-US" sz="2000" dirty="0">
                <a:latin typeface="楷体_GB2312" pitchFamily="49" charset="-122"/>
                <a:ea typeface="楷体_GB2312" pitchFamily="49" charset="-122"/>
              </a:rPr>
              <a:t>）。（假设阶乘乘积大小不超过两个字节）</a:t>
            </a:r>
          </a:p>
        </p:txBody>
      </p:sp>
      <p:grpSp>
        <p:nvGrpSpPr>
          <p:cNvPr id="69695" name="Group 63"/>
          <p:cNvGrpSpPr/>
          <p:nvPr/>
        </p:nvGrpSpPr>
        <p:grpSpPr bwMode="auto">
          <a:xfrm>
            <a:off x="2699792" y="1773370"/>
            <a:ext cx="6336703" cy="5032200"/>
            <a:chOff x="1111" y="1554"/>
            <a:chExt cx="2767" cy="2559"/>
          </a:xfrm>
        </p:grpSpPr>
        <p:sp>
          <p:nvSpPr>
            <p:cNvPr id="69643" name="Text Box 11"/>
            <p:cNvSpPr txBox="1">
              <a:spLocks noChangeArrowheads="1"/>
            </p:cNvSpPr>
            <p:nvPr/>
          </p:nvSpPr>
          <p:spPr bwMode="auto">
            <a:xfrm>
              <a:off x="1111" y="1554"/>
              <a:ext cx="2767" cy="2559"/>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sz="1400"/>
            </a:p>
          </p:txBody>
        </p:sp>
        <p:sp>
          <p:nvSpPr>
            <p:cNvPr id="69647" name="Line 15"/>
            <p:cNvSpPr>
              <a:spLocks noChangeShapeType="1"/>
            </p:cNvSpPr>
            <p:nvPr/>
          </p:nvSpPr>
          <p:spPr bwMode="auto">
            <a:xfrm>
              <a:off x="2936" y="1705"/>
              <a:ext cx="0" cy="6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48" name="Rectangle 16"/>
            <p:cNvSpPr>
              <a:spLocks noChangeArrowheads="1"/>
            </p:cNvSpPr>
            <p:nvPr/>
          </p:nvSpPr>
          <p:spPr bwMode="auto">
            <a:xfrm>
              <a:off x="2712" y="1773"/>
              <a:ext cx="560" cy="140"/>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N</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CX</a:t>
              </a:r>
            </a:p>
          </p:txBody>
        </p:sp>
        <p:sp>
          <p:nvSpPr>
            <p:cNvPr id="69649" name="Rectangle 17"/>
            <p:cNvSpPr>
              <a:spLocks noChangeArrowheads="1"/>
            </p:cNvSpPr>
            <p:nvPr/>
          </p:nvSpPr>
          <p:spPr bwMode="auto">
            <a:xfrm>
              <a:off x="2375" y="1976"/>
              <a:ext cx="1010"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a:latin typeface="Times New Roman" panose="02020603050405020304" pitchFamily="18" charset="0"/>
                </a:rPr>
                <a:t>调用</a:t>
              </a:r>
              <a:r>
                <a:rPr kumimoji="0" lang="en-US" altLang="zh-CN" sz="1400">
                  <a:latin typeface="Times New Roman" panose="02020603050405020304" pitchFamily="18" charset="0"/>
                </a:rPr>
                <a:t>SUB1</a:t>
              </a:r>
              <a:r>
                <a:rPr kumimoji="0" lang="zh-CN" altLang="en-US" sz="1400">
                  <a:latin typeface="Times New Roman" panose="02020603050405020304" pitchFamily="18" charset="0"/>
                </a:rPr>
                <a:t>子程序</a:t>
              </a:r>
            </a:p>
          </p:txBody>
        </p:sp>
        <p:sp>
          <p:nvSpPr>
            <p:cNvPr id="69650" name="Line 18"/>
            <p:cNvSpPr>
              <a:spLocks noChangeShapeType="1"/>
            </p:cNvSpPr>
            <p:nvPr/>
          </p:nvSpPr>
          <p:spPr bwMode="auto">
            <a:xfrm>
              <a:off x="2936" y="1908"/>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1" name="Rectangle 19"/>
            <p:cNvSpPr>
              <a:spLocks noChangeArrowheads="1"/>
            </p:cNvSpPr>
            <p:nvPr/>
          </p:nvSpPr>
          <p:spPr bwMode="auto">
            <a:xfrm>
              <a:off x="2375" y="2178"/>
              <a:ext cx="1010" cy="136"/>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AX</a:t>
              </a:r>
              <a:r>
                <a:rPr kumimoji="0" lang="zh-CN" altLang="en-US" sz="1400">
                  <a:latin typeface="Times New Roman" panose="02020603050405020304" pitchFamily="18" charset="0"/>
                </a:rPr>
                <a:t>（即</a:t>
              </a:r>
              <a:r>
                <a:rPr kumimoji="0" lang="en-US" altLang="zh-CN" sz="1400">
                  <a:latin typeface="Times New Roman" panose="02020603050405020304" pitchFamily="18" charset="0"/>
                </a:rPr>
                <a:t>n!</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BX</a:t>
              </a:r>
            </a:p>
          </p:txBody>
        </p:sp>
        <p:sp>
          <p:nvSpPr>
            <p:cNvPr id="69652" name="Line 20"/>
            <p:cNvSpPr>
              <a:spLocks noChangeShapeType="1"/>
            </p:cNvSpPr>
            <p:nvPr/>
          </p:nvSpPr>
          <p:spPr bwMode="auto">
            <a:xfrm>
              <a:off x="2936" y="2111"/>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3" name="Line 21"/>
            <p:cNvSpPr>
              <a:spLocks noChangeShapeType="1"/>
            </p:cNvSpPr>
            <p:nvPr/>
          </p:nvSpPr>
          <p:spPr bwMode="auto">
            <a:xfrm>
              <a:off x="2936" y="2314"/>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4" name="Rectangle 22"/>
            <p:cNvSpPr>
              <a:spLocks noChangeArrowheads="1"/>
            </p:cNvSpPr>
            <p:nvPr/>
          </p:nvSpPr>
          <p:spPr bwMode="auto">
            <a:xfrm>
              <a:off x="2600" y="2381"/>
              <a:ext cx="560"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M</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CX</a:t>
              </a:r>
            </a:p>
          </p:txBody>
        </p:sp>
        <p:sp>
          <p:nvSpPr>
            <p:cNvPr id="69655" name="Rectangle 23"/>
            <p:cNvSpPr>
              <a:spLocks noChangeArrowheads="1"/>
            </p:cNvSpPr>
            <p:nvPr/>
          </p:nvSpPr>
          <p:spPr bwMode="auto">
            <a:xfrm>
              <a:off x="2375" y="2584"/>
              <a:ext cx="1010"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a:latin typeface="Times New Roman" panose="02020603050405020304" pitchFamily="18" charset="0"/>
                </a:rPr>
                <a:t>调用</a:t>
              </a:r>
              <a:r>
                <a:rPr kumimoji="0" lang="en-US" altLang="zh-CN" sz="1400">
                  <a:latin typeface="Times New Roman" panose="02020603050405020304" pitchFamily="18" charset="0"/>
                </a:rPr>
                <a:t>SUB1</a:t>
              </a:r>
              <a:r>
                <a:rPr kumimoji="0" lang="zh-CN" altLang="en-US" sz="1400">
                  <a:latin typeface="Times New Roman" panose="02020603050405020304" pitchFamily="18" charset="0"/>
                </a:rPr>
                <a:t>子程序</a:t>
              </a:r>
            </a:p>
          </p:txBody>
        </p:sp>
        <p:sp>
          <p:nvSpPr>
            <p:cNvPr id="69656" name="Line 24"/>
            <p:cNvSpPr>
              <a:spLocks noChangeShapeType="1"/>
            </p:cNvSpPr>
            <p:nvPr/>
          </p:nvSpPr>
          <p:spPr bwMode="auto">
            <a:xfrm>
              <a:off x="2936" y="2516"/>
              <a:ext cx="0" cy="6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7" name="Rectangle 25"/>
            <p:cNvSpPr>
              <a:spLocks noChangeArrowheads="1"/>
            </p:cNvSpPr>
            <p:nvPr/>
          </p:nvSpPr>
          <p:spPr bwMode="auto">
            <a:xfrm>
              <a:off x="2263" y="2787"/>
              <a:ext cx="1346"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AX/BX</a:t>
              </a:r>
              <a:r>
                <a:rPr kumimoji="0" lang="zh-CN" altLang="en-US" sz="1400">
                  <a:latin typeface="Times New Roman" panose="02020603050405020304" pitchFamily="18" charset="0"/>
                </a:rPr>
                <a:t>（即</a:t>
              </a:r>
              <a:r>
                <a:rPr kumimoji="0" lang="en-US" altLang="zh-CN" sz="1400">
                  <a:latin typeface="Times New Roman" panose="02020603050405020304" pitchFamily="18" charset="0"/>
                </a:rPr>
                <a:t>m!/n!</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BX</a:t>
              </a:r>
            </a:p>
          </p:txBody>
        </p:sp>
        <p:sp>
          <p:nvSpPr>
            <p:cNvPr id="69658" name="Line 26"/>
            <p:cNvSpPr>
              <a:spLocks noChangeShapeType="1"/>
            </p:cNvSpPr>
            <p:nvPr/>
          </p:nvSpPr>
          <p:spPr bwMode="auto">
            <a:xfrm>
              <a:off x="2936" y="2719"/>
              <a:ext cx="0" cy="6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59" name="Rectangle 27"/>
            <p:cNvSpPr>
              <a:spLocks noChangeArrowheads="1"/>
            </p:cNvSpPr>
            <p:nvPr/>
          </p:nvSpPr>
          <p:spPr bwMode="auto">
            <a:xfrm>
              <a:off x="2488" y="2990"/>
              <a:ext cx="784"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m—n</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CX</a:t>
              </a:r>
            </a:p>
          </p:txBody>
        </p:sp>
        <p:sp>
          <p:nvSpPr>
            <p:cNvPr id="69660" name="Line 28"/>
            <p:cNvSpPr>
              <a:spLocks noChangeShapeType="1"/>
            </p:cNvSpPr>
            <p:nvPr/>
          </p:nvSpPr>
          <p:spPr bwMode="auto">
            <a:xfrm>
              <a:off x="2936" y="2922"/>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1" name="Line 29"/>
            <p:cNvSpPr>
              <a:spLocks noChangeShapeType="1"/>
            </p:cNvSpPr>
            <p:nvPr/>
          </p:nvSpPr>
          <p:spPr bwMode="auto">
            <a:xfrm>
              <a:off x="2936" y="3125"/>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2" name="Rectangle 30"/>
            <p:cNvSpPr>
              <a:spLocks noChangeArrowheads="1"/>
            </p:cNvSpPr>
            <p:nvPr/>
          </p:nvSpPr>
          <p:spPr bwMode="auto">
            <a:xfrm>
              <a:off x="2375" y="3193"/>
              <a:ext cx="1010"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dirty="0">
                  <a:latin typeface="Times New Roman" panose="02020603050405020304" pitchFamily="18" charset="0"/>
                </a:rPr>
                <a:t>调用</a:t>
              </a:r>
              <a:r>
                <a:rPr kumimoji="0" lang="en-US" altLang="zh-CN" sz="1400" dirty="0">
                  <a:latin typeface="Times New Roman" panose="02020603050405020304" pitchFamily="18" charset="0"/>
                </a:rPr>
                <a:t>SUB1</a:t>
              </a:r>
              <a:r>
                <a:rPr kumimoji="0" lang="zh-CN" altLang="en-US" sz="1400" dirty="0">
                  <a:latin typeface="Times New Roman" panose="02020603050405020304" pitchFamily="18" charset="0"/>
                </a:rPr>
                <a:t>子程序</a:t>
              </a:r>
            </a:p>
          </p:txBody>
        </p:sp>
        <p:sp>
          <p:nvSpPr>
            <p:cNvPr id="69663" name="Line 31"/>
            <p:cNvSpPr>
              <a:spLocks noChangeShapeType="1"/>
            </p:cNvSpPr>
            <p:nvPr/>
          </p:nvSpPr>
          <p:spPr bwMode="auto">
            <a:xfrm>
              <a:off x="2936" y="3328"/>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4" name="Rectangle 32"/>
            <p:cNvSpPr>
              <a:spLocks noChangeArrowheads="1"/>
            </p:cNvSpPr>
            <p:nvPr/>
          </p:nvSpPr>
          <p:spPr bwMode="auto">
            <a:xfrm>
              <a:off x="2375" y="3395"/>
              <a:ext cx="1234" cy="136"/>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dirty="0">
                  <a:latin typeface="Times New Roman" panose="02020603050405020304" pitchFamily="18" charset="0"/>
                </a:rPr>
                <a:t>AX</a:t>
              </a:r>
              <a:r>
                <a:rPr kumimoji="0" lang="zh-CN" altLang="en-US" sz="1400" dirty="0">
                  <a:latin typeface="Times New Roman" panose="02020603050405020304" pitchFamily="18" charset="0"/>
                </a:rPr>
                <a:t>（即</a:t>
              </a:r>
              <a:r>
                <a:rPr kumimoji="0" lang="en-US" altLang="zh-CN" sz="1400" dirty="0">
                  <a:latin typeface="Times New Roman" panose="02020603050405020304" pitchFamily="18" charset="0"/>
                </a:rPr>
                <a:t>(m—n)!</a:t>
              </a:r>
              <a:r>
                <a:rPr kumimoji="0" lang="zh-CN" altLang="en-US" sz="1400" dirty="0">
                  <a:latin typeface="Times New Roman" panose="02020603050405020304" pitchFamily="18" charset="0"/>
                </a:rPr>
                <a:t>）与</a:t>
              </a:r>
              <a:r>
                <a:rPr kumimoji="0" lang="en-US" altLang="zh-CN" sz="1400" dirty="0">
                  <a:latin typeface="Times New Roman" panose="02020603050405020304" pitchFamily="18" charset="0"/>
                </a:rPr>
                <a:t>BX</a:t>
              </a:r>
              <a:r>
                <a:rPr kumimoji="0" lang="zh-CN" altLang="en-US" sz="1400" dirty="0">
                  <a:latin typeface="Times New Roman" panose="02020603050405020304" pitchFamily="18" charset="0"/>
                </a:rPr>
                <a:t>互换</a:t>
              </a:r>
              <a:endParaRPr kumimoji="0" lang="en-US" altLang="zh-CN" sz="1400" dirty="0">
                <a:latin typeface="Times New Roman" panose="02020603050405020304" pitchFamily="18" charset="0"/>
              </a:endParaRPr>
            </a:p>
          </p:txBody>
        </p:sp>
        <p:sp>
          <p:nvSpPr>
            <p:cNvPr id="69665" name="Line 33"/>
            <p:cNvSpPr>
              <a:spLocks noChangeShapeType="1"/>
            </p:cNvSpPr>
            <p:nvPr/>
          </p:nvSpPr>
          <p:spPr bwMode="auto">
            <a:xfrm>
              <a:off x="2936" y="3531"/>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6" name="Rectangle 34"/>
            <p:cNvSpPr>
              <a:spLocks noChangeArrowheads="1"/>
            </p:cNvSpPr>
            <p:nvPr/>
          </p:nvSpPr>
          <p:spPr bwMode="auto">
            <a:xfrm>
              <a:off x="1927" y="3598"/>
              <a:ext cx="1906" cy="135"/>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AX/BX</a:t>
              </a:r>
              <a:r>
                <a:rPr kumimoji="0" lang="zh-CN" altLang="en-US" sz="1400">
                  <a:latin typeface="Times New Roman" panose="02020603050405020304" pitchFamily="18" charset="0"/>
                </a:rPr>
                <a:t>（即</a:t>
              </a:r>
              <a:r>
                <a:rPr kumimoji="0" lang="en-US" altLang="zh-CN" sz="1400">
                  <a:latin typeface="Times New Roman" panose="02020603050405020304" pitchFamily="18" charset="0"/>
                </a:rPr>
                <a:t>m!/n!/ (m—n)!</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AX</a:t>
              </a:r>
            </a:p>
          </p:txBody>
        </p:sp>
        <p:sp>
          <p:nvSpPr>
            <p:cNvPr id="69667" name="Line 35"/>
            <p:cNvSpPr>
              <a:spLocks noChangeShapeType="1"/>
            </p:cNvSpPr>
            <p:nvPr/>
          </p:nvSpPr>
          <p:spPr bwMode="auto">
            <a:xfrm>
              <a:off x="2936" y="3733"/>
              <a:ext cx="0" cy="6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668" name="Rectangle 36"/>
            <p:cNvSpPr>
              <a:spLocks noChangeArrowheads="1"/>
            </p:cNvSpPr>
            <p:nvPr/>
          </p:nvSpPr>
          <p:spPr bwMode="auto">
            <a:xfrm>
              <a:off x="2488" y="3801"/>
              <a:ext cx="897" cy="126"/>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a:latin typeface="Times New Roman" panose="02020603050405020304" pitchFamily="18" charset="0"/>
                </a:rPr>
                <a:t>存储</a:t>
              </a:r>
              <a:r>
                <a:rPr kumimoji="0" lang="en-US" altLang="zh-CN" sz="1400">
                  <a:latin typeface="Times New Roman" panose="02020603050405020304" pitchFamily="18" charset="0"/>
                </a:rPr>
                <a:t>AX</a:t>
              </a:r>
            </a:p>
          </p:txBody>
        </p:sp>
        <p:sp>
          <p:nvSpPr>
            <p:cNvPr id="69669" name="Line 37"/>
            <p:cNvSpPr>
              <a:spLocks noChangeShapeType="1"/>
            </p:cNvSpPr>
            <p:nvPr/>
          </p:nvSpPr>
          <p:spPr bwMode="auto">
            <a:xfrm>
              <a:off x="2936" y="3936"/>
              <a:ext cx="0" cy="6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69671" name="Group 39"/>
            <p:cNvGrpSpPr/>
            <p:nvPr/>
          </p:nvGrpSpPr>
          <p:grpSpPr bwMode="auto">
            <a:xfrm>
              <a:off x="1247" y="1979"/>
              <a:ext cx="908" cy="1419"/>
              <a:chOff x="3708" y="7289"/>
              <a:chExt cx="1443" cy="3276"/>
            </a:xfrm>
          </p:grpSpPr>
          <p:sp>
            <p:nvSpPr>
              <p:cNvPr id="69672" name="Text Box 40"/>
              <p:cNvSpPr txBox="1">
                <a:spLocks noChangeArrowheads="1"/>
              </p:cNvSpPr>
              <p:nvPr/>
            </p:nvSpPr>
            <p:spPr bwMode="auto">
              <a:xfrm>
                <a:off x="4611" y="9941"/>
                <a:ext cx="180" cy="3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latin typeface="Times New Roman" panose="02020603050405020304" pitchFamily="18" charset="0"/>
                  </a:rPr>
                  <a:t>Y</a:t>
                </a:r>
              </a:p>
            </p:txBody>
          </p:sp>
          <p:sp>
            <p:nvSpPr>
              <p:cNvPr id="69673" name="Text Box 41"/>
              <p:cNvSpPr txBox="1">
                <a:spLocks noChangeArrowheads="1"/>
              </p:cNvSpPr>
              <p:nvPr/>
            </p:nvSpPr>
            <p:spPr bwMode="auto">
              <a:xfrm>
                <a:off x="3711" y="9317"/>
                <a:ext cx="180" cy="3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latin typeface="Times New Roman" panose="02020603050405020304" pitchFamily="18" charset="0"/>
                  </a:rPr>
                  <a:t>N</a:t>
                </a:r>
              </a:p>
            </p:txBody>
          </p:sp>
          <p:sp>
            <p:nvSpPr>
              <p:cNvPr id="69674" name="AutoShape 42"/>
              <p:cNvSpPr>
                <a:spLocks noChangeArrowheads="1"/>
              </p:cNvSpPr>
              <p:nvPr/>
            </p:nvSpPr>
            <p:spPr bwMode="auto">
              <a:xfrm>
                <a:off x="3708" y="7289"/>
                <a:ext cx="1443" cy="312"/>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SUB1</a:t>
                </a:r>
                <a:r>
                  <a:rPr kumimoji="0" lang="zh-CN" altLang="en-US" sz="1400">
                    <a:latin typeface="Times New Roman" panose="02020603050405020304" pitchFamily="18" charset="0"/>
                  </a:rPr>
                  <a:t>子程序开始</a:t>
                </a:r>
              </a:p>
            </p:txBody>
          </p:sp>
          <p:sp>
            <p:nvSpPr>
              <p:cNvPr id="69675" name="Line 43"/>
              <p:cNvSpPr>
                <a:spLocks noChangeShapeType="1"/>
              </p:cNvSpPr>
              <p:nvPr/>
            </p:nvSpPr>
            <p:spPr bwMode="auto">
              <a:xfrm>
                <a:off x="4431" y="7601"/>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76" name="Rectangle 44"/>
              <p:cNvSpPr>
                <a:spLocks noChangeArrowheads="1"/>
              </p:cNvSpPr>
              <p:nvPr/>
            </p:nvSpPr>
            <p:spPr bwMode="auto">
              <a:xfrm>
                <a:off x="4071" y="7757"/>
                <a:ext cx="720" cy="312"/>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1</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AX</a:t>
                </a:r>
              </a:p>
            </p:txBody>
          </p:sp>
          <p:sp>
            <p:nvSpPr>
              <p:cNvPr id="69677" name="Line 45"/>
              <p:cNvSpPr>
                <a:spLocks noChangeShapeType="1"/>
              </p:cNvSpPr>
              <p:nvPr/>
            </p:nvSpPr>
            <p:spPr bwMode="auto">
              <a:xfrm>
                <a:off x="4431" y="8069"/>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78" name="Rectangle 46"/>
              <p:cNvSpPr>
                <a:spLocks noChangeArrowheads="1"/>
              </p:cNvSpPr>
              <p:nvPr/>
            </p:nvSpPr>
            <p:spPr bwMode="auto">
              <a:xfrm>
                <a:off x="3891" y="8381"/>
                <a:ext cx="1260" cy="312"/>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AX*CX</a:t>
                </a:r>
                <a:r>
                  <a:rPr kumimoji="0" lang="zh-CN" altLang="en-US" sz="1400">
                    <a:latin typeface="Times New Roman" panose="02020603050405020304" pitchFamily="18" charset="0"/>
                  </a:rPr>
                  <a:t>送</a:t>
                </a:r>
                <a:r>
                  <a:rPr kumimoji="0" lang="en-US" altLang="zh-CN" sz="1400">
                    <a:latin typeface="Times New Roman" panose="02020603050405020304" pitchFamily="18" charset="0"/>
                  </a:rPr>
                  <a:t>AX</a:t>
                </a:r>
              </a:p>
            </p:txBody>
          </p:sp>
          <p:sp>
            <p:nvSpPr>
              <p:cNvPr id="69679" name="Line 47"/>
              <p:cNvSpPr>
                <a:spLocks noChangeShapeType="1"/>
              </p:cNvSpPr>
              <p:nvPr/>
            </p:nvSpPr>
            <p:spPr bwMode="auto">
              <a:xfrm>
                <a:off x="4431" y="8693"/>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80" name="Rectangle 48"/>
              <p:cNvSpPr>
                <a:spLocks noChangeArrowheads="1"/>
              </p:cNvSpPr>
              <p:nvPr/>
            </p:nvSpPr>
            <p:spPr bwMode="auto">
              <a:xfrm>
                <a:off x="3891" y="8849"/>
                <a:ext cx="1080" cy="312"/>
              </a:xfrm>
              <a:prstGeom prst="rect">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dirty="0">
                    <a:latin typeface="Times New Roman" panose="02020603050405020304" pitchFamily="18" charset="0"/>
                  </a:rPr>
                  <a:t>CX</a:t>
                </a:r>
                <a:r>
                  <a:rPr kumimoji="0" lang="zh-CN" altLang="en-US" sz="1400" dirty="0">
                    <a:latin typeface="Times New Roman" panose="02020603050405020304" pitchFamily="18" charset="0"/>
                  </a:rPr>
                  <a:t> </a:t>
                </a:r>
                <a:r>
                  <a:rPr kumimoji="0" lang="en-US" altLang="zh-CN" sz="1400" dirty="0">
                    <a:latin typeface="Times New Roman" panose="02020603050405020304" pitchFamily="18" charset="0"/>
                  </a:rPr>
                  <a:t>=</a:t>
                </a:r>
                <a:r>
                  <a:rPr kumimoji="0" lang="zh-CN" altLang="en-US" sz="1400" dirty="0">
                    <a:latin typeface="Times New Roman" panose="02020603050405020304" pitchFamily="18" charset="0"/>
                  </a:rPr>
                  <a:t> </a:t>
                </a:r>
                <a:r>
                  <a:rPr kumimoji="0" lang="en-US" altLang="zh-CN" sz="1400" dirty="0">
                    <a:latin typeface="Times New Roman" panose="02020603050405020304" pitchFamily="18" charset="0"/>
                  </a:rPr>
                  <a:t>CX—1</a:t>
                </a:r>
              </a:p>
            </p:txBody>
          </p:sp>
          <p:sp>
            <p:nvSpPr>
              <p:cNvPr id="69681" name="Line 49"/>
              <p:cNvSpPr>
                <a:spLocks noChangeShapeType="1"/>
              </p:cNvSpPr>
              <p:nvPr/>
            </p:nvSpPr>
            <p:spPr bwMode="auto">
              <a:xfrm>
                <a:off x="4431" y="9161"/>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82" name="AutoShape 50"/>
              <p:cNvSpPr>
                <a:spLocks noChangeArrowheads="1"/>
              </p:cNvSpPr>
              <p:nvPr/>
            </p:nvSpPr>
            <p:spPr bwMode="auto">
              <a:xfrm>
                <a:off x="3891" y="9317"/>
                <a:ext cx="1080" cy="624"/>
              </a:xfrm>
              <a:prstGeom prst="diamond">
                <a:avLst/>
              </a:prstGeom>
              <a:noFill/>
              <a:ln w="9525">
                <a:solidFill>
                  <a:srgbClr val="000000"/>
                </a:solidFill>
                <a:miter lim="800000"/>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en-US" altLang="zh-CN" sz="1400">
                    <a:latin typeface="Times New Roman" panose="02020603050405020304" pitchFamily="18" charset="0"/>
                  </a:rPr>
                  <a:t>CX=0</a:t>
                </a:r>
              </a:p>
            </p:txBody>
          </p:sp>
          <p:sp>
            <p:nvSpPr>
              <p:cNvPr id="69683" name="Line 51"/>
              <p:cNvSpPr>
                <a:spLocks noChangeShapeType="1"/>
              </p:cNvSpPr>
              <p:nvPr/>
            </p:nvSpPr>
            <p:spPr bwMode="auto">
              <a:xfrm>
                <a:off x="4431" y="9941"/>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684" name="AutoShape 52"/>
              <p:cNvSpPr>
                <a:spLocks noChangeArrowheads="1"/>
              </p:cNvSpPr>
              <p:nvPr/>
            </p:nvSpPr>
            <p:spPr bwMode="auto">
              <a:xfrm>
                <a:off x="4071" y="10253"/>
                <a:ext cx="720" cy="312"/>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chemeClr val="bg1"/>
                    </a:solidFill>
                  </a14:hiddenFill>
                </a:ext>
              </a:extLst>
            </p:spPr>
            <p:txBody>
              <a:bodyPr lIns="0" tIns="0" rIns="0" bIns="0"/>
              <a:lstStyle/>
              <a:p>
                <a:pPr algn="ctr" eaLnBrk="0" hangingPunct="0"/>
                <a:r>
                  <a:rPr kumimoji="0" lang="zh-CN" altLang="en-US" sz="1400">
                    <a:latin typeface="Times New Roman" panose="02020603050405020304" pitchFamily="18" charset="0"/>
                  </a:rPr>
                  <a:t>返回</a:t>
                </a:r>
              </a:p>
            </p:txBody>
          </p:sp>
          <p:sp>
            <p:nvSpPr>
              <p:cNvPr id="69685" name="Line 53"/>
              <p:cNvSpPr>
                <a:spLocks noChangeShapeType="1"/>
              </p:cNvSpPr>
              <p:nvPr/>
            </p:nvSpPr>
            <p:spPr bwMode="auto">
              <a:xfrm flipH="1">
                <a:off x="3711" y="9629"/>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86" name="Line 54"/>
              <p:cNvSpPr>
                <a:spLocks noChangeShapeType="1"/>
              </p:cNvSpPr>
              <p:nvPr/>
            </p:nvSpPr>
            <p:spPr bwMode="auto">
              <a:xfrm flipV="1">
                <a:off x="3711" y="8225"/>
                <a:ext cx="0" cy="1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87" name="Line 55"/>
              <p:cNvSpPr>
                <a:spLocks noChangeShapeType="1"/>
              </p:cNvSpPr>
              <p:nvPr/>
            </p:nvSpPr>
            <p:spPr bwMode="auto">
              <a:xfrm>
                <a:off x="3711" y="8225"/>
                <a:ext cx="72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69693" name="AutoShape 61"/>
            <p:cNvSpPr>
              <a:spLocks noChangeArrowheads="1"/>
            </p:cNvSpPr>
            <p:nvPr/>
          </p:nvSpPr>
          <p:spPr bwMode="auto">
            <a:xfrm>
              <a:off x="2744" y="1570"/>
              <a:ext cx="408" cy="143"/>
            </a:xfrm>
            <a:prstGeom prst="flowChartTerminator">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r>
                <a:rPr lang="zh-CN" altLang="en-US" sz="1400">
                  <a:latin typeface="Arial" panose="020B0604020202020204" pitchFamily="34" charset="0"/>
                </a:rPr>
                <a:t>开始</a:t>
              </a:r>
              <a:endParaRPr lang="zh-CN" altLang="en-US"/>
            </a:p>
          </p:txBody>
        </p:sp>
        <p:sp>
          <p:nvSpPr>
            <p:cNvPr id="69694" name="AutoShape 62"/>
            <p:cNvSpPr>
              <a:spLocks noChangeArrowheads="1"/>
            </p:cNvSpPr>
            <p:nvPr/>
          </p:nvSpPr>
          <p:spPr bwMode="auto">
            <a:xfrm>
              <a:off x="2744" y="3974"/>
              <a:ext cx="408" cy="136"/>
            </a:xfrm>
            <a:prstGeom prst="flowChartTerminator">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r>
                <a:rPr lang="zh-CN" altLang="en-US" sz="1400">
                  <a:latin typeface="Arial" panose="020B0604020202020204" pitchFamily="34" charset="0"/>
                </a:rPr>
                <a:t>结束</a:t>
              </a:r>
              <a:endParaRPr lang="zh-CN" altLang="en-US"/>
            </a:p>
          </p:txBody>
        </p:sp>
      </p:grpSp>
      <p:sp>
        <p:nvSpPr>
          <p:cNvPr id="5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mc:AlternateContent xmlns:mc="http://schemas.openxmlformats.org/markup-compatibility/2006" xmlns:a14="http://schemas.microsoft.com/office/drawing/2010/main">
        <mc:Choice Requires="a14">
          <p:sp>
            <p:nvSpPr>
              <p:cNvPr id="2" name="文本框 1"/>
              <p:cNvSpPr txBox="1"/>
              <p:nvPr/>
            </p:nvSpPr>
            <p:spPr>
              <a:xfrm>
                <a:off x="559143" y="3714481"/>
                <a:ext cx="13945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组合</m:t>
                      </m:r>
                      <m:r>
                        <a:rPr lang="zh-CN" altLang="en-US"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C</m:t>
                          </m:r>
                        </m:e>
                        <m:sub>
                          <m:r>
                            <m:rPr>
                              <m:sty m:val="p"/>
                            </m:rPr>
                            <a:rPr lang="en-US" altLang="zh-CN" i="1">
                              <a:latin typeface="Cambria Math" panose="02040503050406030204" pitchFamily="18" charset="0"/>
                            </a:rPr>
                            <m:t>m</m:t>
                          </m:r>
                        </m:sub>
                        <m:sup>
                          <m:r>
                            <m:rPr>
                              <m:sty m:val="p"/>
                            </m:rPr>
                            <a:rPr lang="en-US" altLang="zh-CN" i="1">
                              <a:latin typeface="Cambria Math" panose="02040503050406030204" pitchFamily="18" charset="0"/>
                            </a:rPr>
                            <m:t>n</m:t>
                          </m:r>
                        </m:sup>
                      </m:sSubSup>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559143" y="3714481"/>
                <a:ext cx="1394549" cy="369332"/>
              </a:xfrm>
              <a:prstGeom prst="rect">
                <a:avLst/>
              </a:prstGeom>
              <a:blipFill rotWithShape="0">
                <a:blip r:embed="rId2"/>
                <a:stretch>
                  <a:fillRect l="-7018" t="-6557" b="-22951"/>
                </a:stretch>
              </a:blipFill>
            </p:spPr>
            <p:txBody>
              <a:bodyPr/>
              <a:lstStyle/>
              <a:p>
                <a:r>
                  <a:rPr lang="zh-CN" altLang="en-US">
                    <a:noFill/>
                  </a:rPr>
                  <a:t> </a:t>
                </a:r>
              </a:p>
            </p:txBody>
          </p:sp>
        </mc:Fallback>
      </mc:AlternateContent>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Text Box 5"/>
          <p:cNvSpPr txBox="1">
            <a:spLocks noChangeArrowheads="1"/>
          </p:cNvSpPr>
          <p:nvPr/>
        </p:nvSpPr>
        <p:spPr bwMode="auto">
          <a:xfrm>
            <a:off x="755650" y="1668115"/>
            <a:ext cx="3455988" cy="467820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0" lang="en-US" altLang="zh-CN" sz="1600" dirty="0">
                <a:latin typeface="Times New Roman" panose="02020603050405020304" pitchFamily="18" charset="0"/>
              </a:rPr>
              <a:t>DATA  SEGMENT</a:t>
            </a:r>
          </a:p>
          <a:p>
            <a:r>
              <a:rPr kumimoji="0" lang="en-US" altLang="zh-CN" sz="1600" dirty="0">
                <a:latin typeface="Times New Roman" panose="02020603050405020304" pitchFamily="18" charset="0"/>
              </a:rPr>
              <a:t>   M    EQU 8 </a:t>
            </a:r>
          </a:p>
          <a:p>
            <a:r>
              <a:rPr kumimoji="0" lang="en-US" altLang="zh-CN" sz="1600" dirty="0">
                <a:latin typeface="Times New Roman" panose="02020603050405020304" pitchFamily="18" charset="0"/>
              </a:rPr>
              <a:t>   N     EQU 3</a:t>
            </a:r>
          </a:p>
          <a:p>
            <a:r>
              <a:rPr kumimoji="0" lang="en-US" altLang="zh-CN" sz="1600" dirty="0">
                <a:latin typeface="Times New Roman" panose="02020603050405020304" pitchFamily="18" charset="0"/>
              </a:rPr>
              <a:t>  RES   DW ?</a:t>
            </a:r>
          </a:p>
          <a:p>
            <a:r>
              <a:rPr kumimoji="0" lang="en-US" altLang="zh-CN" sz="1600" dirty="0">
                <a:latin typeface="Times New Roman" panose="02020603050405020304" pitchFamily="18" charset="0"/>
              </a:rPr>
              <a:t>DATA  ENDS</a:t>
            </a:r>
          </a:p>
          <a:p>
            <a:endParaRPr kumimoji="0" lang="en-US" altLang="zh-CN" sz="1600" dirty="0">
              <a:latin typeface="Times New Roman" panose="02020603050405020304" pitchFamily="18" charset="0"/>
            </a:endParaRPr>
          </a:p>
          <a:p>
            <a:r>
              <a:rPr kumimoji="0" lang="en-US" altLang="zh-CN" sz="1600" dirty="0">
                <a:latin typeface="Times New Roman" panose="02020603050405020304" pitchFamily="18" charset="0"/>
              </a:rPr>
              <a:t>CODE  SEGMENT</a:t>
            </a:r>
          </a:p>
          <a:p>
            <a:r>
              <a:rPr kumimoji="0" lang="en-US" altLang="zh-CN" sz="1600" dirty="0">
                <a:latin typeface="Times New Roman" panose="02020603050405020304" pitchFamily="18" charset="0"/>
              </a:rPr>
              <a:t>          ASSUME CS:CODE,DS:DATA</a:t>
            </a:r>
          </a:p>
          <a:p>
            <a:r>
              <a:rPr kumimoji="0" lang="en-US" altLang="zh-CN" sz="1600" dirty="0">
                <a:latin typeface="Times New Roman" panose="02020603050405020304" pitchFamily="18" charset="0"/>
              </a:rPr>
              <a:t>START:</a:t>
            </a:r>
          </a:p>
          <a:p>
            <a:r>
              <a:rPr lang="en-US" altLang="zh-CN" sz="1600" dirty="0"/>
              <a:t>          </a:t>
            </a:r>
            <a:r>
              <a:rPr kumimoji="0" lang="en-US" altLang="zh-CN" sz="1600" dirty="0">
                <a:latin typeface="Times New Roman" panose="02020603050405020304" pitchFamily="18" charset="0"/>
              </a:rPr>
              <a:t>MOV AX, DATA</a:t>
            </a:r>
          </a:p>
          <a:p>
            <a:r>
              <a:rPr kumimoji="0" lang="en-US" altLang="zh-CN" sz="1600" dirty="0">
                <a:latin typeface="Times New Roman" panose="02020603050405020304" pitchFamily="18" charset="0"/>
              </a:rPr>
              <a:t>          MOV DS, AX</a:t>
            </a:r>
          </a:p>
          <a:p>
            <a:r>
              <a:rPr kumimoji="0" lang="en-US" altLang="zh-CN" sz="1600" dirty="0">
                <a:latin typeface="Times New Roman" panose="02020603050405020304" pitchFamily="18" charset="0"/>
              </a:rPr>
              <a:t>          MOV CX, N</a:t>
            </a:r>
          </a:p>
          <a:p>
            <a:r>
              <a:rPr kumimoji="0" lang="en-US" altLang="zh-CN" sz="1600" dirty="0">
                <a:latin typeface="Times New Roman" panose="02020603050405020304" pitchFamily="18" charset="0"/>
              </a:rPr>
              <a:t>          CALL SUB1  </a:t>
            </a:r>
            <a:r>
              <a:rPr kumimoji="0" lang="zh-CN" altLang="en-US" sz="1600" dirty="0">
                <a:latin typeface="Times New Roman" panose="02020603050405020304" pitchFamily="18" charset="0"/>
              </a:rPr>
              <a:t>；调子程序计算</a:t>
            </a:r>
            <a:r>
              <a:rPr kumimoji="0" lang="en-US" altLang="zh-CN" sz="1600" dirty="0">
                <a:latin typeface="Times New Roman" panose="02020603050405020304" pitchFamily="18" charset="0"/>
              </a:rPr>
              <a:t>n! </a:t>
            </a:r>
          </a:p>
          <a:p>
            <a:r>
              <a:rPr kumimoji="0" lang="en-US" altLang="zh-CN" sz="1600" dirty="0">
                <a:latin typeface="Times New Roman" panose="02020603050405020304" pitchFamily="18" charset="0"/>
              </a:rPr>
              <a:t>          MOV BX, AX</a:t>
            </a:r>
          </a:p>
          <a:p>
            <a:r>
              <a:rPr kumimoji="0" lang="en-US" altLang="zh-CN" sz="1600" dirty="0">
                <a:latin typeface="Times New Roman" panose="02020603050405020304" pitchFamily="18" charset="0"/>
              </a:rPr>
              <a:t>          MOV CX, M</a:t>
            </a:r>
          </a:p>
          <a:p>
            <a:r>
              <a:rPr kumimoji="0" lang="en-US" altLang="zh-CN" sz="1600" dirty="0">
                <a:latin typeface="Times New Roman" panose="02020603050405020304" pitchFamily="18" charset="0"/>
              </a:rPr>
              <a:t>          CALL SUB1  </a:t>
            </a:r>
            <a:r>
              <a:rPr kumimoji="0" lang="zh-CN" altLang="en-US" sz="1600" dirty="0">
                <a:latin typeface="Times New Roman" panose="02020603050405020304" pitchFamily="18" charset="0"/>
              </a:rPr>
              <a:t>；调子程序计算</a:t>
            </a:r>
            <a:r>
              <a:rPr kumimoji="0" lang="en-US" altLang="zh-CN" sz="1600" dirty="0">
                <a:latin typeface="Times New Roman" panose="02020603050405020304" pitchFamily="18" charset="0"/>
              </a:rPr>
              <a:t>m!</a:t>
            </a:r>
          </a:p>
          <a:p>
            <a:r>
              <a:rPr lang="en-US" altLang="zh-CN" sz="1600" dirty="0">
                <a:solidFill>
                  <a:srgbClr val="FF0000"/>
                </a:solidFill>
              </a:rPr>
              <a:t>          MOV DX, 0    ;  CWD(?)</a:t>
            </a:r>
            <a:endParaRPr kumimoji="0" lang="en-US" altLang="zh-CN" sz="1600" dirty="0">
              <a:solidFill>
                <a:srgbClr val="FF0000"/>
              </a:solidFill>
            </a:endParaRPr>
          </a:p>
          <a:p>
            <a:r>
              <a:rPr kumimoji="0" lang="en-US" altLang="zh-CN" sz="1600" dirty="0">
                <a:latin typeface="Times New Roman" panose="02020603050405020304" pitchFamily="18" charset="0"/>
              </a:rPr>
              <a:t>          DIV BX          </a:t>
            </a:r>
            <a:r>
              <a:rPr kumimoji="0" lang="zh-CN" altLang="en-US" sz="1600" dirty="0">
                <a:latin typeface="Times New Roman" panose="02020603050405020304" pitchFamily="18" charset="0"/>
              </a:rPr>
              <a:t>；</a:t>
            </a:r>
            <a:r>
              <a:rPr kumimoji="0" lang="en-US" altLang="zh-CN" sz="1600" dirty="0">
                <a:latin typeface="Times New Roman" panose="02020603050405020304" pitchFamily="18" charset="0"/>
              </a:rPr>
              <a:t>m!/n!</a:t>
            </a:r>
            <a:r>
              <a:rPr kumimoji="0" lang="zh-CN" altLang="en-US" sz="1600" dirty="0">
                <a:latin typeface="Times New Roman" panose="02020603050405020304" pitchFamily="18" charset="0"/>
              </a:rPr>
              <a:t>送 </a:t>
            </a:r>
            <a:r>
              <a:rPr kumimoji="0" lang="en-US" altLang="zh-CN" sz="1600" dirty="0">
                <a:latin typeface="Times New Roman" panose="02020603050405020304" pitchFamily="18" charset="0"/>
              </a:rPr>
              <a:t>AX</a:t>
            </a:r>
          </a:p>
          <a:p>
            <a:r>
              <a:rPr kumimoji="0" lang="en-US" altLang="zh-CN" sz="1600" dirty="0">
                <a:latin typeface="Times New Roman" panose="02020603050405020304" pitchFamily="18" charset="0"/>
              </a:rPr>
              <a:t>          MOV BX, AX</a:t>
            </a:r>
          </a:p>
        </p:txBody>
      </p:sp>
      <p:sp>
        <p:nvSpPr>
          <p:cNvPr id="185350" name="Text Box 6"/>
          <p:cNvSpPr txBox="1">
            <a:spLocks noChangeArrowheads="1"/>
          </p:cNvSpPr>
          <p:nvPr/>
        </p:nvSpPr>
        <p:spPr bwMode="auto">
          <a:xfrm>
            <a:off x="4320294" y="1668115"/>
            <a:ext cx="4248150" cy="467820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0" lang="en-US" altLang="zh-CN" sz="1600" dirty="0">
                <a:latin typeface="Times New Roman" panose="02020603050405020304" pitchFamily="18" charset="0"/>
              </a:rPr>
              <a:t>           MOV CX,M</a:t>
            </a:r>
          </a:p>
          <a:p>
            <a:r>
              <a:rPr kumimoji="0" lang="en-US" altLang="zh-CN" sz="1600" dirty="0">
                <a:latin typeface="Times New Roman" panose="02020603050405020304" pitchFamily="18" charset="0"/>
              </a:rPr>
              <a:t>           SUB CX, N</a:t>
            </a:r>
          </a:p>
          <a:p>
            <a:r>
              <a:rPr kumimoji="0" lang="en-US" altLang="zh-CN" sz="1600" dirty="0">
                <a:latin typeface="Times New Roman" panose="02020603050405020304" pitchFamily="18" charset="0"/>
              </a:rPr>
              <a:t>           CALL SUB1   </a:t>
            </a:r>
            <a:r>
              <a:rPr kumimoji="0" lang="zh-CN" altLang="en-US" sz="1600" dirty="0">
                <a:latin typeface="Times New Roman" panose="02020603050405020304" pitchFamily="18" charset="0"/>
              </a:rPr>
              <a:t>；调用子程序，计算</a:t>
            </a:r>
            <a:r>
              <a:rPr kumimoji="0" lang="en-US" altLang="zh-CN" sz="1600" dirty="0">
                <a:latin typeface="Times New Roman" panose="02020603050405020304" pitchFamily="18" charset="0"/>
              </a:rPr>
              <a:t>(m-n)!</a:t>
            </a:r>
          </a:p>
          <a:p>
            <a:r>
              <a:rPr kumimoji="0" lang="en-US" altLang="zh-CN" sz="1600" dirty="0">
                <a:latin typeface="Times New Roman" panose="02020603050405020304" pitchFamily="18" charset="0"/>
              </a:rPr>
              <a:t>           XCHG BX, AX</a:t>
            </a:r>
          </a:p>
          <a:p>
            <a:r>
              <a:rPr lang="en-US" altLang="zh-CN" sz="1600" dirty="0">
                <a:solidFill>
                  <a:srgbClr val="FF0000"/>
                </a:solidFill>
              </a:rPr>
              <a:t>          MOV DX, 0 </a:t>
            </a:r>
            <a:endParaRPr kumimoji="0" lang="en-US" altLang="zh-CN" sz="1600" dirty="0">
              <a:latin typeface="Times New Roman" panose="02020603050405020304" pitchFamily="18" charset="0"/>
            </a:endParaRPr>
          </a:p>
          <a:p>
            <a:r>
              <a:rPr kumimoji="0" lang="en-US" altLang="zh-CN" sz="1600" dirty="0">
                <a:latin typeface="Times New Roman" panose="02020603050405020304" pitchFamily="18" charset="0"/>
              </a:rPr>
              <a:t>           DIV BX           </a:t>
            </a:r>
            <a:r>
              <a:rPr kumimoji="0" lang="zh-CN" altLang="en-US" sz="1600" dirty="0">
                <a:latin typeface="Times New Roman" panose="02020603050405020304" pitchFamily="18" charset="0"/>
              </a:rPr>
              <a:t>；</a:t>
            </a:r>
            <a:r>
              <a:rPr kumimoji="0" lang="en-US" altLang="zh-CN" sz="1600" dirty="0">
                <a:latin typeface="Times New Roman" panose="02020603050405020304" pitchFamily="18" charset="0"/>
              </a:rPr>
              <a:t>m!/n!/ (m-n)! </a:t>
            </a:r>
            <a:r>
              <a:rPr kumimoji="0" lang="zh-CN" altLang="en-US" sz="1600" dirty="0">
                <a:latin typeface="Times New Roman" panose="02020603050405020304" pitchFamily="18" charset="0"/>
              </a:rPr>
              <a:t>送</a:t>
            </a:r>
            <a:r>
              <a:rPr kumimoji="0" lang="en-US" altLang="zh-CN" sz="1600" dirty="0">
                <a:latin typeface="Times New Roman" panose="02020603050405020304" pitchFamily="18" charset="0"/>
              </a:rPr>
              <a:t>AX</a:t>
            </a:r>
          </a:p>
          <a:p>
            <a:r>
              <a:rPr kumimoji="0" lang="en-US" altLang="zh-CN" sz="1600" dirty="0">
                <a:latin typeface="Times New Roman" panose="02020603050405020304" pitchFamily="18" charset="0"/>
              </a:rPr>
              <a:t>           MOV RES, AX</a:t>
            </a:r>
          </a:p>
          <a:p>
            <a:r>
              <a:rPr kumimoji="0" lang="en-US" altLang="zh-CN" sz="1600" dirty="0">
                <a:latin typeface="Times New Roman" panose="02020603050405020304" pitchFamily="18" charset="0"/>
              </a:rPr>
              <a:t>           MOV AH, 4CH</a:t>
            </a:r>
          </a:p>
          <a:p>
            <a:r>
              <a:rPr kumimoji="0" lang="en-US" altLang="zh-CN" sz="1600" dirty="0">
                <a:latin typeface="Times New Roman" panose="02020603050405020304" pitchFamily="18" charset="0"/>
              </a:rPr>
              <a:t>           INT 21H</a:t>
            </a:r>
          </a:p>
          <a:p>
            <a:endParaRPr kumimoji="0" lang="en-US" altLang="zh-CN" sz="1600" dirty="0">
              <a:latin typeface="Times New Roman" panose="02020603050405020304" pitchFamily="18" charset="0"/>
            </a:endParaRPr>
          </a:p>
          <a:p>
            <a:r>
              <a:rPr kumimoji="0" lang="en-US" altLang="zh-CN" sz="1600" dirty="0">
                <a:latin typeface="Times New Roman" panose="02020603050405020304" pitchFamily="18" charset="0"/>
              </a:rPr>
              <a:t>SUB1   PROC           </a:t>
            </a:r>
            <a:r>
              <a:rPr kumimoji="0" lang="zh-CN" altLang="en-US" sz="1600" dirty="0">
                <a:latin typeface="Times New Roman" panose="02020603050405020304" pitchFamily="18" charset="0"/>
              </a:rPr>
              <a:t>；计算阶乘的子程序</a:t>
            </a:r>
          </a:p>
          <a:p>
            <a:r>
              <a:rPr kumimoji="0" lang="zh-CN" altLang="en-US" sz="1600" dirty="0">
                <a:latin typeface="Times New Roman" panose="02020603050405020304" pitchFamily="18" charset="0"/>
              </a:rPr>
              <a:t>            </a:t>
            </a:r>
            <a:r>
              <a:rPr kumimoji="0" lang="en-US" altLang="zh-CN" sz="1600" dirty="0">
                <a:latin typeface="Times New Roman" panose="02020603050405020304" pitchFamily="18" charset="0"/>
              </a:rPr>
              <a:t>MOV AX, 1</a:t>
            </a:r>
          </a:p>
          <a:p>
            <a:r>
              <a:rPr kumimoji="0" lang="en-US" altLang="zh-CN" sz="1600" dirty="0">
                <a:latin typeface="Times New Roman" panose="02020603050405020304" pitchFamily="18" charset="0"/>
              </a:rPr>
              <a:t>NEXT:MUL CX</a:t>
            </a:r>
          </a:p>
          <a:p>
            <a:r>
              <a:rPr kumimoji="0" lang="en-US" altLang="zh-CN" sz="1600" dirty="0">
                <a:latin typeface="Times New Roman" panose="02020603050405020304" pitchFamily="18" charset="0"/>
              </a:rPr>
              <a:t>            LOOP NEXT</a:t>
            </a:r>
          </a:p>
          <a:p>
            <a:r>
              <a:rPr kumimoji="0" lang="en-US" altLang="zh-CN" sz="1600" dirty="0">
                <a:latin typeface="Times New Roman" panose="02020603050405020304" pitchFamily="18" charset="0"/>
              </a:rPr>
              <a:t>            RET</a:t>
            </a:r>
          </a:p>
          <a:p>
            <a:r>
              <a:rPr kumimoji="0" lang="en-US" altLang="zh-CN" sz="1600" dirty="0">
                <a:latin typeface="Times New Roman" panose="02020603050405020304" pitchFamily="18" charset="0"/>
              </a:rPr>
              <a:t>SUB1  ENDP</a:t>
            </a:r>
          </a:p>
          <a:p>
            <a:endParaRPr kumimoji="0" lang="en-US" altLang="zh-CN" sz="1600" dirty="0">
              <a:latin typeface="Times New Roman" panose="02020603050405020304" pitchFamily="18" charset="0"/>
            </a:endParaRPr>
          </a:p>
          <a:p>
            <a:r>
              <a:rPr kumimoji="0" lang="en-US" altLang="zh-CN" sz="1600" dirty="0">
                <a:latin typeface="Times New Roman" panose="02020603050405020304" pitchFamily="18" charset="0"/>
              </a:rPr>
              <a:t>CODE ENDS</a:t>
            </a:r>
          </a:p>
          <a:p>
            <a:r>
              <a:rPr kumimoji="0" lang="en-US" altLang="zh-CN" sz="1600" dirty="0">
                <a:latin typeface="Times New Roman" panose="02020603050405020304" pitchFamily="18" charset="0"/>
              </a:rPr>
              <a:t>            END START</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2" name="矩形 1"/>
          <p:cNvSpPr/>
          <p:nvPr/>
        </p:nvSpPr>
        <p:spPr>
          <a:xfrm>
            <a:off x="772666" y="1052736"/>
            <a:ext cx="6389891" cy="461665"/>
          </a:xfrm>
          <a:prstGeom prst="rect">
            <a:avLst/>
          </a:prstGeom>
        </p:spPr>
        <p:txBody>
          <a:bodyPr wrap="none">
            <a:spAutoFit/>
          </a:bodyPr>
          <a:lstStyle/>
          <a:p>
            <a:r>
              <a:rPr lang="zh-CN" altLang="en-US" dirty="0">
                <a:latin typeface="楷体_GB2312" pitchFamily="49" charset="-122"/>
                <a:ea typeface="楷体_GB2312" pitchFamily="49" charset="-122"/>
              </a:rPr>
              <a:t>实例：计算</a:t>
            </a:r>
            <a:r>
              <a:rPr lang="en-US" altLang="zh-CN" dirty="0">
                <a:latin typeface="楷体_GB2312" pitchFamily="49" charset="-122"/>
                <a:ea typeface="楷体_GB2312" pitchFamily="49" charset="-122"/>
              </a:rPr>
              <a:t>=m!/(n!*(m-n)!)</a:t>
            </a:r>
            <a:r>
              <a:rPr lang="zh-CN" altLang="en-US" dirty="0">
                <a:latin typeface="楷体_GB2312" pitchFamily="49" charset="-122"/>
                <a:ea typeface="楷体_GB2312" pitchFamily="49" charset="-122"/>
              </a:rPr>
              <a:t>，其中</a:t>
            </a:r>
            <a:r>
              <a:rPr lang="en-US" altLang="zh-CN" dirty="0">
                <a:latin typeface="楷体_GB2312" pitchFamily="49" charset="-122"/>
                <a:ea typeface="楷体_GB2312" pitchFamily="49" charset="-122"/>
              </a:rPr>
              <a:t>m=8</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n=3.</a:t>
            </a:r>
            <a:endParaRPr lang="zh-CN" altLang="en-US" dirty="0"/>
          </a:p>
        </p:txBody>
      </p:sp>
      <p:sp>
        <p:nvSpPr>
          <p:cNvPr id="6" name="TextBox 5">
            <a:extLst>
              <a:ext uri="{FF2B5EF4-FFF2-40B4-BE49-F238E27FC236}">
                <a16:creationId xmlns:a16="http://schemas.microsoft.com/office/drawing/2014/main" id="{93DB097F-0ED9-764F-8EE5-7F6F0087FB6F}"/>
              </a:ext>
            </a:extLst>
          </p:cNvPr>
          <p:cNvSpPr txBox="1"/>
          <p:nvPr/>
        </p:nvSpPr>
        <p:spPr>
          <a:xfrm>
            <a:off x="2771800" y="6326160"/>
            <a:ext cx="2448272" cy="523220"/>
          </a:xfrm>
          <a:prstGeom prst="rect">
            <a:avLst/>
          </a:prstGeom>
          <a:solidFill>
            <a:schemeClr val="bg1"/>
          </a:solidFill>
          <a:ln w="28575">
            <a:solidFill>
              <a:srgbClr val="00B050"/>
            </a:solidFill>
          </a:ln>
        </p:spPr>
        <p:txBody>
          <a:bodyPr wrap="square" rtlCol="0">
            <a:spAutoFit/>
          </a:bodyPr>
          <a:lstStyle/>
          <a:p>
            <a:r>
              <a:rPr lang="zh-CN" altLang="en-US" sz="1400" dirty="0">
                <a:solidFill>
                  <a:srgbClr val="FF0000"/>
                </a:solidFill>
              </a:rPr>
              <a:t>已知是自然数，所以只考虑无符号数。</a:t>
            </a:r>
          </a:p>
        </p:txBody>
      </p:sp>
      <p:cxnSp>
        <p:nvCxnSpPr>
          <p:cNvPr id="5" name="Straight Arrow Connector 4">
            <a:extLst>
              <a:ext uri="{FF2B5EF4-FFF2-40B4-BE49-F238E27FC236}">
                <a16:creationId xmlns:a16="http://schemas.microsoft.com/office/drawing/2014/main" id="{23865612-19E0-6941-9E26-87D915139FAC}"/>
              </a:ext>
            </a:extLst>
          </p:cNvPr>
          <p:cNvCxnSpPr>
            <a:cxnSpLocks/>
            <a:stCxn id="6" idx="1"/>
          </p:cNvCxnSpPr>
          <p:nvPr/>
        </p:nvCxnSpPr>
        <p:spPr bwMode="auto">
          <a:xfrm flipH="1" flipV="1">
            <a:off x="2699792" y="5761028"/>
            <a:ext cx="72008" cy="826742"/>
          </a:xfrm>
          <a:prstGeom prst="straightConnector1">
            <a:avLst/>
          </a:prstGeom>
          <a:solidFill>
            <a:schemeClr val="bg1"/>
          </a:solidFill>
          <a:ln w="19050" cap="flat" cmpd="sng" algn="ctr">
            <a:solidFill>
              <a:srgbClr val="66CCFF"/>
            </a:solidFill>
            <a:prstDash val="solid"/>
            <a:round/>
            <a:headEnd type="none" w="med" len="med"/>
            <a:tailEnd type="triangle"/>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Text Box 5"/>
          <p:cNvSpPr txBox="1">
            <a:spLocks noChangeArrowheads="1"/>
          </p:cNvSpPr>
          <p:nvPr/>
        </p:nvSpPr>
        <p:spPr bwMode="auto">
          <a:xfrm>
            <a:off x="755650" y="1668115"/>
            <a:ext cx="3455988" cy="49244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600" dirty="0"/>
              <a:t>;</a:t>
            </a:r>
            <a:r>
              <a:rPr lang="zh-CN" altLang="en-US" sz="1600" dirty="0"/>
              <a:t>计算</a:t>
            </a:r>
            <a:r>
              <a:rPr lang="en-US" altLang="zh-CN" sz="1600" dirty="0"/>
              <a:t>=m!/(n!*(m-n)!)</a:t>
            </a:r>
            <a:r>
              <a:rPr lang="zh-CN" altLang="en-US" sz="1600" dirty="0"/>
              <a:t>，其中</a:t>
            </a:r>
            <a:r>
              <a:rPr lang="en-US" altLang="zh-CN" sz="1600" dirty="0"/>
              <a:t>m=8</a:t>
            </a:r>
            <a:r>
              <a:rPr lang="zh-CN" altLang="en-US" sz="1600" dirty="0"/>
              <a:t>，</a:t>
            </a:r>
            <a:r>
              <a:rPr lang="en-US" altLang="zh-CN" sz="1600" dirty="0"/>
              <a:t>n=3.</a:t>
            </a:r>
          </a:p>
          <a:p>
            <a:r>
              <a:rPr lang="en-US" altLang="zh-CN" sz="1600" dirty="0"/>
              <a:t>DATA  SEGMENT</a:t>
            </a:r>
          </a:p>
          <a:p>
            <a:r>
              <a:rPr lang="en-US" altLang="zh-CN" sz="1600" dirty="0"/>
              <a:t>   M      EQU 8 </a:t>
            </a:r>
          </a:p>
          <a:p>
            <a:r>
              <a:rPr lang="en-US" altLang="zh-CN" sz="1600" dirty="0"/>
              <a:t>   N       EQU 3</a:t>
            </a:r>
          </a:p>
          <a:p>
            <a:r>
              <a:rPr lang="en-US" altLang="zh-CN" sz="1600" dirty="0"/>
              <a:t>   RES   DW ?</a:t>
            </a:r>
          </a:p>
          <a:p>
            <a:r>
              <a:rPr lang="en-US" altLang="zh-CN" sz="1600" dirty="0"/>
              <a:t>DATA  ENDS</a:t>
            </a:r>
          </a:p>
          <a:p>
            <a:endParaRPr lang="zh-CN" altLang="en-US" sz="1600" dirty="0"/>
          </a:p>
          <a:p>
            <a:r>
              <a:rPr lang="en-US" altLang="zh-CN" sz="1600" dirty="0"/>
              <a:t>CODE  SEGMENT</a:t>
            </a:r>
          </a:p>
          <a:p>
            <a:r>
              <a:rPr lang="en-US" altLang="zh-CN" sz="1600" dirty="0">
                <a:solidFill>
                  <a:srgbClr val="3333FF"/>
                </a:solidFill>
              </a:rPr>
              <a:t>main proc far</a:t>
            </a:r>
          </a:p>
          <a:p>
            <a:r>
              <a:rPr lang="en-US" altLang="zh-CN" sz="1600" dirty="0"/>
              <a:t>          ASSUME CS:CODE,DS:DATA</a:t>
            </a:r>
          </a:p>
          <a:p>
            <a:r>
              <a:rPr lang="en-US" altLang="zh-CN" sz="1600" dirty="0"/>
              <a:t>          MOV AX,DATA</a:t>
            </a:r>
          </a:p>
          <a:p>
            <a:r>
              <a:rPr lang="en-US" altLang="zh-CN" sz="1600" dirty="0"/>
              <a:t>          MOV DS, AX</a:t>
            </a:r>
          </a:p>
          <a:p>
            <a:r>
              <a:rPr lang="en-US" altLang="zh-CN" sz="1600" dirty="0"/>
              <a:t>          MOV CX, N</a:t>
            </a:r>
          </a:p>
          <a:p>
            <a:r>
              <a:rPr lang="en-US" altLang="zh-CN" sz="1600" dirty="0"/>
              <a:t>          CALL SUB1  ;</a:t>
            </a:r>
            <a:r>
              <a:rPr lang="zh-CN" altLang="en-US" sz="1600" dirty="0"/>
              <a:t>调子程序计算</a:t>
            </a:r>
            <a:r>
              <a:rPr lang="en-US" altLang="zh-CN" sz="1600" dirty="0"/>
              <a:t>n! </a:t>
            </a:r>
          </a:p>
          <a:p>
            <a:r>
              <a:rPr lang="en-US" altLang="zh-CN" sz="1600" dirty="0"/>
              <a:t>          MOV BX, AX</a:t>
            </a:r>
          </a:p>
          <a:p>
            <a:r>
              <a:rPr lang="en-US" altLang="zh-CN" sz="1600" dirty="0"/>
              <a:t>          MOV CX, M</a:t>
            </a:r>
          </a:p>
          <a:p>
            <a:r>
              <a:rPr lang="en-US" altLang="zh-CN" sz="1600" dirty="0"/>
              <a:t>          CALL SUB1  ;</a:t>
            </a:r>
            <a:r>
              <a:rPr lang="zh-CN" altLang="en-US" sz="1600" dirty="0"/>
              <a:t>调子程序计算</a:t>
            </a:r>
            <a:r>
              <a:rPr lang="en-US" altLang="zh-CN" sz="1600" dirty="0"/>
              <a:t>m!</a:t>
            </a:r>
          </a:p>
          <a:p>
            <a:r>
              <a:rPr lang="en-US" altLang="zh-CN" sz="1600" dirty="0">
                <a:solidFill>
                  <a:srgbClr val="FF0000"/>
                </a:solidFill>
              </a:rPr>
              <a:t>          MOV DX, 0 </a:t>
            </a:r>
            <a:endParaRPr lang="en-US" altLang="zh-CN" sz="1600" dirty="0"/>
          </a:p>
          <a:p>
            <a:r>
              <a:rPr lang="en-US" altLang="zh-CN" sz="1600" dirty="0"/>
              <a:t>          DIV BX     ;m!/n!</a:t>
            </a:r>
            <a:r>
              <a:rPr lang="zh-CN" altLang="en-US" sz="1600" dirty="0"/>
              <a:t>送</a:t>
            </a:r>
            <a:r>
              <a:rPr lang="en-US" altLang="zh-CN" sz="1600" dirty="0"/>
              <a:t> AX</a:t>
            </a:r>
          </a:p>
          <a:p>
            <a:r>
              <a:rPr lang="en-US" altLang="zh-CN" sz="1600" dirty="0"/>
              <a:t>          MOV BX, AX</a:t>
            </a:r>
          </a:p>
        </p:txBody>
      </p:sp>
      <p:sp>
        <p:nvSpPr>
          <p:cNvPr id="185350" name="Text Box 6"/>
          <p:cNvSpPr txBox="1">
            <a:spLocks noChangeArrowheads="1"/>
          </p:cNvSpPr>
          <p:nvPr/>
        </p:nvSpPr>
        <p:spPr bwMode="auto">
          <a:xfrm>
            <a:off x="4320294" y="1668115"/>
            <a:ext cx="4248150" cy="49244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600" dirty="0"/>
              <a:t>          MOV CX, M</a:t>
            </a:r>
          </a:p>
          <a:p>
            <a:r>
              <a:rPr lang="en-US" altLang="zh-CN" sz="1600" dirty="0"/>
              <a:t>          SUB CX, N</a:t>
            </a:r>
          </a:p>
          <a:p>
            <a:r>
              <a:rPr lang="en-US" altLang="zh-CN" sz="1600" dirty="0"/>
              <a:t>          CALL SUB1   ;</a:t>
            </a:r>
            <a:r>
              <a:rPr lang="zh-CN" altLang="en-US" sz="1600" dirty="0"/>
              <a:t>调用子程序，计算</a:t>
            </a:r>
            <a:r>
              <a:rPr lang="en-US" altLang="zh-CN" sz="1600" dirty="0"/>
              <a:t>(m-n)!</a:t>
            </a:r>
          </a:p>
          <a:p>
            <a:r>
              <a:rPr lang="en-US" altLang="zh-CN" sz="1600" dirty="0"/>
              <a:t>          XCHG BX, AX</a:t>
            </a:r>
          </a:p>
          <a:p>
            <a:r>
              <a:rPr lang="en-US" altLang="zh-CN" sz="1600" dirty="0">
                <a:solidFill>
                  <a:srgbClr val="FF0000"/>
                </a:solidFill>
              </a:rPr>
              <a:t>          MOV DX, 0 </a:t>
            </a:r>
            <a:endParaRPr lang="en-US" altLang="zh-CN" sz="1600" dirty="0"/>
          </a:p>
          <a:p>
            <a:r>
              <a:rPr lang="pt-BR" altLang="zh-CN" sz="1600" dirty="0"/>
              <a:t>          DIV BX      ;m!/n!/ (m-n)! </a:t>
            </a:r>
            <a:r>
              <a:rPr lang="zh-CN" altLang="en-US" sz="1600" dirty="0"/>
              <a:t>送</a:t>
            </a:r>
            <a:r>
              <a:rPr lang="en-US" altLang="zh-CN" sz="1600" dirty="0"/>
              <a:t>AX</a:t>
            </a:r>
          </a:p>
          <a:p>
            <a:r>
              <a:rPr lang="en-US" altLang="zh-CN" sz="1600" dirty="0"/>
              <a:t>          MOV RES, AX</a:t>
            </a:r>
          </a:p>
          <a:p>
            <a:r>
              <a:rPr lang="en-US" altLang="zh-CN" sz="1600" dirty="0"/>
              <a:t>          MOV AH, 4CH</a:t>
            </a:r>
          </a:p>
          <a:p>
            <a:r>
              <a:rPr lang="en-US" altLang="zh-CN" sz="1600" dirty="0"/>
              <a:t>          INT 21H</a:t>
            </a:r>
          </a:p>
          <a:p>
            <a:r>
              <a:rPr lang="en-US" altLang="zh-CN" sz="1600" dirty="0">
                <a:solidFill>
                  <a:srgbClr val="3333FF"/>
                </a:solidFill>
              </a:rPr>
              <a:t>main </a:t>
            </a:r>
            <a:r>
              <a:rPr lang="en-US" altLang="zh-CN" sz="1600" dirty="0" err="1">
                <a:solidFill>
                  <a:srgbClr val="3333FF"/>
                </a:solidFill>
              </a:rPr>
              <a:t>endp</a:t>
            </a:r>
            <a:endParaRPr lang="en-US" altLang="zh-CN" sz="1600" dirty="0">
              <a:solidFill>
                <a:srgbClr val="3333FF"/>
              </a:solidFill>
            </a:endParaRPr>
          </a:p>
          <a:p>
            <a:endParaRPr lang="zh-CN" altLang="en-US" sz="1600" dirty="0"/>
          </a:p>
          <a:p>
            <a:r>
              <a:rPr lang="en-US" altLang="zh-CN" sz="1600" dirty="0"/>
              <a:t>SUB1  PROC           ;</a:t>
            </a:r>
            <a:r>
              <a:rPr lang="zh-CN" altLang="en-US" sz="1600" dirty="0"/>
              <a:t>计算阶乘的子程序</a:t>
            </a:r>
          </a:p>
          <a:p>
            <a:r>
              <a:rPr lang="en-US" altLang="zh-CN" sz="1600" dirty="0"/>
              <a:t>              MOV AX,1</a:t>
            </a:r>
          </a:p>
          <a:p>
            <a:r>
              <a:rPr lang="en-US" altLang="zh-CN" sz="1600" dirty="0"/>
              <a:t>NEXT:  MUL CX</a:t>
            </a:r>
          </a:p>
          <a:p>
            <a:r>
              <a:rPr lang="en-US" altLang="zh-CN" sz="1600" dirty="0"/>
              <a:t>              LOOP NEXT</a:t>
            </a:r>
          </a:p>
          <a:p>
            <a:r>
              <a:rPr lang="en-US" altLang="zh-CN" sz="1600" dirty="0"/>
              <a:t>              RET</a:t>
            </a:r>
          </a:p>
          <a:p>
            <a:r>
              <a:rPr lang="en-US" altLang="zh-CN" sz="1600" dirty="0"/>
              <a:t>SUB1  ENDP</a:t>
            </a:r>
          </a:p>
          <a:p>
            <a:endParaRPr lang="zh-CN" altLang="en-US" sz="1600" dirty="0"/>
          </a:p>
          <a:p>
            <a:r>
              <a:rPr lang="en-US" altLang="zh-CN" sz="1600" dirty="0"/>
              <a:t>CODE ENDS</a:t>
            </a:r>
          </a:p>
          <a:p>
            <a:r>
              <a:rPr lang="en-US" altLang="zh-CN" sz="1600" dirty="0"/>
              <a:t>   END</a:t>
            </a:r>
            <a:endParaRPr kumimoji="0" lang="en-US" altLang="zh-CN" sz="1600" dirty="0">
              <a:latin typeface="Times New Roman" panose="02020603050405020304" pitchFamily="18" charset="0"/>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2" name="矩形 1"/>
          <p:cNvSpPr/>
          <p:nvPr/>
        </p:nvSpPr>
        <p:spPr>
          <a:xfrm>
            <a:off x="772666" y="1052736"/>
            <a:ext cx="6389891" cy="461665"/>
          </a:xfrm>
          <a:prstGeom prst="rect">
            <a:avLst/>
          </a:prstGeom>
        </p:spPr>
        <p:txBody>
          <a:bodyPr wrap="none">
            <a:spAutoFit/>
          </a:bodyPr>
          <a:lstStyle/>
          <a:p>
            <a:r>
              <a:rPr lang="zh-CN" altLang="en-US" dirty="0">
                <a:latin typeface="楷体_GB2312" pitchFamily="49" charset="-122"/>
                <a:ea typeface="楷体_GB2312" pitchFamily="49" charset="-122"/>
              </a:rPr>
              <a:t>实例：计算</a:t>
            </a:r>
            <a:r>
              <a:rPr lang="en-US" altLang="zh-CN" dirty="0">
                <a:latin typeface="楷体_GB2312" pitchFamily="49" charset="-122"/>
                <a:ea typeface="楷体_GB2312" pitchFamily="49" charset="-122"/>
              </a:rPr>
              <a:t>=m!/(n!*(m-n)!)</a:t>
            </a:r>
            <a:r>
              <a:rPr lang="zh-CN" altLang="en-US" dirty="0">
                <a:latin typeface="楷体_GB2312" pitchFamily="49" charset="-122"/>
                <a:ea typeface="楷体_GB2312" pitchFamily="49" charset="-122"/>
              </a:rPr>
              <a:t>，其中</a:t>
            </a:r>
            <a:r>
              <a:rPr lang="en-US" altLang="zh-CN" dirty="0">
                <a:latin typeface="楷体_GB2312" pitchFamily="49" charset="-122"/>
                <a:ea typeface="楷体_GB2312" pitchFamily="49" charset="-122"/>
              </a:rPr>
              <a:t>m=8</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n=3.</a:t>
            </a: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0" name="Rectangle 14"/>
          <p:cNvSpPr>
            <a:spLocks noChangeArrowheads="1"/>
          </p:cNvSpPr>
          <p:nvPr/>
        </p:nvSpPr>
        <p:spPr bwMode="auto">
          <a:xfrm>
            <a:off x="465924" y="1241775"/>
            <a:ext cx="8066088" cy="3883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50000"/>
              </a:lnSpc>
            </a:pPr>
            <a:r>
              <a:rPr lang="zh-CN" altLang="en-US" dirty="0">
                <a:solidFill>
                  <a:srgbClr val="000099"/>
                </a:solidFill>
                <a:latin typeface="楷体_GB2312" pitchFamily="49" charset="-122"/>
                <a:ea typeface="楷体_GB2312" pitchFamily="49" charset="-122"/>
              </a:rPr>
              <a:t>寄存器内容的保护与恢复</a:t>
            </a:r>
            <a:endParaRPr lang="zh-CN" altLang="en-US" dirty="0">
              <a:solidFill>
                <a:srgbClr val="0000FF"/>
              </a:solidFill>
              <a:ea typeface="楷体_GB2312" pitchFamily="49" charset="-122"/>
            </a:endParaRPr>
          </a:p>
          <a:p>
            <a:pPr algn="l">
              <a:lnSpc>
                <a:spcPct val="150000"/>
              </a:lnSpc>
            </a:pPr>
            <a:r>
              <a:rPr lang="zh-CN" altLang="en-US" b="1" dirty="0">
                <a:latin typeface="楷体_GB2312" pitchFamily="49" charset="-122"/>
                <a:ea typeface="楷体_GB2312" pitchFamily="49" charset="-122"/>
              </a:rPr>
              <a:t>    通常主程序和子程序是分别编制的，所以它们可能会使用同一个寄存器。如果主程序中某个寄存器的内容在调用子程序后还要用，而子程序又恰好使用了同一个寄存器，当子程序修改了寄存器的内容后，返回到主程序时，该寄存器的内容也就不会是调用子程序前的内容，这样，常常会导致调用程序的出错。为此，</a:t>
            </a:r>
            <a:r>
              <a:rPr lang="zh-CN" altLang="en-US" dirty="0">
                <a:latin typeface="楷体_GB2312" pitchFamily="49" charset="-122"/>
                <a:ea typeface="楷体_GB2312" pitchFamily="49" charset="-122"/>
              </a:rPr>
              <a:t>必须进行现场保护。</a:t>
            </a:r>
            <a:endParaRPr lang="zh-CN" altLang="en-US" b="1" dirty="0">
              <a:latin typeface="楷体_GB2312" pitchFamily="49" charset="-122"/>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6292" name="Object 4"/>
          <p:cNvGraphicFramePr>
            <a:graphicFrameLocks noChangeAspect="1"/>
          </p:cNvGraphicFramePr>
          <p:nvPr/>
        </p:nvGraphicFramePr>
        <p:xfrm>
          <a:off x="1752600" y="1676400"/>
          <a:ext cx="5410200" cy="3581400"/>
        </p:xfrm>
        <a:graphic>
          <a:graphicData uri="http://schemas.openxmlformats.org/presentationml/2006/ole">
            <mc:AlternateContent xmlns:mc="http://schemas.openxmlformats.org/markup-compatibility/2006">
              <mc:Choice xmlns:v="urn:schemas-microsoft-com:vml" Requires="v">
                <p:oleObj spid="_x0000_s119097" name="位图图像" r:id="rId3" imgW="3352800" imgH="2219325" progId="Paint.Picture">
                  <p:embed/>
                </p:oleObj>
              </mc:Choice>
              <mc:Fallback>
                <p:oleObj name="位图图像" r:id="rId3" imgW="3352800" imgH="2219325" progId="Paint.Picture">
                  <p:embed/>
                  <p:pic>
                    <p:nvPicPr>
                      <p:cNvPr id="0" name="图片 1188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676400"/>
                        <a:ext cx="5410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Text Box 4"/>
          <p:cNvSpPr txBox="1">
            <a:spLocks noChangeArrowheads="1"/>
          </p:cNvSpPr>
          <p:nvPr/>
        </p:nvSpPr>
        <p:spPr bwMode="auto">
          <a:xfrm>
            <a:off x="323850" y="1268760"/>
            <a:ext cx="789503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430655" indent="-1430655">
              <a:defRPr kumimoji="1" sz="2400">
                <a:solidFill>
                  <a:schemeClr val="tx1"/>
                </a:solidFill>
                <a:latin typeface="Times New Roman" panose="02020603050405020304" pitchFamily="18" charset="0"/>
                <a:ea typeface="宋体" panose="02010600030101010101" pitchFamily="2" charset="-122"/>
              </a:defRPr>
            </a:lvl1pPr>
            <a:lvl2pPr marL="1609725">
              <a:defRPr kumimoji="1" sz="2400">
                <a:solidFill>
                  <a:schemeClr val="tx1"/>
                </a:solidFill>
                <a:latin typeface="Times New Roman" panose="02020603050405020304" pitchFamily="18" charset="0"/>
                <a:ea typeface="宋体" panose="02010600030101010101" pitchFamily="2" charset="-122"/>
              </a:defRPr>
            </a:lvl2pPr>
            <a:lvl3pPr marL="1789430">
              <a:defRPr kumimoji="1" sz="2400">
                <a:solidFill>
                  <a:schemeClr val="tx1"/>
                </a:solidFill>
                <a:latin typeface="Times New Roman" panose="02020603050405020304" pitchFamily="18" charset="0"/>
                <a:ea typeface="宋体" panose="02010600030101010101" pitchFamily="2" charset="-122"/>
              </a:defRPr>
            </a:lvl3pPr>
            <a:lvl4pPr marL="1968500">
              <a:defRPr kumimoji="1" sz="2400">
                <a:solidFill>
                  <a:schemeClr val="tx1"/>
                </a:solidFill>
                <a:latin typeface="Times New Roman" panose="02020603050405020304" pitchFamily="18" charset="0"/>
                <a:ea typeface="宋体" panose="02010600030101010101" pitchFamily="2" charset="-122"/>
              </a:defRPr>
            </a:lvl4pPr>
            <a:lvl5pPr marL="2148205">
              <a:defRPr kumimoji="1" sz="2400">
                <a:solidFill>
                  <a:schemeClr val="tx1"/>
                </a:solidFill>
                <a:latin typeface="Times New Roman" panose="02020603050405020304" pitchFamily="18" charset="0"/>
                <a:ea typeface="宋体" panose="02010600030101010101" pitchFamily="2" charset="-122"/>
              </a:defRPr>
            </a:lvl5pPr>
            <a:lvl6pPr marL="26054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626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198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770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保护现场和恢复现场的方法有两种：</a:t>
            </a:r>
          </a:p>
          <a:p>
            <a:pPr>
              <a:spcBef>
                <a:spcPct val="50000"/>
              </a:spcBef>
            </a:pPr>
            <a:r>
              <a:rPr lang="zh-CN" altLang="en-US" b="1" dirty="0"/>
              <a:t>        </a:t>
            </a:r>
            <a:r>
              <a:rPr lang="zh-CN" altLang="en-US" b="1" dirty="0">
                <a:solidFill>
                  <a:schemeClr val="bg2"/>
                </a:solidFill>
              </a:rPr>
              <a:t>（</a:t>
            </a:r>
            <a:r>
              <a:rPr lang="en-US" altLang="zh-CN" b="1" dirty="0">
                <a:solidFill>
                  <a:schemeClr val="bg2"/>
                </a:solidFill>
              </a:rPr>
              <a:t>1</a:t>
            </a:r>
            <a:r>
              <a:rPr lang="zh-CN" altLang="en-US" b="1" dirty="0">
                <a:solidFill>
                  <a:schemeClr val="bg2"/>
                </a:solidFill>
              </a:rPr>
              <a:t>）利用堆栈：</a:t>
            </a:r>
            <a:r>
              <a:rPr lang="zh-CN" altLang="en-US" b="1" dirty="0"/>
              <a:t>利用入栈指令</a:t>
            </a:r>
            <a:r>
              <a:rPr lang="en-US" altLang="zh-CN" b="1" dirty="0"/>
              <a:t>PUSH</a:t>
            </a:r>
            <a:r>
              <a:rPr lang="zh-CN" altLang="en-US" b="1" dirty="0"/>
              <a:t>保护现场，利用出栈指令</a:t>
            </a:r>
            <a:r>
              <a:rPr lang="en-US" altLang="zh-CN" b="1" dirty="0"/>
              <a:t>POP</a:t>
            </a:r>
            <a:r>
              <a:rPr lang="zh-CN" altLang="en-US" b="1" dirty="0"/>
              <a:t>恢复现场。</a:t>
            </a:r>
          </a:p>
          <a:p>
            <a:pPr>
              <a:spcBef>
                <a:spcPct val="50000"/>
              </a:spcBef>
            </a:pPr>
            <a:r>
              <a:rPr lang="zh-CN" altLang="en-US" b="1" dirty="0"/>
              <a:t>        </a:t>
            </a:r>
            <a:r>
              <a:rPr lang="zh-CN" altLang="en-US" b="1" dirty="0">
                <a:solidFill>
                  <a:schemeClr val="bg2"/>
                </a:solidFill>
              </a:rPr>
              <a:t>（</a:t>
            </a:r>
            <a:r>
              <a:rPr lang="en-US" altLang="zh-CN" b="1" dirty="0">
                <a:solidFill>
                  <a:schemeClr val="bg2"/>
                </a:solidFill>
              </a:rPr>
              <a:t>2</a:t>
            </a:r>
            <a:r>
              <a:rPr lang="zh-CN" altLang="en-US" b="1" dirty="0">
                <a:solidFill>
                  <a:schemeClr val="bg2"/>
                </a:solidFill>
              </a:rPr>
              <a:t>）利用内存单元</a:t>
            </a:r>
            <a:r>
              <a:rPr lang="zh-CN" altLang="en-US" b="1" dirty="0"/>
              <a:t>：用传送指令</a:t>
            </a:r>
            <a:r>
              <a:rPr lang="en-US" altLang="zh-CN" b="1" dirty="0"/>
              <a:t>MOV</a:t>
            </a:r>
            <a:r>
              <a:rPr lang="zh-CN" altLang="en-US" b="1" dirty="0"/>
              <a:t>将寄存器的内容保存到指定的内存单元，需要时，再利用传送指令将指定的单元内容传送到指定的寄存器中加以恢复。</a:t>
            </a:r>
          </a:p>
          <a:p>
            <a:pPr>
              <a:spcBef>
                <a:spcPct val="50000"/>
              </a:spcBef>
            </a:pPr>
            <a:r>
              <a:rPr lang="zh-CN" altLang="en-US" b="1" dirty="0"/>
              <a:t>        由于堆栈法比较方便，故使用的较多。</a:t>
            </a:r>
          </a:p>
        </p:txBody>
      </p:sp>
      <p:sp>
        <p:nvSpPr>
          <p:cNvPr id="407557" name="Text Box 5"/>
          <p:cNvSpPr txBox="1">
            <a:spLocks noChangeArrowheads="1"/>
          </p:cNvSpPr>
          <p:nvPr/>
        </p:nvSpPr>
        <p:spPr bwMode="auto">
          <a:xfrm>
            <a:off x="503548" y="5473700"/>
            <a:ext cx="7895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保护现场和恢复现场的工作可以在主程序中实现，也可以在子程序中实现，但要在同一部分实现。</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7&amp;8</a:t>
            </a:r>
            <a:r>
              <a:rPr lang="zh-CN" altLang="en-US" sz="2600" kern="0" dirty="0">
                <a:solidFill>
                  <a:schemeClr val="tx2"/>
                </a:solidFill>
                <a:effectLst>
                  <a:outerShdw blurRad="38100" dist="38100" dir="2700000" algn="tl">
                    <a:srgbClr val="C0C0C0"/>
                  </a:outerShdw>
                </a:effectLst>
                <a:latin typeface="+mj-lt"/>
                <a:cs typeface="+mj-cs"/>
              </a:rPr>
              <a:t>讲：子程序结构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Text Box 3"/>
          <p:cNvSpPr txBox="1">
            <a:spLocks noChangeArrowheads="1"/>
          </p:cNvSpPr>
          <p:nvPr/>
        </p:nvSpPr>
        <p:spPr bwMode="auto">
          <a:xfrm>
            <a:off x="323528" y="1773238"/>
            <a:ext cx="4246885" cy="3277820"/>
          </a:xfrm>
          <a:prstGeom prst="rect">
            <a:avLst/>
          </a:prstGeom>
          <a:noFill/>
          <a:ln w="9525">
            <a:solidFill>
              <a:srgbClr val="99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800" b="1" dirty="0">
                <a:latin typeface="Times New Roman" panose="02020603050405020304" pitchFamily="18" charset="0"/>
              </a:rPr>
              <a:t>在主程序中保护和恢复现场的格式如下：</a:t>
            </a:r>
          </a:p>
          <a:p>
            <a:pPr>
              <a:spcBef>
                <a:spcPct val="50000"/>
              </a:spcBef>
            </a:pPr>
            <a:r>
              <a:rPr lang="en-US" altLang="zh-CN" sz="1800" b="1" dirty="0">
                <a:latin typeface="Times New Roman" panose="02020603050405020304" pitchFamily="18" charset="0"/>
              </a:rPr>
              <a:t>MAIN   PROC FAR</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PN   PROC</a:t>
            </a:r>
          </a:p>
          <a:p>
            <a:pPr>
              <a:spcBef>
                <a:spcPct val="5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		：；子程序</a:t>
            </a:r>
          </a:p>
          <a:p>
            <a:pPr>
              <a:spcBef>
                <a:spcPct val="50000"/>
              </a:spcBef>
            </a:pPr>
            <a:r>
              <a:rPr lang="zh-CN" altLang="en-US" sz="1800" b="1" dirty="0">
                <a:latin typeface="Times New Roman" panose="02020603050405020304" pitchFamily="18" charset="0"/>
              </a:rPr>
              <a:t>              </a:t>
            </a:r>
            <a:r>
              <a:rPr lang="zh-CN" altLang="en-US" sz="1800" b="1" dirty="0">
                <a:solidFill>
                  <a:schemeClr val="bg2"/>
                </a:solidFill>
                <a:latin typeface="Times New Roman" panose="02020603050405020304" pitchFamily="18" charset="0"/>
              </a:rPr>
              <a:t>保护现场</a:t>
            </a:r>
            <a:r>
              <a:rPr lang="zh-CN" altLang="en-US" sz="1800" b="1" dirty="0">
                <a:latin typeface="Times New Roman" panose="02020603050405020304" pitchFamily="18" charset="0"/>
              </a:rPr>
              <a:t>		：；主体</a:t>
            </a:r>
          </a:p>
          <a:p>
            <a:pPr>
              <a:spcBef>
                <a:spcPct val="50000"/>
              </a:spcBef>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CALL   PN	  RET</a:t>
            </a:r>
          </a:p>
          <a:p>
            <a:pPr>
              <a:spcBef>
                <a:spcPct val="50000"/>
              </a:spcBef>
            </a:pPr>
            <a:r>
              <a:rPr lang="en-US" altLang="zh-CN" sz="1800" b="1" dirty="0">
                <a:latin typeface="Times New Roman" panose="02020603050405020304" pitchFamily="18" charset="0"/>
              </a:rPr>
              <a:t>              </a:t>
            </a:r>
            <a:r>
              <a:rPr lang="zh-CN" altLang="en-US" sz="1800" b="1" dirty="0">
                <a:solidFill>
                  <a:schemeClr val="bg2"/>
                </a:solidFill>
                <a:latin typeface="Times New Roman" panose="02020603050405020304" pitchFamily="18" charset="0"/>
              </a:rPr>
              <a:t>恢复现场</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PN   ENDP</a:t>
            </a:r>
          </a:p>
          <a:p>
            <a:pPr>
              <a:spcBef>
                <a:spcPct val="5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a:t>
            </a:r>
          </a:p>
          <a:p>
            <a:pPr>
              <a:spcBef>
                <a:spcPct val="50000"/>
              </a:spcBef>
            </a:pPr>
            <a:r>
              <a:rPr lang="en-US" altLang="zh-CN" sz="1800" dirty="0"/>
              <a:t>MAIN ENDP</a:t>
            </a:r>
            <a:endParaRPr lang="en-US" altLang="zh-CN" sz="1800" b="1" dirty="0">
              <a:latin typeface="Times New Roman" panose="02020603050405020304" pitchFamily="18" charset="0"/>
            </a:endParaRPr>
          </a:p>
        </p:txBody>
      </p:sp>
      <p:sp>
        <p:nvSpPr>
          <p:cNvPr id="408580" name="Text Box 4"/>
          <p:cNvSpPr txBox="1">
            <a:spLocks noChangeArrowheads="1"/>
          </p:cNvSpPr>
          <p:nvPr/>
        </p:nvSpPr>
        <p:spPr bwMode="auto">
          <a:xfrm>
            <a:off x="4643438" y="1844824"/>
            <a:ext cx="4427537" cy="3139321"/>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latin typeface="Times New Roman" panose="02020603050405020304" pitchFamily="18" charset="0"/>
              </a:rPr>
              <a:t>在子程序中保护和恢复现场的格式如下：</a:t>
            </a:r>
          </a:p>
          <a:p>
            <a:pPr>
              <a:spcBef>
                <a:spcPct val="50000"/>
              </a:spcBef>
            </a:pPr>
            <a:r>
              <a:rPr lang="en-US" altLang="zh-CN" sz="1800" dirty="0"/>
              <a:t>MAIN PROC FAR </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PN   PROC</a:t>
            </a:r>
          </a:p>
          <a:p>
            <a:pPr>
              <a:spcBef>
                <a:spcPct val="5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	      </a:t>
            </a:r>
            <a:r>
              <a:rPr lang="zh-CN" altLang="en-US" sz="1800" b="1" dirty="0">
                <a:solidFill>
                  <a:schemeClr val="bg2"/>
                </a:solidFill>
                <a:latin typeface="Times New Roman" panose="02020603050405020304" pitchFamily="18" charset="0"/>
              </a:rPr>
              <a:t>保护现场</a:t>
            </a:r>
          </a:p>
          <a:p>
            <a:pPr>
              <a:spcBef>
                <a:spcPct val="50000"/>
              </a:spcBef>
            </a:pPr>
            <a:r>
              <a:rPr lang="zh-CN" altLang="en-US" sz="1800" b="1" dirty="0">
                <a:latin typeface="Times New Roman" panose="02020603050405020304" pitchFamily="18" charset="0"/>
              </a:rPr>
              <a:t>	：                	：；子程序                             	</a:t>
            </a:r>
            <a:r>
              <a:rPr lang="en-US" altLang="zh-CN" sz="1800" b="1" dirty="0">
                <a:latin typeface="Times New Roman" panose="02020603050405020304" pitchFamily="18" charset="0"/>
              </a:rPr>
              <a:t>CALL   PN   	</a:t>
            </a:r>
            <a:r>
              <a:rPr lang="zh-CN" altLang="en-US" sz="1800" b="1" dirty="0">
                <a:latin typeface="Times New Roman" panose="02020603050405020304" pitchFamily="18" charset="0"/>
              </a:rPr>
              <a:t>：；主体</a:t>
            </a:r>
          </a:p>
          <a:p>
            <a:pPr>
              <a:spcBef>
                <a:spcPct val="50000"/>
              </a:spcBef>
            </a:pPr>
            <a:r>
              <a:rPr lang="zh-CN" altLang="en-US" sz="1800" b="1" dirty="0">
                <a:latin typeface="Times New Roman" panose="02020603050405020304" pitchFamily="18" charset="0"/>
              </a:rPr>
              <a:t>	：	     </a:t>
            </a:r>
            <a:r>
              <a:rPr lang="zh-CN" altLang="en-US" sz="1800" b="1" dirty="0">
                <a:solidFill>
                  <a:schemeClr val="bg2"/>
                </a:solidFill>
                <a:latin typeface="Times New Roman" panose="02020603050405020304" pitchFamily="18" charset="0"/>
              </a:rPr>
              <a:t>恢复现场</a:t>
            </a:r>
          </a:p>
          <a:p>
            <a:pPr>
              <a:spcBef>
                <a:spcPct val="50000"/>
              </a:spcBef>
            </a:pPr>
            <a:r>
              <a:rPr lang="zh-CN" altLang="en-US" sz="1800" b="1" dirty="0">
                <a:latin typeface="Times New Roman" panose="02020603050405020304" pitchFamily="18" charset="0"/>
              </a:rPr>
              <a:t>                  </a:t>
            </a:r>
            <a:r>
              <a:rPr lang="en-US" altLang="zh-CN" sz="1800" dirty="0"/>
              <a:t>                 </a:t>
            </a:r>
            <a:r>
              <a:rPr lang="en-US" altLang="zh-CN" sz="1800" b="1" dirty="0">
                <a:latin typeface="Times New Roman" panose="02020603050405020304" pitchFamily="18" charset="0"/>
              </a:rPr>
              <a:t>            RET</a:t>
            </a:r>
          </a:p>
          <a:p>
            <a:pPr>
              <a:spcBef>
                <a:spcPct val="50000"/>
              </a:spcBef>
            </a:pPr>
            <a:r>
              <a:rPr lang="en-US" altLang="zh-CN" sz="1800" b="1" dirty="0">
                <a:latin typeface="Times New Roman" panose="02020603050405020304" pitchFamily="18" charset="0"/>
              </a:rPr>
              <a:t>MAIN ENDP               PN   ENDP</a:t>
            </a:r>
          </a:p>
        </p:txBody>
      </p:sp>
      <p:sp>
        <p:nvSpPr>
          <p:cNvPr id="408582" name="Rectangle 6"/>
          <p:cNvSpPr>
            <a:spLocks noChangeArrowheads="1"/>
          </p:cNvSpPr>
          <p:nvPr/>
        </p:nvSpPr>
        <p:spPr bwMode="auto">
          <a:xfrm>
            <a:off x="2411413" y="2133600"/>
            <a:ext cx="1873250" cy="2232025"/>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583" name="Rectangle 7"/>
          <p:cNvSpPr>
            <a:spLocks noChangeArrowheads="1"/>
          </p:cNvSpPr>
          <p:nvPr/>
        </p:nvSpPr>
        <p:spPr bwMode="auto">
          <a:xfrm>
            <a:off x="6804025" y="2276624"/>
            <a:ext cx="1944688" cy="2663825"/>
          </a:xfrm>
          <a:prstGeom prst="rect">
            <a:avLst/>
          </a:prstGeom>
          <a:noFill/>
          <a:ln w="9525">
            <a:solidFill>
              <a:srgbClr val="99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579"/>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grpId="0" nodeType="afterEffect">
                                  <p:stCondLst>
                                    <p:cond delay="0"/>
                                  </p:stCondLst>
                                  <p:childTnLst>
                                    <p:set>
                                      <p:cBhvr>
                                        <p:cTn id="9" dur="1" fill="hold">
                                          <p:stCondLst>
                                            <p:cond delay="0"/>
                                          </p:stCondLst>
                                        </p:cTn>
                                        <p:tgtEl>
                                          <p:spTgt spid="408582"/>
                                        </p:tgtEl>
                                        <p:attrNameLst>
                                          <p:attrName>style.visibility</p:attrName>
                                        </p:attrNameLst>
                                      </p:cBhvr>
                                      <p:to>
                                        <p:strVal val="visible"/>
                                      </p:to>
                                    </p:set>
                                    <p:anim calcmode="lin" valueType="num">
                                      <p:cBhvr additive="base">
                                        <p:cTn id="10" dur="500" fill="hold"/>
                                        <p:tgtEl>
                                          <p:spTgt spid="408582"/>
                                        </p:tgtEl>
                                        <p:attrNameLst>
                                          <p:attrName>ppt_x</p:attrName>
                                        </p:attrNameLst>
                                      </p:cBhvr>
                                      <p:tavLst>
                                        <p:tav tm="0">
                                          <p:val>
                                            <p:strVal val="#ppt_x"/>
                                          </p:val>
                                        </p:tav>
                                        <p:tav tm="100000">
                                          <p:val>
                                            <p:strVal val="#ppt_x"/>
                                          </p:val>
                                        </p:tav>
                                      </p:tavLst>
                                    </p:anim>
                                    <p:anim calcmode="lin" valueType="num">
                                      <p:cBhvr additive="base">
                                        <p:cTn id="11" dur="500" fill="hold"/>
                                        <p:tgtEl>
                                          <p:spTgt spid="40858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08580"/>
                                        </p:tgtEl>
                                        <p:attrNameLst>
                                          <p:attrName>style.visibility</p:attrName>
                                        </p:attrNameLst>
                                      </p:cBhvr>
                                      <p:to>
                                        <p:strVal val="visible"/>
                                      </p:to>
                                    </p:se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408583"/>
                                        </p:tgtEl>
                                        <p:attrNameLst>
                                          <p:attrName>style.visibility</p:attrName>
                                        </p:attrNameLst>
                                      </p:cBhvr>
                                      <p:to>
                                        <p:strVal val="visible"/>
                                      </p:to>
                                    </p:set>
                                    <p:anim calcmode="lin" valueType="num">
                                      <p:cBhvr additive="base">
                                        <p:cTn id="19" dur="500" fill="hold"/>
                                        <p:tgtEl>
                                          <p:spTgt spid="408583"/>
                                        </p:tgtEl>
                                        <p:attrNameLst>
                                          <p:attrName>ppt_x</p:attrName>
                                        </p:attrNameLst>
                                      </p:cBhvr>
                                      <p:tavLst>
                                        <p:tav tm="0">
                                          <p:val>
                                            <p:strVal val="1+#ppt_w/2"/>
                                          </p:val>
                                        </p:tav>
                                        <p:tav tm="100000">
                                          <p:val>
                                            <p:strVal val="#ppt_x"/>
                                          </p:val>
                                        </p:tav>
                                      </p:tavLst>
                                    </p:anim>
                                    <p:anim calcmode="lin" valueType="num">
                                      <p:cBhvr additive="base">
                                        <p:cTn id="20" dur="500" fill="hold"/>
                                        <p:tgtEl>
                                          <p:spTgt spid="408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nimBg="1" autoUpdateAnimBg="0"/>
      <p:bldP spid="408580" grpId="0" animBg="1" autoUpdateAnimBg="0"/>
      <p:bldP spid="408582" grpId="0" animBg="1"/>
      <p:bldP spid="40858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p:cNvSpPr>
            <a:spLocks noChangeArrowheads="1"/>
          </p:cNvSpPr>
          <p:nvPr/>
        </p:nvSpPr>
        <p:spPr bwMode="auto">
          <a:xfrm>
            <a:off x="452120" y="1784985"/>
            <a:ext cx="7924800" cy="481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1806575" indent="-1806575" algn="l">
              <a:defRPr kumimoji="1" sz="2400">
                <a:solidFill>
                  <a:schemeClr val="tx1"/>
                </a:solidFill>
                <a:latin typeface="Times New Roman" panose="02020603050405020304" pitchFamily="18" charset="0"/>
                <a:ea typeface="宋体" panose="02010600030101010101" pitchFamily="2" charset="-122"/>
              </a:defRPr>
            </a:lvl1pPr>
            <a:lvl2pPr marL="2381250" indent="-285750" algn="l">
              <a:defRPr kumimoji="1" sz="2400">
                <a:solidFill>
                  <a:schemeClr val="tx1"/>
                </a:solidFill>
                <a:latin typeface="Times New Roman" panose="02020603050405020304" pitchFamily="18" charset="0"/>
                <a:ea typeface="宋体" panose="02010600030101010101" pitchFamily="2" charset="-122"/>
              </a:defRPr>
            </a:lvl2pPr>
            <a:lvl3pPr marL="2800350" indent="-228600" algn="l">
              <a:defRPr kumimoji="1" sz="2400">
                <a:solidFill>
                  <a:schemeClr val="tx1"/>
                </a:solidFill>
                <a:latin typeface="Times New Roman" panose="02020603050405020304" pitchFamily="18" charset="0"/>
                <a:ea typeface="宋体" panose="02010600030101010101" pitchFamily="2" charset="-122"/>
              </a:defRPr>
            </a:lvl3pPr>
            <a:lvl4pPr marL="3219450" indent="-228600" algn="l">
              <a:defRPr kumimoji="1" sz="2400">
                <a:solidFill>
                  <a:schemeClr val="tx1"/>
                </a:solidFill>
                <a:latin typeface="Times New Roman" panose="02020603050405020304" pitchFamily="18" charset="0"/>
                <a:ea typeface="宋体" panose="02010600030101010101" pitchFamily="2" charset="-122"/>
              </a:defRPr>
            </a:lvl4pPr>
            <a:lvl5pPr marL="3638550" indent="-228600" algn="l">
              <a:defRPr kumimoji="1" sz="2400">
                <a:solidFill>
                  <a:schemeClr val="tx1"/>
                </a:solidFill>
                <a:latin typeface="Times New Roman" panose="02020603050405020304" pitchFamily="18" charset="0"/>
                <a:ea typeface="宋体" panose="02010600030101010101" pitchFamily="2" charset="-122"/>
              </a:defRPr>
            </a:lvl5pPr>
            <a:lvl6pPr marL="40957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5529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0101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4673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40000"/>
              </a:lnSpc>
              <a:spcBef>
                <a:spcPct val="20000"/>
              </a:spcBef>
            </a:pPr>
            <a:r>
              <a:rPr lang="zh-CN" altLang="en-US" sz="2000" b="1" dirty="0">
                <a:solidFill>
                  <a:schemeClr val="accent2"/>
                </a:solidFill>
              </a:rPr>
              <a:t>子程序的常见格式：</a:t>
            </a:r>
          </a:p>
          <a:p>
            <a:pPr algn="just">
              <a:spcBef>
                <a:spcPct val="20000"/>
              </a:spcBef>
            </a:pPr>
            <a:r>
              <a:rPr lang="en-US" altLang="zh-CN" sz="2000" b="1" dirty="0"/>
              <a:t>PROG    	PROC		</a:t>
            </a:r>
            <a:r>
              <a:rPr lang="en-US" altLang="zh-CN" sz="2000" dirty="0"/>
              <a:t> ;</a:t>
            </a:r>
            <a:r>
              <a:rPr lang="zh-CN" altLang="en-US" sz="2000" dirty="0"/>
              <a:t>具有缺省属性的子程序</a:t>
            </a:r>
            <a:endParaRPr lang="en-US" altLang="zh-CN" sz="2000" b="1" dirty="0"/>
          </a:p>
          <a:p>
            <a:pPr algn="just">
              <a:spcBef>
                <a:spcPct val="20000"/>
              </a:spcBef>
            </a:pPr>
            <a:r>
              <a:rPr lang="en-US" altLang="zh-CN" sz="2000" b="1" dirty="0"/>
              <a:t>	</a:t>
            </a:r>
            <a:r>
              <a:rPr lang="en-US" altLang="zh-CN" sz="2000" b="1" dirty="0">
                <a:solidFill>
                  <a:srgbClr val="800000"/>
                </a:solidFill>
                <a:effectLst>
                  <a:outerShdw blurRad="38100" dist="38100" dir="2700000" algn="tl">
                    <a:srgbClr val="C0C0C0"/>
                  </a:outerShdw>
                </a:effectLst>
              </a:rPr>
              <a:t>PUSH	AX</a:t>
            </a:r>
          </a:p>
          <a:p>
            <a:pPr algn="just">
              <a:spcBef>
                <a:spcPct val="20000"/>
              </a:spcBef>
            </a:pPr>
            <a:r>
              <a:rPr lang="en-US" altLang="zh-CN" sz="2000" b="1" dirty="0">
                <a:solidFill>
                  <a:srgbClr val="800000"/>
                </a:solidFill>
                <a:effectLst>
                  <a:outerShdw blurRad="38100" dist="38100" dir="2700000" algn="tl">
                    <a:srgbClr val="C0C0C0"/>
                  </a:outerShdw>
                </a:effectLst>
              </a:rPr>
              <a:t>	PUSH 	BX        </a:t>
            </a:r>
          </a:p>
          <a:p>
            <a:pPr algn="just">
              <a:spcBef>
                <a:spcPct val="20000"/>
              </a:spcBef>
            </a:pPr>
            <a:r>
              <a:rPr lang="en-US" altLang="zh-CN" sz="2000" b="1" dirty="0">
                <a:solidFill>
                  <a:srgbClr val="800000"/>
                </a:solidFill>
                <a:effectLst>
                  <a:outerShdw blurRad="38100" dist="38100" dir="2700000" algn="tl">
                    <a:srgbClr val="C0C0C0"/>
                  </a:outerShdw>
                </a:effectLst>
              </a:rPr>
              <a:t>                            PUSH	CX	</a:t>
            </a:r>
            <a:r>
              <a:rPr lang="zh-CN" altLang="en-US" sz="2000" b="1" dirty="0">
                <a:solidFill>
                  <a:srgbClr val="800000"/>
                </a:solidFill>
                <a:effectLst>
                  <a:outerShdw blurRad="38100" dist="38100" dir="2700000" algn="tl">
                    <a:srgbClr val="C0C0C0"/>
                  </a:outerShdw>
                </a:effectLst>
              </a:rPr>
              <a:t>；保护现场</a:t>
            </a:r>
          </a:p>
          <a:p>
            <a:pPr algn="just">
              <a:spcBef>
                <a:spcPct val="20000"/>
              </a:spcBef>
            </a:pPr>
            <a:r>
              <a:rPr lang="zh-CN" altLang="en-US" sz="2000" b="1" dirty="0">
                <a:solidFill>
                  <a:srgbClr val="800000"/>
                </a:solidFill>
                <a:effectLst>
                  <a:outerShdw blurRad="38100" dist="38100" dir="2700000" algn="tl">
                    <a:srgbClr val="C0C0C0"/>
                  </a:outerShdw>
                </a:effectLst>
              </a:rPr>
              <a:t>	</a:t>
            </a:r>
            <a:r>
              <a:rPr lang="en-US" altLang="zh-CN" sz="2000" b="1" dirty="0">
                <a:solidFill>
                  <a:srgbClr val="800000"/>
                </a:solidFill>
                <a:effectLst>
                  <a:outerShdw blurRad="38100" dist="38100" dir="2700000" algn="tl">
                    <a:srgbClr val="C0C0C0"/>
                  </a:outerShdw>
                </a:effectLst>
              </a:rPr>
              <a:t>PUSH	DX</a:t>
            </a:r>
            <a:r>
              <a:rPr lang="en-US" altLang="zh-CN" sz="2000" b="1" dirty="0"/>
              <a:t> 		</a:t>
            </a:r>
          </a:p>
          <a:p>
            <a:pPr algn="just">
              <a:spcBef>
                <a:spcPct val="20000"/>
              </a:spcBef>
              <a:buFontTx/>
              <a:buChar char="•"/>
            </a:pPr>
            <a:r>
              <a:rPr lang="en-US" altLang="zh-CN" sz="2000" b="1" dirty="0"/>
              <a:t>┆</a:t>
            </a:r>
          </a:p>
          <a:p>
            <a:pPr algn="just">
              <a:lnSpc>
                <a:spcPct val="60000"/>
              </a:lnSpc>
              <a:spcBef>
                <a:spcPct val="20000"/>
              </a:spcBef>
            </a:pPr>
            <a:r>
              <a:rPr lang="en-US" altLang="zh-CN" sz="2000" b="1" dirty="0"/>
              <a:t>                            </a:t>
            </a:r>
            <a:r>
              <a:rPr lang="en-US" altLang="zh-CN" sz="2000" b="1" dirty="0">
                <a:solidFill>
                  <a:srgbClr val="FF3300"/>
                </a:solidFill>
                <a:effectLst>
                  <a:outerShdw blurRad="38100" dist="38100" dir="2700000" algn="tl">
                    <a:srgbClr val="C0C0C0"/>
                  </a:outerShdw>
                </a:effectLst>
              </a:rPr>
              <a:t>POP	DX</a:t>
            </a:r>
          </a:p>
          <a:p>
            <a:pPr algn="just">
              <a:lnSpc>
                <a:spcPct val="60000"/>
              </a:lnSpc>
              <a:spcBef>
                <a:spcPct val="60000"/>
              </a:spcBef>
              <a:buClr>
                <a:schemeClr val="tx1"/>
              </a:buClr>
            </a:pPr>
            <a:r>
              <a:rPr lang="en-US" altLang="zh-CN" sz="2000" b="1" dirty="0">
                <a:solidFill>
                  <a:srgbClr val="FF3300"/>
                </a:solidFill>
                <a:effectLst>
                  <a:outerShdw blurRad="38100" dist="38100" dir="2700000" algn="tl">
                    <a:srgbClr val="C0C0C0"/>
                  </a:outerShdw>
                </a:effectLst>
              </a:rPr>
              <a:t>	POP	CX</a:t>
            </a:r>
          </a:p>
          <a:p>
            <a:pPr algn="just">
              <a:lnSpc>
                <a:spcPct val="60000"/>
              </a:lnSpc>
              <a:spcBef>
                <a:spcPct val="60000"/>
              </a:spcBef>
              <a:buClr>
                <a:schemeClr val="tx1"/>
              </a:buClr>
            </a:pPr>
            <a:r>
              <a:rPr lang="en-US" altLang="zh-CN" sz="2000" b="1" dirty="0">
                <a:solidFill>
                  <a:srgbClr val="FF3300"/>
                </a:solidFill>
                <a:effectLst>
                  <a:outerShdw blurRad="38100" dist="38100" dir="2700000" algn="tl">
                    <a:srgbClr val="C0C0C0"/>
                  </a:outerShdw>
                </a:effectLst>
              </a:rPr>
              <a:t>	POP	BX	</a:t>
            </a:r>
            <a:r>
              <a:rPr lang="zh-CN" altLang="en-US" sz="2000" b="1" dirty="0">
                <a:solidFill>
                  <a:srgbClr val="FF3300"/>
                </a:solidFill>
                <a:effectLst>
                  <a:outerShdw blurRad="38100" dist="38100" dir="2700000" algn="tl">
                    <a:srgbClr val="C0C0C0"/>
                  </a:outerShdw>
                </a:effectLst>
              </a:rPr>
              <a:t>；恢复现场</a:t>
            </a:r>
          </a:p>
          <a:p>
            <a:pPr algn="just">
              <a:lnSpc>
                <a:spcPct val="60000"/>
              </a:lnSpc>
              <a:spcBef>
                <a:spcPct val="60000"/>
              </a:spcBef>
              <a:buClr>
                <a:schemeClr val="tx1"/>
              </a:buClr>
            </a:pPr>
            <a:r>
              <a:rPr lang="zh-CN" altLang="en-US" sz="2000" b="1" dirty="0">
                <a:solidFill>
                  <a:srgbClr val="FF3300"/>
                </a:solidFill>
                <a:effectLst>
                  <a:outerShdw blurRad="38100" dist="38100" dir="2700000" algn="tl">
                    <a:srgbClr val="C0C0C0"/>
                  </a:outerShdw>
                </a:effectLst>
              </a:rPr>
              <a:t>	</a:t>
            </a:r>
            <a:r>
              <a:rPr lang="en-US" altLang="zh-CN" sz="2000" b="1" dirty="0">
                <a:solidFill>
                  <a:srgbClr val="FF3300"/>
                </a:solidFill>
                <a:effectLst>
                  <a:outerShdw blurRad="38100" dist="38100" dir="2700000" algn="tl">
                    <a:srgbClr val="C0C0C0"/>
                  </a:outerShdw>
                </a:effectLst>
              </a:rPr>
              <a:t>POP	AX</a:t>
            </a:r>
          </a:p>
          <a:p>
            <a:pPr algn="just">
              <a:lnSpc>
                <a:spcPct val="60000"/>
              </a:lnSpc>
              <a:spcBef>
                <a:spcPct val="60000"/>
              </a:spcBef>
              <a:buClr>
                <a:schemeClr val="tx1"/>
              </a:buClr>
            </a:pPr>
            <a:r>
              <a:rPr lang="en-US" altLang="zh-CN" sz="2000" b="1" dirty="0"/>
              <a:t>	RET		</a:t>
            </a:r>
            <a:r>
              <a:rPr lang="zh-CN" altLang="en-US" sz="2000" b="1" dirty="0"/>
              <a:t>；返回断点处</a:t>
            </a:r>
          </a:p>
          <a:p>
            <a:pPr algn="just">
              <a:lnSpc>
                <a:spcPct val="60000"/>
              </a:lnSpc>
              <a:spcBef>
                <a:spcPct val="60000"/>
              </a:spcBef>
              <a:buClr>
                <a:schemeClr val="tx1"/>
              </a:buClr>
            </a:pPr>
            <a:r>
              <a:rPr lang="en-US" altLang="zh-CN" sz="2000" b="1" dirty="0"/>
              <a:t>PROC	ENDP</a:t>
            </a:r>
          </a:p>
        </p:txBody>
      </p:sp>
      <p:sp>
        <p:nvSpPr>
          <p:cNvPr id="61447" name="Rectangle 7"/>
          <p:cNvSpPr>
            <a:spLocks noChangeArrowheads="1"/>
          </p:cNvSpPr>
          <p:nvPr/>
        </p:nvSpPr>
        <p:spPr bwMode="auto">
          <a:xfrm>
            <a:off x="5975350" y="3451225"/>
            <a:ext cx="2989263" cy="1565275"/>
          </a:xfrm>
          <a:prstGeom prst="rect">
            <a:avLst/>
          </a:prstGeom>
          <a:noFill/>
          <a:ln w="12700" cap="sq" algn="ctr">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b="1">
                <a:solidFill>
                  <a:srgbClr val="CC0000"/>
                </a:solidFill>
                <a:ea typeface="楷体_GB2312" pitchFamily="49" charset="-122"/>
              </a:rPr>
              <a:t>注意</a:t>
            </a:r>
            <a:r>
              <a:rPr lang="zh-CN" altLang="en-US" b="1"/>
              <a:t>：</a:t>
            </a:r>
            <a:r>
              <a:rPr lang="zh-CN" altLang="en-US" b="1">
                <a:ea typeface="楷体_GB2312" pitchFamily="49" charset="-122"/>
              </a:rPr>
              <a:t>堆栈“先进后出”的操作特点，恢复寄存器的顺序不能搞错</a:t>
            </a:r>
            <a:r>
              <a:rPr lang="zh-CN" altLang="en-US" b="1"/>
              <a:t> 。</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extLst>
      <p:ext uri="{BB962C8B-B14F-4D97-AF65-F5344CB8AC3E}">
        <p14:creationId xmlns:p14="http://schemas.microsoft.com/office/powerpoint/2010/main" val="225747860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Text Box 3"/>
          <p:cNvSpPr txBox="1">
            <a:spLocks noChangeArrowheads="1"/>
          </p:cNvSpPr>
          <p:nvPr/>
        </p:nvSpPr>
        <p:spPr bwMode="auto">
          <a:xfrm>
            <a:off x="395536" y="940656"/>
            <a:ext cx="85217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3333FF"/>
                </a:solidFill>
                <a:effectLst>
                  <a:outerShdw blurRad="38100" dist="38100" dir="2700000" algn="tl">
                    <a:srgbClr val="C0C0C0"/>
                  </a:outerShdw>
                </a:effectLst>
              </a:rPr>
              <a:t>注意：</a:t>
            </a:r>
          </a:p>
          <a:p>
            <a:pPr>
              <a:spcBef>
                <a:spcPct val="50000"/>
              </a:spcBef>
              <a:buFontTx/>
              <a:buAutoNum type="arabicPeriod"/>
            </a:pPr>
            <a:r>
              <a:rPr lang="zh-CN" altLang="en-US" b="1" dirty="0"/>
              <a:t>子程序的调用类型必须与定义类型一致。</a:t>
            </a:r>
          </a:p>
          <a:p>
            <a:pPr>
              <a:spcBef>
                <a:spcPct val="50000"/>
              </a:spcBef>
              <a:buFontTx/>
              <a:buAutoNum type="arabicPeriod"/>
            </a:pPr>
            <a:r>
              <a:rPr lang="zh-CN" altLang="en-US" b="1" dirty="0"/>
              <a:t>若程序设计中使用了子程序，则需注意定义堆栈段。</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子程序调用与返回 </a:t>
            </a:r>
          </a:p>
        </p:txBody>
      </p:sp>
      <p:sp>
        <p:nvSpPr>
          <p:cNvPr id="4" name="Text Box 3">
            <a:extLst>
              <a:ext uri="{FF2B5EF4-FFF2-40B4-BE49-F238E27FC236}">
                <a16:creationId xmlns:a16="http://schemas.microsoft.com/office/drawing/2014/main" id="{9E5CE8C9-C7C3-4403-883D-07C8430B9931}"/>
              </a:ext>
            </a:extLst>
          </p:cNvPr>
          <p:cNvSpPr txBox="1">
            <a:spLocks noChangeArrowheads="1"/>
          </p:cNvSpPr>
          <p:nvPr/>
        </p:nvSpPr>
        <p:spPr bwMode="auto">
          <a:xfrm>
            <a:off x="385818" y="2538970"/>
            <a:ext cx="83529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3333FF"/>
                </a:solidFill>
                <a:effectLst>
                  <a:outerShdw blurRad="38100" dist="38100" dir="2700000" algn="tl">
                    <a:srgbClr val="C0C0C0"/>
                  </a:outerShdw>
                </a:effectLst>
              </a:rPr>
              <a:t>思考：</a:t>
            </a:r>
          </a:p>
          <a:p>
            <a:pPr>
              <a:spcBef>
                <a:spcPct val="50000"/>
              </a:spcBef>
              <a:buFontTx/>
              <a:buAutoNum type="arabicPeriod"/>
            </a:pPr>
            <a:r>
              <a:rPr lang="zh-CN" altLang="en-US" b="1" dirty="0">
                <a:solidFill>
                  <a:srgbClr val="FF3300"/>
                </a:solidFill>
              </a:rPr>
              <a:t>既然</a:t>
            </a:r>
            <a:r>
              <a:rPr lang="en-US" altLang="zh-CN" b="1" dirty="0">
                <a:solidFill>
                  <a:srgbClr val="FF3300"/>
                </a:solidFill>
              </a:rPr>
              <a:t>Far</a:t>
            </a:r>
            <a:r>
              <a:rPr lang="zh-CN" altLang="en-US" b="1" dirty="0">
                <a:solidFill>
                  <a:srgbClr val="FF3300"/>
                </a:solidFill>
              </a:rPr>
              <a:t>属性既可以段内调用又可以段间调用，</a:t>
            </a:r>
            <a:r>
              <a:rPr lang="en-US" altLang="zh-CN" b="1" dirty="0">
                <a:solidFill>
                  <a:srgbClr val="FF3300"/>
                </a:solidFill>
              </a:rPr>
              <a:t>Near</a:t>
            </a:r>
            <a:r>
              <a:rPr lang="zh-CN" altLang="en-US" b="1" dirty="0">
                <a:solidFill>
                  <a:srgbClr val="FF3300"/>
                </a:solidFill>
              </a:rPr>
              <a:t>属性是否有必要存在？</a:t>
            </a:r>
          </a:p>
          <a:p>
            <a:pPr>
              <a:spcBef>
                <a:spcPct val="50000"/>
              </a:spcBef>
              <a:buFontTx/>
              <a:buAutoNum type="arabicPeriod"/>
            </a:pPr>
            <a:r>
              <a:rPr lang="en-US" altLang="zh-CN" b="1" dirty="0">
                <a:solidFill>
                  <a:srgbClr val="FF3300"/>
                </a:solidFill>
              </a:rPr>
              <a:t>Call</a:t>
            </a:r>
            <a:r>
              <a:rPr lang="zh-CN" altLang="en-US" b="1" dirty="0">
                <a:solidFill>
                  <a:srgbClr val="FF3300"/>
                </a:solidFill>
              </a:rPr>
              <a:t>指令实际上也是跳转到某一程序段执行，它和</a:t>
            </a:r>
            <a:r>
              <a:rPr lang="en-US" altLang="zh-CN" b="1" dirty="0">
                <a:solidFill>
                  <a:srgbClr val="FF3300"/>
                </a:solidFill>
              </a:rPr>
              <a:t>JMP</a:t>
            </a:r>
            <a:r>
              <a:rPr lang="zh-CN" altLang="en-US" b="1" dirty="0">
                <a:solidFill>
                  <a:srgbClr val="FF3300"/>
                </a:solidFill>
              </a:rPr>
              <a:t>指令有何不同？</a:t>
            </a:r>
          </a:p>
        </p:txBody>
      </p:sp>
      <p:sp>
        <p:nvSpPr>
          <p:cNvPr id="2" name="矩形 1">
            <a:extLst>
              <a:ext uri="{FF2B5EF4-FFF2-40B4-BE49-F238E27FC236}">
                <a16:creationId xmlns:a16="http://schemas.microsoft.com/office/drawing/2014/main" id="{FE0E5C64-65D4-4838-87C8-60B6D411B0B9}"/>
              </a:ext>
            </a:extLst>
          </p:cNvPr>
          <p:cNvSpPr/>
          <p:nvPr/>
        </p:nvSpPr>
        <p:spPr>
          <a:xfrm>
            <a:off x="452120" y="4977172"/>
            <a:ext cx="8125163" cy="1323439"/>
          </a:xfrm>
          <a:prstGeom prst="rect">
            <a:avLst/>
          </a:prstGeom>
        </p:spPr>
        <p:txBody>
          <a:bodyPr wrap="square">
            <a:spAutoFit/>
          </a:bodyPr>
          <a:lstStyle/>
          <a:p>
            <a:pPr marL="342900" indent="-342900">
              <a:buFont typeface="Wingdings" panose="05000000000000000000" pitchFamily="2" charset="2"/>
              <a:buChar char="n"/>
            </a:pPr>
            <a:r>
              <a:rPr lang="zh-CN" altLang="en-US" sz="2000" b="0" dirty="0"/>
              <a:t>段内跳转</a:t>
            </a:r>
            <a:r>
              <a:rPr lang="en-US" altLang="zh-CN" sz="2000" b="0" dirty="0"/>
              <a:t>vs</a:t>
            </a:r>
            <a:r>
              <a:rPr lang="zh-CN" altLang="en-US" sz="2000" b="0" dirty="0"/>
              <a:t>段间跳转，寻址的效率高。</a:t>
            </a:r>
            <a:endParaRPr lang="en-US" altLang="zh-CN" sz="2000" b="0" dirty="0"/>
          </a:p>
          <a:p>
            <a:pPr marL="342900" indent="-342900">
              <a:buFont typeface="Wingdings" panose="05000000000000000000" pitchFamily="2" charset="2"/>
              <a:buChar char="n"/>
            </a:pPr>
            <a:r>
              <a:rPr lang="en-US" altLang="zh-CN" sz="2000" b="0" dirty="0"/>
              <a:t>Call</a:t>
            </a:r>
            <a:r>
              <a:rPr lang="zh-CN" altLang="en-US" sz="2000" b="0" dirty="0"/>
              <a:t>会把它的下一条指令地址压入堆栈，然后跳转到子程序处；</a:t>
            </a:r>
            <a:r>
              <a:rPr lang="en-US" altLang="zh-CN" sz="2000" b="0" dirty="0"/>
              <a:t>Ret</a:t>
            </a:r>
            <a:r>
              <a:rPr lang="zh-CN" altLang="en-US" sz="2000" b="0" dirty="0"/>
              <a:t>会自动弹出返回地址，并返回执行。而</a:t>
            </a:r>
            <a:r>
              <a:rPr lang="en-US" altLang="zh-CN" sz="2000" b="0" dirty="0"/>
              <a:t>JMP</a:t>
            </a:r>
            <a:r>
              <a:rPr lang="zh-CN" altLang="en-US" sz="2000" b="0" dirty="0"/>
              <a:t>只是简单的跳转。</a:t>
            </a:r>
            <a:endParaRPr lang="en-US" altLang="zh-CN" sz="2000" b="0" dirty="0"/>
          </a:p>
          <a:p>
            <a:pPr marL="342900" indent="-342900">
              <a:buFont typeface="Wingdings" panose="05000000000000000000" pitchFamily="2" charset="2"/>
              <a:buChar char="n"/>
            </a:pPr>
            <a:r>
              <a:rPr lang="en-US" altLang="zh-CN" sz="2000" b="0" dirty="0"/>
              <a:t>Call</a:t>
            </a:r>
            <a:r>
              <a:rPr lang="zh-CN" altLang="en-US" sz="2000" b="0" dirty="0"/>
              <a:t>的本质相当于</a:t>
            </a:r>
            <a:r>
              <a:rPr lang="en-US" altLang="zh-CN" sz="2000" b="0" dirty="0" err="1"/>
              <a:t>push+jmp</a:t>
            </a:r>
            <a:r>
              <a:rPr lang="zh-CN" altLang="en-US" sz="2000" b="0" dirty="0"/>
              <a:t>；</a:t>
            </a:r>
            <a:r>
              <a:rPr lang="en-US" altLang="zh-CN" sz="2000" b="0" dirty="0"/>
              <a:t>Ret</a:t>
            </a:r>
            <a:r>
              <a:rPr lang="zh-CN" altLang="en-US" sz="2000" b="0" dirty="0"/>
              <a:t>的本质相当于</a:t>
            </a:r>
            <a:r>
              <a:rPr lang="en-US" altLang="zh-CN" sz="2000" b="0" dirty="0" err="1"/>
              <a:t>pop+jmp</a:t>
            </a:r>
            <a:r>
              <a:rPr lang="zh-CN" altLang="en-US" sz="2000" b="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7&amp;8</a:t>
            </a:r>
            <a:r>
              <a:rPr lang="zh-CN" altLang="en-US" sz="2600" kern="0" dirty="0">
                <a:solidFill>
                  <a:schemeClr val="tx2"/>
                </a:solidFill>
                <a:effectLst>
                  <a:outerShdw blurRad="38100" dist="38100" dir="2700000" algn="tl">
                    <a:srgbClr val="C0C0C0"/>
                  </a:outerShdw>
                </a:effectLst>
                <a:latin typeface="+mj-lt"/>
                <a:cs typeface="+mj-cs"/>
              </a:rPr>
              <a:t>讲：子程序结构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子程序设计方法 </a:t>
            </a:r>
            <a:r>
              <a:rPr lang="en-US" altLang="zh-CN" b="0" dirty="0">
                <a:solidFill>
                  <a:srgbClr val="FF0000"/>
                </a:solidFill>
                <a:latin typeface="宋体" panose="02010600030101010101" pitchFamily="2" charset="-122"/>
                <a:sym typeface="+mn-ea"/>
              </a:rPr>
              <a:t>(</a:t>
            </a:r>
            <a:r>
              <a:rPr lang="zh-CN" altLang="en-US" b="0" dirty="0">
                <a:solidFill>
                  <a:srgbClr val="FF0000"/>
                </a:solidFill>
                <a:latin typeface="宋体" panose="02010600030101010101" pitchFamily="2" charset="-122"/>
                <a:sym typeface="+mn-ea"/>
              </a:rPr>
              <a:t>参数传递</a:t>
            </a:r>
            <a:r>
              <a:rPr lang="en-US" altLang="zh-CN" b="0" dirty="0">
                <a:solidFill>
                  <a:srgbClr val="FF0000"/>
                </a:solidFill>
                <a:latin typeface="宋体" panose="02010600030101010101" pitchFamily="2" charset="-122"/>
                <a:sym typeface="+mn-ea"/>
              </a:rPr>
              <a:t>)</a:t>
            </a:r>
            <a:endParaRPr lang="zh-CN" altLang="en-US" b="0" dirty="0">
              <a:solidFill>
                <a:srgbClr val="FF0000"/>
              </a:solidFill>
              <a:latin typeface="宋体" panose="02010600030101010101" pitchFamily="2" charset="-122"/>
              <a:sym typeface="+mn-ea"/>
            </a:endParaRP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ChangeArrowheads="1"/>
          </p:cNvSpPr>
          <p:nvPr/>
        </p:nvSpPr>
        <p:spPr bwMode="auto">
          <a:xfrm>
            <a:off x="431541" y="913946"/>
            <a:ext cx="80655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1600" dirty="0">
                <a:latin typeface="楷体_GB2312" pitchFamily="49" charset="-122"/>
                <a:ea typeface="楷体_GB2312" pitchFamily="49" charset="-122"/>
              </a:rPr>
              <a:t>子程序可以放在代码段主程序开始执行之前的位置，也可放在代码段的末尾主程序执行终止后的位置。</a:t>
            </a:r>
            <a:endParaRPr lang="en-US" altLang="zh-CN" sz="1600" b="1" dirty="0">
              <a:latin typeface="楷体_GB2312" pitchFamily="49" charset="-122"/>
              <a:ea typeface="楷体_GB2312" pitchFamily="49" charset="-122"/>
            </a:endParaRPr>
          </a:p>
          <a:p>
            <a:pPr algn="l"/>
            <a:r>
              <a:rPr lang="zh-CN" altLang="en-US" sz="1600" b="1" dirty="0">
                <a:latin typeface="楷体_GB2312" pitchFamily="49" charset="-122"/>
                <a:ea typeface="楷体_GB2312" pitchFamily="49" charset="-122"/>
              </a:rPr>
              <a:t>当子程序和主程序在同一个代码段中，子程序的位置可以在主程序之前或之后定义</a:t>
            </a:r>
            <a:r>
              <a:rPr lang="zh-CN" altLang="en-US" sz="1600" dirty="0">
                <a:ea typeface="楷体_GB2312" pitchFamily="49" charset="-122"/>
              </a:rPr>
              <a:t>。</a:t>
            </a:r>
            <a:endParaRPr lang="en-US" altLang="zh-CN" sz="1600" b="1" dirty="0">
              <a:latin typeface="楷体_GB2312" pitchFamily="49" charset="-122"/>
              <a:ea typeface="楷体_GB2312" pitchFamily="49" charset="-122"/>
            </a:endParaRPr>
          </a:p>
        </p:txBody>
      </p:sp>
      <p:sp>
        <p:nvSpPr>
          <p:cNvPr id="58376" name="Text Box 8"/>
          <p:cNvSpPr txBox="1">
            <a:spLocks noChangeArrowheads="1"/>
          </p:cNvSpPr>
          <p:nvPr/>
        </p:nvSpPr>
        <p:spPr bwMode="auto">
          <a:xfrm>
            <a:off x="1908175" y="2506562"/>
            <a:ext cx="2070100" cy="28654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just"/>
            <a:r>
              <a:rPr lang="en-US" altLang="zh-CN" sz="2000" b="1">
                <a:solidFill>
                  <a:srgbClr val="000099"/>
                </a:solidFill>
                <a:ea typeface="楷体_GB2312" pitchFamily="49" charset="-122"/>
              </a:rPr>
              <a:t>code segment</a:t>
            </a:r>
          </a:p>
          <a:p>
            <a:pPr algn="just"/>
            <a:r>
              <a:rPr lang="en-US" altLang="zh-CN" sz="2000" b="1">
                <a:ea typeface="楷体_GB2312" pitchFamily="49" charset="-122"/>
              </a:rPr>
              <a:t>main  proc  far</a:t>
            </a:r>
          </a:p>
          <a:p>
            <a:pPr algn="just"/>
            <a:r>
              <a:rPr lang="en-US" altLang="zh-CN" sz="2000" b="1">
                <a:ea typeface="楷体_GB2312" pitchFamily="49" charset="-122"/>
              </a:rPr>
              <a:t>      </a:t>
            </a:r>
            <a:r>
              <a:rPr lang="en-US" altLang="zh-CN" sz="2000" b="1">
                <a:solidFill>
                  <a:srgbClr val="000000"/>
                </a:solidFill>
                <a:ea typeface="楷体_GB2312" pitchFamily="49" charset="-122"/>
              </a:rPr>
              <a:t>……</a:t>
            </a:r>
            <a:endParaRPr lang="en-US" altLang="zh-CN" sz="2000" b="1">
              <a:ea typeface="楷体_GB2312" pitchFamily="49" charset="-122"/>
            </a:endParaRPr>
          </a:p>
          <a:p>
            <a:pPr algn="just"/>
            <a:r>
              <a:rPr lang="en-US" altLang="zh-CN" sz="2000" b="1">
                <a:ea typeface="楷体_GB2312" pitchFamily="49" charset="-122"/>
              </a:rPr>
              <a:t>      </a:t>
            </a:r>
            <a:r>
              <a:rPr lang="en-US" altLang="zh-CN" sz="2000" b="1">
                <a:solidFill>
                  <a:srgbClr val="FF3300"/>
                </a:solidFill>
                <a:ea typeface="楷体_GB2312" pitchFamily="49" charset="-122"/>
              </a:rPr>
              <a:t>call  suba</a:t>
            </a:r>
          </a:p>
          <a:p>
            <a:pPr algn="just"/>
            <a:r>
              <a:rPr lang="en-US" altLang="zh-CN" sz="2000" b="1">
                <a:ea typeface="楷体_GB2312" pitchFamily="49" charset="-122"/>
              </a:rPr>
              <a:t>      </a:t>
            </a:r>
            <a:r>
              <a:rPr lang="en-US" altLang="zh-CN" sz="2000" b="1">
                <a:solidFill>
                  <a:srgbClr val="000000"/>
                </a:solidFill>
                <a:ea typeface="楷体_GB2312" pitchFamily="49" charset="-122"/>
              </a:rPr>
              <a:t>……</a:t>
            </a:r>
            <a:endParaRPr lang="en-US" altLang="zh-CN" sz="2000" b="1">
              <a:ea typeface="楷体_GB2312" pitchFamily="49" charset="-122"/>
            </a:endParaRPr>
          </a:p>
          <a:p>
            <a:pPr algn="just"/>
            <a:r>
              <a:rPr lang="en-US" altLang="zh-CN" sz="2000" b="1">
                <a:ea typeface="楷体_GB2312" pitchFamily="49" charset="-122"/>
              </a:rPr>
              <a:t>      ret</a:t>
            </a:r>
          </a:p>
          <a:p>
            <a:pPr algn="just"/>
            <a:r>
              <a:rPr lang="en-US" altLang="zh-CN" sz="2000" b="1">
                <a:ea typeface="楷体_GB2312" pitchFamily="49" charset="-122"/>
              </a:rPr>
              <a:t>main  endp</a:t>
            </a:r>
          </a:p>
          <a:p>
            <a:pPr algn="just"/>
            <a:endParaRPr lang="en-US" altLang="zh-CN" sz="2000" b="1">
              <a:ea typeface="楷体_GB2312" pitchFamily="49" charset="-122"/>
            </a:endParaRPr>
          </a:p>
          <a:p>
            <a:pPr algn="just"/>
            <a:r>
              <a:rPr lang="en-US" altLang="zh-CN" sz="2000" b="1">
                <a:solidFill>
                  <a:srgbClr val="FF3300"/>
                </a:solidFill>
                <a:ea typeface="楷体_GB2312" pitchFamily="49" charset="-122"/>
              </a:rPr>
              <a:t>suba  proc  near</a:t>
            </a:r>
          </a:p>
          <a:p>
            <a:pPr algn="just"/>
            <a:r>
              <a:rPr lang="en-US" altLang="zh-CN" sz="2000" b="1">
                <a:solidFill>
                  <a:srgbClr val="FF3300"/>
                </a:solidFill>
                <a:ea typeface="楷体_GB2312" pitchFamily="49" charset="-122"/>
              </a:rPr>
              <a:t>      ……</a:t>
            </a:r>
          </a:p>
          <a:p>
            <a:pPr algn="just"/>
            <a:r>
              <a:rPr lang="en-US" altLang="zh-CN" sz="2000" b="1">
                <a:solidFill>
                  <a:srgbClr val="FF3300"/>
                </a:solidFill>
                <a:ea typeface="楷体_GB2312" pitchFamily="49" charset="-122"/>
              </a:rPr>
              <a:t>      ret</a:t>
            </a:r>
          </a:p>
          <a:p>
            <a:pPr algn="just"/>
            <a:r>
              <a:rPr lang="en-US" altLang="zh-CN" sz="2000" b="1">
                <a:solidFill>
                  <a:srgbClr val="FF3300"/>
                </a:solidFill>
                <a:ea typeface="楷体_GB2312" pitchFamily="49" charset="-122"/>
              </a:rPr>
              <a:t>suba  endp</a:t>
            </a:r>
          </a:p>
          <a:p>
            <a:pPr algn="just"/>
            <a:r>
              <a:rPr lang="en-US" altLang="zh-CN" sz="2000" b="1">
                <a:solidFill>
                  <a:srgbClr val="000099"/>
                </a:solidFill>
                <a:ea typeface="楷体_GB2312" pitchFamily="49" charset="-122"/>
              </a:rPr>
              <a:t>code  ends</a:t>
            </a:r>
          </a:p>
        </p:txBody>
      </p:sp>
      <p:grpSp>
        <p:nvGrpSpPr>
          <p:cNvPr id="58377" name="Group 9"/>
          <p:cNvGrpSpPr/>
          <p:nvPr/>
        </p:nvGrpSpPr>
        <p:grpSpPr bwMode="auto">
          <a:xfrm>
            <a:off x="1476375" y="3392387"/>
            <a:ext cx="792163" cy="1792288"/>
            <a:chOff x="960" y="1728"/>
            <a:chExt cx="720" cy="1344"/>
          </a:xfrm>
        </p:grpSpPr>
        <p:sp>
          <p:nvSpPr>
            <p:cNvPr id="58378" name="Line 10"/>
            <p:cNvSpPr>
              <a:spLocks noChangeShapeType="1"/>
            </p:cNvSpPr>
            <p:nvPr/>
          </p:nvSpPr>
          <p:spPr bwMode="auto">
            <a:xfrm flipH="1">
              <a:off x="960" y="3072"/>
              <a:ext cx="528" cy="0"/>
            </a:xfrm>
            <a:prstGeom prst="line">
              <a:avLst/>
            </a:prstGeom>
            <a:noFill/>
            <a:ln w="28575"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8379" name="Line 11"/>
            <p:cNvSpPr>
              <a:spLocks noChangeShapeType="1"/>
            </p:cNvSpPr>
            <p:nvPr/>
          </p:nvSpPr>
          <p:spPr bwMode="auto">
            <a:xfrm flipV="1">
              <a:off x="960" y="1728"/>
              <a:ext cx="0" cy="1344"/>
            </a:xfrm>
            <a:prstGeom prst="line">
              <a:avLst/>
            </a:prstGeom>
            <a:noFill/>
            <a:ln w="28575"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8380" name="Line 12"/>
            <p:cNvSpPr>
              <a:spLocks noChangeShapeType="1"/>
            </p:cNvSpPr>
            <p:nvPr/>
          </p:nvSpPr>
          <p:spPr bwMode="auto">
            <a:xfrm>
              <a:off x="960" y="1728"/>
              <a:ext cx="720" cy="0"/>
            </a:xfrm>
            <a:prstGeom prst="line">
              <a:avLst/>
            </a:prstGeom>
            <a:noFill/>
            <a:ln w="28575"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grpSp>
        <p:nvGrpSpPr>
          <p:cNvPr id="58385" name="Group 17"/>
          <p:cNvGrpSpPr/>
          <p:nvPr/>
        </p:nvGrpSpPr>
        <p:grpSpPr bwMode="auto">
          <a:xfrm>
            <a:off x="3779838" y="3011387"/>
            <a:ext cx="647700" cy="1592263"/>
            <a:chOff x="3061" y="2115"/>
            <a:chExt cx="594" cy="1003"/>
          </a:xfrm>
        </p:grpSpPr>
        <p:sp>
          <p:nvSpPr>
            <p:cNvPr id="58382" name="Line 14"/>
            <p:cNvSpPr>
              <a:spLocks noChangeShapeType="1"/>
            </p:cNvSpPr>
            <p:nvPr/>
          </p:nvSpPr>
          <p:spPr bwMode="auto">
            <a:xfrm>
              <a:off x="3107" y="2115"/>
              <a:ext cx="548" cy="0"/>
            </a:xfrm>
            <a:prstGeom prst="line">
              <a:avLst/>
            </a:prstGeom>
            <a:noFill/>
            <a:ln w="28575"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8383" name="Line 15"/>
            <p:cNvSpPr>
              <a:spLocks noChangeShapeType="1"/>
            </p:cNvSpPr>
            <p:nvPr/>
          </p:nvSpPr>
          <p:spPr bwMode="auto">
            <a:xfrm>
              <a:off x="3655" y="2115"/>
              <a:ext cx="0" cy="1003"/>
            </a:xfrm>
            <a:prstGeom prst="line">
              <a:avLst/>
            </a:prstGeom>
            <a:noFill/>
            <a:ln w="28575"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8384" name="Line 16"/>
            <p:cNvSpPr>
              <a:spLocks noChangeShapeType="1"/>
            </p:cNvSpPr>
            <p:nvPr/>
          </p:nvSpPr>
          <p:spPr bwMode="auto">
            <a:xfrm flipH="1">
              <a:off x="3061" y="3118"/>
              <a:ext cx="594" cy="0"/>
            </a:xfrm>
            <a:prstGeom prst="line">
              <a:avLst/>
            </a:prstGeom>
            <a:noFill/>
            <a:ln w="28575" cap="sq">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sp>
        <p:nvSpPr>
          <p:cNvPr id="58386" name="Rectangle 18"/>
          <p:cNvSpPr>
            <a:spLocks noChangeArrowheads="1"/>
          </p:cNvSpPr>
          <p:nvPr/>
        </p:nvSpPr>
        <p:spPr bwMode="auto">
          <a:xfrm>
            <a:off x="5148064" y="1714399"/>
            <a:ext cx="3349066"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000" b="1" dirty="0">
                <a:solidFill>
                  <a:srgbClr val="0000FF"/>
                </a:solidFill>
              </a:rPr>
              <a:t>code  segment</a:t>
            </a:r>
            <a:endParaRPr lang="en-US" altLang="zh-CN" sz="2000" b="1" dirty="0"/>
          </a:p>
          <a:p>
            <a:r>
              <a:rPr lang="en-US" altLang="zh-CN" sz="2000" b="1" dirty="0"/>
              <a:t>     </a:t>
            </a:r>
          </a:p>
          <a:p>
            <a:r>
              <a:rPr lang="en-US" altLang="zh-CN" sz="2000" b="1" dirty="0"/>
              <a:t>main  proc  far</a:t>
            </a:r>
          </a:p>
          <a:p>
            <a:r>
              <a:rPr lang="en-US" altLang="zh-CN" sz="2000" b="1" dirty="0"/>
              <a:t>          ......</a:t>
            </a:r>
          </a:p>
          <a:p>
            <a:r>
              <a:rPr lang="en-US" altLang="zh-CN" sz="2000" b="1" dirty="0">
                <a:solidFill>
                  <a:srgbClr val="FF3300"/>
                </a:solidFill>
              </a:rPr>
              <a:t>          call subr1</a:t>
            </a:r>
            <a:endParaRPr lang="en-US" altLang="zh-CN" sz="2000" b="1" dirty="0"/>
          </a:p>
          <a:p>
            <a:r>
              <a:rPr lang="en-US" altLang="zh-CN" sz="2000" b="1" dirty="0"/>
              <a:t>          ......</a:t>
            </a:r>
          </a:p>
          <a:p>
            <a:r>
              <a:rPr lang="en-US" altLang="zh-CN" sz="2000" b="1" dirty="0"/>
              <a:t>          ret</a:t>
            </a:r>
          </a:p>
          <a:p>
            <a:endParaRPr lang="en-US" altLang="zh-CN" sz="2000" b="1" dirty="0"/>
          </a:p>
          <a:p>
            <a:r>
              <a:rPr lang="en-US" altLang="zh-CN" sz="2000" b="1" dirty="0">
                <a:solidFill>
                  <a:srgbClr val="FF3300"/>
                </a:solidFill>
              </a:rPr>
              <a:t>subr1  proc near</a:t>
            </a:r>
          </a:p>
          <a:p>
            <a:r>
              <a:rPr lang="en-US" altLang="zh-CN" sz="2000" b="1" dirty="0">
                <a:solidFill>
                  <a:srgbClr val="FF3300"/>
                </a:solidFill>
              </a:rPr>
              <a:t>           ......</a:t>
            </a:r>
          </a:p>
          <a:p>
            <a:r>
              <a:rPr lang="en-US" altLang="zh-CN" sz="2000" b="1" dirty="0">
                <a:solidFill>
                  <a:srgbClr val="FF3300"/>
                </a:solidFill>
              </a:rPr>
              <a:t>           ret</a:t>
            </a:r>
          </a:p>
          <a:p>
            <a:r>
              <a:rPr lang="en-US" altLang="zh-CN" sz="2000" b="1" dirty="0">
                <a:solidFill>
                  <a:srgbClr val="FF3300"/>
                </a:solidFill>
              </a:rPr>
              <a:t>subr1  </a:t>
            </a:r>
            <a:r>
              <a:rPr lang="en-US" altLang="zh-CN" sz="2000" b="1" dirty="0" err="1">
                <a:solidFill>
                  <a:srgbClr val="FF3300"/>
                </a:solidFill>
              </a:rPr>
              <a:t>endp</a:t>
            </a:r>
            <a:endParaRPr lang="en-US" altLang="zh-CN" sz="2000" b="1" dirty="0">
              <a:solidFill>
                <a:srgbClr val="FF3300"/>
              </a:solidFill>
            </a:endParaRPr>
          </a:p>
          <a:p>
            <a:endParaRPr lang="en-US" altLang="zh-CN" sz="2000" b="1" dirty="0">
              <a:solidFill>
                <a:srgbClr val="FF3300"/>
              </a:solidFill>
            </a:endParaRPr>
          </a:p>
          <a:p>
            <a:r>
              <a:rPr lang="en-US" altLang="zh-CN" sz="2000" b="1" dirty="0"/>
              <a:t>main   </a:t>
            </a:r>
            <a:r>
              <a:rPr lang="en-US" altLang="zh-CN" sz="2000" b="1" dirty="0" err="1"/>
              <a:t>endp</a:t>
            </a:r>
            <a:endParaRPr lang="en-US" altLang="zh-CN" sz="2000" b="1" dirty="0"/>
          </a:p>
          <a:p>
            <a:r>
              <a:rPr lang="en-US" altLang="zh-CN" sz="2000" b="1" dirty="0">
                <a:solidFill>
                  <a:srgbClr val="0000FF"/>
                </a:solidFill>
              </a:rPr>
              <a:t>code   ends</a:t>
            </a:r>
          </a:p>
        </p:txBody>
      </p:sp>
      <p:sp>
        <p:nvSpPr>
          <p:cNvPr id="58387" name="Line 19"/>
          <p:cNvSpPr>
            <a:spLocks noChangeShapeType="1"/>
          </p:cNvSpPr>
          <p:nvPr/>
        </p:nvSpPr>
        <p:spPr bwMode="auto">
          <a:xfrm>
            <a:off x="4860032" y="1739800"/>
            <a:ext cx="0" cy="4968875"/>
          </a:xfrm>
          <a:prstGeom prst="line">
            <a:avLst/>
          </a:prstGeom>
          <a:noFill/>
          <a:ln w="25400" cap="sq">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6" name="文本框 1">
            <a:extLst>
              <a:ext uri="{FF2B5EF4-FFF2-40B4-BE49-F238E27FC236}">
                <a16:creationId xmlns:a16="http://schemas.microsoft.com/office/drawing/2014/main" id="{EEE27FC9-1D7F-4E37-BD70-6BB8DA9A3327}"/>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Tree>
    <p:extLst>
      <p:ext uri="{BB962C8B-B14F-4D97-AF65-F5344CB8AC3E}">
        <p14:creationId xmlns:p14="http://schemas.microsoft.com/office/powerpoint/2010/main" val="175476605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body" idx="1"/>
          </p:nvPr>
        </p:nvSpPr>
        <p:spPr>
          <a:xfrm>
            <a:off x="1043608" y="944724"/>
            <a:ext cx="6948772" cy="5544616"/>
          </a:xfrm>
        </p:spPr>
        <p:txBody>
          <a:bodyPr/>
          <a:lstStyle/>
          <a:p>
            <a:pPr marL="0" indent="0">
              <a:lnSpc>
                <a:spcPct val="90000"/>
              </a:lnSpc>
              <a:buNone/>
              <a:tabLst>
                <a:tab pos="1620520" algn="l"/>
                <a:tab pos="3810000" algn="l"/>
              </a:tabLst>
            </a:pPr>
            <a:r>
              <a:rPr lang="zh-CN" altLang="en-US" sz="2400" dirty="0">
                <a:effectLst/>
                <a:latin typeface="黑体" panose="02010609060101010101" pitchFamily="49" charset="-122"/>
              </a:rPr>
              <a:t>例题：无参数传递的子程序：</a:t>
            </a:r>
            <a:endParaRPr lang="en-US" altLang="zh-CN" sz="2400" dirty="0">
              <a:effectLst/>
              <a:latin typeface="黑体" panose="02010609060101010101" pitchFamily="49" charset="-122"/>
            </a:endParaRPr>
          </a:p>
          <a:p>
            <a:pPr marL="0" indent="0">
              <a:lnSpc>
                <a:spcPct val="90000"/>
              </a:lnSpc>
              <a:buNone/>
              <a:tabLst>
                <a:tab pos="1620520" algn="l"/>
                <a:tab pos="3810000" algn="l"/>
              </a:tabLst>
            </a:pPr>
            <a:endParaRPr lang="en-US" altLang="zh-CN" sz="2400" dirty="0">
              <a:effectLst/>
              <a:latin typeface="宋体" panose="02010600030101010101" pitchFamily="2" charset="-122"/>
            </a:endParaRPr>
          </a:p>
          <a:p>
            <a:pPr marL="0" indent="0">
              <a:lnSpc>
                <a:spcPct val="90000"/>
              </a:lnSpc>
              <a:buFont typeface="Wingdings" panose="05000000000000000000" pitchFamily="2" charset="2"/>
              <a:buNone/>
              <a:tabLst>
                <a:tab pos="1620520" algn="l"/>
                <a:tab pos="3810000" algn="l"/>
              </a:tabLst>
            </a:pPr>
            <a:r>
              <a:rPr lang="en-US" altLang="zh-CN" sz="2400" dirty="0">
                <a:effectLst/>
                <a:latin typeface="宋体" panose="02010600030101010101" pitchFamily="2" charset="-122"/>
              </a:rPr>
              <a:t>;</a:t>
            </a:r>
            <a:r>
              <a:rPr lang="zh-CN" altLang="en-US" sz="2400" dirty="0">
                <a:effectLst/>
                <a:latin typeface="宋体" panose="02010600030101010101" pitchFamily="2" charset="-122"/>
              </a:rPr>
              <a:t>子程序功能：实现光标回车换行</a:t>
            </a:r>
            <a:endParaRPr lang="zh-CN" altLang="en-US" sz="2400" dirty="0">
              <a:solidFill>
                <a:schemeClr val="bg2"/>
              </a:solidFill>
              <a:effectLst/>
              <a:latin typeface="宋体" panose="02010600030101010101" pitchFamily="2" charset="-122"/>
            </a:endParaRPr>
          </a:p>
          <a:p>
            <a:pPr marL="0" indent="0">
              <a:lnSpc>
                <a:spcPct val="70000"/>
              </a:lnSpc>
              <a:buFont typeface="Wingdings" panose="05000000000000000000" pitchFamily="2" charset="2"/>
              <a:buNone/>
              <a:tabLst>
                <a:tab pos="1620520" algn="l"/>
                <a:tab pos="3810000" algn="l"/>
              </a:tabLst>
            </a:pPr>
            <a:r>
              <a:rPr lang="en-US" altLang="zh-CN" sz="2400" dirty="0" err="1">
                <a:solidFill>
                  <a:schemeClr val="bg2"/>
                </a:solidFill>
                <a:effectLst/>
                <a:latin typeface="宋体" panose="02010600030101010101" pitchFamily="2" charset="-122"/>
              </a:rPr>
              <a:t>dpcrlf</a:t>
            </a:r>
            <a:r>
              <a:rPr lang="en-US" altLang="zh-CN" sz="2400" dirty="0">
                <a:solidFill>
                  <a:schemeClr val="bg2"/>
                </a:solidFill>
                <a:effectLst/>
                <a:latin typeface="宋体" panose="02010600030101010101" pitchFamily="2" charset="-122"/>
              </a:rPr>
              <a:t>	proc</a:t>
            </a:r>
            <a:r>
              <a:rPr lang="en-US" altLang="zh-CN" sz="2400" dirty="0">
                <a:solidFill>
                  <a:schemeClr val="accent2"/>
                </a:solidFill>
                <a:effectLst/>
                <a:latin typeface="宋体" panose="02010600030101010101" pitchFamily="2" charset="-122"/>
              </a:rPr>
              <a:t>	</a:t>
            </a:r>
            <a:r>
              <a:rPr lang="en-US" altLang="zh-CN" sz="2400" dirty="0">
                <a:effectLst/>
                <a:latin typeface="宋体" panose="02010600030101010101" pitchFamily="2" charset="-122"/>
              </a:rPr>
              <a:t>;</a:t>
            </a:r>
            <a:r>
              <a:rPr lang="zh-CN" altLang="en-US" sz="2400" dirty="0">
                <a:effectLst/>
                <a:latin typeface="宋体" panose="02010600030101010101" pitchFamily="2" charset="-122"/>
              </a:rPr>
              <a:t>过程开始</a:t>
            </a:r>
          </a:p>
          <a:p>
            <a:pPr marL="0" indent="0">
              <a:lnSpc>
                <a:spcPct val="70000"/>
              </a:lnSpc>
              <a:buFont typeface="Wingdings" panose="05000000000000000000" pitchFamily="2" charset="2"/>
              <a:buNone/>
              <a:tabLst>
                <a:tab pos="1620520" algn="l"/>
                <a:tab pos="3810000" algn="l"/>
              </a:tabLst>
            </a:pPr>
            <a:r>
              <a:rPr lang="zh-CN" altLang="en-US" sz="2400" dirty="0">
                <a:solidFill>
                  <a:schemeClr val="accent2"/>
                </a:solidFill>
                <a:effectLst/>
                <a:latin typeface="宋体" panose="02010600030101010101" pitchFamily="2" charset="-122"/>
              </a:rPr>
              <a:t>	</a:t>
            </a:r>
            <a:r>
              <a:rPr lang="en-US" altLang="zh-CN" sz="2400" dirty="0">
                <a:solidFill>
                  <a:schemeClr val="bg2"/>
                </a:solidFill>
                <a:effectLst/>
                <a:latin typeface="宋体" panose="02010600030101010101" pitchFamily="2" charset="-122"/>
              </a:rPr>
              <a:t>push ax</a:t>
            </a:r>
            <a:r>
              <a:rPr lang="en-US" altLang="zh-CN" sz="2400" dirty="0">
                <a:solidFill>
                  <a:schemeClr val="accent2"/>
                </a:solidFill>
                <a:effectLst/>
                <a:latin typeface="宋体" panose="02010600030101010101" pitchFamily="2" charset="-122"/>
              </a:rPr>
              <a:t>	</a:t>
            </a:r>
            <a:r>
              <a:rPr lang="en-US" altLang="zh-CN" sz="2400" dirty="0">
                <a:effectLst/>
                <a:latin typeface="宋体" panose="02010600030101010101" pitchFamily="2" charset="-122"/>
              </a:rPr>
              <a:t>;</a:t>
            </a:r>
            <a:r>
              <a:rPr lang="zh-CN" altLang="en-US" sz="2400" dirty="0">
                <a:effectLst/>
                <a:latin typeface="宋体" panose="02010600030101010101" pitchFamily="2" charset="-122"/>
              </a:rPr>
              <a:t>保护寄存器</a:t>
            </a:r>
            <a:r>
              <a:rPr lang="en-US" altLang="zh-CN" sz="2400" dirty="0">
                <a:effectLst/>
                <a:latin typeface="宋体" panose="02010600030101010101" pitchFamily="2" charset="-122"/>
              </a:rPr>
              <a:t>AX</a:t>
            </a:r>
            <a:r>
              <a:rPr lang="zh-CN" altLang="en-US" sz="2400" dirty="0">
                <a:effectLst/>
                <a:latin typeface="宋体" panose="02010600030101010101" pitchFamily="2" charset="-122"/>
              </a:rPr>
              <a:t>和</a:t>
            </a:r>
            <a:r>
              <a:rPr lang="en-US" altLang="zh-CN" sz="2400" dirty="0">
                <a:effectLst/>
                <a:latin typeface="宋体" panose="02010600030101010101" pitchFamily="2" charset="-122"/>
              </a:rPr>
              <a:t>DX</a:t>
            </a: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latin typeface="宋体" panose="02010600030101010101" pitchFamily="2" charset="-122"/>
              </a:rPr>
              <a:t>	</a:t>
            </a:r>
            <a:r>
              <a:rPr lang="en-US" altLang="zh-CN" sz="2400" dirty="0">
                <a:solidFill>
                  <a:schemeClr val="bg2"/>
                </a:solidFill>
                <a:effectLst/>
                <a:latin typeface="宋体" panose="02010600030101010101" pitchFamily="2" charset="-122"/>
              </a:rPr>
              <a:t>push dx</a:t>
            </a: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latin typeface="宋体" panose="02010600030101010101" pitchFamily="2" charset="-122"/>
              </a:rPr>
              <a:t>	</a:t>
            </a:r>
            <a:r>
              <a:rPr lang="en-US" altLang="zh-CN" sz="2400" dirty="0" err="1">
                <a:solidFill>
                  <a:schemeClr val="accent2"/>
                </a:solidFill>
                <a:effectLst/>
                <a:latin typeface="宋体" panose="02010600030101010101" pitchFamily="2" charset="-122"/>
              </a:rPr>
              <a:t>mov</a:t>
            </a:r>
            <a:r>
              <a:rPr lang="en-US" altLang="zh-CN" sz="2400" dirty="0">
                <a:solidFill>
                  <a:schemeClr val="accent2"/>
                </a:solidFill>
                <a:effectLst/>
                <a:latin typeface="宋体" panose="02010600030101010101" pitchFamily="2" charset="-122"/>
              </a:rPr>
              <a:t> dl,</a:t>
            </a:r>
            <a:r>
              <a:rPr lang="en-US" altLang="zh-CN" sz="2400" dirty="0">
                <a:solidFill>
                  <a:schemeClr val="bg2"/>
                </a:solidFill>
                <a:effectLst/>
                <a:latin typeface="宋体" panose="02010600030101010101" pitchFamily="2" charset="-122"/>
              </a:rPr>
              <a:t>0dh</a:t>
            </a:r>
            <a:r>
              <a:rPr lang="en-US" altLang="zh-CN" sz="2400" dirty="0">
                <a:solidFill>
                  <a:schemeClr val="accent2"/>
                </a:solidFill>
                <a:effectLst/>
                <a:latin typeface="宋体" panose="02010600030101010101" pitchFamily="2" charset="-122"/>
              </a:rPr>
              <a:t>	</a:t>
            </a:r>
            <a:r>
              <a:rPr lang="en-US" altLang="zh-CN" sz="2400" dirty="0">
                <a:effectLst/>
                <a:latin typeface="宋体" panose="02010600030101010101" pitchFamily="2" charset="-122"/>
              </a:rPr>
              <a:t>;</a:t>
            </a:r>
            <a:r>
              <a:rPr lang="zh-CN" altLang="en-US" sz="2400" dirty="0">
                <a:effectLst/>
                <a:latin typeface="宋体" panose="02010600030101010101" pitchFamily="2" charset="-122"/>
              </a:rPr>
              <a:t>显示回车</a:t>
            </a:r>
          </a:p>
          <a:p>
            <a:pPr marL="0" indent="0">
              <a:lnSpc>
                <a:spcPct val="70000"/>
              </a:lnSpc>
              <a:buFont typeface="Wingdings" panose="05000000000000000000" pitchFamily="2" charset="2"/>
              <a:buNone/>
              <a:tabLst>
                <a:tab pos="1620520" algn="l"/>
                <a:tab pos="3810000" algn="l"/>
              </a:tabLst>
            </a:pPr>
            <a:r>
              <a:rPr lang="zh-CN" altLang="en-US" sz="2400" dirty="0">
                <a:solidFill>
                  <a:schemeClr val="accent2"/>
                </a:solidFill>
                <a:effectLst/>
                <a:latin typeface="宋体" panose="02010600030101010101" pitchFamily="2" charset="-122"/>
              </a:rPr>
              <a:t>	</a:t>
            </a:r>
            <a:r>
              <a:rPr lang="en-US" altLang="zh-CN" sz="2400" dirty="0" err="1">
                <a:solidFill>
                  <a:schemeClr val="accent2"/>
                </a:solidFill>
                <a:effectLst/>
                <a:latin typeface="宋体" panose="02010600030101010101" pitchFamily="2" charset="-122"/>
              </a:rPr>
              <a:t>mov</a:t>
            </a:r>
            <a:r>
              <a:rPr lang="en-US" altLang="zh-CN" sz="2400" dirty="0">
                <a:solidFill>
                  <a:schemeClr val="accent2"/>
                </a:solidFill>
                <a:effectLst/>
                <a:latin typeface="宋体" panose="02010600030101010101" pitchFamily="2" charset="-122"/>
              </a:rPr>
              <a:t> ah,2</a:t>
            </a:r>
            <a:endParaRPr lang="en-US" altLang="zh-CN" sz="2400" dirty="0">
              <a:effectLst/>
              <a:latin typeface="宋体" panose="02010600030101010101" pitchFamily="2" charset="-122"/>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latin typeface="宋体" panose="02010600030101010101" pitchFamily="2" charset="-122"/>
              </a:rPr>
              <a:t>	</a:t>
            </a:r>
            <a:r>
              <a:rPr lang="en-US" altLang="zh-CN" sz="2400" dirty="0" err="1">
                <a:solidFill>
                  <a:schemeClr val="accent2"/>
                </a:solidFill>
                <a:effectLst/>
                <a:latin typeface="宋体" panose="02010600030101010101" pitchFamily="2" charset="-122"/>
              </a:rPr>
              <a:t>int</a:t>
            </a:r>
            <a:r>
              <a:rPr lang="en-US" altLang="zh-CN" sz="2400" dirty="0">
                <a:solidFill>
                  <a:schemeClr val="accent2"/>
                </a:solidFill>
                <a:effectLst/>
                <a:latin typeface="宋体" panose="02010600030101010101" pitchFamily="2" charset="-122"/>
              </a:rPr>
              <a:t> 21h</a:t>
            </a: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latin typeface="宋体" panose="02010600030101010101" pitchFamily="2" charset="-122"/>
              </a:rPr>
              <a:t>	</a:t>
            </a:r>
            <a:r>
              <a:rPr lang="en-US" altLang="zh-CN" sz="2400" dirty="0" err="1">
                <a:solidFill>
                  <a:schemeClr val="accent2"/>
                </a:solidFill>
                <a:effectLst/>
                <a:latin typeface="宋体" panose="02010600030101010101" pitchFamily="2" charset="-122"/>
              </a:rPr>
              <a:t>mov</a:t>
            </a:r>
            <a:r>
              <a:rPr lang="en-US" altLang="zh-CN" sz="2400" dirty="0">
                <a:solidFill>
                  <a:schemeClr val="accent2"/>
                </a:solidFill>
                <a:effectLst/>
                <a:latin typeface="宋体" panose="02010600030101010101" pitchFamily="2" charset="-122"/>
              </a:rPr>
              <a:t> dl,</a:t>
            </a:r>
            <a:r>
              <a:rPr lang="en-US" altLang="zh-CN" sz="2400" dirty="0">
                <a:solidFill>
                  <a:schemeClr val="bg2"/>
                </a:solidFill>
                <a:effectLst/>
                <a:latin typeface="宋体" panose="02010600030101010101" pitchFamily="2" charset="-122"/>
              </a:rPr>
              <a:t>0ah</a:t>
            </a:r>
            <a:r>
              <a:rPr lang="en-US" altLang="zh-CN" sz="2400" dirty="0">
                <a:solidFill>
                  <a:schemeClr val="accent2"/>
                </a:solidFill>
                <a:effectLst/>
                <a:latin typeface="宋体" panose="02010600030101010101" pitchFamily="2" charset="-122"/>
              </a:rPr>
              <a:t>	</a:t>
            </a:r>
            <a:r>
              <a:rPr lang="en-US" altLang="zh-CN" sz="2400" dirty="0">
                <a:effectLst/>
                <a:latin typeface="宋体" panose="02010600030101010101" pitchFamily="2" charset="-122"/>
              </a:rPr>
              <a:t>;</a:t>
            </a:r>
            <a:r>
              <a:rPr lang="zh-CN" altLang="en-US" sz="2400" dirty="0">
                <a:effectLst/>
                <a:latin typeface="宋体" panose="02010600030101010101" pitchFamily="2" charset="-122"/>
              </a:rPr>
              <a:t>显示换行</a:t>
            </a:r>
          </a:p>
          <a:p>
            <a:pPr marL="0" indent="0">
              <a:lnSpc>
                <a:spcPct val="70000"/>
              </a:lnSpc>
              <a:buFont typeface="Wingdings" panose="05000000000000000000" pitchFamily="2" charset="2"/>
              <a:buNone/>
              <a:tabLst>
                <a:tab pos="1620520" algn="l"/>
                <a:tab pos="3810000" algn="l"/>
              </a:tabLst>
            </a:pPr>
            <a:r>
              <a:rPr lang="zh-CN" altLang="en-US" sz="2400" dirty="0">
                <a:solidFill>
                  <a:schemeClr val="accent2"/>
                </a:solidFill>
                <a:effectLst/>
                <a:latin typeface="宋体" panose="02010600030101010101" pitchFamily="2" charset="-122"/>
              </a:rPr>
              <a:t>	</a:t>
            </a:r>
            <a:r>
              <a:rPr lang="en-US" altLang="zh-CN" sz="2400" dirty="0" err="1">
                <a:solidFill>
                  <a:schemeClr val="accent2"/>
                </a:solidFill>
                <a:effectLst/>
                <a:latin typeface="宋体" panose="02010600030101010101" pitchFamily="2" charset="-122"/>
              </a:rPr>
              <a:t>mov</a:t>
            </a:r>
            <a:r>
              <a:rPr lang="en-US" altLang="zh-CN" sz="2400" dirty="0">
                <a:solidFill>
                  <a:schemeClr val="accent2"/>
                </a:solidFill>
                <a:effectLst/>
                <a:latin typeface="宋体" panose="02010600030101010101" pitchFamily="2" charset="-122"/>
              </a:rPr>
              <a:t> ah,2</a:t>
            </a:r>
            <a:endParaRPr lang="en-US" altLang="zh-CN" sz="2400" dirty="0">
              <a:effectLst/>
              <a:latin typeface="宋体" panose="02010600030101010101" pitchFamily="2" charset="-122"/>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latin typeface="宋体" panose="02010600030101010101" pitchFamily="2" charset="-122"/>
              </a:rPr>
              <a:t>	</a:t>
            </a:r>
            <a:r>
              <a:rPr lang="en-US" altLang="zh-CN" sz="2400" dirty="0" err="1">
                <a:solidFill>
                  <a:schemeClr val="accent2"/>
                </a:solidFill>
                <a:effectLst/>
                <a:latin typeface="宋体" panose="02010600030101010101" pitchFamily="2" charset="-122"/>
              </a:rPr>
              <a:t>int</a:t>
            </a:r>
            <a:r>
              <a:rPr lang="en-US" altLang="zh-CN" sz="2400" dirty="0">
                <a:solidFill>
                  <a:schemeClr val="accent2"/>
                </a:solidFill>
                <a:effectLst/>
                <a:latin typeface="宋体" panose="02010600030101010101" pitchFamily="2" charset="-122"/>
              </a:rPr>
              <a:t> 21h</a:t>
            </a:r>
          </a:p>
          <a:p>
            <a:pPr marL="0" indent="0">
              <a:lnSpc>
                <a:spcPct val="70000"/>
              </a:lnSpc>
              <a:buFont typeface="Wingdings" panose="05000000000000000000" pitchFamily="2" charset="2"/>
              <a:buNone/>
              <a:tabLst>
                <a:tab pos="1620520" algn="l"/>
                <a:tab pos="3810000" algn="l"/>
              </a:tabLst>
            </a:pPr>
            <a:r>
              <a:rPr lang="en-US" altLang="zh-CN" sz="2400" dirty="0">
                <a:solidFill>
                  <a:schemeClr val="accent2"/>
                </a:solidFill>
                <a:effectLst/>
                <a:latin typeface="宋体" panose="02010600030101010101" pitchFamily="2" charset="-122"/>
              </a:rPr>
              <a:t>	</a:t>
            </a:r>
            <a:r>
              <a:rPr lang="en-US" altLang="zh-CN" sz="2400" dirty="0">
                <a:solidFill>
                  <a:schemeClr val="bg2"/>
                </a:solidFill>
                <a:effectLst/>
                <a:latin typeface="宋体" panose="02010600030101010101" pitchFamily="2" charset="-122"/>
              </a:rPr>
              <a:t>pop dx</a:t>
            </a:r>
            <a:r>
              <a:rPr lang="en-US" altLang="zh-CN" sz="2400" dirty="0">
                <a:solidFill>
                  <a:schemeClr val="accent2"/>
                </a:solidFill>
                <a:effectLst/>
                <a:latin typeface="宋体" panose="02010600030101010101" pitchFamily="2" charset="-122"/>
              </a:rPr>
              <a:t>	</a:t>
            </a:r>
            <a:r>
              <a:rPr lang="en-US" altLang="zh-CN" sz="2400" dirty="0">
                <a:effectLst/>
                <a:latin typeface="宋体" panose="02010600030101010101" pitchFamily="2" charset="-122"/>
              </a:rPr>
              <a:t>;</a:t>
            </a:r>
            <a:r>
              <a:rPr lang="zh-CN" altLang="en-US" sz="2400" dirty="0">
                <a:effectLst/>
                <a:latin typeface="宋体" panose="02010600030101010101" pitchFamily="2" charset="-122"/>
              </a:rPr>
              <a:t>恢复寄存器</a:t>
            </a:r>
            <a:r>
              <a:rPr lang="en-US" altLang="zh-CN" sz="2400" dirty="0">
                <a:effectLst/>
                <a:latin typeface="宋体" panose="02010600030101010101" pitchFamily="2" charset="-122"/>
              </a:rPr>
              <a:t>DX</a:t>
            </a:r>
            <a:r>
              <a:rPr lang="zh-CN" altLang="en-US" sz="2400" dirty="0">
                <a:effectLst/>
                <a:latin typeface="宋体" panose="02010600030101010101" pitchFamily="2" charset="-122"/>
              </a:rPr>
              <a:t>和</a:t>
            </a:r>
            <a:r>
              <a:rPr lang="en-US" altLang="zh-CN" sz="2400" dirty="0">
                <a:effectLst/>
                <a:latin typeface="宋体" panose="02010600030101010101" pitchFamily="2" charset="-122"/>
              </a:rPr>
              <a:t>AX</a:t>
            </a:r>
            <a:endParaRPr lang="en-US" altLang="zh-CN" sz="2400" dirty="0">
              <a:solidFill>
                <a:schemeClr val="bg2"/>
              </a:solidFill>
              <a:effectLst/>
              <a:latin typeface="宋体" panose="02010600030101010101" pitchFamily="2" charset="-122"/>
            </a:endParaRPr>
          </a:p>
          <a:p>
            <a:pPr marL="0" indent="0">
              <a:lnSpc>
                <a:spcPct val="70000"/>
              </a:lnSpc>
              <a:buFont typeface="Wingdings" panose="05000000000000000000" pitchFamily="2" charset="2"/>
              <a:buNone/>
              <a:tabLst>
                <a:tab pos="1620520" algn="l"/>
                <a:tab pos="3810000" algn="l"/>
              </a:tabLst>
            </a:pPr>
            <a:r>
              <a:rPr lang="en-US" altLang="zh-CN" sz="2400" dirty="0">
                <a:solidFill>
                  <a:schemeClr val="bg2"/>
                </a:solidFill>
                <a:effectLst/>
                <a:latin typeface="宋体" panose="02010600030101010101" pitchFamily="2" charset="-122"/>
              </a:rPr>
              <a:t>	pop ax</a:t>
            </a:r>
          </a:p>
          <a:p>
            <a:pPr marL="0" indent="0">
              <a:lnSpc>
                <a:spcPct val="70000"/>
              </a:lnSpc>
              <a:buFont typeface="Wingdings" panose="05000000000000000000" pitchFamily="2" charset="2"/>
              <a:buNone/>
              <a:tabLst>
                <a:tab pos="1620520" algn="l"/>
                <a:tab pos="3810000" algn="l"/>
              </a:tabLst>
            </a:pPr>
            <a:r>
              <a:rPr lang="en-US" altLang="zh-CN" sz="2400" dirty="0">
                <a:solidFill>
                  <a:schemeClr val="bg2"/>
                </a:solidFill>
                <a:effectLst/>
                <a:latin typeface="宋体" panose="02010600030101010101" pitchFamily="2" charset="-122"/>
              </a:rPr>
              <a:t>	ret</a:t>
            </a:r>
            <a:r>
              <a:rPr lang="en-US" altLang="zh-CN" sz="2400" dirty="0">
                <a:solidFill>
                  <a:schemeClr val="accent2"/>
                </a:solidFill>
                <a:effectLst/>
                <a:latin typeface="宋体" panose="02010600030101010101" pitchFamily="2" charset="-122"/>
              </a:rPr>
              <a:t>	</a:t>
            </a:r>
            <a:r>
              <a:rPr lang="en-US" altLang="zh-CN" sz="2400" dirty="0">
                <a:effectLst/>
                <a:latin typeface="宋体" panose="02010600030101010101" pitchFamily="2" charset="-122"/>
              </a:rPr>
              <a:t>;</a:t>
            </a:r>
            <a:r>
              <a:rPr lang="zh-CN" altLang="en-US" sz="2400" dirty="0">
                <a:effectLst/>
                <a:latin typeface="宋体" panose="02010600030101010101" pitchFamily="2" charset="-122"/>
              </a:rPr>
              <a:t>子程序返回</a:t>
            </a:r>
            <a:endParaRPr lang="zh-CN" altLang="en-US" sz="2400" dirty="0">
              <a:solidFill>
                <a:schemeClr val="bg2"/>
              </a:solidFill>
              <a:effectLst/>
              <a:latin typeface="宋体" panose="02010600030101010101" pitchFamily="2" charset="-122"/>
            </a:endParaRPr>
          </a:p>
          <a:p>
            <a:pPr marL="0" indent="0">
              <a:lnSpc>
                <a:spcPct val="70000"/>
              </a:lnSpc>
              <a:buFont typeface="Wingdings" panose="05000000000000000000" pitchFamily="2" charset="2"/>
              <a:buNone/>
              <a:tabLst>
                <a:tab pos="1620520" algn="l"/>
                <a:tab pos="3810000" algn="l"/>
              </a:tabLst>
            </a:pPr>
            <a:r>
              <a:rPr lang="en-US" altLang="zh-CN" sz="2400" dirty="0" err="1">
                <a:solidFill>
                  <a:schemeClr val="bg2"/>
                </a:solidFill>
                <a:effectLst/>
                <a:latin typeface="宋体" panose="02010600030101010101" pitchFamily="2" charset="-122"/>
              </a:rPr>
              <a:t>dpcrlf</a:t>
            </a:r>
            <a:r>
              <a:rPr lang="en-US" altLang="zh-CN" sz="2400" dirty="0">
                <a:solidFill>
                  <a:schemeClr val="bg2"/>
                </a:solidFill>
                <a:effectLst/>
                <a:latin typeface="宋体" panose="02010600030101010101" pitchFamily="2" charset="-122"/>
              </a:rPr>
              <a:t>	</a:t>
            </a:r>
            <a:r>
              <a:rPr lang="en-US" altLang="zh-CN" sz="2400" dirty="0" err="1">
                <a:solidFill>
                  <a:schemeClr val="bg2"/>
                </a:solidFill>
                <a:effectLst/>
                <a:latin typeface="宋体" panose="02010600030101010101" pitchFamily="2" charset="-122"/>
              </a:rPr>
              <a:t>endp</a:t>
            </a:r>
            <a:r>
              <a:rPr lang="en-US" altLang="zh-CN" sz="2400" dirty="0">
                <a:solidFill>
                  <a:schemeClr val="accent2"/>
                </a:solidFill>
                <a:effectLst/>
                <a:latin typeface="宋体" panose="02010600030101010101" pitchFamily="2" charset="-122"/>
              </a:rPr>
              <a:t>	</a:t>
            </a:r>
            <a:r>
              <a:rPr lang="en-US" altLang="zh-CN" sz="2400" dirty="0">
                <a:effectLst/>
                <a:latin typeface="宋体" panose="02010600030101010101" pitchFamily="2" charset="-122"/>
              </a:rPr>
              <a:t>;</a:t>
            </a:r>
            <a:r>
              <a:rPr lang="zh-CN" altLang="en-US" sz="2400" dirty="0">
                <a:effectLst/>
                <a:latin typeface="宋体" panose="02010600030101010101" pitchFamily="2" charset="-122"/>
              </a:rPr>
              <a:t>过程结束</a:t>
            </a:r>
          </a:p>
        </p:txBody>
      </p:sp>
      <p:sp>
        <p:nvSpPr>
          <p:cNvPr id="1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子程序设计方法</a:t>
            </a:r>
          </a:p>
        </p:txBody>
      </p:sp>
      <p:sp>
        <p:nvSpPr>
          <p:cNvPr id="4" name="Text Box 3077"/>
          <p:cNvSpPr txBox="1">
            <a:spLocks noChangeArrowheads="1"/>
          </p:cNvSpPr>
          <p:nvPr/>
        </p:nvSpPr>
        <p:spPr bwMode="auto">
          <a:xfrm>
            <a:off x="4931532" y="5532739"/>
            <a:ext cx="4212468" cy="1323439"/>
          </a:xfrm>
          <a:prstGeom prst="rect">
            <a:avLst/>
          </a:prstGeom>
          <a:solidFill>
            <a:schemeClr val="bg1"/>
          </a:solidFill>
          <a:ln w="9525">
            <a:solidFill>
              <a:srgbClr val="FF3300"/>
            </a:solidFill>
            <a:miter lim="800000"/>
            <a:headEnd/>
            <a:tailEnd/>
          </a:ln>
          <a:effectLst/>
        </p:spPr>
        <p:txBody>
          <a:bodyPr wrap="square">
            <a:spAutoFit/>
          </a:bodyPr>
          <a:lstStyle/>
          <a:p>
            <a:pPr>
              <a:spcBef>
                <a:spcPct val="50000"/>
              </a:spcBef>
            </a:pPr>
            <a:r>
              <a:rPr lang="en-US" altLang="zh-CN" sz="2000" dirty="0"/>
              <a:t>DOS</a:t>
            </a:r>
            <a:r>
              <a:rPr lang="zh-CN" altLang="en-US" sz="2000" dirty="0"/>
              <a:t>系统调用</a:t>
            </a:r>
            <a:r>
              <a:rPr lang="en-US" altLang="zh-CN" sz="2000" dirty="0"/>
              <a:t>INT 21H-</a:t>
            </a:r>
            <a:r>
              <a:rPr lang="zh-CN" altLang="en-US" sz="2000" b="1" dirty="0"/>
              <a:t>单字符输出：</a:t>
            </a:r>
            <a:endParaRPr lang="en-US" altLang="zh-CN" sz="2000" b="1" dirty="0"/>
          </a:p>
          <a:p>
            <a:pPr lvl="1">
              <a:spcBef>
                <a:spcPct val="50000"/>
              </a:spcBef>
            </a:pPr>
            <a:r>
              <a:rPr lang="zh-CN" altLang="en-US" sz="2000" b="1" dirty="0"/>
              <a:t>功能号</a:t>
            </a:r>
            <a:r>
              <a:rPr lang="en-US" altLang="zh-CN" sz="2000" b="1" dirty="0"/>
              <a:t>2</a:t>
            </a:r>
            <a:r>
              <a:rPr lang="zh-CN" altLang="en-US" sz="2000" b="1" dirty="0"/>
              <a:t>送</a:t>
            </a:r>
            <a:r>
              <a:rPr lang="en-US" altLang="zh-CN" sz="2000" b="1" dirty="0"/>
              <a:t>AH</a:t>
            </a:r>
          </a:p>
          <a:p>
            <a:pPr lvl="1">
              <a:spcBef>
                <a:spcPct val="50000"/>
              </a:spcBef>
            </a:pPr>
            <a:r>
              <a:rPr lang="en-US" altLang="zh-CN" sz="2000" b="1" dirty="0"/>
              <a:t>DL=</a:t>
            </a:r>
            <a:r>
              <a:rPr lang="zh-CN" altLang="en-US" sz="2000" b="1" dirty="0"/>
              <a:t>输出字符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68312" y="944724"/>
            <a:ext cx="8532180" cy="43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67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endParaRPr lang="zh-CN" altLang="en-US" sz="2000" b="0" dirty="0">
              <a:latin typeface="楷体_GB2312" pitchFamily="49" charset="-122"/>
              <a:ea typeface="楷体_GB2312" pitchFamily="49" charset="-122"/>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5" name="Rectangle 2">
            <a:extLst>
              <a:ext uri="{FF2B5EF4-FFF2-40B4-BE49-F238E27FC236}">
                <a16:creationId xmlns:a16="http://schemas.microsoft.com/office/drawing/2014/main" id="{E9EE4545-82C9-6847-8391-DBAD6D134429}"/>
              </a:ext>
            </a:extLst>
          </p:cNvPr>
          <p:cNvSpPr>
            <a:spLocks noChangeArrowheads="1"/>
          </p:cNvSpPr>
          <p:nvPr/>
        </p:nvSpPr>
        <p:spPr bwMode="auto">
          <a:xfrm>
            <a:off x="452120" y="1159879"/>
            <a:ext cx="8116324" cy="1276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67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zh-CN" altLang="en-US" sz="2200" b="0" dirty="0">
                <a:latin typeface="楷体_GB2312" pitchFamily="49" charset="-122"/>
                <a:ea typeface="楷体_GB2312" pitchFamily="49" charset="-122"/>
              </a:rPr>
              <a:t>主程序在调用子程序时，经常需要传送一些参数给子程序，子程序运行完之后也经常需要回送一些结果信息给主程序。这种主程序和子程序之间的信息传递称为参数传递。</a:t>
            </a:r>
            <a:endParaRPr lang="zh-CN" altLang="en-US" sz="2000" b="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66B0721-1A7C-F44B-AED0-3B490E614650}"/>
                  </a:ext>
                </a:extLst>
              </p:cNvPr>
              <p:cNvSpPr/>
              <p:nvPr/>
            </p:nvSpPr>
            <p:spPr>
              <a:xfrm>
                <a:off x="575556" y="2539071"/>
                <a:ext cx="6598473" cy="494879"/>
              </a:xfrm>
              <a:prstGeom prst="rect">
                <a:avLst/>
              </a:prstGeom>
              <a:ln>
                <a:solidFill>
                  <a:srgbClr val="C00000"/>
                </a:solidFill>
              </a:ln>
            </p:spPr>
            <p:txBody>
              <a:bodyPr wrap="none">
                <a:spAutoFit/>
              </a:bodyPr>
              <a:lstStyle/>
              <a:p>
                <a:pPr>
                  <a:lnSpc>
                    <a:spcPct val="90000"/>
                  </a:lnSpc>
                  <a:tabLst>
                    <a:tab pos="1620520" algn="l"/>
                    <a:tab pos="3810000" algn="l"/>
                  </a:tabLst>
                </a:pPr>
                <a:r>
                  <a:rPr lang="zh-CN" altLang="en-US" dirty="0">
                    <a:latin typeface="楷体_GB2312" pitchFamily="49" charset="-122"/>
                    <a:ea typeface="楷体_GB2312" pitchFamily="49" charset="-122"/>
                  </a:rPr>
                  <a:t>例： 设计程序计算</a:t>
                </a:r>
                <a14:m>
                  <m:oMath xmlns:m="http://schemas.openxmlformats.org/officeDocument/2006/math">
                    <m:r>
                      <a:rPr lang="en-US" altLang="zh-CN" i="1" dirty="0">
                        <a:latin typeface="Cambria Math"/>
                      </a:rPr>
                      <m:t>𝒀</m:t>
                    </m:r>
                    <m:r>
                      <a:rPr lang="en-US" altLang="zh-CN" i="1" dirty="0">
                        <a:latin typeface="Cambria Math"/>
                      </a:rPr>
                      <m:t>=</m:t>
                    </m:r>
                    <m:rad>
                      <m:radPr>
                        <m:degHide m:val="on"/>
                        <m:ctrlPr>
                          <a:rPr lang="en-US" altLang="zh-CN" i="1" dirty="0">
                            <a:latin typeface="Cambria Math" panose="02040503050406030204" pitchFamily="18" charset="0"/>
                          </a:rPr>
                        </m:ctrlPr>
                      </m:radPr>
                      <m:deg/>
                      <m:e>
                        <m:r>
                          <a:rPr lang="en-US" altLang="zh-CN" i="1" dirty="0">
                            <a:latin typeface="Cambria Math"/>
                          </a:rPr>
                          <m:t>𝟐</m:t>
                        </m:r>
                        <m:r>
                          <a:rPr lang="en-US" altLang="zh-CN" i="1" dirty="0">
                            <a:latin typeface="Cambria Math"/>
                          </a:rPr>
                          <m:t>𝒙</m:t>
                        </m:r>
                      </m:e>
                    </m:rad>
                    <m:r>
                      <a:rPr lang="en-US" altLang="zh-CN" i="1" dirty="0">
                        <a:latin typeface="Cambria Math"/>
                      </a:rPr>
                      <m:t>+</m:t>
                    </m:r>
                    <m:rad>
                      <m:radPr>
                        <m:degHide m:val="on"/>
                        <m:ctrlPr>
                          <a:rPr lang="en-US" altLang="zh-CN" i="1" dirty="0">
                            <a:latin typeface="Cambria Math" panose="02040503050406030204" pitchFamily="18" charset="0"/>
                          </a:rPr>
                        </m:ctrlPr>
                      </m:radPr>
                      <m:deg/>
                      <m:e>
                        <m:r>
                          <a:rPr lang="en-US" altLang="zh-CN" i="1" dirty="0">
                            <a:latin typeface="Cambria Math"/>
                          </a:rPr>
                          <m:t>𝟑</m:t>
                        </m:r>
                        <m:r>
                          <a:rPr lang="en-US" altLang="zh-CN" i="1" dirty="0">
                            <a:latin typeface="Cambria Math"/>
                          </a:rPr>
                          <m:t>𝒚</m:t>
                        </m:r>
                      </m:e>
                    </m:rad>
                    <m:r>
                      <a:rPr lang="en-US" altLang="zh-CN" i="1" dirty="0">
                        <a:latin typeface="Cambria Math"/>
                      </a:rPr>
                      <m:t>+</m:t>
                    </m:r>
                    <m:rad>
                      <m:radPr>
                        <m:degHide m:val="on"/>
                        <m:ctrlPr>
                          <a:rPr lang="en-US" altLang="zh-CN" i="1" dirty="0">
                            <a:latin typeface="Cambria Math" panose="02040503050406030204" pitchFamily="18" charset="0"/>
                          </a:rPr>
                        </m:ctrlPr>
                      </m:radPr>
                      <m:deg/>
                      <m:e>
                        <m:r>
                          <a:rPr lang="en-US" altLang="zh-CN" i="1" dirty="0">
                            <a:latin typeface="Cambria Math"/>
                          </a:rPr>
                          <m:t>𝟏𝟓𝟎</m:t>
                        </m:r>
                      </m:e>
                    </m:rad>
                  </m:oMath>
                </a14:m>
                <a:r>
                  <a:rPr lang="zh-CN" altLang="en-US" dirty="0">
                    <a:latin typeface="楷体_GB2312" pitchFamily="49" charset="-122"/>
                    <a:ea typeface="楷体_GB2312" pitchFamily="49" charset="-122"/>
                  </a:rPr>
                  <a:t>的值</a:t>
                </a:r>
                <a:endParaRPr lang="zh-CN" altLang="en-US" dirty="0">
                  <a:solidFill>
                    <a:schemeClr val="bg2"/>
                  </a:solidFill>
                  <a:latin typeface="宋体" panose="02010600030101010101" pitchFamily="2" charset="-122"/>
                </a:endParaRPr>
              </a:p>
            </p:txBody>
          </p:sp>
        </mc:Choice>
        <mc:Fallback xmlns="">
          <p:sp>
            <p:nvSpPr>
              <p:cNvPr id="2" name="Rectangle 1">
                <a:extLst>
                  <a:ext uri="{FF2B5EF4-FFF2-40B4-BE49-F238E27FC236}">
                    <a16:creationId xmlns:a16="http://schemas.microsoft.com/office/drawing/2014/main" id="{366B0721-1A7C-F44B-AED0-3B490E614650}"/>
                  </a:ext>
                </a:extLst>
              </p:cNvPr>
              <p:cNvSpPr>
                <a:spLocks noRot="1" noChangeAspect="1" noMove="1" noResize="1" noEditPoints="1" noAdjustHandles="1" noChangeArrowheads="1" noChangeShapeType="1" noTextEdit="1"/>
              </p:cNvSpPr>
              <p:nvPr/>
            </p:nvSpPr>
            <p:spPr>
              <a:xfrm>
                <a:off x="575556" y="2539071"/>
                <a:ext cx="6598473" cy="494879"/>
              </a:xfrm>
              <a:prstGeom prst="rect">
                <a:avLst/>
              </a:prstGeom>
              <a:blipFill>
                <a:blip r:embed="rId3"/>
                <a:stretch>
                  <a:fillRect l="-1341" t="-7317" r="-192" b="-19512"/>
                </a:stretch>
              </a:blipFill>
              <a:ln>
                <a:solidFill>
                  <a:srgbClr val="C00000"/>
                </a:solidFill>
              </a:ln>
            </p:spPr>
            <p:txBody>
              <a:bodyPr/>
              <a:lstStyle/>
              <a:p>
                <a:r>
                  <a:rPr lang="en-CN">
                    <a:noFill/>
                  </a:rPr>
                  <a:t> </a:t>
                </a:r>
              </a:p>
            </p:txBody>
          </p:sp>
        </mc:Fallback>
      </mc:AlternateContent>
      <p:sp>
        <p:nvSpPr>
          <p:cNvPr id="3" name="TextBox 2">
            <a:extLst>
              <a:ext uri="{FF2B5EF4-FFF2-40B4-BE49-F238E27FC236}">
                <a16:creationId xmlns:a16="http://schemas.microsoft.com/office/drawing/2014/main" id="{54667E28-7E1A-F141-811D-ECC2E69D7B9E}"/>
              </a:ext>
            </a:extLst>
          </p:cNvPr>
          <p:cNvSpPr txBox="1"/>
          <p:nvPr/>
        </p:nvSpPr>
        <p:spPr>
          <a:xfrm>
            <a:off x="1943708" y="3140968"/>
            <a:ext cx="700833" cy="400110"/>
          </a:xfrm>
          <a:prstGeom prst="rect">
            <a:avLst/>
          </a:prstGeom>
          <a:noFill/>
          <a:ln w="19050">
            <a:solidFill>
              <a:srgbClr val="3333FF"/>
            </a:solidFill>
          </a:ln>
        </p:spPr>
        <p:txBody>
          <a:bodyPr wrap="none" rtlCol="0">
            <a:spAutoFit/>
          </a:bodyPr>
          <a:lstStyle/>
          <a:p>
            <a:r>
              <a:rPr lang="zh-CN" altLang="en-CN" sz="2000" dirty="0"/>
              <a:t>开始</a:t>
            </a:r>
            <a:endParaRPr lang="en-CN" sz="2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7BC8B5-4365-DA46-9F80-94E48B160F27}"/>
                  </a:ext>
                </a:extLst>
              </p:cNvPr>
              <p:cNvSpPr txBox="1"/>
              <p:nvPr/>
            </p:nvSpPr>
            <p:spPr>
              <a:xfrm>
                <a:off x="847895" y="3889386"/>
                <a:ext cx="2892458" cy="429156"/>
              </a:xfrm>
              <a:prstGeom prst="rect">
                <a:avLst/>
              </a:prstGeom>
              <a:noFill/>
              <a:ln w="19050">
                <a:solidFill>
                  <a:srgbClr val="3333FF"/>
                </a:solidFill>
              </a:ln>
            </p:spPr>
            <p:txBody>
              <a:bodyPr wrap="none" rtlCol="0">
                <a:spAutoFit/>
              </a:bodyPr>
              <a:lstStyle/>
              <a:p>
                <a:r>
                  <a:rPr lang="zh-CN" altLang="en-US" sz="2000" dirty="0"/>
                  <a:t>调用</a:t>
                </a:r>
                <a:r>
                  <a:rPr lang="en-US" altLang="zh-CN" sz="2000" dirty="0"/>
                  <a:t>SQROOT,</a:t>
                </a:r>
                <a:r>
                  <a:rPr lang="zh-CN" altLang="en-US" sz="2000" dirty="0"/>
                  <a:t> 计算</a:t>
                </a:r>
                <a14:m>
                  <m:oMath xmlns:m="http://schemas.openxmlformats.org/officeDocument/2006/math">
                    <m:rad>
                      <m:radPr>
                        <m:degHide m:val="on"/>
                        <m:ctrlPr>
                          <a:rPr lang="en-US" altLang="zh-CN" sz="2000" i="1" dirty="0">
                            <a:latin typeface="Cambria Math" panose="02040503050406030204" pitchFamily="18" charset="0"/>
                          </a:rPr>
                        </m:ctrlPr>
                      </m:radPr>
                      <m:deg/>
                      <m:e>
                        <m:r>
                          <a:rPr lang="en-US" altLang="zh-CN" sz="2000" i="1" dirty="0">
                            <a:latin typeface="Cambria Math"/>
                          </a:rPr>
                          <m:t>𝟐</m:t>
                        </m:r>
                        <m:r>
                          <a:rPr lang="en-US" altLang="zh-CN" sz="2000" i="1" dirty="0">
                            <a:latin typeface="Cambria Math"/>
                          </a:rPr>
                          <m:t>𝒙</m:t>
                        </m:r>
                      </m:e>
                    </m:rad>
                  </m:oMath>
                </a14:m>
                <a:endParaRPr lang="en-CN" sz="2000" dirty="0"/>
              </a:p>
            </p:txBody>
          </p:sp>
        </mc:Choice>
        <mc:Fallback xmlns="">
          <p:sp>
            <p:nvSpPr>
              <p:cNvPr id="7" name="TextBox 6">
                <a:extLst>
                  <a:ext uri="{FF2B5EF4-FFF2-40B4-BE49-F238E27FC236}">
                    <a16:creationId xmlns:a16="http://schemas.microsoft.com/office/drawing/2014/main" id="{E77BC8B5-4365-DA46-9F80-94E48B160F27}"/>
                  </a:ext>
                </a:extLst>
              </p:cNvPr>
              <p:cNvSpPr txBox="1">
                <a:spLocks noRot="1" noChangeAspect="1" noMove="1" noResize="1" noEditPoints="1" noAdjustHandles="1" noChangeArrowheads="1" noChangeShapeType="1" noTextEdit="1"/>
              </p:cNvSpPr>
              <p:nvPr/>
            </p:nvSpPr>
            <p:spPr>
              <a:xfrm>
                <a:off x="847895" y="3889386"/>
                <a:ext cx="2892458" cy="429156"/>
              </a:xfrm>
              <a:prstGeom prst="rect">
                <a:avLst/>
              </a:prstGeom>
              <a:blipFill>
                <a:blip r:embed="rId4"/>
                <a:stretch>
                  <a:fillRect l="-2174" t="-2857" b="-22857"/>
                </a:stretch>
              </a:blipFill>
              <a:ln w="19050">
                <a:solidFill>
                  <a:srgbClr val="3333FF"/>
                </a:solidFill>
              </a:ln>
            </p:spPr>
            <p:txBody>
              <a:bodyPr/>
              <a:lstStyle/>
              <a:p>
                <a:r>
                  <a:rPr lang="en-CN">
                    <a:noFill/>
                  </a:rPr>
                  <a:t> </a:t>
                </a:r>
              </a:p>
            </p:txBody>
          </p:sp>
        </mc:Fallback>
      </mc:AlternateContent>
      <p:cxnSp>
        <p:nvCxnSpPr>
          <p:cNvPr id="8" name="Straight Arrow Connector 7">
            <a:extLst>
              <a:ext uri="{FF2B5EF4-FFF2-40B4-BE49-F238E27FC236}">
                <a16:creationId xmlns:a16="http://schemas.microsoft.com/office/drawing/2014/main" id="{10359034-2696-3042-B074-BE1B0264FDA1}"/>
              </a:ext>
            </a:extLst>
          </p:cNvPr>
          <p:cNvCxnSpPr>
            <a:cxnSpLocks/>
            <a:stCxn id="3" idx="2"/>
          </p:cNvCxnSpPr>
          <p:nvPr/>
        </p:nvCxnSpPr>
        <p:spPr bwMode="auto">
          <a:xfrm flipH="1">
            <a:off x="2294123" y="3541078"/>
            <a:ext cx="2" cy="350625"/>
          </a:xfrm>
          <a:prstGeom prst="straightConnector1">
            <a:avLst/>
          </a:prstGeom>
          <a:solidFill>
            <a:schemeClr val="bg1"/>
          </a:solidFill>
          <a:ln w="19050" cap="flat" cmpd="sng" algn="ctr">
            <a:solidFill>
              <a:srgbClr val="66CCFF"/>
            </a:solidFill>
            <a:prstDash val="solid"/>
            <a:round/>
            <a:headEnd type="none" w="med" len="med"/>
            <a:tailEnd type="triangle"/>
          </a:ln>
        </p:spPr>
      </p:cxnSp>
      <p:sp>
        <p:nvSpPr>
          <p:cNvPr id="10" name="TextBox 9">
            <a:extLst>
              <a:ext uri="{FF2B5EF4-FFF2-40B4-BE49-F238E27FC236}">
                <a16:creationId xmlns:a16="http://schemas.microsoft.com/office/drawing/2014/main" id="{4124F0CB-B801-E34B-9322-FB2789870672}"/>
              </a:ext>
            </a:extLst>
          </p:cNvPr>
          <p:cNvSpPr txBox="1"/>
          <p:nvPr/>
        </p:nvSpPr>
        <p:spPr>
          <a:xfrm>
            <a:off x="5090169" y="3429000"/>
            <a:ext cx="3345788" cy="400110"/>
          </a:xfrm>
          <a:prstGeom prst="rect">
            <a:avLst/>
          </a:prstGeom>
          <a:noFill/>
          <a:ln w="19050">
            <a:solidFill>
              <a:srgbClr val="3333FF"/>
            </a:solidFill>
          </a:ln>
        </p:spPr>
        <p:txBody>
          <a:bodyPr wrap="none" rtlCol="0">
            <a:spAutoFit/>
          </a:bodyPr>
          <a:lstStyle/>
          <a:p>
            <a:r>
              <a:rPr lang="zh-CN" altLang="en-US" sz="2000" dirty="0"/>
              <a:t>子程序</a:t>
            </a:r>
            <a:r>
              <a:rPr lang="en-US" altLang="zh-CN" sz="2000" dirty="0"/>
              <a:t>SQROOT</a:t>
            </a:r>
            <a:r>
              <a:rPr lang="zh-CN" altLang="en-US" sz="2000" dirty="0"/>
              <a:t>计算平方根</a:t>
            </a:r>
            <a:endParaRPr lang="en-CN" sz="2000" dirty="0"/>
          </a:p>
        </p:txBody>
      </p:sp>
      <p:cxnSp>
        <p:nvCxnSpPr>
          <p:cNvPr id="17" name="Straight Arrow Connector 16">
            <a:extLst>
              <a:ext uri="{FF2B5EF4-FFF2-40B4-BE49-F238E27FC236}">
                <a16:creationId xmlns:a16="http://schemas.microsoft.com/office/drawing/2014/main" id="{1C0C1348-DFF4-9E4D-A973-B9B76908B280}"/>
              </a:ext>
            </a:extLst>
          </p:cNvPr>
          <p:cNvCxnSpPr>
            <a:cxnSpLocks/>
            <a:stCxn id="7" idx="3"/>
          </p:cNvCxnSpPr>
          <p:nvPr/>
        </p:nvCxnSpPr>
        <p:spPr bwMode="auto">
          <a:xfrm>
            <a:off x="3740353" y="4103964"/>
            <a:ext cx="2118885" cy="45116"/>
          </a:xfrm>
          <a:prstGeom prst="straightConnector1">
            <a:avLst/>
          </a:prstGeom>
          <a:solidFill>
            <a:schemeClr val="bg1"/>
          </a:solidFill>
          <a:ln w="19050" cap="flat" cmpd="sng" algn="ctr">
            <a:solidFill>
              <a:srgbClr val="FF3300"/>
            </a:solidFill>
            <a:prstDash val="solid"/>
            <a:round/>
            <a:headEnd type="none" w="med" len="med"/>
            <a:tailEnd type="triangle"/>
          </a:ln>
        </p:spPr>
      </p:cxnSp>
      <p:grpSp>
        <p:nvGrpSpPr>
          <p:cNvPr id="20" name="Group 19">
            <a:extLst>
              <a:ext uri="{FF2B5EF4-FFF2-40B4-BE49-F238E27FC236}">
                <a16:creationId xmlns:a16="http://schemas.microsoft.com/office/drawing/2014/main" id="{37298B49-730A-9B44-A667-05DD9F2B524E}"/>
              </a:ext>
            </a:extLst>
          </p:cNvPr>
          <p:cNvGrpSpPr/>
          <p:nvPr/>
        </p:nvGrpSpPr>
        <p:grpSpPr>
          <a:xfrm>
            <a:off x="5866765" y="4022396"/>
            <a:ext cx="1955800" cy="2179470"/>
            <a:chOff x="5866765" y="4022396"/>
            <a:chExt cx="1955800" cy="2179470"/>
          </a:xfrm>
        </p:grpSpPr>
        <p:sp>
          <p:nvSpPr>
            <p:cNvPr id="21" name="Rectangle 11">
              <a:extLst>
                <a:ext uri="{FF2B5EF4-FFF2-40B4-BE49-F238E27FC236}">
                  <a16:creationId xmlns:a16="http://schemas.microsoft.com/office/drawing/2014/main" id="{21DCC6D7-3FC8-B443-B7B9-CDDA08A0835F}"/>
                </a:ext>
              </a:extLst>
            </p:cNvPr>
            <p:cNvSpPr>
              <a:spLocks noChangeArrowheads="1"/>
            </p:cNvSpPr>
            <p:nvPr/>
          </p:nvSpPr>
          <p:spPr bwMode="auto">
            <a:xfrm>
              <a:off x="5866765" y="4458290"/>
              <a:ext cx="1955800" cy="36324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r>
                <a:rPr lang="en-US" altLang="zh-CN" sz="1800" dirty="0">
                  <a:latin typeface="华文新魏" panose="02010800040101010101" pitchFamily="2" charset="-122"/>
                  <a:ea typeface="华文新魏" panose="02010800040101010101" pitchFamily="2" charset="-122"/>
                </a:rPr>
                <a:t>SQROOT  PROC</a:t>
              </a:r>
              <a:endParaRPr kumimoji="0" lang="en-US" altLang="zh-CN" sz="1800" b="1" dirty="0">
                <a:latin typeface="华文新魏" panose="02010800040101010101" pitchFamily="2" charset="-122"/>
                <a:ea typeface="华文新魏" panose="02010800040101010101" pitchFamily="2" charset="-122"/>
              </a:endParaRPr>
            </a:p>
          </p:txBody>
        </p:sp>
        <p:sp>
          <p:nvSpPr>
            <p:cNvPr id="22" name="Rectangle 12">
              <a:extLst>
                <a:ext uri="{FF2B5EF4-FFF2-40B4-BE49-F238E27FC236}">
                  <a16:creationId xmlns:a16="http://schemas.microsoft.com/office/drawing/2014/main" id="{357E6274-E5FE-2C4E-84AA-093A8FE3D635}"/>
                </a:ext>
              </a:extLst>
            </p:cNvPr>
            <p:cNvSpPr>
              <a:spLocks noChangeArrowheads="1"/>
            </p:cNvSpPr>
            <p:nvPr/>
          </p:nvSpPr>
          <p:spPr bwMode="auto">
            <a:xfrm>
              <a:off x="5866765" y="4821535"/>
              <a:ext cx="1955800" cy="36324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dirty="0">
                  <a:latin typeface="Times New Roman" panose="02020603050405020304"/>
                  <a:ea typeface="华文新魏" panose="02010800040101010101" pitchFamily="2" charset="-122"/>
                </a:rPr>
                <a:t>…</a:t>
              </a:r>
              <a:endParaRPr kumimoji="0" lang="en-US" altLang="zh-CN" sz="2100" b="1" dirty="0">
                <a:latin typeface="华文新魏" panose="02010800040101010101" pitchFamily="2" charset="-122"/>
                <a:ea typeface="华文新魏" panose="02010800040101010101" pitchFamily="2" charset="-122"/>
              </a:endParaRPr>
            </a:p>
          </p:txBody>
        </p:sp>
        <p:sp>
          <p:nvSpPr>
            <p:cNvPr id="23" name="Rectangle 13">
              <a:extLst>
                <a:ext uri="{FF2B5EF4-FFF2-40B4-BE49-F238E27FC236}">
                  <a16:creationId xmlns:a16="http://schemas.microsoft.com/office/drawing/2014/main" id="{0D5AF106-7580-414D-88A2-AC90344F5163}"/>
                </a:ext>
              </a:extLst>
            </p:cNvPr>
            <p:cNvSpPr>
              <a:spLocks noChangeArrowheads="1"/>
            </p:cNvSpPr>
            <p:nvPr/>
          </p:nvSpPr>
          <p:spPr bwMode="auto">
            <a:xfrm>
              <a:off x="5866765" y="5838621"/>
              <a:ext cx="1955800" cy="36324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1800" b="1" dirty="0">
                  <a:latin typeface="华文新魏" panose="02010800040101010101" pitchFamily="2" charset="-122"/>
                  <a:ea typeface="华文新魏" panose="02010800040101010101" pitchFamily="2" charset="-122"/>
                </a:rPr>
                <a:t>RET</a:t>
              </a:r>
            </a:p>
          </p:txBody>
        </p:sp>
        <p:sp>
          <p:nvSpPr>
            <p:cNvPr id="24" name="Line 14">
              <a:extLst>
                <a:ext uri="{FF2B5EF4-FFF2-40B4-BE49-F238E27FC236}">
                  <a16:creationId xmlns:a16="http://schemas.microsoft.com/office/drawing/2014/main" id="{D387A13D-687C-8B41-B4C9-3D5949A96102}"/>
                </a:ext>
              </a:extLst>
            </p:cNvPr>
            <p:cNvSpPr>
              <a:spLocks noChangeShapeType="1"/>
            </p:cNvSpPr>
            <p:nvPr/>
          </p:nvSpPr>
          <p:spPr bwMode="auto">
            <a:xfrm>
              <a:off x="5866765" y="4022396"/>
              <a:ext cx="0" cy="217947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25" name="Line 15">
              <a:extLst>
                <a:ext uri="{FF2B5EF4-FFF2-40B4-BE49-F238E27FC236}">
                  <a16:creationId xmlns:a16="http://schemas.microsoft.com/office/drawing/2014/main" id="{0B1B5B34-D926-384E-890D-6CEC3CAE7E9B}"/>
                </a:ext>
              </a:extLst>
            </p:cNvPr>
            <p:cNvSpPr>
              <a:spLocks noChangeShapeType="1"/>
            </p:cNvSpPr>
            <p:nvPr/>
          </p:nvSpPr>
          <p:spPr bwMode="auto">
            <a:xfrm>
              <a:off x="7822565" y="4022396"/>
              <a:ext cx="0" cy="217947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81AF086-2056-934B-A9D2-7399C898C051}"/>
                  </a:ext>
                </a:extLst>
              </p:cNvPr>
              <p:cNvSpPr txBox="1"/>
              <p:nvPr/>
            </p:nvSpPr>
            <p:spPr>
              <a:xfrm>
                <a:off x="4041168" y="3739945"/>
                <a:ext cx="1002197" cy="400110"/>
              </a:xfrm>
              <a:prstGeom prst="rect">
                <a:avLst/>
              </a:prstGeom>
              <a:noFill/>
              <a:ln w="19050">
                <a:noFill/>
              </a:ln>
            </p:spPr>
            <p:txBody>
              <a:bodyPr wrap="none" rtlCol="0">
                <a:spAutoFit/>
              </a:bodyPr>
              <a:lstStyle/>
              <a:p>
                <a:r>
                  <a:rPr lang="zh-CN" altLang="en-CN" sz="2000" dirty="0"/>
                  <a:t>传入</a:t>
                </a:r>
                <a14:m>
                  <m:oMath xmlns:m="http://schemas.openxmlformats.org/officeDocument/2006/math">
                    <m:r>
                      <a:rPr lang="en-US" altLang="zh-CN" sz="2000" i="1" dirty="0">
                        <a:latin typeface="Cambria Math"/>
                      </a:rPr>
                      <m:t>𝟐</m:t>
                    </m:r>
                    <m:r>
                      <a:rPr lang="en-US" altLang="zh-CN" sz="2000" i="1" dirty="0">
                        <a:latin typeface="Cambria Math"/>
                      </a:rPr>
                      <m:t>𝒙</m:t>
                    </m:r>
                  </m:oMath>
                </a14:m>
                <a:endParaRPr lang="en-CN" sz="2000" dirty="0"/>
              </a:p>
            </p:txBody>
          </p:sp>
        </mc:Choice>
        <mc:Fallback xmlns="">
          <p:sp>
            <p:nvSpPr>
              <p:cNvPr id="29" name="TextBox 28">
                <a:extLst>
                  <a:ext uri="{FF2B5EF4-FFF2-40B4-BE49-F238E27FC236}">
                    <a16:creationId xmlns:a16="http://schemas.microsoft.com/office/drawing/2014/main" id="{E81AF086-2056-934B-A9D2-7399C898C051}"/>
                  </a:ext>
                </a:extLst>
              </p:cNvPr>
              <p:cNvSpPr txBox="1">
                <a:spLocks noRot="1" noChangeAspect="1" noMove="1" noResize="1" noEditPoints="1" noAdjustHandles="1" noChangeArrowheads="1" noChangeShapeType="1" noTextEdit="1"/>
              </p:cNvSpPr>
              <p:nvPr/>
            </p:nvSpPr>
            <p:spPr>
              <a:xfrm>
                <a:off x="4041168" y="3739945"/>
                <a:ext cx="1002197" cy="400110"/>
              </a:xfrm>
              <a:prstGeom prst="rect">
                <a:avLst/>
              </a:prstGeom>
              <a:blipFill>
                <a:blip r:embed="rId5"/>
                <a:stretch>
                  <a:fillRect l="-6250" t="-9091" b="-21212"/>
                </a:stretch>
              </a:blipFill>
              <a:ln w="19050">
                <a:noFill/>
              </a:ln>
            </p:spPr>
            <p:txBody>
              <a:bodyPr/>
              <a:lstStyle/>
              <a:p>
                <a:r>
                  <a:rPr lang="en-CN">
                    <a:noFill/>
                  </a:rPr>
                  <a:t> </a:t>
                </a:r>
              </a:p>
            </p:txBody>
          </p:sp>
        </mc:Fallback>
      </mc:AlternateContent>
      <p:cxnSp>
        <p:nvCxnSpPr>
          <p:cNvPr id="30" name="Straight Arrow Connector 29">
            <a:extLst>
              <a:ext uri="{FF2B5EF4-FFF2-40B4-BE49-F238E27FC236}">
                <a16:creationId xmlns:a16="http://schemas.microsoft.com/office/drawing/2014/main" id="{5F6068D5-E0AD-074E-B50C-3CBF8BB4038A}"/>
              </a:ext>
            </a:extLst>
          </p:cNvPr>
          <p:cNvCxnSpPr>
            <a:cxnSpLocks/>
            <a:stCxn id="34" idx="1"/>
            <a:endCxn id="7" idx="3"/>
          </p:cNvCxnSpPr>
          <p:nvPr/>
        </p:nvCxnSpPr>
        <p:spPr bwMode="auto">
          <a:xfrm flipH="1" flipV="1">
            <a:off x="3740353" y="4103964"/>
            <a:ext cx="2118885" cy="2279525"/>
          </a:xfrm>
          <a:prstGeom prst="straightConnector1">
            <a:avLst/>
          </a:prstGeom>
          <a:solidFill>
            <a:schemeClr val="bg1"/>
          </a:solidFill>
          <a:ln w="19050" cap="flat" cmpd="sng" algn="ctr">
            <a:solidFill>
              <a:srgbClr val="FF3300"/>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CEAAD37-972B-2E4E-946F-739E11AD3E2B}"/>
                  </a:ext>
                </a:extLst>
              </p:cNvPr>
              <p:cNvSpPr txBox="1"/>
              <p:nvPr/>
            </p:nvSpPr>
            <p:spPr>
              <a:xfrm>
                <a:off x="4542267" y="4688553"/>
                <a:ext cx="1170641" cy="429156"/>
              </a:xfrm>
              <a:prstGeom prst="rect">
                <a:avLst/>
              </a:prstGeom>
              <a:noFill/>
              <a:ln w="19050">
                <a:noFill/>
              </a:ln>
            </p:spPr>
            <p:txBody>
              <a:bodyPr wrap="none" rtlCol="0">
                <a:spAutoFit/>
              </a:bodyPr>
              <a:lstStyle/>
              <a:p>
                <a:r>
                  <a:rPr lang="zh-CN" altLang="en-US" sz="2000" dirty="0"/>
                  <a:t>返回</a:t>
                </a:r>
                <a14:m>
                  <m:oMath xmlns:m="http://schemas.openxmlformats.org/officeDocument/2006/math">
                    <m:rad>
                      <m:radPr>
                        <m:degHide m:val="on"/>
                        <m:ctrlPr>
                          <a:rPr lang="en-US" altLang="zh-CN" sz="2000" i="1" dirty="0">
                            <a:latin typeface="Cambria Math" panose="02040503050406030204" pitchFamily="18" charset="0"/>
                          </a:rPr>
                        </m:ctrlPr>
                      </m:radPr>
                      <m:deg/>
                      <m:e>
                        <m:r>
                          <a:rPr lang="en-US" altLang="zh-CN" sz="2000" i="1" dirty="0">
                            <a:latin typeface="Cambria Math"/>
                          </a:rPr>
                          <m:t>𝟐</m:t>
                        </m:r>
                        <m:r>
                          <a:rPr lang="en-US" altLang="zh-CN" sz="2000" i="1" dirty="0">
                            <a:latin typeface="Cambria Math"/>
                          </a:rPr>
                          <m:t>𝒙</m:t>
                        </m:r>
                      </m:e>
                    </m:rad>
                  </m:oMath>
                </a14:m>
                <a:endParaRPr lang="en-CN" sz="2000" dirty="0"/>
              </a:p>
            </p:txBody>
          </p:sp>
        </mc:Choice>
        <mc:Fallback xmlns="">
          <p:sp>
            <p:nvSpPr>
              <p:cNvPr id="33" name="TextBox 32">
                <a:extLst>
                  <a:ext uri="{FF2B5EF4-FFF2-40B4-BE49-F238E27FC236}">
                    <a16:creationId xmlns:a16="http://schemas.microsoft.com/office/drawing/2014/main" id="{6CEAAD37-972B-2E4E-946F-739E11AD3E2B}"/>
                  </a:ext>
                </a:extLst>
              </p:cNvPr>
              <p:cNvSpPr txBox="1">
                <a:spLocks noRot="1" noChangeAspect="1" noMove="1" noResize="1" noEditPoints="1" noAdjustHandles="1" noChangeArrowheads="1" noChangeShapeType="1" noTextEdit="1"/>
              </p:cNvSpPr>
              <p:nvPr/>
            </p:nvSpPr>
            <p:spPr>
              <a:xfrm>
                <a:off x="4542267" y="4688553"/>
                <a:ext cx="1170641" cy="429156"/>
              </a:xfrm>
              <a:prstGeom prst="rect">
                <a:avLst/>
              </a:prstGeom>
              <a:blipFill>
                <a:blip r:embed="rId6"/>
                <a:stretch>
                  <a:fillRect l="-5376" t="-2857" b="-17143"/>
                </a:stretch>
              </a:blipFill>
              <a:ln w="19050">
                <a:noFill/>
              </a:ln>
            </p:spPr>
            <p:txBody>
              <a:bodyPr/>
              <a:lstStyle/>
              <a:p>
                <a:r>
                  <a:rPr lang="en-CN">
                    <a:noFill/>
                  </a:rPr>
                  <a:t> </a:t>
                </a:r>
              </a:p>
            </p:txBody>
          </p:sp>
        </mc:Fallback>
      </mc:AlternateContent>
      <p:sp>
        <p:nvSpPr>
          <p:cNvPr id="34" name="Rectangle 13">
            <a:extLst>
              <a:ext uri="{FF2B5EF4-FFF2-40B4-BE49-F238E27FC236}">
                <a16:creationId xmlns:a16="http://schemas.microsoft.com/office/drawing/2014/main" id="{B8EA16E2-51B2-BE42-B123-65649B553D2E}"/>
              </a:ext>
            </a:extLst>
          </p:cNvPr>
          <p:cNvSpPr>
            <a:spLocks noChangeArrowheads="1"/>
          </p:cNvSpPr>
          <p:nvPr/>
        </p:nvSpPr>
        <p:spPr bwMode="auto">
          <a:xfrm>
            <a:off x="5859238" y="6201866"/>
            <a:ext cx="1955800" cy="36324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lang="en-US" altLang="zh-CN" sz="1800" dirty="0">
                <a:latin typeface="华文新魏" panose="02010800040101010101" pitchFamily="2" charset="-122"/>
                <a:ea typeface="华文新魏" panose="02010800040101010101" pitchFamily="2" charset="-122"/>
              </a:rPr>
              <a:t>SQROOT</a:t>
            </a: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ENDP</a:t>
            </a:r>
            <a:endParaRPr kumimoji="0" lang="en-US" altLang="zh-CN" sz="1800" b="1" dirty="0">
              <a:latin typeface="华文新魏" panose="02010800040101010101" pitchFamily="2" charset="-122"/>
              <a:ea typeface="华文新魏" panose="02010800040101010101" pitchFamily="2" charset="-122"/>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361ECAC-F093-5C43-9B7C-FD2740D12A5F}"/>
                  </a:ext>
                </a:extLst>
              </p:cNvPr>
              <p:cNvSpPr txBox="1"/>
              <p:nvPr/>
            </p:nvSpPr>
            <p:spPr>
              <a:xfrm>
                <a:off x="836181" y="4666025"/>
                <a:ext cx="2920928" cy="465064"/>
              </a:xfrm>
              <a:prstGeom prst="rect">
                <a:avLst/>
              </a:prstGeom>
              <a:noFill/>
              <a:ln w="19050">
                <a:solidFill>
                  <a:srgbClr val="3333FF"/>
                </a:solidFill>
              </a:ln>
            </p:spPr>
            <p:txBody>
              <a:bodyPr wrap="none" rtlCol="0">
                <a:spAutoFit/>
              </a:bodyPr>
              <a:lstStyle/>
              <a:p>
                <a:r>
                  <a:rPr lang="zh-CN" altLang="en-US" sz="2000" dirty="0"/>
                  <a:t>调用</a:t>
                </a:r>
                <a:r>
                  <a:rPr lang="en-US" altLang="zh-CN" sz="2000" dirty="0"/>
                  <a:t>SQROOT,</a:t>
                </a:r>
                <a:r>
                  <a:rPr lang="zh-CN" altLang="en-US" sz="2000" dirty="0"/>
                  <a:t> 计算</a:t>
                </a:r>
                <a14:m>
                  <m:oMath xmlns:m="http://schemas.openxmlformats.org/officeDocument/2006/math">
                    <m:rad>
                      <m:radPr>
                        <m:degHide m:val="on"/>
                        <m:ctrlPr>
                          <a:rPr lang="en-US" altLang="zh-CN" sz="2000" i="1" dirty="0">
                            <a:latin typeface="Cambria Math" panose="02040503050406030204" pitchFamily="18" charset="0"/>
                          </a:rPr>
                        </m:ctrlPr>
                      </m:radPr>
                      <m:deg/>
                      <m:e>
                        <m:r>
                          <a:rPr lang="en-US" altLang="zh-CN" sz="2000" i="1" dirty="0">
                            <a:latin typeface="Cambria Math"/>
                          </a:rPr>
                          <m:t>𝟑</m:t>
                        </m:r>
                        <m:r>
                          <a:rPr lang="en-US" altLang="zh-CN" sz="2000" i="1" dirty="0">
                            <a:latin typeface="Cambria Math"/>
                          </a:rPr>
                          <m:t>𝒚</m:t>
                        </m:r>
                      </m:e>
                    </m:rad>
                  </m:oMath>
                </a14:m>
                <a:endParaRPr lang="en-CN" sz="2000" dirty="0"/>
              </a:p>
            </p:txBody>
          </p:sp>
        </mc:Choice>
        <mc:Fallback xmlns="">
          <p:sp>
            <p:nvSpPr>
              <p:cNvPr id="36" name="TextBox 35">
                <a:extLst>
                  <a:ext uri="{FF2B5EF4-FFF2-40B4-BE49-F238E27FC236}">
                    <a16:creationId xmlns:a16="http://schemas.microsoft.com/office/drawing/2014/main" id="{E361ECAC-F093-5C43-9B7C-FD2740D12A5F}"/>
                  </a:ext>
                </a:extLst>
              </p:cNvPr>
              <p:cNvSpPr txBox="1">
                <a:spLocks noRot="1" noChangeAspect="1" noMove="1" noResize="1" noEditPoints="1" noAdjustHandles="1" noChangeArrowheads="1" noChangeShapeType="1" noTextEdit="1"/>
              </p:cNvSpPr>
              <p:nvPr/>
            </p:nvSpPr>
            <p:spPr>
              <a:xfrm>
                <a:off x="836181" y="4666025"/>
                <a:ext cx="2920928" cy="465064"/>
              </a:xfrm>
              <a:prstGeom prst="rect">
                <a:avLst/>
              </a:prstGeom>
              <a:blipFill>
                <a:blip r:embed="rId7"/>
                <a:stretch>
                  <a:fillRect l="-2155" b="-15385"/>
                </a:stretch>
              </a:blipFill>
              <a:ln w="19050">
                <a:solidFill>
                  <a:srgbClr val="3333FF"/>
                </a:solidFill>
              </a:ln>
            </p:spPr>
            <p:txBody>
              <a:bodyPr/>
              <a:lstStyle/>
              <a:p>
                <a:r>
                  <a:rPr lang="en-CN">
                    <a:noFill/>
                  </a:rPr>
                  <a:t> </a:t>
                </a:r>
              </a:p>
            </p:txBody>
          </p:sp>
        </mc:Fallback>
      </mc:AlternateContent>
      <p:cxnSp>
        <p:nvCxnSpPr>
          <p:cNvPr id="37" name="Straight Arrow Connector 36">
            <a:extLst>
              <a:ext uri="{FF2B5EF4-FFF2-40B4-BE49-F238E27FC236}">
                <a16:creationId xmlns:a16="http://schemas.microsoft.com/office/drawing/2014/main" id="{9A307DBE-07A1-234C-9A93-E09A3A0B49E5}"/>
              </a:ext>
            </a:extLst>
          </p:cNvPr>
          <p:cNvCxnSpPr>
            <a:cxnSpLocks/>
            <a:stCxn id="7" idx="2"/>
          </p:cNvCxnSpPr>
          <p:nvPr/>
        </p:nvCxnSpPr>
        <p:spPr bwMode="auto">
          <a:xfrm>
            <a:off x="2294124" y="4318542"/>
            <a:ext cx="4311" cy="348308"/>
          </a:xfrm>
          <a:prstGeom prst="straightConnector1">
            <a:avLst/>
          </a:prstGeom>
          <a:solidFill>
            <a:schemeClr val="bg1"/>
          </a:solidFill>
          <a:ln w="19050" cap="flat" cmpd="sng" algn="ctr">
            <a:solidFill>
              <a:srgbClr val="66CCFF"/>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5D3D29D-0E4B-5040-BDF5-CDA0E4806B34}"/>
                  </a:ext>
                </a:extLst>
              </p:cNvPr>
              <p:cNvSpPr txBox="1"/>
              <p:nvPr/>
            </p:nvSpPr>
            <p:spPr>
              <a:xfrm>
                <a:off x="761888" y="5481042"/>
                <a:ext cx="3052759" cy="432234"/>
              </a:xfrm>
              <a:prstGeom prst="rect">
                <a:avLst/>
              </a:prstGeom>
              <a:noFill/>
              <a:ln w="19050">
                <a:solidFill>
                  <a:srgbClr val="3333FF"/>
                </a:solidFill>
              </a:ln>
            </p:spPr>
            <p:txBody>
              <a:bodyPr wrap="none" rtlCol="0">
                <a:spAutoFit/>
              </a:bodyPr>
              <a:lstStyle/>
              <a:p>
                <a:r>
                  <a:rPr lang="zh-CN" altLang="en-US" sz="2000" dirty="0"/>
                  <a:t>调用</a:t>
                </a:r>
                <a:r>
                  <a:rPr lang="en-US" altLang="zh-CN" sz="2000" dirty="0"/>
                  <a:t>SQROOT,</a:t>
                </a:r>
                <a:r>
                  <a:rPr lang="zh-CN" altLang="en-US" sz="2000" dirty="0"/>
                  <a:t> 计算</a:t>
                </a:r>
                <a14:m>
                  <m:oMath xmlns:m="http://schemas.openxmlformats.org/officeDocument/2006/math">
                    <m:rad>
                      <m:radPr>
                        <m:degHide m:val="on"/>
                        <m:ctrlPr>
                          <a:rPr lang="en-US" altLang="zh-CN" sz="2000" i="1" dirty="0">
                            <a:latin typeface="Cambria Math" panose="02040503050406030204" pitchFamily="18" charset="0"/>
                          </a:rPr>
                        </m:ctrlPr>
                      </m:radPr>
                      <m:deg/>
                      <m:e>
                        <m:r>
                          <a:rPr lang="en-US" altLang="zh-CN" sz="2000" i="1" dirty="0">
                            <a:latin typeface="Cambria Math"/>
                          </a:rPr>
                          <m:t>𝟏𝟓𝟎</m:t>
                        </m:r>
                      </m:e>
                    </m:rad>
                  </m:oMath>
                </a14:m>
                <a:endParaRPr lang="en-CN" sz="2000" dirty="0"/>
              </a:p>
            </p:txBody>
          </p:sp>
        </mc:Choice>
        <mc:Fallback xmlns="">
          <p:sp>
            <p:nvSpPr>
              <p:cNvPr id="41" name="TextBox 40">
                <a:extLst>
                  <a:ext uri="{FF2B5EF4-FFF2-40B4-BE49-F238E27FC236}">
                    <a16:creationId xmlns:a16="http://schemas.microsoft.com/office/drawing/2014/main" id="{A5D3D29D-0E4B-5040-BDF5-CDA0E4806B34}"/>
                  </a:ext>
                </a:extLst>
              </p:cNvPr>
              <p:cNvSpPr txBox="1">
                <a:spLocks noRot="1" noChangeAspect="1" noMove="1" noResize="1" noEditPoints="1" noAdjustHandles="1" noChangeArrowheads="1" noChangeShapeType="1" noTextEdit="1"/>
              </p:cNvSpPr>
              <p:nvPr/>
            </p:nvSpPr>
            <p:spPr>
              <a:xfrm>
                <a:off x="761888" y="5481042"/>
                <a:ext cx="3052759" cy="432234"/>
              </a:xfrm>
              <a:prstGeom prst="rect">
                <a:avLst/>
              </a:prstGeom>
              <a:blipFill>
                <a:blip r:embed="rId8"/>
                <a:stretch>
                  <a:fillRect l="-2075" t="-2778" b="-19444"/>
                </a:stretch>
              </a:blipFill>
              <a:ln w="19050">
                <a:solidFill>
                  <a:srgbClr val="3333FF"/>
                </a:solidFill>
              </a:ln>
            </p:spPr>
            <p:txBody>
              <a:bodyPr/>
              <a:lstStyle/>
              <a:p>
                <a:r>
                  <a:rPr lang="en-CN">
                    <a:noFill/>
                  </a:rPr>
                  <a:t> </a:t>
                </a:r>
              </a:p>
            </p:txBody>
          </p:sp>
        </mc:Fallback>
      </mc:AlternateContent>
      <p:cxnSp>
        <p:nvCxnSpPr>
          <p:cNvPr id="42" name="Straight Arrow Connector 41">
            <a:extLst>
              <a:ext uri="{FF2B5EF4-FFF2-40B4-BE49-F238E27FC236}">
                <a16:creationId xmlns:a16="http://schemas.microsoft.com/office/drawing/2014/main" id="{9753EA89-BE62-BB4E-812E-6E0F697DB1A1}"/>
              </a:ext>
            </a:extLst>
          </p:cNvPr>
          <p:cNvCxnSpPr>
            <a:cxnSpLocks/>
            <a:stCxn id="36" idx="2"/>
          </p:cNvCxnSpPr>
          <p:nvPr/>
        </p:nvCxnSpPr>
        <p:spPr bwMode="auto">
          <a:xfrm>
            <a:off x="2296645" y="5131089"/>
            <a:ext cx="0" cy="347483"/>
          </a:xfrm>
          <a:prstGeom prst="straightConnector1">
            <a:avLst/>
          </a:prstGeom>
          <a:solidFill>
            <a:schemeClr val="bg1"/>
          </a:solidFill>
          <a:ln w="19050" cap="flat" cmpd="sng" algn="ctr">
            <a:solidFill>
              <a:srgbClr val="66CCFF"/>
            </a:solidFill>
            <a:prstDash val="solid"/>
            <a:round/>
            <a:headEnd type="none" w="med" len="med"/>
            <a:tailEnd type="triangle"/>
          </a:ln>
        </p:spPr>
      </p:cxnSp>
      <p:sp>
        <p:nvSpPr>
          <p:cNvPr id="55" name="TextBox 54">
            <a:extLst>
              <a:ext uri="{FF2B5EF4-FFF2-40B4-BE49-F238E27FC236}">
                <a16:creationId xmlns:a16="http://schemas.microsoft.com/office/drawing/2014/main" id="{E72EBA9F-E29F-DB4D-A7E5-F0495E82B643}"/>
              </a:ext>
            </a:extLst>
          </p:cNvPr>
          <p:cNvSpPr txBox="1"/>
          <p:nvPr/>
        </p:nvSpPr>
        <p:spPr>
          <a:xfrm>
            <a:off x="1687779" y="6263229"/>
            <a:ext cx="1217000" cy="400110"/>
          </a:xfrm>
          <a:prstGeom prst="rect">
            <a:avLst/>
          </a:prstGeom>
          <a:noFill/>
          <a:ln w="19050">
            <a:solidFill>
              <a:srgbClr val="3333FF"/>
            </a:solidFill>
          </a:ln>
        </p:spPr>
        <p:txBody>
          <a:bodyPr wrap="none" rtlCol="0">
            <a:spAutoFit/>
          </a:bodyPr>
          <a:lstStyle/>
          <a:p>
            <a:r>
              <a:rPr lang="zh-CN" altLang="en-US" sz="2000" dirty="0"/>
              <a:t>结果相加</a:t>
            </a:r>
            <a:endParaRPr lang="en-CN" sz="2000" dirty="0"/>
          </a:p>
        </p:txBody>
      </p:sp>
      <p:cxnSp>
        <p:nvCxnSpPr>
          <p:cNvPr id="56" name="Straight Arrow Connector 55">
            <a:extLst>
              <a:ext uri="{FF2B5EF4-FFF2-40B4-BE49-F238E27FC236}">
                <a16:creationId xmlns:a16="http://schemas.microsoft.com/office/drawing/2014/main" id="{A291A708-A0B2-7245-8098-FCD6E045121B}"/>
              </a:ext>
            </a:extLst>
          </p:cNvPr>
          <p:cNvCxnSpPr>
            <a:cxnSpLocks/>
            <a:stCxn id="41" idx="2"/>
            <a:endCxn id="55" idx="0"/>
          </p:cNvCxnSpPr>
          <p:nvPr/>
        </p:nvCxnSpPr>
        <p:spPr bwMode="auto">
          <a:xfrm>
            <a:off x="2288268" y="5913276"/>
            <a:ext cx="8011" cy="349953"/>
          </a:xfrm>
          <a:prstGeom prst="straightConnector1">
            <a:avLst/>
          </a:prstGeom>
          <a:solidFill>
            <a:schemeClr val="bg1"/>
          </a:solidFill>
          <a:ln w="19050" cap="flat" cmpd="sng" algn="ctr">
            <a:solidFill>
              <a:srgbClr val="66CCFF"/>
            </a:solidFill>
            <a:prstDash val="solid"/>
            <a:round/>
            <a:headEnd type="none" w="med" len="med"/>
            <a:tailEnd type="triangle"/>
          </a:ln>
        </p:spPr>
      </p:cxnSp>
    </p:spTree>
    <p:extLst>
      <p:ext uri="{BB962C8B-B14F-4D97-AF65-F5344CB8AC3E}">
        <p14:creationId xmlns:p14="http://schemas.microsoft.com/office/powerpoint/2010/main" val="4192802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dissolve">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ssolv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500"/>
                                        <p:tgtEl>
                                          <p:spTgt spid="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par>
                                <p:cTn id="43" presetID="9"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dissolve">
                                      <p:cBhvr>
                                        <p:cTn id="45" dur="500"/>
                                        <p:tgtEl>
                                          <p:spTgt spid="17"/>
                                        </p:tgtEl>
                                      </p:cBhvr>
                                    </p:animEffect>
                                  </p:childTnLst>
                                </p:cTn>
                              </p:par>
                              <p:par>
                                <p:cTn id="46" presetID="9" presetClass="entr" presetSubtype="0"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dissolve">
                                      <p:cBhvr>
                                        <p:cTn id="48" dur="500"/>
                                        <p:tgtEl>
                                          <p:spTgt spid="3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dissolve">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dissolve">
                                      <p:cBhvr>
                                        <p:cTn id="56" dur="500"/>
                                        <p:tgtEl>
                                          <p:spTgt spid="37"/>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dissolve">
                                      <p:cBhvr>
                                        <p:cTn id="59" dur="500"/>
                                        <p:tgtEl>
                                          <p:spTgt spid="36"/>
                                        </p:tgtEl>
                                      </p:cBhvr>
                                    </p:animEffect>
                                  </p:childTnLst>
                                </p:cTn>
                              </p:par>
                              <p:par>
                                <p:cTn id="60" presetID="9"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dissolve">
                                      <p:cBhvr>
                                        <p:cTn id="62" dur="500"/>
                                        <p:tgtEl>
                                          <p:spTgt spid="4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dissolve">
                                      <p:cBhvr>
                                        <p:cTn id="65" dur="500"/>
                                        <p:tgtEl>
                                          <p:spTgt spid="41"/>
                                        </p:tgtEl>
                                      </p:cBhvr>
                                    </p:animEffect>
                                  </p:childTnLst>
                                </p:cTn>
                              </p:par>
                              <p:par>
                                <p:cTn id="66" presetID="9" presetClass="entr" presetSubtype="0" fill="hold"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dissolve">
                                      <p:cBhvr>
                                        <p:cTn id="68" dur="500"/>
                                        <p:tgtEl>
                                          <p:spTgt spid="5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dissolve">
                                      <p:cBhvr>
                                        <p:cTn id="7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10" grpId="0" animBg="1"/>
      <p:bldP spid="29" grpId="0"/>
      <p:bldP spid="33" grpId="0"/>
      <p:bldP spid="34" grpId="0" animBg="1"/>
      <p:bldP spid="36" grpId="0" animBg="1"/>
      <p:bldP spid="41" grpId="0" animBg="1"/>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type="subTitle" idx="4294967295"/>
          </p:nvPr>
        </p:nvSpPr>
        <p:spPr>
          <a:xfrm>
            <a:off x="791580" y="1016732"/>
            <a:ext cx="7668902" cy="3429000"/>
          </a:xfrm>
        </p:spPr>
        <p:txBody>
          <a:bodyPr/>
          <a:lstStyle/>
          <a:p>
            <a:pPr marL="0" indent="0" algn="l">
              <a:lnSpc>
                <a:spcPct val="80000"/>
              </a:lnSpc>
              <a:buFont typeface="Wingdings" panose="05000000000000000000" pitchFamily="2" charset="2"/>
              <a:buNone/>
            </a:pPr>
            <a:r>
              <a:rPr lang="zh-CN" altLang="en-US" sz="2000" dirty="0"/>
              <a:t>子程序说明文件：整个子程序的注释。</a:t>
            </a:r>
            <a:endParaRPr lang="en-US" altLang="zh-CN" sz="2000" dirty="0"/>
          </a:p>
          <a:p>
            <a:pPr marL="0" indent="0" algn="l">
              <a:lnSpc>
                <a:spcPct val="80000"/>
              </a:lnSpc>
              <a:buFont typeface="Wingdings" panose="05000000000000000000" pitchFamily="2" charset="2"/>
              <a:buNone/>
            </a:pPr>
            <a:r>
              <a:rPr lang="zh-CN" altLang="en-US" sz="2000" dirty="0"/>
              <a:t>子程序说明文件应包含下述几项内容：</a:t>
            </a:r>
          </a:p>
          <a:p>
            <a:pPr marL="0" indent="0" algn="l">
              <a:lnSpc>
                <a:spcPct val="80000"/>
              </a:lnSpc>
              <a:buFont typeface="Wingdings" panose="05000000000000000000" pitchFamily="2" charset="2"/>
              <a:buNone/>
            </a:pPr>
            <a:r>
              <a:rPr lang="zh-CN" altLang="en-US" sz="2000" dirty="0"/>
              <a:t>         （</a:t>
            </a:r>
            <a:r>
              <a:rPr lang="en-US" altLang="zh-CN" sz="2000" dirty="0"/>
              <a:t>1</a:t>
            </a:r>
            <a:r>
              <a:rPr lang="zh-CN" altLang="en-US" sz="2000" dirty="0"/>
              <a:t>）子程序名（子程序入口地址）：用过程定义伪指令定义该过程时的过程名。</a:t>
            </a:r>
          </a:p>
          <a:p>
            <a:pPr marL="0" indent="0" algn="l">
              <a:lnSpc>
                <a:spcPct val="80000"/>
              </a:lnSpc>
              <a:buFont typeface="Wingdings" panose="05000000000000000000" pitchFamily="2" charset="2"/>
              <a:buNone/>
            </a:pPr>
            <a:r>
              <a:rPr lang="zh-CN" altLang="en-US" sz="2000" dirty="0"/>
              <a:t>         （</a:t>
            </a:r>
            <a:r>
              <a:rPr lang="en-US" altLang="zh-CN" sz="2000" dirty="0"/>
              <a:t>2</a:t>
            </a:r>
            <a:r>
              <a:rPr lang="zh-CN" altLang="en-US" sz="2000" dirty="0"/>
              <a:t>）子程序功能：用自然语言或数学语言等形式简单清楚地描述子程序完成的功能。</a:t>
            </a:r>
          </a:p>
          <a:p>
            <a:pPr marL="0" indent="0" algn="l">
              <a:lnSpc>
                <a:spcPct val="80000"/>
              </a:lnSpc>
              <a:buFont typeface="Wingdings" panose="05000000000000000000" pitchFamily="2" charset="2"/>
              <a:buNone/>
            </a:pPr>
            <a:r>
              <a:rPr lang="zh-CN" altLang="en-US" sz="2000" dirty="0"/>
              <a:t>         （</a:t>
            </a:r>
            <a:r>
              <a:rPr lang="en-US" altLang="zh-CN" sz="2000" dirty="0"/>
              <a:t>3</a:t>
            </a:r>
            <a:r>
              <a:rPr lang="zh-CN" altLang="en-US" sz="2000" dirty="0"/>
              <a:t>）入口条件：说明子程序有几个入口（输入）参数及其意义和存放位置。</a:t>
            </a:r>
          </a:p>
          <a:p>
            <a:pPr marL="0" indent="0" algn="l">
              <a:lnSpc>
                <a:spcPct val="80000"/>
              </a:lnSpc>
              <a:buFont typeface="Wingdings" panose="05000000000000000000" pitchFamily="2" charset="2"/>
              <a:buNone/>
            </a:pPr>
            <a:r>
              <a:rPr lang="zh-CN" altLang="en-US" sz="2000" dirty="0"/>
              <a:t>         （</a:t>
            </a:r>
            <a:r>
              <a:rPr lang="en-US" altLang="zh-CN" sz="2000" dirty="0"/>
              <a:t>4</a:t>
            </a:r>
            <a:r>
              <a:rPr lang="zh-CN" altLang="en-US" sz="2000" dirty="0"/>
              <a:t>）出口条件：说明子程序有几个出口（输出）参数，这些参数表示的意义及存放位置。</a:t>
            </a:r>
          </a:p>
          <a:p>
            <a:pPr marL="0" indent="0" algn="l">
              <a:lnSpc>
                <a:spcPct val="80000"/>
              </a:lnSpc>
              <a:buFont typeface="Wingdings" panose="05000000000000000000" pitchFamily="2" charset="2"/>
              <a:buNone/>
            </a:pPr>
            <a:r>
              <a:rPr lang="zh-CN" altLang="en-US" sz="2000" dirty="0"/>
              <a:t>         （</a:t>
            </a:r>
            <a:r>
              <a:rPr lang="en-US" altLang="zh-CN" sz="2000" dirty="0"/>
              <a:t>5</a:t>
            </a:r>
            <a:r>
              <a:rPr lang="zh-CN" altLang="en-US" sz="2000" dirty="0"/>
              <a:t>）受影响的寄存器：说明子程序运行后，哪些寄存器的内容被破坏了，以便使用者在调用该子程序之前注意保护现场。</a:t>
            </a:r>
          </a:p>
        </p:txBody>
      </p:sp>
      <p:sp>
        <p:nvSpPr>
          <p:cNvPr id="409604" name="Text Box 4"/>
          <p:cNvSpPr txBox="1">
            <a:spLocks noChangeArrowheads="1"/>
          </p:cNvSpPr>
          <p:nvPr/>
        </p:nvSpPr>
        <p:spPr bwMode="auto">
          <a:xfrm>
            <a:off x="1152611" y="4329100"/>
            <a:ext cx="7091797" cy="2015936"/>
          </a:xfrm>
          <a:prstGeom prst="rect">
            <a:avLst/>
          </a:prstGeom>
          <a:gradFill rotWithShape="1">
            <a:gsLst>
              <a:gs pos="0">
                <a:srgbClr val="FFFF00">
                  <a:gamma/>
                  <a:shade val="66667"/>
                  <a:invGamma/>
                </a:srgbClr>
              </a:gs>
              <a:gs pos="50000">
                <a:srgbClr val="FFFF00"/>
              </a:gs>
              <a:gs pos="100000">
                <a:srgbClr val="FFFF00">
                  <a:gamma/>
                  <a:shade val="66667"/>
                  <a:invGamma/>
                </a:srgbClr>
              </a:gs>
            </a:gsLst>
            <a:lin ang="0" scaled="1"/>
          </a:gradFill>
          <a:ln w="9525">
            <a:solidFill>
              <a:srgbClr val="99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
              </a:spcBef>
            </a:pPr>
            <a:r>
              <a:rPr lang="zh-CN" altLang="en-US" sz="2000" b="1" dirty="0">
                <a:latin typeface="Times New Roman" panose="02020603050405020304" pitchFamily="18" charset="0"/>
              </a:rPr>
              <a:t>例如：</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）子程序名：</a:t>
            </a:r>
            <a:r>
              <a:rPr lang="en-US" altLang="zh-CN" sz="2000" b="1" dirty="0">
                <a:latin typeface="Times New Roman" panose="02020603050405020304" pitchFamily="18" charset="0"/>
              </a:rPr>
              <a:t>SQROOT</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）子程序功能：求一个整数字数据的平方根的整数部分</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）入口条件：被开方数在</a:t>
            </a:r>
            <a:r>
              <a:rPr lang="en-US" altLang="zh-CN" sz="2000" b="1" dirty="0">
                <a:latin typeface="Times New Roman" panose="02020603050405020304" pitchFamily="18" charset="0"/>
              </a:rPr>
              <a:t>CX</a:t>
            </a:r>
            <a:r>
              <a:rPr lang="zh-CN" altLang="en-US" sz="2000" b="1" dirty="0">
                <a:latin typeface="Times New Roman" panose="02020603050405020304" pitchFamily="18" charset="0"/>
              </a:rPr>
              <a:t>中</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）出口条件：平方根在</a:t>
            </a:r>
            <a:r>
              <a:rPr lang="en-US" altLang="zh-CN" sz="2000" b="1" dirty="0">
                <a:latin typeface="Times New Roman" panose="02020603050405020304" pitchFamily="18" charset="0"/>
              </a:rPr>
              <a:t>CX</a:t>
            </a:r>
            <a:r>
              <a:rPr lang="zh-CN" altLang="en-US" sz="2000" b="1" dirty="0">
                <a:latin typeface="Times New Roman" panose="02020603050405020304" pitchFamily="18" charset="0"/>
              </a:rPr>
              <a:t>中</a:t>
            </a:r>
          </a:p>
          <a:p>
            <a:pPr>
              <a:spcBef>
                <a:spcPct val="5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）受影响的寄存器：</a:t>
            </a:r>
            <a:r>
              <a:rPr lang="en-US" altLang="zh-CN" sz="2000" b="1" dirty="0">
                <a:latin typeface="Times New Roman" panose="02020603050405020304" pitchFamily="18" charset="0"/>
              </a:rPr>
              <a:t>CX</a:t>
            </a:r>
            <a:r>
              <a:rPr lang="zh-CN" altLang="en-US" sz="2000" b="1" dirty="0">
                <a:latin typeface="Times New Roman" panose="02020603050405020304" pitchFamily="18" charset="0"/>
              </a:rPr>
              <a:t>及标志寄存器。</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2" name="TextBox 1">
            <a:extLst>
              <a:ext uri="{FF2B5EF4-FFF2-40B4-BE49-F238E27FC236}">
                <a16:creationId xmlns:a16="http://schemas.microsoft.com/office/drawing/2014/main" id="{F8905FCC-7698-1241-9474-152134D7869C}"/>
              </a:ext>
            </a:extLst>
          </p:cNvPr>
          <p:cNvSpPr txBox="1"/>
          <p:nvPr/>
        </p:nvSpPr>
        <p:spPr>
          <a:xfrm>
            <a:off x="-1446963" y="3014505"/>
            <a:ext cx="184731" cy="461665"/>
          </a:xfrm>
          <a:prstGeom prst="rect">
            <a:avLst/>
          </a:prstGeom>
          <a:noFill/>
        </p:spPr>
        <p:txBody>
          <a:bodyPr wrap="none" rtlCol="0">
            <a:spAutoFit/>
          </a:bodyPr>
          <a:lstStyle/>
          <a:p>
            <a:endParaRPr lang="en-CN" dirty="0"/>
          </a:p>
        </p:txBody>
      </p:sp>
      <p:sp>
        <p:nvSpPr>
          <p:cNvPr id="3" name="Rectangle 2">
            <a:extLst>
              <a:ext uri="{FF2B5EF4-FFF2-40B4-BE49-F238E27FC236}">
                <a16:creationId xmlns:a16="http://schemas.microsoft.com/office/drawing/2014/main" id="{2B083FEC-9924-CD47-8002-E25CCB3E87A1}"/>
              </a:ext>
            </a:extLst>
          </p:cNvPr>
          <p:cNvSpPr/>
          <p:nvPr/>
        </p:nvSpPr>
        <p:spPr>
          <a:xfrm>
            <a:off x="2123728" y="2825403"/>
            <a:ext cx="3132348" cy="495585"/>
          </a:xfrm>
          <a:prstGeom prst="rect">
            <a:avLst/>
          </a:prstGeom>
        </p:spPr>
        <p:txBody>
          <a:bodyPr wrap="square">
            <a:spAutoFit/>
          </a:bodyPr>
          <a:lstStyle/>
          <a:p>
            <a:pPr lvl="1">
              <a:lnSpc>
                <a:spcPct val="150000"/>
              </a:lnSpc>
            </a:pPr>
            <a:r>
              <a:rPr lang="zh-CN" altLang="en-US" sz="2000" dirty="0">
                <a:solidFill>
                  <a:srgbClr val="FF0000"/>
                </a:solidFill>
              </a:rPr>
              <a:t>主程序提供给子程序</a:t>
            </a:r>
          </a:p>
        </p:txBody>
      </p:sp>
      <p:sp>
        <p:nvSpPr>
          <p:cNvPr id="4" name="Rectangle 3">
            <a:extLst>
              <a:ext uri="{FF2B5EF4-FFF2-40B4-BE49-F238E27FC236}">
                <a16:creationId xmlns:a16="http://schemas.microsoft.com/office/drawing/2014/main" id="{DB21F659-9A1E-AB4A-9022-18A76260DF39}"/>
              </a:ext>
            </a:extLst>
          </p:cNvPr>
          <p:cNvSpPr/>
          <p:nvPr/>
        </p:nvSpPr>
        <p:spPr>
          <a:xfrm>
            <a:off x="3511129" y="3356992"/>
            <a:ext cx="2969083" cy="495585"/>
          </a:xfrm>
          <a:prstGeom prst="rect">
            <a:avLst/>
          </a:prstGeom>
        </p:spPr>
        <p:txBody>
          <a:bodyPr wrap="none">
            <a:spAutoFit/>
          </a:bodyPr>
          <a:lstStyle/>
          <a:p>
            <a:pPr lvl="1">
              <a:lnSpc>
                <a:spcPct val="150000"/>
              </a:lnSpc>
            </a:pPr>
            <a:r>
              <a:rPr lang="zh-CN" altLang="en-US" sz="2000" dirty="0">
                <a:solidFill>
                  <a:srgbClr val="FF0000"/>
                </a:solidFill>
              </a:rPr>
              <a:t>子程序返回给主程序</a:t>
            </a:r>
          </a:p>
        </p:txBody>
      </p:sp>
    </p:spTree>
    <p:extLst>
      <p:ext uri="{BB962C8B-B14F-4D97-AF65-F5344CB8AC3E}">
        <p14:creationId xmlns:p14="http://schemas.microsoft.com/office/powerpoint/2010/main" val="145688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dissolve">
                                      <p:cBhvr>
                                        <p:cTn id="7" dur="500"/>
                                        <p:tgtEl>
                                          <p:spTgt spid="409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03">
                                            <p:txEl>
                                              <p:pRg st="2" end="2"/>
                                            </p:txEl>
                                          </p:spTgt>
                                        </p:tgtEl>
                                        <p:attrNameLst>
                                          <p:attrName>style.visibility</p:attrName>
                                        </p:attrNameLst>
                                      </p:cBhvr>
                                      <p:to>
                                        <p:strVal val="visible"/>
                                      </p:to>
                                    </p:set>
                                    <p:animEffect transition="in" filter="dissolve">
                                      <p:cBhvr>
                                        <p:cTn id="12" dur="500"/>
                                        <p:tgtEl>
                                          <p:spTgt spid="409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animEffect transition="in" filter="dissolve">
                                      <p:cBhvr>
                                        <p:cTn id="17" dur="500"/>
                                        <p:tgtEl>
                                          <p:spTgt spid="409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9603">
                                            <p:txEl>
                                              <p:pRg st="4" end="4"/>
                                            </p:txEl>
                                          </p:spTgt>
                                        </p:tgtEl>
                                        <p:attrNameLst>
                                          <p:attrName>style.visibility</p:attrName>
                                        </p:attrNameLst>
                                      </p:cBhvr>
                                      <p:to>
                                        <p:strVal val="visible"/>
                                      </p:to>
                                    </p:set>
                                    <p:animEffect transition="in" filter="dissolve">
                                      <p:cBhvr>
                                        <p:cTn id="22" dur="500"/>
                                        <p:tgtEl>
                                          <p:spTgt spid="409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09603">
                                            <p:txEl>
                                              <p:pRg st="5" end="5"/>
                                            </p:txEl>
                                          </p:spTgt>
                                        </p:tgtEl>
                                        <p:attrNameLst>
                                          <p:attrName>style.visibility</p:attrName>
                                        </p:attrNameLst>
                                      </p:cBhvr>
                                      <p:to>
                                        <p:strVal val="visible"/>
                                      </p:to>
                                    </p:set>
                                    <p:animEffect transition="in" filter="dissolve">
                                      <p:cBhvr>
                                        <p:cTn id="32" dur="500"/>
                                        <p:tgtEl>
                                          <p:spTgt spid="409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09603">
                                            <p:txEl>
                                              <p:pRg st="6" end="6"/>
                                            </p:txEl>
                                          </p:spTgt>
                                        </p:tgtEl>
                                        <p:attrNameLst>
                                          <p:attrName>style.visibility</p:attrName>
                                        </p:attrNameLst>
                                      </p:cBhvr>
                                      <p:to>
                                        <p:strVal val="visible"/>
                                      </p:to>
                                    </p:set>
                                    <p:animEffect transition="in" filter="dissolve">
                                      <p:cBhvr>
                                        <p:cTn id="42" dur="500"/>
                                        <p:tgtEl>
                                          <p:spTgt spid="40960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409604"/>
                                        </p:tgtEl>
                                        <p:attrNameLst>
                                          <p:attrName>style.visibility</p:attrName>
                                        </p:attrNameLst>
                                      </p:cBhvr>
                                      <p:to>
                                        <p:strVal val="visible"/>
                                      </p:to>
                                    </p:set>
                                    <p:animEffect transition="in" filter="checkerboard(across)">
                                      <p:cBhvr>
                                        <p:cTn id="47" dur="500"/>
                                        <p:tgtEl>
                                          <p:spTgt spid="409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bldLvl="0" animBg="1" autoUpdateAnimBg="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type="body" idx="1"/>
          </p:nvPr>
        </p:nvSpPr>
        <p:spPr>
          <a:xfrm>
            <a:off x="683568" y="1124744"/>
            <a:ext cx="7884876" cy="5112568"/>
          </a:xfrm>
        </p:spPr>
        <p:txBody>
          <a:bodyPr/>
          <a:lstStyle/>
          <a:p>
            <a:pPr marL="0" indent="0">
              <a:lnSpc>
                <a:spcPct val="150000"/>
              </a:lnSpc>
              <a:buNone/>
            </a:pPr>
            <a:r>
              <a:rPr lang="zh-CN" altLang="en-US" sz="2400" dirty="0"/>
              <a:t>主程序与子程序之间的参数传递：</a:t>
            </a:r>
            <a:endParaRPr lang="en-US" altLang="zh-CN" sz="2400" dirty="0">
              <a:solidFill>
                <a:schemeClr val="bg2"/>
              </a:solidFill>
            </a:endParaRPr>
          </a:p>
          <a:p>
            <a:pPr>
              <a:lnSpc>
                <a:spcPct val="150000"/>
              </a:lnSpc>
            </a:pPr>
            <a:r>
              <a:rPr lang="zh-CN" altLang="en-US" sz="2400" dirty="0">
                <a:solidFill>
                  <a:schemeClr val="bg2"/>
                </a:solidFill>
              </a:rPr>
              <a:t>入口参数</a:t>
            </a:r>
            <a:r>
              <a:rPr lang="zh-CN" altLang="en-US" sz="2400" dirty="0"/>
              <a:t>（输入参数）：</a:t>
            </a:r>
            <a:endParaRPr lang="en-US" altLang="zh-CN" sz="2400" dirty="0"/>
          </a:p>
          <a:p>
            <a:pPr lvl="1">
              <a:lnSpc>
                <a:spcPct val="150000"/>
              </a:lnSpc>
            </a:pPr>
            <a:r>
              <a:rPr lang="zh-CN" altLang="en-US" dirty="0"/>
              <a:t>主程序提供给子程序</a:t>
            </a:r>
          </a:p>
          <a:p>
            <a:pPr>
              <a:lnSpc>
                <a:spcPct val="150000"/>
              </a:lnSpc>
            </a:pPr>
            <a:r>
              <a:rPr lang="zh-CN" altLang="en-US" sz="2400" dirty="0">
                <a:solidFill>
                  <a:schemeClr val="bg2"/>
                </a:solidFill>
              </a:rPr>
              <a:t>出口参数</a:t>
            </a:r>
            <a:r>
              <a:rPr lang="zh-CN" altLang="en-US" sz="2400" dirty="0"/>
              <a:t>（输出参数）：</a:t>
            </a:r>
            <a:endParaRPr lang="en-US" altLang="zh-CN" sz="2400" dirty="0"/>
          </a:p>
          <a:p>
            <a:pPr lvl="1">
              <a:lnSpc>
                <a:spcPct val="150000"/>
              </a:lnSpc>
            </a:pPr>
            <a:r>
              <a:rPr lang="zh-CN" altLang="en-US" dirty="0"/>
              <a:t>子程序返回给主程序</a:t>
            </a:r>
          </a:p>
          <a:p>
            <a:pPr>
              <a:lnSpc>
                <a:spcPct val="150000"/>
              </a:lnSpc>
            </a:pPr>
            <a:r>
              <a:rPr lang="zh-CN" altLang="en-US" sz="2400" dirty="0"/>
              <a:t>参数的形式：</a:t>
            </a:r>
            <a:endParaRPr lang="en-US" altLang="zh-CN" sz="2400" dirty="0"/>
          </a:p>
          <a:p>
            <a:pPr lvl="1">
              <a:lnSpc>
                <a:spcPct val="150000"/>
              </a:lnSpc>
            </a:pPr>
            <a:r>
              <a:rPr lang="zh-CN" altLang="en-US" dirty="0"/>
              <a:t>数据本身（传值）</a:t>
            </a:r>
            <a:endParaRPr lang="en-US" altLang="zh-CN" dirty="0"/>
          </a:p>
          <a:p>
            <a:pPr lvl="1">
              <a:lnSpc>
                <a:spcPct val="150000"/>
              </a:lnSpc>
            </a:pPr>
            <a:r>
              <a:rPr lang="zh-CN" altLang="en-US" dirty="0"/>
              <a:t>数据的地址（传址）</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subTitle" idx="4294967295"/>
          </p:nvPr>
        </p:nvSpPr>
        <p:spPr>
          <a:xfrm>
            <a:off x="827584" y="1124744"/>
            <a:ext cx="7273428" cy="457200"/>
          </a:xfrm>
        </p:spPr>
        <p:txBody>
          <a:bodyPr/>
          <a:lstStyle/>
          <a:p>
            <a:pPr marL="0" indent="0" algn="l">
              <a:lnSpc>
                <a:spcPct val="80000"/>
              </a:lnSpc>
              <a:buFont typeface="Wingdings" panose="05000000000000000000" pitchFamily="2" charset="2"/>
              <a:buNone/>
            </a:pPr>
            <a:r>
              <a:rPr lang="zh-CN" altLang="en-US" sz="2400" dirty="0"/>
              <a:t>模块内</a:t>
            </a:r>
            <a:r>
              <a:rPr lang="zh-CN" altLang="en-US" sz="2400" dirty="0">
                <a:solidFill>
                  <a:schemeClr val="tx2"/>
                </a:solidFill>
              </a:rPr>
              <a:t>参数传递常用的方法有以下四种：</a:t>
            </a:r>
          </a:p>
        </p:txBody>
      </p:sp>
      <p:grpSp>
        <p:nvGrpSpPr>
          <p:cNvPr id="3" name="组合 2"/>
          <p:cNvGrpSpPr/>
          <p:nvPr/>
        </p:nvGrpSpPr>
        <p:grpSpPr>
          <a:xfrm>
            <a:off x="791580" y="1592796"/>
            <a:ext cx="5943600" cy="1920875"/>
            <a:chOff x="644525" y="1981200"/>
            <a:chExt cx="5943600" cy="1920875"/>
          </a:xfrm>
        </p:grpSpPr>
        <p:sp>
          <p:nvSpPr>
            <p:cNvPr id="410628" name="Text Box 4"/>
            <p:cNvSpPr txBox="1">
              <a:spLocks noChangeArrowheads="1"/>
            </p:cNvSpPr>
            <p:nvPr/>
          </p:nvSpPr>
          <p:spPr bwMode="auto">
            <a:xfrm>
              <a:off x="644525" y="19812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1</a:t>
              </a:r>
              <a:r>
                <a:rPr lang="zh-CN" altLang="en-US" sz="2000" b="1" dirty="0">
                  <a:solidFill>
                    <a:srgbClr val="FF0000"/>
                  </a:solidFill>
                  <a:latin typeface="Times New Roman" panose="02020603050405020304" pitchFamily="18" charset="0"/>
                </a:rPr>
                <a:t>）寄存器法；</a:t>
              </a:r>
            </a:p>
          </p:txBody>
        </p:sp>
        <p:sp>
          <p:nvSpPr>
            <p:cNvPr id="410629" name="Text Box 5"/>
            <p:cNvSpPr txBox="1">
              <a:spLocks noChangeArrowheads="1"/>
            </p:cNvSpPr>
            <p:nvPr/>
          </p:nvSpPr>
          <p:spPr bwMode="auto">
            <a:xfrm>
              <a:off x="644525" y="25146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2</a:t>
              </a:r>
              <a:r>
                <a:rPr lang="zh-CN" altLang="en-US" sz="2000" dirty="0">
                  <a:solidFill>
                    <a:srgbClr val="FF0000"/>
                  </a:solidFill>
                </a:rPr>
                <a:t>）用变量传递参数；</a:t>
              </a:r>
              <a:endParaRPr lang="zh-CN" altLang="en-US" sz="2000" b="1" dirty="0">
                <a:solidFill>
                  <a:srgbClr val="FF0000"/>
                </a:solidFill>
                <a:latin typeface="Times New Roman" panose="02020603050405020304" pitchFamily="18" charset="0"/>
              </a:endParaRPr>
            </a:p>
          </p:txBody>
        </p:sp>
        <p:sp>
          <p:nvSpPr>
            <p:cNvPr id="410630" name="Text Box 6"/>
            <p:cNvSpPr txBox="1">
              <a:spLocks noChangeArrowheads="1"/>
            </p:cNvSpPr>
            <p:nvPr/>
          </p:nvSpPr>
          <p:spPr bwMode="auto">
            <a:xfrm>
              <a:off x="644525" y="3048000"/>
              <a:ext cx="586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3</a:t>
              </a:r>
              <a:r>
                <a:rPr lang="zh-CN" altLang="en-US" sz="2000" b="1" dirty="0">
                  <a:solidFill>
                    <a:srgbClr val="FF0000"/>
                  </a:solidFill>
                  <a:latin typeface="Times New Roman" panose="02020603050405020304" pitchFamily="18" charset="0"/>
                </a:rPr>
                <a:t>）堆栈法；</a:t>
              </a:r>
            </a:p>
          </p:txBody>
        </p:sp>
        <p:sp>
          <p:nvSpPr>
            <p:cNvPr id="410631" name="Text Box 7"/>
            <p:cNvSpPr txBox="1">
              <a:spLocks noChangeArrowheads="1"/>
            </p:cNvSpPr>
            <p:nvPr/>
          </p:nvSpPr>
          <p:spPr bwMode="auto">
            <a:xfrm>
              <a:off x="644525" y="3505200"/>
              <a:ext cx="594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4</a:t>
              </a:r>
              <a:r>
                <a:rPr lang="zh-CN" altLang="en-US" sz="2000" b="1" dirty="0">
                  <a:solidFill>
                    <a:srgbClr val="FF0000"/>
                  </a:solidFill>
                  <a:latin typeface="Times New Roman" panose="02020603050405020304" pitchFamily="18" charset="0"/>
                </a:rPr>
                <a:t>）参数地址指针法。</a:t>
              </a:r>
            </a:p>
          </p:txBody>
        </p:sp>
      </p:grpSp>
      <p:sp>
        <p:nvSpPr>
          <p:cNvPr id="410632" name="Text Box 8"/>
          <p:cNvSpPr txBox="1">
            <a:spLocks noChangeArrowheads="1"/>
          </p:cNvSpPr>
          <p:nvPr/>
        </p:nvSpPr>
        <p:spPr bwMode="auto">
          <a:xfrm>
            <a:off x="539552" y="3894388"/>
            <a:ext cx="8065082"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200" dirty="0"/>
              <a:t>以计算下述函数为例，详细说明各种参数传递方法。</a:t>
            </a:r>
          </a:p>
          <a:p>
            <a:pPr>
              <a:spcBef>
                <a:spcPct val="50000"/>
              </a:spcBef>
            </a:pPr>
            <a:r>
              <a:rPr lang="zh-CN" altLang="en-US" sz="2200" dirty="0"/>
              <a:t>      例：编制程序计算</a:t>
            </a:r>
            <a:endParaRPr lang="en-US" altLang="zh-CN" sz="2200" dirty="0"/>
          </a:p>
          <a:p>
            <a:pPr>
              <a:spcBef>
                <a:spcPct val="50000"/>
              </a:spcBef>
            </a:pPr>
            <a:endParaRPr lang="en-US" altLang="zh-CN" sz="2200" dirty="0"/>
          </a:p>
          <a:p>
            <a:pPr>
              <a:spcBef>
                <a:spcPct val="50000"/>
              </a:spcBef>
            </a:pPr>
            <a:endParaRPr lang="en-US" altLang="zh-CN" sz="2200" dirty="0"/>
          </a:p>
          <a:p>
            <a:pPr>
              <a:spcBef>
                <a:spcPct val="50000"/>
              </a:spcBef>
            </a:pPr>
            <a:endParaRPr lang="zh-CN" altLang="en-US" sz="2200" dirty="0"/>
          </a:p>
        </p:txBody>
      </p:sp>
      <mc:AlternateContent xmlns:mc="http://schemas.openxmlformats.org/markup-compatibility/2006" xmlns:a14="http://schemas.microsoft.com/office/drawing/2010/main">
        <mc:Choice Requires="a14">
          <p:sp>
            <p:nvSpPr>
              <p:cNvPr id="15" name="TextBox 14"/>
              <p:cNvSpPr txBox="1"/>
              <p:nvPr/>
            </p:nvSpPr>
            <p:spPr>
              <a:xfrm>
                <a:off x="2484078" y="5146134"/>
                <a:ext cx="3960440" cy="5445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dirty="0" smtClean="0">
                          <a:latin typeface="Cambria Math"/>
                        </a:rPr>
                        <m:t>𝒀</m:t>
                      </m:r>
                      <m:r>
                        <a:rPr lang="en-US" altLang="zh-CN" b="1" i="1" dirty="0" smtClean="0">
                          <a:latin typeface="Cambria Math"/>
                        </a:rPr>
                        <m:t>=</m:t>
                      </m:r>
                      <m:rad>
                        <m:radPr>
                          <m:degHide m:val="on"/>
                          <m:ctrlPr>
                            <a:rPr lang="en-US" altLang="zh-CN" i="1" dirty="0" smtClean="0">
                              <a:latin typeface="Cambria Math" panose="02040503050406030204" pitchFamily="18" charset="0"/>
                            </a:rPr>
                          </m:ctrlPr>
                        </m:radPr>
                        <m:deg/>
                        <m:e>
                          <m:r>
                            <a:rPr lang="en-US" altLang="zh-CN" b="1" i="1" dirty="0" smtClean="0">
                              <a:latin typeface="Cambria Math"/>
                            </a:rPr>
                            <m:t>𝟐</m:t>
                          </m:r>
                          <m:r>
                            <a:rPr lang="en-US" altLang="zh-CN" b="1" i="1" dirty="0" smtClean="0">
                              <a:latin typeface="Cambria Math"/>
                            </a:rPr>
                            <m:t>𝒙</m:t>
                          </m:r>
                        </m:e>
                      </m:rad>
                      <m:r>
                        <a:rPr lang="en-US" altLang="zh-CN" b="1" i="1" dirty="0" smtClean="0">
                          <a:latin typeface="Cambria Math"/>
                        </a:rPr>
                        <m:t>+</m:t>
                      </m:r>
                      <m:rad>
                        <m:radPr>
                          <m:degHide m:val="on"/>
                          <m:ctrlPr>
                            <a:rPr lang="en-US" altLang="zh-CN" b="1" i="1" dirty="0" smtClean="0">
                              <a:latin typeface="Cambria Math" panose="02040503050406030204" pitchFamily="18" charset="0"/>
                            </a:rPr>
                          </m:ctrlPr>
                        </m:radPr>
                        <m:deg/>
                        <m:e>
                          <m:r>
                            <a:rPr lang="en-US" altLang="zh-CN" b="1" i="1" dirty="0" smtClean="0">
                              <a:latin typeface="Cambria Math"/>
                            </a:rPr>
                            <m:t>𝟑</m:t>
                          </m:r>
                          <m:r>
                            <a:rPr lang="en-US" altLang="zh-CN" b="1" i="1" dirty="0" smtClean="0">
                              <a:latin typeface="Cambria Math"/>
                            </a:rPr>
                            <m:t>𝒚</m:t>
                          </m:r>
                        </m:e>
                      </m:rad>
                      <m:r>
                        <a:rPr lang="en-US" altLang="zh-CN" b="1" i="1" dirty="0" smtClean="0">
                          <a:latin typeface="Cambria Math"/>
                        </a:rPr>
                        <m:t>+</m:t>
                      </m:r>
                      <m:rad>
                        <m:radPr>
                          <m:degHide m:val="on"/>
                          <m:ctrlPr>
                            <a:rPr lang="en-US" altLang="zh-CN" b="1" i="1" dirty="0" smtClean="0">
                              <a:latin typeface="Cambria Math" panose="02040503050406030204" pitchFamily="18" charset="0"/>
                            </a:rPr>
                          </m:ctrlPr>
                        </m:radPr>
                        <m:deg/>
                        <m:e>
                          <m:r>
                            <a:rPr lang="en-US" altLang="zh-CN" b="1" i="1" dirty="0" smtClean="0">
                              <a:latin typeface="Cambria Math"/>
                            </a:rPr>
                            <m:t>𝟏𝟓𝟎</m:t>
                          </m:r>
                        </m:e>
                      </m:rad>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484078" y="5146134"/>
                <a:ext cx="3960440" cy="544508"/>
              </a:xfrm>
              <a:prstGeom prst="rect">
                <a:avLst/>
              </a:prstGeom>
              <a:blipFill>
                <a:blip r:embed="rId2"/>
                <a:stretch>
                  <a:fillRect/>
                </a:stretch>
              </a:blipFill>
            </p:spPr>
            <p:txBody>
              <a:bodyPr/>
              <a:lstStyle/>
              <a:p>
                <a:r>
                  <a:rPr lang="zh-CN" altLang="en-US">
                    <a:noFill/>
                  </a:rPr>
                  <a:t> </a:t>
                </a:r>
              </a:p>
            </p:txBody>
          </p:sp>
        </mc:Fallback>
      </mc:AlternateContent>
      <p:sp>
        <p:nvSpPr>
          <p:cNvPr id="1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7&amp;8</a:t>
            </a:r>
            <a:r>
              <a:rPr lang="zh-CN" altLang="en-US" sz="2600" kern="0" dirty="0">
                <a:solidFill>
                  <a:schemeClr val="tx2"/>
                </a:solidFill>
                <a:effectLst>
                  <a:outerShdw blurRad="38100" dist="38100" dir="2700000" algn="tl">
                    <a:srgbClr val="C0C0C0"/>
                  </a:outerShdw>
                </a:effectLst>
                <a:latin typeface="+mj-lt"/>
                <a:cs typeface="+mj-cs"/>
              </a:rPr>
              <a:t>讲：子程序结构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subTitle" idx="4294967295"/>
          </p:nvPr>
        </p:nvSpPr>
        <p:spPr>
          <a:xfrm>
            <a:off x="431540" y="980728"/>
            <a:ext cx="7956884" cy="5796644"/>
          </a:xfrm>
        </p:spPr>
        <p:txBody>
          <a:bodyPr/>
          <a:lstStyle/>
          <a:p>
            <a:pPr marL="0" indent="0">
              <a:lnSpc>
                <a:spcPct val="80000"/>
              </a:lnSpc>
              <a:spcBef>
                <a:spcPct val="50000"/>
              </a:spcBef>
              <a:buNone/>
            </a:pPr>
            <a:r>
              <a:rPr lang="en-US" altLang="zh-CN" dirty="0">
                <a:solidFill>
                  <a:srgbClr val="CC3300"/>
                </a:solidFill>
                <a:ea typeface="隶书" panose="02010509060101010101" pitchFamily="49" charset="-122"/>
                <a:cs typeface="+mj-cs"/>
              </a:rPr>
              <a:t>1.  </a:t>
            </a:r>
            <a:r>
              <a:rPr lang="zh-CN" altLang="en-US" dirty="0">
                <a:solidFill>
                  <a:srgbClr val="CC3300"/>
                </a:solidFill>
                <a:ea typeface="隶书" panose="02010509060101010101" pitchFamily="49" charset="-122"/>
                <a:cs typeface="+mj-cs"/>
              </a:rPr>
              <a:t>寄存器法</a:t>
            </a:r>
            <a:endParaRPr lang="en-US" altLang="zh-CN" dirty="0"/>
          </a:p>
          <a:p>
            <a:pPr>
              <a:lnSpc>
                <a:spcPct val="90000"/>
              </a:lnSpc>
            </a:pPr>
            <a:r>
              <a:rPr lang="zh-CN" altLang="en-US" sz="2000" dirty="0">
                <a:effectLst/>
              </a:rPr>
              <a:t>把入口和出口参数存于约定的寄存器中。</a:t>
            </a:r>
          </a:p>
          <a:p>
            <a:pPr>
              <a:lnSpc>
                <a:spcPct val="90000"/>
              </a:lnSpc>
            </a:pPr>
            <a:r>
              <a:rPr lang="zh-CN" altLang="en-US" sz="2000" dirty="0">
                <a:effectLst/>
              </a:rPr>
              <a:t>子程序对带有</a:t>
            </a:r>
            <a:r>
              <a:rPr lang="zh-CN" altLang="en-US" sz="2000" dirty="0">
                <a:solidFill>
                  <a:srgbClr val="FF0000"/>
                </a:solidFill>
                <a:effectLst/>
              </a:rPr>
              <a:t>出口参数</a:t>
            </a:r>
            <a:r>
              <a:rPr lang="zh-CN" altLang="en-US" sz="2000" dirty="0">
                <a:effectLst/>
              </a:rPr>
              <a:t>的寄存器不能保护和恢复（主程序视具体情况进行保护）。</a:t>
            </a:r>
          </a:p>
          <a:p>
            <a:pPr>
              <a:lnSpc>
                <a:spcPct val="90000"/>
              </a:lnSpc>
            </a:pPr>
            <a:r>
              <a:rPr lang="zh-CN" altLang="en-US" sz="2000" dirty="0">
                <a:effectLst/>
              </a:rPr>
              <a:t>子程序对带有入口参数的寄存器可以保护，也可以不保护</a:t>
            </a:r>
            <a:r>
              <a:rPr lang="en-US" altLang="zh-CN" sz="2000" dirty="0">
                <a:effectLst/>
              </a:rPr>
              <a:t>(</a:t>
            </a:r>
            <a:r>
              <a:rPr lang="zh-CN" altLang="en-US" sz="2000" dirty="0">
                <a:effectLst/>
              </a:rPr>
              <a:t>一般建议保护</a:t>
            </a:r>
            <a:r>
              <a:rPr lang="en-US" altLang="zh-CN" sz="2000" dirty="0">
                <a:effectLst/>
              </a:rPr>
              <a:t>)</a:t>
            </a:r>
            <a:r>
              <a:rPr lang="zh-CN" altLang="en-US" sz="2000" dirty="0">
                <a:effectLst/>
              </a:rPr>
              <a:t>。</a:t>
            </a:r>
          </a:p>
          <a:p>
            <a:pPr marL="0" indent="0" algn="l">
              <a:lnSpc>
                <a:spcPct val="80000"/>
              </a:lnSpc>
              <a:spcBef>
                <a:spcPct val="50000"/>
              </a:spcBef>
              <a:buFont typeface="Wingdings" panose="05000000000000000000" pitchFamily="2" charset="2"/>
              <a:buNone/>
            </a:pPr>
            <a:endParaRPr lang="en-US" altLang="zh-CN" sz="2000" dirty="0"/>
          </a:p>
          <a:p>
            <a:pPr marL="0" indent="0" algn="l">
              <a:lnSpc>
                <a:spcPct val="80000"/>
              </a:lnSpc>
              <a:spcBef>
                <a:spcPct val="50000"/>
              </a:spcBef>
              <a:buFont typeface="Wingdings" panose="05000000000000000000" pitchFamily="2" charset="2"/>
              <a:buNone/>
            </a:pPr>
            <a:r>
              <a:rPr lang="zh-CN" altLang="en-US" sz="2000" dirty="0"/>
              <a:t>子程序说明文件如下：</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1</a:t>
            </a:r>
            <a:r>
              <a:rPr lang="zh-CN" altLang="en-US" sz="2000" dirty="0"/>
              <a:t>）子程序名：</a:t>
            </a:r>
            <a:r>
              <a:rPr lang="en-US" altLang="zh-CN" sz="2000" dirty="0"/>
              <a:t>SQROOT</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2</a:t>
            </a:r>
            <a:r>
              <a:rPr lang="zh-CN" altLang="en-US" sz="2000" dirty="0"/>
              <a:t>）子程序功能：求一个整数字数据的平方根的整数部分。</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3</a:t>
            </a:r>
            <a:r>
              <a:rPr lang="zh-CN" altLang="en-US" sz="2000" dirty="0"/>
              <a:t>）入口条件：</a:t>
            </a:r>
            <a:r>
              <a:rPr lang="zh-CN" altLang="en-US" sz="2000" dirty="0">
                <a:solidFill>
                  <a:schemeClr val="accent2"/>
                </a:solidFill>
              </a:rPr>
              <a:t>被开方数在</a:t>
            </a:r>
            <a:r>
              <a:rPr lang="en-US" altLang="zh-CN" sz="2000" dirty="0">
                <a:solidFill>
                  <a:schemeClr val="accent2"/>
                </a:solidFill>
              </a:rPr>
              <a:t>CX</a:t>
            </a:r>
            <a:r>
              <a:rPr lang="zh-CN" altLang="en-US" sz="2000" dirty="0">
                <a:solidFill>
                  <a:schemeClr val="accent2"/>
                </a:solidFill>
              </a:rPr>
              <a:t>中。</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4</a:t>
            </a:r>
            <a:r>
              <a:rPr lang="zh-CN" altLang="en-US" sz="2000" dirty="0"/>
              <a:t>）出口条件：</a:t>
            </a:r>
            <a:r>
              <a:rPr lang="zh-CN" altLang="en-US" sz="2000" dirty="0">
                <a:solidFill>
                  <a:schemeClr val="accent2"/>
                </a:solidFill>
              </a:rPr>
              <a:t>平方根在</a:t>
            </a:r>
            <a:r>
              <a:rPr lang="en-US" altLang="zh-CN" sz="2000" dirty="0">
                <a:solidFill>
                  <a:schemeClr val="accent2"/>
                </a:solidFill>
              </a:rPr>
              <a:t>CX</a:t>
            </a:r>
            <a:r>
              <a:rPr lang="zh-CN" altLang="en-US" sz="2000" dirty="0">
                <a:solidFill>
                  <a:schemeClr val="accent2"/>
                </a:solidFill>
              </a:rPr>
              <a:t>中。</a:t>
            </a:r>
          </a:p>
          <a:p>
            <a:pPr marL="400050" lvl="1" indent="0">
              <a:lnSpc>
                <a:spcPct val="80000"/>
              </a:lnSpc>
              <a:spcBef>
                <a:spcPct val="50000"/>
              </a:spcBef>
              <a:buFont typeface="Wingdings" panose="05000000000000000000" pitchFamily="2" charset="2"/>
              <a:buNone/>
            </a:pPr>
            <a:r>
              <a:rPr lang="zh-CN" altLang="en-US" sz="2000" dirty="0"/>
              <a:t>（</a:t>
            </a:r>
            <a:r>
              <a:rPr lang="en-US" altLang="zh-CN" sz="2000" dirty="0"/>
              <a:t>5</a:t>
            </a:r>
            <a:r>
              <a:rPr lang="zh-CN" altLang="en-US" sz="2000" dirty="0"/>
              <a:t>）受影响的寄存器：</a:t>
            </a:r>
            <a:r>
              <a:rPr lang="en-US" altLang="zh-CN" sz="2000" dirty="0"/>
              <a:t>CX</a:t>
            </a:r>
            <a:r>
              <a:rPr lang="zh-CN" altLang="en-US" sz="2000" dirty="0"/>
              <a:t>及标志寄存器。</a:t>
            </a:r>
            <a:endParaRPr lang="en-US" altLang="zh-CN" sz="2000" dirty="0"/>
          </a:p>
          <a:p>
            <a:pPr marL="400050" lvl="1" indent="0">
              <a:lnSpc>
                <a:spcPct val="80000"/>
              </a:lnSpc>
              <a:buFont typeface="Wingdings" panose="05000000000000000000" pitchFamily="2" charset="2"/>
              <a:buNone/>
            </a:pPr>
            <a:endParaRPr lang="en-US" altLang="zh-CN" sz="200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2" name="TextBox 1">
            <a:extLst>
              <a:ext uri="{FF2B5EF4-FFF2-40B4-BE49-F238E27FC236}">
                <a16:creationId xmlns:a16="http://schemas.microsoft.com/office/drawing/2014/main" id="{46073E9C-67A5-284E-8928-65D0B93969D0}"/>
              </a:ext>
            </a:extLst>
          </p:cNvPr>
          <p:cNvSpPr txBox="1"/>
          <p:nvPr/>
        </p:nvSpPr>
        <p:spPr>
          <a:xfrm>
            <a:off x="4355976" y="2960948"/>
            <a:ext cx="4206601" cy="461665"/>
          </a:xfrm>
          <a:prstGeom prst="rect">
            <a:avLst/>
          </a:prstGeom>
          <a:noFill/>
          <a:ln w="12700">
            <a:solidFill>
              <a:schemeClr val="tx1"/>
            </a:solidFill>
          </a:ln>
        </p:spPr>
        <p:txBody>
          <a:bodyPr wrap="none" rtlCol="0">
            <a:spAutoFit/>
          </a:bodyPr>
          <a:lstStyle/>
          <a:p>
            <a:r>
              <a:rPr lang="zh-CN" altLang="en-CN" dirty="0">
                <a:solidFill>
                  <a:srgbClr val="FF0000"/>
                </a:solidFill>
              </a:rPr>
              <a:t>参数</a:t>
            </a:r>
            <a:r>
              <a:rPr lang="zh-CN" altLang="en-US" dirty="0">
                <a:solidFill>
                  <a:srgbClr val="FF0000"/>
                </a:solidFill>
              </a:rPr>
              <a:t>很多时不能使用这种方法</a:t>
            </a:r>
            <a:endParaRPr lang="en-CN" dirty="0">
              <a:solidFill>
                <a:srgbClr val="FF0000"/>
              </a:solidFill>
            </a:endParaRPr>
          </a:p>
        </p:txBody>
      </p:sp>
    </p:spTree>
    <p:extLst>
      <p:ext uri="{BB962C8B-B14F-4D97-AF65-F5344CB8AC3E}">
        <p14:creationId xmlns:p14="http://schemas.microsoft.com/office/powerpoint/2010/main" val="371222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1651">
                                            <p:txEl>
                                              <p:pRg st="2" end="2"/>
                                            </p:txEl>
                                          </p:spTgt>
                                        </p:tgtEl>
                                        <p:attrNameLst>
                                          <p:attrName>style.visibility</p:attrName>
                                        </p:attrNameLst>
                                      </p:cBhvr>
                                      <p:to>
                                        <p:strVal val="visible"/>
                                      </p:to>
                                    </p:set>
                                    <p:animEffect transition="in" filter="dissolve">
                                      <p:cBhvr>
                                        <p:cTn id="7" dur="500"/>
                                        <p:tgtEl>
                                          <p:spTgt spid="41165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11651">
                                            <p:txEl>
                                              <p:pRg st="3" end="3"/>
                                            </p:txEl>
                                          </p:spTgt>
                                        </p:tgtEl>
                                        <p:attrNameLst>
                                          <p:attrName>style.visibility</p:attrName>
                                        </p:attrNameLst>
                                      </p:cBhvr>
                                      <p:to>
                                        <p:strVal val="visible"/>
                                      </p:to>
                                    </p:set>
                                    <p:animEffect transition="in" filter="dissolve">
                                      <p:cBhvr>
                                        <p:cTn id="10" dur="500"/>
                                        <p:tgtEl>
                                          <p:spTgt spid="41165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11651">
                                            <p:txEl>
                                              <p:pRg st="5" end="5"/>
                                            </p:txEl>
                                          </p:spTgt>
                                        </p:tgtEl>
                                        <p:attrNameLst>
                                          <p:attrName>style.visibility</p:attrName>
                                        </p:attrNameLst>
                                      </p:cBhvr>
                                      <p:to>
                                        <p:strVal val="visible"/>
                                      </p:to>
                                    </p:set>
                                    <p:animEffect transition="in" filter="dissolve">
                                      <p:cBhvr>
                                        <p:cTn id="20" dur="500"/>
                                        <p:tgtEl>
                                          <p:spTgt spid="411651">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11651">
                                            <p:txEl>
                                              <p:pRg st="6" end="6"/>
                                            </p:txEl>
                                          </p:spTgt>
                                        </p:tgtEl>
                                        <p:attrNameLst>
                                          <p:attrName>style.visibility</p:attrName>
                                        </p:attrNameLst>
                                      </p:cBhvr>
                                      <p:to>
                                        <p:strVal val="visible"/>
                                      </p:to>
                                    </p:set>
                                    <p:animEffect transition="in" filter="dissolve">
                                      <p:cBhvr>
                                        <p:cTn id="23" dur="500"/>
                                        <p:tgtEl>
                                          <p:spTgt spid="411651">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11651">
                                            <p:txEl>
                                              <p:pRg st="7" end="7"/>
                                            </p:txEl>
                                          </p:spTgt>
                                        </p:tgtEl>
                                        <p:attrNameLst>
                                          <p:attrName>style.visibility</p:attrName>
                                        </p:attrNameLst>
                                      </p:cBhvr>
                                      <p:to>
                                        <p:strVal val="visible"/>
                                      </p:to>
                                    </p:set>
                                    <p:animEffect transition="in" filter="dissolve">
                                      <p:cBhvr>
                                        <p:cTn id="26" dur="500"/>
                                        <p:tgtEl>
                                          <p:spTgt spid="411651">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411651">
                                            <p:txEl>
                                              <p:pRg st="8" end="8"/>
                                            </p:txEl>
                                          </p:spTgt>
                                        </p:tgtEl>
                                        <p:attrNameLst>
                                          <p:attrName>style.visibility</p:attrName>
                                        </p:attrNameLst>
                                      </p:cBhvr>
                                      <p:to>
                                        <p:strVal val="visible"/>
                                      </p:to>
                                    </p:set>
                                    <p:animEffect transition="in" filter="dissolve">
                                      <p:cBhvr>
                                        <p:cTn id="29" dur="500"/>
                                        <p:tgtEl>
                                          <p:spTgt spid="411651">
                                            <p:txEl>
                                              <p:pRg st="8" end="8"/>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11651">
                                            <p:txEl>
                                              <p:pRg st="9" end="9"/>
                                            </p:txEl>
                                          </p:spTgt>
                                        </p:tgtEl>
                                        <p:attrNameLst>
                                          <p:attrName>style.visibility</p:attrName>
                                        </p:attrNameLst>
                                      </p:cBhvr>
                                      <p:to>
                                        <p:strVal val="visible"/>
                                      </p:to>
                                    </p:set>
                                    <p:animEffect transition="in" filter="dissolve">
                                      <p:cBhvr>
                                        <p:cTn id="32" dur="500"/>
                                        <p:tgtEl>
                                          <p:spTgt spid="411651">
                                            <p:txEl>
                                              <p:pRg st="9" end="9"/>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411651">
                                            <p:txEl>
                                              <p:pRg st="10" end="10"/>
                                            </p:txEl>
                                          </p:spTgt>
                                        </p:tgtEl>
                                        <p:attrNameLst>
                                          <p:attrName>style.visibility</p:attrName>
                                        </p:attrNameLst>
                                      </p:cBhvr>
                                      <p:to>
                                        <p:strVal val="visible"/>
                                      </p:to>
                                    </p:set>
                                    <p:animEffect transition="in" filter="dissolve">
                                      <p:cBhvr>
                                        <p:cTn id="35" dur="500"/>
                                        <p:tgtEl>
                                          <p:spTgt spid="4116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8F304AF-C796-F64F-8E2A-A2A38EC26670}"/>
              </a:ext>
            </a:extLst>
          </p:cNvPr>
          <p:cNvGrpSpPr/>
          <p:nvPr/>
        </p:nvGrpSpPr>
        <p:grpSpPr>
          <a:xfrm>
            <a:off x="2740071" y="944724"/>
            <a:ext cx="3560121" cy="5760640"/>
            <a:chOff x="2164007" y="188640"/>
            <a:chExt cx="3967050" cy="6428785"/>
          </a:xfrm>
        </p:grpSpPr>
        <p:sp>
          <p:nvSpPr>
            <p:cNvPr id="3" name="Text Box 6">
              <a:extLst>
                <a:ext uri="{FF2B5EF4-FFF2-40B4-BE49-F238E27FC236}">
                  <a16:creationId xmlns:a16="http://schemas.microsoft.com/office/drawing/2014/main" id="{F69FF101-043E-404E-9BF9-04CE076C6F02}"/>
                </a:ext>
              </a:extLst>
            </p:cNvPr>
            <p:cNvSpPr txBox="1">
              <a:spLocks noChangeArrowheads="1"/>
            </p:cNvSpPr>
            <p:nvPr/>
          </p:nvSpPr>
          <p:spPr bwMode="auto">
            <a:xfrm>
              <a:off x="3815916" y="188640"/>
              <a:ext cx="685801"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200" b="1" dirty="0"/>
                <a:t>开始</a:t>
              </a:r>
            </a:p>
          </p:txBody>
        </p:sp>
        <p:sp>
          <p:nvSpPr>
            <p:cNvPr id="4" name="Text Box 9">
              <a:extLst>
                <a:ext uri="{FF2B5EF4-FFF2-40B4-BE49-F238E27FC236}">
                  <a16:creationId xmlns:a16="http://schemas.microsoft.com/office/drawing/2014/main" id="{FB1AA8F1-83CE-7042-A7D6-EA6BDACE4421}"/>
                </a:ext>
              </a:extLst>
            </p:cNvPr>
            <p:cNvSpPr txBox="1">
              <a:spLocks noChangeArrowheads="1"/>
            </p:cNvSpPr>
            <p:nvPr/>
          </p:nvSpPr>
          <p:spPr bwMode="auto">
            <a:xfrm>
              <a:off x="3130116" y="782365"/>
              <a:ext cx="1981200" cy="29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b="1" dirty="0"/>
                <a:t>保护</a:t>
              </a:r>
              <a:r>
                <a:rPr lang="zh-CN" altLang="en-CN" sz="1200" b="1" dirty="0"/>
                <a:t>寄存器</a:t>
              </a:r>
              <a:endParaRPr lang="zh-CN" altLang="en-US" sz="1200" b="1" dirty="0"/>
            </a:p>
          </p:txBody>
        </p:sp>
        <p:sp>
          <p:nvSpPr>
            <p:cNvPr id="5" name="Line 19">
              <a:extLst>
                <a:ext uri="{FF2B5EF4-FFF2-40B4-BE49-F238E27FC236}">
                  <a16:creationId xmlns:a16="http://schemas.microsoft.com/office/drawing/2014/main" id="{BEDB7C6D-F756-6041-817B-F42CC93A3D0E}"/>
                </a:ext>
              </a:extLst>
            </p:cNvPr>
            <p:cNvSpPr>
              <a:spLocks noChangeShapeType="1"/>
            </p:cNvSpPr>
            <p:nvPr/>
          </p:nvSpPr>
          <p:spPr bwMode="auto">
            <a:xfrm>
              <a:off x="4120716" y="52519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6" name="Text Box 9">
              <a:extLst>
                <a:ext uri="{FF2B5EF4-FFF2-40B4-BE49-F238E27FC236}">
                  <a16:creationId xmlns:a16="http://schemas.microsoft.com/office/drawing/2014/main" id="{350A474A-4BB6-7543-8FA6-0089BED37693}"/>
                </a:ext>
              </a:extLst>
            </p:cNvPr>
            <p:cNvSpPr txBox="1">
              <a:spLocks noChangeArrowheads="1"/>
            </p:cNvSpPr>
            <p:nvPr/>
          </p:nvSpPr>
          <p:spPr bwMode="auto">
            <a:xfrm>
              <a:off x="3130116" y="1379414"/>
              <a:ext cx="1981200" cy="29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b="1" dirty="0"/>
                <a:t>初始化</a:t>
              </a:r>
              <a:r>
                <a:rPr lang="en-US" altLang="zh-CN" sz="1200" b="1" dirty="0"/>
                <a:t>BX=0</a:t>
              </a:r>
              <a:endParaRPr lang="zh-CN" altLang="en-US" sz="1200" b="1" dirty="0"/>
            </a:p>
          </p:txBody>
        </p:sp>
        <p:sp>
          <p:nvSpPr>
            <p:cNvPr id="7" name="Line 19">
              <a:extLst>
                <a:ext uri="{FF2B5EF4-FFF2-40B4-BE49-F238E27FC236}">
                  <a16:creationId xmlns:a16="http://schemas.microsoft.com/office/drawing/2014/main" id="{86F653D2-8C22-E44B-BC16-2DC33DC53D70}"/>
                </a:ext>
              </a:extLst>
            </p:cNvPr>
            <p:cNvSpPr>
              <a:spLocks noChangeShapeType="1"/>
            </p:cNvSpPr>
            <p:nvPr/>
          </p:nvSpPr>
          <p:spPr bwMode="auto">
            <a:xfrm>
              <a:off x="4120475" y="112844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8" name="Line 22">
              <a:extLst>
                <a:ext uri="{FF2B5EF4-FFF2-40B4-BE49-F238E27FC236}">
                  <a16:creationId xmlns:a16="http://schemas.microsoft.com/office/drawing/2014/main" id="{B89E6D5E-63B6-3C4C-B830-3AB8515B2487}"/>
                </a:ext>
              </a:extLst>
            </p:cNvPr>
            <p:cNvSpPr>
              <a:spLocks noChangeShapeType="1"/>
            </p:cNvSpPr>
            <p:nvPr/>
          </p:nvSpPr>
          <p:spPr bwMode="auto">
            <a:xfrm>
              <a:off x="4130009" y="171369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9" name="Text Box 18">
              <a:extLst>
                <a:ext uri="{FF2B5EF4-FFF2-40B4-BE49-F238E27FC236}">
                  <a16:creationId xmlns:a16="http://schemas.microsoft.com/office/drawing/2014/main" id="{88BF31E5-C9DA-6149-B9D7-7CC1EE5EDFB6}"/>
                </a:ext>
              </a:extLst>
            </p:cNvPr>
            <p:cNvSpPr txBox="1">
              <a:spLocks noChangeArrowheads="1"/>
            </p:cNvSpPr>
            <p:nvPr/>
          </p:nvSpPr>
          <p:spPr bwMode="auto">
            <a:xfrm>
              <a:off x="3139409" y="2179603"/>
              <a:ext cx="1981200"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200" dirty="0"/>
                <a:t>CX</a:t>
              </a:r>
              <a:r>
                <a:rPr lang="zh-CN" altLang="en-US" sz="1200" dirty="0"/>
                <a:t>是零？</a:t>
              </a:r>
              <a:endParaRPr lang="zh-CN" altLang="en-US" sz="1200" b="1" dirty="0"/>
            </a:p>
          </p:txBody>
        </p:sp>
        <p:sp>
          <p:nvSpPr>
            <p:cNvPr id="10" name="AutoShape 15">
              <a:extLst>
                <a:ext uri="{FF2B5EF4-FFF2-40B4-BE49-F238E27FC236}">
                  <a16:creationId xmlns:a16="http://schemas.microsoft.com/office/drawing/2014/main" id="{2AD16D1B-1BF2-F940-B826-9AC74A6A4787}"/>
                </a:ext>
              </a:extLst>
            </p:cNvPr>
            <p:cNvSpPr>
              <a:spLocks noChangeArrowheads="1"/>
            </p:cNvSpPr>
            <p:nvPr/>
          </p:nvSpPr>
          <p:spPr bwMode="auto">
            <a:xfrm>
              <a:off x="3106072" y="1976463"/>
              <a:ext cx="2057400" cy="66675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200"/>
            </a:p>
          </p:txBody>
        </p:sp>
        <p:sp>
          <p:nvSpPr>
            <p:cNvPr id="11" name="Text Box 13">
              <a:extLst>
                <a:ext uri="{FF2B5EF4-FFF2-40B4-BE49-F238E27FC236}">
                  <a16:creationId xmlns:a16="http://schemas.microsoft.com/office/drawing/2014/main" id="{8ED0BE2D-ABA2-D143-9DEE-A02327071BF7}"/>
                </a:ext>
              </a:extLst>
            </p:cNvPr>
            <p:cNvSpPr txBox="1">
              <a:spLocks noChangeArrowheads="1"/>
            </p:cNvSpPr>
            <p:nvPr/>
          </p:nvSpPr>
          <p:spPr bwMode="auto">
            <a:xfrm>
              <a:off x="3139409" y="2960948"/>
              <a:ext cx="1981200" cy="29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1200" dirty="0"/>
                <a:t>AX</a:t>
              </a:r>
              <a:r>
                <a:rPr lang="zh-CN" altLang="en-US" sz="1200" dirty="0"/>
                <a:t> </a:t>
              </a:r>
              <a:r>
                <a:rPr lang="en-US" altLang="zh-CN" sz="1200" dirty="0"/>
                <a:t>=</a:t>
              </a:r>
              <a:r>
                <a:rPr lang="zh-CN" altLang="en-US" sz="1200" dirty="0"/>
                <a:t> </a:t>
              </a:r>
              <a:r>
                <a:rPr lang="en-US" altLang="zh-CN" sz="1200" dirty="0"/>
                <a:t>BX</a:t>
              </a:r>
              <a:r>
                <a:rPr lang="zh-CN" altLang="en-US" sz="1200" dirty="0"/>
                <a:t> * </a:t>
              </a:r>
              <a:r>
                <a:rPr lang="en-US" altLang="zh-CN" sz="1200" dirty="0"/>
                <a:t>BX</a:t>
              </a:r>
              <a:endParaRPr lang="en-US" altLang="zh-CN" sz="1200" b="1" dirty="0"/>
            </a:p>
          </p:txBody>
        </p:sp>
        <p:sp>
          <p:nvSpPr>
            <p:cNvPr id="12" name="Line 30">
              <a:extLst>
                <a:ext uri="{FF2B5EF4-FFF2-40B4-BE49-F238E27FC236}">
                  <a16:creationId xmlns:a16="http://schemas.microsoft.com/office/drawing/2014/main" id="{2840F488-8CAF-114E-AF7C-72791146173E}"/>
                </a:ext>
              </a:extLst>
            </p:cNvPr>
            <p:cNvSpPr>
              <a:spLocks noChangeShapeType="1"/>
            </p:cNvSpPr>
            <p:nvPr/>
          </p:nvSpPr>
          <p:spPr bwMode="auto">
            <a:xfrm flipH="1" flipV="1">
              <a:off x="5163472" y="2323551"/>
              <a:ext cx="967585" cy="119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13" name="Line 31">
              <a:extLst>
                <a:ext uri="{FF2B5EF4-FFF2-40B4-BE49-F238E27FC236}">
                  <a16:creationId xmlns:a16="http://schemas.microsoft.com/office/drawing/2014/main" id="{65867F65-85C2-1F46-91BD-4726C4E7E59F}"/>
                </a:ext>
              </a:extLst>
            </p:cNvPr>
            <p:cNvSpPr>
              <a:spLocks noChangeShapeType="1"/>
            </p:cNvSpPr>
            <p:nvPr/>
          </p:nvSpPr>
          <p:spPr bwMode="auto">
            <a:xfrm flipV="1">
              <a:off x="6116759" y="2335514"/>
              <a:ext cx="14297" cy="32417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14" name="Line 32">
              <a:extLst>
                <a:ext uri="{FF2B5EF4-FFF2-40B4-BE49-F238E27FC236}">
                  <a16:creationId xmlns:a16="http://schemas.microsoft.com/office/drawing/2014/main" id="{867A5D76-C9DA-8549-9EE2-70CF3D56F8ED}"/>
                </a:ext>
              </a:extLst>
            </p:cNvPr>
            <p:cNvSpPr>
              <a:spLocks noChangeShapeType="1"/>
            </p:cNvSpPr>
            <p:nvPr/>
          </p:nvSpPr>
          <p:spPr bwMode="auto">
            <a:xfrm flipH="1" flipV="1">
              <a:off x="4139951" y="5589240"/>
              <a:ext cx="19811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5" name="Text Box 34">
              <a:extLst>
                <a:ext uri="{FF2B5EF4-FFF2-40B4-BE49-F238E27FC236}">
                  <a16:creationId xmlns:a16="http://schemas.microsoft.com/office/drawing/2014/main" id="{DBF11F95-EE79-7048-83D0-9ECA197DDAD5}"/>
                </a:ext>
              </a:extLst>
            </p:cNvPr>
            <p:cNvSpPr txBox="1">
              <a:spLocks noChangeArrowheads="1"/>
            </p:cNvSpPr>
            <p:nvPr/>
          </p:nvSpPr>
          <p:spPr bwMode="auto">
            <a:xfrm>
              <a:off x="5120609" y="1952836"/>
              <a:ext cx="304799"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dirty="0"/>
                <a:t>Y</a:t>
              </a:r>
              <a:endParaRPr lang="en-US" altLang="zh-CN" sz="1200" b="1" dirty="0"/>
            </a:p>
          </p:txBody>
        </p:sp>
        <p:sp>
          <p:nvSpPr>
            <p:cNvPr id="16" name="Text Box 35">
              <a:extLst>
                <a:ext uri="{FF2B5EF4-FFF2-40B4-BE49-F238E27FC236}">
                  <a16:creationId xmlns:a16="http://schemas.microsoft.com/office/drawing/2014/main" id="{9586BEEA-C19C-6E41-85BA-E064CD968A3D}"/>
                </a:ext>
              </a:extLst>
            </p:cNvPr>
            <p:cNvSpPr txBox="1">
              <a:spLocks noChangeArrowheads="1"/>
            </p:cNvSpPr>
            <p:nvPr/>
          </p:nvSpPr>
          <p:spPr bwMode="auto">
            <a:xfrm>
              <a:off x="4158816" y="4207072"/>
              <a:ext cx="304799"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b="1" dirty="0"/>
                <a:t>Y</a:t>
              </a:r>
            </a:p>
          </p:txBody>
        </p:sp>
        <p:sp>
          <p:nvSpPr>
            <p:cNvPr id="17" name="Line 22">
              <a:extLst>
                <a:ext uri="{FF2B5EF4-FFF2-40B4-BE49-F238E27FC236}">
                  <a16:creationId xmlns:a16="http://schemas.microsoft.com/office/drawing/2014/main" id="{83E527F1-E9A3-EA4D-9C1A-CBECA386F09D}"/>
                </a:ext>
              </a:extLst>
            </p:cNvPr>
            <p:cNvSpPr>
              <a:spLocks noChangeShapeType="1"/>
            </p:cNvSpPr>
            <p:nvPr/>
          </p:nvSpPr>
          <p:spPr bwMode="auto">
            <a:xfrm flipH="1">
              <a:off x="4121159" y="2643217"/>
              <a:ext cx="8849" cy="3143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9" name="Line 22">
              <a:extLst>
                <a:ext uri="{FF2B5EF4-FFF2-40B4-BE49-F238E27FC236}">
                  <a16:creationId xmlns:a16="http://schemas.microsoft.com/office/drawing/2014/main" id="{326CB801-23E5-864B-B58D-2EC67AA69EB3}"/>
                </a:ext>
              </a:extLst>
            </p:cNvPr>
            <p:cNvSpPr>
              <a:spLocks noChangeShapeType="1"/>
            </p:cNvSpPr>
            <p:nvPr/>
          </p:nvSpPr>
          <p:spPr bwMode="auto">
            <a:xfrm>
              <a:off x="4131588" y="341874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20" name="Line 22">
              <a:extLst>
                <a:ext uri="{FF2B5EF4-FFF2-40B4-BE49-F238E27FC236}">
                  <a16:creationId xmlns:a16="http://schemas.microsoft.com/office/drawing/2014/main" id="{BB2FC3DC-60CE-094D-926F-BAAFACE9F340}"/>
                </a:ext>
              </a:extLst>
            </p:cNvPr>
            <p:cNvSpPr>
              <a:spLocks noChangeShapeType="1"/>
            </p:cNvSpPr>
            <p:nvPr/>
          </p:nvSpPr>
          <p:spPr bwMode="auto">
            <a:xfrm>
              <a:off x="4130144" y="42610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21" name="Text Box 13">
              <a:extLst>
                <a:ext uri="{FF2B5EF4-FFF2-40B4-BE49-F238E27FC236}">
                  <a16:creationId xmlns:a16="http://schemas.microsoft.com/office/drawing/2014/main" id="{DC5700F9-C16D-1C49-93AC-37B24AD82765}"/>
                </a:ext>
              </a:extLst>
            </p:cNvPr>
            <p:cNvSpPr txBox="1">
              <a:spLocks noChangeArrowheads="1"/>
            </p:cNvSpPr>
            <p:nvPr/>
          </p:nvSpPr>
          <p:spPr bwMode="auto">
            <a:xfrm>
              <a:off x="3129875" y="4523086"/>
              <a:ext cx="1981200" cy="29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dirty="0"/>
                <a:t> </a:t>
              </a:r>
              <a:r>
                <a:rPr lang="en-US" altLang="zh-CN" sz="1200" dirty="0"/>
                <a:t>BX</a:t>
              </a:r>
              <a:r>
                <a:rPr lang="zh-CN" altLang="en-US" sz="1200" dirty="0"/>
                <a:t> </a:t>
              </a:r>
              <a:r>
                <a:rPr lang="en-US" altLang="zh-CN" sz="1200" dirty="0"/>
                <a:t>=</a:t>
              </a:r>
              <a:r>
                <a:rPr lang="zh-CN" altLang="en-US" sz="1200" dirty="0"/>
                <a:t> </a:t>
              </a:r>
              <a:r>
                <a:rPr lang="en-US" altLang="zh-CN" sz="1200" dirty="0"/>
                <a:t>BX</a:t>
              </a:r>
              <a:r>
                <a:rPr lang="zh-CN" altLang="en-US" sz="1200" dirty="0"/>
                <a:t> </a:t>
              </a:r>
              <a:r>
                <a:rPr lang="en-US" altLang="zh-CN" sz="1200" dirty="0"/>
                <a:t>+</a:t>
              </a:r>
              <a:r>
                <a:rPr lang="zh-CN" altLang="en-US" sz="1200" dirty="0"/>
                <a:t> </a:t>
              </a:r>
              <a:r>
                <a:rPr lang="en-US" altLang="zh-CN" sz="1200" dirty="0"/>
                <a:t>1</a:t>
              </a:r>
              <a:endParaRPr lang="en-US" altLang="zh-CN" sz="1200" b="1" dirty="0"/>
            </a:p>
          </p:txBody>
        </p:sp>
        <p:sp>
          <p:nvSpPr>
            <p:cNvPr id="22" name="Line 27">
              <a:extLst>
                <a:ext uri="{FF2B5EF4-FFF2-40B4-BE49-F238E27FC236}">
                  <a16:creationId xmlns:a16="http://schemas.microsoft.com/office/drawing/2014/main" id="{383D0D07-A229-E54F-AE23-7C9E49BC68E8}"/>
                </a:ext>
              </a:extLst>
            </p:cNvPr>
            <p:cNvSpPr>
              <a:spLocks noChangeShapeType="1"/>
            </p:cNvSpPr>
            <p:nvPr/>
          </p:nvSpPr>
          <p:spPr bwMode="auto">
            <a:xfrm flipH="1">
              <a:off x="2215475" y="4696122"/>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23" name="Line 28">
              <a:extLst>
                <a:ext uri="{FF2B5EF4-FFF2-40B4-BE49-F238E27FC236}">
                  <a16:creationId xmlns:a16="http://schemas.microsoft.com/office/drawing/2014/main" id="{41E9B77E-EAAD-AF44-8E07-E00F1045D081}"/>
                </a:ext>
              </a:extLst>
            </p:cNvPr>
            <p:cNvSpPr>
              <a:spLocks noChangeShapeType="1"/>
            </p:cNvSpPr>
            <p:nvPr/>
          </p:nvSpPr>
          <p:spPr bwMode="auto">
            <a:xfrm>
              <a:off x="2164007" y="2764870"/>
              <a:ext cx="50160" cy="19312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24" name="Line 29">
              <a:extLst>
                <a:ext uri="{FF2B5EF4-FFF2-40B4-BE49-F238E27FC236}">
                  <a16:creationId xmlns:a16="http://schemas.microsoft.com/office/drawing/2014/main" id="{5BDBF7DE-F145-5443-B0F4-B3D5A64A1F9E}"/>
                </a:ext>
              </a:extLst>
            </p:cNvPr>
            <p:cNvSpPr>
              <a:spLocks noChangeShapeType="1"/>
            </p:cNvSpPr>
            <p:nvPr/>
          </p:nvSpPr>
          <p:spPr bwMode="auto">
            <a:xfrm flipH="1">
              <a:off x="2167458" y="2745000"/>
              <a:ext cx="1952393" cy="1987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200"/>
            </a:p>
          </p:txBody>
        </p:sp>
        <p:sp>
          <p:nvSpPr>
            <p:cNvPr id="25" name="Text Box 18">
              <a:extLst>
                <a:ext uri="{FF2B5EF4-FFF2-40B4-BE49-F238E27FC236}">
                  <a16:creationId xmlns:a16="http://schemas.microsoft.com/office/drawing/2014/main" id="{3039C9EC-9EFE-5A43-AE32-EA136E9F2EA0}"/>
                </a:ext>
              </a:extLst>
            </p:cNvPr>
            <p:cNvSpPr txBox="1">
              <a:spLocks noChangeArrowheads="1"/>
            </p:cNvSpPr>
            <p:nvPr/>
          </p:nvSpPr>
          <p:spPr bwMode="auto">
            <a:xfrm>
              <a:off x="3145759" y="3738518"/>
              <a:ext cx="1981200"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200" dirty="0"/>
                <a:t>AX&lt;CX?</a:t>
              </a:r>
            </a:p>
          </p:txBody>
        </p:sp>
        <p:sp>
          <p:nvSpPr>
            <p:cNvPr id="26" name="AutoShape 15">
              <a:extLst>
                <a:ext uri="{FF2B5EF4-FFF2-40B4-BE49-F238E27FC236}">
                  <a16:creationId xmlns:a16="http://schemas.microsoft.com/office/drawing/2014/main" id="{F4EB8F9A-F994-6E44-BE33-2078E55717B0}"/>
                </a:ext>
              </a:extLst>
            </p:cNvPr>
            <p:cNvSpPr>
              <a:spLocks noChangeArrowheads="1"/>
            </p:cNvSpPr>
            <p:nvPr/>
          </p:nvSpPr>
          <p:spPr bwMode="auto">
            <a:xfrm>
              <a:off x="3112422" y="3644269"/>
              <a:ext cx="2057400" cy="616778"/>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200"/>
            </a:p>
          </p:txBody>
        </p:sp>
        <p:sp>
          <p:nvSpPr>
            <p:cNvPr id="27" name="Text Box 35">
              <a:extLst>
                <a:ext uri="{FF2B5EF4-FFF2-40B4-BE49-F238E27FC236}">
                  <a16:creationId xmlns:a16="http://schemas.microsoft.com/office/drawing/2014/main" id="{0419B8D6-DE6B-E64A-81BE-54B6D50CE05F}"/>
                </a:ext>
              </a:extLst>
            </p:cNvPr>
            <p:cNvSpPr txBox="1">
              <a:spLocks noChangeArrowheads="1"/>
            </p:cNvSpPr>
            <p:nvPr/>
          </p:nvSpPr>
          <p:spPr bwMode="auto">
            <a:xfrm>
              <a:off x="4179383" y="2601387"/>
              <a:ext cx="304799"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dirty="0"/>
                <a:t>N</a:t>
              </a:r>
              <a:endParaRPr lang="en-US" altLang="zh-CN" sz="1200" b="1" dirty="0"/>
            </a:p>
          </p:txBody>
        </p:sp>
        <p:sp>
          <p:nvSpPr>
            <p:cNvPr id="28" name="Line 30">
              <a:extLst>
                <a:ext uri="{FF2B5EF4-FFF2-40B4-BE49-F238E27FC236}">
                  <a16:creationId xmlns:a16="http://schemas.microsoft.com/office/drawing/2014/main" id="{05762173-81C3-8541-8FD5-CAC92C617827}"/>
                </a:ext>
              </a:extLst>
            </p:cNvPr>
            <p:cNvSpPr>
              <a:spLocks noChangeShapeType="1"/>
            </p:cNvSpPr>
            <p:nvPr/>
          </p:nvSpPr>
          <p:spPr bwMode="auto">
            <a:xfrm flipH="1" flipV="1">
              <a:off x="5142037" y="3956843"/>
              <a:ext cx="5238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29" name="Text Box 34">
              <a:extLst>
                <a:ext uri="{FF2B5EF4-FFF2-40B4-BE49-F238E27FC236}">
                  <a16:creationId xmlns:a16="http://schemas.microsoft.com/office/drawing/2014/main" id="{65E936DD-0A81-F042-AB4F-67EBD48B6EBC}"/>
                </a:ext>
              </a:extLst>
            </p:cNvPr>
            <p:cNvSpPr txBox="1">
              <a:spLocks noChangeArrowheads="1"/>
            </p:cNvSpPr>
            <p:nvPr/>
          </p:nvSpPr>
          <p:spPr bwMode="auto">
            <a:xfrm>
              <a:off x="5099174" y="3586128"/>
              <a:ext cx="304799"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b="1" dirty="0"/>
                <a:t>N</a:t>
              </a:r>
            </a:p>
          </p:txBody>
        </p:sp>
        <p:sp>
          <p:nvSpPr>
            <p:cNvPr id="30" name="Line 31">
              <a:extLst>
                <a:ext uri="{FF2B5EF4-FFF2-40B4-BE49-F238E27FC236}">
                  <a16:creationId xmlns:a16="http://schemas.microsoft.com/office/drawing/2014/main" id="{0F94E8C6-AADD-D449-9E66-769250DC7D83}"/>
                </a:ext>
              </a:extLst>
            </p:cNvPr>
            <p:cNvSpPr>
              <a:spLocks noChangeShapeType="1"/>
            </p:cNvSpPr>
            <p:nvPr/>
          </p:nvSpPr>
          <p:spPr bwMode="auto">
            <a:xfrm flipV="1">
              <a:off x="5659551" y="3952658"/>
              <a:ext cx="12177" cy="13485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1" name="Text Box 13">
              <a:extLst>
                <a:ext uri="{FF2B5EF4-FFF2-40B4-BE49-F238E27FC236}">
                  <a16:creationId xmlns:a16="http://schemas.microsoft.com/office/drawing/2014/main" id="{A340B614-E601-1E44-A5EA-B023849A3A54}"/>
                </a:ext>
              </a:extLst>
            </p:cNvPr>
            <p:cNvSpPr txBox="1">
              <a:spLocks noChangeArrowheads="1"/>
            </p:cNvSpPr>
            <p:nvPr/>
          </p:nvSpPr>
          <p:spPr bwMode="auto">
            <a:xfrm>
              <a:off x="3132403" y="5128170"/>
              <a:ext cx="1981200" cy="29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dirty="0"/>
                <a:t> </a:t>
              </a:r>
              <a:r>
                <a:rPr lang="en-US" altLang="zh-CN" sz="1200" dirty="0"/>
                <a:t>BX</a:t>
              </a:r>
              <a:r>
                <a:rPr lang="zh-CN" altLang="en-US" sz="1200" dirty="0"/>
                <a:t> </a:t>
              </a:r>
              <a:r>
                <a:rPr lang="en-US" altLang="zh-CN" sz="1200" dirty="0"/>
                <a:t>=</a:t>
              </a:r>
              <a:r>
                <a:rPr lang="zh-CN" altLang="en-US" sz="1200" dirty="0"/>
                <a:t> </a:t>
              </a:r>
              <a:r>
                <a:rPr lang="en-US" altLang="zh-CN" sz="1200" dirty="0"/>
                <a:t>BX</a:t>
              </a:r>
              <a:r>
                <a:rPr lang="zh-CN" altLang="en-US" sz="1200" dirty="0"/>
                <a:t> </a:t>
              </a:r>
              <a:r>
                <a:rPr lang="en-US" altLang="zh-CN" sz="1200" dirty="0"/>
                <a:t>-</a:t>
              </a:r>
              <a:r>
                <a:rPr lang="zh-CN" altLang="en-US" sz="1200" dirty="0"/>
                <a:t> </a:t>
              </a:r>
              <a:r>
                <a:rPr lang="en-US" altLang="zh-CN" sz="1200" dirty="0"/>
                <a:t>1</a:t>
              </a:r>
              <a:endParaRPr lang="en-US" altLang="zh-CN" sz="1200" b="1" dirty="0"/>
            </a:p>
          </p:txBody>
        </p:sp>
        <p:sp>
          <p:nvSpPr>
            <p:cNvPr id="32" name="Line 22">
              <a:extLst>
                <a:ext uri="{FF2B5EF4-FFF2-40B4-BE49-F238E27FC236}">
                  <a16:creationId xmlns:a16="http://schemas.microsoft.com/office/drawing/2014/main" id="{E51A3633-28E5-4747-8364-5CF4ACCCF188}"/>
                </a:ext>
              </a:extLst>
            </p:cNvPr>
            <p:cNvSpPr>
              <a:spLocks noChangeShapeType="1"/>
            </p:cNvSpPr>
            <p:nvPr/>
          </p:nvSpPr>
          <p:spPr bwMode="auto">
            <a:xfrm>
              <a:off x="4149039" y="547424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33" name="Text Box 13">
              <a:extLst>
                <a:ext uri="{FF2B5EF4-FFF2-40B4-BE49-F238E27FC236}">
                  <a16:creationId xmlns:a16="http://schemas.microsoft.com/office/drawing/2014/main" id="{E93A93B3-9DF2-6540-95C9-24EFA7ABF7CB}"/>
                </a:ext>
              </a:extLst>
            </p:cNvPr>
            <p:cNvSpPr txBox="1">
              <a:spLocks noChangeArrowheads="1"/>
            </p:cNvSpPr>
            <p:nvPr/>
          </p:nvSpPr>
          <p:spPr bwMode="auto">
            <a:xfrm>
              <a:off x="3042334" y="5710366"/>
              <a:ext cx="2274097" cy="29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dirty="0"/>
                <a:t>将输出结果</a:t>
              </a:r>
              <a:r>
                <a:rPr lang="en-US" altLang="zh-CN" sz="1200" dirty="0"/>
                <a:t>BX</a:t>
              </a:r>
              <a:r>
                <a:rPr lang="zh-CN" altLang="en-US" sz="1200" dirty="0"/>
                <a:t> 放入</a:t>
              </a:r>
              <a:r>
                <a:rPr lang="en-US" altLang="zh-CN" sz="1200" dirty="0"/>
                <a:t>CX</a:t>
              </a:r>
            </a:p>
          </p:txBody>
        </p:sp>
        <p:sp>
          <p:nvSpPr>
            <p:cNvPr id="34" name="Text Box 9">
              <a:extLst>
                <a:ext uri="{FF2B5EF4-FFF2-40B4-BE49-F238E27FC236}">
                  <a16:creationId xmlns:a16="http://schemas.microsoft.com/office/drawing/2014/main" id="{3C6885C8-6F29-0541-9B3D-D1BB709676CF}"/>
                </a:ext>
              </a:extLst>
            </p:cNvPr>
            <p:cNvSpPr txBox="1">
              <a:spLocks noChangeArrowheads="1"/>
            </p:cNvSpPr>
            <p:nvPr/>
          </p:nvSpPr>
          <p:spPr bwMode="auto">
            <a:xfrm>
              <a:off x="3168216" y="6319210"/>
              <a:ext cx="1981200" cy="29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dirty="0"/>
                <a:t>恢复</a:t>
              </a:r>
              <a:r>
                <a:rPr lang="zh-CN" altLang="en-CN" sz="1200" b="1" dirty="0"/>
                <a:t>寄存器</a:t>
              </a:r>
              <a:endParaRPr lang="zh-CN" altLang="en-US" sz="1200" b="1" dirty="0"/>
            </a:p>
          </p:txBody>
        </p:sp>
        <p:sp>
          <p:nvSpPr>
            <p:cNvPr id="35" name="Line 19">
              <a:extLst>
                <a:ext uri="{FF2B5EF4-FFF2-40B4-BE49-F238E27FC236}">
                  <a16:creationId xmlns:a16="http://schemas.microsoft.com/office/drawing/2014/main" id="{11269A5D-A017-834C-95E6-C833306B5CFE}"/>
                </a:ext>
              </a:extLst>
            </p:cNvPr>
            <p:cNvSpPr>
              <a:spLocks noChangeShapeType="1"/>
            </p:cNvSpPr>
            <p:nvPr/>
          </p:nvSpPr>
          <p:spPr bwMode="auto">
            <a:xfrm>
              <a:off x="4158816" y="6062036"/>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36" name="Line 32">
              <a:extLst>
                <a:ext uri="{FF2B5EF4-FFF2-40B4-BE49-F238E27FC236}">
                  <a16:creationId xmlns:a16="http://schemas.microsoft.com/office/drawing/2014/main" id="{0CB3A2E3-3A98-AA4C-B37D-31E0006447F9}"/>
                </a:ext>
              </a:extLst>
            </p:cNvPr>
            <p:cNvSpPr>
              <a:spLocks noChangeShapeType="1"/>
            </p:cNvSpPr>
            <p:nvPr/>
          </p:nvSpPr>
          <p:spPr bwMode="auto">
            <a:xfrm flipH="1" flipV="1">
              <a:off x="5099173" y="5301178"/>
              <a:ext cx="56037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grpSp>
      <p:sp>
        <p:nvSpPr>
          <p:cNvPr id="38" name="文本框 1">
            <a:extLst>
              <a:ext uri="{FF2B5EF4-FFF2-40B4-BE49-F238E27FC236}">
                <a16:creationId xmlns:a16="http://schemas.microsoft.com/office/drawing/2014/main" id="{C18F2319-188F-0946-88C6-0A44264E69F2}"/>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39" name="TextBox 38">
            <a:extLst>
              <a:ext uri="{FF2B5EF4-FFF2-40B4-BE49-F238E27FC236}">
                <a16:creationId xmlns:a16="http://schemas.microsoft.com/office/drawing/2014/main" id="{C00C09BA-2F84-6540-AFB9-0B634F3394A1}"/>
              </a:ext>
            </a:extLst>
          </p:cNvPr>
          <p:cNvSpPr txBox="1"/>
          <p:nvPr/>
        </p:nvSpPr>
        <p:spPr>
          <a:xfrm>
            <a:off x="460686" y="1043200"/>
            <a:ext cx="2350323" cy="461665"/>
          </a:xfrm>
          <a:prstGeom prst="rect">
            <a:avLst/>
          </a:prstGeom>
          <a:noFill/>
        </p:spPr>
        <p:txBody>
          <a:bodyPr wrap="none" rtlCol="0">
            <a:spAutoFit/>
          </a:bodyPr>
          <a:lstStyle/>
          <a:p>
            <a:r>
              <a:rPr lang="zh-CN" altLang="en-CN" dirty="0"/>
              <a:t>画出</a:t>
            </a:r>
            <a:r>
              <a:rPr lang="zh-CN" altLang="en-US" dirty="0"/>
              <a:t>程序流程图</a:t>
            </a:r>
            <a:endParaRPr lang="en-CN" dirty="0"/>
          </a:p>
        </p:txBody>
      </p:sp>
    </p:spTree>
    <p:extLst>
      <p:ext uri="{BB962C8B-B14F-4D97-AF65-F5344CB8AC3E}">
        <p14:creationId xmlns:p14="http://schemas.microsoft.com/office/powerpoint/2010/main" val="16963619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395360" y="1089898"/>
            <a:ext cx="3384550" cy="5078313"/>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latin typeface="Times New Roman" panose="02020603050405020304" pitchFamily="18" charset="0"/>
              </a:rPr>
              <a:t>;</a:t>
            </a:r>
            <a:r>
              <a:rPr lang="zh-CN" altLang="en-US" sz="2400" b="1" dirty="0">
                <a:latin typeface="Times New Roman" panose="02020603050405020304" pitchFamily="18" charset="0"/>
              </a:rPr>
              <a:t>子程序清单如下：</a:t>
            </a:r>
          </a:p>
          <a:p>
            <a:r>
              <a:rPr lang="en-US" altLang="zh-CN" sz="2000" dirty="0"/>
              <a:t>SQROOT	PROC</a:t>
            </a:r>
          </a:p>
          <a:p>
            <a:r>
              <a:rPr lang="en-US" altLang="zh-CN" sz="2000" dirty="0"/>
              <a:t>	PUSH	AX</a:t>
            </a:r>
          </a:p>
          <a:p>
            <a:r>
              <a:rPr lang="en-US" altLang="zh-CN" sz="2000" dirty="0"/>
              <a:t>	PUSH	BX</a:t>
            </a:r>
          </a:p>
          <a:p>
            <a:r>
              <a:rPr lang="en-US" altLang="zh-CN" sz="2000" dirty="0">
                <a:solidFill>
                  <a:srgbClr val="FF0000"/>
                </a:solidFill>
              </a:rPr>
              <a:t>	PUSH    DX</a:t>
            </a:r>
          </a:p>
          <a:p>
            <a:r>
              <a:rPr lang="en-US" altLang="zh-CN" sz="2000" dirty="0"/>
              <a:t>	XOR	BX, BX</a:t>
            </a:r>
          </a:p>
          <a:p>
            <a:r>
              <a:rPr lang="en-US" altLang="zh-CN" sz="2000" dirty="0"/>
              <a:t>	AND	CX, CX</a:t>
            </a:r>
          </a:p>
          <a:p>
            <a:r>
              <a:rPr lang="en-US" altLang="zh-CN" sz="2000" dirty="0"/>
              <a:t>	JZ	SQRT3</a:t>
            </a:r>
          </a:p>
          <a:p>
            <a:r>
              <a:rPr lang="en-US" altLang="zh-CN" sz="2000" dirty="0"/>
              <a:t>SQRT1:</a:t>
            </a:r>
          </a:p>
          <a:p>
            <a:r>
              <a:rPr lang="en-US" altLang="zh-CN" sz="2000" dirty="0"/>
              <a:t>	MOV 	AX, BX</a:t>
            </a:r>
          </a:p>
          <a:p>
            <a:r>
              <a:rPr lang="en-US" altLang="zh-CN" sz="2000" dirty="0"/>
              <a:t>	MUL 	BX</a:t>
            </a:r>
          </a:p>
          <a:p>
            <a:r>
              <a:rPr lang="en-US" altLang="zh-CN" sz="2000" dirty="0"/>
              <a:t>	CMP	CX, AX</a:t>
            </a:r>
          </a:p>
          <a:p>
            <a:r>
              <a:rPr lang="en-US" altLang="zh-CN" sz="2000" dirty="0"/>
              <a:t>	JB	SQRT2</a:t>
            </a:r>
          </a:p>
          <a:p>
            <a:r>
              <a:rPr lang="en-US" altLang="zh-CN" sz="2000" dirty="0"/>
              <a:t>	INC	BX</a:t>
            </a:r>
          </a:p>
          <a:p>
            <a:r>
              <a:rPr lang="en-US" altLang="zh-CN" sz="2000" dirty="0"/>
              <a:t>	JMP	SQRT1</a:t>
            </a:r>
          </a:p>
          <a:p>
            <a:endParaRPr lang="zh-CN" altLang="en-US" sz="2000" dirty="0"/>
          </a:p>
        </p:txBody>
      </p:sp>
      <p:sp>
        <p:nvSpPr>
          <p:cNvPr id="412676" name="Text Box 4"/>
          <p:cNvSpPr txBox="1">
            <a:spLocks noChangeArrowheads="1"/>
          </p:cNvSpPr>
          <p:nvPr/>
        </p:nvSpPr>
        <p:spPr bwMode="auto">
          <a:xfrm>
            <a:off x="3933953" y="2861878"/>
            <a:ext cx="3455988" cy="2862322"/>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t>SQRT2: </a:t>
            </a:r>
          </a:p>
          <a:p>
            <a:r>
              <a:rPr lang="en-US" altLang="zh-CN" sz="2000" dirty="0"/>
              <a:t>	DEC 	BX</a:t>
            </a:r>
          </a:p>
          <a:p>
            <a:r>
              <a:rPr lang="en-US" altLang="zh-CN" sz="2000" dirty="0"/>
              <a:t>SQRT3: </a:t>
            </a:r>
          </a:p>
          <a:p>
            <a:r>
              <a:rPr lang="en-US" altLang="zh-CN" sz="2000" dirty="0"/>
              <a:t>	MOV 	CX, BX</a:t>
            </a:r>
          </a:p>
          <a:p>
            <a:r>
              <a:rPr lang="en-US" altLang="zh-CN" sz="2000" dirty="0">
                <a:solidFill>
                  <a:srgbClr val="FF0000"/>
                </a:solidFill>
              </a:rPr>
              <a:t>	POP       DX</a:t>
            </a:r>
          </a:p>
          <a:p>
            <a:r>
              <a:rPr lang="en-US" altLang="zh-CN" sz="2000" dirty="0"/>
              <a:t>	POP	BX</a:t>
            </a:r>
          </a:p>
          <a:p>
            <a:r>
              <a:rPr lang="en-US" altLang="zh-CN" sz="2000" dirty="0"/>
              <a:t>	POP	AX</a:t>
            </a:r>
          </a:p>
          <a:p>
            <a:r>
              <a:rPr lang="en-US" altLang="zh-CN" sz="2000" dirty="0"/>
              <a:t>	RET</a:t>
            </a:r>
          </a:p>
          <a:p>
            <a:r>
              <a:rPr lang="en-US" altLang="zh-CN" sz="2000" dirty="0"/>
              <a:t>SQROOT	ENDP</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7" name="TextBox 6">
            <a:extLst>
              <a:ext uri="{FF2B5EF4-FFF2-40B4-BE49-F238E27FC236}">
                <a16:creationId xmlns:a16="http://schemas.microsoft.com/office/drawing/2014/main" id="{5E570677-5AF8-294F-8D49-6C23EDBC63FF}"/>
              </a:ext>
            </a:extLst>
          </p:cNvPr>
          <p:cNvSpPr txBox="1"/>
          <p:nvPr/>
        </p:nvSpPr>
        <p:spPr>
          <a:xfrm>
            <a:off x="3158215" y="2296880"/>
            <a:ext cx="3581430" cy="584775"/>
          </a:xfrm>
          <a:prstGeom prst="rect">
            <a:avLst/>
          </a:prstGeom>
          <a:noFill/>
          <a:ln w="12700">
            <a:solidFill>
              <a:schemeClr val="tx1"/>
            </a:solidFill>
          </a:ln>
        </p:spPr>
        <p:txBody>
          <a:bodyPr wrap="none" rtlCol="0">
            <a:spAutoFit/>
          </a:bodyPr>
          <a:lstStyle/>
          <a:p>
            <a:r>
              <a:rPr lang="en-US" altLang="zh-CN" sz="1600" dirty="0">
                <a:solidFill>
                  <a:srgbClr val="FF0000"/>
                </a:solidFill>
              </a:rPr>
              <a:t>BX</a:t>
            </a:r>
            <a:r>
              <a:rPr lang="zh-CN" altLang="en-US" sz="1600" dirty="0">
                <a:solidFill>
                  <a:srgbClr val="FF0000"/>
                </a:solidFill>
              </a:rPr>
              <a:t>归零初始化，比</a:t>
            </a:r>
            <a:r>
              <a:rPr lang="en-US" sz="1600" dirty="0">
                <a:solidFill>
                  <a:srgbClr val="FF0000"/>
                </a:solidFill>
              </a:rPr>
              <a:t>mov ax, 0更高效</a:t>
            </a:r>
            <a:r>
              <a:rPr lang="zh-CN" altLang="en-US" sz="1600" dirty="0">
                <a:solidFill>
                  <a:srgbClr val="FF0000"/>
                </a:solidFill>
              </a:rPr>
              <a:t>，</a:t>
            </a:r>
            <a:endParaRPr lang="en-US" altLang="zh-CN" sz="1600" dirty="0">
              <a:solidFill>
                <a:srgbClr val="FF0000"/>
              </a:solidFill>
            </a:endParaRPr>
          </a:p>
          <a:p>
            <a:r>
              <a:rPr lang="zh-CN" altLang="en-US" sz="1600" dirty="0">
                <a:solidFill>
                  <a:srgbClr val="FF0000"/>
                </a:solidFill>
              </a:rPr>
              <a:t>指令占用内存空间更小</a:t>
            </a:r>
            <a:endParaRPr lang="en-CN" sz="1600" dirty="0">
              <a:solidFill>
                <a:srgbClr val="FF0000"/>
              </a:solidFill>
            </a:endParaRPr>
          </a:p>
        </p:txBody>
      </p:sp>
      <p:cxnSp>
        <p:nvCxnSpPr>
          <p:cNvPr id="4" name="Straight Arrow Connector 3">
            <a:extLst>
              <a:ext uri="{FF2B5EF4-FFF2-40B4-BE49-F238E27FC236}">
                <a16:creationId xmlns:a16="http://schemas.microsoft.com/office/drawing/2014/main" id="{4E8ED073-E8D0-3C48-81EC-2C43A005849D}"/>
              </a:ext>
            </a:extLst>
          </p:cNvPr>
          <p:cNvCxnSpPr>
            <a:cxnSpLocks/>
          </p:cNvCxnSpPr>
          <p:nvPr/>
        </p:nvCxnSpPr>
        <p:spPr bwMode="auto">
          <a:xfrm flipV="1">
            <a:off x="3275856" y="2647286"/>
            <a:ext cx="504054" cy="241654"/>
          </a:xfrm>
          <a:prstGeom prst="straightConnector1">
            <a:avLst/>
          </a:prstGeom>
          <a:solidFill>
            <a:schemeClr val="bg1"/>
          </a:solidFill>
          <a:ln w="28575" cap="flat" cmpd="sng" algn="ctr">
            <a:solidFill>
              <a:srgbClr val="66CCFF"/>
            </a:solidFill>
            <a:prstDash val="solid"/>
            <a:round/>
            <a:headEnd type="none" w="med" len="med"/>
            <a:tailEnd type="triangle"/>
          </a:ln>
        </p:spPr>
      </p:cxnSp>
      <p:sp>
        <p:nvSpPr>
          <p:cNvPr id="9" name="TextBox 8">
            <a:extLst>
              <a:ext uri="{FF2B5EF4-FFF2-40B4-BE49-F238E27FC236}">
                <a16:creationId xmlns:a16="http://schemas.microsoft.com/office/drawing/2014/main" id="{0448FD1F-D8EB-8242-B164-FEFD3A089C86}"/>
              </a:ext>
            </a:extLst>
          </p:cNvPr>
          <p:cNvSpPr txBox="1"/>
          <p:nvPr/>
        </p:nvSpPr>
        <p:spPr>
          <a:xfrm>
            <a:off x="3527884" y="2253457"/>
            <a:ext cx="2351926" cy="400110"/>
          </a:xfrm>
          <a:prstGeom prst="rect">
            <a:avLst/>
          </a:prstGeom>
          <a:noFill/>
          <a:ln w="12700">
            <a:solidFill>
              <a:schemeClr val="tx1"/>
            </a:solidFill>
          </a:ln>
        </p:spPr>
        <p:txBody>
          <a:bodyPr wrap="none" rtlCol="0">
            <a:spAutoFit/>
          </a:bodyPr>
          <a:lstStyle/>
          <a:p>
            <a:r>
              <a:rPr lang="en-US" altLang="zh-CN" sz="2000" dirty="0">
                <a:solidFill>
                  <a:srgbClr val="FF0000"/>
                </a:solidFill>
              </a:rPr>
              <a:t>C</a:t>
            </a:r>
            <a:r>
              <a:rPr lang="en-CN" altLang="zh-CN" sz="2000" dirty="0">
                <a:solidFill>
                  <a:srgbClr val="FF0000"/>
                </a:solidFill>
              </a:rPr>
              <a:t>heck</a:t>
            </a:r>
            <a:r>
              <a:rPr lang="zh-CN" altLang="en-US" sz="2000" dirty="0">
                <a:solidFill>
                  <a:srgbClr val="FF0000"/>
                </a:solidFill>
              </a:rPr>
              <a:t> </a:t>
            </a:r>
            <a:r>
              <a:rPr lang="en-US" altLang="zh-CN" sz="2000" dirty="0">
                <a:solidFill>
                  <a:srgbClr val="FF0000"/>
                </a:solidFill>
              </a:rPr>
              <a:t>CX</a:t>
            </a:r>
            <a:r>
              <a:rPr lang="zh-CN" altLang="en-US" sz="2000" dirty="0">
                <a:solidFill>
                  <a:srgbClr val="FF0000"/>
                </a:solidFill>
              </a:rPr>
              <a:t>是否为零</a:t>
            </a:r>
            <a:endParaRPr lang="en-CN" sz="2000" dirty="0">
              <a:solidFill>
                <a:srgbClr val="FF0000"/>
              </a:solidFill>
            </a:endParaRPr>
          </a:p>
        </p:txBody>
      </p:sp>
      <p:cxnSp>
        <p:nvCxnSpPr>
          <p:cNvPr id="10" name="Straight Arrow Connector 9">
            <a:extLst>
              <a:ext uri="{FF2B5EF4-FFF2-40B4-BE49-F238E27FC236}">
                <a16:creationId xmlns:a16="http://schemas.microsoft.com/office/drawing/2014/main" id="{69FB7C04-A74E-FB4F-8378-D90386E529A8}"/>
              </a:ext>
            </a:extLst>
          </p:cNvPr>
          <p:cNvCxnSpPr>
            <a:cxnSpLocks/>
            <a:endCxn id="9" idx="2"/>
          </p:cNvCxnSpPr>
          <p:nvPr/>
        </p:nvCxnSpPr>
        <p:spPr bwMode="auto">
          <a:xfrm flipV="1">
            <a:off x="3179002" y="2653567"/>
            <a:ext cx="1524845" cy="515328"/>
          </a:xfrm>
          <a:prstGeom prst="straightConnector1">
            <a:avLst/>
          </a:prstGeom>
          <a:solidFill>
            <a:schemeClr val="bg1"/>
          </a:solidFill>
          <a:ln w="28575" cap="flat" cmpd="sng" algn="ctr">
            <a:solidFill>
              <a:srgbClr val="66CCFF"/>
            </a:solidFill>
            <a:prstDash val="solid"/>
            <a:round/>
            <a:headEnd type="none" w="med" len="med"/>
            <a:tailEnd type="triangle"/>
          </a:ln>
        </p:spPr>
      </p:cxnSp>
      <p:cxnSp>
        <p:nvCxnSpPr>
          <p:cNvPr id="12" name="Straight Arrow Connector 11">
            <a:extLst>
              <a:ext uri="{FF2B5EF4-FFF2-40B4-BE49-F238E27FC236}">
                <a16:creationId xmlns:a16="http://schemas.microsoft.com/office/drawing/2014/main" id="{78C1AEE3-6D07-A94D-A5FF-9862D3F31CB7}"/>
              </a:ext>
            </a:extLst>
          </p:cNvPr>
          <p:cNvCxnSpPr/>
          <p:nvPr/>
        </p:nvCxnSpPr>
        <p:spPr bwMode="auto">
          <a:xfrm flipV="1">
            <a:off x="2699792" y="1630322"/>
            <a:ext cx="720080" cy="540060"/>
          </a:xfrm>
          <a:prstGeom prst="straightConnector1">
            <a:avLst/>
          </a:prstGeom>
          <a:solidFill>
            <a:schemeClr val="bg1"/>
          </a:solidFill>
          <a:ln w="28575" cap="flat" cmpd="sng" algn="ctr">
            <a:solidFill>
              <a:srgbClr val="66CCFF"/>
            </a:solidFill>
            <a:prstDash val="solid"/>
            <a:round/>
            <a:headEnd type="none" w="med" len="med"/>
            <a:tailEnd type="triangle"/>
          </a:ln>
        </p:spPr>
      </p:cxnSp>
      <p:sp>
        <p:nvSpPr>
          <p:cNvPr id="13" name="TextBox 12">
            <a:extLst>
              <a:ext uri="{FF2B5EF4-FFF2-40B4-BE49-F238E27FC236}">
                <a16:creationId xmlns:a16="http://schemas.microsoft.com/office/drawing/2014/main" id="{4911CBC0-5C46-5A4F-9399-37FFD62E4BEE}"/>
              </a:ext>
            </a:extLst>
          </p:cNvPr>
          <p:cNvSpPr txBox="1"/>
          <p:nvPr/>
        </p:nvSpPr>
        <p:spPr>
          <a:xfrm>
            <a:off x="2951820" y="1246867"/>
            <a:ext cx="1475084" cy="400110"/>
          </a:xfrm>
          <a:prstGeom prst="rect">
            <a:avLst/>
          </a:prstGeom>
          <a:noFill/>
          <a:ln w="12700">
            <a:solidFill>
              <a:schemeClr val="tx1"/>
            </a:solidFill>
          </a:ln>
        </p:spPr>
        <p:txBody>
          <a:bodyPr wrap="none" rtlCol="0">
            <a:spAutoFit/>
          </a:bodyPr>
          <a:lstStyle/>
          <a:p>
            <a:r>
              <a:rPr lang="zh-CN" altLang="en-US" sz="2000" dirty="0">
                <a:solidFill>
                  <a:srgbClr val="FF0000"/>
                </a:solidFill>
              </a:rPr>
              <a:t>保护</a:t>
            </a:r>
            <a:r>
              <a:rPr lang="zh-CN" altLang="en-CN" sz="2000" dirty="0">
                <a:solidFill>
                  <a:srgbClr val="FF0000"/>
                </a:solidFill>
              </a:rPr>
              <a:t>寄存器</a:t>
            </a:r>
            <a:endParaRPr lang="en-CN" sz="2000" dirty="0">
              <a:solidFill>
                <a:srgbClr val="FF0000"/>
              </a:solidFill>
            </a:endParaRPr>
          </a:p>
        </p:txBody>
      </p:sp>
      <p:cxnSp>
        <p:nvCxnSpPr>
          <p:cNvPr id="14" name="Straight Arrow Connector 13">
            <a:extLst>
              <a:ext uri="{FF2B5EF4-FFF2-40B4-BE49-F238E27FC236}">
                <a16:creationId xmlns:a16="http://schemas.microsoft.com/office/drawing/2014/main" id="{DD6E1B7A-B145-974E-805A-BCBD51F7DB02}"/>
              </a:ext>
            </a:extLst>
          </p:cNvPr>
          <p:cNvCxnSpPr/>
          <p:nvPr/>
        </p:nvCxnSpPr>
        <p:spPr bwMode="auto">
          <a:xfrm flipV="1">
            <a:off x="6264188" y="4041068"/>
            <a:ext cx="720080" cy="540060"/>
          </a:xfrm>
          <a:prstGeom prst="straightConnector1">
            <a:avLst/>
          </a:prstGeom>
          <a:solidFill>
            <a:schemeClr val="bg1"/>
          </a:solidFill>
          <a:ln w="28575" cap="flat" cmpd="sng" algn="ctr">
            <a:solidFill>
              <a:srgbClr val="66CCFF"/>
            </a:solidFill>
            <a:prstDash val="solid"/>
            <a:round/>
            <a:headEnd type="none" w="med" len="med"/>
            <a:tailEnd type="triangle"/>
          </a:ln>
        </p:spPr>
      </p:cxnSp>
      <p:sp>
        <p:nvSpPr>
          <p:cNvPr id="15" name="TextBox 14">
            <a:extLst>
              <a:ext uri="{FF2B5EF4-FFF2-40B4-BE49-F238E27FC236}">
                <a16:creationId xmlns:a16="http://schemas.microsoft.com/office/drawing/2014/main" id="{7BA48C49-E580-6F46-9A83-826F8F0413EC}"/>
              </a:ext>
            </a:extLst>
          </p:cNvPr>
          <p:cNvSpPr txBox="1"/>
          <p:nvPr/>
        </p:nvSpPr>
        <p:spPr>
          <a:xfrm>
            <a:off x="6516216" y="3657613"/>
            <a:ext cx="1475084" cy="400110"/>
          </a:xfrm>
          <a:prstGeom prst="rect">
            <a:avLst/>
          </a:prstGeom>
          <a:noFill/>
          <a:ln w="12700">
            <a:solidFill>
              <a:schemeClr val="tx1"/>
            </a:solidFill>
          </a:ln>
        </p:spPr>
        <p:txBody>
          <a:bodyPr wrap="none" rtlCol="0">
            <a:spAutoFit/>
          </a:bodyPr>
          <a:lstStyle/>
          <a:p>
            <a:r>
              <a:rPr lang="zh-CN" altLang="en-US" sz="2000" dirty="0">
                <a:solidFill>
                  <a:srgbClr val="FF0000"/>
                </a:solidFill>
              </a:rPr>
              <a:t>恢复</a:t>
            </a:r>
            <a:r>
              <a:rPr lang="zh-CN" altLang="en-CN" sz="2000" dirty="0">
                <a:solidFill>
                  <a:srgbClr val="FF0000"/>
                </a:solidFill>
              </a:rPr>
              <a:t>寄存器</a:t>
            </a:r>
            <a:endParaRPr lang="en-CN" sz="2000" dirty="0">
              <a:solidFill>
                <a:srgbClr val="FF0000"/>
              </a:solidFill>
            </a:endParaRPr>
          </a:p>
        </p:txBody>
      </p:sp>
      <p:pic>
        <p:nvPicPr>
          <p:cNvPr id="24" name="Picture 23">
            <a:extLst>
              <a:ext uri="{FF2B5EF4-FFF2-40B4-BE49-F238E27FC236}">
                <a16:creationId xmlns:a16="http://schemas.microsoft.com/office/drawing/2014/main" id="{8FE52A9B-F624-B64C-A311-3E02A922E416}"/>
              </a:ext>
            </a:extLst>
          </p:cNvPr>
          <p:cNvPicPr>
            <a:picLocks noChangeAspect="1"/>
          </p:cNvPicPr>
          <p:nvPr/>
        </p:nvPicPr>
        <p:blipFill>
          <a:blip r:embed="rId2"/>
          <a:stretch>
            <a:fillRect/>
          </a:stretch>
        </p:blipFill>
        <p:spPr>
          <a:xfrm>
            <a:off x="6732520" y="72937"/>
            <a:ext cx="2313689" cy="3584676"/>
          </a:xfrm>
          <a:prstGeom prst="rect">
            <a:avLst/>
          </a:prstGeom>
        </p:spPr>
      </p:pic>
    </p:spTree>
    <p:extLst>
      <p:ext uri="{BB962C8B-B14F-4D97-AF65-F5344CB8AC3E}">
        <p14:creationId xmlns:p14="http://schemas.microsoft.com/office/powerpoint/2010/main" val="3440195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2674">
                                            <p:txEl>
                                              <p:pRg st="2" end="2"/>
                                            </p:txEl>
                                          </p:spTgt>
                                        </p:tgtEl>
                                        <p:attrNameLst>
                                          <p:attrName>style.visibility</p:attrName>
                                        </p:attrNameLst>
                                      </p:cBhvr>
                                      <p:to>
                                        <p:strVal val="visible"/>
                                      </p:to>
                                    </p:set>
                                    <p:animEffect transition="in" filter="dissolve">
                                      <p:cBhvr>
                                        <p:cTn id="7" dur="500"/>
                                        <p:tgtEl>
                                          <p:spTgt spid="41267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12674">
                                            <p:txEl>
                                              <p:pRg st="3" end="3"/>
                                            </p:txEl>
                                          </p:spTgt>
                                        </p:tgtEl>
                                        <p:attrNameLst>
                                          <p:attrName>style.visibility</p:attrName>
                                        </p:attrNameLst>
                                      </p:cBhvr>
                                      <p:to>
                                        <p:strVal val="visible"/>
                                      </p:to>
                                    </p:set>
                                    <p:animEffect transition="in" filter="dissolve">
                                      <p:cBhvr>
                                        <p:cTn id="10" dur="500"/>
                                        <p:tgtEl>
                                          <p:spTgt spid="412674">
                                            <p:txEl>
                                              <p:pRg st="3" end="3"/>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nodeType="withEffect">
                                  <p:stCondLst>
                                    <p:cond delay="0"/>
                                  </p:stCondLst>
                                  <p:childTnLst>
                                    <p:set>
                                      <p:cBhvr>
                                        <p:cTn id="18" dur="1" fill="hold">
                                          <p:stCondLst>
                                            <p:cond delay="0"/>
                                          </p:stCondLst>
                                        </p:cTn>
                                        <p:tgtEl>
                                          <p:spTgt spid="412676">
                                            <p:txEl>
                                              <p:pRg st="5" end="5"/>
                                            </p:txEl>
                                          </p:spTgt>
                                        </p:tgtEl>
                                        <p:attrNameLst>
                                          <p:attrName>style.visibility</p:attrName>
                                        </p:attrNameLst>
                                      </p:cBhvr>
                                      <p:to>
                                        <p:strVal val="visible"/>
                                      </p:to>
                                    </p:set>
                                    <p:animEffect transition="in" filter="dissolve">
                                      <p:cBhvr>
                                        <p:cTn id="19" dur="500"/>
                                        <p:tgtEl>
                                          <p:spTgt spid="412676">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12676">
                                            <p:txEl>
                                              <p:pRg st="6" end="6"/>
                                            </p:txEl>
                                          </p:spTgt>
                                        </p:tgtEl>
                                        <p:attrNameLst>
                                          <p:attrName>style.visibility</p:attrName>
                                        </p:attrNameLst>
                                      </p:cBhvr>
                                      <p:to>
                                        <p:strVal val="visible"/>
                                      </p:to>
                                    </p:set>
                                    <p:animEffect transition="in" filter="dissolve">
                                      <p:cBhvr>
                                        <p:cTn id="22" dur="500"/>
                                        <p:tgtEl>
                                          <p:spTgt spid="412676">
                                            <p:txEl>
                                              <p:pRg st="6" end="6"/>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par>
                                <p:cTn id="34" presetID="9" presetClass="entr" presetSubtype="0" fill="hold" nodeType="withEffect">
                                  <p:stCondLst>
                                    <p:cond delay="0"/>
                                  </p:stCondLst>
                                  <p:childTnLst>
                                    <p:set>
                                      <p:cBhvr>
                                        <p:cTn id="35" dur="1" fill="hold">
                                          <p:stCondLst>
                                            <p:cond delay="0"/>
                                          </p:stCondLst>
                                        </p:cTn>
                                        <p:tgtEl>
                                          <p:spTgt spid="412674">
                                            <p:txEl>
                                              <p:pRg st="5" end="5"/>
                                            </p:txEl>
                                          </p:spTgt>
                                        </p:tgtEl>
                                        <p:attrNameLst>
                                          <p:attrName>style.visibility</p:attrName>
                                        </p:attrNameLst>
                                      </p:cBhvr>
                                      <p:to>
                                        <p:strVal val="visible"/>
                                      </p:to>
                                    </p:set>
                                    <p:animEffect transition="in" filter="dissolve">
                                      <p:cBhvr>
                                        <p:cTn id="36" dur="500"/>
                                        <p:tgtEl>
                                          <p:spTgt spid="412674">
                                            <p:txEl>
                                              <p:pRg st="5" end="5"/>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dissolv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12674">
                                            <p:txEl>
                                              <p:pRg st="6" end="6"/>
                                            </p:txEl>
                                          </p:spTgt>
                                        </p:tgtEl>
                                        <p:attrNameLst>
                                          <p:attrName>style.visibility</p:attrName>
                                        </p:attrNameLst>
                                      </p:cBhvr>
                                      <p:to>
                                        <p:strVal val="visible"/>
                                      </p:to>
                                    </p:set>
                                    <p:animEffect transition="in" filter="dissolve">
                                      <p:cBhvr>
                                        <p:cTn id="44" dur="500"/>
                                        <p:tgtEl>
                                          <p:spTgt spid="412674">
                                            <p:txEl>
                                              <p:pRg st="6" end="6"/>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412674">
                                            <p:txEl>
                                              <p:pRg st="7" end="7"/>
                                            </p:txEl>
                                          </p:spTgt>
                                        </p:tgtEl>
                                        <p:attrNameLst>
                                          <p:attrName>style.visibility</p:attrName>
                                        </p:attrNameLst>
                                      </p:cBhvr>
                                      <p:to>
                                        <p:strVal val="visible"/>
                                      </p:to>
                                    </p:set>
                                    <p:animEffect transition="in" filter="dissolve">
                                      <p:cBhvr>
                                        <p:cTn id="47" dur="500"/>
                                        <p:tgtEl>
                                          <p:spTgt spid="412674">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par>
                                <p:cTn id="51" presetID="9"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par>
                                <p:cTn id="54" presetID="5" presetClass="exit" presetSubtype="10" fill="hold" grpId="1" nodeType="withEffect">
                                  <p:stCondLst>
                                    <p:cond delay="0"/>
                                  </p:stCondLst>
                                  <p:childTnLst>
                                    <p:animEffect transition="out" filter="checkerboard(across)">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5" presetClass="exit" presetSubtype="10" fill="hold" nodeType="withEffect">
                                  <p:stCondLst>
                                    <p:cond delay="0"/>
                                  </p:stCondLst>
                                  <p:childTnLst>
                                    <p:animEffect transition="out" filter="checkerboard(across)">
                                      <p:cBhvr>
                                        <p:cTn id="58" dur="500"/>
                                        <p:tgtEl>
                                          <p:spTgt spid="4"/>
                                        </p:tgtEl>
                                      </p:cBhvr>
                                    </p:animEffect>
                                    <p:set>
                                      <p:cBhvr>
                                        <p:cTn id="59" dur="1" fill="hold">
                                          <p:stCondLst>
                                            <p:cond delay="499"/>
                                          </p:stCondLst>
                                        </p:cTn>
                                        <p:tgtEl>
                                          <p:spTgt spid="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412676">
                                            <p:txEl>
                                              <p:pRg st="2" end="2"/>
                                            </p:txEl>
                                          </p:spTgt>
                                        </p:tgtEl>
                                        <p:attrNameLst>
                                          <p:attrName>style.visibility</p:attrName>
                                        </p:attrNameLst>
                                      </p:cBhvr>
                                      <p:to>
                                        <p:strVal val="visible"/>
                                      </p:to>
                                    </p:set>
                                    <p:animEffect transition="in" filter="dissolve">
                                      <p:cBhvr>
                                        <p:cTn id="64" dur="500"/>
                                        <p:tgtEl>
                                          <p:spTgt spid="412676">
                                            <p:txEl>
                                              <p:pRg st="2" end="2"/>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412676">
                                            <p:txEl>
                                              <p:pRg st="3" end="3"/>
                                            </p:txEl>
                                          </p:spTgt>
                                        </p:tgtEl>
                                        <p:attrNameLst>
                                          <p:attrName>style.visibility</p:attrName>
                                        </p:attrNameLst>
                                      </p:cBhvr>
                                      <p:to>
                                        <p:strVal val="visible"/>
                                      </p:to>
                                    </p:set>
                                    <p:animEffect transition="in" filter="dissolve">
                                      <p:cBhvr>
                                        <p:cTn id="67" dur="500"/>
                                        <p:tgtEl>
                                          <p:spTgt spid="412676">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412674">
                                            <p:txEl>
                                              <p:pRg st="8" end="8"/>
                                            </p:txEl>
                                          </p:spTgt>
                                        </p:tgtEl>
                                        <p:attrNameLst>
                                          <p:attrName>style.visibility</p:attrName>
                                        </p:attrNameLst>
                                      </p:cBhvr>
                                      <p:to>
                                        <p:strVal val="visible"/>
                                      </p:to>
                                    </p:set>
                                    <p:animEffect transition="in" filter="dissolve">
                                      <p:cBhvr>
                                        <p:cTn id="72" dur="500"/>
                                        <p:tgtEl>
                                          <p:spTgt spid="412674">
                                            <p:txEl>
                                              <p:pRg st="8" end="8"/>
                                            </p:txEl>
                                          </p:spTgt>
                                        </p:tgtEl>
                                      </p:cBhvr>
                                    </p:animEffect>
                                  </p:childTnLst>
                                </p:cTn>
                              </p:par>
                              <p:par>
                                <p:cTn id="73" presetID="5" presetClass="exit" presetSubtype="10" fill="hold" grpId="1" nodeType="withEffect">
                                  <p:stCondLst>
                                    <p:cond delay="0"/>
                                  </p:stCondLst>
                                  <p:childTnLst>
                                    <p:animEffect transition="out" filter="checkerboard(across)">
                                      <p:cBhvr>
                                        <p:cTn id="74" dur="500"/>
                                        <p:tgtEl>
                                          <p:spTgt spid="9"/>
                                        </p:tgtEl>
                                      </p:cBhvr>
                                    </p:animEffect>
                                    <p:set>
                                      <p:cBhvr>
                                        <p:cTn id="75" dur="1" fill="hold">
                                          <p:stCondLst>
                                            <p:cond delay="499"/>
                                          </p:stCondLst>
                                        </p:cTn>
                                        <p:tgtEl>
                                          <p:spTgt spid="9"/>
                                        </p:tgtEl>
                                        <p:attrNameLst>
                                          <p:attrName>style.visibility</p:attrName>
                                        </p:attrNameLst>
                                      </p:cBhvr>
                                      <p:to>
                                        <p:strVal val="hidden"/>
                                      </p:to>
                                    </p:set>
                                  </p:childTnLst>
                                </p:cTn>
                              </p:par>
                              <p:par>
                                <p:cTn id="76" presetID="5" presetClass="exit" presetSubtype="10" fill="hold" nodeType="withEffect">
                                  <p:stCondLst>
                                    <p:cond delay="0"/>
                                  </p:stCondLst>
                                  <p:childTnLst>
                                    <p:animEffect transition="out" filter="checkerboard(across)">
                                      <p:cBhvr>
                                        <p:cTn id="77" dur="500"/>
                                        <p:tgtEl>
                                          <p:spTgt spid="10"/>
                                        </p:tgtEl>
                                      </p:cBhvr>
                                    </p:animEffect>
                                    <p:set>
                                      <p:cBhvr>
                                        <p:cTn id="78" dur="1" fill="hold">
                                          <p:stCondLst>
                                            <p:cond delay="499"/>
                                          </p:stCondLst>
                                        </p:cTn>
                                        <p:tgtEl>
                                          <p:spTgt spid="10"/>
                                        </p:tgtEl>
                                        <p:attrNameLst>
                                          <p:attrName>style.visibility</p:attrName>
                                        </p:attrNameLst>
                                      </p:cBhvr>
                                      <p:to>
                                        <p:strVal val="hidden"/>
                                      </p:to>
                                    </p:set>
                                  </p:childTnLst>
                                </p:cTn>
                              </p:par>
                              <p:par>
                                <p:cTn id="79" presetID="9" presetClass="entr" presetSubtype="0" fill="hold" nodeType="withEffect">
                                  <p:stCondLst>
                                    <p:cond delay="0"/>
                                  </p:stCondLst>
                                  <p:childTnLst>
                                    <p:set>
                                      <p:cBhvr>
                                        <p:cTn id="80" dur="1" fill="hold">
                                          <p:stCondLst>
                                            <p:cond delay="0"/>
                                          </p:stCondLst>
                                        </p:cTn>
                                        <p:tgtEl>
                                          <p:spTgt spid="412674">
                                            <p:txEl>
                                              <p:pRg st="9" end="9"/>
                                            </p:txEl>
                                          </p:spTgt>
                                        </p:tgtEl>
                                        <p:attrNameLst>
                                          <p:attrName>style.visibility</p:attrName>
                                        </p:attrNameLst>
                                      </p:cBhvr>
                                      <p:to>
                                        <p:strVal val="visible"/>
                                      </p:to>
                                    </p:set>
                                    <p:animEffect transition="in" filter="dissolve">
                                      <p:cBhvr>
                                        <p:cTn id="81" dur="500"/>
                                        <p:tgtEl>
                                          <p:spTgt spid="412674">
                                            <p:txEl>
                                              <p:pRg st="9" end="9"/>
                                            </p:txEl>
                                          </p:spTgt>
                                        </p:tgtEl>
                                      </p:cBhvr>
                                    </p:animEffect>
                                  </p:childTnLst>
                                </p:cTn>
                              </p:par>
                              <p:par>
                                <p:cTn id="82" presetID="9" presetClass="entr" presetSubtype="0" fill="hold" nodeType="withEffect">
                                  <p:stCondLst>
                                    <p:cond delay="0"/>
                                  </p:stCondLst>
                                  <p:childTnLst>
                                    <p:set>
                                      <p:cBhvr>
                                        <p:cTn id="83" dur="1" fill="hold">
                                          <p:stCondLst>
                                            <p:cond delay="0"/>
                                          </p:stCondLst>
                                        </p:cTn>
                                        <p:tgtEl>
                                          <p:spTgt spid="412674">
                                            <p:txEl>
                                              <p:pRg st="10" end="10"/>
                                            </p:txEl>
                                          </p:spTgt>
                                        </p:tgtEl>
                                        <p:attrNameLst>
                                          <p:attrName>style.visibility</p:attrName>
                                        </p:attrNameLst>
                                      </p:cBhvr>
                                      <p:to>
                                        <p:strVal val="visible"/>
                                      </p:to>
                                    </p:set>
                                    <p:animEffect transition="in" filter="dissolve">
                                      <p:cBhvr>
                                        <p:cTn id="84" dur="500"/>
                                        <p:tgtEl>
                                          <p:spTgt spid="412674">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412674">
                                            <p:txEl>
                                              <p:pRg st="11" end="11"/>
                                            </p:txEl>
                                          </p:spTgt>
                                        </p:tgtEl>
                                        <p:attrNameLst>
                                          <p:attrName>style.visibility</p:attrName>
                                        </p:attrNameLst>
                                      </p:cBhvr>
                                      <p:to>
                                        <p:strVal val="visible"/>
                                      </p:to>
                                    </p:set>
                                    <p:animEffect transition="in" filter="dissolve">
                                      <p:cBhvr>
                                        <p:cTn id="89" dur="500"/>
                                        <p:tgtEl>
                                          <p:spTgt spid="412674">
                                            <p:txEl>
                                              <p:pRg st="11" end="11"/>
                                            </p:txEl>
                                          </p:spTgt>
                                        </p:tgtEl>
                                      </p:cBhvr>
                                    </p:animEffect>
                                  </p:childTnLst>
                                </p:cTn>
                              </p:par>
                              <p:par>
                                <p:cTn id="90" presetID="9" presetClass="entr" presetSubtype="0" fill="hold" nodeType="withEffect">
                                  <p:stCondLst>
                                    <p:cond delay="0"/>
                                  </p:stCondLst>
                                  <p:childTnLst>
                                    <p:set>
                                      <p:cBhvr>
                                        <p:cTn id="91" dur="1" fill="hold">
                                          <p:stCondLst>
                                            <p:cond delay="0"/>
                                          </p:stCondLst>
                                        </p:cTn>
                                        <p:tgtEl>
                                          <p:spTgt spid="412674">
                                            <p:txEl>
                                              <p:pRg st="12" end="12"/>
                                            </p:txEl>
                                          </p:spTgt>
                                        </p:tgtEl>
                                        <p:attrNameLst>
                                          <p:attrName>style.visibility</p:attrName>
                                        </p:attrNameLst>
                                      </p:cBhvr>
                                      <p:to>
                                        <p:strVal val="visible"/>
                                      </p:to>
                                    </p:set>
                                    <p:animEffect transition="in" filter="dissolve">
                                      <p:cBhvr>
                                        <p:cTn id="92" dur="500"/>
                                        <p:tgtEl>
                                          <p:spTgt spid="412674">
                                            <p:txEl>
                                              <p:pRg st="12" end="1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412676">
                                            <p:txEl>
                                              <p:pRg st="0" end="0"/>
                                            </p:txEl>
                                          </p:spTgt>
                                        </p:tgtEl>
                                        <p:attrNameLst>
                                          <p:attrName>style.visibility</p:attrName>
                                        </p:attrNameLst>
                                      </p:cBhvr>
                                      <p:to>
                                        <p:strVal val="visible"/>
                                      </p:to>
                                    </p:set>
                                    <p:animEffect transition="in" filter="dissolve">
                                      <p:cBhvr>
                                        <p:cTn id="97" dur="500"/>
                                        <p:tgtEl>
                                          <p:spTgt spid="412676">
                                            <p:txEl>
                                              <p:pRg st="0" end="0"/>
                                            </p:txEl>
                                          </p:spTgt>
                                        </p:tgtEl>
                                      </p:cBhvr>
                                    </p:animEffect>
                                  </p:childTnLst>
                                </p:cTn>
                              </p:par>
                              <p:par>
                                <p:cTn id="98" presetID="9" presetClass="entr" presetSubtype="0" fill="hold" nodeType="withEffect">
                                  <p:stCondLst>
                                    <p:cond delay="0"/>
                                  </p:stCondLst>
                                  <p:childTnLst>
                                    <p:set>
                                      <p:cBhvr>
                                        <p:cTn id="99" dur="1" fill="hold">
                                          <p:stCondLst>
                                            <p:cond delay="0"/>
                                          </p:stCondLst>
                                        </p:cTn>
                                        <p:tgtEl>
                                          <p:spTgt spid="412676">
                                            <p:txEl>
                                              <p:pRg st="1" end="1"/>
                                            </p:txEl>
                                          </p:spTgt>
                                        </p:tgtEl>
                                        <p:attrNameLst>
                                          <p:attrName>style.visibility</p:attrName>
                                        </p:attrNameLst>
                                      </p:cBhvr>
                                      <p:to>
                                        <p:strVal val="visible"/>
                                      </p:to>
                                    </p:set>
                                    <p:animEffect transition="in" filter="dissolve">
                                      <p:cBhvr>
                                        <p:cTn id="100" dur="500"/>
                                        <p:tgtEl>
                                          <p:spTgt spid="412676">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412674">
                                            <p:txEl>
                                              <p:pRg st="13" end="13"/>
                                            </p:txEl>
                                          </p:spTgt>
                                        </p:tgtEl>
                                        <p:attrNameLst>
                                          <p:attrName>style.visibility</p:attrName>
                                        </p:attrNameLst>
                                      </p:cBhvr>
                                      <p:to>
                                        <p:strVal val="visible"/>
                                      </p:to>
                                    </p:set>
                                    <p:animEffect transition="in" filter="dissolve">
                                      <p:cBhvr>
                                        <p:cTn id="105" dur="500"/>
                                        <p:tgtEl>
                                          <p:spTgt spid="412674">
                                            <p:txEl>
                                              <p:pRg st="13" end="13"/>
                                            </p:txEl>
                                          </p:spTgt>
                                        </p:tgtEl>
                                      </p:cBhvr>
                                    </p:animEffect>
                                  </p:childTnLst>
                                </p:cTn>
                              </p:par>
                              <p:par>
                                <p:cTn id="106" presetID="9" presetClass="entr" presetSubtype="0" fill="hold" nodeType="withEffect">
                                  <p:stCondLst>
                                    <p:cond delay="0"/>
                                  </p:stCondLst>
                                  <p:childTnLst>
                                    <p:set>
                                      <p:cBhvr>
                                        <p:cTn id="107" dur="1" fill="hold">
                                          <p:stCondLst>
                                            <p:cond delay="0"/>
                                          </p:stCondLst>
                                        </p:cTn>
                                        <p:tgtEl>
                                          <p:spTgt spid="412674">
                                            <p:txEl>
                                              <p:pRg st="14" end="14"/>
                                            </p:txEl>
                                          </p:spTgt>
                                        </p:tgtEl>
                                        <p:attrNameLst>
                                          <p:attrName>style.visibility</p:attrName>
                                        </p:attrNameLst>
                                      </p:cBhvr>
                                      <p:to>
                                        <p:strVal val="visible"/>
                                      </p:to>
                                    </p:set>
                                    <p:animEffect transition="in" filter="dissolve">
                                      <p:cBhvr>
                                        <p:cTn id="108" dur="500"/>
                                        <p:tgtEl>
                                          <p:spTgt spid="412674">
                                            <p:txEl>
                                              <p:pRg st="14" end="1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412674">
                                            <p:txEl>
                                              <p:pRg st="4" end="4"/>
                                            </p:txEl>
                                          </p:spTgt>
                                        </p:tgtEl>
                                        <p:attrNameLst>
                                          <p:attrName>style.visibility</p:attrName>
                                        </p:attrNameLst>
                                      </p:cBhvr>
                                      <p:to>
                                        <p:strVal val="visible"/>
                                      </p:to>
                                    </p:set>
                                    <p:animEffect transition="in" filter="dissolve">
                                      <p:cBhvr>
                                        <p:cTn id="113" dur="500"/>
                                        <p:tgtEl>
                                          <p:spTgt spid="412674">
                                            <p:txEl>
                                              <p:pRg st="4" end="4"/>
                                            </p:txEl>
                                          </p:spTgt>
                                        </p:tgtEl>
                                      </p:cBhvr>
                                    </p:animEffect>
                                  </p:childTnLst>
                                </p:cTn>
                              </p:par>
                              <p:par>
                                <p:cTn id="114" presetID="9" presetClass="entr" presetSubtype="0" fill="hold" nodeType="withEffect">
                                  <p:stCondLst>
                                    <p:cond delay="0"/>
                                  </p:stCondLst>
                                  <p:childTnLst>
                                    <p:set>
                                      <p:cBhvr>
                                        <p:cTn id="115" dur="1" fill="hold">
                                          <p:stCondLst>
                                            <p:cond delay="0"/>
                                          </p:stCondLst>
                                        </p:cTn>
                                        <p:tgtEl>
                                          <p:spTgt spid="412676">
                                            <p:txEl>
                                              <p:pRg st="4" end="4"/>
                                            </p:txEl>
                                          </p:spTgt>
                                        </p:tgtEl>
                                        <p:attrNameLst>
                                          <p:attrName>style.visibility</p:attrName>
                                        </p:attrNameLst>
                                      </p:cBhvr>
                                      <p:to>
                                        <p:strVal val="visible"/>
                                      </p:to>
                                    </p:set>
                                    <p:animEffect transition="in" filter="dissolve">
                                      <p:cBhvr>
                                        <p:cTn id="116" dur="500"/>
                                        <p:tgtEl>
                                          <p:spTgt spid="4126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3"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251520" y="980728"/>
            <a:ext cx="4896544" cy="5509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b="0" dirty="0">
                <a:latin typeface="Times New Roman" panose="02020603050405020304" pitchFamily="18" charset="0"/>
              </a:rPr>
              <a:t>；主程序清单如下：</a:t>
            </a:r>
          </a:p>
          <a:p>
            <a:pPr>
              <a:spcBef>
                <a:spcPct val="50000"/>
              </a:spcBef>
            </a:pPr>
            <a:r>
              <a:rPr lang="en-US" altLang="zh-CN" sz="1600" b="0" dirty="0">
                <a:latin typeface="Times New Roman" panose="02020603050405020304" pitchFamily="18" charset="0"/>
              </a:rPr>
              <a:t>SSEG	SEGMENT  STACK</a:t>
            </a:r>
          </a:p>
          <a:p>
            <a:pPr>
              <a:spcBef>
                <a:spcPct val="50000"/>
              </a:spcBef>
            </a:pPr>
            <a:r>
              <a:rPr lang="en-US" altLang="zh-CN" sz="1600" b="0" dirty="0">
                <a:latin typeface="Times New Roman" panose="02020603050405020304" pitchFamily="18" charset="0"/>
              </a:rPr>
              <a:t>STK	DB	20 DUP(0)</a:t>
            </a:r>
          </a:p>
          <a:p>
            <a:pPr>
              <a:spcBef>
                <a:spcPct val="50000"/>
              </a:spcBef>
            </a:pPr>
            <a:r>
              <a:rPr lang="en-US" altLang="zh-CN" sz="1600" b="0" dirty="0">
                <a:latin typeface="Times New Roman" panose="02020603050405020304" pitchFamily="18" charset="0"/>
              </a:rPr>
              <a:t>SSEG	ENDS</a:t>
            </a:r>
          </a:p>
          <a:p>
            <a:pPr>
              <a:spcBef>
                <a:spcPct val="50000"/>
              </a:spcBef>
            </a:pPr>
            <a:r>
              <a:rPr lang="en-US" altLang="zh-CN" sz="1600" b="0" dirty="0">
                <a:latin typeface="Times New Roman" panose="02020603050405020304" pitchFamily="18" charset="0"/>
              </a:rPr>
              <a:t>DSEG	SEGMENT</a:t>
            </a:r>
          </a:p>
          <a:p>
            <a:pPr>
              <a:spcBef>
                <a:spcPct val="50000"/>
              </a:spcBef>
            </a:pPr>
            <a:r>
              <a:rPr lang="en-US" altLang="zh-CN" sz="1600" b="0" dirty="0">
                <a:latin typeface="Times New Roman" panose="02020603050405020304" pitchFamily="18" charset="0"/>
              </a:rPr>
              <a:t>PX	DW	1000</a:t>
            </a:r>
          </a:p>
          <a:p>
            <a:pPr>
              <a:spcBef>
                <a:spcPct val="50000"/>
              </a:spcBef>
            </a:pPr>
            <a:r>
              <a:rPr lang="en-US" altLang="zh-CN" sz="1600" b="0" dirty="0">
                <a:latin typeface="Times New Roman" panose="02020603050405020304" pitchFamily="18" charset="0"/>
              </a:rPr>
              <a:t>PY	DW	2000</a:t>
            </a:r>
          </a:p>
          <a:p>
            <a:pPr>
              <a:spcBef>
                <a:spcPct val="50000"/>
              </a:spcBef>
            </a:pPr>
            <a:r>
              <a:rPr lang="en-US" altLang="zh-CN" sz="1600" b="0" dirty="0">
                <a:latin typeface="Times New Roman" panose="02020603050405020304" pitchFamily="18" charset="0"/>
              </a:rPr>
              <a:t>RLT	DW	0</a:t>
            </a:r>
          </a:p>
          <a:p>
            <a:pPr>
              <a:spcBef>
                <a:spcPct val="50000"/>
              </a:spcBef>
            </a:pPr>
            <a:r>
              <a:rPr lang="en-US" altLang="zh-CN" sz="1600" b="0" dirty="0">
                <a:latin typeface="Times New Roman" panose="02020603050405020304" pitchFamily="18" charset="0"/>
              </a:rPr>
              <a:t>DSEG	ENDS</a:t>
            </a:r>
          </a:p>
          <a:p>
            <a:pPr>
              <a:spcBef>
                <a:spcPct val="50000"/>
              </a:spcBef>
            </a:pPr>
            <a:r>
              <a:rPr lang="en-US" altLang="zh-CN" sz="1600" b="0" dirty="0">
                <a:latin typeface="Times New Roman" panose="02020603050405020304" pitchFamily="18" charset="0"/>
              </a:rPr>
              <a:t>CSEG	SEGMENT</a:t>
            </a:r>
          </a:p>
          <a:p>
            <a:pPr>
              <a:spcBef>
                <a:spcPct val="50000"/>
              </a:spcBef>
            </a:pPr>
            <a:r>
              <a:rPr lang="en-US" altLang="zh-CN" sz="1600" b="0" dirty="0">
                <a:latin typeface="Times New Roman" panose="02020603050405020304" pitchFamily="18" charset="0"/>
              </a:rPr>
              <a:t>	ASSUME    CS:CSEG</a:t>
            </a:r>
            <a:r>
              <a:rPr lang="en-US" altLang="zh-CN" sz="1600" b="0" dirty="0"/>
              <a:t>, </a:t>
            </a:r>
            <a:r>
              <a:rPr lang="en-US" altLang="zh-CN" sz="1600" b="0" dirty="0">
                <a:latin typeface="Times New Roman" panose="02020603050405020304" pitchFamily="18" charset="0"/>
              </a:rPr>
              <a:t>DS:DSEG, SS:SSEG</a:t>
            </a:r>
          </a:p>
          <a:p>
            <a:pPr>
              <a:spcBef>
                <a:spcPct val="50000"/>
              </a:spcBef>
            </a:pPr>
            <a:r>
              <a:rPr lang="en-US" altLang="zh-CN" sz="1600" b="0" dirty="0">
                <a:latin typeface="Times New Roman" panose="02020603050405020304" pitchFamily="18" charset="0"/>
              </a:rPr>
              <a:t>START:	MOV	AX, DSEG</a:t>
            </a:r>
          </a:p>
          <a:p>
            <a:pPr>
              <a:spcBef>
                <a:spcPct val="50000"/>
              </a:spcBef>
            </a:pPr>
            <a:r>
              <a:rPr lang="en-US" altLang="zh-CN" sz="1600" b="0" dirty="0">
                <a:latin typeface="Times New Roman" panose="02020603050405020304" pitchFamily="18" charset="0"/>
              </a:rPr>
              <a:t>	MOV	DS,AX</a:t>
            </a:r>
          </a:p>
          <a:p>
            <a:pPr>
              <a:spcBef>
                <a:spcPct val="50000"/>
              </a:spcBef>
            </a:pPr>
            <a:r>
              <a:rPr lang="en-US" altLang="zh-CN" sz="1600" b="0" dirty="0"/>
              <a:t>	MOV	AX, SSEG</a:t>
            </a:r>
          </a:p>
          <a:p>
            <a:pPr>
              <a:spcBef>
                <a:spcPct val="50000"/>
              </a:spcBef>
            </a:pPr>
            <a:r>
              <a:rPr lang="en-US" altLang="zh-CN" sz="1600" b="0" dirty="0"/>
              <a:t>	MOV	SS, AX</a:t>
            </a:r>
            <a:endParaRPr lang="en-US" altLang="zh-CN" sz="1600" b="0" dirty="0">
              <a:latin typeface="Times New Roman" panose="02020603050405020304" pitchFamily="18" charset="0"/>
            </a:endParaRPr>
          </a:p>
        </p:txBody>
      </p:sp>
      <p:sp>
        <p:nvSpPr>
          <p:cNvPr id="413700" name="Text Box 4"/>
          <p:cNvSpPr txBox="1">
            <a:spLocks noChangeArrowheads="1"/>
          </p:cNvSpPr>
          <p:nvPr/>
        </p:nvSpPr>
        <p:spPr bwMode="auto">
          <a:xfrm>
            <a:off x="5382828" y="218232"/>
            <a:ext cx="3744416" cy="6617196"/>
          </a:xfrm>
          <a:prstGeom prst="rect">
            <a:avLst/>
          </a:prstGeom>
          <a:solidFill>
            <a:schemeClr val="bg1"/>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MOV</a:t>
            </a:r>
            <a:r>
              <a:rPr lang="en-US" altLang="zh-CN" sz="1600" b="0" dirty="0"/>
              <a:t>     C</a:t>
            </a:r>
            <a:r>
              <a:rPr lang="en-US" altLang="zh-CN" sz="1600" b="0" dirty="0">
                <a:latin typeface="Times New Roman" panose="02020603050405020304" pitchFamily="18" charset="0"/>
              </a:rPr>
              <a:t>X,PX</a:t>
            </a:r>
          </a:p>
          <a:p>
            <a:pPr>
              <a:spcBef>
                <a:spcPct val="50000"/>
              </a:spcBef>
            </a:pPr>
            <a:r>
              <a:rPr lang="en-US" altLang="zh-CN" sz="1600" b="0" dirty="0">
                <a:latin typeface="Times New Roman" panose="02020603050405020304" pitchFamily="18" charset="0"/>
              </a:rPr>
              <a:t>SHL       CX,1</a:t>
            </a:r>
          </a:p>
          <a:p>
            <a:pPr>
              <a:spcBef>
                <a:spcPct val="50000"/>
              </a:spcBef>
            </a:pPr>
            <a:r>
              <a:rPr lang="en-US" altLang="zh-CN" sz="1600" b="0" dirty="0">
                <a:latin typeface="Times New Roman" panose="02020603050405020304" pitchFamily="18" charset="0"/>
              </a:rPr>
              <a:t>CALL    SQROOT</a:t>
            </a:r>
          </a:p>
          <a:p>
            <a:pPr>
              <a:spcBef>
                <a:spcPct val="50000"/>
              </a:spcBef>
            </a:pPr>
            <a:r>
              <a:rPr lang="en-US" altLang="zh-CN" sz="1600" b="0" dirty="0">
                <a:solidFill>
                  <a:srgbClr val="C00000"/>
                </a:solidFill>
                <a:latin typeface="Times New Roman" panose="02020603050405020304" pitchFamily="18" charset="0"/>
              </a:rPr>
              <a:t>PUSH    CX</a:t>
            </a:r>
          </a:p>
          <a:p>
            <a:pPr>
              <a:spcBef>
                <a:spcPct val="50000"/>
              </a:spcBef>
            </a:pPr>
            <a:r>
              <a:rPr lang="en-US" altLang="zh-CN" sz="1600" b="0" dirty="0">
                <a:latin typeface="Times New Roman" panose="02020603050405020304" pitchFamily="18" charset="0"/>
              </a:rPr>
              <a:t>MOV     CX,PY</a:t>
            </a:r>
          </a:p>
          <a:p>
            <a:pPr>
              <a:spcBef>
                <a:spcPct val="50000"/>
              </a:spcBef>
            </a:pPr>
            <a:r>
              <a:rPr lang="en-US" altLang="zh-CN" sz="1600" b="0" dirty="0">
                <a:latin typeface="Times New Roman" panose="02020603050405020304" pitchFamily="18" charset="0"/>
              </a:rPr>
              <a:t>SHL       CX,1</a:t>
            </a:r>
          </a:p>
          <a:p>
            <a:pPr>
              <a:spcBef>
                <a:spcPct val="50000"/>
              </a:spcBef>
            </a:pPr>
            <a:r>
              <a:rPr lang="en-US" altLang="zh-CN" sz="1600" b="0" dirty="0">
                <a:latin typeface="Times New Roman" panose="02020603050405020304" pitchFamily="18" charset="0"/>
              </a:rPr>
              <a:t>ADD      CX,PY</a:t>
            </a:r>
          </a:p>
          <a:p>
            <a:pPr>
              <a:spcBef>
                <a:spcPct val="50000"/>
              </a:spcBef>
            </a:pPr>
            <a:r>
              <a:rPr lang="en-US" altLang="zh-CN" sz="1600" b="0" dirty="0">
                <a:latin typeface="Times New Roman" panose="02020603050405020304" pitchFamily="18" charset="0"/>
              </a:rPr>
              <a:t>CALL    SQROOT</a:t>
            </a:r>
          </a:p>
          <a:p>
            <a:pPr>
              <a:spcBef>
                <a:spcPct val="50000"/>
              </a:spcBef>
            </a:pPr>
            <a:r>
              <a:rPr lang="en-US" altLang="zh-CN" sz="1600" b="0" dirty="0">
                <a:solidFill>
                  <a:srgbClr val="C00000"/>
                </a:solidFill>
                <a:latin typeface="Times New Roman" panose="02020603050405020304" pitchFamily="18" charset="0"/>
              </a:rPr>
              <a:t>POP       AX</a:t>
            </a:r>
          </a:p>
          <a:p>
            <a:pPr>
              <a:spcBef>
                <a:spcPct val="50000"/>
              </a:spcBef>
            </a:pPr>
            <a:r>
              <a:rPr lang="en-US" altLang="zh-CN" sz="1600" b="0" dirty="0">
                <a:solidFill>
                  <a:srgbClr val="C00000"/>
                </a:solidFill>
                <a:latin typeface="Times New Roman" panose="02020603050405020304" pitchFamily="18" charset="0"/>
              </a:rPr>
              <a:t>ADD      AX, CX</a:t>
            </a:r>
          </a:p>
          <a:p>
            <a:pPr>
              <a:spcBef>
                <a:spcPct val="50000"/>
              </a:spcBef>
            </a:pPr>
            <a:r>
              <a:rPr lang="en-US" altLang="zh-CN" sz="1600" b="0" dirty="0">
                <a:latin typeface="Times New Roman" panose="02020603050405020304" pitchFamily="18" charset="0"/>
              </a:rPr>
              <a:t>MOV     CX,150</a:t>
            </a:r>
          </a:p>
          <a:p>
            <a:pPr>
              <a:spcBef>
                <a:spcPct val="50000"/>
              </a:spcBef>
            </a:pPr>
            <a:r>
              <a:rPr lang="en-US" altLang="zh-CN" sz="1600" b="0" dirty="0"/>
              <a:t>CALL    SQROOT</a:t>
            </a:r>
          </a:p>
          <a:p>
            <a:pPr>
              <a:spcBef>
                <a:spcPct val="50000"/>
              </a:spcBef>
            </a:pPr>
            <a:r>
              <a:rPr lang="en-US" altLang="zh-CN" sz="1600" b="0" dirty="0"/>
              <a:t> ADD      AX, CX</a:t>
            </a:r>
          </a:p>
          <a:p>
            <a:pPr>
              <a:spcBef>
                <a:spcPct val="50000"/>
              </a:spcBef>
            </a:pPr>
            <a:r>
              <a:rPr lang="en-US" altLang="zh-CN" sz="1600" b="0" dirty="0"/>
              <a:t>MOV     RLT, AX</a:t>
            </a:r>
          </a:p>
          <a:p>
            <a:pPr>
              <a:spcBef>
                <a:spcPct val="50000"/>
              </a:spcBef>
            </a:pPr>
            <a:r>
              <a:rPr lang="en-US" altLang="zh-CN" sz="1600" b="0" dirty="0"/>
              <a:t>MOV     AH, 4CH</a:t>
            </a:r>
          </a:p>
          <a:p>
            <a:pPr>
              <a:spcBef>
                <a:spcPct val="50000"/>
              </a:spcBef>
            </a:pPr>
            <a:r>
              <a:rPr lang="en-US" altLang="zh-CN" sz="1600" b="0" dirty="0"/>
              <a:t>INT        21H</a:t>
            </a:r>
          </a:p>
          <a:p>
            <a:pPr>
              <a:spcBef>
                <a:spcPct val="50000"/>
              </a:spcBef>
            </a:pPr>
            <a:r>
              <a:rPr lang="en-US" altLang="zh-CN" sz="1600" b="0" dirty="0"/>
              <a:t>CSEG  ENDS</a:t>
            </a:r>
          </a:p>
          <a:p>
            <a:pPr>
              <a:spcBef>
                <a:spcPct val="50000"/>
              </a:spcBef>
            </a:pPr>
            <a:r>
              <a:rPr lang="en-US" altLang="zh-CN" sz="1600" b="0" dirty="0"/>
              <a:t>            END       START</a:t>
            </a:r>
            <a:endParaRPr lang="en-US" altLang="zh-CN" sz="1600" b="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2447764" y="8620"/>
                <a:ext cx="2987799" cy="4691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latin typeface="Cambria Math"/>
                        </a:rPr>
                        <m:t>𝑺</m:t>
                      </m:r>
                      <m:r>
                        <a:rPr lang="en-US" altLang="zh-CN" sz="2000" b="1" i="1" dirty="0" smtClean="0">
                          <a:latin typeface="Cambria Math"/>
                        </a:rPr>
                        <m:t>=</m:t>
                      </m:r>
                      <m:rad>
                        <m:radPr>
                          <m:degHide m:val="on"/>
                          <m:ctrlPr>
                            <a:rPr lang="en-US" altLang="zh-CN" sz="2000" i="1" dirty="0" smtClean="0">
                              <a:latin typeface="Cambria Math" panose="02040503050406030204" pitchFamily="18" charset="0"/>
                            </a:rPr>
                          </m:ctrlPr>
                        </m:radPr>
                        <m:deg/>
                        <m:e>
                          <m:r>
                            <a:rPr lang="en-US" altLang="zh-CN" sz="2000" b="1" i="1" dirty="0" smtClean="0">
                              <a:latin typeface="Cambria Math"/>
                            </a:rPr>
                            <m:t>𝟐</m:t>
                          </m:r>
                          <m:r>
                            <a:rPr lang="en-US" altLang="zh-CN" sz="2000" b="1" i="1" dirty="0" smtClean="0">
                              <a:latin typeface="Cambria Math"/>
                            </a:rPr>
                            <m:t>𝒙</m:t>
                          </m:r>
                        </m:e>
                      </m:rad>
                      <m:r>
                        <a:rPr lang="en-US" altLang="zh-CN" sz="2000" b="1" i="1" dirty="0" smtClean="0">
                          <a:latin typeface="Cambria Math"/>
                        </a:rPr>
                        <m:t>+</m:t>
                      </m:r>
                      <m:rad>
                        <m:radPr>
                          <m:degHide m:val="on"/>
                          <m:ctrlPr>
                            <a:rPr lang="en-US" altLang="zh-CN" sz="2000" b="1" i="1" dirty="0" smtClean="0">
                              <a:latin typeface="Cambria Math" panose="02040503050406030204" pitchFamily="18" charset="0"/>
                            </a:rPr>
                          </m:ctrlPr>
                        </m:radPr>
                        <m:deg/>
                        <m:e>
                          <m:r>
                            <a:rPr lang="en-US" altLang="zh-CN" sz="2000" b="1" i="1" dirty="0" smtClean="0">
                              <a:latin typeface="Cambria Math"/>
                            </a:rPr>
                            <m:t>𝟑</m:t>
                          </m:r>
                          <m:r>
                            <a:rPr lang="en-US" altLang="zh-CN" sz="2000" b="1" i="1" dirty="0" smtClean="0">
                              <a:latin typeface="Cambria Math"/>
                            </a:rPr>
                            <m:t>𝒚</m:t>
                          </m:r>
                        </m:e>
                      </m:rad>
                      <m:r>
                        <a:rPr lang="en-US" altLang="zh-CN" sz="2000" b="1" i="1" dirty="0" smtClean="0">
                          <a:latin typeface="Cambria Math"/>
                        </a:rPr>
                        <m:t>+</m:t>
                      </m:r>
                      <m:rad>
                        <m:radPr>
                          <m:degHide m:val="on"/>
                          <m:ctrlPr>
                            <a:rPr lang="en-US" altLang="zh-CN" sz="2000" b="1" i="1" dirty="0" smtClean="0">
                              <a:latin typeface="Cambria Math" panose="02040503050406030204" pitchFamily="18" charset="0"/>
                            </a:rPr>
                          </m:ctrlPr>
                        </m:radPr>
                        <m:deg/>
                        <m:e>
                          <m:r>
                            <a:rPr lang="en-US" altLang="zh-CN" sz="2000" b="1" i="1" dirty="0" smtClean="0">
                              <a:latin typeface="Cambria Math"/>
                            </a:rPr>
                            <m:t>𝟏𝟓𝟎</m:t>
                          </m:r>
                        </m:e>
                      </m:rad>
                    </m:oMath>
                  </m:oMathPara>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447764" y="8620"/>
                <a:ext cx="2987799" cy="469167"/>
              </a:xfrm>
              <a:prstGeom prst="rect">
                <a:avLst/>
              </a:prstGeom>
              <a:blipFill rotWithShape="1">
                <a:blip r:embed="rId2"/>
                <a:stretch>
                  <a:fillRect b="-3896"/>
                </a:stretch>
              </a:blipFill>
            </p:spPr>
            <p:txBody>
              <a:bodyPr/>
              <a:lstStyle/>
              <a:p>
                <a:r>
                  <a:rPr lang="zh-CN" altLang="en-US">
                    <a:noFill/>
                  </a:rPr>
                  <a:t> </a:t>
                </a:r>
                <a:endParaRPr lang="zh-CN" altLang="en-US">
                  <a:noFill/>
                </a:endParaRPr>
              </a:p>
            </p:txBody>
          </p:sp>
        </mc:Fallback>
      </mc:AlternateContent>
      <p:sp>
        <p:nvSpPr>
          <p:cNvPr id="6" name="文本框 1">
            <a:extLst>
              <a:ext uri="{FF2B5EF4-FFF2-40B4-BE49-F238E27FC236}">
                <a16:creationId xmlns:a16="http://schemas.microsoft.com/office/drawing/2014/main" id="{BC320A18-D11C-1742-85F2-2539C23BE84E}"/>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7" name="TextBox 6">
            <a:extLst>
              <a:ext uri="{FF2B5EF4-FFF2-40B4-BE49-F238E27FC236}">
                <a16:creationId xmlns:a16="http://schemas.microsoft.com/office/drawing/2014/main" id="{ED5A9413-887E-F948-80D6-5F7386A41290}"/>
              </a:ext>
            </a:extLst>
          </p:cNvPr>
          <p:cNvSpPr txBox="1"/>
          <p:nvPr/>
        </p:nvSpPr>
        <p:spPr>
          <a:xfrm>
            <a:off x="3177754" y="1135427"/>
            <a:ext cx="1475084" cy="400110"/>
          </a:xfrm>
          <a:prstGeom prst="rect">
            <a:avLst/>
          </a:prstGeom>
          <a:noFill/>
          <a:ln w="12700">
            <a:solidFill>
              <a:schemeClr val="tx1"/>
            </a:solidFill>
          </a:ln>
        </p:spPr>
        <p:txBody>
          <a:bodyPr wrap="none" rtlCol="0">
            <a:spAutoFit/>
          </a:bodyPr>
          <a:lstStyle/>
          <a:p>
            <a:r>
              <a:rPr lang="en-US" sz="2000" dirty="0" err="1">
                <a:solidFill>
                  <a:srgbClr val="FF0000"/>
                </a:solidFill>
              </a:rPr>
              <a:t>定义堆栈段</a:t>
            </a:r>
            <a:endParaRPr lang="en-CN" sz="2000" dirty="0">
              <a:solidFill>
                <a:srgbClr val="FF0000"/>
              </a:solidFill>
            </a:endParaRPr>
          </a:p>
        </p:txBody>
      </p:sp>
      <p:sp>
        <p:nvSpPr>
          <p:cNvPr id="8" name="TextBox 7">
            <a:extLst>
              <a:ext uri="{FF2B5EF4-FFF2-40B4-BE49-F238E27FC236}">
                <a16:creationId xmlns:a16="http://schemas.microsoft.com/office/drawing/2014/main" id="{C7BB1655-A3B5-F24C-B841-57095B3787EE}"/>
              </a:ext>
            </a:extLst>
          </p:cNvPr>
          <p:cNvSpPr txBox="1"/>
          <p:nvPr/>
        </p:nvSpPr>
        <p:spPr>
          <a:xfrm>
            <a:off x="3204121" y="2686973"/>
            <a:ext cx="1475084" cy="400110"/>
          </a:xfrm>
          <a:prstGeom prst="rect">
            <a:avLst/>
          </a:prstGeom>
          <a:noFill/>
          <a:ln w="12700">
            <a:solidFill>
              <a:schemeClr val="tx1"/>
            </a:solidFill>
          </a:ln>
        </p:spPr>
        <p:txBody>
          <a:bodyPr wrap="none" rtlCol="0">
            <a:spAutoFit/>
          </a:bodyPr>
          <a:lstStyle/>
          <a:p>
            <a:r>
              <a:rPr lang="en-US" sz="2000" dirty="0" err="1">
                <a:solidFill>
                  <a:srgbClr val="FF0000"/>
                </a:solidFill>
              </a:rPr>
              <a:t>定义数据段</a:t>
            </a:r>
            <a:endParaRPr lang="en-CN" sz="2000" dirty="0">
              <a:solidFill>
                <a:srgbClr val="FF0000"/>
              </a:solidFill>
            </a:endParaRPr>
          </a:p>
        </p:txBody>
      </p:sp>
      <p:sp>
        <p:nvSpPr>
          <p:cNvPr id="9" name="TextBox 8">
            <a:extLst>
              <a:ext uri="{FF2B5EF4-FFF2-40B4-BE49-F238E27FC236}">
                <a16:creationId xmlns:a16="http://schemas.microsoft.com/office/drawing/2014/main" id="{192AF730-F4DD-2348-AC1A-058A77B3389B}"/>
              </a:ext>
            </a:extLst>
          </p:cNvPr>
          <p:cNvSpPr txBox="1"/>
          <p:nvPr/>
        </p:nvSpPr>
        <p:spPr>
          <a:xfrm>
            <a:off x="3177754" y="4188340"/>
            <a:ext cx="1475084" cy="400110"/>
          </a:xfrm>
          <a:prstGeom prst="rect">
            <a:avLst/>
          </a:prstGeom>
          <a:noFill/>
          <a:ln w="12700">
            <a:solidFill>
              <a:schemeClr val="tx1"/>
            </a:solidFill>
          </a:ln>
        </p:spPr>
        <p:txBody>
          <a:bodyPr wrap="none" rtlCol="0">
            <a:spAutoFit/>
          </a:bodyPr>
          <a:lstStyle/>
          <a:p>
            <a:r>
              <a:rPr lang="en-US" sz="2000" dirty="0" err="1">
                <a:solidFill>
                  <a:srgbClr val="FF0000"/>
                </a:solidFill>
              </a:rPr>
              <a:t>定义代码段</a:t>
            </a:r>
            <a:endParaRPr lang="en-CN" sz="2000" dirty="0">
              <a:solidFill>
                <a:srgbClr val="FF0000"/>
              </a:solidFill>
            </a:endParaRPr>
          </a:p>
        </p:txBody>
      </p:sp>
      <p:sp>
        <p:nvSpPr>
          <p:cNvPr id="10" name="TextBox 9">
            <a:extLst>
              <a:ext uri="{FF2B5EF4-FFF2-40B4-BE49-F238E27FC236}">
                <a16:creationId xmlns:a16="http://schemas.microsoft.com/office/drawing/2014/main" id="{DD4627C8-691C-1348-A4E1-52B31E9E963B}"/>
              </a:ext>
            </a:extLst>
          </p:cNvPr>
          <p:cNvSpPr txBox="1"/>
          <p:nvPr/>
        </p:nvSpPr>
        <p:spPr>
          <a:xfrm>
            <a:off x="6768244" y="570166"/>
            <a:ext cx="2355132" cy="338554"/>
          </a:xfrm>
          <a:prstGeom prst="rect">
            <a:avLst/>
          </a:prstGeom>
          <a:noFill/>
          <a:ln w="12700">
            <a:solidFill>
              <a:schemeClr val="tx1"/>
            </a:solidFill>
          </a:ln>
        </p:spPr>
        <p:txBody>
          <a:bodyPr wrap="none" rtlCol="0">
            <a:spAutoFit/>
          </a:bodyPr>
          <a:lstStyle/>
          <a:p>
            <a:r>
              <a:rPr lang="en-US" sz="1600" dirty="0">
                <a:solidFill>
                  <a:srgbClr val="FF0000"/>
                </a:solidFill>
              </a:rPr>
              <a:t>通过左移操作乘</a:t>
            </a:r>
            <a:r>
              <a:rPr lang="en-US" altLang="zh-CN" sz="1600" dirty="0">
                <a:solidFill>
                  <a:srgbClr val="FF0000"/>
                </a:solidFill>
              </a:rPr>
              <a:t>2</a:t>
            </a:r>
            <a:r>
              <a:rPr lang="en-US" sz="1600" dirty="0">
                <a:solidFill>
                  <a:srgbClr val="FF0000"/>
                </a:solidFill>
              </a:rPr>
              <a:t>更高效</a:t>
            </a:r>
            <a:endParaRPr lang="en-CN" sz="1600" dirty="0">
              <a:solidFill>
                <a:srgbClr val="FF0000"/>
              </a:solidFill>
            </a:endParaRPr>
          </a:p>
        </p:txBody>
      </p:sp>
      <p:sp>
        <p:nvSpPr>
          <p:cNvPr id="11" name="TextBox 10">
            <a:extLst>
              <a:ext uri="{FF2B5EF4-FFF2-40B4-BE49-F238E27FC236}">
                <a16:creationId xmlns:a16="http://schemas.microsoft.com/office/drawing/2014/main" id="{6F607CE9-9C73-2F4C-BDC5-32F5A592D0B9}"/>
              </a:ext>
            </a:extLst>
          </p:cNvPr>
          <p:cNvSpPr txBox="1"/>
          <p:nvPr/>
        </p:nvSpPr>
        <p:spPr>
          <a:xfrm>
            <a:off x="6795684" y="2168860"/>
            <a:ext cx="2250937" cy="584775"/>
          </a:xfrm>
          <a:prstGeom prst="rect">
            <a:avLst/>
          </a:prstGeom>
          <a:noFill/>
          <a:ln w="12700">
            <a:solidFill>
              <a:schemeClr val="tx1"/>
            </a:solidFill>
          </a:ln>
        </p:spPr>
        <p:txBody>
          <a:bodyPr wrap="none" rtlCol="0">
            <a:spAutoFit/>
          </a:bodyPr>
          <a:lstStyle/>
          <a:p>
            <a:r>
              <a:rPr lang="en-US" sz="1600" dirty="0">
                <a:solidFill>
                  <a:srgbClr val="FF0000"/>
                </a:solidFill>
              </a:rPr>
              <a:t>通过左移操作乘</a:t>
            </a:r>
            <a:r>
              <a:rPr lang="en-US" altLang="zh-CN" sz="1600" dirty="0">
                <a:solidFill>
                  <a:srgbClr val="FF0000"/>
                </a:solidFill>
              </a:rPr>
              <a:t>2</a:t>
            </a:r>
            <a:r>
              <a:rPr lang="zh-CN" altLang="en-US" sz="1600" dirty="0">
                <a:solidFill>
                  <a:srgbClr val="FF0000"/>
                </a:solidFill>
              </a:rPr>
              <a:t>再加</a:t>
            </a:r>
            <a:r>
              <a:rPr lang="en-US" altLang="zh-CN" sz="1600" dirty="0">
                <a:solidFill>
                  <a:srgbClr val="FF0000"/>
                </a:solidFill>
              </a:rPr>
              <a:t>1</a:t>
            </a:r>
          </a:p>
          <a:p>
            <a:r>
              <a:rPr lang="en-US" sz="1600" dirty="0">
                <a:solidFill>
                  <a:srgbClr val="FF0000"/>
                </a:solidFill>
              </a:rPr>
              <a:t>完成</a:t>
            </a:r>
            <a:r>
              <a:rPr lang="en-US" altLang="zh-CN" sz="1600" dirty="0">
                <a:solidFill>
                  <a:srgbClr val="FF0000"/>
                </a:solidFill>
              </a:rPr>
              <a:t>3</a:t>
            </a:r>
            <a:r>
              <a:rPr lang="zh-CN" altLang="en-US" sz="1600" dirty="0">
                <a:solidFill>
                  <a:srgbClr val="FF0000"/>
                </a:solidFill>
              </a:rPr>
              <a:t>倍乘法</a:t>
            </a:r>
            <a:r>
              <a:rPr lang="en-US" sz="1600" dirty="0" err="1">
                <a:solidFill>
                  <a:srgbClr val="FF0000"/>
                </a:solidFill>
              </a:rPr>
              <a:t>更高效</a:t>
            </a:r>
            <a:endParaRPr lang="en-CN" sz="1600" dirty="0">
              <a:solidFill>
                <a:srgbClr val="FF0000"/>
              </a:solidFill>
            </a:endParaRPr>
          </a:p>
        </p:txBody>
      </p:sp>
    </p:spTree>
    <p:extLst>
      <p:ext uri="{BB962C8B-B14F-4D97-AF65-F5344CB8AC3E}">
        <p14:creationId xmlns:p14="http://schemas.microsoft.com/office/powerpoint/2010/main" val="1819646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3698">
                                            <p:txEl>
                                              <p:pRg st="1" end="1"/>
                                            </p:txEl>
                                          </p:spTgt>
                                        </p:tgtEl>
                                        <p:attrNameLst>
                                          <p:attrName>style.visibility</p:attrName>
                                        </p:attrNameLst>
                                      </p:cBhvr>
                                      <p:to>
                                        <p:strVal val="visible"/>
                                      </p:to>
                                    </p:set>
                                    <p:animEffect transition="in" filter="dissolve">
                                      <p:cBhvr>
                                        <p:cTn id="7" dur="500"/>
                                        <p:tgtEl>
                                          <p:spTgt spid="41369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13698">
                                            <p:txEl>
                                              <p:pRg st="2" end="2"/>
                                            </p:txEl>
                                          </p:spTgt>
                                        </p:tgtEl>
                                        <p:attrNameLst>
                                          <p:attrName>style.visibility</p:attrName>
                                        </p:attrNameLst>
                                      </p:cBhvr>
                                      <p:to>
                                        <p:strVal val="visible"/>
                                      </p:to>
                                    </p:set>
                                    <p:animEffect transition="in" filter="dissolve">
                                      <p:cBhvr>
                                        <p:cTn id="10" dur="500"/>
                                        <p:tgtEl>
                                          <p:spTgt spid="413698">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13698">
                                            <p:txEl>
                                              <p:pRg st="3" end="3"/>
                                            </p:txEl>
                                          </p:spTgt>
                                        </p:tgtEl>
                                        <p:attrNameLst>
                                          <p:attrName>style.visibility</p:attrName>
                                        </p:attrNameLst>
                                      </p:cBhvr>
                                      <p:to>
                                        <p:strVal val="visible"/>
                                      </p:to>
                                    </p:set>
                                    <p:animEffect transition="in" filter="dissolve">
                                      <p:cBhvr>
                                        <p:cTn id="13" dur="500"/>
                                        <p:tgtEl>
                                          <p:spTgt spid="413698">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13698">
                                            <p:txEl>
                                              <p:pRg st="4" end="4"/>
                                            </p:txEl>
                                          </p:spTgt>
                                        </p:tgtEl>
                                        <p:attrNameLst>
                                          <p:attrName>style.visibility</p:attrName>
                                        </p:attrNameLst>
                                      </p:cBhvr>
                                      <p:to>
                                        <p:strVal val="visible"/>
                                      </p:to>
                                    </p:set>
                                    <p:animEffect transition="in" filter="dissolve">
                                      <p:cBhvr>
                                        <p:cTn id="21" dur="500"/>
                                        <p:tgtEl>
                                          <p:spTgt spid="41369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13698">
                                            <p:txEl>
                                              <p:pRg st="5" end="5"/>
                                            </p:txEl>
                                          </p:spTgt>
                                        </p:tgtEl>
                                        <p:attrNameLst>
                                          <p:attrName>style.visibility</p:attrName>
                                        </p:attrNameLst>
                                      </p:cBhvr>
                                      <p:to>
                                        <p:strVal val="visible"/>
                                      </p:to>
                                    </p:set>
                                    <p:animEffect transition="in" filter="dissolve">
                                      <p:cBhvr>
                                        <p:cTn id="24" dur="500"/>
                                        <p:tgtEl>
                                          <p:spTgt spid="413698">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13698">
                                            <p:txEl>
                                              <p:pRg st="6" end="6"/>
                                            </p:txEl>
                                          </p:spTgt>
                                        </p:tgtEl>
                                        <p:attrNameLst>
                                          <p:attrName>style.visibility</p:attrName>
                                        </p:attrNameLst>
                                      </p:cBhvr>
                                      <p:to>
                                        <p:strVal val="visible"/>
                                      </p:to>
                                    </p:set>
                                    <p:animEffect transition="in" filter="dissolve">
                                      <p:cBhvr>
                                        <p:cTn id="27" dur="500"/>
                                        <p:tgtEl>
                                          <p:spTgt spid="413698">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13698">
                                            <p:txEl>
                                              <p:pRg st="7" end="7"/>
                                            </p:txEl>
                                          </p:spTgt>
                                        </p:tgtEl>
                                        <p:attrNameLst>
                                          <p:attrName>style.visibility</p:attrName>
                                        </p:attrNameLst>
                                      </p:cBhvr>
                                      <p:to>
                                        <p:strVal val="visible"/>
                                      </p:to>
                                    </p:set>
                                    <p:animEffect transition="in" filter="dissolve">
                                      <p:cBhvr>
                                        <p:cTn id="30" dur="500"/>
                                        <p:tgtEl>
                                          <p:spTgt spid="413698">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13698">
                                            <p:txEl>
                                              <p:pRg st="8" end="8"/>
                                            </p:txEl>
                                          </p:spTgt>
                                        </p:tgtEl>
                                        <p:attrNameLst>
                                          <p:attrName>style.visibility</p:attrName>
                                        </p:attrNameLst>
                                      </p:cBhvr>
                                      <p:to>
                                        <p:strVal val="visible"/>
                                      </p:to>
                                    </p:set>
                                    <p:animEffect transition="in" filter="dissolve">
                                      <p:cBhvr>
                                        <p:cTn id="33" dur="500"/>
                                        <p:tgtEl>
                                          <p:spTgt spid="413698">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13698">
                                            <p:txEl>
                                              <p:pRg st="9" end="9"/>
                                            </p:txEl>
                                          </p:spTgt>
                                        </p:tgtEl>
                                        <p:attrNameLst>
                                          <p:attrName>style.visibility</p:attrName>
                                        </p:attrNameLst>
                                      </p:cBhvr>
                                      <p:to>
                                        <p:strVal val="visible"/>
                                      </p:to>
                                    </p:set>
                                    <p:animEffect transition="in" filter="dissolve">
                                      <p:cBhvr>
                                        <p:cTn id="41" dur="500"/>
                                        <p:tgtEl>
                                          <p:spTgt spid="413698">
                                            <p:txEl>
                                              <p:pRg st="9" end="9"/>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413698">
                                            <p:txEl>
                                              <p:pRg st="10" end="10"/>
                                            </p:txEl>
                                          </p:spTgt>
                                        </p:tgtEl>
                                        <p:attrNameLst>
                                          <p:attrName>style.visibility</p:attrName>
                                        </p:attrNameLst>
                                      </p:cBhvr>
                                      <p:to>
                                        <p:strVal val="visible"/>
                                      </p:to>
                                    </p:set>
                                    <p:animEffect transition="in" filter="dissolve">
                                      <p:cBhvr>
                                        <p:cTn id="44" dur="500"/>
                                        <p:tgtEl>
                                          <p:spTgt spid="413698">
                                            <p:txEl>
                                              <p:pRg st="10" end="10"/>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413698">
                                            <p:txEl>
                                              <p:pRg st="11" end="11"/>
                                            </p:txEl>
                                          </p:spTgt>
                                        </p:tgtEl>
                                        <p:attrNameLst>
                                          <p:attrName>style.visibility</p:attrName>
                                        </p:attrNameLst>
                                      </p:cBhvr>
                                      <p:to>
                                        <p:strVal val="visible"/>
                                      </p:to>
                                    </p:set>
                                    <p:animEffect transition="in" filter="dissolve">
                                      <p:cBhvr>
                                        <p:cTn id="47" dur="500"/>
                                        <p:tgtEl>
                                          <p:spTgt spid="413698">
                                            <p:txEl>
                                              <p:pRg st="11" end="11"/>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413698">
                                            <p:txEl>
                                              <p:pRg st="12" end="12"/>
                                            </p:txEl>
                                          </p:spTgt>
                                        </p:tgtEl>
                                        <p:attrNameLst>
                                          <p:attrName>style.visibility</p:attrName>
                                        </p:attrNameLst>
                                      </p:cBhvr>
                                      <p:to>
                                        <p:strVal val="visible"/>
                                      </p:to>
                                    </p:set>
                                    <p:animEffect transition="in" filter="dissolve">
                                      <p:cBhvr>
                                        <p:cTn id="50" dur="500"/>
                                        <p:tgtEl>
                                          <p:spTgt spid="413698">
                                            <p:txEl>
                                              <p:pRg st="12" end="12"/>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13698">
                                            <p:txEl>
                                              <p:pRg st="13" end="13"/>
                                            </p:txEl>
                                          </p:spTgt>
                                        </p:tgtEl>
                                        <p:attrNameLst>
                                          <p:attrName>style.visibility</p:attrName>
                                        </p:attrNameLst>
                                      </p:cBhvr>
                                      <p:to>
                                        <p:strVal val="visible"/>
                                      </p:to>
                                    </p:set>
                                    <p:animEffect transition="in" filter="dissolve">
                                      <p:cBhvr>
                                        <p:cTn id="53" dur="500"/>
                                        <p:tgtEl>
                                          <p:spTgt spid="413698">
                                            <p:txEl>
                                              <p:pRg st="13" end="13"/>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413698">
                                            <p:txEl>
                                              <p:pRg st="14" end="14"/>
                                            </p:txEl>
                                          </p:spTgt>
                                        </p:tgtEl>
                                        <p:attrNameLst>
                                          <p:attrName>style.visibility</p:attrName>
                                        </p:attrNameLst>
                                      </p:cBhvr>
                                      <p:to>
                                        <p:strVal val="visible"/>
                                      </p:to>
                                    </p:set>
                                    <p:animEffect transition="in" filter="dissolve">
                                      <p:cBhvr>
                                        <p:cTn id="56" dur="500"/>
                                        <p:tgtEl>
                                          <p:spTgt spid="413698">
                                            <p:txEl>
                                              <p:pRg st="14" end="14"/>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413700">
                                            <p:txEl>
                                              <p:pRg st="0" end="0"/>
                                            </p:txEl>
                                          </p:spTgt>
                                        </p:tgtEl>
                                        <p:attrNameLst>
                                          <p:attrName>style.visibility</p:attrName>
                                        </p:attrNameLst>
                                      </p:cBhvr>
                                      <p:to>
                                        <p:strVal val="visible"/>
                                      </p:to>
                                    </p:set>
                                    <p:animEffect transition="in" filter="dissolve">
                                      <p:cBhvr>
                                        <p:cTn id="64" dur="500"/>
                                        <p:tgtEl>
                                          <p:spTgt spid="413700">
                                            <p:txEl>
                                              <p:pRg st="0" end="0"/>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413700">
                                            <p:txEl>
                                              <p:pRg st="1" end="1"/>
                                            </p:txEl>
                                          </p:spTgt>
                                        </p:tgtEl>
                                        <p:attrNameLst>
                                          <p:attrName>style.visibility</p:attrName>
                                        </p:attrNameLst>
                                      </p:cBhvr>
                                      <p:to>
                                        <p:strVal val="visible"/>
                                      </p:to>
                                    </p:set>
                                    <p:animEffect transition="in" filter="dissolve">
                                      <p:cBhvr>
                                        <p:cTn id="67" dur="500"/>
                                        <p:tgtEl>
                                          <p:spTgt spid="413700">
                                            <p:txEl>
                                              <p:pRg st="1" end="1"/>
                                            </p:txEl>
                                          </p:spTgt>
                                        </p:tgtEl>
                                      </p:cBhvr>
                                    </p:animEffect>
                                  </p:childTnLst>
                                </p:cTn>
                              </p:par>
                              <p:par>
                                <p:cTn id="68" presetID="9" presetClass="entr" presetSubtype="0" fill="hold" nodeType="withEffect">
                                  <p:stCondLst>
                                    <p:cond delay="0"/>
                                  </p:stCondLst>
                                  <p:childTnLst>
                                    <p:set>
                                      <p:cBhvr>
                                        <p:cTn id="69" dur="1" fill="hold">
                                          <p:stCondLst>
                                            <p:cond delay="0"/>
                                          </p:stCondLst>
                                        </p:cTn>
                                        <p:tgtEl>
                                          <p:spTgt spid="413700">
                                            <p:txEl>
                                              <p:pRg st="2" end="2"/>
                                            </p:txEl>
                                          </p:spTgt>
                                        </p:tgtEl>
                                        <p:attrNameLst>
                                          <p:attrName>style.visibility</p:attrName>
                                        </p:attrNameLst>
                                      </p:cBhvr>
                                      <p:to>
                                        <p:strVal val="visible"/>
                                      </p:to>
                                    </p:set>
                                    <p:animEffect transition="in" filter="dissolve">
                                      <p:cBhvr>
                                        <p:cTn id="70" dur="500"/>
                                        <p:tgtEl>
                                          <p:spTgt spid="413700">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dissolv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413700">
                                            <p:txEl>
                                              <p:pRg st="3" end="3"/>
                                            </p:txEl>
                                          </p:spTgt>
                                        </p:tgtEl>
                                        <p:attrNameLst>
                                          <p:attrName>style.visibility</p:attrName>
                                        </p:attrNameLst>
                                      </p:cBhvr>
                                      <p:to>
                                        <p:strVal val="visible"/>
                                      </p:to>
                                    </p:set>
                                    <p:animEffect transition="in" filter="dissolve">
                                      <p:cBhvr>
                                        <p:cTn id="80" dur="500"/>
                                        <p:tgtEl>
                                          <p:spTgt spid="413700">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413700">
                                            <p:txEl>
                                              <p:pRg st="4" end="4"/>
                                            </p:txEl>
                                          </p:spTgt>
                                        </p:tgtEl>
                                        <p:attrNameLst>
                                          <p:attrName>style.visibility</p:attrName>
                                        </p:attrNameLst>
                                      </p:cBhvr>
                                      <p:to>
                                        <p:strVal val="visible"/>
                                      </p:to>
                                    </p:set>
                                    <p:animEffect transition="in" filter="dissolve">
                                      <p:cBhvr>
                                        <p:cTn id="85" dur="500"/>
                                        <p:tgtEl>
                                          <p:spTgt spid="413700">
                                            <p:txEl>
                                              <p:pRg st="4" end="4"/>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13700">
                                            <p:txEl>
                                              <p:pRg st="5" end="5"/>
                                            </p:txEl>
                                          </p:spTgt>
                                        </p:tgtEl>
                                        <p:attrNameLst>
                                          <p:attrName>style.visibility</p:attrName>
                                        </p:attrNameLst>
                                      </p:cBhvr>
                                      <p:to>
                                        <p:strVal val="visible"/>
                                      </p:to>
                                    </p:set>
                                    <p:animEffect transition="in" filter="dissolve">
                                      <p:cBhvr>
                                        <p:cTn id="88" dur="500"/>
                                        <p:tgtEl>
                                          <p:spTgt spid="413700">
                                            <p:txEl>
                                              <p:pRg st="5" end="5"/>
                                            </p:txEl>
                                          </p:spTgt>
                                        </p:tgtEl>
                                      </p:cBhvr>
                                    </p:animEffect>
                                  </p:childTnLst>
                                </p:cTn>
                              </p:par>
                              <p:par>
                                <p:cTn id="89" presetID="9" presetClass="entr" presetSubtype="0" fill="hold" nodeType="withEffect">
                                  <p:stCondLst>
                                    <p:cond delay="0"/>
                                  </p:stCondLst>
                                  <p:childTnLst>
                                    <p:set>
                                      <p:cBhvr>
                                        <p:cTn id="90" dur="1" fill="hold">
                                          <p:stCondLst>
                                            <p:cond delay="0"/>
                                          </p:stCondLst>
                                        </p:cTn>
                                        <p:tgtEl>
                                          <p:spTgt spid="413700">
                                            <p:txEl>
                                              <p:pRg st="6" end="6"/>
                                            </p:txEl>
                                          </p:spTgt>
                                        </p:tgtEl>
                                        <p:attrNameLst>
                                          <p:attrName>style.visibility</p:attrName>
                                        </p:attrNameLst>
                                      </p:cBhvr>
                                      <p:to>
                                        <p:strVal val="visible"/>
                                      </p:to>
                                    </p:set>
                                    <p:animEffect transition="in" filter="dissolve">
                                      <p:cBhvr>
                                        <p:cTn id="91" dur="500"/>
                                        <p:tgtEl>
                                          <p:spTgt spid="413700">
                                            <p:txEl>
                                              <p:pRg st="6" end="6"/>
                                            </p:txEl>
                                          </p:spTgt>
                                        </p:tgtEl>
                                      </p:cBhvr>
                                    </p:animEffect>
                                  </p:childTnLst>
                                </p:cTn>
                              </p:par>
                              <p:par>
                                <p:cTn id="92" presetID="9" presetClass="entr" presetSubtype="0" fill="hold" nodeType="withEffect">
                                  <p:stCondLst>
                                    <p:cond delay="0"/>
                                  </p:stCondLst>
                                  <p:childTnLst>
                                    <p:set>
                                      <p:cBhvr>
                                        <p:cTn id="93" dur="1" fill="hold">
                                          <p:stCondLst>
                                            <p:cond delay="0"/>
                                          </p:stCondLst>
                                        </p:cTn>
                                        <p:tgtEl>
                                          <p:spTgt spid="413700">
                                            <p:txEl>
                                              <p:pRg st="7" end="7"/>
                                            </p:txEl>
                                          </p:spTgt>
                                        </p:tgtEl>
                                        <p:attrNameLst>
                                          <p:attrName>style.visibility</p:attrName>
                                        </p:attrNameLst>
                                      </p:cBhvr>
                                      <p:to>
                                        <p:strVal val="visible"/>
                                      </p:to>
                                    </p:set>
                                    <p:animEffect transition="in" filter="dissolve">
                                      <p:cBhvr>
                                        <p:cTn id="94" dur="500"/>
                                        <p:tgtEl>
                                          <p:spTgt spid="413700">
                                            <p:txEl>
                                              <p:pRg st="7" end="7"/>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dissolve">
                                      <p:cBhvr>
                                        <p:cTn id="99" dur="500"/>
                                        <p:tgtEl>
                                          <p:spTgt spid="11"/>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413700">
                                            <p:txEl>
                                              <p:pRg st="8" end="8"/>
                                            </p:txEl>
                                          </p:spTgt>
                                        </p:tgtEl>
                                        <p:attrNameLst>
                                          <p:attrName>style.visibility</p:attrName>
                                        </p:attrNameLst>
                                      </p:cBhvr>
                                      <p:to>
                                        <p:strVal val="visible"/>
                                      </p:to>
                                    </p:set>
                                    <p:animEffect transition="in" filter="dissolve">
                                      <p:cBhvr>
                                        <p:cTn id="104" dur="500"/>
                                        <p:tgtEl>
                                          <p:spTgt spid="413700">
                                            <p:txEl>
                                              <p:pRg st="8" end="8"/>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13700">
                                            <p:txEl>
                                              <p:pRg st="9" end="9"/>
                                            </p:txEl>
                                          </p:spTgt>
                                        </p:tgtEl>
                                        <p:attrNameLst>
                                          <p:attrName>style.visibility</p:attrName>
                                        </p:attrNameLst>
                                      </p:cBhvr>
                                      <p:to>
                                        <p:strVal val="visible"/>
                                      </p:to>
                                    </p:set>
                                    <p:animEffect transition="in" filter="dissolve">
                                      <p:cBhvr>
                                        <p:cTn id="107" dur="500"/>
                                        <p:tgtEl>
                                          <p:spTgt spid="413700">
                                            <p:txEl>
                                              <p:pRg st="9" end="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13700">
                                            <p:txEl>
                                              <p:pRg st="10" end="10"/>
                                            </p:txEl>
                                          </p:spTgt>
                                        </p:tgtEl>
                                        <p:attrNameLst>
                                          <p:attrName>style.visibility</p:attrName>
                                        </p:attrNameLst>
                                      </p:cBhvr>
                                      <p:to>
                                        <p:strVal val="visible"/>
                                      </p:to>
                                    </p:set>
                                    <p:animEffect transition="in" filter="dissolve">
                                      <p:cBhvr>
                                        <p:cTn id="112" dur="500"/>
                                        <p:tgtEl>
                                          <p:spTgt spid="413700">
                                            <p:txEl>
                                              <p:pRg st="10" end="10"/>
                                            </p:txEl>
                                          </p:spTgt>
                                        </p:tgtEl>
                                      </p:cBhvr>
                                    </p:animEffect>
                                  </p:childTnLst>
                                </p:cTn>
                              </p:par>
                              <p:par>
                                <p:cTn id="113" presetID="9" presetClass="entr" presetSubtype="0" fill="hold" nodeType="withEffect">
                                  <p:stCondLst>
                                    <p:cond delay="0"/>
                                  </p:stCondLst>
                                  <p:childTnLst>
                                    <p:set>
                                      <p:cBhvr>
                                        <p:cTn id="114" dur="1" fill="hold">
                                          <p:stCondLst>
                                            <p:cond delay="0"/>
                                          </p:stCondLst>
                                        </p:cTn>
                                        <p:tgtEl>
                                          <p:spTgt spid="413700">
                                            <p:txEl>
                                              <p:pRg st="11" end="11"/>
                                            </p:txEl>
                                          </p:spTgt>
                                        </p:tgtEl>
                                        <p:attrNameLst>
                                          <p:attrName>style.visibility</p:attrName>
                                        </p:attrNameLst>
                                      </p:cBhvr>
                                      <p:to>
                                        <p:strVal val="visible"/>
                                      </p:to>
                                    </p:set>
                                    <p:animEffect transition="in" filter="dissolve">
                                      <p:cBhvr>
                                        <p:cTn id="115" dur="500"/>
                                        <p:tgtEl>
                                          <p:spTgt spid="413700">
                                            <p:txEl>
                                              <p:pRg st="11" end="1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413700">
                                            <p:txEl>
                                              <p:pRg st="12" end="12"/>
                                            </p:txEl>
                                          </p:spTgt>
                                        </p:tgtEl>
                                        <p:attrNameLst>
                                          <p:attrName>style.visibility</p:attrName>
                                        </p:attrNameLst>
                                      </p:cBhvr>
                                      <p:to>
                                        <p:strVal val="visible"/>
                                      </p:to>
                                    </p:set>
                                    <p:animEffect transition="in" filter="dissolve">
                                      <p:cBhvr>
                                        <p:cTn id="120" dur="500"/>
                                        <p:tgtEl>
                                          <p:spTgt spid="413700">
                                            <p:txEl>
                                              <p:pRg st="12" end="12"/>
                                            </p:txEl>
                                          </p:spTgt>
                                        </p:tgtEl>
                                      </p:cBhvr>
                                    </p:animEffect>
                                  </p:childTnLst>
                                </p:cTn>
                              </p:par>
                              <p:par>
                                <p:cTn id="121" presetID="9" presetClass="entr" presetSubtype="0" fill="hold" nodeType="withEffect">
                                  <p:stCondLst>
                                    <p:cond delay="0"/>
                                  </p:stCondLst>
                                  <p:childTnLst>
                                    <p:set>
                                      <p:cBhvr>
                                        <p:cTn id="122" dur="1" fill="hold">
                                          <p:stCondLst>
                                            <p:cond delay="0"/>
                                          </p:stCondLst>
                                        </p:cTn>
                                        <p:tgtEl>
                                          <p:spTgt spid="413700">
                                            <p:txEl>
                                              <p:pRg st="13" end="13"/>
                                            </p:txEl>
                                          </p:spTgt>
                                        </p:tgtEl>
                                        <p:attrNameLst>
                                          <p:attrName>style.visibility</p:attrName>
                                        </p:attrNameLst>
                                      </p:cBhvr>
                                      <p:to>
                                        <p:strVal val="visible"/>
                                      </p:to>
                                    </p:set>
                                    <p:animEffect transition="in" filter="dissolve">
                                      <p:cBhvr>
                                        <p:cTn id="123" dur="500"/>
                                        <p:tgtEl>
                                          <p:spTgt spid="413700">
                                            <p:txEl>
                                              <p:pRg st="13" end="13"/>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413700">
                                            <p:txEl>
                                              <p:pRg st="14" end="14"/>
                                            </p:txEl>
                                          </p:spTgt>
                                        </p:tgtEl>
                                        <p:attrNameLst>
                                          <p:attrName>style.visibility</p:attrName>
                                        </p:attrNameLst>
                                      </p:cBhvr>
                                      <p:to>
                                        <p:strVal val="visible"/>
                                      </p:to>
                                    </p:set>
                                    <p:animEffect transition="in" filter="dissolve">
                                      <p:cBhvr>
                                        <p:cTn id="128" dur="500"/>
                                        <p:tgtEl>
                                          <p:spTgt spid="413700">
                                            <p:txEl>
                                              <p:pRg st="14" end="14"/>
                                            </p:txEl>
                                          </p:spTgt>
                                        </p:tgtEl>
                                      </p:cBhvr>
                                    </p:animEffect>
                                  </p:childTnLst>
                                </p:cTn>
                              </p:par>
                              <p:par>
                                <p:cTn id="129" presetID="9" presetClass="entr" presetSubtype="0" fill="hold" nodeType="withEffect">
                                  <p:stCondLst>
                                    <p:cond delay="0"/>
                                  </p:stCondLst>
                                  <p:childTnLst>
                                    <p:set>
                                      <p:cBhvr>
                                        <p:cTn id="130" dur="1" fill="hold">
                                          <p:stCondLst>
                                            <p:cond delay="0"/>
                                          </p:stCondLst>
                                        </p:cTn>
                                        <p:tgtEl>
                                          <p:spTgt spid="413700">
                                            <p:txEl>
                                              <p:pRg st="15" end="15"/>
                                            </p:txEl>
                                          </p:spTgt>
                                        </p:tgtEl>
                                        <p:attrNameLst>
                                          <p:attrName>style.visibility</p:attrName>
                                        </p:attrNameLst>
                                      </p:cBhvr>
                                      <p:to>
                                        <p:strVal val="visible"/>
                                      </p:to>
                                    </p:set>
                                    <p:animEffect transition="in" filter="dissolve">
                                      <p:cBhvr>
                                        <p:cTn id="131" dur="500"/>
                                        <p:tgtEl>
                                          <p:spTgt spid="41370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2"/>
          <p:cNvSpPr>
            <a:spLocks noGrp="1" noChangeArrowheads="1"/>
          </p:cNvSpPr>
          <p:nvPr>
            <p:ph type="body" idx="4294967295"/>
          </p:nvPr>
        </p:nvSpPr>
        <p:spPr>
          <a:xfrm>
            <a:off x="683568" y="944724"/>
            <a:ext cx="7272808" cy="2988332"/>
          </a:xfrm>
          <a:solidFill>
            <a:schemeClr val="bg1"/>
          </a:solidFill>
        </p:spPr>
        <p:txBody>
          <a:bodyPr/>
          <a:lstStyle/>
          <a:p>
            <a:pPr>
              <a:lnSpc>
                <a:spcPct val="90000"/>
              </a:lnSpc>
              <a:buNone/>
            </a:pPr>
            <a:r>
              <a:rPr lang="zh-CN" altLang="en-US" sz="2000" dirty="0">
                <a:solidFill>
                  <a:schemeClr val="accent2"/>
                </a:solidFill>
                <a:effectLst/>
              </a:rPr>
              <a:t>例</a:t>
            </a:r>
            <a:r>
              <a:rPr lang="en-US" altLang="zh-CN" sz="2000" dirty="0">
                <a:solidFill>
                  <a:schemeClr val="accent2"/>
                </a:solidFill>
                <a:effectLst/>
              </a:rPr>
              <a:t>:</a:t>
            </a:r>
            <a:r>
              <a:rPr lang="zh-CN" altLang="en-US" sz="2000" dirty="0">
                <a:solidFill>
                  <a:schemeClr val="accent2"/>
                </a:solidFill>
                <a:effectLst/>
              </a:rPr>
              <a:t>计算字节数组的校验和（校验和是指不记进位的累加）。</a:t>
            </a:r>
          </a:p>
          <a:p>
            <a:pPr algn="l">
              <a:lnSpc>
                <a:spcPct val="90000"/>
              </a:lnSpc>
              <a:spcBef>
                <a:spcPct val="50000"/>
              </a:spcBef>
              <a:buFont typeface="Wingdings" panose="05000000000000000000" pitchFamily="2" charset="2"/>
              <a:buNone/>
            </a:pPr>
            <a:r>
              <a:rPr lang="zh-CN" altLang="en-US" sz="2000" dirty="0">
                <a:solidFill>
                  <a:schemeClr val="bg2"/>
                </a:solidFill>
                <a:effectLst/>
              </a:rPr>
              <a:t>子程序名： </a:t>
            </a:r>
            <a:r>
              <a:rPr lang="en-US" altLang="zh-CN" sz="2000" dirty="0" err="1">
                <a:effectLst/>
              </a:rPr>
              <a:t>checksuma</a:t>
            </a:r>
            <a:endParaRPr lang="en-US" altLang="zh-CN" sz="2000" dirty="0">
              <a:effectLst/>
            </a:endParaRPr>
          </a:p>
          <a:p>
            <a:pPr algn="l">
              <a:lnSpc>
                <a:spcPct val="90000"/>
              </a:lnSpc>
              <a:spcBef>
                <a:spcPct val="50000"/>
              </a:spcBef>
              <a:buFont typeface="Wingdings" panose="05000000000000000000" pitchFamily="2" charset="2"/>
              <a:buNone/>
            </a:pPr>
            <a:r>
              <a:rPr lang="zh-CN" altLang="en-US" sz="2000" dirty="0">
                <a:solidFill>
                  <a:schemeClr val="bg2"/>
                </a:solidFill>
                <a:effectLst/>
              </a:rPr>
              <a:t>子程序功能：</a:t>
            </a:r>
            <a:r>
              <a:rPr lang="zh-CN" altLang="en-US" sz="2000" dirty="0">
                <a:effectLst/>
              </a:rPr>
              <a:t>求一组字节数据的校验和；</a:t>
            </a:r>
          </a:p>
          <a:p>
            <a:pPr>
              <a:lnSpc>
                <a:spcPct val="90000"/>
              </a:lnSpc>
              <a:buFont typeface="Wingdings" panose="05000000000000000000" pitchFamily="2" charset="2"/>
              <a:buNone/>
            </a:pPr>
            <a:r>
              <a:rPr lang="zh-CN" altLang="en-US" sz="2000" dirty="0">
                <a:solidFill>
                  <a:schemeClr val="bg2"/>
                </a:solidFill>
                <a:effectLst/>
              </a:rPr>
              <a:t>入口参数：</a:t>
            </a:r>
            <a:r>
              <a:rPr lang="en-US" altLang="zh-CN" sz="2000" dirty="0">
                <a:effectLst/>
              </a:rPr>
              <a:t>CX</a:t>
            </a:r>
            <a:r>
              <a:rPr lang="zh-CN" altLang="en-US" sz="2000" dirty="0">
                <a:effectLst/>
              </a:rPr>
              <a:t>＝元素个数，</a:t>
            </a:r>
          </a:p>
          <a:p>
            <a:pPr>
              <a:lnSpc>
                <a:spcPct val="90000"/>
              </a:lnSpc>
              <a:buFont typeface="Wingdings" panose="05000000000000000000" pitchFamily="2" charset="2"/>
              <a:buNone/>
            </a:pPr>
            <a:r>
              <a:rPr lang="zh-CN" altLang="en-US" sz="2000" dirty="0">
                <a:effectLst/>
              </a:rPr>
              <a:t>                    </a:t>
            </a:r>
            <a:r>
              <a:rPr lang="en-US" altLang="zh-CN" sz="2000" dirty="0">
                <a:effectLst/>
              </a:rPr>
              <a:t>DS:BX</a:t>
            </a:r>
            <a:r>
              <a:rPr lang="zh-CN" altLang="en-US" sz="2000" dirty="0">
                <a:effectLst/>
              </a:rPr>
              <a:t>＝数组的段地址：偏移地址</a:t>
            </a:r>
          </a:p>
          <a:p>
            <a:pPr>
              <a:lnSpc>
                <a:spcPct val="90000"/>
              </a:lnSpc>
              <a:buFont typeface="Wingdings" panose="05000000000000000000" pitchFamily="2" charset="2"/>
              <a:buNone/>
            </a:pPr>
            <a:r>
              <a:rPr lang="zh-CN" altLang="en-US" sz="2000" dirty="0">
                <a:solidFill>
                  <a:schemeClr val="bg2"/>
                </a:solidFill>
                <a:effectLst/>
              </a:rPr>
              <a:t>出口参数：</a:t>
            </a:r>
            <a:r>
              <a:rPr lang="en-US" altLang="zh-CN" sz="2000" dirty="0">
                <a:effectLst/>
              </a:rPr>
              <a:t>AL</a:t>
            </a:r>
            <a:r>
              <a:rPr lang="zh-CN" altLang="en-US" sz="2000" dirty="0">
                <a:effectLst/>
              </a:rPr>
              <a:t>＝校验和；</a:t>
            </a:r>
          </a:p>
          <a:p>
            <a:pPr>
              <a:lnSpc>
                <a:spcPct val="90000"/>
              </a:lnSpc>
              <a:buFont typeface="Wingdings" panose="05000000000000000000" pitchFamily="2" charset="2"/>
              <a:buNone/>
            </a:pPr>
            <a:r>
              <a:rPr lang="zh-CN" altLang="en-US" sz="2000" dirty="0">
                <a:solidFill>
                  <a:schemeClr val="bg2"/>
                </a:solidFill>
                <a:effectLst/>
              </a:rPr>
              <a:t>受影响的寄存器：</a:t>
            </a:r>
            <a:r>
              <a:rPr lang="en-US" altLang="zh-CN" sz="2000" dirty="0">
                <a:effectLst/>
              </a:rPr>
              <a:t>CX</a:t>
            </a:r>
            <a:r>
              <a:rPr lang="zh-CN" altLang="en-US" sz="2000" dirty="0">
                <a:effectLst/>
              </a:rPr>
              <a:t>、</a:t>
            </a:r>
            <a:r>
              <a:rPr lang="en-US" altLang="zh-CN" sz="2000" dirty="0">
                <a:effectLst/>
              </a:rPr>
              <a:t>BX</a:t>
            </a:r>
            <a:r>
              <a:rPr lang="zh-CN" altLang="en-US" sz="2000" dirty="0">
                <a:effectLst/>
              </a:rPr>
              <a:t>、</a:t>
            </a:r>
            <a:r>
              <a:rPr lang="en-US" altLang="zh-CN" sz="2000" dirty="0">
                <a:effectLst/>
              </a:rPr>
              <a:t>AL</a:t>
            </a:r>
            <a:r>
              <a:rPr lang="zh-CN" altLang="en-US" sz="2000" dirty="0">
                <a:effectLst/>
              </a:rPr>
              <a:t>及标志寄存器。</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4" name="Rectangle 2"/>
          <p:cNvSpPr txBox="1">
            <a:spLocks noChangeArrowheads="1"/>
          </p:cNvSpPr>
          <p:nvPr/>
        </p:nvSpPr>
        <p:spPr>
          <a:xfrm>
            <a:off x="452120" y="3427028"/>
            <a:ext cx="8382396" cy="2754306"/>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marL="0" indent="0">
              <a:buFont typeface="Wingdings" panose="05000000000000000000" pitchFamily="2" charset="2"/>
              <a:buNone/>
              <a:tabLst>
                <a:tab pos="355600" algn="l"/>
                <a:tab pos="3709670" algn="l"/>
              </a:tabLst>
            </a:pPr>
            <a:r>
              <a:rPr lang="en-US" altLang="zh-CN" sz="2000" kern="0" dirty="0">
                <a:solidFill>
                  <a:schemeClr val="accent2"/>
                </a:solidFill>
                <a:latin typeface="宋体" panose="02010600030101010101" pitchFamily="2" charset="-122"/>
              </a:rPr>
              <a:t>	</a:t>
            </a:r>
            <a:r>
              <a:rPr lang="zh-CN" altLang="en-US" sz="2000" kern="0" dirty="0">
                <a:solidFill>
                  <a:schemeClr val="accent2"/>
                </a:solidFill>
                <a:latin typeface="宋体" panose="02010600030101010101" pitchFamily="2" charset="-122"/>
              </a:rPr>
              <a:t>主程序：</a:t>
            </a:r>
            <a:endParaRPr lang="en-US" altLang="zh-CN" sz="2000" kern="0" dirty="0">
              <a:solidFill>
                <a:schemeClr val="accent2"/>
              </a:solidFill>
              <a:latin typeface="宋体" panose="02010600030101010101" pitchFamily="2" charset="-122"/>
            </a:endParaRPr>
          </a:p>
          <a:p>
            <a:pPr marL="0" indent="0">
              <a:buFont typeface="Wingdings" panose="05000000000000000000" pitchFamily="2" charset="2"/>
              <a:buNone/>
              <a:tabLst>
                <a:tab pos="355600" algn="l"/>
                <a:tab pos="3709670" algn="l"/>
              </a:tabLst>
            </a:pPr>
            <a:r>
              <a:rPr lang="zh-CN" altLang="en-US" sz="1800" kern="0" dirty="0">
                <a:solidFill>
                  <a:schemeClr val="accent2"/>
                </a:solidFill>
                <a:effectLst/>
              </a:rPr>
              <a:t>      </a:t>
            </a:r>
            <a:r>
              <a:rPr lang="en-US" altLang="zh-CN" sz="1800" kern="0" dirty="0">
                <a:solidFill>
                  <a:schemeClr val="accent2"/>
                </a:solidFill>
                <a:effectLst/>
              </a:rPr>
              <a:t>.code</a:t>
            </a:r>
          </a:p>
          <a:p>
            <a:pPr marL="0" indent="0">
              <a:buFont typeface="Wingdings" panose="05000000000000000000" pitchFamily="2" charset="2"/>
              <a:buNone/>
              <a:tabLst>
                <a:tab pos="355600" algn="l"/>
                <a:tab pos="3709670" algn="l"/>
              </a:tabLst>
            </a:pPr>
            <a:r>
              <a:rPr lang="en-US" altLang="zh-CN" sz="1800" kern="0" dirty="0">
                <a:solidFill>
                  <a:schemeClr val="accent2"/>
                </a:solidFill>
                <a:effectLst/>
              </a:rPr>
              <a:t>	.startup</a:t>
            </a:r>
            <a:r>
              <a:rPr lang="en-US" altLang="zh-CN" sz="1800" kern="0" dirty="0">
                <a:effectLst/>
              </a:rPr>
              <a:t>                      </a:t>
            </a:r>
            <a:r>
              <a:rPr lang="zh-CN" altLang="en-US" sz="1800" kern="0" dirty="0">
                <a:effectLst/>
              </a:rPr>
              <a:t>  </a:t>
            </a:r>
            <a:r>
              <a:rPr lang="en-US" altLang="zh-CN" sz="1800" kern="0" dirty="0">
                <a:effectLst/>
              </a:rPr>
              <a:t> ;</a:t>
            </a:r>
            <a:r>
              <a:rPr lang="zh-CN" altLang="en-US" sz="1800" kern="0" dirty="0">
                <a:effectLst/>
              </a:rPr>
              <a:t>定义程序初始入口点，并且产生设置</a:t>
            </a:r>
            <a:r>
              <a:rPr lang="en-US" altLang="zh-CN" sz="1800" kern="0" dirty="0">
                <a:effectLst/>
              </a:rPr>
              <a:t>DS,</a:t>
            </a:r>
            <a:r>
              <a:rPr lang="zh-CN" altLang="en-US" sz="1800" kern="0" dirty="0">
                <a:effectLst/>
              </a:rPr>
              <a:t> </a:t>
            </a:r>
            <a:r>
              <a:rPr lang="en-US" altLang="zh-CN" sz="1800" kern="0" dirty="0">
                <a:effectLst/>
              </a:rPr>
              <a:t>SS,</a:t>
            </a:r>
            <a:r>
              <a:rPr lang="zh-CN" altLang="en-US" sz="1800" kern="0" dirty="0">
                <a:effectLst/>
              </a:rPr>
              <a:t> </a:t>
            </a:r>
            <a:r>
              <a:rPr lang="en-US" altLang="zh-CN" sz="1800" kern="0" dirty="0">
                <a:effectLst/>
              </a:rPr>
              <a:t>SP		</a:t>
            </a:r>
            <a:r>
              <a:rPr lang="zh-CN" altLang="en-US" sz="1800" kern="0" dirty="0">
                <a:effectLst/>
              </a:rPr>
              <a:t>的代码（含有</a:t>
            </a:r>
            <a:r>
              <a:rPr lang="en-US" altLang="zh-CN" sz="1800" kern="0" dirty="0">
                <a:solidFill>
                  <a:schemeClr val="bg2"/>
                </a:solidFill>
                <a:effectLst/>
              </a:rPr>
              <a:t>DS</a:t>
            </a:r>
            <a:r>
              <a:rPr lang="en-US" altLang="zh-CN" sz="1800" kern="0" dirty="0">
                <a:effectLst/>
              </a:rPr>
              <a:t>←</a:t>
            </a:r>
            <a:r>
              <a:rPr lang="zh-CN" altLang="en-US" sz="1800" kern="0" dirty="0">
                <a:effectLst/>
              </a:rPr>
              <a:t>数组的段地址）</a:t>
            </a:r>
          </a:p>
          <a:p>
            <a:pPr marL="0" indent="0">
              <a:buFont typeface="Wingdings" panose="05000000000000000000" pitchFamily="2" charset="2"/>
              <a:buNone/>
              <a:tabLst>
                <a:tab pos="355600" algn="l"/>
                <a:tab pos="3709670" algn="l"/>
              </a:tabLst>
            </a:pPr>
            <a:r>
              <a:rPr lang="zh-CN" altLang="en-US" sz="1800" kern="0" dirty="0">
                <a:solidFill>
                  <a:schemeClr val="accent2"/>
                </a:solidFill>
                <a:effectLst/>
              </a:rPr>
              <a:t>	</a:t>
            </a:r>
            <a:r>
              <a:rPr lang="en-US" altLang="zh-CN" sz="1800" kern="0" dirty="0">
                <a:solidFill>
                  <a:schemeClr val="accent2"/>
                </a:solidFill>
                <a:effectLst/>
              </a:rPr>
              <a:t>mov </a:t>
            </a:r>
            <a:r>
              <a:rPr lang="en-US" altLang="zh-CN" sz="1800" kern="0" dirty="0">
                <a:solidFill>
                  <a:schemeClr val="bg2"/>
                </a:solidFill>
                <a:effectLst/>
              </a:rPr>
              <a:t>bx</a:t>
            </a:r>
            <a:r>
              <a:rPr lang="en-US" altLang="zh-CN" sz="1800" kern="0" dirty="0">
                <a:solidFill>
                  <a:schemeClr val="accent2"/>
                </a:solidFill>
                <a:effectLst/>
              </a:rPr>
              <a:t>, offset array	</a:t>
            </a:r>
            <a:r>
              <a:rPr lang="en-US" altLang="zh-CN" sz="1800" kern="0" dirty="0">
                <a:effectLst/>
              </a:rPr>
              <a:t>;BX←</a:t>
            </a:r>
            <a:r>
              <a:rPr lang="zh-CN" altLang="en-US" sz="1800" kern="0" dirty="0">
                <a:effectLst/>
              </a:rPr>
              <a:t>数组的偏移地址</a:t>
            </a:r>
          </a:p>
          <a:p>
            <a:pPr marL="0" indent="0">
              <a:buFont typeface="Wingdings" panose="05000000000000000000" pitchFamily="2" charset="2"/>
              <a:buNone/>
              <a:tabLst>
                <a:tab pos="355600" algn="l"/>
                <a:tab pos="3709670" algn="l"/>
              </a:tabLst>
            </a:pPr>
            <a:r>
              <a:rPr lang="zh-CN" altLang="en-US" sz="1800" kern="0" dirty="0">
                <a:solidFill>
                  <a:schemeClr val="accent2"/>
                </a:solidFill>
                <a:effectLst/>
              </a:rPr>
              <a:t>	</a:t>
            </a:r>
            <a:r>
              <a:rPr lang="en-US" altLang="zh-CN" sz="1800" kern="0" dirty="0">
                <a:solidFill>
                  <a:schemeClr val="accent2"/>
                </a:solidFill>
                <a:effectLst/>
              </a:rPr>
              <a:t>mov </a:t>
            </a:r>
            <a:r>
              <a:rPr lang="en-US" altLang="zh-CN" sz="1800" kern="0" dirty="0">
                <a:solidFill>
                  <a:schemeClr val="bg2"/>
                </a:solidFill>
                <a:effectLst/>
              </a:rPr>
              <a:t>cx</a:t>
            </a:r>
            <a:r>
              <a:rPr lang="en-US" altLang="zh-CN" sz="1800" kern="0" dirty="0">
                <a:solidFill>
                  <a:schemeClr val="accent2"/>
                </a:solidFill>
                <a:effectLst/>
              </a:rPr>
              <a:t>, count</a:t>
            </a:r>
            <a:r>
              <a:rPr lang="en-US" altLang="zh-CN" sz="1800" kern="0" dirty="0">
                <a:effectLst/>
              </a:rPr>
              <a:t>	;CX←</a:t>
            </a:r>
            <a:r>
              <a:rPr lang="zh-CN" altLang="en-US" sz="1800" kern="0" dirty="0">
                <a:effectLst/>
              </a:rPr>
              <a:t>数组的元素个数</a:t>
            </a:r>
          </a:p>
          <a:p>
            <a:pPr marL="0" indent="0">
              <a:buFont typeface="Wingdings" panose="05000000000000000000" pitchFamily="2" charset="2"/>
              <a:buNone/>
              <a:tabLst>
                <a:tab pos="355600" algn="l"/>
                <a:tab pos="3709670" algn="l"/>
              </a:tabLst>
            </a:pPr>
            <a:r>
              <a:rPr lang="zh-CN" altLang="en-US" sz="1800" kern="0" dirty="0">
                <a:solidFill>
                  <a:schemeClr val="accent2"/>
                </a:solidFill>
                <a:effectLst/>
              </a:rPr>
              <a:t>	</a:t>
            </a:r>
            <a:r>
              <a:rPr lang="en-US" altLang="zh-CN" sz="1800" kern="0" dirty="0">
                <a:solidFill>
                  <a:schemeClr val="bg2"/>
                </a:solidFill>
                <a:effectLst/>
              </a:rPr>
              <a:t>call </a:t>
            </a:r>
            <a:r>
              <a:rPr lang="en-US" altLang="zh-CN" sz="1800" kern="0" dirty="0" err="1">
                <a:solidFill>
                  <a:schemeClr val="bg2"/>
                </a:solidFill>
                <a:effectLst/>
              </a:rPr>
              <a:t>checksuma</a:t>
            </a:r>
            <a:r>
              <a:rPr lang="en-US" altLang="zh-CN" sz="1800" kern="0" dirty="0">
                <a:solidFill>
                  <a:schemeClr val="accent2"/>
                </a:solidFill>
                <a:effectLst/>
              </a:rPr>
              <a:t>	</a:t>
            </a:r>
            <a:r>
              <a:rPr lang="en-US" altLang="zh-CN" sz="1800" kern="0" dirty="0">
                <a:effectLst/>
              </a:rPr>
              <a:t>;</a:t>
            </a:r>
            <a:r>
              <a:rPr lang="zh-CN" altLang="en-US" sz="1800" kern="0" dirty="0">
                <a:effectLst/>
              </a:rPr>
              <a:t>调用求和过程</a:t>
            </a:r>
          </a:p>
          <a:p>
            <a:pPr marL="0" indent="0">
              <a:buFont typeface="Wingdings" panose="05000000000000000000" pitchFamily="2" charset="2"/>
              <a:buNone/>
              <a:tabLst>
                <a:tab pos="355600" algn="l"/>
                <a:tab pos="3709670" algn="l"/>
              </a:tabLst>
            </a:pPr>
            <a:r>
              <a:rPr lang="zh-CN" altLang="en-US" sz="1800" kern="0" dirty="0">
                <a:solidFill>
                  <a:schemeClr val="accent2"/>
                </a:solidFill>
                <a:effectLst/>
              </a:rPr>
              <a:t>	</a:t>
            </a:r>
            <a:r>
              <a:rPr lang="en-US" altLang="zh-CN" sz="1800" kern="0" dirty="0">
                <a:solidFill>
                  <a:schemeClr val="accent2"/>
                </a:solidFill>
                <a:effectLst/>
              </a:rPr>
              <a:t>mov result, </a:t>
            </a:r>
            <a:r>
              <a:rPr lang="en-US" altLang="zh-CN" sz="1800" kern="0" dirty="0">
                <a:solidFill>
                  <a:schemeClr val="bg2"/>
                </a:solidFill>
                <a:effectLst/>
              </a:rPr>
              <a:t>al</a:t>
            </a:r>
            <a:r>
              <a:rPr lang="en-US" altLang="zh-CN" sz="1800" kern="0" dirty="0">
                <a:effectLst/>
              </a:rPr>
              <a:t>	;</a:t>
            </a:r>
            <a:r>
              <a:rPr lang="zh-CN" altLang="en-US" sz="1800" kern="0" dirty="0">
                <a:effectLst/>
              </a:rPr>
              <a:t>处理出口参数</a:t>
            </a:r>
          </a:p>
          <a:p>
            <a:pPr marL="0" indent="0">
              <a:buFont typeface="Wingdings" panose="05000000000000000000" pitchFamily="2" charset="2"/>
              <a:buNone/>
              <a:tabLst>
                <a:tab pos="355600" algn="l"/>
                <a:tab pos="3709670" algn="l"/>
              </a:tabLst>
            </a:pPr>
            <a:r>
              <a:rPr lang="zh-CN" altLang="en-US" sz="1800" kern="0" dirty="0">
                <a:solidFill>
                  <a:schemeClr val="accent2"/>
                </a:solidFill>
                <a:effectLst/>
              </a:rPr>
              <a:t>	</a:t>
            </a:r>
            <a:r>
              <a:rPr lang="en-US" altLang="zh-CN" sz="1800" kern="0" dirty="0">
                <a:solidFill>
                  <a:schemeClr val="accent2"/>
                </a:solidFill>
                <a:effectLst/>
              </a:rPr>
              <a:t>.exit 0</a:t>
            </a:r>
            <a:r>
              <a:rPr lang="zh-CN" altLang="en-US" sz="1800" kern="0" dirty="0">
                <a:solidFill>
                  <a:schemeClr val="accent2"/>
                </a:solidFill>
                <a:effectLst/>
              </a:rPr>
              <a:t>                                                 </a:t>
            </a:r>
            <a:r>
              <a:rPr lang="en-US" altLang="zh-CN" sz="1800" kern="0" dirty="0">
                <a:effectLst/>
              </a:rPr>
              <a:t>;</a:t>
            </a:r>
            <a:r>
              <a:rPr lang="zh-CN" altLang="en-US" sz="1800" kern="0" dirty="0">
                <a:effectLst/>
              </a:rPr>
              <a:t> 退出程序并返回操作系统</a:t>
            </a:r>
            <a:endParaRPr lang="en-US" altLang="zh-CN" sz="1800" kern="0" dirty="0">
              <a:effectLst/>
            </a:endParaRPr>
          </a:p>
          <a:p>
            <a:pPr marL="0" indent="0">
              <a:buFont typeface="Wingdings" panose="05000000000000000000" pitchFamily="2" charset="2"/>
              <a:buNone/>
              <a:tabLst>
                <a:tab pos="355600" algn="l"/>
                <a:tab pos="3709670" algn="l"/>
              </a:tabLst>
            </a:pPr>
            <a:r>
              <a:rPr lang="zh-CN" altLang="en-US" sz="1800" kern="0" dirty="0">
                <a:solidFill>
                  <a:schemeClr val="accent2"/>
                </a:solidFill>
                <a:effectLst/>
              </a:rPr>
              <a:t>      </a:t>
            </a:r>
            <a:r>
              <a:rPr lang="en-US" altLang="zh-CN" sz="1800" kern="0" dirty="0">
                <a:solidFill>
                  <a:schemeClr val="accent2"/>
                </a:solidFill>
                <a:effectLst/>
              </a:rPr>
              <a:t>END</a:t>
            </a: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body" idx="1"/>
          </p:nvPr>
        </p:nvSpPr>
        <p:spPr>
          <a:xfrm>
            <a:off x="863588" y="1268760"/>
            <a:ext cx="7098940" cy="4818856"/>
          </a:xfrm>
        </p:spPr>
        <p:txBody>
          <a:bodyPr/>
          <a:lstStyle/>
          <a:p>
            <a:pPr marL="0" indent="0">
              <a:buFont typeface="Wingdings" panose="05000000000000000000" pitchFamily="2" charset="2"/>
              <a:buNone/>
              <a:tabLst>
                <a:tab pos="1905000" algn="l"/>
                <a:tab pos="4093845" algn="l"/>
              </a:tabLst>
            </a:pPr>
            <a:r>
              <a:rPr lang="zh-CN" altLang="en-US" dirty="0">
                <a:solidFill>
                  <a:schemeClr val="accent2"/>
                </a:solidFill>
                <a:latin typeface="宋体" panose="02010600030101010101" pitchFamily="2" charset="-122"/>
              </a:rPr>
              <a:t>子程序：</a:t>
            </a:r>
            <a:endParaRPr lang="en-US" altLang="zh-CN" dirty="0">
              <a:solidFill>
                <a:schemeClr val="accent2"/>
              </a:solidFill>
              <a:latin typeface="宋体" panose="02010600030101010101" pitchFamily="2" charset="-122"/>
            </a:endParaRPr>
          </a:p>
          <a:p>
            <a:pPr marL="0" indent="0">
              <a:buFont typeface="Wingdings" panose="05000000000000000000" pitchFamily="2" charset="2"/>
              <a:buNone/>
              <a:tabLst>
                <a:tab pos="1905000" algn="l"/>
                <a:tab pos="4093845" algn="l"/>
              </a:tabLst>
            </a:pPr>
            <a:endParaRPr lang="en-US" altLang="zh-CN" dirty="0">
              <a:solidFill>
                <a:schemeClr val="accent2"/>
              </a:solidFill>
              <a:latin typeface="宋体" panose="02010600030101010101" pitchFamily="2" charset="-122"/>
            </a:endParaRPr>
          </a:p>
          <a:p>
            <a:pPr marL="0" indent="0">
              <a:buFont typeface="Wingdings" panose="05000000000000000000" pitchFamily="2" charset="2"/>
              <a:buNone/>
              <a:tabLst>
                <a:tab pos="1905000" algn="l"/>
                <a:tab pos="4093845" algn="l"/>
              </a:tabLst>
            </a:pPr>
            <a:r>
              <a:rPr lang="en-US" altLang="zh-CN" sz="2400" dirty="0" err="1">
                <a:solidFill>
                  <a:schemeClr val="accent2"/>
                </a:solidFill>
                <a:effectLst/>
              </a:rPr>
              <a:t>checksuma</a:t>
            </a:r>
            <a:r>
              <a:rPr lang="en-US" altLang="zh-CN" sz="2400" dirty="0">
                <a:solidFill>
                  <a:schemeClr val="accent2"/>
                </a:solidFill>
                <a:effectLst/>
              </a:rPr>
              <a:t>	proc</a:t>
            </a:r>
          </a:p>
          <a:p>
            <a:pPr marL="0" indent="0">
              <a:buFont typeface="Wingdings" panose="05000000000000000000" pitchFamily="2" charset="2"/>
              <a:buNone/>
              <a:tabLst>
                <a:tab pos="1905000" algn="l"/>
                <a:tab pos="4093845" algn="l"/>
              </a:tabLst>
            </a:pPr>
            <a:r>
              <a:rPr lang="en-US" altLang="zh-CN" sz="2400" dirty="0">
                <a:solidFill>
                  <a:schemeClr val="accent2"/>
                </a:solidFill>
                <a:effectLst/>
              </a:rPr>
              <a:t>	</a:t>
            </a:r>
            <a:r>
              <a:rPr lang="en-US" altLang="zh-CN" sz="2400" dirty="0" err="1">
                <a:solidFill>
                  <a:schemeClr val="accent2"/>
                </a:solidFill>
                <a:effectLst/>
              </a:rPr>
              <a:t>xor</a:t>
            </a:r>
            <a:r>
              <a:rPr lang="en-US" altLang="zh-CN" sz="2400" dirty="0">
                <a:solidFill>
                  <a:schemeClr val="accent2"/>
                </a:solidFill>
                <a:effectLst/>
              </a:rPr>
              <a:t>   </a:t>
            </a:r>
            <a:r>
              <a:rPr lang="en-US" altLang="zh-CN" sz="2400" dirty="0" err="1">
                <a:solidFill>
                  <a:schemeClr val="accent2"/>
                </a:solidFill>
                <a:effectLst/>
              </a:rPr>
              <a:t>al,al</a:t>
            </a:r>
            <a:r>
              <a:rPr lang="en-US" altLang="zh-CN" sz="2400" dirty="0">
                <a:solidFill>
                  <a:schemeClr val="accent2"/>
                </a:solidFill>
                <a:effectLst/>
              </a:rPr>
              <a:t>	</a:t>
            </a:r>
            <a:r>
              <a:rPr lang="en-US" altLang="zh-CN" sz="2400" dirty="0">
                <a:effectLst/>
              </a:rPr>
              <a:t>;</a:t>
            </a:r>
            <a:r>
              <a:rPr lang="zh-CN" altLang="en-US" sz="2400" dirty="0">
                <a:effectLst/>
              </a:rPr>
              <a:t>累加器清</a:t>
            </a:r>
            <a:r>
              <a:rPr lang="en-US" altLang="zh-CN" sz="2400" dirty="0">
                <a:effectLst/>
              </a:rPr>
              <a:t>0</a:t>
            </a:r>
          </a:p>
          <a:p>
            <a:pPr marL="0" indent="0">
              <a:buFont typeface="Wingdings" panose="05000000000000000000" pitchFamily="2" charset="2"/>
              <a:buNone/>
              <a:tabLst>
                <a:tab pos="1905000" algn="l"/>
                <a:tab pos="4093845" algn="l"/>
              </a:tabLst>
            </a:pPr>
            <a:r>
              <a:rPr lang="en-US" altLang="zh-CN" sz="2400" dirty="0" err="1">
                <a:solidFill>
                  <a:schemeClr val="accent2"/>
                </a:solidFill>
                <a:effectLst/>
              </a:rPr>
              <a:t>suma</a:t>
            </a:r>
            <a:r>
              <a:rPr lang="en-US" altLang="zh-CN" sz="2400" dirty="0">
                <a:solidFill>
                  <a:schemeClr val="accent2"/>
                </a:solidFill>
                <a:effectLst/>
              </a:rPr>
              <a:t>:	add  </a:t>
            </a:r>
            <a:r>
              <a:rPr lang="en-US" altLang="zh-CN" sz="2400" dirty="0">
                <a:solidFill>
                  <a:schemeClr val="bg2"/>
                </a:solidFill>
                <a:effectLst/>
              </a:rPr>
              <a:t>al</a:t>
            </a:r>
            <a:r>
              <a:rPr lang="en-US" altLang="zh-CN" sz="2400" dirty="0">
                <a:solidFill>
                  <a:schemeClr val="accent2"/>
                </a:solidFill>
                <a:effectLst/>
              </a:rPr>
              <a:t>,</a:t>
            </a:r>
            <a:r>
              <a:rPr lang="en-US" altLang="zh-CN" sz="2400" dirty="0">
                <a:solidFill>
                  <a:schemeClr val="bg2"/>
                </a:solidFill>
                <a:effectLst/>
              </a:rPr>
              <a:t>[bx]</a:t>
            </a:r>
            <a:r>
              <a:rPr lang="en-US" altLang="zh-CN" sz="2400" dirty="0">
                <a:solidFill>
                  <a:schemeClr val="accent2"/>
                </a:solidFill>
                <a:effectLst/>
              </a:rPr>
              <a:t>	</a:t>
            </a:r>
            <a:r>
              <a:rPr lang="en-US" altLang="zh-CN" sz="2400" dirty="0">
                <a:effectLst/>
              </a:rPr>
              <a:t>;</a:t>
            </a:r>
            <a:r>
              <a:rPr lang="zh-CN" altLang="en-US" sz="2400" dirty="0">
                <a:effectLst/>
              </a:rPr>
              <a:t>求和</a:t>
            </a:r>
          </a:p>
          <a:p>
            <a:pPr marL="0" indent="0">
              <a:buFont typeface="Wingdings" panose="05000000000000000000" pitchFamily="2" charset="2"/>
              <a:buNone/>
              <a:tabLst>
                <a:tab pos="1905000" algn="l"/>
                <a:tab pos="4093845" algn="l"/>
              </a:tabLst>
            </a:pPr>
            <a:r>
              <a:rPr lang="zh-CN" altLang="en-US" sz="2400" dirty="0">
                <a:solidFill>
                  <a:schemeClr val="accent2"/>
                </a:solidFill>
                <a:effectLst/>
              </a:rPr>
              <a:t>	</a:t>
            </a:r>
            <a:r>
              <a:rPr lang="en-US" altLang="zh-CN" sz="2400" dirty="0" err="1">
                <a:solidFill>
                  <a:schemeClr val="accent2"/>
                </a:solidFill>
                <a:effectLst/>
              </a:rPr>
              <a:t>inc</a:t>
            </a:r>
            <a:r>
              <a:rPr lang="en-US" altLang="zh-CN" sz="2400" dirty="0">
                <a:solidFill>
                  <a:schemeClr val="accent2"/>
                </a:solidFill>
                <a:effectLst/>
              </a:rPr>
              <a:t>    bx	</a:t>
            </a:r>
            <a:r>
              <a:rPr lang="en-US" altLang="zh-CN" sz="2400" dirty="0">
                <a:effectLst/>
              </a:rPr>
              <a:t>;</a:t>
            </a:r>
            <a:r>
              <a:rPr lang="zh-CN" altLang="en-US" sz="2400" dirty="0">
                <a:effectLst/>
              </a:rPr>
              <a:t>指向下一个字节</a:t>
            </a:r>
          </a:p>
          <a:p>
            <a:pPr marL="0" indent="0">
              <a:buFont typeface="Wingdings" panose="05000000000000000000" pitchFamily="2" charset="2"/>
              <a:buNone/>
              <a:tabLst>
                <a:tab pos="1905000" algn="l"/>
                <a:tab pos="4093845" algn="l"/>
              </a:tabLst>
            </a:pPr>
            <a:r>
              <a:rPr lang="zh-CN" altLang="en-US" sz="2400" dirty="0">
                <a:solidFill>
                  <a:schemeClr val="accent2"/>
                </a:solidFill>
                <a:effectLst/>
              </a:rPr>
              <a:t>	</a:t>
            </a:r>
            <a:r>
              <a:rPr lang="en-US" altLang="zh-CN" sz="2400" dirty="0">
                <a:solidFill>
                  <a:schemeClr val="bg2"/>
                </a:solidFill>
                <a:effectLst/>
              </a:rPr>
              <a:t>loop</a:t>
            </a:r>
            <a:r>
              <a:rPr lang="en-US" altLang="zh-CN" sz="2400" dirty="0">
                <a:solidFill>
                  <a:schemeClr val="accent2"/>
                </a:solidFill>
                <a:effectLst/>
              </a:rPr>
              <a:t>  </a:t>
            </a:r>
            <a:r>
              <a:rPr lang="en-US" altLang="zh-CN" sz="2400" dirty="0" err="1">
                <a:solidFill>
                  <a:schemeClr val="accent2"/>
                </a:solidFill>
                <a:effectLst/>
              </a:rPr>
              <a:t>suma</a:t>
            </a:r>
            <a:endParaRPr lang="en-US" altLang="zh-CN" sz="2400" dirty="0">
              <a:solidFill>
                <a:schemeClr val="accent2"/>
              </a:solidFill>
              <a:effectLst/>
            </a:endParaRPr>
          </a:p>
          <a:p>
            <a:pPr marL="0" indent="0">
              <a:buFont typeface="Wingdings" panose="05000000000000000000" pitchFamily="2" charset="2"/>
              <a:buNone/>
              <a:tabLst>
                <a:tab pos="1905000" algn="l"/>
                <a:tab pos="4093845" algn="l"/>
              </a:tabLst>
            </a:pPr>
            <a:r>
              <a:rPr lang="en-US" altLang="zh-CN" sz="2400" dirty="0">
                <a:solidFill>
                  <a:schemeClr val="accent2"/>
                </a:solidFill>
                <a:effectLst/>
              </a:rPr>
              <a:t>	ret</a:t>
            </a:r>
          </a:p>
          <a:p>
            <a:pPr marL="0" indent="0">
              <a:buFont typeface="Wingdings" panose="05000000000000000000" pitchFamily="2" charset="2"/>
              <a:buNone/>
              <a:tabLst>
                <a:tab pos="1905000" algn="l"/>
                <a:tab pos="4093845" algn="l"/>
              </a:tabLst>
            </a:pPr>
            <a:r>
              <a:rPr lang="en-US" altLang="zh-CN" sz="2400" dirty="0" err="1">
                <a:solidFill>
                  <a:schemeClr val="accent2"/>
                </a:solidFill>
                <a:effectLst/>
              </a:rPr>
              <a:t>checksuma</a:t>
            </a:r>
            <a:r>
              <a:rPr lang="en-US" altLang="zh-CN" sz="2400" dirty="0">
                <a:solidFill>
                  <a:schemeClr val="accent2"/>
                </a:solidFill>
                <a:effectLst/>
              </a:rPr>
              <a:t>	</a:t>
            </a:r>
            <a:r>
              <a:rPr lang="en-US" altLang="zh-CN" sz="2400" dirty="0" err="1">
                <a:solidFill>
                  <a:schemeClr val="accent2"/>
                </a:solidFill>
                <a:effectLst/>
              </a:rPr>
              <a:t>endp</a:t>
            </a:r>
            <a:endParaRPr lang="en-US" altLang="zh-CN" sz="2400" dirty="0">
              <a:solidFill>
                <a:schemeClr val="accent2"/>
              </a:solidFill>
              <a:effectLst/>
            </a:endParaRPr>
          </a:p>
        </p:txBody>
      </p:sp>
      <p:sp>
        <p:nvSpPr>
          <p:cNvPr id="1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2484438" y="188913"/>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3200" dirty="0">
              <a:solidFill>
                <a:schemeClr val="tx2"/>
              </a:solidFill>
            </a:endParaRPr>
          </a:p>
        </p:txBody>
      </p:sp>
      <p:sp>
        <p:nvSpPr>
          <p:cNvPr id="414723" name="Rectangle 3"/>
          <p:cNvSpPr>
            <a:spLocks noChangeArrowheads="1"/>
          </p:cNvSpPr>
          <p:nvPr/>
        </p:nvSpPr>
        <p:spPr bwMode="auto">
          <a:xfrm>
            <a:off x="533400" y="1052736"/>
            <a:ext cx="7963036" cy="536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pPr>
            <a:r>
              <a:rPr lang="en-US" altLang="zh-CN" dirty="0">
                <a:solidFill>
                  <a:schemeClr val="tx2"/>
                </a:solidFill>
              </a:rPr>
              <a:t>2. </a:t>
            </a:r>
            <a:r>
              <a:rPr lang="zh-CN" altLang="en-US" dirty="0">
                <a:solidFill>
                  <a:schemeClr val="tx2"/>
                </a:solidFill>
              </a:rPr>
              <a:t>用变量传递参数</a:t>
            </a:r>
          </a:p>
          <a:p>
            <a:pPr>
              <a:lnSpc>
                <a:spcPct val="150000"/>
              </a:lnSpc>
              <a:spcBef>
                <a:spcPts val="600"/>
              </a:spcBef>
              <a:buFont typeface="Wingdings" panose="05000000000000000000" pitchFamily="2" charset="2"/>
              <a:buChar char="u"/>
            </a:pPr>
            <a:r>
              <a:rPr lang="zh-CN" altLang="en-US" sz="2000" dirty="0"/>
              <a:t>主程序和子程序直接采用同一个变量名共享同一个变量，实现参数的传递。</a:t>
            </a:r>
          </a:p>
          <a:p>
            <a:pPr>
              <a:spcBef>
                <a:spcPct val="50000"/>
              </a:spcBef>
            </a:pPr>
            <a:endParaRPr lang="en-US" altLang="zh-CN" sz="1600" b="1" dirty="0"/>
          </a:p>
          <a:p>
            <a:pPr>
              <a:spcBef>
                <a:spcPct val="50000"/>
              </a:spcBef>
            </a:pPr>
            <a:r>
              <a:rPr lang="zh-CN" altLang="en-US" sz="2000" b="0" dirty="0"/>
              <a:t>子程序说明文件如下：</a:t>
            </a:r>
          </a:p>
          <a:p>
            <a:pPr>
              <a:spcBef>
                <a:spcPct val="50000"/>
              </a:spcBef>
            </a:pPr>
            <a:r>
              <a:rPr lang="zh-CN" altLang="en-US" sz="2000" b="0" dirty="0"/>
              <a:t>（</a:t>
            </a:r>
            <a:r>
              <a:rPr lang="en-US" altLang="zh-CN" sz="2000" b="0" dirty="0"/>
              <a:t>1</a:t>
            </a:r>
            <a:r>
              <a:rPr lang="zh-CN" altLang="en-US" sz="2000" b="0" dirty="0"/>
              <a:t>）子程序名：</a:t>
            </a:r>
            <a:r>
              <a:rPr lang="en-US" altLang="zh-CN" sz="2000" b="0" dirty="0"/>
              <a:t>SQROOT</a:t>
            </a:r>
            <a:r>
              <a:rPr lang="zh-CN" altLang="en-US" sz="2000" b="0" dirty="0"/>
              <a:t>。</a:t>
            </a:r>
            <a:endParaRPr lang="en-US" altLang="zh-CN" sz="2000" b="0" dirty="0"/>
          </a:p>
          <a:p>
            <a:pPr>
              <a:spcBef>
                <a:spcPct val="50000"/>
              </a:spcBef>
            </a:pPr>
            <a:r>
              <a:rPr lang="zh-CN" altLang="en-US" sz="2000" b="0" dirty="0"/>
              <a:t>（</a:t>
            </a:r>
            <a:r>
              <a:rPr lang="en-US" altLang="zh-CN" sz="2000" b="0" dirty="0"/>
              <a:t>2</a:t>
            </a:r>
            <a:r>
              <a:rPr lang="zh-CN" altLang="en-US" sz="2000" b="0" dirty="0"/>
              <a:t>）子程序功能：求一个整数字数据的平方根的整数部分。</a:t>
            </a:r>
          </a:p>
          <a:p>
            <a:pPr>
              <a:spcBef>
                <a:spcPct val="50000"/>
              </a:spcBef>
            </a:pPr>
            <a:r>
              <a:rPr lang="zh-CN" altLang="en-US" sz="2000" b="0" dirty="0"/>
              <a:t>（</a:t>
            </a:r>
            <a:r>
              <a:rPr lang="en-US" altLang="zh-CN" sz="2000" b="0" dirty="0"/>
              <a:t>3</a:t>
            </a:r>
            <a:r>
              <a:rPr lang="zh-CN" altLang="en-US" sz="2000" b="0" dirty="0"/>
              <a:t>）入口条件：</a:t>
            </a:r>
            <a:r>
              <a:rPr lang="zh-CN" altLang="en-US" sz="2000" b="0" dirty="0">
                <a:solidFill>
                  <a:schemeClr val="bg2"/>
                </a:solidFill>
              </a:rPr>
              <a:t>被开方数在</a:t>
            </a:r>
            <a:r>
              <a:rPr lang="en-US" altLang="zh-CN" sz="2000" b="0" dirty="0">
                <a:solidFill>
                  <a:schemeClr val="bg2"/>
                </a:solidFill>
              </a:rPr>
              <a:t>ARGX</a:t>
            </a:r>
            <a:r>
              <a:rPr lang="zh-CN" altLang="en-US" sz="2000" b="0" dirty="0">
                <a:solidFill>
                  <a:schemeClr val="bg2"/>
                </a:solidFill>
              </a:rPr>
              <a:t>单元。</a:t>
            </a:r>
          </a:p>
          <a:p>
            <a:pPr>
              <a:spcBef>
                <a:spcPct val="50000"/>
              </a:spcBef>
            </a:pPr>
            <a:r>
              <a:rPr lang="zh-CN" altLang="en-US" sz="2000" b="0" dirty="0"/>
              <a:t>（</a:t>
            </a:r>
            <a:r>
              <a:rPr lang="en-US" altLang="zh-CN" sz="2000" b="0" dirty="0"/>
              <a:t>4</a:t>
            </a:r>
            <a:r>
              <a:rPr lang="zh-CN" altLang="en-US" sz="2000" b="0" dirty="0"/>
              <a:t>）出口条件：</a:t>
            </a:r>
            <a:r>
              <a:rPr lang="zh-CN" altLang="en-US" sz="2000" b="0" dirty="0">
                <a:solidFill>
                  <a:schemeClr val="bg2"/>
                </a:solidFill>
              </a:rPr>
              <a:t>平方根在</a:t>
            </a:r>
            <a:r>
              <a:rPr lang="en-US" altLang="zh-CN" sz="2000" b="0" dirty="0">
                <a:solidFill>
                  <a:schemeClr val="bg2"/>
                </a:solidFill>
              </a:rPr>
              <a:t>ROOT</a:t>
            </a:r>
            <a:r>
              <a:rPr lang="zh-CN" altLang="en-US" sz="2000" b="0" dirty="0">
                <a:solidFill>
                  <a:schemeClr val="bg2"/>
                </a:solidFill>
              </a:rPr>
              <a:t>字单元。</a:t>
            </a:r>
          </a:p>
          <a:p>
            <a:pPr>
              <a:spcBef>
                <a:spcPct val="50000"/>
              </a:spcBef>
            </a:pPr>
            <a:r>
              <a:rPr lang="zh-CN" altLang="en-US" sz="2000" b="0" dirty="0"/>
              <a:t>（</a:t>
            </a:r>
            <a:r>
              <a:rPr lang="en-US" altLang="zh-CN" sz="2000" b="0" dirty="0"/>
              <a:t>5</a:t>
            </a:r>
            <a:r>
              <a:rPr lang="zh-CN" altLang="en-US" sz="2000" b="0" dirty="0"/>
              <a:t>）受影响的寄存器：标志寄存器</a:t>
            </a:r>
            <a:r>
              <a:rPr lang="en-US" altLang="zh-CN" sz="2000" b="0" dirty="0"/>
              <a:t>F</a:t>
            </a:r>
            <a:r>
              <a:rPr lang="zh-CN" altLang="en-US" sz="2000" b="0" dirty="0"/>
              <a:t>。</a:t>
            </a:r>
            <a:endParaRPr lang="en-US" altLang="zh-CN" sz="2000" b="0" dirty="0"/>
          </a:p>
          <a:p>
            <a:pPr>
              <a:spcBef>
                <a:spcPct val="50000"/>
              </a:spcBef>
            </a:pPr>
            <a:endParaRPr lang="zh-CN" altLang="en-US" sz="2000" b="0" dirty="0"/>
          </a:p>
          <a:p>
            <a:pPr>
              <a:spcBef>
                <a:spcPct val="20000"/>
              </a:spcBef>
            </a:pPr>
            <a:r>
              <a:rPr lang="zh-CN" altLang="en-US" sz="2000" b="0" dirty="0"/>
              <a:t>        </a:t>
            </a:r>
          </a:p>
        </p:txBody>
      </p:sp>
      <p:sp>
        <p:nvSpPr>
          <p:cNvPr id="6" name="TextBox 5">
            <a:extLst>
              <a:ext uri="{FF2B5EF4-FFF2-40B4-BE49-F238E27FC236}">
                <a16:creationId xmlns:a16="http://schemas.microsoft.com/office/drawing/2014/main" id="{C42B44F0-7E54-D546-8383-1361F2045C1D}"/>
              </a:ext>
            </a:extLst>
          </p:cNvPr>
          <p:cNvSpPr txBox="1"/>
          <p:nvPr/>
        </p:nvSpPr>
        <p:spPr>
          <a:xfrm>
            <a:off x="3648392" y="2096852"/>
            <a:ext cx="4825360" cy="461665"/>
          </a:xfrm>
          <a:prstGeom prst="rect">
            <a:avLst/>
          </a:prstGeom>
          <a:noFill/>
          <a:ln w="12700">
            <a:solidFill>
              <a:schemeClr val="tx1"/>
            </a:solidFill>
          </a:ln>
        </p:spPr>
        <p:txBody>
          <a:bodyPr wrap="none" rtlCol="0">
            <a:spAutoFit/>
          </a:bodyPr>
          <a:lstStyle/>
          <a:p>
            <a:r>
              <a:rPr lang="zh-CN" altLang="en-US" dirty="0">
                <a:solidFill>
                  <a:srgbClr val="FF0000"/>
                </a:solidFill>
              </a:rPr>
              <a:t>子程序和调用程序在同一个源文件</a:t>
            </a:r>
            <a:endParaRPr lang="en-CN" dirty="0">
              <a:solidFill>
                <a:srgbClr val="FF0000"/>
              </a:solidFill>
            </a:endParaRPr>
          </a:p>
        </p:txBody>
      </p:sp>
      <p:sp>
        <p:nvSpPr>
          <p:cNvPr id="7" name="文本框 1">
            <a:extLst>
              <a:ext uri="{FF2B5EF4-FFF2-40B4-BE49-F238E27FC236}">
                <a16:creationId xmlns:a16="http://schemas.microsoft.com/office/drawing/2014/main" id="{EB2971E1-AE34-1440-8F9F-2631D5C13D6F}"/>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3781212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dissolve">
                                      <p:cBhvr>
                                        <p:cTn id="12" dur="500"/>
                                        <p:tgtEl>
                                          <p:spTgt spid="414723">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14723">
                                            <p:txEl>
                                              <p:pRg st="4" end="4"/>
                                            </p:txEl>
                                          </p:spTgt>
                                        </p:tgtEl>
                                        <p:attrNameLst>
                                          <p:attrName>style.visibility</p:attrName>
                                        </p:attrNameLst>
                                      </p:cBhvr>
                                      <p:to>
                                        <p:strVal val="visible"/>
                                      </p:to>
                                    </p:set>
                                    <p:animEffect transition="in" filter="dissolve">
                                      <p:cBhvr>
                                        <p:cTn id="15" dur="500"/>
                                        <p:tgtEl>
                                          <p:spTgt spid="41472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14723">
                                            <p:txEl>
                                              <p:pRg st="5" end="5"/>
                                            </p:txEl>
                                          </p:spTgt>
                                        </p:tgtEl>
                                        <p:attrNameLst>
                                          <p:attrName>style.visibility</p:attrName>
                                        </p:attrNameLst>
                                      </p:cBhvr>
                                      <p:to>
                                        <p:strVal val="visible"/>
                                      </p:to>
                                    </p:set>
                                    <p:animEffect transition="in" filter="dissolve">
                                      <p:cBhvr>
                                        <p:cTn id="18" dur="500"/>
                                        <p:tgtEl>
                                          <p:spTgt spid="41472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14723">
                                            <p:txEl>
                                              <p:pRg st="6" end="6"/>
                                            </p:txEl>
                                          </p:spTgt>
                                        </p:tgtEl>
                                        <p:attrNameLst>
                                          <p:attrName>style.visibility</p:attrName>
                                        </p:attrNameLst>
                                      </p:cBhvr>
                                      <p:to>
                                        <p:strVal val="visible"/>
                                      </p:to>
                                    </p:set>
                                    <p:animEffect transition="in" filter="dissolve">
                                      <p:cBhvr>
                                        <p:cTn id="21" dur="500"/>
                                        <p:tgtEl>
                                          <p:spTgt spid="41472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14723">
                                            <p:txEl>
                                              <p:pRg st="7" end="7"/>
                                            </p:txEl>
                                          </p:spTgt>
                                        </p:tgtEl>
                                        <p:attrNameLst>
                                          <p:attrName>style.visibility</p:attrName>
                                        </p:attrNameLst>
                                      </p:cBhvr>
                                      <p:to>
                                        <p:strVal val="visible"/>
                                      </p:to>
                                    </p:set>
                                    <p:animEffect transition="in" filter="dissolve">
                                      <p:cBhvr>
                                        <p:cTn id="24" dur="500"/>
                                        <p:tgtEl>
                                          <p:spTgt spid="414723">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14723">
                                            <p:txEl>
                                              <p:pRg st="8" end="8"/>
                                            </p:txEl>
                                          </p:spTgt>
                                        </p:tgtEl>
                                        <p:attrNameLst>
                                          <p:attrName>style.visibility</p:attrName>
                                        </p:attrNameLst>
                                      </p:cBhvr>
                                      <p:to>
                                        <p:strVal val="visible"/>
                                      </p:to>
                                    </p:set>
                                    <p:animEffect transition="in" filter="dissolve">
                                      <p:cBhvr>
                                        <p:cTn id="27" dur="500"/>
                                        <p:tgtEl>
                                          <p:spTgt spid="414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Text Box 2"/>
          <p:cNvSpPr txBox="1">
            <a:spLocks noChangeArrowheads="1"/>
          </p:cNvSpPr>
          <p:nvPr/>
        </p:nvSpPr>
        <p:spPr bwMode="auto">
          <a:xfrm>
            <a:off x="477788" y="980728"/>
            <a:ext cx="3043188" cy="5509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a:lvl1pPr>
          </a:lstStyle>
          <a:p>
            <a:r>
              <a:rPr lang="zh-CN" altLang="en-US" b="0" dirty="0"/>
              <a:t>；主程序清单如下：</a:t>
            </a:r>
          </a:p>
          <a:p>
            <a:r>
              <a:rPr lang="en-US" altLang="zh-CN" b="0" dirty="0"/>
              <a:t>SSEG	SEGMENT  STACK</a:t>
            </a:r>
          </a:p>
          <a:p>
            <a:r>
              <a:rPr lang="en-US" altLang="zh-CN" b="0" dirty="0"/>
              <a:t>STK	DB	20 DUP(0)</a:t>
            </a:r>
          </a:p>
          <a:p>
            <a:r>
              <a:rPr lang="en-US" altLang="zh-CN" b="0" dirty="0"/>
              <a:t>SSEG	ENDS</a:t>
            </a:r>
          </a:p>
          <a:p>
            <a:r>
              <a:rPr lang="en-US" altLang="zh-CN" b="0" dirty="0"/>
              <a:t>DSEG	SEGMENT</a:t>
            </a:r>
          </a:p>
          <a:p>
            <a:r>
              <a:rPr lang="en-US" altLang="zh-CN" b="0" dirty="0"/>
              <a:t>PX	DW	1000</a:t>
            </a:r>
          </a:p>
          <a:p>
            <a:r>
              <a:rPr lang="en-US" altLang="zh-CN" b="0" dirty="0"/>
              <a:t>PY	DW	2000</a:t>
            </a:r>
          </a:p>
          <a:p>
            <a:r>
              <a:rPr lang="en-US" altLang="zh-CN" b="0" dirty="0"/>
              <a:t>RLT	DW	0</a:t>
            </a:r>
          </a:p>
          <a:p>
            <a:r>
              <a:rPr lang="en-US" altLang="zh-CN" b="0" dirty="0">
                <a:solidFill>
                  <a:srgbClr val="FF0000"/>
                </a:solidFill>
              </a:rPr>
              <a:t>ARGX	DW	0</a:t>
            </a:r>
          </a:p>
          <a:p>
            <a:r>
              <a:rPr lang="en-US" altLang="zh-CN" b="0" dirty="0">
                <a:solidFill>
                  <a:srgbClr val="FF0000"/>
                </a:solidFill>
              </a:rPr>
              <a:t>ROOT	DW	0</a:t>
            </a:r>
          </a:p>
          <a:p>
            <a:r>
              <a:rPr lang="en-US" altLang="zh-CN" b="0" dirty="0"/>
              <a:t>DSEG	ENDS</a:t>
            </a:r>
          </a:p>
          <a:p>
            <a:r>
              <a:rPr lang="en-US" altLang="zh-CN" b="0" dirty="0"/>
              <a:t>CSEG	SEGMENT</a:t>
            </a:r>
          </a:p>
          <a:p>
            <a:r>
              <a:rPr lang="en-US" altLang="zh-CN" b="0" dirty="0"/>
              <a:t>	ASSUME    CS:CSEG</a:t>
            </a:r>
          </a:p>
          <a:p>
            <a:r>
              <a:rPr lang="en-US" altLang="zh-CN" b="0" dirty="0"/>
              <a:t>	ASSUME    DS:DSEG</a:t>
            </a:r>
          </a:p>
          <a:p>
            <a:r>
              <a:rPr lang="en-US" altLang="zh-CN" b="0" dirty="0"/>
              <a:t>	ASSUME    SS:SSEG</a:t>
            </a:r>
          </a:p>
        </p:txBody>
      </p:sp>
      <p:sp>
        <p:nvSpPr>
          <p:cNvPr id="416771" name="Text Box 3"/>
          <p:cNvSpPr txBox="1">
            <a:spLocks noChangeArrowheads="1"/>
          </p:cNvSpPr>
          <p:nvPr/>
        </p:nvSpPr>
        <p:spPr bwMode="auto">
          <a:xfrm>
            <a:off x="3590417" y="969546"/>
            <a:ext cx="2385740" cy="5509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a:lvl1pPr>
          </a:lstStyle>
          <a:p>
            <a:r>
              <a:rPr lang="en-US" altLang="zh-CN" b="0" dirty="0"/>
              <a:t>START:	</a:t>
            </a:r>
          </a:p>
          <a:p>
            <a:r>
              <a:rPr lang="en-US" altLang="zh-CN" b="0" dirty="0"/>
              <a:t>MOV	AX, DSEG</a:t>
            </a:r>
          </a:p>
          <a:p>
            <a:r>
              <a:rPr lang="en-US" altLang="zh-CN" b="0" dirty="0"/>
              <a:t>MOV	DS, AX</a:t>
            </a:r>
          </a:p>
          <a:p>
            <a:r>
              <a:rPr lang="en-US" altLang="zh-CN" b="0" dirty="0"/>
              <a:t>MOV	AX, SSEG</a:t>
            </a:r>
          </a:p>
          <a:p>
            <a:r>
              <a:rPr lang="en-US" altLang="zh-CN" b="0" dirty="0"/>
              <a:t>MOV	SS, AX</a:t>
            </a:r>
          </a:p>
          <a:p>
            <a:r>
              <a:rPr lang="en-US" altLang="zh-CN" b="0" dirty="0"/>
              <a:t>MOV	DX, PX</a:t>
            </a:r>
          </a:p>
          <a:p>
            <a:r>
              <a:rPr lang="en-US" altLang="zh-CN" b="0" dirty="0"/>
              <a:t>SHL          DX, 1</a:t>
            </a:r>
          </a:p>
          <a:p>
            <a:r>
              <a:rPr lang="en-US" altLang="zh-CN" b="0" dirty="0">
                <a:solidFill>
                  <a:srgbClr val="FF0000"/>
                </a:solidFill>
              </a:rPr>
              <a:t>MOV        ARGX, DX</a:t>
            </a:r>
          </a:p>
          <a:p>
            <a:r>
              <a:rPr lang="en-US" altLang="zh-CN" b="0" dirty="0"/>
              <a:t>CALL      SQROOT</a:t>
            </a:r>
          </a:p>
          <a:p>
            <a:r>
              <a:rPr lang="en-US" altLang="zh-CN" b="0" dirty="0">
                <a:solidFill>
                  <a:srgbClr val="3333FF"/>
                </a:solidFill>
              </a:rPr>
              <a:t>MOV       AX, ROOT</a:t>
            </a:r>
          </a:p>
          <a:p>
            <a:r>
              <a:rPr lang="en-US" altLang="zh-CN" b="0" dirty="0"/>
              <a:t>MOV       DX, PY</a:t>
            </a:r>
          </a:p>
          <a:p>
            <a:r>
              <a:rPr lang="en-US" altLang="zh-CN" b="0" dirty="0"/>
              <a:t>SHL         DX, 1</a:t>
            </a:r>
          </a:p>
          <a:p>
            <a:r>
              <a:rPr lang="en-US" altLang="zh-CN" b="0" dirty="0"/>
              <a:t>ADD        DX, PY</a:t>
            </a:r>
          </a:p>
          <a:p>
            <a:r>
              <a:rPr lang="en-US" altLang="zh-CN" b="0" dirty="0">
                <a:solidFill>
                  <a:srgbClr val="FF0000"/>
                </a:solidFill>
              </a:rPr>
              <a:t>MOV       ARGX, DX</a:t>
            </a:r>
          </a:p>
          <a:p>
            <a:r>
              <a:rPr lang="en-US" altLang="zh-CN" b="0" dirty="0"/>
              <a:t>CALL      SQROOT</a:t>
            </a:r>
          </a:p>
        </p:txBody>
      </p:sp>
      <p:sp>
        <p:nvSpPr>
          <p:cNvPr id="416772" name="Text Box 4"/>
          <p:cNvSpPr txBox="1">
            <a:spLocks noChangeArrowheads="1"/>
          </p:cNvSpPr>
          <p:nvPr/>
        </p:nvSpPr>
        <p:spPr bwMode="auto">
          <a:xfrm>
            <a:off x="6091683" y="2127250"/>
            <a:ext cx="2944813" cy="3662541"/>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a:lvl1pPr>
          </a:lstStyle>
          <a:p>
            <a:r>
              <a:rPr lang="en-US" altLang="zh-CN" dirty="0"/>
              <a:t>            </a:t>
            </a:r>
            <a:r>
              <a:rPr lang="en-US" altLang="zh-CN" b="0" dirty="0">
                <a:solidFill>
                  <a:srgbClr val="3333FF"/>
                </a:solidFill>
              </a:rPr>
              <a:t>ADD      AX, ROOT</a:t>
            </a:r>
          </a:p>
          <a:p>
            <a:r>
              <a:rPr lang="en-US" altLang="zh-CN" b="0" dirty="0"/>
              <a:t>            </a:t>
            </a:r>
            <a:r>
              <a:rPr lang="en-US" altLang="zh-CN" b="0" dirty="0">
                <a:solidFill>
                  <a:srgbClr val="FF0000"/>
                </a:solidFill>
              </a:rPr>
              <a:t>MOV     ARGX, 150</a:t>
            </a:r>
          </a:p>
          <a:p>
            <a:r>
              <a:rPr lang="en-US" altLang="zh-CN" b="0" dirty="0"/>
              <a:t>            CALL    SQROOT</a:t>
            </a:r>
          </a:p>
          <a:p>
            <a:r>
              <a:rPr lang="en-US" altLang="zh-CN" b="0" dirty="0"/>
              <a:t>            </a:t>
            </a:r>
            <a:r>
              <a:rPr lang="en-US" altLang="zh-CN" b="0" dirty="0">
                <a:solidFill>
                  <a:srgbClr val="3333FF"/>
                </a:solidFill>
              </a:rPr>
              <a:t>ADD      AX, ROOT</a:t>
            </a:r>
          </a:p>
          <a:p>
            <a:r>
              <a:rPr lang="en-US" altLang="zh-CN" b="0" dirty="0">
                <a:solidFill>
                  <a:srgbClr val="FF3300"/>
                </a:solidFill>
              </a:rPr>
              <a:t>            MOV     RLT, AX</a:t>
            </a:r>
          </a:p>
          <a:p>
            <a:r>
              <a:rPr lang="en-US" altLang="zh-CN" b="0" dirty="0"/>
              <a:t>            MOV     AH, 4CH</a:t>
            </a:r>
          </a:p>
          <a:p>
            <a:r>
              <a:rPr lang="en-US" altLang="zh-CN" b="0" dirty="0"/>
              <a:t>            INT        21H</a:t>
            </a:r>
          </a:p>
          <a:p>
            <a:r>
              <a:rPr lang="en-US" altLang="zh-CN" b="0" dirty="0"/>
              <a:t>            ……</a:t>
            </a:r>
          </a:p>
          <a:p>
            <a:r>
              <a:rPr lang="en-US" altLang="zh-CN" b="0" dirty="0"/>
              <a:t>CSEG  ENDS</a:t>
            </a:r>
          </a:p>
          <a:p>
            <a:r>
              <a:rPr lang="en-US" altLang="zh-CN" b="0" dirty="0"/>
              <a:t>            END       START </a:t>
            </a:r>
          </a:p>
        </p:txBody>
      </p:sp>
      <mc:AlternateContent xmlns:mc="http://schemas.openxmlformats.org/markup-compatibility/2006" xmlns:a14="http://schemas.microsoft.com/office/drawing/2010/main">
        <mc:Choice Requires="a14">
          <p:sp>
            <p:nvSpPr>
              <p:cNvPr id="12" name="TextBox 11"/>
              <p:cNvSpPr txBox="1"/>
              <p:nvPr/>
            </p:nvSpPr>
            <p:spPr>
              <a:xfrm>
                <a:off x="6156709" y="1260407"/>
                <a:ext cx="2987799" cy="4691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latin typeface="Cambria Math"/>
                        </a:rPr>
                        <m:t>𝑺</m:t>
                      </m:r>
                      <m:r>
                        <a:rPr lang="en-US" altLang="zh-CN" sz="2000" b="1" i="1" dirty="0" smtClean="0">
                          <a:latin typeface="Cambria Math"/>
                        </a:rPr>
                        <m:t>=</m:t>
                      </m:r>
                      <m:rad>
                        <m:radPr>
                          <m:degHide m:val="on"/>
                          <m:ctrlPr>
                            <a:rPr lang="en-US" altLang="zh-CN" sz="2000" i="1" dirty="0" smtClean="0">
                              <a:latin typeface="Cambria Math" panose="02040503050406030204" pitchFamily="18" charset="0"/>
                            </a:rPr>
                          </m:ctrlPr>
                        </m:radPr>
                        <m:deg/>
                        <m:e>
                          <m:r>
                            <a:rPr lang="en-US" altLang="zh-CN" sz="2000" b="1" i="1" dirty="0" smtClean="0">
                              <a:latin typeface="Cambria Math"/>
                            </a:rPr>
                            <m:t>𝟐</m:t>
                          </m:r>
                          <m:r>
                            <a:rPr lang="en-US" altLang="zh-CN" sz="2000" b="1" i="1" dirty="0" smtClean="0">
                              <a:latin typeface="Cambria Math"/>
                            </a:rPr>
                            <m:t>𝒙</m:t>
                          </m:r>
                        </m:e>
                      </m:rad>
                      <m:r>
                        <a:rPr lang="en-US" altLang="zh-CN" sz="2000" b="1" i="1" dirty="0" smtClean="0">
                          <a:latin typeface="Cambria Math"/>
                        </a:rPr>
                        <m:t>+</m:t>
                      </m:r>
                      <m:rad>
                        <m:radPr>
                          <m:degHide m:val="on"/>
                          <m:ctrlPr>
                            <a:rPr lang="en-US" altLang="zh-CN" sz="2000" b="1" i="1" dirty="0" smtClean="0">
                              <a:latin typeface="Cambria Math" panose="02040503050406030204" pitchFamily="18" charset="0"/>
                            </a:rPr>
                          </m:ctrlPr>
                        </m:radPr>
                        <m:deg/>
                        <m:e>
                          <m:r>
                            <a:rPr lang="en-US" altLang="zh-CN" sz="2000" b="1" i="1" dirty="0" smtClean="0">
                              <a:latin typeface="Cambria Math"/>
                            </a:rPr>
                            <m:t>𝟑</m:t>
                          </m:r>
                          <m:r>
                            <a:rPr lang="en-US" altLang="zh-CN" sz="2000" b="1" i="1" dirty="0" smtClean="0">
                              <a:latin typeface="Cambria Math"/>
                            </a:rPr>
                            <m:t>𝒚</m:t>
                          </m:r>
                        </m:e>
                      </m:rad>
                      <m:r>
                        <a:rPr lang="en-US" altLang="zh-CN" sz="2000" b="1" i="1" dirty="0" smtClean="0">
                          <a:latin typeface="Cambria Math"/>
                        </a:rPr>
                        <m:t>+</m:t>
                      </m:r>
                      <m:rad>
                        <m:radPr>
                          <m:degHide m:val="on"/>
                          <m:ctrlPr>
                            <a:rPr lang="en-US" altLang="zh-CN" sz="2000" b="1" i="1" dirty="0" smtClean="0">
                              <a:latin typeface="Cambria Math" panose="02040503050406030204" pitchFamily="18" charset="0"/>
                            </a:rPr>
                          </m:ctrlPr>
                        </m:radPr>
                        <m:deg/>
                        <m:e>
                          <m:r>
                            <a:rPr lang="en-US" altLang="zh-CN" sz="2000" b="1" i="1" dirty="0" smtClean="0">
                              <a:latin typeface="Cambria Math"/>
                            </a:rPr>
                            <m:t>𝟏𝟓𝟎</m:t>
                          </m:r>
                        </m:e>
                      </m:rad>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156709" y="1260407"/>
                <a:ext cx="2987799" cy="469167"/>
              </a:xfrm>
              <a:prstGeom prst="rect">
                <a:avLst/>
              </a:prstGeom>
              <a:blipFill rotWithShape="1">
                <a:blip r:embed="rId2"/>
                <a:stretch>
                  <a:fillRect b="-3896"/>
                </a:stretch>
              </a:blipFill>
            </p:spPr>
            <p:txBody>
              <a:bodyPr/>
              <a:lstStyle/>
              <a:p>
                <a:r>
                  <a:rPr lang="zh-CN" altLang="en-US">
                    <a:noFill/>
                  </a:rPr>
                  <a:t> </a:t>
                </a:r>
                <a:endParaRPr lang="zh-CN" altLang="en-US">
                  <a:noFill/>
                </a:endParaRPr>
              </a:p>
            </p:txBody>
          </p:sp>
        </mc:Fallback>
      </mc:AlternateContent>
      <p:sp>
        <p:nvSpPr>
          <p:cNvPr id="7" name="文本框 1">
            <a:extLst>
              <a:ext uri="{FF2B5EF4-FFF2-40B4-BE49-F238E27FC236}">
                <a16:creationId xmlns:a16="http://schemas.microsoft.com/office/drawing/2014/main" id="{91DD60AC-24CD-D44F-B0D3-7B0A0ACDA3C9}"/>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178707793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738572" y="934553"/>
            <a:ext cx="3962400" cy="5355312"/>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dirty="0">
                <a:latin typeface="Times New Roman" panose="02020603050405020304" pitchFamily="18" charset="0"/>
              </a:rPr>
              <a:t>;</a:t>
            </a:r>
            <a:r>
              <a:rPr lang="zh-CN" altLang="en-US" sz="1800" b="1" dirty="0">
                <a:latin typeface="Times New Roman" panose="02020603050405020304" pitchFamily="18" charset="0"/>
              </a:rPr>
              <a:t>子程序清单如下：</a:t>
            </a:r>
          </a:p>
          <a:p>
            <a:pPr>
              <a:spcBef>
                <a:spcPct val="50000"/>
              </a:spcBef>
            </a:pPr>
            <a:r>
              <a:rPr lang="en-US" altLang="zh-CN" sz="1800" b="1" dirty="0">
                <a:latin typeface="Times New Roman" panose="02020603050405020304" pitchFamily="18" charset="0"/>
              </a:rPr>
              <a:t>SQROOT    PROC</a:t>
            </a:r>
          </a:p>
          <a:p>
            <a:pPr>
              <a:spcBef>
                <a:spcPct val="50000"/>
              </a:spcBef>
            </a:pPr>
            <a:r>
              <a:rPr lang="en-US" altLang="zh-CN" sz="1800" b="1" dirty="0">
                <a:latin typeface="Times New Roman" panose="02020603050405020304" pitchFamily="18" charset="0"/>
              </a:rPr>
              <a:t>	    PUSH	AX</a:t>
            </a:r>
          </a:p>
          <a:p>
            <a:pPr>
              <a:spcBef>
                <a:spcPct val="50000"/>
              </a:spcBef>
            </a:pPr>
            <a:r>
              <a:rPr lang="en-US" altLang="zh-CN" sz="1800" b="1" dirty="0">
                <a:latin typeface="Times New Roman" panose="02020603050405020304" pitchFamily="18" charset="0"/>
              </a:rPr>
              <a:t>	    PUSH	BX</a:t>
            </a:r>
          </a:p>
          <a:p>
            <a:pPr>
              <a:spcBef>
                <a:spcPct val="50000"/>
              </a:spcBef>
            </a:pPr>
            <a:r>
              <a:rPr lang="en-US" altLang="zh-CN" sz="1800" dirty="0"/>
              <a:t>	    </a:t>
            </a:r>
            <a:r>
              <a:rPr lang="en-US" altLang="zh-CN" sz="1800" dirty="0">
                <a:solidFill>
                  <a:srgbClr val="3333FF"/>
                </a:solidFill>
              </a:rPr>
              <a:t>PUSH CX</a:t>
            </a:r>
          </a:p>
          <a:p>
            <a:pPr>
              <a:spcBef>
                <a:spcPct val="50000"/>
              </a:spcBef>
            </a:pPr>
            <a:r>
              <a:rPr lang="en-US" altLang="zh-CN" sz="1800" b="1" dirty="0">
                <a:latin typeface="Times New Roman" panose="02020603050405020304" pitchFamily="18" charset="0"/>
              </a:rPr>
              <a:t>	</a:t>
            </a:r>
            <a:r>
              <a:rPr lang="en-US" altLang="zh-CN" sz="1800" dirty="0"/>
              <a:t>    PUSH DX</a:t>
            </a:r>
          </a:p>
          <a:p>
            <a:pPr>
              <a:spcBef>
                <a:spcPct val="50000"/>
              </a:spcBef>
            </a:pPr>
            <a:r>
              <a:rPr lang="en-US" altLang="zh-CN" sz="1800" b="1" dirty="0">
                <a:latin typeface="Times New Roman" panose="02020603050405020304" pitchFamily="18" charset="0"/>
              </a:rPr>
              <a:t>	   XOR	BX, BX</a:t>
            </a:r>
          </a:p>
          <a:p>
            <a:pPr>
              <a:spcBef>
                <a:spcPct val="50000"/>
              </a:spcBef>
            </a:pPr>
            <a:r>
              <a:rPr lang="en-US" altLang="zh-CN" sz="1800" b="1" dirty="0">
                <a:latin typeface="Times New Roman" panose="02020603050405020304" pitchFamily="18" charset="0"/>
              </a:rPr>
              <a:t>	   </a:t>
            </a:r>
            <a:r>
              <a:rPr lang="en-US" altLang="zh-CN" sz="1800" b="1" dirty="0">
                <a:solidFill>
                  <a:srgbClr val="FF0000"/>
                </a:solidFill>
                <a:latin typeface="Times New Roman" panose="02020603050405020304" pitchFamily="18" charset="0"/>
              </a:rPr>
              <a:t>MOV	CX</a:t>
            </a:r>
            <a:r>
              <a:rPr lang="zh-CN" altLang="en-US" sz="1800" b="1" dirty="0">
                <a:solidFill>
                  <a:srgbClr val="FF0000"/>
                </a:solidFill>
                <a:latin typeface="Times New Roman" panose="02020603050405020304" pitchFamily="18" charset="0"/>
              </a:rPr>
              <a:t>，</a:t>
            </a:r>
            <a:r>
              <a:rPr lang="en-US" altLang="zh-CN" sz="1800" b="1" dirty="0">
                <a:solidFill>
                  <a:srgbClr val="FF0000"/>
                </a:solidFill>
                <a:latin typeface="Times New Roman" panose="02020603050405020304" pitchFamily="18" charset="0"/>
              </a:rPr>
              <a:t>ARGX</a:t>
            </a:r>
          </a:p>
          <a:p>
            <a:pPr>
              <a:spcBef>
                <a:spcPct val="50000"/>
              </a:spcBef>
            </a:pPr>
            <a:r>
              <a:rPr lang="en-US" altLang="zh-CN" sz="1800" b="1" dirty="0">
                <a:latin typeface="Times New Roman" panose="02020603050405020304" pitchFamily="18" charset="0"/>
              </a:rPr>
              <a:t>	   AND	CX, CX</a:t>
            </a:r>
          </a:p>
          <a:p>
            <a:pPr>
              <a:spcBef>
                <a:spcPct val="50000"/>
              </a:spcBef>
            </a:pPr>
            <a:r>
              <a:rPr lang="en-US" altLang="zh-CN" sz="1800" b="1" dirty="0">
                <a:latin typeface="Times New Roman" panose="02020603050405020304" pitchFamily="18" charset="0"/>
              </a:rPr>
              <a:t>	   JZ	SQRT3</a:t>
            </a:r>
          </a:p>
          <a:p>
            <a:pPr>
              <a:spcBef>
                <a:spcPct val="50000"/>
              </a:spcBef>
            </a:pPr>
            <a:r>
              <a:rPr lang="en-US" altLang="zh-CN" sz="1800" dirty="0"/>
              <a:t>SQRT1: </a:t>
            </a:r>
          </a:p>
          <a:p>
            <a:pPr>
              <a:spcBef>
                <a:spcPct val="50000"/>
              </a:spcBef>
            </a:pPr>
            <a:r>
              <a:rPr lang="en-US" altLang="zh-CN" sz="1800" dirty="0"/>
              <a:t>	MOV 	AX, BX</a:t>
            </a:r>
          </a:p>
          <a:p>
            <a:pPr>
              <a:spcBef>
                <a:spcPct val="50000"/>
              </a:spcBef>
            </a:pPr>
            <a:r>
              <a:rPr lang="en-US" altLang="zh-CN" sz="1800" dirty="0"/>
              <a:t>	MUL 	BX</a:t>
            </a:r>
          </a:p>
        </p:txBody>
      </p:sp>
      <p:sp>
        <p:nvSpPr>
          <p:cNvPr id="415748" name="Text Box 4"/>
          <p:cNvSpPr txBox="1">
            <a:spLocks noChangeArrowheads="1"/>
          </p:cNvSpPr>
          <p:nvPr/>
        </p:nvSpPr>
        <p:spPr bwMode="auto">
          <a:xfrm>
            <a:off x="4951040" y="934553"/>
            <a:ext cx="3581400" cy="5770811"/>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dirty="0"/>
              <a:t>	CMP	CX, AX</a:t>
            </a:r>
          </a:p>
          <a:p>
            <a:pPr>
              <a:spcBef>
                <a:spcPct val="50000"/>
              </a:spcBef>
            </a:pPr>
            <a:r>
              <a:rPr lang="en-US" altLang="zh-CN" sz="1800" dirty="0"/>
              <a:t>	JB	SQRT2</a:t>
            </a:r>
          </a:p>
          <a:p>
            <a:pPr>
              <a:spcBef>
                <a:spcPct val="50000"/>
              </a:spcBef>
            </a:pPr>
            <a:r>
              <a:rPr lang="en-US" altLang="zh-CN" sz="1800" dirty="0"/>
              <a:t>	INC	BX</a:t>
            </a:r>
          </a:p>
          <a:p>
            <a:pPr>
              <a:spcBef>
                <a:spcPct val="50000"/>
              </a:spcBef>
            </a:pPr>
            <a:r>
              <a:rPr lang="en-US" altLang="zh-CN" sz="1800" dirty="0"/>
              <a:t>	JMP	SQRT1</a:t>
            </a:r>
          </a:p>
          <a:p>
            <a:pPr>
              <a:spcBef>
                <a:spcPct val="50000"/>
              </a:spcBef>
            </a:pPr>
            <a:r>
              <a:rPr lang="en-US" altLang="zh-CN" sz="1800" dirty="0"/>
              <a:t>SQRT2: </a:t>
            </a:r>
          </a:p>
          <a:p>
            <a:pPr>
              <a:spcBef>
                <a:spcPct val="50000"/>
              </a:spcBef>
            </a:pPr>
            <a:r>
              <a:rPr lang="en-US" altLang="zh-CN" sz="1800" dirty="0"/>
              <a:t>	DEC 	BX</a:t>
            </a:r>
          </a:p>
          <a:p>
            <a:pPr>
              <a:spcBef>
                <a:spcPct val="50000"/>
              </a:spcBef>
            </a:pPr>
            <a:r>
              <a:rPr lang="en-US" altLang="zh-CN" sz="1800" dirty="0"/>
              <a:t>SQRT3: </a:t>
            </a:r>
          </a:p>
          <a:p>
            <a:pPr>
              <a:spcBef>
                <a:spcPct val="50000"/>
              </a:spcBef>
            </a:pPr>
            <a:r>
              <a:rPr lang="en-US" altLang="zh-CN" sz="1800" dirty="0">
                <a:solidFill>
                  <a:schemeClr val="bg2"/>
                </a:solidFill>
              </a:rPr>
              <a:t>	</a:t>
            </a:r>
            <a:r>
              <a:rPr lang="en-US" altLang="zh-CN" sz="1800" dirty="0">
                <a:solidFill>
                  <a:srgbClr val="FF0000"/>
                </a:solidFill>
              </a:rPr>
              <a:t>MOV	ROOT, BX</a:t>
            </a:r>
          </a:p>
          <a:p>
            <a:pPr>
              <a:spcBef>
                <a:spcPct val="50000"/>
              </a:spcBef>
            </a:pPr>
            <a:r>
              <a:rPr lang="en-US" altLang="zh-CN" sz="1800" dirty="0">
                <a:solidFill>
                  <a:srgbClr val="FF0000"/>
                </a:solidFill>
              </a:rPr>
              <a:t>	</a:t>
            </a:r>
            <a:r>
              <a:rPr lang="en-US" altLang="zh-CN" sz="1800" dirty="0"/>
              <a:t>POP        DX</a:t>
            </a:r>
          </a:p>
          <a:p>
            <a:pPr>
              <a:spcBef>
                <a:spcPct val="50000"/>
              </a:spcBef>
            </a:pPr>
            <a:r>
              <a:rPr lang="en-US" altLang="zh-CN" sz="1800" dirty="0"/>
              <a:t>	</a:t>
            </a:r>
            <a:r>
              <a:rPr lang="en-US" altLang="zh-CN" sz="1800" dirty="0">
                <a:solidFill>
                  <a:srgbClr val="3333FF"/>
                </a:solidFill>
              </a:rPr>
              <a:t>POP	CX</a:t>
            </a:r>
          </a:p>
          <a:p>
            <a:pPr lvl="1">
              <a:spcBef>
                <a:spcPct val="50000"/>
              </a:spcBef>
            </a:pPr>
            <a:r>
              <a:rPr lang="en-US" altLang="zh-CN" sz="1800" dirty="0"/>
              <a:t>	POP	BX</a:t>
            </a:r>
          </a:p>
          <a:p>
            <a:pPr>
              <a:spcBef>
                <a:spcPct val="50000"/>
              </a:spcBef>
            </a:pPr>
            <a:r>
              <a:rPr lang="en-US" altLang="zh-CN" sz="1800" dirty="0"/>
              <a:t>	POP	AX</a:t>
            </a:r>
          </a:p>
          <a:p>
            <a:pPr>
              <a:spcBef>
                <a:spcPct val="50000"/>
              </a:spcBef>
            </a:pPr>
            <a:r>
              <a:rPr lang="en-US" altLang="zh-CN" sz="1800" dirty="0"/>
              <a:t>	RET</a:t>
            </a:r>
          </a:p>
          <a:p>
            <a:pPr>
              <a:spcBef>
                <a:spcPct val="50000"/>
              </a:spcBef>
            </a:pPr>
            <a:r>
              <a:rPr lang="en-US" altLang="zh-CN" sz="1800" b="1" dirty="0">
                <a:latin typeface="Times New Roman" panose="02020603050405020304" pitchFamily="18" charset="0"/>
              </a:rPr>
              <a:t>SQROOT  ENDP</a:t>
            </a:r>
          </a:p>
        </p:txBody>
      </p:sp>
      <p:sp>
        <p:nvSpPr>
          <p:cNvPr id="6" name="文本框 1">
            <a:extLst>
              <a:ext uri="{FF2B5EF4-FFF2-40B4-BE49-F238E27FC236}">
                <a16:creationId xmlns:a16="http://schemas.microsoft.com/office/drawing/2014/main" id="{19CF6AAA-B75F-E241-A619-A48A6DBEC4AE}"/>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8002706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2484438" y="188913"/>
            <a:ext cx="690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3200" dirty="0">
              <a:solidFill>
                <a:schemeClr val="tx2"/>
              </a:solidFill>
            </a:endParaRPr>
          </a:p>
        </p:txBody>
      </p:sp>
      <p:sp>
        <p:nvSpPr>
          <p:cNvPr id="417795" name="Rectangle 3"/>
          <p:cNvSpPr>
            <a:spLocks noChangeArrowheads="1"/>
          </p:cNvSpPr>
          <p:nvPr/>
        </p:nvSpPr>
        <p:spPr bwMode="auto">
          <a:xfrm>
            <a:off x="431540" y="944724"/>
            <a:ext cx="8496944" cy="536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AutoNum type="arabicPeriod" startAt="3"/>
            </a:pPr>
            <a:r>
              <a:rPr lang="zh-CN" altLang="en-US" dirty="0">
                <a:solidFill>
                  <a:schemeClr val="tx2"/>
                </a:solidFill>
              </a:rPr>
              <a:t>堆栈法</a:t>
            </a:r>
            <a:endParaRPr lang="en-US" altLang="zh-CN" dirty="0">
              <a:solidFill>
                <a:schemeClr val="tx2"/>
              </a:solidFill>
            </a:endParaRPr>
          </a:p>
          <a:p>
            <a:pPr>
              <a:buFont typeface="Wingdings" panose="05000000000000000000" pitchFamily="2" charset="2"/>
              <a:buChar char="u"/>
            </a:pPr>
            <a:r>
              <a:rPr lang="zh-CN" altLang="en-US" b="0" dirty="0"/>
              <a:t>主程序将子程序的入口参数压入堆栈，子程序从堆栈中取出参数；</a:t>
            </a:r>
          </a:p>
          <a:p>
            <a:pPr>
              <a:buFont typeface="Wingdings" panose="05000000000000000000" pitchFamily="2" charset="2"/>
              <a:buChar char="u"/>
            </a:pPr>
            <a:r>
              <a:rPr lang="zh-CN" altLang="en-US" b="0" dirty="0"/>
              <a:t>子程序将出口参数压入堆栈，主程序弹出堆栈取得它们。</a:t>
            </a:r>
          </a:p>
          <a:p>
            <a:pPr marL="0" indent="0">
              <a:spcBef>
                <a:spcPct val="50000"/>
              </a:spcBef>
            </a:pPr>
            <a:endParaRPr lang="en-US" altLang="zh-CN" sz="2000" dirty="0">
              <a:solidFill>
                <a:schemeClr val="tx2"/>
              </a:solidFill>
            </a:endParaRPr>
          </a:p>
          <a:p>
            <a:pPr marL="0" indent="0">
              <a:spcBef>
                <a:spcPct val="50000"/>
              </a:spcBef>
            </a:pPr>
            <a:r>
              <a:rPr lang="zh-CN" altLang="en-US" sz="2000" b="1" dirty="0"/>
              <a:t>子程序说明文件如下：</a:t>
            </a:r>
          </a:p>
          <a:p>
            <a:pPr>
              <a:spcBef>
                <a:spcPct val="50000"/>
              </a:spcBef>
            </a:pPr>
            <a:r>
              <a:rPr lang="zh-CN" altLang="en-US" sz="2000" b="1" dirty="0">
                <a:solidFill>
                  <a:schemeClr val="bg2"/>
                </a:solidFill>
              </a:rPr>
              <a:t>（</a:t>
            </a:r>
            <a:r>
              <a:rPr lang="en-US" altLang="zh-CN" sz="2000" b="1" dirty="0">
                <a:solidFill>
                  <a:schemeClr val="bg2"/>
                </a:solidFill>
              </a:rPr>
              <a:t>1</a:t>
            </a:r>
            <a:r>
              <a:rPr lang="zh-CN" altLang="en-US" sz="2000" b="1" dirty="0">
                <a:solidFill>
                  <a:schemeClr val="bg2"/>
                </a:solidFill>
              </a:rPr>
              <a:t>）子程序名：</a:t>
            </a:r>
            <a:r>
              <a:rPr lang="en-US" altLang="zh-CN" sz="2000" b="1" dirty="0"/>
              <a:t>SQROOT</a:t>
            </a:r>
            <a:r>
              <a:rPr lang="zh-CN" altLang="en-US" sz="2000" b="1" dirty="0"/>
              <a:t>。</a:t>
            </a:r>
            <a:endParaRPr lang="en-US" altLang="zh-CN" sz="2000" b="1" dirty="0"/>
          </a:p>
          <a:p>
            <a:pPr>
              <a:spcBef>
                <a:spcPct val="50000"/>
              </a:spcBef>
            </a:pPr>
            <a:r>
              <a:rPr lang="zh-CN" altLang="en-US" sz="2000" b="1" dirty="0">
                <a:solidFill>
                  <a:schemeClr val="bg2"/>
                </a:solidFill>
              </a:rPr>
              <a:t>（</a:t>
            </a:r>
            <a:r>
              <a:rPr lang="en-US" altLang="zh-CN" sz="2000" b="1" dirty="0">
                <a:solidFill>
                  <a:schemeClr val="bg2"/>
                </a:solidFill>
              </a:rPr>
              <a:t>2</a:t>
            </a:r>
            <a:r>
              <a:rPr lang="zh-CN" altLang="en-US" sz="2000" b="1" dirty="0">
                <a:solidFill>
                  <a:schemeClr val="bg2"/>
                </a:solidFill>
              </a:rPr>
              <a:t>）子程序功能：</a:t>
            </a:r>
            <a:r>
              <a:rPr lang="zh-CN" altLang="en-US" sz="2000" b="1" dirty="0"/>
              <a:t>求一个整数字数据的平方根的整数部分。</a:t>
            </a:r>
          </a:p>
          <a:p>
            <a:pPr>
              <a:spcBef>
                <a:spcPct val="50000"/>
              </a:spcBef>
            </a:pPr>
            <a:r>
              <a:rPr lang="zh-CN" altLang="en-US" sz="2000" b="1" dirty="0">
                <a:solidFill>
                  <a:schemeClr val="bg2"/>
                </a:solidFill>
              </a:rPr>
              <a:t>（</a:t>
            </a:r>
            <a:r>
              <a:rPr lang="en-US" altLang="zh-CN" sz="2000" b="1" dirty="0">
                <a:solidFill>
                  <a:schemeClr val="bg2"/>
                </a:solidFill>
              </a:rPr>
              <a:t>3</a:t>
            </a:r>
            <a:r>
              <a:rPr lang="zh-CN" altLang="en-US" sz="2000" b="1" dirty="0">
                <a:solidFill>
                  <a:schemeClr val="bg2"/>
                </a:solidFill>
              </a:rPr>
              <a:t>）入口条件：</a:t>
            </a:r>
            <a:r>
              <a:rPr lang="zh-CN" altLang="en-US" sz="2000" b="1" dirty="0">
                <a:solidFill>
                  <a:schemeClr val="tx2"/>
                </a:solidFill>
              </a:rPr>
              <a:t>被开方数在堆栈中。</a:t>
            </a:r>
          </a:p>
          <a:p>
            <a:pPr>
              <a:spcBef>
                <a:spcPct val="50000"/>
              </a:spcBef>
            </a:pPr>
            <a:r>
              <a:rPr lang="zh-CN" altLang="en-US" sz="2000" b="1" dirty="0">
                <a:solidFill>
                  <a:schemeClr val="bg2"/>
                </a:solidFill>
              </a:rPr>
              <a:t>（</a:t>
            </a:r>
            <a:r>
              <a:rPr lang="en-US" altLang="zh-CN" sz="2000" b="1" dirty="0">
                <a:solidFill>
                  <a:schemeClr val="bg2"/>
                </a:solidFill>
              </a:rPr>
              <a:t>4</a:t>
            </a:r>
            <a:r>
              <a:rPr lang="zh-CN" altLang="en-US" sz="2000" b="1" dirty="0">
                <a:solidFill>
                  <a:schemeClr val="bg2"/>
                </a:solidFill>
              </a:rPr>
              <a:t>）出口条件：</a:t>
            </a:r>
            <a:r>
              <a:rPr lang="zh-CN" altLang="en-US" sz="2000" b="1" dirty="0">
                <a:solidFill>
                  <a:schemeClr val="tx2"/>
                </a:solidFill>
              </a:rPr>
              <a:t>平方根在堆栈中。</a:t>
            </a:r>
          </a:p>
          <a:p>
            <a:pPr>
              <a:spcBef>
                <a:spcPct val="50000"/>
              </a:spcBef>
            </a:pPr>
            <a:r>
              <a:rPr lang="zh-CN" altLang="en-US" sz="2000" b="1" dirty="0">
                <a:solidFill>
                  <a:schemeClr val="bg2"/>
                </a:solidFill>
              </a:rPr>
              <a:t>（</a:t>
            </a:r>
            <a:r>
              <a:rPr lang="en-US" altLang="zh-CN" sz="2000" b="1" dirty="0">
                <a:solidFill>
                  <a:schemeClr val="bg2"/>
                </a:solidFill>
              </a:rPr>
              <a:t>5</a:t>
            </a:r>
            <a:r>
              <a:rPr lang="zh-CN" altLang="en-US" sz="2000" b="1" dirty="0">
                <a:solidFill>
                  <a:schemeClr val="bg2"/>
                </a:solidFill>
              </a:rPr>
              <a:t>）受影响的寄存器</a:t>
            </a:r>
            <a:r>
              <a:rPr lang="zh-CN" altLang="en-US" sz="2000" b="1" dirty="0"/>
              <a:t>：标志寄存器。</a:t>
            </a:r>
            <a:endParaRPr lang="en-US" altLang="zh-CN" sz="2000" b="1" dirty="0"/>
          </a:p>
          <a:p>
            <a:pPr>
              <a:spcBef>
                <a:spcPct val="50000"/>
              </a:spcBef>
            </a:pPr>
            <a:endParaRPr lang="zh-CN" altLang="en-US" sz="2000" b="1" dirty="0"/>
          </a:p>
          <a:p>
            <a:pPr>
              <a:spcBef>
                <a:spcPct val="20000"/>
              </a:spcBef>
            </a:pPr>
            <a:r>
              <a:rPr lang="zh-CN" altLang="en-US" sz="2000" b="1" dirty="0"/>
              <a:t>        </a:t>
            </a:r>
          </a:p>
        </p:txBody>
      </p:sp>
      <p:sp>
        <p:nvSpPr>
          <p:cNvPr id="7" name="文本框 1">
            <a:extLst>
              <a:ext uri="{FF2B5EF4-FFF2-40B4-BE49-F238E27FC236}">
                <a16:creationId xmlns:a16="http://schemas.microsoft.com/office/drawing/2014/main" id="{BC6CB051-BD54-D248-8A2D-50D58826D6BD}"/>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3" name="Rectangle 2">
            <a:extLst>
              <a:ext uri="{FF2B5EF4-FFF2-40B4-BE49-F238E27FC236}">
                <a16:creationId xmlns:a16="http://schemas.microsoft.com/office/drawing/2014/main" id="{CFA8AFA1-37F7-9249-9B74-4FF662799579}"/>
              </a:ext>
            </a:extLst>
          </p:cNvPr>
          <p:cNvSpPr/>
          <p:nvPr/>
        </p:nvSpPr>
        <p:spPr>
          <a:xfrm>
            <a:off x="3743908" y="2420888"/>
            <a:ext cx="4824028" cy="1323439"/>
          </a:xfrm>
          <a:prstGeom prst="rect">
            <a:avLst/>
          </a:prstGeom>
          <a:ln w="12700">
            <a:solidFill>
              <a:srgbClr val="C00000"/>
            </a:solidFill>
          </a:ln>
        </p:spPr>
        <p:txBody>
          <a:bodyPr wrap="square">
            <a:spAutoFit/>
          </a:bodyPr>
          <a:lstStyle/>
          <a:p>
            <a:r>
              <a:rPr lang="zh-CN" altLang="en-US" sz="1600" dirty="0">
                <a:solidFill>
                  <a:srgbClr val="FF0000"/>
                </a:solidFill>
              </a:rPr>
              <a:t>优点：</a:t>
            </a:r>
            <a:r>
              <a:rPr lang="zh-CN" altLang="en-US" sz="1600" dirty="0"/>
              <a:t>参数不占用寄存器，和存储单元。参数存放在公共堆栈区，处理完后恢复。参数个数一般不限。</a:t>
            </a:r>
          </a:p>
          <a:p>
            <a:r>
              <a:rPr lang="zh-CN" altLang="en-US" sz="1600" dirty="0">
                <a:solidFill>
                  <a:srgbClr val="FF0000"/>
                </a:solidFill>
              </a:rPr>
              <a:t>缺点：</a:t>
            </a:r>
            <a:r>
              <a:rPr lang="zh-CN" altLang="en-US" sz="1600" dirty="0"/>
              <a:t>由于参数和子程序混杂在一起，存取参数时候必须小心计算它在堆栈中的位置，要注意堆栈区的状态，以及数据的保存和恢复。</a:t>
            </a:r>
          </a:p>
        </p:txBody>
      </p:sp>
    </p:spTree>
    <p:extLst>
      <p:ext uri="{BB962C8B-B14F-4D97-AF65-F5344CB8AC3E}">
        <p14:creationId xmlns:p14="http://schemas.microsoft.com/office/powerpoint/2010/main" val="2677241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7795">
                                            <p:txEl>
                                              <p:pRg st="4" end="4"/>
                                            </p:txEl>
                                          </p:spTgt>
                                        </p:tgtEl>
                                        <p:attrNameLst>
                                          <p:attrName>style.visibility</p:attrName>
                                        </p:attrNameLst>
                                      </p:cBhvr>
                                      <p:to>
                                        <p:strVal val="visible"/>
                                      </p:to>
                                    </p:set>
                                    <p:animEffect transition="in" filter="dissolve">
                                      <p:cBhvr>
                                        <p:cTn id="12" dur="500"/>
                                        <p:tgtEl>
                                          <p:spTgt spid="417795">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17795">
                                            <p:txEl>
                                              <p:pRg st="5" end="5"/>
                                            </p:txEl>
                                          </p:spTgt>
                                        </p:tgtEl>
                                        <p:attrNameLst>
                                          <p:attrName>style.visibility</p:attrName>
                                        </p:attrNameLst>
                                      </p:cBhvr>
                                      <p:to>
                                        <p:strVal val="visible"/>
                                      </p:to>
                                    </p:set>
                                    <p:animEffect transition="in" filter="dissolve">
                                      <p:cBhvr>
                                        <p:cTn id="15" dur="500"/>
                                        <p:tgtEl>
                                          <p:spTgt spid="417795">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17795">
                                            <p:txEl>
                                              <p:pRg st="6" end="6"/>
                                            </p:txEl>
                                          </p:spTgt>
                                        </p:tgtEl>
                                        <p:attrNameLst>
                                          <p:attrName>style.visibility</p:attrName>
                                        </p:attrNameLst>
                                      </p:cBhvr>
                                      <p:to>
                                        <p:strVal val="visible"/>
                                      </p:to>
                                    </p:set>
                                    <p:animEffect transition="in" filter="dissolve">
                                      <p:cBhvr>
                                        <p:cTn id="18" dur="500"/>
                                        <p:tgtEl>
                                          <p:spTgt spid="417795">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17795">
                                            <p:txEl>
                                              <p:pRg st="7" end="7"/>
                                            </p:txEl>
                                          </p:spTgt>
                                        </p:tgtEl>
                                        <p:attrNameLst>
                                          <p:attrName>style.visibility</p:attrName>
                                        </p:attrNameLst>
                                      </p:cBhvr>
                                      <p:to>
                                        <p:strVal val="visible"/>
                                      </p:to>
                                    </p:set>
                                    <p:animEffect transition="in" filter="dissolve">
                                      <p:cBhvr>
                                        <p:cTn id="21" dur="500"/>
                                        <p:tgtEl>
                                          <p:spTgt spid="417795">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17795">
                                            <p:txEl>
                                              <p:pRg st="8" end="8"/>
                                            </p:txEl>
                                          </p:spTgt>
                                        </p:tgtEl>
                                        <p:attrNameLst>
                                          <p:attrName>style.visibility</p:attrName>
                                        </p:attrNameLst>
                                      </p:cBhvr>
                                      <p:to>
                                        <p:strVal val="visible"/>
                                      </p:to>
                                    </p:set>
                                    <p:animEffect transition="in" filter="dissolve">
                                      <p:cBhvr>
                                        <p:cTn id="24" dur="500"/>
                                        <p:tgtEl>
                                          <p:spTgt spid="417795">
                                            <p:txEl>
                                              <p:pRg st="8" end="8"/>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17795">
                                            <p:txEl>
                                              <p:pRg st="9" end="9"/>
                                            </p:txEl>
                                          </p:spTgt>
                                        </p:tgtEl>
                                        <p:attrNameLst>
                                          <p:attrName>style.visibility</p:attrName>
                                        </p:attrNameLst>
                                      </p:cBhvr>
                                      <p:to>
                                        <p:strVal val="visible"/>
                                      </p:to>
                                    </p:set>
                                    <p:animEffect transition="in" filter="dissolve">
                                      <p:cBhvr>
                                        <p:cTn id="27" dur="500"/>
                                        <p:tgtEl>
                                          <p:spTgt spid="417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68312" y="944724"/>
            <a:ext cx="8532180" cy="522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67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zh-CN" altLang="en-US" sz="2200" b="0" dirty="0">
                <a:solidFill>
                  <a:srgbClr val="CC0000"/>
                </a:solidFill>
                <a:latin typeface="楷体_GB2312" pitchFamily="49" charset="-122"/>
                <a:ea typeface="楷体_GB2312" pitchFamily="49" charset="-122"/>
              </a:rPr>
              <a:t>子程序</a:t>
            </a:r>
            <a:r>
              <a:rPr lang="zh-CN" altLang="en-US" sz="2200" b="0" dirty="0">
                <a:latin typeface="楷体_GB2312" pitchFamily="49" charset="-122"/>
                <a:ea typeface="楷体_GB2312" pitchFamily="49" charset="-122"/>
              </a:rPr>
              <a:t>又称为</a:t>
            </a:r>
            <a:r>
              <a:rPr lang="zh-CN" altLang="en-US" sz="2200" b="0" dirty="0">
                <a:solidFill>
                  <a:srgbClr val="CC0000"/>
                </a:solidFill>
                <a:latin typeface="楷体_GB2312" pitchFamily="49" charset="-122"/>
                <a:ea typeface="楷体_GB2312" pitchFamily="49" charset="-122"/>
              </a:rPr>
              <a:t>过程</a:t>
            </a:r>
            <a:r>
              <a:rPr lang="zh-CN" altLang="en-US" sz="2200" b="0" dirty="0">
                <a:latin typeface="楷体_GB2312" pitchFamily="49" charset="-122"/>
                <a:ea typeface="楷体_GB2312" pitchFamily="49" charset="-122"/>
              </a:rPr>
              <a:t>，是能完成特定功能有一定通用性的程序段，在需要时能被其它程序调用。</a:t>
            </a:r>
            <a:endParaRPr lang="en-US" altLang="zh-CN" sz="2200" b="0" dirty="0">
              <a:latin typeface="楷体_GB2312" pitchFamily="49" charset="-122"/>
              <a:ea typeface="楷体_GB2312" pitchFamily="49" charset="-122"/>
            </a:endParaRPr>
          </a:p>
          <a:p>
            <a:pPr algn="just">
              <a:lnSpc>
                <a:spcPct val="120000"/>
              </a:lnSpc>
              <a:spcBef>
                <a:spcPct val="50000"/>
              </a:spcBef>
            </a:pPr>
            <a:r>
              <a:rPr lang="zh-CN" altLang="en-US" sz="2200" b="0" dirty="0">
                <a:latin typeface="楷体_GB2312" pitchFamily="49" charset="-122"/>
                <a:ea typeface="楷体_GB2312" pitchFamily="49" charset="-122"/>
              </a:rPr>
              <a:t>适用于设计子程序的两种情况：</a:t>
            </a:r>
            <a:endParaRPr lang="en-US" altLang="zh-CN" sz="2200" b="0" dirty="0">
              <a:latin typeface="楷体_GB2312" pitchFamily="49" charset="-122"/>
              <a:ea typeface="楷体_GB2312" pitchFamily="49" charset="-122"/>
            </a:endParaRPr>
          </a:p>
          <a:p>
            <a:pPr algn="just">
              <a:lnSpc>
                <a:spcPct val="120000"/>
              </a:lnSpc>
              <a:spcBef>
                <a:spcPct val="50000"/>
              </a:spcBef>
            </a:pPr>
            <a:r>
              <a:rPr lang="en-US" altLang="zh-CN" sz="1800" b="0" dirty="0">
                <a:latin typeface="楷体_GB2312" pitchFamily="49" charset="-122"/>
                <a:ea typeface="楷体_GB2312" pitchFamily="49" charset="-122"/>
              </a:rPr>
              <a:t>1</a:t>
            </a:r>
            <a:r>
              <a:rPr lang="zh-CN" altLang="en-US" sz="1800" b="0" dirty="0">
                <a:latin typeface="楷体_GB2312" pitchFamily="49" charset="-122"/>
                <a:ea typeface="楷体_GB2312" pitchFamily="49" charset="-122"/>
              </a:rPr>
              <a:t>） 一个程序中反复出现的程序段，功能和结构相同，只是变量赋值不同；</a:t>
            </a:r>
            <a:endParaRPr lang="en-US" altLang="zh-CN" sz="1800" b="0" dirty="0">
              <a:latin typeface="楷体_GB2312" pitchFamily="49" charset="-122"/>
              <a:ea typeface="楷体_GB2312" pitchFamily="49" charset="-122"/>
            </a:endParaRPr>
          </a:p>
          <a:p>
            <a:pPr algn="just">
              <a:lnSpc>
                <a:spcPct val="120000"/>
              </a:lnSpc>
              <a:spcBef>
                <a:spcPct val="50000"/>
              </a:spcBef>
            </a:pPr>
            <a:r>
              <a:rPr lang="en-US" altLang="zh-CN" sz="1800" b="0" dirty="0">
                <a:latin typeface="楷体_GB2312" pitchFamily="49" charset="-122"/>
                <a:ea typeface="楷体_GB2312" pitchFamily="49" charset="-122"/>
              </a:rPr>
              <a:t>2</a:t>
            </a:r>
            <a:r>
              <a:rPr lang="zh-CN" altLang="en-US" sz="1800" b="0" dirty="0">
                <a:latin typeface="楷体_GB2312" pitchFamily="49" charset="-122"/>
                <a:ea typeface="楷体_GB2312" pitchFamily="49" charset="-122"/>
              </a:rPr>
              <a:t>）不同程序用到一些常用的功能相同而独立的程序段，例如十进制与二进制的转换等。</a:t>
            </a:r>
            <a:r>
              <a:rPr lang="en-US" altLang="zh-CN" sz="1800" b="0" dirty="0">
                <a:latin typeface="楷体_GB2312" pitchFamily="49" charset="-122"/>
                <a:ea typeface="楷体_GB2312" pitchFamily="49" charset="-122"/>
              </a:rPr>
              <a:t> </a:t>
            </a:r>
            <a:r>
              <a:rPr lang="en-US" altLang="zh-CN" sz="2000" b="0" dirty="0">
                <a:latin typeface="楷体_GB2312" pitchFamily="49" charset="-122"/>
                <a:ea typeface="楷体_GB2312" pitchFamily="49" charset="-122"/>
              </a:rPr>
              <a:t> </a:t>
            </a:r>
          </a:p>
          <a:p>
            <a:pPr algn="just">
              <a:lnSpc>
                <a:spcPct val="120000"/>
              </a:lnSpc>
              <a:spcBef>
                <a:spcPct val="50000"/>
              </a:spcBef>
            </a:pPr>
            <a:r>
              <a:rPr lang="zh-CN" altLang="en-US" sz="2200" b="0" dirty="0">
                <a:latin typeface="楷体_GB2312" pitchFamily="49" charset="-122"/>
                <a:ea typeface="楷体_GB2312" pitchFamily="49" charset="-122"/>
              </a:rPr>
              <a:t>调用子程序的程序称为主程序。</a:t>
            </a:r>
          </a:p>
          <a:p>
            <a:pPr algn="just">
              <a:lnSpc>
                <a:spcPct val="120000"/>
              </a:lnSpc>
              <a:spcBef>
                <a:spcPct val="50000"/>
              </a:spcBef>
            </a:pPr>
            <a:r>
              <a:rPr lang="zh-CN" altLang="en-US" sz="2200" b="0" dirty="0">
                <a:latin typeface="楷体_GB2312" pitchFamily="49" charset="-122"/>
                <a:ea typeface="楷体_GB2312" pitchFamily="49" charset="-122"/>
              </a:rPr>
              <a:t>子程序设计的优势：</a:t>
            </a:r>
            <a:endParaRPr lang="en-US" altLang="zh-CN" sz="2200" b="0" dirty="0">
              <a:latin typeface="楷体_GB2312" pitchFamily="49" charset="-122"/>
              <a:ea typeface="楷体_GB2312" pitchFamily="49" charset="-122"/>
            </a:endParaRPr>
          </a:p>
          <a:p>
            <a:pPr algn="just">
              <a:lnSpc>
                <a:spcPct val="120000"/>
              </a:lnSpc>
              <a:spcBef>
                <a:spcPct val="50000"/>
              </a:spcBef>
            </a:pPr>
            <a:r>
              <a:rPr lang="en-US" altLang="zh-CN" sz="1800" b="0" dirty="0">
                <a:latin typeface="楷体_GB2312" pitchFamily="49" charset="-122"/>
                <a:ea typeface="楷体_GB2312" pitchFamily="49" charset="-122"/>
              </a:rPr>
              <a:t>1</a:t>
            </a:r>
            <a:r>
              <a:rPr lang="zh-CN" altLang="en-US" sz="1800" b="0" dirty="0">
                <a:latin typeface="楷体_GB2312" pitchFamily="49" charset="-122"/>
                <a:ea typeface="楷体_GB2312" pitchFamily="49" charset="-122"/>
              </a:rPr>
              <a:t>）简化源程序结构、节省目标程序的存储空间，提高程序设计的效率；</a:t>
            </a:r>
            <a:endParaRPr lang="en-US" altLang="zh-CN" sz="1800" b="0" dirty="0">
              <a:latin typeface="楷体_GB2312" pitchFamily="49" charset="-122"/>
              <a:ea typeface="楷体_GB2312" pitchFamily="49" charset="-122"/>
            </a:endParaRPr>
          </a:p>
          <a:p>
            <a:pPr algn="just">
              <a:lnSpc>
                <a:spcPct val="120000"/>
              </a:lnSpc>
              <a:spcBef>
                <a:spcPct val="50000"/>
              </a:spcBef>
            </a:pPr>
            <a:r>
              <a:rPr lang="en-US" altLang="zh-CN" sz="1800" b="0" dirty="0">
                <a:latin typeface="楷体_GB2312" pitchFamily="49" charset="-122"/>
                <a:ea typeface="楷体_GB2312" pitchFamily="49" charset="-122"/>
              </a:rPr>
              <a:t>2</a:t>
            </a:r>
            <a:r>
              <a:rPr lang="zh-CN" altLang="en-US" sz="1800" b="0" dirty="0">
                <a:latin typeface="楷体_GB2312" pitchFamily="49" charset="-122"/>
                <a:ea typeface="楷体_GB2312" pitchFamily="49" charset="-122"/>
              </a:rPr>
              <a:t>）子程序结构是模块化程序设计的基础：将程序按照功能划分为不同的模块，提高程序的可读性，可维护性和共享性。</a:t>
            </a:r>
            <a:r>
              <a:rPr lang="zh-CN" altLang="en-US" sz="2000" b="0" dirty="0">
                <a:latin typeface="楷体_GB2312" pitchFamily="49" charset="-122"/>
                <a:ea typeface="楷体_GB2312" pitchFamily="49" charset="-122"/>
              </a:rPr>
              <a:t> </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子程序的引出与定义</a:t>
            </a:r>
          </a:p>
        </p:txBody>
      </p:sp>
    </p:spTree>
    <p:extLst>
      <p:ext uri="{BB962C8B-B14F-4D97-AF65-F5344CB8AC3E}">
        <p14:creationId xmlns:p14="http://schemas.microsoft.com/office/powerpoint/2010/main" val="2450279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animEffect transition="in" filter="dissolve">
                                      <p:cBhvr>
                                        <p:cTn id="7" dur="500"/>
                                        <p:tgtEl>
                                          <p:spTgt spid="1229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290">
                                            <p:txEl>
                                              <p:pRg st="3" end="3"/>
                                            </p:txEl>
                                          </p:spTgt>
                                        </p:tgtEl>
                                        <p:attrNameLst>
                                          <p:attrName>style.visibility</p:attrName>
                                        </p:attrNameLst>
                                      </p:cBhvr>
                                      <p:to>
                                        <p:strVal val="visible"/>
                                      </p:to>
                                    </p:set>
                                    <p:animEffect transition="in" filter="dissolve">
                                      <p:cBhvr>
                                        <p:cTn id="12" dur="500"/>
                                        <p:tgtEl>
                                          <p:spTgt spid="1229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290">
                                            <p:txEl>
                                              <p:pRg st="0" end="0"/>
                                            </p:txEl>
                                          </p:spTgt>
                                        </p:tgtEl>
                                        <p:attrNameLst>
                                          <p:attrName>style.visibility</p:attrName>
                                        </p:attrNameLst>
                                      </p:cBhvr>
                                      <p:to>
                                        <p:strVal val="visible"/>
                                      </p:to>
                                    </p:set>
                                    <p:animEffect transition="in" filter="dissolve">
                                      <p:cBhvr>
                                        <p:cTn id="17" dur="500"/>
                                        <p:tgtEl>
                                          <p:spTgt spid="1229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290">
                                            <p:txEl>
                                              <p:pRg st="1" end="1"/>
                                            </p:txEl>
                                          </p:spTgt>
                                        </p:tgtEl>
                                        <p:attrNameLst>
                                          <p:attrName>style.visibility</p:attrName>
                                        </p:attrNameLst>
                                      </p:cBhvr>
                                      <p:to>
                                        <p:strVal val="visible"/>
                                      </p:to>
                                    </p:set>
                                    <p:animEffect transition="in" filter="dissolve">
                                      <p:cBhvr>
                                        <p:cTn id="22" dur="500"/>
                                        <p:tgtEl>
                                          <p:spTgt spid="1229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290">
                                            <p:txEl>
                                              <p:pRg st="4" end="4"/>
                                            </p:txEl>
                                          </p:spTgt>
                                        </p:tgtEl>
                                        <p:attrNameLst>
                                          <p:attrName>style.visibility</p:attrName>
                                        </p:attrNameLst>
                                      </p:cBhvr>
                                      <p:to>
                                        <p:strVal val="visible"/>
                                      </p:to>
                                    </p:set>
                                    <p:animEffect transition="in" filter="dissolve">
                                      <p:cBhvr>
                                        <p:cTn id="27" dur="500"/>
                                        <p:tgtEl>
                                          <p:spTgt spid="122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290">
                                            <p:txEl>
                                              <p:pRg st="5" end="5"/>
                                            </p:txEl>
                                          </p:spTgt>
                                        </p:tgtEl>
                                        <p:attrNameLst>
                                          <p:attrName>style.visibility</p:attrName>
                                        </p:attrNameLst>
                                      </p:cBhvr>
                                      <p:to>
                                        <p:strVal val="visible"/>
                                      </p:to>
                                    </p:set>
                                    <p:animEffect transition="in" filter="dissolve">
                                      <p:cBhvr>
                                        <p:cTn id="32" dur="500"/>
                                        <p:tgtEl>
                                          <p:spTgt spid="12290">
                                            <p:txEl>
                                              <p:pRg st="5" end="5"/>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2290">
                                            <p:txEl>
                                              <p:pRg st="6" end="6"/>
                                            </p:txEl>
                                          </p:spTgt>
                                        </p:tgtEl>
                                        <p:attrNameLst>
                                          <p:attrName>style.visibility</p:attrName>
                                        </p:attrNameLst>
                                      </p:cBhvr>
                                      <p:to>
                                        <p:strVal val="visible"/>
                                      </p:to>
                                    </p:set>
                                    <p:animEffect transition="in" filter="dissolve">
                                      <p:cBhvr>
                                        <p:cTn id="35" dur="500"/>
                                        <p:tgtEl>
                                          <p:spTgt spid="1229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290">
                                            <p:txEl>
                                              <p:pRg st="7" end="7"/>
                                            </p:txEl>
                                          </p:spTgt>
                                        </p:tgtEl>
                                        <p:attrNameLst>
                                          <p:attrName>style.visibility</p:attrName>
                                        </p:attrNameLst>
                                      </p:cBhvr>
                                      <p:to>
                                        <p:strVal val="visible"/>
                                      </p:to>
                                    </p:set>
                                    <p:animEffect transition="in" filter="dissolve">
                                      <p:cBhvr>
                                        <p:cTn id="40" dur="500"/>
                                        <p:tgtEl>
                                          <p:spTgt spid="122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418819" name="Line 3"/>
          <p:cNvSpPr>
            <a:spLocks noChangeShapeType="1"/>
          </p:cNvSpPr>
          <p:nvPr/>
        </p:nvSpPr>
        <p:spPr bwMode="auto">
          <a:xfrm>
            <a:off x="7467600" y="944724"/>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0" name="Line 4"/>
          <p:cNvSpPr>
            <a:spLocks noChangeShapeType="1"/>
          </p:cNvSpPr>
          <p:nvPr/>
        </p:nvSpPr>
        <p:spPr bwMode="auto">
          <a:xfrm>
            <a:off x="8382000" y="944724"/>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1" name="Line 5"/>
          <p:cNvSpPr>
            <a:spLocks noChangeShapeType="1"/>
          </p:cNvSpPr>
          <p:nvPr/>
        </p:nvSpPr>
        <p:spPr bwMode="auto">
          <a:xfrm>
            <a:off x="7467600" y="4983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2" name="Line 6"/>
          <p:cNvSpPr>
            <a:spLocks noChangeShapeType="1"/>
          </p:cNvSpPr>
          <p:nvPr/>
        </p:nvSpPr>
        <p:spPr bwMode="auto">
          <a:xfrm>
            <a:off x="7467600" y="4678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3" name="Line 7"/>
          <p:cNvSpPr>
            <a:spLocks noChangeShapeType="1"/>
          </p:cNvSpPr>
          <p:nvPr/>
        </p:nvSpPr>
        <p:spPr bwMode="auto">
          <a:xfrm>
            <a:off x="7467600" y="4373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4" name="Line 8"/>
          <p:cNvSpPr>
            <a:spLocks noChangeShapeType="1"/>
          </p:cNvSpPr>
          <p:nvPr/>
        </p:nvSpPr>
        <p:spPr bwMode="auto">
          <a:xfrm>
            <a:off x="7467600" y="4068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5" name="Line 9"/>
          <p:cNvSpPr>
            <a:spLocks noChangeShapeType="1"/>
          </p:cNvSpPr>
          <p:nvPr/>
        </p:nvSpPr>
        <p:spPr bwMode="auto">
          <a:xfrm>
            <a:off x="7467600" y="3764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6" name="Line 10"/>
          <p:cNvSpPr>
            <a:spLocks noChangeShapeType="1"/>
          </p:cNvSpPr>
          <p:nvPr/>
        </p:nvSpPr>
        <p:spPr bwMode="auto">
          <a:xfrm>
            <a:off x="7467600" y="3459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7" name="Line 11"/>
          <p:cNvSpPr>
            <a:spLocks noChangeShapeType="1"/>
          </p:cNvSpPr>
          <p:nvPr/>
        </p:nvSpPr>
        <p:spPr bwMode="auto">
          <a:xfrm>
            <a:off x="7467600" y="3154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8" name="Line 12"/>
          <p:cNvSpPr>
            <a:spLocks noChangeShapeType="1"/>
          </p:cNvSpPr>
          <p:nvPr/>
        </p:nvSpPr>
        <p:spPr bwMode="auto">
          <a:xfrm>
            <a:off x="7467600" y="2849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9" name="Line 13"/>
          <p:cNvSpPr>
            <a:spLocks noChangeShapeType="1"/>
          </p:cNvSpPr>
          <p:nvPr/>
        </p:nvSpPr>
        <p:spPr bwMode="auto">
          <a:xfrm>
            <a:off x="7467600" y="2544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0" name="Line 14"/>
          <p:cNvSpPr>
            <a:spLocks noChangeShapeType="1"/>
          </p:cNvSpPr>
          <p:nvPr/>
        </p:nvSpPr>
        <p:spPr bwMode="auto">
          <a:xfrm>
            <a:off x="7467600" y="2240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1" name="Line 15"/>
          <p:cNvSpPr>
            <a:spLocks noChangeShapeType="1"/>
          </p:cNvSpPr>
          <p:nvPr/>
        </p:nvSpPr>
        <p:spPr bwMode="auto">
          <a:xfrm>
            <a:off x="7467600" y="1935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2" name="Line 16"/>
          <p:cNvSpPr>
            <a:spLocks noChangeShapeType="1"/>
          </p:cNvSpPr>
          <p:nvPr/>
        </p:nvSpPr>
        <p:spPr bwMode="auto">
          <a:xfrm>
            <a:off x="7467600" y="1249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6" name="Line 20"/>
          <p:cNvSpPr>
            <a:spLocks noChangeShapeType="1"/>
          </p:cNvSpPr>
          <p:nvPr/>
        </p:nvSpPr>
        <p:spPr bwMode="auto">
          <a:xfrm>
            <a:off x="7162800" y="3916524"/>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37" name="Text Box 21"/>
          <p:cNvSpPr txBox="1">
            <a:spLocks noChangeArrowheads="1"/>
          </p:cNvSpPr>
          <p:nvPr/>
        </p:nvSpPr>
        <p:spPr bwMode="auto">
          <a:xfrm>
            <a:off x="6781800" y="3764124"/>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SP</a:t>
            </a:r>
          </a:p>
        </p:txBody>
      </p:sp>
      <p:sp>
        <p:nvSpPr>
          <p:cNvPr id="418838" name="Text Box 22"/>
          <p:cNvSpPr txBox="1">
            <a:spLocks noChangeArrowheads="1"/>
          </p:cNvSpPr>
          <p:nvPr/>
        </p:nvSpPr>
        <p:spPr bwMode="auto">
          <a:xfrm>
            <a:off x="7543800" y="3916524"/>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18839" name="Text Box 23"/>
          <p:cNvSpPr txBox="1">
            <a:spLocks noChangeArrowheads="1"/>
          </p:cNvSpPr>
          <p:nvPr/>
        </p:nvSpPr>
        <p:spPr bwMode="auto">
          <a:xfrm>
            <a:off x="7772400" y="12495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18840" name="Text Box 24"/>
          <p:cNvSpPr txBox="1">
            <a:spLocks noChangeArrowheads="1"/>
          </p:cNvSpPr>
          <p:nvPr/>
        </p:nvSpPr>
        <p:spPr bwMode="auto">
          <a:xfrm>
            <a:off x="7543800" y="4449924"/>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18841"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418850" name="Text Box 34"/>
          <p:cNvSpPr txBox="1">
            <a:spLocks noChangeArrowheads="1"/>
          </p:cNvSpPr>
          <p:nvPr/>
        </p:nvSpPr>
        <p:spPr bwMode="auto">
          <a:xfrm>
            <a:off x="6673850" y="5919949"/>
            <a:ext cx="2507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rPr>
              <a:t>刚进入时堆栈的情况</a:t>
            </a:r>
          </a:p>
        </p:txBody>
      </p:sp>
      <p:sp>
        <p:nvSpPr>
          <p:cNvPr id="3" name="矩形 2"/>
          <p:cNvSpPr/>
          <p:nvPr/>
        </p:nvSpPr>
        <p:spPr>
          <a:xfrm>
            <a:off x="3136900" y="80628"/>
            <a:ext cx="5016500" cy="738664"/>
          </a:xfrm>
          <a:prstGeom prst="rect">
            <a:avLst/>
          </a:prstGeom>
        </p:spPr>
        <p:txBody>
          <a:bodyPr wrap="square">
            <a:spAutoFit/>
          </a:bodyPr>
          <a:lstStyle/>
          <a:p>
            <a:r>
              <a:rPr lang="en-US" altLang="zh-CN" sz="1400" b="0" dirty="0">
                <a:solidFill>
                  <a:srgbClr val="FF0000"/>
                </a:solidFill>
              </a:rPr>
              <a:t>PUSH	CX		</a:t>
            </a:r>
            <a:r>
              <a:rPr lang="en-US" altLang="zh-CN" sz="1400" b="0" dirty="0">
                <a:solidFill>
                  <a:srgbClr val="FF0000"/>
                </a:solidFill>
                <a:sym typeface="+mn-ea"/>
              </a:rPr>
              <a:t>;</a:t>
            </a:r>
            <a:r>
              <a:rPr lang="zh-CN" altLang="en-US" sz="1400" b="0" dirty="0">
                <a:solidFill>
                  <a:srgbClr val="FF0000"/>
                </a:solidFill>
                <a:sym typeface="+mn-ea"/>
              </a:rPr>
              <a:t>堆栈传递入口参数</a:t>
            </a:r>
            <a:endParaRPr lang="en-US" altLang="zh-CN" sz="1400" b="0" dirty="0">
              <a:solidFill>
                <a:srgbClr val="FF0000"/>
              </a:solidFill>
            </a:endParaRPr>
          </a:p>
          <a:p>
            <a:r>
              <a:rPr lang="en-US" altLang="zh-CN" sz="1400" b="0" dirty="0">
                <a:solidFill>
                  <a:srgbClr val="FF0000"/>
                </a:solidFill>
              </a:rPr>
              <a:t>CALL  	SQROOT</a:t>
            </a:r>
          </a:p>
          <a:p>
            <a:r>
              <a:rPr lang="en-US" altLang="zh-CN" sz="1400" b="0" dirty="0">
                <a:solidFill>
                  <a:srgbClr val="FF0000"/>
                </a:solidFill>
              </a:rPr>
              <a:t>POP 	CX		 ;</a:t>
            </a:r>
            <a:r>
              <a:rPr lang="zh-CN" altLang="en-US" sz="1400" b="0" dirty="0">
                <a:solidFill>
                  <a:srgbClr val="FF0000"/>
                </a:solidFill>
              </a:rPr>
              <a:t>堆栈返回运算结果 </a:t>
            </a:r>
          </a:p>
        </p:txBody>
      </p:sp>
      <p:sp>
        <p:nvSpPr>
          <p:cNvPr id="26" name="文本框 1">
            <a:extLst>
              <a:ext uri="{FF2B5EF4-FFF2-40B4-BE49-F238E27FC236}">
                <a16:creationId xmlns:a16="http://schemas.microsoft.com/office/drawing/2014/main" id="{0ED1878E-7E4C-904F-9829-7ECF4B633FEC}"/>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144161505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Line 3"/>
          <p:cNvSpPr>
            <a:spLocks noChangeShapeType="1"/>
          </p:cNvSpPr>
          <p:nvPr/>
        </p:nvSpPr>
        <p:spPr bwMode="auto">
          <a:xfrm>
            <a:off x="7467600" y="956456"/>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4" name="Line 4"/>
          <p:cNvSpPr>
            <a:spLocks noChangeShapeType="1"/>
          </p:cNvSpPr>
          <p:nvPr/>
        </p:nvSpPr>
        <p:spPr bwMode="auto">
          <a:xfrm>
            <a:off x="8382000" y="956456"/>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5" name="Line 5"/>
          <p:cNvSpPr>
            <a:spLocks noChangeShapeType="1"/>
          </p:cNvSpPr>
          <p:nvPr/>
        </p:nvSpPr>
        <p:spPr bwMode="auto">
          <a:xfrm>
            <a:off x="7467600" y="49950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6" name="Line 6"/>
          <p:cNvSpPr>
            <a:spLocks noChangeShapeType="1"/>
          </p:cNvSpPr>
          <p:nvPr/>
        </p:nvSpPr>
        <p:spPr bwMode="auto">
          <a:xfrm>
            <a:off x="7467600" y="46902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7" name="Line 7"/>
          <p:cNvSpPr>
            <a:spLocks noChangeShapeType="1"/>
          </p:cNvSpPr>
          <p:nvPr/>
        </p:nvSpPr>
        <p:spPr bwMode="auto">
          <a:xfrm>
            <a:off x="7467600" y="43854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8" name="Line 8"/>
          <p:cNvSpPr>
            <a:spLocks noChangeShapeType="1"/>
          </p:cNvSpPr>
          <p:nvPr/>
        </p:nvSpPr>
        <p:spPr bwMode="auto">
          <a:xfrm>
            <a:off x="7467600" y="40806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49" name="Line 9"/>
          <p:cNvSpPr>
            <a:spLocks noChangeShapeType="1"/>
          </p:cNvSpPr>
          <p:nvPr/>
        </p:nvSpPr>
        <p:spPr bwMode="auto">
          <a:xfrm>
            <a:off x="7467600" y="37758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0" name="Line 10"/>
          <p:cNvSpPr>
            <a:spLocks noChangeShapeType="1"/>
          </p:cNvSpPr>
          <p:nvPr/>
        </p:nvSpPr>
        <p:spPr bwMode="auto">
          <a:xfrm>
            <a:off x="7467600" y="34710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1" name="Line 11"/>
          <p:cNvSpPr>
            <a:spLocks noChangeShapeType="1"/>
          </p:cNvSpPr>
          <p:nvPr/>
        </p:nvSpPr>
        <p:spPr bwMode="auto">
          <a:xfrm>
            <a:off x="7467600" y="31662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2" name="Line 12"/>
          <p:cNvSpPr>
            <a:spLocks noChangeShapeType="1"/>
          </p:cNvSpPr>
          <p:nvPr/>
        </p:nvSpPr>
        <p:spPr bwMode="auto">
          <a:xfrm>
            <a:off x="7467600" y="28614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3" name="Line 13"/>
          <p:cNvSpPr>
            <a:spLocks noChangeShapeType="1"/>
          </p:cNvSpPr>
          <p:nvPr/>
        </p:nvSpPr>
        <p:spPr bwMode="auto">
          <a:xfrm>
            <a:off x="7467600" y="25566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4" name="Line 14"/>
          <p:cNvSpPr>
            <a:spLocks noChangeShapeType="1"/>
          </p:cNvSpPr>
          <p:nvPr/>
        </p:nvSpPr>
        <p:spPr bwMode="auto">
          <a:xfrm>
            <a:off x="7467600" y="22518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5" name="Line 15"/>
          <p:cNvSpPr>
            <a:spLocks noChangeShapeType="1"/>
          </p:cNvSpPr>
          <p:nvPr/>
        </p:nvSpPr>
        <p:spPr bwMode="auto">
          <a:xfrm>
            <a:off x="7467600" y="19470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56" name="Line 16"/>
          <p:cNvSpPr>
            <a:spLocks noChangeShapeType="1"/>
          </p:cNvSpPr>
          <p:nvPr/>
        </p:nvSpPr>
        <p:spPr bwMode="auto">
          <a:xfrm>
            <a:off x="7467600" y="1261256"/>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60" name="Text Box 20"/>
          <p:cNvSpPr txBox="1">
            <a:spLocks noChangeArrowheads="1"/>
          </p:cNvSpPr>
          <p:nvPr/>
        </p:nvSpPr>
        <p:spPr bwMode="auto">
          <a:xfrm>
            <a:off x="7543800" y="3928256"/>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dirty="0">
                <a:latin typeface="Times New Roman" panose="02020603050405020304" pitchFamily="18" charset="0"/>
              </a:rPr>
              <a:t>返回地址</a:t>
            </a:r>
          </a:p>
        </p:txBody>
      </p:sp>
      <p:sp>
        <p:nvSpPr>
          <p:cNvPr id="419861" name="Text Box 21"/>
          <p:cNvSpPr txBox="1">
            <a:spLocks noChangeArrowheads="1"/>
          </p:cNvSpPr>
          <p:nvPr/>
        </p:nvSpPr>
        <p:spPr bwMode="auto">
          <a:xfrm>
            <a:off x="7772400" y="1261256"/>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19862" name="Text Box 22"/>
          <p:cNvSpPr txBox="1">
            <a:spLocks noChangeArrowheads="1"/>
          </p:cNvSpPr>
          <p:nvPr/>
        </p:nvSpPr>
        <p:spPr bwMode="auto">
          <a:xfrm>
            <a:off x="7620000" y="3242456"/>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19863" name="Text Box 23"/>
          <p:cNvSpPr txBox="1">
            <a:spLocks noChangeArrowheads="1"/>
          </p:cNvSpPr>
          <p:nvPr/>
        </p:nvSpPr>
        <p:spPr bwMode="auto">
          <a:xfrm>
            <a:off x="7620000" y="2632856"/>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19864" name="Line 24"/>
          <p:cNvSpPr>
            <a:spLocks noChangeShapeType="1"/>
          </p:cNvSpPr>
          <p:nvPr/>
        </p:nvSpPr>
        <p:spPr bwMode="auto">
          <a:xfrm>
            <a:off x="7162800" y="2099456"/>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865" name="Text Box 25"/>
          <p:cNvSpPr txBox="1">
            <a:spLocks noChangeArrowheads="1"/>
          </p:cNvSpPr>
          <p:nvPr/>
        </p:nvSpPr>
        <p:spPr bwMode="auto">
          <a:xfrm>
            <a:off x="6781800" y="194705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SP</a:t>
            </a:r>
          </a:p>
        </p:txBody>
      </p:sp>
      <p:sp>
        <p:nvSpPr>
          <p:cNvPr id="419866" name="Text Box 26"/>
          <p:cNvSpPr txBox="1">
            <a:spLocks noChangeArrowheads="1"/>
          </p:cNvSpPr>
          <p:nvPr/>
        </p:nvSpPr>
        <p:spPr bwMode="auto">
          <a:xfrm>
            <a:off x="7620000" y="2023256"/>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19867" name="Text Box 27"/>
          <p:cNvSpPr txBox="1">
            <a:spLocks noChangeArrowheads="1"/>
          </p:cNvSpPr>
          <p:nvPr/>
        </p:nvSpPr>
        <p:spPr bwMode="auto">
          <a:xfrm>
            <a:off x="7543800" y="4461656"/>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19871" name="Text Box 31"/>
          <p:cNvSpPr txBox="1">
            <a:spLocks noChangeArrowheads="1"/>
          </p:cNvSpPr>
          <p:nvPr/>
        </p:nvSpPr>
        <p:spPr bwMode="auto">
          <a:xfrm>
            <a:off x="6787162" y="5931681"/>
            <a:ext cx="22493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执行完保护现场后</a:t>
            </a:r>
          </a:p>
          <a:p>
            <a:pPr algn="ctr"/>
            <a:r>
              <a:rPr lang="zh-CN" altLang="en-US" sz="2000" b="1" dirty="0">
                <a:solidFill>
                  <a:srgbClr val="FF0000"/>
                </a:solidFill>
              </a:rPr>
              <a:t>堆栈的情况</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28" name="文本框 1">
            <a:extLst>
              <a:ext uri="{FF2B5EF4-FFF2-40B4-BE49-F238E27FC236}">
                <a16:creationId xmlns:a16="http://schemas.microsoft.com/office/drawing/2014/main" id="{6D16A3FD-180E-DE4A-8678-353B6E28CFDA}"/>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272657740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Line 3"/>
          <p:cNvSpPr>
            <a:spLocks noChangeShapeType="1"/>
          </p:cNvSpPr>
          <p:nvPr/>
        </p:nvSpPr>
        <p:spPr bwMode="auto">
          <a:xfrm>
            <a:off x="7467600" y="944724"/>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68" name="Line 4"/>
          <p:cNvSpPr>
            <a:spLocks noChangeShapeType="1"/>
          </p:cNvSpPr>
          <p:nvPr/>
        </p:nvSpPr>
        <p:spPr bwMode="auto">
          <a:xfrm>
            <a:off x="8382000" y="944724"/>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69" name="Line 5"/>
          <p:cNvSpPr>
            <a:spLocks noChangeShapeType="1"/>
          </p:cNvSpPr>
          <p:nvPr/>
        </p:nvSpPr>
        <p:spPr bwMode="auto">
          <a:xfrm>
            <a:off x="7467600" y="4983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0" name="Line 6"/>
          <p:cNvSpPr>
            <a:spLocks noChangeShapeType="1"/>
          </p:cNvSpPr>
          <p:nvPr/>
        </p:nvSpPr>
        <p:spPr bwMode="auto">
          <a:xfrm>
            <a:off x="7467600" y="4678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1" name="Line 7"/>
          <p:cNvSpPr>
            <a:spLocks noChangeShapeType="1"/>
          </p:cNvSpPr>
          <p:nvPr/>
        </p:nvSpPr>
        <p:spPr bwMode="auto">
          <a:xfrm>
            <a:off x="7467600" y="4373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2" name="Line 8"/>
          <p:cNvSpPr>
            <a:spLocks noChangeShapeType="1"/>
          </p:cNvSpPr>
          <p:nvPr/>
        </p:nvSpPr>
        <p:spPr bwMode="auto">
          <a:xfrm>
            <a:off x="7467600" y="4068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3" name="Line 9"/>
          <p:cNvSpPr>
            <a:spLocks noChangeShapeType="1"/>
          </p:cNvSpPr>
          <p:nvPr/>
        </p:nvSpPr>
        <p:spPr bwMode="auto">
          <a:xfrm>
            <a:off x="7467600" y="3764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4" name="Line 10"/>
          <p:cNvSpPr>
            <a:spLocks noChangeShapeType="1"/>
          </p:cNvSpPr>
          <p:nvPr/>
        </p:nvSpPr>
        <p:spPr bwMode="auto">
          <a:xfrm>
            <a:off x="7467600" y="3459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5" name="Line 11"/>
          <p:cNvSpPr>
            <a:spLocks noChangeShapeType="1"/>
          </p:cNvSpPr>
          <p:nvPr/>
        </p:nvSpPr>
        <p:spPr bwMode="auto">
          <a:xfrm>
            <a:off x="7467600" y="3154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6" name="Line 12"/>
          <p:cNvSpPr>
            <a:spLocks noChangeShapeType="1"/>
          </p:cNvSpPr>
          <p:nvPr/>
        </p:nvSpPr>
        <p:spPr bwMode="auto">
          <a:xfrm>
            <a:off x="7467600" y="2849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7" name="Line 13"/>
          <p:cNvSpPr>
            <a:spLocks noChangeShapeType="1"/>
          </p:cNvSpPr>
          <p:nvPr/>
        </p:nvSpPr>
        <p:spPr bwMode="auto">
          <a:xfrm>
            <a:off x="7467600" y="2544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8" name="Line 14"/>
          <p:cNvSpPr>
            <a:spLocks noChangeShapeType="1"/>
          </p:cNvSpPr>
          <p:nvPr/>
        </p:nvSpPr>
        <p:spPr bwMode="auto">
          <a:xfrm>
            <a:off x="7467600" y="2240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79" name="Line 15"/>
          <p:cNvSpPr>
            <a:spLocks noChangeShapeType="1"/>
          </p:cNvSpPr>
          <p:nvPr/>
        </p:nvSpPr>
        <p:spPr bwMode="auto">
          <a:xfrm>
            <a:off x="7467600" y="1935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0" name="Line 16"/>
          <p:cNvSpPr>
            <a:spLocks noChangeShapeType="1"/>
          </p:cNvSpPr>
          <p:nvPr/>
        </p:nvSpPr>
        <p:spPr bwMode="auto">
          <a:xfrm>
            <a:off x="7467600" y="1249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3" name="Line 19"/>
          <p:cNvSpPr>
            <a:spLocks noChangeShapeType="1"/>
          </p:cNvSpPr>
          <p:nvPr/>
        </p:nvSpPr>
        <p:spPr bwMode="auto">
          <a:xfrm>
            <a:off x="7086600" y="4532474"/>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884" name="Text Box 20"/>
          <p:cNvSpPr txBox="1">
            <a:spLocks noChangeArrowheads="1"/>
          </p:cNvSpPr>
          <p:nvPr/>
        </p:nvSpPr>
        <p:spPr bwMode="auto">
          <a:xfrm>
            <a:off x="6743092" y="4380074"/>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0885" name="Text Box 21"/>
          <p:cNvSpPr txBox="1">
            <a:spLocks noChangeArrowheads="1"/>
          </p:cNvSpPr>
          <p:nvPr/>
        </p:nvSpPr>
        <p:spPr bwMode="auto">
          <a:xfrm>
            <a:off x="7543800" y="3916524"/>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0886" name="Text Box 22"/>
          <p:cNvSpPr txBox="1">
            <a:spLocks noChangeArrowheads="1"/>
          </p:cNvSpPr>
          <p:nvPr/>
        </p:nvSpPr>
        <p:spPr bwMode="auto">
          <a:xfrm>
            <a:off x="7772400" y="12495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0887" name="Text Box 23"/>
          <p:cNvSpPr txBox="1">
            <a:spLocks noChangeArrowheads="1"/>
          </p:cNvSpPr>
          <p:nvPr/>
        </p:nvSpPr>
        <p:spPr bwMode="auto">
          <a:xfrm>
            <a:off x="7620000" y="3230724"/>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0888" name="Text Box 24"/>
          <p:cNvSpPr txBox="1">
            <a:spLocks noChangeArrowheads="1"/>
          </p:cNvSpPr>
          <p:nvPr/>
        </p:nvSpPr>
        <p:spPr bwMode="auto">
          <a:xfrm>
            <a:off x="7620000" y="2621124"/>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0889" name="Text Box 25"/>
          <p:cNvSpPr txBox="1">
            <a:spLocks noChangeArrowheads="1"/>
          </p:cNvSpPr>
          <p:nvPr/>
        </p:nvSpPr>
        <p:spPr bwMode="auto">
          <a:xfrm>
            <a:off x="7620000" y="2011524"/>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0890" name="Text Box 26"/>
          <p:cNvSpPr txBox="1">
            <a:spLocks noChangeArrowheads="1"/>
          </p:cNvSpPr>
          <p:nvPr/>
        </p:nvSpPr>
        <p:spPr bwMode="auto">
          <a:xfrm>
            <a:off x="7543800" y="4449924"/>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20894" name="Text Box 30"/>
          <p:cNvSpPr txBox="1">
            <a:spLocks noChangeArrowheads="1"/>
          </p:cNvSpPr>
          <p:nvPr/>
        </p:nvSpPr>
        <p:spPr bwMode="auto">
          <a:xfrm>
            <a:off x="7027676" y="5864387"/>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SP+8</a:t>
            </a:r>
            <a:r>
              <a:rPr lang="zh-CN" altLang="en-US" sz="2000" b="1" dirty="0">
                <a:solidFill>
                  <a:srgbClr val="FF0000"/>
                </a:solidFill>
              </a:rPr>
              <a:t>后</a:t>
            </a:r>
          </a:p>
          <a:p>
            <a:pPr algn="ctr"/>
            <a:r>
              <a:rPr lang="zh-CN" altLang="en-US" sz="2000" b="1" dirty="0">
                <a:solidFill>
                  <a:srgbClr val="FF0000"/>
                </a:solidFill>
              </a:rPr>
              <a:t>堆栈的情况</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28" name="文本框 1">
            <a:extLst>
              <a:ext uri="{FF2B5EF4-FFF2-40B4-BE49-F238E27FC236}">
                <a16:creationId xmlns:a16="http://schemas.microsoft.com/office/drawing/2014/main" id="{7D8FA694-59C0-6149-8071-DDB068604115}"/>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98455714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Line 3"/>
          <p:cNvSpPr>
            <a:spLocks noChangeShapeType="1"/>
          </p:cNvSpPr>
          <p:nvPr/>
        </p:nvSpPr>
        <p:spPr bwMode="auto">
          <a:xfrm>
            <a:off x="74676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2" name="Line 4"/>
          <p:cNvSpPr>
            <a:spLocks noChangeShapeType="1"/>
          </p:cNvSpPr>
          <p:nvPr/>
        </p:nvSpPr>
        <p:spPr bwMode="auto">
          <a:xfrm>
            <a:off x="83820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3" name="Line 5"/>
          <p:cNvSpPr>
            <a:spLocks noChangeShapeType="1"/>
          </p:cNvSpPr>
          <p:nvPr/>
        </p:nvSpPr>
        <p:spPr bwMode="auto">
          <a:xfrm>
            <a:off x="7467600" y="4978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4" name="Line 6"/>
          <p:cNvSpPr>
            <a:spLocks noChangeShapeType="1"/>
          </p:cNvSpPr>
          <p:nvPr/>
        </p:nvSpPr>
        <p:spPr bwMode="auto">
          <a:xfrm>
            <a:off x="7467600" y="4673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5" name="Line 7"/>
          <p:cNvSpPr>
            <a:spLocks noChangeShapeType="1"/>
          </p:cNvSpPr>
          <p:nvPr/>
        </p:nvSpPr>
        <p:spPr bwMode="auto">
          <a:xfrm>
            <a:off x="7467600" y="4369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6" name="Line 8"/>
          <p:cNvSpPr>
            <a:spLocks noChangeShapeType="1"/>
          </p:cNvSpPr>
          <p:nvPr/>
        </p:nvSpPr>
        <p:spPr bwMode="auto">
          <a:xfrm>
            <a:off x="7467600" y="4064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7" name="Line 9"/>
          <p:cNvSpPr>
            <a:spLocks noChangeShapeType="1"/>
          </p:cNvSpPr>
          <p:nvPr/>
        </p:nvSpPr>
        <p:spPr bwMode="auto">
          <a:xfrm>
            <a:off x="7467600" y="3759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8" name="Line 10"/>
          <p:cNvSpPr>
            <a:spLocks noChangeShapeType="1"/>
          </p:cNvSpPr>
          <p:nvPr/>
        </p:nvSpPr>
        <p:spPr bwMode="auto">
          <a:xfrm>
            <a:off x="7467600" y="3454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899" name="Line 11"/>
          <p:cNvSpPr>
            <a:spLocks noChangeShapeType="1"/>
          </p:cNvSpPr>
          <p:nvPr/>
        </p:nvSpPr>
        <p:spPr bwMode="auto">
          <a:xfrm>
            <a:off x="7467600" y="3149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0" name="Line 12"/>
          <p:cNvSpPr>
            <a:spLocks noChangeShapeType="1"/>
          </p:cNvSpPr>
          <p:nvPr/>
        </p:nvSpPr>
        <p:spPr bwMode="auto">
          <a:xfrm>
            <a:off x="7467600" y="2845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1" name="Line 13"/>
          <p:cNvSpPr>
            <a:spLocks noChangeShapeType="1"/>
          </p:cNvSpPr>
          <p:nvPr/>
        </p:nvSpPr>
        <p:spPr bwMode="auto">
          <a:xfrm>
            <a:off x="7467600" y="2540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2" name="Line 14"/>
          <p:cNvSpPr>
            <a:spLocks noChangeShapeType="1"/>
          </p:cNvSpPr>
          <p:nvPr/>
        </p:nvSpPr>
        <p:spPr bwMode="auto">
          <a:xfrm>
            <a:off x="7467600" y="2235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3" name="Line 15"/>
          <p:cNvSpPr>
            <a:spLocks noChangeShapeType="1"/>
          </p:cNvSpPr>
          <p:nvPr/>
        </p:nvSpPr>
        <p:spPr bwMode="auto">
          <a:xfrm>
            <a:off x="7467600" y="1930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4" name="Line 16"/>
          <p:cNvSpPr>
            <a:spLocks noChangeShapeType="1"/>
          </p:cNvSpPr>
          <p:nvPr/>
        </p:nvSpPr>
        <p:spPr bwMode="auto">
          <a:xfrm>
            <a:off x="7467600" y="1244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7" name="Line 19"/>
          <p:cNvSpPr>
            <a:spLocks noChangeShapeType="1"/>
          </p:cNvSpPr>
          <p:nvPr/>
        </p:nvSpPr>
        <p:spPr bwMode="auto">
          <a:xfrm>
            <a:off x="7162800" y="513736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08" name="Text Box 20"/>
          <p:cNvSpPr txBox="1">
            <a:spLocks noChangeArrowheads="1"/>
          </p:cNvSpPr>
          <p:nvPr/>
        </p:nvSpPr>
        <p:spPr bwMode="auto">
          <a:xfrm>
            <a:off x="6815100" y="49849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1909" name="Text Box 21"/>
          <p:cNvSpPr txBox="1">
            <a:spLocks noChangeArrowheads="1"/>
          </p:cNvSpPr>
          <p:nvPr/>
        </p:nvSpPr>
        <p:spPr bwMode="auto">
          <a:xfrm>
            <a:off x="7543800" y="391181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1910" name="Text Box 22"/>
          <p:cNvSpPr txBox="1">
            <a:spLocks noChangeArrowheads="1"/>
          </p:cNvSpPr>
          <p:nvPr/>
        </p:nvSpPr>
        <p:spPr bwMode="auto">
          <a:xfrm>
            <a:off x="7772400" y="124481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1911" name="Text Box 23"/>
          <p:cNvSpPr txBox="1">
            <a:spLocks noChangeArrowheads="1"/>
          </p:cNvSpPr>
          <p:nvPr/>
        </p:nvSpPr>
        <p:spPr bwMode="auto">
          <a:xfrm>
            <a:off x="7620000" y="322601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1912" name="Text Box 24"/>
          <p:cNvSpPr txBox="1">
            <a:spLocks noChangeArrowheads="1"/>
          </p:cNvSpPr>
          <p:nvPr/>
        </p:nvSpPr>
        <p:spPr bwMode="auto">
          <a:xfrm>
            <a:off x="7620000" y="261641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1913" name="Text Box 25"/>
          <p:cNvSpPr txBox="1">
            <a:spLocks noChangeArrowheads="1"/>
          </p:cNvSpPr>
          <p:nvPr/>
        </p:nvSpPr>
        <p:spPr bwMode="auto">
          <a:xfrm>
            <a:off x="7620000" y="200681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1914" name="Text Box 26"/>
          <p:cNvSpPr txBox="1">
            <a:spLocks noChangeArrowheads="1"/>
          </p:cNvSpPr>
          <p:nvPr/>
        </p:nvSpPr>
        <p:spPr bwMode="auto">
          <a:xfrm>
            <a:off x="7543800" y="444521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21918" name="Text Box 30"/>
          <p:cNvSpPr txBox="1">
            <a:spLocks noChangeArrowheads="1"/>
          </p:cNvSpPr>
          <p:nvPr/>
        </p:nvSpPr>
        <p:spPr bwMode="auto">
          <a:xfrm>
            <a:off x="6820568" y="5859673"/>
            <a:ext cx="22159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POP  CX</a:t>
            </a:r>
            <a:r>
              <a:rPr lang="zh-CN" altLang="en-US" sz="2000" b="1" dirty="0">
                <a:solidFill>
                  <a:srgbClr val="FF0000"/>
                </a:solidFill>
              </a:rPr>
              <a:t>后</a:t>
            </a:r>
          </a:p>
          <a:p>
            <a:pPr algn="ctr"/>
            <a:r>
              <a:rPr lang="zh-CN" altLang="en-US" sz="2000" b="1" dirty="0">
                <a:solidFill>
                  <a:srgbClr val="FF0000"/>
                </a:solidFill>
              </a:rPr>
              <a:t>堆栈的情况</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28" name="文本框 1">
            <a:extLst>
              <a:ext uri="{FF2B5EF4-FFF2-40B4-BE49-F238E27FC236}">
                <a16:creationId xmlns:a16="http://schemas.microsoft.com/office/drawing/2014/main" id="{7E58F4ED-04CA-074A-B510-E8DF3F59E715}"/>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321952142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Line 3"/>
          <p:cNvSpPr>
            <a:spLocks noChangeShapeType="1"/>
          </p:cNvSpPr>
          <p:nvPr/>
        </p:nvSpPr>
        <p:spPr bwMode="auto">
          <a:xfrm>
            <a:off x="74676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16" name="Line 4"/>
          <p:cNvSpPr>
            <a:spLocks noChangeShapeType="1"/>
          </p:cNvSpPr>
          <p:nvPr/>
        </p:nvSpPr>
        <p:spPr bwMode="auto">
          <a:xfrm>
            <a:off x="83820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17" name="Line 5"/>
          <p:cNvSpPr>
            <a:spLocks noChangeShapeType="1"/>
          </p:cNvSpPr>
          <p:nvPr/>
        </p:nvSpPr>
        <p:spPr bwMode="auto">
          <a:xfrm>
            <a:off x="7467600" y="4978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18" name="Line 6"/>
          <p:cNvSpPr>
            <a:spLocks noChangeShapeType="1"/>
          </p:cNvSpPr>
          <p:nvPr/>
        </p:nvSpPr>
        <p:spPr bwMode="auto">
          <a:xfrm>
            <a:off x="7467600" y="4673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19" name="Line 7"/>
          <p:cNvSpPr>
            <a:spLocks noChangeShapeType="1"/>
          </p:cNvSpPr>
          <p:nvPr/>
        </p:nvSpPr>
        <p:spPr bwMode="auto">
          <a:xfrm>
            <a:off x="7467600" y="4369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0" name="Line 8"/>
          <p:cNvSpPr>
            <a:spLocks noChangeShapeType="1"/>
          </p:cNvSpPr>
          <p:nvPr/>
        </p:nvSpPr>
        <p:spPr bwMode="auto">
          <a:xfrm>
            <a:off x="7467600" y="4064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1" name="Line 9"/>
          <p:cNvSpPr>
            <a:spLocks noChangeShapeType="1"/>
          </p:cNvSpPr>
          <p:nvPr/>
        </p:nvSpPr>
        <p:spPr bwMode="auto">
          <a:xfrm>
            <a:off x="7467600" y="3759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2" name="Line 10"/>
          <p:cNvSpPr>
            <a:spLocks noChangeShapeType="1"/>
          </p:cNvSpPr>
          <p:nvPr/>
        </p:nvSpPr>
        <p:spPr bwMode="auto">
          <a:xfrm>
            <a:off x="7467600" y="3454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3" name="Line 11"/>
          <p:cNvSpPr>
            <a:spLocks noChangeShapeType="1"/>
          </p:cNvSpPr>
          <p:nvPr/>
        </p:nvSpPr>
        <p:spPr bwMode="auto">
          <a:xfrm>
            <a:off x="7467600" y="3149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4" name="Line 12"/>
          <p:cNvSpPr>
            <a:spLocks noChangeShapeType="1"/>
          </p:cNvSpPr>
          <p:nvPr/>
        </p:nvSpPr>
        <p:spPr bwMode="auto">
          <a:xfrm>
            <a:off x="7467600" y="2845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5" name="Line 13"/>
          <p:cNvSpPr>
            <a:spLocks noChangeShapeType="1"/>
          </p:cNvSpPr>
          <p:nvPr/>
        </p:nvSpPr>
        <p:spPr bwMode="auto">
          <a:xfrm>
            <a:off x="7467600" y="2540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6" name="Line 14"/>
          <p:cNvSpPr>
            <a:spLocks noChangeShapeType="1"/>
          </p:cNvSpPr>
          <p:nvPr/>
        </p:nvSpPr>
        <p:spPr bwMode="auto">
          <a:xfrm>
            <a:off x="7467600" y="2235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7" name="Line 15"/>
          <p:cNvSpPr>
            <a:spLocks noChangeShapeType="1"/>
          </p:cNvSpPr>
          <p:nvPr/>
        </p:nvSpPr>
        <p:spPr bwMode="auto">
          <a:xfrm>
            <a:off x="7467600" y="1930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28" name="Line 16"/>
          <p:cNvSpPr>
            <a:spLocks noChangeShapeType="1"/>
          </p:cNvSpPr>
          <p:nvPr/>
        </p:nvSpPr>
        <p:spPr bwMode="auto">
          <a:xfrm>
            <a:off x="7467600" y="1244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31" name="Line 19"/>
          <p:cNvSpPr>
            <a:spLocks noChangeShapeType="1"/>
          </p:cNvSpPr>
          <p:nvPr/>
        </p:nvSpPr>
        <p:spPr bwMode="auto">
          <a:xfrm>
            <a:off x="7086600" y="452776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2932" name="Text Box 20"/>
          <p:cNvSpPr txBox="1">
            <a:spLocks noChangeArrowheads="1"/>
          </p:cNvSpPr>
          <p:nvPr/>
        </p:nvSpPr>
        <p:spPr bwMode="auto">
          <a:xfrm>
            <a:off x="6743092" y="43753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2933" name="Text Box 21"/>
          <p:cNvSpPr txBox="1">
            <a:spLocks noChangeArrowheads="1"/>
          </p:cNvSpPr>
          <p:nvPr/>
        </p:nvSpPr>
        <p:spPr bwMode="auto">
          <a:xfrm>
            <a:off x="7543800" y="391181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2934" name="Text Box 22"/>
          <p:cNvSpPr txBox="1">
            <a:spLocks noChangeArrowheads="1"/>
          </p:cNvSpPr>
          <p:nvPr/>
        </p:nvSpPr>
        <p:spPr bwMode="auto">
          <a:xfrm>
            <a:off x="7772400" y="124481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2935" name="Text Box 23"/>
          <p:cNvSpPr txBox="1">
            <a:spLocks noChangeArrowheads="1"/>
          </p:cNvSpPr>
          <p:nvPr/>
        </p:nvSpPr>
        <p:spPr bwMode="auto">
          <a:xfrm>
            <a:off x="7620000" y="322601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2936" name="Text Box 24"/>
          <p:cNvSpPr txBox="1">
            <a:spLocks noChangeArrowheads="1"/>
          </p:cNvSpPr>
          <p:nvPr/>
        </p:nvSpPr>
        <p:spPr bwMode="auto">
          <a:xfrm>
            <a:off x="7620000" y="261641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2937" name="Text Box 25"/>
          <p:cNvSpPr txBox="1">
            <a:spLocks noChangeArrowheads="1"/>
          </p:cNvSpPr>
          <p:nvPr/>
        </p:nvSpPr>
        <p:spPr bwMode="auto">
          <a:xfrm>
            <a:off x="7620000" y="200681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2938" name="Text Box 26"/>
          <p:cNvSpPr txBox="1">
            <a:spLocks noChangeArrowheads="1"/>
          </p:cNvSpPr>
          <p:nvPr/>
        </p:nvSpPr>
        <p:spPr bwMode="auto">
          <a:xfrm>
            <a:off x="7543800" y="444521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平方根</a:t>
            </a:r>
          </a:p>
        </p:txBody>
      </p:sp>
      <p:sp>
        <p:nvSpPr>
          <p:cNvPr id="422942" name="Text Box 30"/>
          <p:cNvSpPr txBox="1">
            <a:spLocks noChangeArrowheads="1"/>
          </p:cNvSpPr>
          <p:nvPr/>
        </p:nvSpPr>
        <p:spPr bwMode="auto">
          <a:xfrm>
            <a:off x="6776466" y="5859673"/>
            <a:ext cx="2332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PUSH BX</a:t>
            </a:r>
            <a:r>
              <a:rPr lang="zh-CN" altLang="en-US" sz="2000" b="1" dirty="0">
                <a:solidFill>
                  <a:srgbClr val="FF0000"/>
                </a:solidFill>
              </a:rPr>
              <a:t>后</a:t>
            </a:r>
          </a:p>
          <a:p>
            <a:pPr algn="ctr"/>
            <a:r>
              <a:rPr lang="zh-CN" altLang="en-US" sz="2000" b="1" dirty="0">
                <a:solidFill>
                  <a:srgbClr val="FF0000"/>
                </a:solidFill>
              </a:rPr>
              <a:t>堆栈的情况</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28" name="文本框 1">
            <a:extLst>
              <a:ext uri="{FF2B5EF4-FFF2-40B4-BE49-F238E27FC236}">
                <a16:creationId xmlns:a16="http://schemas.microsoft.com/office/drawing/2014/main" id="{A41504D4-649B-2A42-B8D2-E750DEE869E9}"/>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407446450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Line 3"/>
          <p:cNvSpPr>
            <a:spLocks noChangeShapeType="1"/>
          </p:cNvSpPr>
          <p:nvPr/>
        </p:nvSpPr>
        <p:spPr bwMode="auto">
          <a:xfrm>
            <a:off x="74676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0" name="Line 4"/>
          <p:cNvSpPr>
            <a:spLocks noChangeShapeType="1"/>
          </p:cNvSpPr>
          <p:nvPr/>
        </p:nvSpPr>
        <p:spPr bwMode="auto">
          <a:xfrm>
            <a:off x="8382000" y="940010"/>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1" name="Line 5"/>
          <p:cNvSpPr>
            <a:spLocks noChangeShapeType="1"/>
          </p:cNvSpPr>
          <p:nvPr/>
        </p:nvSpPr>
        <p:spPr bwMode="auto">
          <a:xfrm>
            <a:off x="7467600" y="4978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2" name="Line 6"/>
          <p:cNvSpPr>
            <a:spLocks noChangeShapeType="1"/>
          </p:cNvSpPr>
          <p:nvPr/>
        </p:nvSpPr>
        <p:spPr bwMode="auto">
          <a:xfrm>
            <a:off x="7467600" y="4673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3" name="Line 7"/>
          <p:cNvSpPr>
            <a:spLocks noChangeShapeType="1"/>
          </p:cNvSpPr>
          <p:nvPr/>
        </p:nvSpPr>
        <p:spPr bwMode="auto">
          <a:xfrm>
            <a:off x="7467600" y="4369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4" name="Line 8"/>
          <p:cNvSpPr>
            <a:spLocks noChangeShapeType="1"/>
          </p:cNvSpPr>
          <p:nvPr/>
        </p:nvSpPr>
        <p:spPr bwMode="auto">
          <a:xfrm>
            <a:off x="7467600" y="4064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5" name="Line 9"/>
          <p:cNvSpPr>
            <a:spLocks noChangeShapeType="1"/>
          </p:cNvSpPr>
          <p:nvPr/>
        </p:nvSpPr>
        <p:spPr bwMode="auto">
          <a:xfrm>
            <a:off x="7467600" y="3759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6" name="Line 10"/>
          <p:cNvSpPr>
            <a:spLocks noChangeShapeType="1"/>
          </p:cNvSpPr>
          <p:nvPr/>
        </p:nvSpPr>
        <p:spPr bwMode="auto">
          <a:xfrm>
            <a:off x="7467600" y="3454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7" name="Line 11"/>
          <p:cNvSpPr>
            <a:spLocks noChangeShapeType="1"/>
          </p:cNvSpPr>
          <p:nvPr/>
        </p:nvSpPr>
        <p:spPr bwMode="auto">
          <a:xfrm>
            <a:off x="7467600" y="3149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8" name="Line 12"/>
          <p:cNvSpPr>
            <a:spLocks noChangeShapeType="1"/>
          </p:cNvSpPr>
          <p:nvPr/>
        </p:nvSpPr>
        <p:spPr bwMode="auto">
          <a:xfrm>
            <a:off x="7467600" y="28450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49" name="Line 13"/>
          <p:cNvSpPr>
            <a:spLocks noChangeShapeType="1"/>
          </p:cNvSpPr>
          <p:nvPr/>
        </p:nvSpPr>
        <p:spPr bwMode="auto">
          <a:xfrm>
            <a:off x="7467600" y="25402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0" name="Line 14"/>
          <p:cNvSpPr>
            <a:spLocks noChangeShapeType="1"/>
          </p:cNvSpPr>
          <p:nvPr/>
        </p:nvSpPr>
        <p:spPr bwMode="auto">
          <a:xfrm>
            <a:off x="7467600" y="22354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1" name="Line 15"/>
          <p:cNvSpPr>
            <a:spLocks noChangeShapeType="1"/>
          </p:cNvSpPr>
          <p:nvPr/>
        </p:nvSpPr>
        <p:spPr bwMode="auto">
          <a:xfrm>
            <a:off x="7467600" y="19306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2" name="Line 16"/>
          <p:cNvSpPr>
            <a:spLocks noChangeShapeType="1"/>
          </p:cNvSpPr>
          <p:nvPr/>
        </p:nvSpPr>
        <p:spPr bwMode="auto">
          <a:xfrm>
            <a:off x="7467600" y="1244810"/>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5" name="Line 19"/>
          <p:cNvSpPr>
            <a:spLocks noChangeShapeType="1"/>
          </p:cNvSpPr>
          <p:nvPr/>
        </p:nvSpPr>
        <p:spPr bwMode="auto">
          <a:xfrm>
            <a:off x="7086600" y="208936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6" name="Text Box 20"/>
          <p:cNvSpPr txBox="1">
            <a:spLocks noChangeArrowheads="1"/>
          </p:cNvSpPr>
          <p:nvPr/>
        </p:nvSpPr>
        <p:spPr bwMode="auto">
          <a:xfrm>
            <a:off x="6743092" y="19369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3957" name="Text Box 21"/>
          <p:cNvSpPr txBox="1">
            <a:spLocks noChangeArrowheads="1"/>
          </p:cNvSpPr>
          <p:nvPr/>
        </p:nvSpPr>
        <p:spPr bwMode="auto">
          <a:xfrm>
            <a:off x="7543800" y="391181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1">
                <a:latin typeface="Times New Roman" panose="02020603050405020304" pitchFamily="18" charset="0"/>
              </a:rPr>
              <a:t>返回地址</a:t>
            </a:r>
          </a:p>
        </p:txBody>
      </p:sp>
      <p:sp>
        <p:nvSpPr>
          <p:cNvPr id="423958" name="Text Box 22"/>
          <p:cNvSpPr txBox="1">
            <a:spLocks noChangeArrowheads="1"/>
          </p:cNvSpPr>
          <p:nvPr/>
        </p:nvSpPr>
        <p:spPr bwMode="auto">
          <a:xfrm>
            <a:off x="7772400" y="124481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3959" name="Text Box 23"/>
          <p:cNvSpPr txBox="1">
            <a:spLocks noChangeArrowheads="1"/>
          </p:cNvSpPr>
          <p:nvPr/>
        </p:nvSpPr>
        <p:spPr bwMode="auto">
          <a:xfrm>
            <a:off x="7620000" y="322601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3960" name="Text Box 24"/>
          <p:cNvSpPr txBox="1">
            <a:spLocks noChangeArrowheads="1"/>
          </p:cNvSpPr>
          <p:nvPr/>
        </p:nvSpPr>
        <p:spPr bwMode="auto">
          <a:xfrm>
            <a:off x="7620000" y="261641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3961" name="Text Box 25"/>
          <p:cNvSpPr txBox="1">
            <a:spLocks noChangeArrowheads="1"/>
          </p:cNvSpPr>
          <p:nvPr/>
        </p:nvSpPr>
        <p:spPr bwMode="auto">
          <a:xfrm>
            <a:off x="7620000" y="200681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3962" name="Text Box 26"/>
          <p:cNvSpPr txBox="1">
            <a:spLocks noChangeArrowheads="1"/>
          </p:cNvSpPr>
          <p:nvPr/>
        </p:nvSpPr>
        <p:spPr bwMode="auto">
          <a:xfrm>
            <a:off x="7543800" y="444521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latin typeface="Times New Roman" panose="02020603050405020304" pitchFamily="18" charset="0"/>
              </a:rPr>
              <a:t>平方根</a:t>
            </a:r>
          </a:p>
        </p:txBody>
      </p:sp>
      <p:sp>
        <p:nvSpPr>
          <p:cNvPr id="423966" name="Text Box 30"/>
          <p:cNvSpPr txBox="1">
            <a:spLocks noChangeArrowheads="1"/>
          </p:cNvSpPr>
          <p:nvPr/>
        </p:nvSpPr>
        <p:spPr bwMode="auto">
          <a:xfrm>
            <a:off x="7092280" y="5841268"/>
            <a:ext cx="1765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SP-8</a:t>
            </a:r>
            <a:r>
              <a:rPr lang="zh-CN" altLang="en-US" sz="2000" b="1" dirty="0">
                <a:solidFill>
                  <a:srgbClr val="FF0000"/>
                </a:solidFill>
              </a:rPr>
              <a:t>后</a:t>
            </a:r>
          </a:p>
          <a:p>
            <a:pPr algn="ctr"/>
            <a:r>
              <a:rPr lang="zh-CN" altLang="en-US" sz="2000" b="1" dirty="0">
                <a:solidFill>
                  <a:srgbClr val="FF0000"/>
                </a:solidFill>
              </a:rPr>
              <a:t>堆栈的情况</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28" name="文本框 1">
            <a:extLst>
              <a:ext uri="{FF2B5EF4-FFF2-40B4-BE49-F238E27FC236}">
                <a16:creationId xmlns:a16="http://schemas.microsoft.com/office/drawing/2014/main" id="{4B4477F6-EE0F-2F40-8331-4A0D45DEE752}"/>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10417604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Line 3"/>
          <p:cNvSpPr>
            <a:spLocks noChangeShapeType="1"/>
          </p:cNvSpPr>
          <p:nvPr/>
        </p:nvSpPr>
        <p:spPr bwMode="auto">
          <a:xfrm>
            <a:off x="7467600" y="954298"/>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4" name="Line 4"/>
          <p:cNvSpPr>
            <a:spLocks noChangeShapeType="1"/>
          </p:cNvSpPr>
          <p:nvPr/>
        </p:nvSpPr>
        <p:spPr bwMode="auto">
          <a:xfrm>
            <a:off x="8382000" y="954298"/>
            <a:ext cx="0" cy="480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5" name="Line 5"/>
          <p:cNvSpPr>
            <a:spLocks noChangeShapeType="1"/>
          </p:cNvSpPr>
          <p:nvPr/>
        </p:nvSpPr>
        <p:spPr bwMode="auto">
          <a:xfrm>
            <a:off x="7467600" y="49928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6" name="Line 6"/>
          <p:cNvSpPr>
            <a:spLocks noChangeShapeType="1"/>
          </p:cNvSpPr>
          <p:nvPr/>
        </p:nvSpPr>
        <p:spPr bwMode="auto">
          <a:xfrm>
            <a:off x="7467600" y="46880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7" name="Line 7"/>
          <p:cNvSpPr>
            <a:spLocks noChangeShapeType="1"/>
          </p:cNvSpPr>
          <p:nvPr/>
        </p:nvSpPr>
        <p:spPr bwMode="auto">
          <a:xfrm>
            <a:off x="7467600" y="43832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8" name="Line 8"/>
          <p:cNvSpPr>
            <a:spLocks noChangeShapeType="1"/>
          </p:cNvSpPr>
          <p:nvPr/>
        </p:nvSpPr>
        <p:spPr bwMode="auto">
          <a:xfrm>
            <a:off x="7467600" y="40784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9" name="Line 9"/>
          <p:cNvSpPr>
            <a:spLocks noChangeShapeType="1"/>
          </p:cNvSpPr>
          <p:nvPr/>
        </p:nvSpPr>
        <p:spPr bwMode="auto">
          <a:xfrm>
            <a:off x="7467600" y="37736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0" name="Line 10"/>
          <p:cNvSpPr>
            <a:spLocks noChangeShapeType="1"/>
          </p:cNvSpPr>
          <p:nvPr/>
        </p:nvSpPr>
        <p:spPr bwMode="auto">
          <a:xfrm>
            <a:off x="7467600" y="34688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1" name="Line 11"/>
          <p:cNvSpPr>
            <a:spLocks noChangeShapeType="1"/>
          </p:cNvSpPr>
          <p:nvPr/>
        </p:nvSpPr>
        <p:spPr bwMode="auto">
          <a:xfrm>
            <a:off x="7467600" y="31640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2" name="Line 12"/>
          <p:cNvSpPr>
            <a:spLocks noChangeShapeType="1"/>
          </p:cNvSpPr>
          <p:nvPr/>
        </p:nvSpPr>
        <p:spPr bwMode="auto">
          <a:xfrm>
            <a:off x="7467600" y="28592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3" name="Line 13"/>
          <p:cNvSpPr>
            <a:spLocks noChangeShapeType="1"/>
          </p:cNvSpPr>
          <p:nvPr/>
        </p:nvSpPr>
        <p:spPr bwMode="auto">
          <a:xfrm>
            <a:off x="7467600" y="25544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4" name="Line 14"/>
          <p:cNvSpPr>
            <a:spLocks noChangeShapeType="1"/>
          </p:cNvSpPr>
          <p:nvPr/>
        </p:nvSpPr>
        <p:spPr bwMode="auto">
          <a:xfrm>
            <a:off x="7467600" y="22496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5" name="Line 15"/>
          <p:cNvSpPr>
            <a:spLocks noChangeShapeType="1"/>
          </p:cNvSpPr>
          <p:nvPr/>
        </p:nvSpPr>
        <p:spPr bwMode="auto">
          <a:xfrm>
            <a:off x="7467600" y="19448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6" name="Line 16"/>
          <p:cNvSpPr>
            <a:spLocks noChangeShapeType="1"/>
          </p:cNvSpPr>
          <p:nvPr/>
        </p:nvSpPr>
        <p:spPr bwMode="auto">
          <a:xfrm>
            <a:off x="7467600" y="125909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9" name="Line 19"/>
          <p:cNvSpPr>
            <a:spLocks noChangeShapeType="1"/>
          </p:cNvSpPr>
          <p:nvPr/>
        </p:nvSpPr>
        <p:spPr bwMode="auto">
          <a:xfrm>
            <a:off x="7010400" y="3932448"/>
            <a:ext cx="457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80" name="Text Box 20"/>
          <p:cNvSpPr txBox="1">
            <a:spLocks noChangeArrowheads="1"/>
          </p:cNvSpPr>
          <p:nvPr/>
        </p:nvSpPr>
        <p:spPr bwMode="auto">
          <a:xfrm>
            <a:off x="6671084" y="378004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4981" name="Text Box 21"/>
          <p:cNvSpPr txBox="1">
            <a:spLocks noChangeArrowheads="1"/>
          </p:cNvSpPr>
          <p:nvPr/>
        </p:nvSpPr>
        <p:spPr bwMode="auto">
          <a:xfrm>
            <a:off x="7543800" y="3926098"/>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4982" name="Text Box 22"/>
          <p:cNvSpPr txBox="1">
            <a:spLocks noChangeArrowheads="1"/>
          </p:cNvSpPr>
          <p:nvPr/>
        </p:nvSpPr>
        <p:spPr bwMode="auto">
          <a:xfrm>
            <a:off x="7772400" y="125909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4983" name="Text Box 23"/>
          <p:cNvSpPr txBox="1">
            <a:spLocks noChangeArrowheads="1"/>
          </p:cNvSpPr>
          <p:nvPr/>
        </p:nvSpPr>
        <p:spPr bwMode="auto">
          <a:xfrm>
            <a:off x="7620000" y="3240298"/>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4984" name="Text Box 24"/>
          <p:cNvSpPr txBox="1">
            <a:spLocks noChangeArrowheads="1"/>
          </p:cNvSpPr>
          <p:nvPr/>
        </p:nvSpPr>
        <p:spPr bwMode="auto">
          <a:xfrm>
            <a:off x="7620000" y="263069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4985" name="Text Box 25"/>
          <p:cNvSpPr txBox="1">
            <a:spLocks noChangeArrowheads="1"/>
          </p:cNvSpPr>
          <p:nvPr/>
        </p:nvSpPr>
        <p:spPr bwMode="auto">
          <a:xfrm>
            <a:off x="7620000" y="202109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424986" name="Text Box 26"/>
          <p:cNvSpPr txBox="1">
            <a:spLocks noChangeArrowheads="1"/>
          </p:cNvSpPr>
          <p:nvPr/>
        </p:nvSpPr>
        <p:spPr bwMode="auto">
          <a:xfrm>
            <a:off x="7543800" y="4459498"/>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rPr>
              <a:t>平方根</a:t>
            </a:r>
          </a:p>
        </p:txBody>
      </p:sp>
      <p:sp>
        <p:nvSpPr>
          <p:cNvPr id="424992" name="Text Box 32"/>
          <p:cNvSpPr txBox="1">
            <a:spLocks noChangeArrowheads="1"/>
          </p:cNvSpPr>
          <p:nvPr/>
        </p:nvSpPr>
        <p:spPr bwMode="auto">
          <a:xfrm>
            <a:off x="6823166" y="5859673"/>
            <a:ext cx="22493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执行完恢复现场后</a:t>
            </a:r>
          </a:p>
          <a:p>
            <a:pPr algn="ctr"/>
            <a:r>
              <a:rPr lang="zh-CN" altLang="en-US" sz="2000" b="1" dirty="0">
                <a:solidFill>
                  <a:srgbClr val="FF0000"/>
                </a:solidFill>
              </a:rPr>
              <a:t>堆栈的情况</a:t>
            </a:r>
          </a:p>
        </p:txBody>
      </p:sp>
      <p:sp>
        <p:nvSpPr>
          <p:cNvPr id="32" name="Text Box 2"/>
          <p:cNvSpPr txBox="1">
            <a:spLocks noChangeArrowheads="1"/>
          </p:cNvSpPr>
          <p:nvPr/>
        </p:nvSpPr>
        <p:spPr bwMode="auto">
          <a:xfrm>
            <a:off x="431540" y="1050359"/>
            <a:ext cx="313234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0" dirty="0">
                <a:latin typeface="Times New Roman" panose="02020603050405020304" pitchFamily="18" charset="0"/>
              </a:rPr>
              <a:t>;</a:t>
            </a:r>
            <a:r>
              <a:rPr lang="zh-CN" altLang="en-US" sz="1600" b="0" dirty="0">
                <a:latin typeface="Times New Roman" panose="02020603050405020304" pitchFamily="18" charset="0"/>
              </a:rPr>
              <a:t>子程序清单如下：</a:t>
            </a:r>
          </a:p>
          <a:p>
            <a:pPr>
              <a:spcBef>
                <a:spcPct val="50000"/>
              </a:spcBef>
            </a:pPr>
            <a:r>
              <a:rPr lang="en-US" altLang="zh-CN" sz="1600" b="0" dirty="0">
                <a:latin typeface="Times New Roman" panose="02020603050405020304" pitchFamily="18" charset="0"/>
              </a:rPr>
              <a:t>SQROOT   PROC</a:t>
            </a:r>
          </a:p>
          <a:p>
            <a:pPr>
              <a:spcBef>
                <a:spcPct val="50000"/>
              </a:spcBef>
            </a:pPr>
            <a:r>
              <a:rPr lang="en-US" altLang="zh-CN" sz="1600" b="0" dirty="0">
                <a:latin typeface="Times New Roman" panose="02020603050405020304" pitchFamily="18" charset="0"/>
              </a:rPr>
              <a:t>	PUSH	AX</a:t>
            </a:r>
          </a:p>
          <a:p>
            <a:pPr>
              <a:spcBef>
                <a:spcPct val="50000"/>
              </a:spcBef>
            </a:pPr>
            <a:r>
              <a:rPr lang="en-US" altLang="zh-CN" sz="1600" b="0" dirty="0">
                <a:latin typeface="Times New Roman" panose="02020603050405020304" pitchFamily="18" charset="0"/>
              </a:rPr>
              <a:t>	PUSH	BX</a:t>
            </a:r>
          </a:p>
          <a:p>
            <a:pPr>
              <a:spcBef>
                <a:spcPct val="50000"/>
              </a:spcBef>
            </a:pPr>
            <a:r>
              <a:rPr lang="en-US" altLang="zh-CN" sz="1600" b="0" dirty="0">
                <a:latin typeface="Times New Roman" panose="02020603050405020304" pitchFamily="18" charset="0"/>
              </a:rPr>
              <a:t>	PUSH	CX</a:t>
            </a:r>
          </a:p>
          <a:p>
            <a:pPr>
              <a:spcBef>
                <a:spcPct val="50000"/>
              </a:spcBef>
            </a:pPr>
            <a:r>
              <a:rPr lang="en-US" altLang="zh-CN" sz="1600" b="0" dirty="0">
                <a:latin typeface="Times New Roman" panose="02020603050405020304" pitchFamily="18" charset="0"/>
              </a:rPr>
              <a:t>	</a:t>
            </a:r>
            <a:r>
              <a:rPr lang="en-US" altLang="zh-CN" sz="1600" b="0" dirty="0">
                <a:solidFill>
                  <a:srgbClr val="FF0000"/>
                </a:solidFill>
                <a:latin typeface="Times New Roman" panose="02020603050405020304" pitchFamily="18" charset="0"/>
              </a:rPr>
              <a:t>ADD	SP, 8</a:t>
            </a:r>
          </a:p>
          <a:p>
            <a:pPr>
              <a:spcBef>
                <a:spcPct val="50000"/>
              </a:spcBef>
            </a:pPr>
            <a:r>
              <a:rPr lang="en-US" altLang="zh-CN" sz="1600" b="0" dirty="0">
                <a:latin typeface="Times New Roman" panose="02020603050405020304" pitchFamily="18" charset="0"/>
              </a:rPr>
              <a:t>	</a:t>
            </a:r>
            <a:r>
              <a:rPr lang="en-US" altLang="zh-CN" sz="1600" b="0" dirty="0">
                <a:solidFill>
                  <a:schemeClr val="tx2"/>
                </a:solidFill>
                <a:latin typeface="Times New Roman" panose="02020603050405020304" pitchFamily="18" charset="0"/>
              </a:rPr>
              <a:t>POP	CX</a:t>
            </a:r>
          </a:p>
          <a:p>
            <a:pPr>
              <a:spcBef>
                <a:spcPct val="50000"/>
              </a:spcBef>
            </a:pPr>
            <a:r>
              <a:rPr lang="en-US" altLang="zh-CN" sz="1600" b="0" dirty="0">
                <a:latin typeface="Times New Roman" panose="02020603050405020304" pitchFamily="18" charset="0"/>
              </a:rPr>
              <a:t>	XOR	BX, BX</a:t>
            </a:r>
          </a:p>
          <a:p>
            <a:pPr>
              <a:spcBef>
                <a:spcPct val="50000"/>
              </a:spcBef>
            </a:pPr>
            <a:r>
              <a:rPr lang="en-US" altLang="zh-CN" sz="1600" b="0" dirty="0">
                <a:latin typeface="Times New Roman" panose="02020603050405020304" pitchFamily="18" charset="0"/>
              </a:rPr>
              <a:t>	AND	CX, CX</a:t>
            </a:r>
          </a:p>
          <a:p>
            <a:pPr>
              <a:spcBef>
                <a:spcPct val="50000"/>
              </a:spcBef>
            </a:pPr>
            <a:r>
              <a:rPr lang="en-US" altLang="zh-CN" sz="1600" b="0" dirty="0">
                <a:latin typeface="Times New Roman" panose="02020603050405020304" pitchFamily="18" charset="0"/>
              </a:rPr>
              <a:t>	JZ	SQRT3</a:t>
            </a:r>
          </a:p>
          <a:p>
            <a:pPr>
              <a:spcBef>
                <a:spcPct val="50000"/>
              </a:spcBef>
            </a:pPr>
            <a:r>
              <a:rPr lang="en-US" altLang="zh-CN" sz="1600" b="0" dirty="0"/>
              <a:t>SQRT1: </a:t>
            </a:r>
          </a:p>
          <a:p>
            <a:pPr>
              <a:spcBef>
                <a:spcPct val="50000"/>
              </a:spcBef>
            </a:pPr>
            <a:r>
              <a:rPr lang="en-US" altLang="zh-CN" sz="1600" b="0" dirty="0"/>
              <a:t>	MOV 	AX, BX</a:t>
            </a:r>
          </a:p>
          <a:p>
            <a:pPr>
              <a:spcBef>
                <a:spcPct val="50000"/>
              </a:spcBef>
            </a:pPr>
            <a:r>
              <a:rPr lang="en-US" altLang="zh-CN" sz="1600" b="0" dirty="0"/>
              <a:t>	MUL 	BX</a:t>
            </a:r>
          </a:p>
          <a:p>
            <a:pPr>
              <a:spcBef>
                <a:spcPct val="50000"/>
              </a:spcBef>
            </a:pPr>
            <a:r>
              <a:rPr lang="en-US" altLang="zh-CN" sz="1600" b="0" dirty="0"/>
              <a:t>	CMP	CX, AX</a:t>
            </a:r>
          </a:p>
        </p:txBody>
      </p:sp>
      <p:sp>
        <p:nvSpPr>
          <p:cNvPr id="33" name="Text Box 25"/>
          <p:cNvSpPr txBox="1">
            <a:spLocks noChangeArrowheads="1"/>
          </p:cNvSpPr>
          <p:nvPr/>
        </p:nvSpPr>
        <p:spPr bwMode="auto">
          <a:xfrm>
            <a:off x="3687763" y="1062687"/>
            <a:ext cx="2971800"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JB	SQRT2</a:t>
            </a:r>
          </a:p>
          <a:p>
            <a:r>
              <a:rPr lang="en-US" altLang="zh-CN" dirty="0"/>
              <a:t>	INC	BX</a:t>
            </a:r>
          </a:p>
          <a:p>
            <a:r>
              <a:rPr lang="en-US" altLang="zh-CN" dirty="0"/>
              <a:t>	JMP	SQRT1</a:t>
            </a:r>
          </a:p>
          <a:p>
            <a:r>
              <a:rPr lang="en-US" altLang="zh-CN" dirty="0"/>
              <a:t>SQRT2:	</a:t>
            </a:r>
          </a:p>
          <a:p>
            <a:r>
              <a:rPr lang="en-US" altLang="zh-CN" dirty="0"/>
              <a:t>	DEC 	BX</a:t>
            </a:r>
          </a:p>
          <a:p>
            <a:r>
              <a:rPr lang="en-US" altLang="zh-CN" dirty="0"/>
              <a:t>SQRT3: </a:t>
            </a:r>
          </a:p>
          <a:p>
            <a:r>
              <a:rPr lang="en-US" altLang="zh-CN" dirty="0"/>
              <a:t>	PUSH	BX</a:t>
            </a:r>
          </a:p>
          <a:p>
            <a:r>
              <a:rPr lang="en-US" altLang="zh-CN" dirty="0"/>
              <a:t>	</a:t>
            </a:r>
            <a:r>
              <a:rPr lang="en-US" altLang="zh-CN" dirty="0">
                <a:solidFill>
                  <a:srgbClr val="FF0000"/>
                </a:solidFill>
              </a:rPr>
              <a:t>SUB	SP, 8</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28" name="文本框 1">
            <a:extLst>
              <a:ext uri="{FF2B5EF4-FFF2-40B4-BE49-F238E27FC236}">
                <a16:creationId xmlns:a16="http://schemas.microsoft.com/office/drawing/2014/main" id="{B9143449-39C4-5D44-BB28-3B98A76CDDCE}"/>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368003154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955226"/>
            <a:ext cx="6192688" cy="5909310"/>
          </a:xfrm>
          <a:prstGeom prst="rect">
            <a:avLst/>
          </a:prstGeom>
        </p:spPr>
        <p:txBody>
          <a:bodyPr wrap="square">
            <a:spAutoFit/>
          </a:bodyPr>
          <a:lstStyle/>
          <a:p>
            <a:r>
              <a:rPr lang="en-US" altLang="zh-CN" sz="1800" b="0" dirty="0"/>
              <a:t>SSEG	SEGMENT</a:t>
            </a:r>
          </a:p>
          <a:p>
            <a:r>
              <a:rPr lang="en-US" altLang="zh-CN" sz="1800" b="0" dirty="0"/>
              <a:t>STK	DB 20 DUP(0)</a:t>
            </a:r>
          </a:p>
          <a:p>
            <a:r>
              <a:rPr lang="en-US" altLang="zh-CN" sz="1800" b="0" dirty="0"/>
              <a:t>SSEG	ENDS</a:t>
            </a:r>
          </a:p>
          <a:p>
            <a:endParaRPr lang="zh-CN" altLang="en-US" sz="1800" b="0" dirty="0"/>
          </a:p>
          <a:p>
            <a:r>
              <a:rPr lang="en-US" altLang="zh-CN" sz="1800" b="0" dirty="0"/>
              <a:t>DSEG	SEGMENT</a:t>
            </a:r>
          </a:p>
          <a:p>
            <a:r>
              <a:rPr lang="en-US" altLang="zh-CN" sz="1800" b="0" dirty="0"/>
              <a:t>PX	DW	50</a:t>
            </a:r>
          </a:p>
          <a:p>
            <a:r>
              <a:rPr lang="en-US" altLang="zh-CN" sz="1800" b="0" dirty="0"/>
              <a:t>DSEG	ENDS</a:t>
            </a:r>
          </a:p>
          <a:p>
            <a:endParaRPr lang="zh-CN" altLang="en-US" sz="1800" b="0" dirty="0"/>
          </a:p>
          <a:p>
            <a:r>
              <a:rPr lang="en-US" altLang="zh-CN" sz="1800" b="0" dirty="0"/>
              <a:t>CSEG SEGMENT</a:t>
            </a:r>
          </a:p>
          <a:p>
            <a:r>
              <a:rPr lang="en-US" altLang="zh-CN" sz="1800" b="0" dirty="0"/>
              <a:t>	ASSUME CS:CSEG,DS:DSEG,SS:SSEG</a:t>
            </a:r>
          </a:p>
          <a:p>
            <a:r>
              <a:rPr lang="en-US" altLang="zh-CN" sz="1800" b="0" dirty="0"/>
              <a:t>START:	MOV AX, DSEG</a:t>
            </a:r>
          </a:p>
          <a:p>
            <a:r>
              <a:rPr lang="en-US" altLang="zh-CN" sz="1800" b="0" dirty="0"/>
              <a:t>MOV	DS,AX</a:t>
            </a:r>
          </a:p>
          <a:p>
            <a:r>
              <a:rPr lang="en-US" altLang="zh-CN" sz="1800" b="0" dirty="0"/>
              <a:t>MOV	AX, SSEG</a:t>
            </a:r>
          </a:p>
          <a:p>
            <a:r>
              <a:rPr lang="en-US" altLang="zh-CN" sz="1800" b="0" dirty="0"/>
              <a:t>MOV	SS, AX</a:t>
            </a:r>
          </a:p>
          <a:p>
            <a:r>
              <a:rPr lang="en-US" altLang="zh-CN" sz="1800" b="0" dirty="0"/>
              <a:t>MOV     	CX,PX</a:t>
            </a:r>
          </a:p>
          <a:p>
            <a:r>
              <a:rPr lang="en-US" altLang="zh-CN" sz="1800" b="0" dirty="0"/>
              <a:t>SHL     	CX,1</a:t>
            </a:r>
          </a:p>
          <a:p>
            <a:r>
              <a:rPr lang="en-US" altLang="zh-CN" sz="1800" b="0" dirty="0">
                <a:solidFill>
                  <a:srgbClr val="FF0000"/>
                </a:solidFill>
              </a:rPr>
              <a:t>PUSH	CX</a:t>
            </a:r>
            <a:r>
              <a:rPr lang="en-US" altLang="zh-CN" sz="1800" b="0" dirty="0"/>
              <a:t>		;</a:t>
            </a:r>
            <a:r>
              <a:rPr lang="zh-CN" altLang="en-US" sz="1800" b="0" dirty="0"/>
              <a:t>堆栈传递入口参数</a:t>
            </a:r>
            <a:endParaRPr lang="en-US" altLang="zh-CN" sz="1800" b="0" dirty="0"/>
          </a:p>
          <a:p>
            <a:r>
              <a:rPr lang="en-US" altLang="zh-CN" sz="1800" b="0" dirty="0">
                <a:solidFill>
                  <a:srgbClr val="FF0000"/>
                </a:solidFill>
              </a:rPr>
              <a:t>CALL  	SQROOT</a:t>
            </a:r>
          </a:p>
          <a:p>
            <a:r>
              <a:rPr lang="en-US" altLang="zh-CN" sz="1800" b="0" dirty="0">
                <a:solidFill>
                  <a:srgbClr val="FF0000"/>
                </a:solidFill>
              </a:rPr>
              <a:t>POP 	CX</a:t>
            </a:r>
            <a:r>
              <a:rPr lang="en-US" altLang="zh-CN" sz="1800" b="0" dirty="0"/>
              <a:t>		 ;</a:t>
            </a:r>
            <a:r>
              <a:rPr lang="zh-CN" altLang="en-US" sz="1800" b="0" dirty="0"/>
              <a:t>堆栈返回运算结果</a:t>
            </a:r>
            <a:endParaRPr lang="en-US" altLang="zh-CN" sz="1800" b="0" dirty="0"/>
          </a:p>
          <a:p>
            <a:r>
              <a:rPr lang="en-US" altLang="zh-CN" sz="1800" b="0" dirty="0"/>
              <a:t>MOV   	AH, 4CH</a:t>
            </a:r>
          </a:p>
          <a:p>
            <a:r>
              <a:rPr lang="en-US" altLang="zh-CN" sz="1800" b="0" dirty="0"/>
              <a:t>INT 21H</a:t>
            </a:r>
            <a:endParaRPr lang="zh-CN" altLang="en-US" sz="1800" b="0" dirty="0"/>
          </a:p>
        </p:txBody>
      </p:sp>
      <p:sp>
        <p:nvSpPr>
          <p:cNvPr id="4" name="TextBox 3"/>
          <p:cNvSpPr txBox="1"/>
          <p:nvPr/>
        </p:nvSpPr>
        <p:spPr>
          <a:xfrm>
            <a:off x="434859" y="1045195"/>
            <a:ext cx="1215397" cy="461665"/>
          </a:xfrm>
          <a:prstGeom prst="rect">
            <a:avLst/>
          </a:prstGeom>
          <a:noFill/>
        </p:spPr>
        <p:txBody>
          <a:bodyPr wrap="none" rtlCol="0">
            <a:spAutoFit/>
          </a:bodyPr>
          <a:lstStyle/>
          <a:p>
            <a:r>
              <a:rPr lang="zh-CN" altLang="en-US" dirty="0"/>
              <a:t>主程序</a:t>
            </a:r>
            <a:r>
              <a:rPr lang="en-US" altLang="zh-CN" dirty="0"/>
              <a:t>:</a:t>
            </a:r>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6163009" y="1073565"/>
                <a:ext cx="2339727"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000" i="1" dirty="0" smtClean="0">
                          <a:latin typeface="Cambria Math"/>
                        </a:rPr>
                        <m:t>计算</m:t>
                      </m:r>
                      <m:r>
                        <a:rPr lang="zh-CN" altLang="en-US" sz="2000" b="1" i="1" dirty="0" smtClean="0">
                          <a:latin typeface="Cambria Math"/>
                        </a:rPr>
                        <m:t>：</m:t>
                      </m:r>
                      <m:r>
                        <a:rPr lang="en-US" altLang="zh-CN" sz="2000" b="1" i="1" dirty="0" smtClean="0">
                          <a:latin typeface="Cambria Math"/>
                        </a:rPr>
                        <m:t>𝑺</m:t>
                      </m:r>
                      <m:r>
                        <a:rPr lang="en-US" altLang="zh-CN" sz="2000" b="1" i="1" dirty="0" smtClean="0">
                          <a:latin typeface="Cambria Math"/>
                        </a:rPr>
                        <m:t>=</m:t>
                      </m:r>
                      <m:rad>
                        <m:radPr>
                          <m:degHide m:val="on"/>
                          <m:ctrlPr>
                            <a:rPr lang="en-US" altLang="zh-CN" sz="2000" i="1" dirty="0" smtClean="0">
                              <a:latin typeface="Cambria Math" panose="02040503050406030204" pitchFamily="18" charset="0"/>
                            </a:rPr>
                          </m:ctrlPr>
                        </m:radPr>
                        <m:deg/>
                        <m:e>
                          <m:r>
                            <a:rPr lang="en-US" altLang="zh-CN" sz="2000" b="1" i="1" dirty="0" smtClean="0">
                              <a:latin typeface="Cambria Math"/>
                            </a:rPr>
                            <m:t>𝟐</m:t>
                          </m:r>
                          <m:r>
                            <a:rPr lang="en-US" altLang="zh-CN" sz="2000" b="1" i="1" dirty="0" smtClean="0">
                              <a:latin typeface="Cambria Math"/>
                            </a:rPr>
                            <m:t>𝒙</m:t>
                          </m:r>
                        </m:e>
                      </m:rad>
                    </m:oMath>
                  </m:oMathPara>
                </a14:m>
                <a:endParaRPr lang="zh-CN" alt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163009" y="1073565"/>
                <a:ext cx="2339727" cy="436402"/>
              </a:xfrm>
              <a:prstGeom prst="rect">
                <a:avLst/>
              </a:prstGeom>
              <a:blipFill rotWithShape="1">
                <a:blip r:embed="rId2"/>
                <a:stretch>
                  <a:fillRect b="-9722"/>
                </a:stretch>
              </a:blipFill>
            </p:spPr>
            <p:txBody>
              <a:bodyPr/>
              <a:lstStyle/>
              <a:p>
                <a:r>
                  <a:rPr lang="zh-CN" altLang="en-US">
                    <a:noFill/>
                  </a:rPr>
                  <a:t> </a:t>
                </a:r>
                <a:endParaRPr lang="zh-CN" altLang="en-US">
                  <a:noFill/>
                </a:endParaRPr>
              </a:p>
            </p:txBody>
          </p:sp>
        </mc:Fallback>
      </mc:AlternateContent>
      <p:sp>
        <p:nvSpPr>
          <p:cNvPr id="6" name="文本框 1">
            <a:extLst>
              <a:ext uri="{FF2B5EF4-FFF2-40B4-BE49-F238E27FC236}">
                <a16:creationId xmlns:a16="http://schemas.microsoft.com/office/drawing/2014/main" id="{6A18270D-27B9-3C4C-BEB8-DB58A3BBF18E}"/>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269853214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323850" y="1052513"/>
            <a:ext cx="8820150" cy="5732462"/>
          </a:xfrm>
          <a:solidFill>
            <a:srgbClr val="CCFFFF"/>
          </a:solidFill>
        </p:spPr>
        <p:txBody>
          <a:bodyPr/>
          <a:lstStyle/>
          <a:p>
            <a:pPr marL="0" indent="0">
              <a:buNone/>
            </a:pPr>
            <a:r>
              <a:rPr lang="zh-CN" altLang="en-US" dirty="0"/>
              <a:t>思考题：</a:t>
            </a:r>
            <a:endParaRPr lang="en-US" altLang="zh-CN" dirty="0"/>
          </a:p>
          <a:p>
            <a:r>
              <a:rPr lang="zh-CN" altLang="en-US" dirty="0"/>
              <a:t>如果子程序在得到参数后</a:t>
            </a:r>
          </a:p>
          <a:p>
            <a:pPr>
              <a:buFont typeface="Wingdings" panose="05000000000000000000" pitchFamily="2" charset="2"/>
              <a:buNone/>
            </a:pPr>
            <a:r>
              <a:rPr lang="zh-CN" altLang="en-US" dirty="0"/>
              <a:t>   还要使用堆栈将会如何？</a:t>
            </a:r>
          </a:p>
          <a:p>
            <a:r>
              <a:rPr lang="zh-CN" altLang="en-US" dirty="0"/>
              <a:t>怎样解决？</a:t>
            </a:r>
          </a:p>
        </p:txBody>
      </p:sp>
      <p:pic>
        <p:nvPicPr>
          <p:cNvPr id="568354" name="Picture 34" descr="CH6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3500438"/>
            <a:ext cx="2205037" cy="2895600"/>
          </a:xfrm>
          <a:prstGeom prst="rect">
            <a:avLst/>
          </a:prstGeom>
          <a:noFill/>
          <a:extLst>
            <a:ext uri="{909E8E84-426E-40DD-AFC4-6F175D3DCCD1}">
              <a14:hiddenFill xmlns:a14="http://schemas.microsoft.com/office/drawing/2010/main">
                <a:solidFill>
                  <a:srgbClr val="FFFFFF"/>
                </a:solidFill>
              </a14:hiddenFill>
            </a:ext>
          </a:extLst>
        </p:spPr>
      </p:pic>
      <p:grpSp>
        <p:nvGrpSpPr>
          <p:cNvPr id="568353" name="Group 33"/>
          <p:cNvGrpSpPr/>
          <p:nvPr/>
        </p:nvGrpSpPr>
        <p:grpSpPr bwMode="auto">
          <a:xfrm>
            <a:off x="323850" y="3238500"/>
            <a:ext cx="5995988" cy="3497263"/>
            <a:chOff x="204" y="2040"/>
            <a:chExt cx="3777" cy="2203"/>
          </a:xfrm>
        </p:grpSpPr>
        <p:sp>
          <p:nvSpPr>
            <p:cNvPr id="568324" name="Text Box 4"/>
            <p:cNvSpPr txBox="1">
              <a:spLocks noChangeArrowheads="1"/>
            </p:cNvSpPr>
            <p:nvPr/>
          </p:nvSpPr>
          <p:spPr bwMode="auto">
            <a:xfrm>
              <a:off x="204" y="2040"/>
              <a:ext cx="1905" cy="220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85000"/>
                </a:spcBef>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子程序清单如下：</a:t>
              </a:r>
              <a:endParaRPr lang="zh-CN" altLang="en-US" sz="1800" b="1" dirty="0">
                <a:latin typeface="Times New Roman" panose="02020603050405020304" pitchFamily="18" charset="0"/>
              </a:endParaRPr>
            </a:p>
            <a:p>
              <a:pPr>
                <a:lnSpc>
                  <a:spcPct val="0"/>
                </a:lnSpc>
                <a:spcBef>
                  <a:spcPct val="85000"/>
                </a:spcBef>
              </a:pPr>
              <a:r>
                <a:rPr lang="en-US" altLang="zh-CN" sz="1800" b="1" dirty="0">
                  <a:latin typeface="Times New Roman" panose="02020603050405020304" pitchFamily="18" charset="0"/>
                </a:rPr>
                <a:t>SQROOT   PROC</a:t>
              </a:r>
            </a:p>
            <a:p>
              <a:pPr>
                <a:lnSpc>
                  <a:spcPct val="0"/>
                </a:lnSpc>
                <a:spcBef>
                  <a:spcPct val="85000"/>
                </a:spcBef>
              </a:pPr>
              <a:r>
                <a:rPr lang="en-US" altLang="zh-CN" sz="1800" dirty="0"/>
                <a:t>	PUSH	AX</a:t>
              </a:r>
            </a:p>
            <a:p>
              <a:pPr>
                <a:lnSpc>
                  <a:spcPct val="0"/>
                </a:lnSpc>
                <a:spcBef>
                  <a:spcPct val="85000"/>
                </a:spcBef>
              </a:pPr>
              <a:r>
                <a:rPr lang="en-US" altLang="zh-CN" sz="1800" dirty="0"/>
                <a:t>	PUSH	BX</a:t>
              </a:r>
            </a:p>
            <a:p>
              <a:pPr>
                <a:lnSpc>
                  <a:spcPct val="0"/>
                </a:lnSpc>
                <a:spcBef>
                  <a:spcPct val="85000"/>
                </a:spcBef>
              </a:pPr>
              <a:r>
                <a:rPr lang="en-US" altLang="zh-CN" sz="1800" dirty="0"/>
                <a:t>	PUSH	CX</a:t>
              </a:r>
            </a:p>
            <a:p>
              <a:pPr>
                <a:lnSpc>
                  <a:spcPct val="0"/>
                </a:lnSpc>
                <a:spcBef>
                  <a:spcPct val="85000"/>
                </a:spcBef>
              </a:pPr>
              <a:r>
                <a:rPr lang="en-US" altLang="zh-CN" sz="1800" dirty="0"/>
                <a:t>	</a:t>
              </a:r>
              <a:r>
                <a:rPr lang="en-US" altLang="zh-CN" sz="1800" dirty="0">
                  <a:solidFill>
                    <a:srgbClr val="FF0000"/>
                  </a:solidFill>
                </a:rPr>
                <a:t>ADD	SP, 8</a:t>
              </a:r>
            </a:p>
            <a:p>
              <a:pPr>
                <a:lnSpc>
                  <a:spcPct val="0"/>
                </a:lnSpc>
                <a:spcBef>
                  <a:spcPct val="85000"/>
                </a:spcBef>
              </a:pPr>
              <a:r>
                <a:rPr lang="en-US" altLang="zh-CN" sz="1800" dirty="0"/>
                <a:t>	</a:t>
              </a:r>
              <a:r>
                <a:rPr lang="en-US" altLang="zh-CN" sz="1800" dirty="0">
                  <a:solidFill>
                    <a:srgbClr val="FF0000"/>
                  </a:solidFill>
                </a:rPr>
                <a:t>POP	CX</a:t>
              </a:r>
            </a:p>
            <a:p>
              <a:pPr>
                <a:lnSpc>
                  <a:spcPct val="0"/>
                </a:lnSpc>
                <a:spcBef>
                  <a:spcPct val="85000"/>
                </a:spcBef>
              </a:pPr>
              <a:r>
                <a:rPr lang="en-US" altLang="zh-CN" sz="1800" dirty="0"/>
                <a:t>	XOR	BX, BX</a:t>
              </a:r>
            </a:p>
            <a:p>
              <a:pPr>
                <a:lnSpc>
                  <a:spcPct val="0"/>
                </a:lnSpc>
                <a:spcBef>
                  <a:spcPct val="85000"/>
                </a:spcBef>
              </a:pPr>
              <a:r>
                <a:rPr lang="en-US" altLang="zh-CN" sz="1800" dirty="0"/>
                <a:t>	AND	CX, CX</a:t>
              </a:r>
            </a:p>
            <a:p>
              <a:pPr>
                <a:lnSpc>
                  <a:spcPct val="0"/>
                </a:lnSpc>
                <a:spcBef>
                  <a:spcPct val="85000"/>
                </a:spcBef>
              </a:pPr>
              <a:r>
                <a:rPr lang="en-US" altLang="zh-CN" sz="1800" dirty="0"/>
                <a:t>	JZ	SQRT3</a:t>
              </a:r>
            </a:p>
            <a:p>
              <a:pPr>
                <a:lnSpc>
                  <a:spcPct val="0"/>
                </a:lnSpc>
                <a:spcBef>
                  <a:spcPct val="85000"/>
                </a:spcBef>
              </a:pPr>
              <a:r>
                <a:rPr lang="en-US" altLang="zh-CN" sz="1800" dirty="0"/>
                <a:t>SQRT1: </a:t>
              </a:r>
            </a:p>
            <a:p>
              <a:pPr>
                <a:lnSpc>
                  <a:spcPct val="0"/>
                </a:lnSpc>
                <a:spcBef>
                  <a:spcPct val="85000"/>
                </a:spcBef>
              </a:pPr>
              <a:r>
                <a:rPr lang="en-US" altLang="zh-CN" sz="1800" dirty="0"/>
                <a:t>	MOV 	AX, BX</a:t>
              </a:r>
            </a:p>
            <a:p>
              <a:pPr>
                <a:lnSpc>
                  <a:spcPct val="0"/>
                </a:lnSpc>
                <a:spcBef>
                  <a:spcPct val="85000"/>
                </a:spcBef>
              </a:pPr>
              <a:r>
                <a:rPr lang="en-US" altLang="zh-CN" sz="1800" dirty="0"/>
                <a:t>	MUL 	BX</a:t>
              </a:r>
            </a:p>
            <a:p>
              <a:pPr>
                <a:lnSpc>
                  <a:spcPct val="0"/>
                </a:lnSpc>
                <a:spcBef>
                  <a:spcPct val="85000"/>
                </a:spcBef>
              </a:pPr>
              <a:r>
                <a:rPr lang="en-US" altLang="zh-CN" sz="1800" dirty="0"/>
                <a:t>	CMP	CX, AX</a:t>
              </a:r>
            </a:p>
          </p:txBody>
        </p:sp>
        <p:sp>
          <p:nvSpPr>
            <p:cNvPr id="568325" name="Text Box 5"/>
            <p:cNvSpPr txBox="1">
              <a:spLocks noChangeArrowheads="1"/>
            </p:cNvSpPr>
            <p:nvPr/>
          </p:nvSpPr>
          <p:spPr bwMode="auto">
            <a:xfrm>
              <a:off x="2109" y="2049"/>
              <a:ext cx="1872" cy="215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dirty="0">
                  <a:latin typeface="Times New Roman" panose="02020603050405020304" pitchFamily="18" charset="0"/>
                </a:rPr>
                <a:t>	</a:t>
              </a:r>
              <a:r>
                <a:rPr lang="en-US" altLang="zh-CN" sz="1800" dirty="0"/>
                <a:t>JB	SQRT2</a:t>
              </a:r>
            </a:p>
            <a:p>
              <a:r>
                <a:rPr lang="en-US" altLang="zh-CN" sz="1800" dirty="0"/>
                <a:t>	INC	BX</a:t>
              </a:r>
            </a:p>
            <a:p>
              <a:r>
                <a:rPr lang="en-US" altLang="zh-CN" sz="1800" dirty="0"/>
                <a:t>	JMP	SQRT1</a:t>
              </a:r>
            </a:p>
            <a:p>
              <a:r>
                <a:rPr lang="en-US" altLang="zh-CN" sz="1800" dirty="0"/>
                <a:t>SQRT2:	DEC 	BX</a:t>
              </a:r>
            </a:p>
            <a:p>
              <a:r>
                <a:rPr lang="en-US" altLang="zh-CN" sz="1800" dirty="0"/>
                <a:t>SQRT3:</a:t>
              </a:r>
            </a:p>
            <a:p>
              <a:r>
                <a:rPr lang="en-US" altLang="zh-CN" sz="1800" dirty="0"/>
                <a:t>	PUSH	BX</a:t>
              </a:r>
            </a:p>
            <a:p>
              <a:r>
                <a:rPr lang="en-US" altLang="zh-CN" sz="1800" dirty="0"/>
                <a:t>	</a:t>
              </a:r>
              <a:r>
                <a:rPr lang="en-US" altLang="zh-CN" sz="1800" dirty="0">
                  <a:solidFill>
                    <a:srgbClr val="FF0000"/>
                  </a:solidFill>
                </a:rPr>
                <a:t>SUB	SP, 8</a:t>
              </a:r>
            </a:p>
            <a:p>
              <a:r>
                <a:rPr lang="en-US" altLang="zh-CN" sz="1800" dirty="0"/>
                <a:t>	POP	CX</a:t>
              </a:r>
            </a:p>
            <a:p>
              <a:r>
                <a:rPr lang="en-US" altLang="zh-CN" sz="1800" dirty="0"/>
                <a:t>	POP	BX</a:t>
              </a:r>
            </a:p>
            <a:p>
              <a:r>
                <a:rPr lang="en-US" altLang="zh-CN" sz="1800" dirty="0"/>
                <a:t>	POP	AX</a:t>
              </a:r>
            </a:p>
            <a:p>
              <a:r>
                <a:rPr lang="en-US" altLang="zh-CN" sz="1800" dirty="0"/>
                <a:t>	RET</a:t>
              </a:r>
            </a:p>
            <a:p>
              <a:r>
                <a:rPr lang="en-US" altLang="zh-CN" sz="1800" dirty="0"/>
                <a:t>SQROOT   ENDP</a:t>
              </a:r>
              <a:endParaRPr lang="en-US" altLang="zh-CN" sz="1800" b="1" dirty="0">
                <a:latin typeface="Times New Roman" panose="02020603050405020304" pitchFamily="18" charset="0"/>
              </a:endParaRPr>
            </a:p>
          </p:txBody>
        </p:sp>
      </p:grpSp>
      <p:grpSp>
        <p:nvGrpSpPr>
          <p:cNvPr id="568352" name="Group 32"/>
          <p:cNvGrpSpPr/>
          <p:nvPr/>
        </p:nvGrpSpPr>
        <p:grpSpPr bwMode="auto">
          <a:xfrm>
            <a:off x="6815138" y="1047750"/>
            <a:ext cx="2185988" cy="5621338"/>
            <a:chOff x="4293" y="476"/>
            <a:chExt cx="1377" cy="3541"/>
          </a:xfrm>
        </p:grpSpPr>
        <p:sp>
          <p:nvSpPr>
            <p:cNvPr id="568327" name="Line 7"/>
            <p:cNvSpPr>
              <a:spLocks noChangeShapeType="1"/>
            </p:cNvSpPr>
            <p:nvPr/>
          </p:nvSpPr>
          <p:spPr bwMode="auto">
            <a:xfrm>
              <a:off x="4704" y="476"/>
              <a:ext cx="0" cy="30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28" name="Line 8"/>
            <p:cNvSpPr>
              <a:spLocks noChangeShapeType="1"/>
            </p:cNvSpPr>
            <p:nvPr/>
          </p:nvSpPr>
          <p:spPr bwMode="auto">
            <a:xfrm>
              <a:off x="5280" y="476"/>
              <a:ext cx="0" cy="30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29" name="Line 9"/>
            <p:cNvSpPr>
              <a:spLocks noChangeShapeType="1"/>
            </p:cNvSpPr>
            <p:nvPr/>
          </p:nvSpPr>
          <p:spPr bwMode="auto">
            <a:xfrm>
              <a:off x="4704" y="302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p:cNvSpPr>
              <a:spLocks noChangeShapeType="1"/>
            </p:cNvSpPr>
            <p:nvPr/>
          </p:nvSpPr>
          <p:spPr bwMode="auto">
            <a:xfrm>
              <a:off x="4704" y="2828"/>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p:cNvSpPr>
              <a:spLocks noChangeShapeType="1"/>
            </p:cNvSpPr>
            <p:nvPr/>
          </p:nvSpPr>
          <p:spPr bwMode="auto">
            <a:xfrm>
              <a:off x="4704" y="2636"/>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Line 12"/>
            <p:cNvSpPr>
              <a:spLocks noChangeShapeType="1"/>
            </p:cNvSpPr>
            <p:nvPr/>
          </p:nvSpPr>
          <p:spPr bwMode="auto">
            <a:xfrm>
              <a:off x="4704" y="2444"/>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3" name="Line 13"/>
            <p:cNvSpPr>
              <a:spLocks noChangeShapeType="1"/>
            </p:cNvSpPr>
            <p:nvPr/>
          </p:nvSpPr>
          <p:spPr bwMode="auto">
            <a:xfrm>
              <a:off x="4704" y="2252"/>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4" name="Line 14"/>
            <p:cNvSpPr>
              <a:spLocks noChangeShapeType="1"/>
            </p:cNvSpPr>
            <p:nvPr/>
          </p:nvSpPr>
          <p:spPr bwMode="auto">
            <a:xfrm>
              <a:off x="4704" y="206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5" name="Line 15"/>
            <p:cNvSpPr>
              <a:spLocks noChangeShapeType="1"/>
            </p:cNvSpPr>
            <p:nvPr/>
          </p:nvSpPr>
          <p:spPr bwMode="auto">
            <a:xfrm>
              <a:off x="4704" y="1868"/>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6" name="Line 16"/>
            <p:cNvSpPr>
              <a:spLocks noChangeShapeType="1"/>
            </p:cNvSpPr>
            <p:nvPr/>
          </p:nvSpPr>
          <p:spPr bwMode="auto">
            <a:xfrm>
              <a:off x="4704" y="1676"/>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7" name="Line 17"/>
            <p:cNvSpPr>
              <a:spLocks noChangeShapeType="1"/>
            </p:cNvSpPr>
            <p:nvPr/>
          </p:nvSpPr>
          <p:spPr bwMode="auto">
            <a:xfrm>
              <a:off x="4704" y="1484"/>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8" name="Line 18"/>
            <p:cNvSpPr>
              <a:spLocks noChangeShapeType="1"/>
            </p:cNvSpPr>
            <p:nvPr/>
          </p:nvSpPr>
          <p:spPr bwMode="auto">
            <a:xfrm>
              <a:off x="4704" y="1292"/>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9" name="Line 19"/>
            <p:cNvSpPr>
              <a:spLocks noChangeShapeType="1"/>
            </p:cNvSpPr>
            <p:nvPr/>
          </p:nvSpPr>
          <p:spPr bwMode="auto">
            <a:xfrm>
              <a:off x="4704" y="11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0" name="Line 20"/>
            <p:cNvSpPr>
              <a:spLocks noChangeShapeType="1"/>
            </p:cNvSpPr>
            <p:nvPr/>
          </p:nvSpPr>
          <p:spPr bwMode="auto">
            <a:xfrm>
              <a:off x="4704" y="668"/>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3" name="Line 23"/>
            <p:cNvSpPr>
              <a:spLocks noChangeShapeType="1"/>
            </p:cNvSpPr>
            <p:nvPr/>
          </p:nvSpPr>
          <p:spPr bwMode="auto">
            <a:xfrm>
              <a:off x="4512" y="312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4" name="Text Box 24"/>
            <p:cNvSpPr txBox="1">
              <a:spLocks noChangeArrowheads="1"/>
            </p:cNvSpPr>
            <p:nvPr/>
          </p:nvSpPr>
          <p:spPr bwMode="auto">
            <a:xfrm>
              <a:off x="4293" y="302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568345" name="Text Box 25"/>
            <p:cNvSpPr txBox="1">
              <a:spLocks noChangeArrowheads="1"/>
            </p:cNvSpPr>
            <p:nvPr/>
          </p:nvSpPr>
          <p:spPr bwMode="auto">
            <a:xfrm>
              <a:off x="4752" y="2348"/>
              <a:ext cx="5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568346" name="Text Box 26"/>
            <p:cNvSpPr txBox="1">
              <a:spLocks noChangeArrowheads="1"/>
            </p:cNvSpPr>
            <p:nvPr/>
          </p:nvSpPr>
          <p:spPr bwMode="auto">
            <a:xfrm>
              <a:off x="4896" y="6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568347" name="Text Box 27"/>
            <p:cNvSpPr txBox="1">
              <a:spLocks noChangeArrowheads="1"/>
            </p:cNvSpPr>
            <p:nvPr/>
          </p:nvSpPr>
          <p:spPr bwMode="auto">
            <a:xfrm>
              <a:off x="4800" y="191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568348" name="Text Box 28"/>
            <p:cNvSpPr txBox="1">
              <a:spLocks noChangeArrowheads="1"/>
            </p:cNvSpPr>
            <p:nvPr/>
          </p:nvSpPr>
          <p:spPr bwMode="auto">
            <a:xfrm>
              <a:off x="4800" y="15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568349" name="Text Box 29"/>
            <p:cNvSpPr txBox="1">
              <a:spLocks noChangeArrowheads="1"/>
            </p:cNvSpPr>
            <p:nvPr/>
          </p:nvSpPr>
          <p:spPr bwMode="auto">
            <a:xfrm>
              <a:off x="4800" y="11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rPr>
                <a:t>CX</a:t>
              </a:r>
            </a:p>
          </p:txBody>
        </p:sp>
        <p:sp>
          <p:nvSpPr>
            <p:cNvPr id="568350" name="Text Box 30"/>
            <p:cNvSpPr txBox="1">
              <a:spLocks noChangeArrowheads="1"/>
            </p:cNvSpPr>
            <p:nvPr/>
          </p:nvSpPr>
          <p:spPr bwMode="auto">
            <a:xfrm>
              <a:off x="4752" y="26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568351" name="Text Box 31"/>
            <p:cNvSpPr txBox="1">
              <a:spLocks noChangeArrowheads="1"/>
            </p:cNvSpPr>
            <p:nvPr/>
          </p:nvSpPr>
          <p:spPr bwMode="auto">
            <a:xfrm>
              <a:off x="4309" y="3575"/>
              <a:ext cx="1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rPr>
                <a:t>执行完</a:t>
              </a:r>
              <a:r>
                <a:rPr lang="en-US" altLang="zh-CN" sz="2000" b="1" dirty="0">
                  <a:solidFill>
                    <a:srgbClr val="FF0000"/>
                  </a:solidFill>
                </a:rPr>
                <a:t>POP CX</a:t>
              </a:r>
              <a:r>
                <a:rPr lang="zh-CN" altLang="en-US" sz="2000" b="1" dirty="0">
                  <a:solidFill>
                    <a:srgbClr val="FF0000"/>
                  </a:solidFill>
                </a:rPr>
                <a:t>后</a:t>
              </a:r>
            </a:p>
            <a:p>
              <a:pPr algn="ctr"/>
              <a:r>
                <a:rPr lang="zh-CN" altLang="en-US" sz="2000" b="1" dirty="0">
                  <a:solidFill>
                    <a:srgbClr val="FF0000"/>
                  </a:solidFill>
                </a:rPr>
                <a:t>堆栈的情况</a:t>
              </a:r>
            </a:p>
          </p:txBody>
        </p:sp>
      </p:grpSp>
      <p:sp>
        <p:nvSpPr>
          <p:cNvPr id="32" name="文本框 1">
            <a:extLst>
              <a:ext uri="{FF2B5EF4-FFF2-40B4-BE49-F238E27FC236}">
                <a16:creationId xmlns:a16="http://schemas.microsoft.com/office/drawing/2014/main" id="{5BDF06A9-CB6B-0D42-95B0-B0FBB2D1643A}"/>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9093552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392832" y="1194189"/>
            <a:ext cx="3201268"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a:t>
            </a:r>
            <a:r>
              <a:rPr lang="zh-CN" altLang="en-US" dirty="0"/>
              <a:t>子程序清单如下：</a:t>
            </a:r>
          </a:p>
          <a:p>
            <a:r>
              <a:rPr lang="en-US" altLang="zh-CN" dirty="0"/>
              <a:t>SQROOT   PROC</a:t>
            </a:r>
          </a:p>
          <a:p>
            <a:r>
              <a:rPr lang="en-US" altLang="zh-CN" dirty="0"/>
              <a:t>	   PUSH	AX</a:t>
            </a:r>
          </a:p>
          <a:p>
            <a:r>
              <a:rPr lang="en-US" altLang="zh-CN" dirty="0"/>
              <a:t>	   PUSH	BX</a:t>
            </a:r>
          </a:p>
          <a:p>
            <a:r>
              <a:rPr lang="en-US" altLang="zh-CN" dirty="0"/>
              <a:t>	   PUSH	CX</a:t>
            </a:r>
          </a:p>
          <a:p>
            <a:r>
              <a:rPr lang="en-US" altLang="zh-CN" dirty="0"/>
              <a:t>	</a:t>
            </a:r>
            <a:r>
              <a:rPr lang="en-US" altLang="zh-CN" dirty="0">
                <a:solidFill>
                  <a:srgbClr val="3333FF"/>
                </a:solidFill>
              </a:rPr>
              <a:t>   PUSH	BP</a:t>
            </a:r>
          </a:p>
          <a:p>
            <a:r>
              <a:rPr lang="en-US" altLang="zh-CN" dirty="0">
                <a:solidFill>
                  <a:srgbClr val="FF0000"/>
                </a:solidFill>
              </a:rPr>
              <a:t>	   MOV	BP, SP</a:t>
            </a:r>
          </a:p>
          <a:p>
            <a:r>
              <a:rPr lang="en-US" altLang="zh-CN" dirty="0"/>
              <a:t>	   </a:t>
            </a:r>
            <a:r>
              <a:rPr lang="en-US" altLang="zh-CN" dirty="0">
                <a:solidFill>
                  <a:srgbClr val="FF0000"/>
                </a:solidFill>
              </a:rPr>
              <a:t>MOV	CX, [BP+10]</a:t>
            </a:r>
          </a:p>
          <a:p>
            <a:r>
              <a:rPr lang="en-US" altLang="zh-CN" dirty="0"/>
              <a:t>	   XOR	BX, BX</a:t>
            </a:r>
          </a:p>
          <a:p>
            <a:r>
              <a:rPr lang="en-US" altLang="zh-CN" dirty="0"/>
              <a:t>	   AND	CX, CX</a:t>
            </a:r>
          </a:p>
          <a:p>
            <a:r>
              <a:rPr lang="en-US" altLang="zh-CN" dirty="0"/>
              <a:t>	   JZ	SQRT3</a:t>
            </a:r>
          </a:p>
          <a:p>
            <a:r>
              <a:rPr lang="en-US" altLang="zh-CN" dirty="0"/>
              <a:t>SQRT1: 	  MOV 	AX, BX</a:t>
            </a:r>
          </a:p>
          <a:p>
            <a:r>
              <a:rPr lang="en-US" altLang="zh-CN" dirty="0"/>
              <a:t>	  MUL 	BX</a:t>
            </a:r>
          </a:p>
          <a:p>
            <a:r>
              <a:rPr lang="en-US" altLang="zh-CN" dirty="0"/>
              <a:t>	  CMP	CX, AX</a:t>
            </a:r>
          </a:p>
        </p:txBody>
      </p:sp>
      <p:sp>
        <p:nvSpPr>
          <p:cNvPr id="425987" name="Text Box 3"/>
          <p:cNvSpPr txBox="1">
            <a:spLocks noChangeArrowheads="1"/>
          </p:cNvSpPr>
          <p:nvPr/>
        </p:nvSpPr>
        <p:spPr bwMode="auto">
          <a:xfrm>
            <a:off x="5529076" y="1251786"/>
            <a:ext cx="3183384" cy="513986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b="1" dirty="0"/>
              <a:t>	</a:t>
            </a:r>
            <a:r>
              <a:rPr lang="en-US" altLang="zh-CN" dirty="0"/>
              <a:t>JB	SQRT2</a:t>
            </a:r>
          </a:p>
          <a:p>
            <a:r>
              <a:rPr lang="en-US" altLang="zh-CN" dirty="0"/>
              <a:t>	INC	BX</a:t>
            </a:r>
          </a:p>
          <a:p>
            <a:r>
              <a:rPr lang="en-US" altLang="zh-CN" dirty="0"/>
              <a:t>	JMP	SQRT1</a:t>
            </a:r>
          </a:p>
          <a:p>
            <a:r>
              <a:rPr lang="en-US" altLang="zh-CN" dirty="0"/>
              <a:t>SQRT2:	  </a:t>
            </a:r>
          </a:p>
          <a:p>
            <a:r>
              <a:rPr lang="en-US" altLang="zh-CN" dirty="0">
                <a:solidFill>
                  <a:srgbClr val="FF0000"/>
                </a:solidFill>
              </a:rPr>
              <a:t>	 </a:t>
            </a:r>
            <a:r>
              <a:rPr lang="en-US" altLang="zh-CN" dirty="0"/>
              <a:t>DEC	BX</a:t>
            </a:r>
          </a:p>
          <a:p>
            <a:r>
              <a:rPr lang="en-US" altLang="zh-CN" dirty="0"/>
              <a:t>SQRT3:</a:t>
            </a:r>
            <a:endParaRPr lang="en-US" altLang="zh-CN" dirty="0">
              <a:solidFill>
                <a:srgbClr val="FF0000"/>
              </a:solidFill>
            </a:endParaRPr>
          </a:p>
          <a:p>
            <a:r>
              <a:rPr lang="en-US" altLang="zh-CN" dirty="0">
                <a:solidFill>
                  <a:srgbClr val="FF0000"/>
                </a:solidFill>
              </a:rPr>
              <a:t>	 MOV	[BP+10], BX</a:t>
            </a:r>
          </a:p>
          <a:p>
            <a:r>
              <a:rPr lang="en-US" altLang="zh-CN" dirty="0"/>
              <a:t>	</a:t>
            </a:r>
            <a:r>
              <a:rPr lang="en-US" altLang="zh-CN" dirty="0">
                <a:solidFill>
                  <a:srgbClr val="3333FF"/>
                </a:solidFill>
              </a:rPr>
              <a:t>  POP	BP</a:t>
            </a:r>
          </a:p>
          <a:p>
            <a:r>
              <a:rPr lang="en-US" altLang="zh-CN" dirty="0"/>
              <a:t>	  POP	CX</a:t>
            </a:r>
          </a:p>
          <a:p>
            <a:r>
              <a:rPr lang="en-US" altLang="zh-CN" dirty="0"/>
              <a:t>	  POP	BX</a:t>
            </a:r>
          </a:p>
          <a:p>
            <a:r>
              <a:rPr lang="en-US" altLang="zh-CN" dirty="0"/>
              <a:t>	  POP	AX</a:t>
            </a:r>
          </a:p>
          <a:p>
            <a:r>
              <a:rPr lang="en-US" altLang="zh-CN" dirty="0"/>
              <a:t>	  RET</a:t>
            </a:r>
          </a:p>
          <a:p>
            <a:r>
              <a:rPr lang="en-US" altLang="zh-CN" dirty="0"/>
              <a:t>SQROOT  ENDP</a:t>
            </a:r>
          </a:p>
          <a:p>
            <a:endParaRPr lang="en-US" altLang="zh-CN" dirty="0"/>
          </a:p>
        </p:txBody>
      </p:sp>
      <p:sp>
        <p:nvSpPr>
          <p:cNvPr id="425991" name="Line 7"/>
          <p:cNvSpPr>
            <a:spLocks noChangeShapeType="1"/>
          </p:cNvSpPr>
          <p:nvPr/>
        </p:nvSpPr>
        <p:spPr bwMode="auto">
          <a:xfrm flipH="1">
            <a:off x="4267199" y="1020924"/>
            <a:ext cx="15663" cy="5562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2" name="Line 8"/>
          <p:cNvSpPr>
            <a:spLocks noChangeShapeType="1"/>
          </p:cNvSpPr>
          <p:nvPr/>
        </p:nvSpPr>
        <p:spPr bwMode="auto">
          <a:xfrm>
            <a:off x="5181600" y="1020924"/>
            <a:ext cx="0" cy="5562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3" name="Line 9"/>
          <p:cNvSpPr>
            <a:spLocks noChangeShapeType="1"/>
          </p:cNvSpPr>
          <p:nvPr/>
        </p:nvSpPr>
        <p:spPr bwMode="auto">
          <a:xfrm>
            <a:off x="4267200" y="5821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4" name="Line 10"/>
          <p:cNvSpPr>
            <a:spLocks noChangeShapeType="1"/>
          </p:cNvSpPr>
          <p:nvPr/>
        </p:nvSpPr>
        <p:spPr bwMode="auto">
          <a:xfrm>
            <a:off x="4267200" y="5516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5" name="Line 11"/>
          <p:cNvSpPr>
            <a:spLocks noChangeShapeType="1"/>
          </p:cNvSpPr>
          <p:nvPr/>
        </p:nvSpPr>
        <p:spPr bwMode="auto">
          <a:xfrm>
            <a:off x="4267200" y="5211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6" name="Line 12"/>
          <p:cNvSpPr>
            <a:spLocks noChangeShapeType="1"/>
          </p:cNvSpPr>
          <p:nvPr/>
        </p:nvSpPr>
        <p:spPr bwMode="auto">
          <a:xfrm>
            <a:off x="4267200" y="4907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7" name="Line 13"/>
          <p:cNvSpPr>
            <a:spLocks noChangeShapeType="1"/>
          </p:cNvSpPr>
          <p:nvPr/>
        </p:nvSpPr>
        <p:spPr bwMode="auto">
          <a:xfrm>
            <a:off x="4267200" y="4602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8" name="Line 14"/>
          <p:cNvSpPr>
            <a:spLocks noChangeShapeType="1"/>
          </p:cNvSpPr>
          <p:nvPr/>
        </p:nvSpPr>
        <p:spPr bwMode="auto">
          <a:xfrm>
            <a:off x="4267200" y="4297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9" name="Line 15"/>
          <p:cNvSpPr>
            <a:spLocks noChangeShapeType="1"/>
          </p:cNvSpPr>
          <p:nvPr/>
        </p:nvSpPr>
        <p:spPr bwMode="auto">
          <a:xfrm>
            <a:off x="4267200" y="3992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0" name="Line 16"/>
          <p:cNvSpPr>
            <a:spLocks noChangeShapeType="1"/>
          </p:cNvSpPr>
          <p:nvPr/>
        </p:nvSpPr>
        <p:spPr bwMode="auto">
          <a:xfrm>
            <a:off x="4267200" y="3687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1" name="Line 17"/>
          <p:cNvSpPr>
            <a:spLocks noChangeShapeType="1"/>
          </p:cNvSpPr>
          <p:nvPr/>
        </p:nvSpPr>
        <p:spPr bwMode="auto">
          <a:xfrm>
            <a:off x="4267200" y="33831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2" name="Line 18"/>
          <p:cNvSpPr>
            <a:spLocks noChangeShapeType="1"/>
          </p:cNvSpPr>
          <p:nvPr/>
        </p:nvSpPr>
        <p:spPr bwMode="auto">
          <a:xfrm>
            <a:off x="4267200" y="30783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3" name="Line 19"/>
          <p:cNvSpPr>
            <a:spLocks noChangeShapeType="1"/>
          </p:cNvSpPr>
          <p:nvPr/>
        </p:nvSpPr>
        <p:spPr bwMode="auto">
          <a:xfrm>
            <a:off x="4267200" y="2773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4" name="Line 20"/>
          <p:cNvSpPr>
            <a:spLocks noChangeShapeType="1"/>
          </p:cNvSpPr>
          <p:nvPr/>
        </p:nvSpPr>
        <p:spPr bwMode="auto">
          <a:xfrm>
            <a:off x="4267200" y="12495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07" name="Text Box 23"/>
          <p:cNvSpPr txBox="1">
            <a:spLocks noChangeArrowheads="1"/>
          </p:cNvSpPr>
          <p:nvPr/>
        </p:nvSpPr>
        <p:spPr bwMode="auto">
          <a:xfrm>
            <a:off x="4343400" y="4754724"/>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latin typeface="Times New Roman" panose="02020603050405020304" pitchFamily="18" charset="0"/>
              </a:rPr>
              <a:t>返回地址</a:t>
            </a:r>
          </a:p>
        </p:txBody>
      </p:sp>
      <p:sp>
        <p:nvSpPr>
          <p:cNvPr id="426008" name="Text Box 24"/>
          <p:cNvSpPr txBox="1">
            <a:spLocks noChangeArrowheads="1"/>
          </p:cNvSpPr>
          <p:nvPr/>
        </p:nvSpPr>
        <p:spPr bwMode="auto">
          <a:xfrm>
            <a:off x="4572000" y="12495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a:t>
            </a:r>
          </a:p>
        </p:txBody>
      </p:sp>
      <p:sp>
        <p:nvSpPr>
          <p:cNvPr id="426009" name="Text Box 25"/>
          <p:cNvSpPr txBox="1">
            <a:spLocks noChangeArrowheads="1"/>
          </p:cNvSpPr>
          <p:nvPr/>
        </p:nvSpPr>
        <p:spPr bwMode="auto">
          <a:xfrm>
            <a:off x="4419600" y="4068924"/>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AX</a:t>
            </a:r>
          </a:p>
        </p:txBody>
      </p:sp>
      <p:sp>
        <p:nvSpPr>
          <p:cNvPr id="426010" name="Text Box 26"/>
          <p:cNvSpPr txBox="1">
            <a:spLocks noChangeArrowheads="1"/>
          </p:cNvSpPr>
          <p:nvPr/>
        </p:nvSpPr>
        <p:spPr bwMode="auto">
          <a:xfrm>
            <a:off x="4419600" y="3459324"/>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BX</a:t>
            </a:r>
          </a:p>
        </p:txBody>
      </p:sp>
      <p:sp>
        <p:nvSpPr>
          <p:cNvPr id="426011" name="Line 27"/>
          <p:cNvSpPr>
            <a:spLocks noChangeShapeType="1"/>
          </p:cNvSpPr>
          <p:nvPr/>
        </p:nvSpPr>
        <p:spPr bwMode="auto">
          <a:xfrm>
            <a:off x="3962400" y="232126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2" name="Text Box 28"/>
          <p:cNvSpPr txBox="1">
            <a:spLocks noChangeArrowheads="1"/>
          </p:cNvSpPr>
          <p:nvPr/>
        </p:nvSpPr>
        <p:spPr bwMode="auto">
          <a:xfrm>
            <a:off x="3581400" y="21688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Times New Roman" panose="02020603050405020304" pitchFamily="18" charset="0"/>
              </a:rPr>
              <a:t>SP</a:t>
            </a:r>
          </a:p>
        </p:txBody>
      </p:sp>
      <p:sp>
        <p:nvSpPr>
          <p:cNvPr id="426013" name="Text Box 29"/>
          <p:cNvSpPr txBox="1">
            <a:spLocks noChangeArrowheads="1"/>
          </p:cNvSpPr>
          <p:nvPr/>
        </p:nvSpPr>
        <p:spPr bwMode="auto">
          <a:xfrm>
            <a:off x="4419600" y="2849724"/>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C</a:t>
            </a:r>
            <a:r>
              <a:rPr lang="en-US" altLang="zh-CN" sz="2400" dirty="0">
                <a:latin typeface="Times New Roman" panose="02020603050405020304" pitchFamily="18" charset="0"/>
              </a:rPr>
              <a:t>X</a:t>
            </a:r>
          </a:p>
        </p:txBody>
      </p:sp>
      <p:sp>
        <p:nvSpPr>
          <p:cNvPr id="426014" name="Text Box 30"/>
          <p:cNvSpPr txBox="1">
            <a:spLocks noChangeArrowheads="1"/>
          </p:cNvSpPr>
          <p:nvPr/>
        </p:nvSpPr>
        <p:spPr bwMode="auto">
          <a:xfrm>
            <a:off x="4343400" y="5288124"/>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imes New Roman" panose="02020603050405020304" pitchFamily="18" charset="0"/>
              </a:rPr>
              <a:t>参数</a:t>
            </a:r>
          </a:p>
        </p:txBody>
      </p:sp>
      <p:sp>
        <p:nvSpPr>
          <p:cNvPr id="426015" name="Line 31"/>
          <p:cNvSpPr>
            <a:spLocks noChangeShapeType="1"/>
          </p:cNvSpPr>
          <p:nvPr/>
        </p:nvSpPr>
        <p:spPr bwMode="auto">
          <a:xfrm>
            <a:off x="4267200" y="24687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6" name="Line 32"/>
          <p:cNvSpPr>
            <a:spLocks noChangeShapeType="1"/>
          </p:cNvSpPr>
          <p:nvPr/>
        </p:nvSpPr>
        <p:spPr bwMode="auto">
          <a:xfrm>
            <a:off x="4267200" y="2163924"/>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Box 1"/>
          <p:cNvSpPr txBox="1"/>
          <p:nvPr/>
        </p:nvSpPr>
        <p:spPr>
          <a:xfrm>
            <a:off x="3225696" y="188640"/>
            <a:ext cx="5126724" cy="400110"/>
          </a:xfrm>
          <a:prstGeom prst="rect">
            <a:avLst/>
          </a:prstGeom>
          <a:noFill/>
        </p:spPr>
        <p:txBody>
          <a:bodyPr wrap="none" rtlCol="0">
            <a:spAutoFit/>
          </a:bodyPr>
          <a:lstStyle/>
          <a:p>
            <a:r>
              <a:rPr lang="zh-CN" altLang="en-US" sz="2000" dirty="0">
                <a:solidFill>
                  <a:srgbClr val="FF0000"/>
                </a:solidFill>
              </a:rPr>
              <a:t>用寻址指令代替</a:t>
            </a:r>
            <a:r>
              <a:rPr lang="en-US" altLang="zh-CN" sz="2000" dirty="0">
                <a:solidFill>
                  <a:srgbClr val="FF0000"/>
                </a:solidFill>
              </a:rPr>
              <a:t>POP</a:t>
            </a:r>
            <a:r>
              <a:rPr lang="zh-CN" altLang="en-US" sz="2000" dirty="0">
                <a:solidFill>
                  <a:srgbClr val="FF0000"/>
                </a:solidFill>
              </a:rPr>
              <a:t>指令，不改变</a:t>
            </a:r>
            <a:r>
              <a:rPr lang="en-US" altLang="zh-CN" sz="2000" dirty="0">
                <a:solidFill>
                  <a:srgbClr val="FF0000"/>
                </a:solidFill>
              </a:rPr>
              <a:t>SP</a:t>
            </a:r>
            <a:r>
              <a:rPr lang="zh-CN" altLang="en-US" sz="2000" dirty="0">
                <a:solidFill>
                  <a:srgbClr val="FF0000"/>
                </a:solidFill>
              </a:rPr>
              <a:t>的值！</a:t>
            </a:r>
          </a:p>
        </p:txBody>
      </p:sp>
      <p:sp>
        <p:nvSpPr>
          <p:cNvPr id="30" name="Text Box 29"/>
          <p:cNvSpPr txBox="1">
            <a:spLocks noChangeArrowheads="1"/>
          </p:cNvSpPr>
          <p:nvPr/>
        </p:nvSpPr>
        <p:spPr bwMode="auto">
          <a:xfrm>
            <a:off x="4422068" y="224086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BP</a:t>
            </a:r>
            <a:endParaRPr lang="en-US" altLang="zh-CN" sz="2400" dirty="0">
              <a:latin typeface="Times New Roman" panose="02020603050405020304" pitchFamily="18" charset="0"/>
            </a:endParaRPr>
          </a:p>
        </p:txBody>
      </p:sp>
      <p:sp>
        <p:nvSpPr>
          <p:cNvPr id="31" name="文本框 1">
            <a:extLst>
              <a:ext uri="{FF2B5EF4-FFF2-40B4-BE49-F238E27FC236}">
                <a16:creationId xmlns:a16="http://schemas.microsoft.com/office/drawing/2014/main" id="{A8135CC9-A1A9-4E46-BC13-588FCE123489}"/>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28871218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827584" y="908720"/>
            <a:ext cx="7391400" cy="2438400"/>
          </a:xfrm>
        </p:spPr>
        <p:txBody>
          <a:bodyPr/>
          <a:lstStyle/>
          <a:p>
            <a:pPr marL="0" indent="0">
              <a:lnSpc>
                <a:spcPct val="90000"/>
              </a:lnSpc>
              <a:buNone/>
            </a:pPr>
            <a:r>
              <a:rPr lang="zh-CN" altLang="en-US" sz="3200" dirty="0"/>
              <a:t>子程序可以实现源程序的模块化，可简化源程序结构，可以提高编程效率</a:t>
            </a:r>
          </a:p>
        </p:txBody>
      </p:sp>
      <p:sp>
        <p:nvSpPr>
          <p:cNvPr id="1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子程序的引出与定义</a:t>
            </a:r>
          </a:p>
        </p:txBody>
      </p:sp>
      <p:grpSp>
        <p:nvGrpSpPr>
          <p:cNvPr id="30" name="Group 29">
            <a:extLst>
              <a:ext uri="{FF2B5EF4-FFF2-40B4-BE49-F238E27FC236}">
                <a16:creationId xmlns:a16="http://schemas.microsoft.com/office/drawing/2014/main" id="{6E801B9B-0C4E-B14F-9729-DD0517481CAE}"/>
              </a:ext>
            </a:extLst>
          </p:cNvPr>
          <p:cNvGrpSpPr/>
          <p:nvPr/>
        </p:nvGrpSpPr>
        <p:grpSpPr>
          <a:xfrm>
            <a:off x="1327011" y="2112008"/>
            <a:ext cx="6392545" cy="4428492"/>
            <a:chOff x="1727198" y="1484784"/>
            <a:chExt cx="6553214" cy="4570731"/>
          </a:xfrm>
        </p:grpSpPr>
        <p:grpSp>
          <p:nvGrpSpPr>
            <p:cNvPr id="51" name="Group 6">
              <a:extLst>
                <a:ext uri="{FF2B5EF4-FFF2-40B4-BE49-F238E27FC236}">
                  <a16:creationId xmlns:a16="http://schemas.microsoft.com/office/drawing/2014/main" id="{4C3AA2B3-0A86-AE4F-9CA7-596C48BD6F5F}"/>
                </a:ext>
              </a:extLst>
            </p:cNvPr>
            <p:cNvGrpSpPr/>
            <p:nvPr/>
          </p:nvGrpSpPr>
          <p:grpSpPr bwMode="auto">
            <a:xfrm>
              <a:off x="1727200" y="1484784"/>
              <a:ext cx="6553212" cy="3638884"/>
              <a:chOff x="1248" y="2064"/>
              <a:chExt cx="3072" cy="1873"/>
            </a:xfrm>
          </p:grpSpPr>
          <p:sp>
            <p:nvSpPr>
              <p:cNvPr id="56" name="Rectangle 7">
                <a:extLst>
                  <a:ext uri="{FF2B5EF4-FFF2-40B4-BE49-F238E27FC236}">
                    <a16:creationId xmlns:a16="http://schemas.microsoft.com/office/drawing/2014/main" id="{7AAE4BB3-15EE-8047-B5DC-17DF38006E5B}"/>
                  </a:ext>
                </a:extLst>
              </p:cNvPr>
              <p:cNvSpPr>
                <a:spLocks noChangeArrowheads="1"/>
              </p:cNvSpPr>
              <p:nvPr/>
            </p:nvSpPr>
            <p:spPr bwMode="auto">
              <a:xfrm>
                <a:off x="1248" y="297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dirty="0">
                    <a:latin typeface="华文新魏" panose="02010800040101010101" pitchFamily="2" charset="-122"/>
                    <a:ea typeface="华文新魏" panose="02010800040101010101" pitchFamily="2" charset="-122"/>
                  </a:rPr>
                  <a:t>CALL  </a:t>
                </a:r>
                <a:r>
                  <a:rPr kumimoji="0" lang="en-US" altLang="zh-CN" sz="2100" b="1" dirty="0" err="1">
                    <a:latin typeface="华文新魏" panose="02010800040101010101" pitchFamily="2" charset="-122"/>
                    <a:ea typeface="华文新魏" panose="02010800040101010101" pitchFamily="2" charset="-122"/>
                  </a:rPr>
                  <a:t>Procone</a:t>
                </a:r>
                <a:endParaRPr kumimoji="0" lang="en-US" altLang="zh-CN" sz="2100" b="1" dirty="0">
                  <a:latin typeface="华文新魏" panose="02010800040101010101" pitchFamily="2" charset="-122"/>
                  <a:ea typeface="华文新魏" panose="02010800040101010101" pitchFamily="2" charset="-122"/>
                </a:endParaRPr>
              </a:p>
            </p:txBody>
          </p:sp>
          <p:sp>
            <p:nvSpPr>
              <p:cNvPr id="57" name="Rectangle 8">
                <a:extLst>
                  <a:ext uri="{FF2B5EF4-FFF2-40B4-BE49-F238E27FC236}">
                    <a16:creationId xmlns:a16="http://schemas.microsoft.com/office/drawing/2014/main" id="{B8C80FE2-408F-A341-BD48-1F2CD142CC2D}"/>
                  </a:ext>
                </a:extLst>
              </p:cNvPr>
              <p:cNvSpPr>
                <a:spLocks noChangeArrowheads="1"/>
              </p:cNvSpPr>
              <p:nvPr/>
            </p:nvSpPr>
            <p:spPr bwMode="auto">
              <a:xfrm>
                <a:off x="1248" y="321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dirty="0">
                    <a:latin typeface="Times New Roman" panose="02020603050405020304"/>
                    <a:ea typeface="华文新魏" panose="02010800040101010101" pitchFamily="2" charset="-122"/>
                  </a:rPr>
                  <a:t>…</a:t>
                </a:r>
                <a:endParaRPr kumimoji="0" lang="en-US" altLang="zh-CN" sz="2100" b="1" dirty="0">
                  <a:latin typeface="华文新魏" panose="02010800040101010101" pitchFamily="2" charset="-122"/>
                  <a:ea typeface="华文新魏" panose="02010800040101010101" pitchFamily="2" charset="-122"/>
                </a:endParaRPr>
              </a:p>
            </p:txBody>
          </p:sp>
          <p:sp>
            <p:nvSpPr>
              <p:cNvPr id="58" name="Rectangle 10">
                <a:extLst>
                  <a:ext uri="{FF2B5EF4-FFF2-40B4-BE49-F238E27FC236}">
                    <a16:creationId xmlns:a16="http://schemas.microsoft.com/office/drawing/2014/main" id="{68F47FA1-8AA2-FA41-9C5F-D2842A955FC9}"/>
                  </a:ext>
                </a:extLst>
              </p:cNvPr>
              <p:cNvSpPr>
                <a:spLocks noChangeArrowheads="1"/>
              </p:cNvSpPr>
              <p:nvPr/>
            </p:nvSpPr>
            <p:spPr bwMode="auto">
              <a:xfrm>
                <a:off x="1248" y="273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Times New Roman" panose="02020603050405020304"/>
                    <a:ea typeface="华文新魏" panose="02010800040101010101" pitchFamily="2" charset="-122"/>
                  </a:rPr>
                  <a:t>…</a:t>
                </a:r>
                <a:endParaRPr kumimoji="0" lang="en-US" altLang="zh-CN" sz="2100" b="1">
                  <a:latin typeface="华文新魏" panose="02010800040101010101" pitchFamily="2" charset="-122"/>
                  <a:ea typeface="华文新魏" panose="02010800040101010101" pitchFamily="2" charset="-122"/>
                </a:endParaRPr>
              </a:p>
            </p:txBody>
          </p:sp>
          <p:sp>
            <p:nvSpPr>
              <p:cNvPr id="59" name="Rectangle 11">
                <a:extLst>
                  <a:ext uri="{FF2B5EF4-FFF2-40B4-BE49-F238E27FC236}">
                    <a16:creationId xmlns:a16="http://schemas.microsoft.com/office/drawing/2014/main" id="{ED385D6D-01B4-8145-B362-5752162E23DE}"/>
                  </a:ext>
                </a:extLst>
              </p:cNvPr>
              <p:cNvSpPr>
                <a:spLocks noChangeArrowheads="1"/>
              </p:cNvSpPr>
              <p:nvPr/>
            </p:nvSpPr>
            <p:spPr bwMode="auto">
              <a:xfrm>
                <a:off x="3264" y="2640"/>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r>
                  <a:rPr lang="en-US" altLang="zh-CN" sz="2100" dirty="0" err="1">
                    <a:latin typeface="华文新魏" panose="02010800040101010101" pitchFamily="2" charset="-122"/>
                    <a:ea typeface="华文新魏" panose="02010800040101010101" pitchFamily="2" charset="-122"/>
                  </a:rPr>
                  <a:t>Procone</a:t>
                </a:r>
                <a:r>
                  <a:rPr lang="en-US" altLang="zh-CN" sz="2100" dirty="0">
                    <a:latin typeface="华文新魏" panose="02010800040101010101" pitchFamily="2" charset="-122"/>
                    <a:ea typeface="华文新魏" panose="02010800040101010101" pitchFamily="2" charset="-122"/>
                  </a:rPr>
                  <a:t>  </a:t>
                </a:r>
                <a:r>
                  <a:rPr kumimoji="0" lang="en-US" altLang="zh-CN" sz="2100" b="1" dirty="0">
                    <a:latin typeface="华文新魏" panose="02010800040101010101" pitchFamily="2" charset="-122"/>
                    <a:ea typeface="华文新魏" panose="02010800040101010101" pitchFamily="2" charset="-122"/>
                  </a:rPr>
                  <a:t>proc </a:t>
                </a:r>
              </a:p>
            </p:txBody>
          </p:sp>
          <p:sp>
            <p:nvSpPr>
              <p:cNvPr id="60" name="Rectangle 12">
                <a:extLst>
                  <a:ext uri="{FF2B5EF4-FFF2-40B4-BE49-F238E27FC236}">
                    <a16:creationId xmlns:a16="http://schemas.microsoft.com/office/drawing/2014/main" id="{7C41CE52-3B97-4F47-ADDB-0326E9668942}"/>
                  </a:ext>
                </a:extLst>
              </p:cNvPr>
              <p:cNvSpPr>
                <a:spLocks noChangeArrowheads="1"/>
              </p:cNvSpPr>
              <p:nvPr/>
            </p:nvSpPr>
            <p:spPr bwMode="auto">
              <a:xfrm>
                <a:off x="3264" y="2880"/>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Times New Roman" panose="02020603050405020304"/>
                    <a:ea typeface="华文新魏" panose="02010800040101010101" pitchFamily="2" charset="-122"/>
                  </a:rPr>
                  <a:t>…</a:t>
                </a:r>
                <a:endParaRPr kumimoji="0" lang="en-US" altLang="zh-CN" sz="2100" b="1">
                  <a:latin typeface="华文新魏" panose="02010800040101010101" pitchFamily="2" charset="-122"/>
                  <a:ea typeface="华文新魏" panose="02010800040101010101" pitchFamily="2" charset="-122"/>
                </a:endParaRPr>
              </a:p>
            </p:txBody>
          </p:sp>
          <p:sp>
            <p:nvSpPr>
              <p:cNvPr id="61" name="Rectangle 13">
                <a:extLst>
                  <a:ext uri="{FF2B5EF4-FFF2-40B4-BE49-F238E27FC236}">
                    <a16:creationId xmlns:a16="http://schemas.microsoft.com/office/drawing/2014/main" id="{42EE1890-B15B-0E41-A320-359371ADB994}"/>
                  </a:ext>
                </a:extLst>
              </p:cNvPr>
              <p:cNvSpPr>
                <a:spLocks noChangeArrowheads="1"/>
              </p:cNvSpPr>
              <p:nvPr/>
            </p:nvSpPr>
            <p:spPr bwMode="auto">
              <a:xfrm>
                <a:off x="3264" y="3552"/>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华文新魏" panose="02010800040101010101" pitchFamily="2" charset="-122"/>
                    <a:ea typeface="华文新魏" panose="02010800040101010101" pitchFamily="2" charset="-122"/>
                  </a:rPr>
                  <a:t>RET</a:t>
                </a:r>
              </a:p>
            </p:txBody>
          </p:sp>
          <p:sp>
            <p:nvSpPr>
              <p:cNvPr id="62" name="Line 14">
                <a:extLst>
                  <a:ext uri="{FF2B5EF4-FFF2-40B4-BE49-F238E27FC236}">
                    <a16:creationId xmlns:a16="http://schemas.microsoft.com/office/drawing/2014/main" id="{4E6F08A3-24DC-8843-80E3-9F396D9E3797}"/>
                  </a:ext>
                </a:extLst>
              </p:cNvPr>
              <p:cNvSpPr>
                <a:spLocks noChangeShapeType="1"/>
              </p:cNvSpPr>
              <p:nvPr/>
            </p:nvSpPr>
            <p:spPr bwMode="auto">
              <a:xfrm>
                <a:off x="3264" y="2352"/>
                <a:ext cx="0" cy="144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63" name="Line 15">
                <a:extLst>
                  <a:ext uri="{FF2B5EF4-FFF2-40B4-BE49-F238E27FC236}">
                    <a16:creationId xmlns:a16="http://schemas.microsoft.com/office/drawing/2014/main" id="{76B1298B-2FB6-BB41-95E6-CE842CB62405}"/>
                  </a:ext>
                </a:extLst>
              </p:cNvPr>
              <p:cNvSpPr>
                <a:spLocks noChangeShapeType="1"/>
              </p:cNvSpPr>
              <p:nvPr/>
            </p:nvSpPr>
            <p:spPr bwMode="auto">
              <a:xfrm>
                <a:off x="4320" y="2352"/>
                <a:ext cx="0" cy="144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64" name="Text Box 16">
                <a:extLst>
                  <a:ext uri="{FF2B5EF4-FFF2-40B4-BE49-F238E27FC236}">
                    <a16:creationId xmlns:a16="http://schemas.microsoft.com/office/drawing/2014/main" id="{97F349FF-890E-8244-8D81-56BB0C75DBD4}"/>
                  </a:ext>
                </a:extLst>
              </p:cNvPr>
              <p:cNvSpPr txBox="1">
                <a:spLocks noChangeArrowheads="1"/>
              </p:cNvSpPr>
              <p:nvPr/>
            </p:nvSpPr>
            <p:spPr bwMode="auto">
              <a:xfrm>
                <a:off x="1440" y="2064"/>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zh-CN" altLang="en-US" sz="2100" b="1">
                    <a:latin typeface="华文新魏" panose="02010800040101010101" pitchFamily="2" charset="-122"/>
                    <a:ea typeface="华文新魏" panose="02010800040101010101" pitchFamily="2" charset="-122"/>
                  </a:rPr>
                  <a:t>主程序</a:t>
                </a:r>
              </a:p>
            </p:txBody>
          </p:sp>
          <p:sp>
            <p:nvSpPr>
              <p:cNvPr id="65" name="Text Box 17">
                <a:extLst>
                  <a:ext uri="{FF2B5EF4-FFF2-40B4-BE49-F238E27FC236}">
                    <a16:creationId xmlns:a16="http://schemas.microsoft.com/office/drawing/2014/main" id="{B063942C-10B4-B543-9306-83E8FB23B265}"/>
                  </a:ext>
                </a:extLst>
              </p:cNvPr>
              <p:cNvSpPr txBox="1">
                <a:spLocks noChangeArrowheads="1"/>
              </p:cNvSpPr>
              <p:nvPr/>
            </p:nvSpPr>
            <p:spPr bwMode="auto">
              <a:xfrm>
                <a:off x="3504" y="2208"/>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zh-CN" altLang="en-US" sz="2100" b="1">
                    <a:latin typeface="华文新魏" panose="02010800040101010101" pitchFamily="2" charset="-122"/>
                    <a:ea typeface="华文新魏" panose="02010800040101010101" pitchFamily="2" charset="-122"/>
                  </a:rPr>
                  <a:t>子程序</a:t>
                </a:r>
              </a:p>
            </p:txBody>
          </p:sp>
          <p:sp>
            <p:nvSpPr>
              <p:cNvPr id="66" name="Line 18">
                <a:extLst>
                  <a:ext uri="{FF2B5EF4-FFF2-40B4-BE49-F238E27FC236}">
                    <a16:creationId xmlns:a16="http://schemas.microsoft.com/office/drawing/2014/main" id="{4346FA50-3859-4E4A-96F8-60D8B57E527C}"/>
                  </a:ext>
                </a:extLst>
              </p:cNvPr>
              <p:cNvSpPr>
                <a:spLocks noChangeShapeType="1"/>
              </p:cNvSpPr>
              <p:nvPr/>
            </p:nvSpPr>
            <p:spPr bwMode="auto">
              <a:xfrm>
                <a:off x="2448" y="2231"/>
                <a:ext cx="0" cy="768"/>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67" name="Line 19">
                <a:extLst>
                  <a:ext uri="{FF2B5EF4-FFF2-40B4-BE49-F238E27FC236}">
                    <a16:creationId xmlns:a16="http://schemas.microsoft.com/office/drawing/2014/main" id="{8966F33A-21ED-AF44-81D6-F32180594623}"/>
                  </a:ext>
                </a:extLst>
              </p:cNvPr>
              <p:cNvSpPr>
                <a:spLocks noChangeShapeType="1"/>
              </p:cNvSpPr>
              <p:nvPr/>
            </p:nvSpPr>
            <p:spPr bwMode="auto">
              <a:xfrm flipV="1">
                <a:off x="2475" y="2640"/>
                <a:ext cx="720" cy="336"/>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68" name="Line 20">
                <a:extLst>
                  <a:ext uri="{FF2B5EF4-FFF2-40B4-BE49-F238E27FC236}">
                    <a16:creationId xmlns:a16="http://schemas.microsoft.com/office/drawing/2014/main" id="{C7356623-DB43-F54A-B76C-4E3A72269F64}"/>
                  </a:ext>
                </a:extLst>
              </p:cNvPr>
              <p:cNvSpPr>
                <a:spLocks noChangeShapeType="1"/>
              </p:cNvSpPr>
              <p:nvPr/>
            </p:nvSpPr>
            <p:spPr bwMode="auto">
              <a:xfrm>
                <a:off x="3168" y="2784"/>
                <a:ext cx="0" cy="912"/>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69" name="Line 21">
                <a:extLst>
                  <a:ext uri="{FF2B5EF4-FFF2-40B4-BE49-F238E27FC236}">
                    <a16:creationId xmlns:a16="http://schemas.microsoft.com/office/drawing/2014/main" id="{B9167EF6-27E2-0347-BD7C-12F815300365}"/>
                  </a:ext>
                </a:extLst>
              </p:cNvPr>
              <p:cNvSpPr>
                <a:spLocks noChangeShapeType="1"/>
              </p:cNvSpPr>
              <p:nvPr/>
            </p:nvSpPr>
            <p:spPr bwMode="auto">
              <a:xfrm flipH="1" flipV="1">
                <a:off x="2448" y="3216"/>
                <a:ext cx="672" cy="480"/>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70" name="Line 22">
                <a:extLst>
                  <a:ext uri="{FF2B5EF4-FFF2-40B4-BE49-F238E27FC236}">
                    <a16:creationId xmlns:a16="http://schemas.microsoft.com/office/drawing/2014/main" id="{50CC9895-1D88-3D41-93B2-DB5ED7C91048}"/>
                  </a:ext>
                </a:extLst>
              </p:cNvPr>
              <p:cNvSpPr>
                <a:spLocks noChangeShapeType="1"/>
              </p:cNvSpPr>
              <p:nvPr/>
            </p:nvSpPr>
            <p:spPr bwMode="auto">
              <a:xfrm>
                <a:off x="2448" y="3230"/>
                <a:ext cx="0" cy="707"/>
              </a:xfrm>
              <a:prstGeom prst="line">
                <a:avLst/>
              </a:prstGeom>
              <a:noFill/>
              <a:ln w="28575">
                <a:solidFill>
                  <a:srgbClr val="FF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71" name="Line 23">
                <a:extLst>
                  <a:ext uri="{FF2B5EF4-FFF2-40B4-BE49-F238E27FC236}">
                    <a16:creationId xmlns:a16="http://schemas.microsoft.com/office/drawing/2014/main" id="{71E4305A-5760-894C-86A3-1D593D849DB3}"/>
                  </a:ext>
                </a:extLst>
              </p:cNvPr>
              <p:cNvSpPr>
                <a:spLocks noChangeShapeType="1"/>
              </p:cNvSpPr>
              <p:nvPr/>
            </p:nvSpPr>
            <p:spPr bwMode="auto">
              <a:xfrm>
                <a:off x="1248" y="2160"/>
                <a:ext cx="0" cy="1536"/>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72" name="Line 24">
                <a:extLst>
                  <a:ext uri="{FF2B5EF4-FFF2-40B4-BE49-F238E27FC236}">
                    <a16:creationId xmlns:a16="http://schemas.microsoft.com/office/drawing/2014/main" id="{3E42BAA9-0735-8C43-8978-02144C4F2462}"/>
                  </a:ext>
                </a:extLst>
              </p:cNvPr>
              <p:cNvSpPr>
                <a:spLocks noChangeShapeType="1"/>
              </p:cNvSpPr>
              <p:nvPr/>
            </p:nvSpPr>
            <p:spPr bwMode="auto">
              <a:xfrm>
                <a:off x="2304" y="2160"/>
                <a:ext cx="0" cy="1536"/>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endParaRPr lang="zh-CN" altLang="en-US"/>
              </a:p>
            </p:txBody>
          </p:sp>
          <p:sp>
            <p:nvSpPr>
              <p:cNvPr id="73" name="Rectangle 25">
                <a:extLst>
                  <a:ext uri="{FF2B5EF4-FFF2-40B4-BE49-F238E27FC236}">
                    <a16:creationId xmlns:a16="http://schemas.microsoft.com/office/drawing/2014/main" id="{9C928B9B-14EE-2B48-92B1-5450D5B8534F}"/>
                  </a:ext>
                </a:extLst>
              </p:cNvPr>
              <p:cNvSpPr>
                <a:spLocks noChangeArrowheads="1"/>
              </p:cNvSpPr>
              <p:nvPr/>
            </p:nvSpPr>
            <p:spPr bwMode="auto">
              <a:xfrm>
                <a:off x="1248" y="2496"/>
                <a:ext cx="1056" cy="240"/>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a:latin typeface="Times New Roman" panose="02020603050405020304"/>
                    <a:ea typeface="华文新魏" panose="02010800040101010101" pitchFamily="2" charset="-122"/>
                  </a:rPr>
                  <a:t>…</a:t>
                </a:r>
                <a:endParaRPr kumimoji="0" lang="en-US" altLang="zh-CN" sz="2100" b="1">
                  <a:latin typeface="华文新魏" panose="02010800040101010101" pitchFamily="2" charset="-122"/>
                  <a:ea typeface="华文新魏" panose="02010800040101010101" pitchFamily="2" charset="-122"/>
                </a:endParaRPr>
              </a:p>
            </p:txBody>
          </p:sp>
        </p:grpSp>
        <p:sp>
          <p:nvSpPr>
            <p:cNvPr id="52" name="Rectangle 9">
              <a:extLst>
                <a:ext uri="{FF2B5EF4-FFF2-40B4-BE49-F238E27FC236}">
                  <a16:creationId xmlns:a16="http://schemas.microsoft.com/office/drawing/2014/main" id="{26A75D1C-6A35-DA42-AF18-7E4EB32B2D4E}"/>
                </a:ext>
              </a:extLst>
            </p:cNvPr>
            <p:cNvSpPr>
              <a:spLocks noChangeArrowheads="1"/>
            </p:cNvSpPr>
            <p:nvPr/>
          </p:nvSpPr>
          <p:spPr bwMode="auto">
            <a:xfrm>
              <a:off x="1727200" y="4659805"/>
              <a:ext cx="2252667" cy="46627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dirty="0">
                  <a:latin typeface="Times New Roman" panose="02020603050405020304"/>
                  <a:ea typeface="华文新魏" panose="02010800040101010101" pitchFamily="2" charset="-122"/>
                </a:rPr>
                <a:t>…</a:t>
              </a:r>
              <a:endParaRPr kumimoji="0" lang="en-US" altLang="zh-CN" sz="2100" b="1" dirty="0">
                <a:latin typeface="华文新魏" panose="02010800040101010101" pitchFamily="2" charset="-122"/>
                <a:ea typeface="华文新魏" panose="02010800040101010101" pitchFamily="2" charset="-122"/>
              </a:endParaRPr>
            </a:p>
          </p:txBody>
        </p:sp>
        <p:sp>
          <p:nvSpPr>
            <p:cNvPr id="53" name="Rectangle 7">
              <a:extLst>
                <a:ext uri="{FF2B5EF4-FFF2-40B4-BE49-F238E27FC236}">
                  <a16:creationId xmlns:a16="http://schemas.microsoft.com/office/drawing/2014/main" id="{5CC19C61-409C-7A41-BF0E-C46CEC54D401}"/>
                </a:ext>
              </a:extLst>
            </p:cNvPr>
            <p:cNvSpPr>
              <a:spLocks noChangeArrowheads="1"/>
            </p:cNvSpPr>
            <p:nvPr/>
          </p:nvSpPr>
          <p:spPr bwMode="auto">
            <a:xfrm>
              <a:off x="1727199" y="5122965"/>
              <a:ext cx="2252667" cy="46627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dirty="0">
                  <a:latin typeface="华文新魏" panose="02010800040101010101" pitchFamily="2" charset="-122"/>
                  <a:ea typeface="华文新魏" panose="02010800040101010101" pitchFamily="2" charset="-122"/>
                </a:rPr>
                <a:t>CALL  </a:t>
              </a:r>
              <a:r>
                <a:rPr kumimoji="0" lang="en-US" altLang="zh-CN" sz="2100" b="1" dirty="0" err="1">
                  <a:latin typeface="华文新魏" panose="02010800040101010101" pitchFamily="2" charset="-122"/>
                  <a:ea typeface="华文新魏" panose="02010800040101010101" pitchFamily="2" charset="-122"/>
                </a:rPr>
                <a:t>Procone</a:t>
              </a:r>
              <a:endParaRPr kumimoji="0" lang="en-US" altLang="zh-CN" sz="2100" b="1" dirty="0">
                <a:latin typeface="华文新魏" panose="02010800040101010101" pitchFamily="2" charset="-122"/>
                <a:ea typeface="华文新魏" panose="02010800040101010101" pitchFamily="2" charset="-122"/>
              </a:endParaRPr>
            </a:p>
          </p:txBody>
        </p:sp>
        <p:sp>
          <p:nvSpPr>
            <p:cNvPr id="54" name="Rectangle 53">
              <a:extLst>
                <a:ext uri="{FF2B5EF4-FFF2-40B4-BE49-F238E27FC236}">
                  <a16:creationId xmlns:a16="http://schemas.microsoft.com/office/drawing/2014/main" id="{DF88E07F-FD06-3242-B430-29B48BF6871B}"/>
                </a:ext>
              </a:extLst>
            </p:cNvPr>
            <p:cNvSpPr/>
            <p:nvPr/>
          </p:nvSpPr>
          <p:spPr>
            <a:xfrm>
              <a:off x="2641866" y="4147158"/>
              <a:ext cx="453970" cy="415498"/>
            </a:xfrm>
            <a:prstGeom prst="rect">
              <a:avLst/>
            </a:prstGeom>
          </p:spPr>
          <p:txBody>
            <a:bodyPr wrap="none">
              <a:spAutoFit/>
            </a:bodyPr>
            <a:lstStyle/>
            <a:p>
              <a:r>
                <a:rPr lang="en-US" altLang="zh-CN" sz="2100" dirty="0">
                  <a:latin typeface="Times New Roman" panose="02020603050405020304"/>
                  <a:ea typeface="华文新魏" panose="02010800040101010101" pitchFamily="2" charset="-122"/>
                </a:rPr>
                <a:t>…</a:t>
              </a:r>
              <a:endParaRPr lang="en-CN" sz="2100" dirty="0"/>
            </a:p>
          </p:txBody>
        </p:sp>
        <p:sp>
          <p:nvSpPr>
            <p:cNvPr id="55" name="Rectangle 9">
              <a:extLst>
                <a:ext uri="{FF2B5EF4-FFF2-40B4-BE49-F238E27FC236}">
                  <a16:creationId xmlns:a16="http://schemas.microsoft.com/office/drawing/2014/main" id="{3EB49D0B-4F5B-5647-901B-874FCA5E5C96}"/>
                </a:ext>
              </a:extLst>
            </p:cNvPr>
            <p:cNvSpPr>
              <a:spLocks noChangeArrowheads="1"/>
            </p:cNvSpPr>
            <p:nvPr/>
          </p:nvSpPr>
          <p:spPr bwMode="auto">
            <a:xfrm>
              <a:off x="1727198" y="5589240"/>
              <a:ext cx="2252667" cy="46627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71" tIns="261237" rIns="522471" bIns="261237" anchor="ctr"/>
            <a:lstStyle/>
            <a:p>
              <a:pPr algn="ctr" eaLnBrk="0" hangingPunct="0">
                <a:spcBef>
                  <a:spcPct val="0"/>
                </a:spcBef>
              </a:pPr>
              <a:r>
                <a:rPr kumimoji="0" lang="en-US" altLang="zh-CN" sz="2100" b="1" dirty="0">
                  <a:latin typeface="Times New Roman" panose="02020603050405020304"/>
                  <a:ea typeface="华文新魏" panose="02010800040101010101" pitchFamily="2" charset="-122"/>
                </a:rPr>
                <a:t>…</a:t>
              </a:r>
              <a:endParaRPr kumimoji="0" lang="en-US" altLang="zh-CN" sz="2100" b="1" dirty="0">
                <a:latin typeface="华文新魏" panose="02010800040101010101" pitchFamily="2" charset="-122"/>
                <a:ea typeface="华文新魏" panose="02010800040101010101" pitchFamily="2" charset="-122"/>
              </a:endParaRPr>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type="subTitle" idx="4294967295"/>
          </p:nvPr>
        </p:nvSpPr>
        <p:spPr>
          <a:xfrm>
            <a:off x="431540" y="1066800"/>
            <a:ext cx="8316924" cy="2002160"/>
          </a:xfrm>
        </p:spPr>
        <p:txBody>
          <a:bodyPr/>
          <a:lstStyle/>
          <a:p>
            <a:pPr marL="0" indent="0">
              <a:lnSpc>
                <a:spcPct val="80000"/>
              </a:lnSpc>
              <a:buNone/>
            </a:pPr>
            <a:r>
              <a:rPr lang="en-US" altLang="zh-CN" sz="3200" dirty="0">
                <a:solidFill>
                  <a:srgbClr val="CC3300"/>
                </a:solidFill>
                <a:latin typeface="Times New Roman" panose="02020603050405020304" pitchFamily="18" charset="0"/>
                <a:ea typeface="宋体" panose="02010600030101010101" pitchFamily="2" charset="-122"/>
                <a:cs typeface="+mj-cs"/>
              </a:rPr>
              <a:t>4.  </a:t>
            </a:r>
            <a:r>
              <a:rPr lang="zh-CN" altLang="en-US" sz="3200" dirty="0">
                <a:solidFill>
                  <a:srgbClr val="CC3300"/>
                </a:solidFill>
                <a:latin typeface="Times New Roman" panose="02020603050405020304" pitchFamily="18" charset="0"/>
                <a:ea typeface="宋体" panose="02010600030101010101" pitchFamily="2" charset="-122"/>
                <a:cs typeface="+mj-cs"/>
              </a:rPr>
              <a:t>约定参数地址指针法</a:t>
            </a:r>
            <a:endParaRPr lang="en-US" altLang="zh-CN" sz="3200" dirty="0">
              <a:solidFill>
                <a:srgbClr val="CC3300"/>
              </a:solidFill>
              <a:latin typeface="Times New Roman" panose="02020603050405020304" pitchFamily="18" charset="0"/>
              <a:ea typeface="宋体" panose="02010600030101010101" pitchFamily="2" charset="-122"/>
              <a:cs typeface="+mj-cs"/>
            </a:endParaRPr>
          </a:p>
          <a:p>
            <a:pPr marL="0" indent="0">
              <a:lnSpc>
                <a:spcPct val="80000"/>
              </a:lnSpc>
              <a:buNone/>
            </a:pPr>
            <a:r>
              <a:rPr lang="zh-CN" altLang="en-US" sz="2400" dirty="0"/>
              <a:t>在主程序中建立一个地址表（连续内存空间），把需要传送给子程序的参数都存放在地址表中，然后把地址表的首地址通过寄存器传送到子程序中。</a:t>
            </a:r>
          </a:p>
        </p:txBody>
      </p:sp>
      <p:sp>
        <p:nvSpPr>
          <p:cNvPr id="7" name="文本框 1">
            <a:extLst>
              <a:ext uri="{FF2B5EF4-FFF2-40B4-BE49-F238E27FC236}">
                <a16:creationId xmlns:a16="http://schemas.microsoft.com/office/drawing/2014/main" id="{3636DB5E-D77F-2846-95EA-284AA40CEAFC}"/>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
        <p:nvSpPr>
          <p:cNvPr id="8" name="TextBox 7">
            <a:extLst>
              <a:ext uri="{FF2B5EF4-FFF2-40B4-BE49-F238E27FC236}">
                <a16:creationId xmlns:a16="http://schemas.microsoft.com/office/drawing/2014/main" id="{23D0D97A-128C-CA49-BEAD-03ABCACBA7B7}"/>
              </a:ext>
            </a:extLst>
          </p:cNvPr>
          <p:cNvSpPr txBox="1"/>
          <p:nvPr/>
        </p:nvSpPr>
        <p:spPr>
          <a:xfrm>
            <a:off x="2087724" y="3198167"/>
            <a:ext cx="3278462" cy="461665"/>
          </a:xfrm>
          <a:prstGeom prst="rect">
            <a:avLst/>
          </a:prstGeom>
          <a:noFill/>
          <a:ln w="12700">
            <a:solidFill>
              <a:schemeClr val="tx1"/>
            </a:solidFill>
          </a:ln>
        </p:spPr>
        <p:txBody>
          <a:bodyPr wrap="none" rtlCol="0">
            <a:spAutoFit/>
          </a:bodyPr>
          <a:lstStyle/>
          <a:p>
            <a:r>
              <a:rPr lang="zh-CN" altLang="en-US" dirty="0">
                <a:solidFill>
                  <a:srgbClr val="FF0000"/>
                </a:solidFill>
              </a:rPr>
              <a:t>适用于大量参数的传递</a:t>
            </a:r>
            <a:endParaRPr lang="en-CN" dirty="0">
              <a:solidFill>
                <a:srgbClr val="FF0000"/>
              </a:solidFill>
            </a:endParaRPr>
          </a:p>
        </p:txBody>
      </p:sp>
    </p:spTree>
    <p:extLst>
      <p:ext uri="{BB962C8B-B14F-4D97-AF65-F5344CB8AC3E}">
        <p14:creationId xmlns:p14="http://schemas.microsoft.com/office/powerpoint/2010/main" val="15879280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type="subTitle" idx="4294967295"/>
          </p:nvPr>
        </p:nvSpPr>
        <p:spPr>
          <a:xfrm>
            <a:off x="431540" y="1066800"/>
            <a:ext cx="8316924" cy="2002160"/>
          </a:xfrm>
        </p:spPr>
        <p:txBody>
          <a:bodyPr/>
          <a:lstStyle/>
          <a:p>
            <a:pPr marL="0" indent="0">
              <a:lnSpc>
                <a:spcPct val="80000"/>
              </a:lnSpc>
              <a:buNone/>
            </a:pPr>
            <a:r>
              <a:rPr lang="en-US" altLang="zh-CN" sz="3200" dirty="0">
                <a:solidFill>
                  <a:srgbClr val="CC3300"/>
                </a:solidFill>
                <a:latin typeface="Times New Roman" panose="02020603050405020304" pitchFamily="18" charset="0"/>
                <a:ea typeface="宋体" panose="02010600030101010101" pitchFamily="2" charset="-122"/>
                <a:cs typeface="+mj-cs"/>
              </a:rPr>
              <a:t>4.  </a:t>
            </a:r>
            <a:r>
              <a:rPr lang="zh-CN" altLang="en-US" sz="3200" dirty="0">
                <a:solidFill>
                  <a:srgbClr val="CC3300"/>
                </a:solidFill>
                <a:latin typeface="Times New Roman" panose="02020603050405020304" pitchFamily="18" charset="0"/>
                <a:ea typeface="宋体" panose="02010600030101010101" pitchFamily="2" charset="-122"/>
                <a:cs typeface="+mj-cs"/>
              </a:rPr>
              <a:t>约定参数地址指针法</a:t>
            </a:r>
            <a:endParaRPr lang="en-US" altLang="zh-CN" sz="2400" dirty="0"/>
          </a:p>
          <a:p>
            <a:pPr marL="0" indent="0" algn="just">
              <a:buFont typeface="Wingdings" panose="05000000000000000000" pitchFamily="2" charset="2"/>
              <a:buNone/>
            </a:pPr>
            <a:r>
              <a:rPr lang="zh-CN" altLang="en-US" sz="2400" dirty="0">
                <a:effectLst/>
              </a:rPr>
              <a:t>例：设内存有三组无符号字数据，三组数据的首地址分别为</a:t>
            </a:r>
            <a:r>
              <a:rPr lang="en-US" altLang="zh-CN" sz="2400" dirty="0">
                <a:effectLst/>
              </a:rPr>
              <a:t>LIST1</a:t>
            </a:r>
            <a:r>
              <a:rPr lang="zh-CN" altLang="en-US" sz="2400" dirty="0">
                <a:effectLst/>
              </a:rPr>
              <a:t>，</a:t>
            </a:r>
            <a:r>
              <a:rPr lang="en-US" altLang="zh-CN" sz="2400" dirty="0">
                <a:effectLst/>
              </a:rPr>
              <a:t>LIST2</a:t>
            </a:r>
            <a:r>
              <a:rPr lang="zh-CN" altLang="en-US" sz="2400" dirty="0">
                <a:effectLst/>
              </a:rPr>
              <a:t>和</a:t>
            </a:r>
            <a:r>
              <a:rPr lang="en-US" altLang="zh-CN" sz="2400" dirty="0">
                <a:effectLst/>
              </a:rPr>
              <a:t>LIST3</a:t>
            </a:r>
            <a:r>
              <a:rPr lang="zh-CN" altLang="en-US" sz="2400" dirty="0">
                <a:effectLst/>
              </a:rPr>
              <a:t>，数据个数分别存放在</a:t>
            </a:r>
            <a:r>
              <a:rPr lang="en-US" altLang="zh-CN" sz="2400" dirty="0">
                <a:effectLst/>
              </a:rPr>
              <a:t>CNT1</a:t>
            </a:r>
            <a:r>
              <a:rPr lang="zh-CN" altLang="en-US" sz="2400" dirty="0">
                <a:effectLst/>
              </a:rPr>
              <a:t>，</a:t>
            </a:r>
            <a:r>
              <a:rPr lang="en-US" altLang="zh-CN" sz="2400" dirty="0">
                <a:effectLst/>
              </a:rPr>
              <a:t>CNT2</a:t>
            </a:r>
            <a:r>
              <a:rPr lang="zh-CN" altLang="en-US" sz="2400" dirty="0">
                <a:effectLst/>
              </a:rPr>
              <a:t>和</a:t>
            </a:r>
            <a:r>
              <a:rPr lang="en-US" altLang="zh-CN" sz="2400" dirty="0">
                <a:effectLst/>
              </a:rPr>
              <a:t>CNT3</a:t>
            </a:r>
            <a:r>
              <a:rPr lang="zh-CN" altLang="en-US" sz="2400" dirty="0">
                <a:effectLst/>
              </a:rPr>
              <a:t>单元。编制程序计算三组数据中最小数之和并存入</a:t>
            </a:r>
            <a:r>
              <a:rPr lang="en-US" altLang="zh-CN" sz="2400" dirty="0">
                <a:effectLst/>
              </a:rPr>
              <a:t>SUM</a:t>
            </a:r>
            <a:r>
              <a:rPr lang="zh-CN" altLang="en-US" sz="2400" dirty="0">
                <a:effectLst/>
              </a:rPr>
              <a:t>开始的单元。</a:t>
            </a:r>
          </a:p>
        </p:txBody>
      </p:sp>
      <p:sp>
        <p:nvSpPr>
          <p:cNvPr id="429060" name="Rectangle 4"/>
          <p:cNvSpPr>
            <a:spLocks noChangeArrowheads="1"/>
          </p:cNvSpPr>
          <p:nvPr/>
        </p:nvSpPr>
        <p:spPr bwMode="auto">
          <a:xfrm>
            <a:off x="755576" y="3223592"/>
            <a:ext cx="7452320" cy="333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600"/>
              </a:spcBef>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子程序说明文件如下：</a:t>
            </a:r>
          </a:p>
          <a:p>
            <a:pPr>
              <a:spcBef>
                <a:spcPts val="600"/>
              </a:spcBef>
            </a:pPr>
            <a:r>
              <a:rPr lang="zh-CN" altLang="en-US" sz="2200" b="1" dirty="0">
                <a:solidFill>
                  <a:schemeClr val="bg2"/>
                </a:solidFill>
                <a:latin typeface="Times New Roman" panose="02020603050405020304" pitchFamily="18" charset="0"/>
              </a:rPr>
              <a:t>（</a:t>
            </a:r>
            <a:r>
              <a:rPr lang="en-US" altLang="zh-CN" sz="2200" b="1" dirty="0">
                <a:solidFill>
                  <a:schemeClr val="bg2"/>
                </a:solidFill>
                <a:latin typeface="Times New Roman" panose="02020603050405020304" pitchFamily="18" charset="0"/>
              </a:rPr>
              <a:t>1</a:t>
            </a:r>
            <a:r>
              <a:rPr lang="zh-CN" altLang="en-US" sz="2200" b="1" dirty="0">
                <a:solidFill>
                  <a:schemeClr val="bg2"/>
                </a:solidFill>
                <a:latin typeface="Times New Roman" panose="02020603050405020304" pitchFamily="18" charset="0"/>
              </a:rPr>
              <a:t>）子程序名</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FMIN</a:t>
            </a:r>
          </a:p>
          <a:p>
            <a:pPr>
              <a:spcBef>
                <a:spcPts val="600"/>
              </a:spcBef>
            </a:pPr>
            <a:r>
              <a:rPr lang="zh-CN" altLang="en-US" sz="2200" b="1" dirty="0">
                <a:solidFill>
                  <a:schemeClr val="bg2"/>
                </a:solidFill>
                <a:latin typeface="Times New Roman" panose="02020603050405020304" pitchFamily="18" charset="0"/>
              </a:rPr>
              <a:t>（</a:t>
            </a:r>
            <a:r>
              <a:rPr lang="en-US" altLang="zh-CN" sz="2200" b="1" dirty="0">
                <a:solidFill>
                  <a:schemeClr val="bg2"/>
                </a:solidFill>
                <a:latin typeface="Times New Roman" panose="02020603050405020304" pitchFamily="18" charset="0"/>
              </a:rPr>
              <a:t>2</a:t>
            </a:r>
            <a:r>
              <a:rPr lang="zh-CN" altLang="en-US" sz="2200" b="1" dirty="0">
                <a:solidFill>
                  <a:schemeClr val="bg2"/>
                </a:solidFill>
                <a:latin typeface="Times New Roman" panose="02020603050405020304" pitchFamily="18" charset="0"/>
              </a:rPr>
              <a:t>）子程序功能：</a:t>
            </a:r>
            <a:r>
              <a:rPr lang="zh-CN" altLang="en-US" sz="2200" b="1" dirty="0">
                <a:latin typeface="Times New Roman" panose="02020603050405020304" pitchFamily="18" charset="0"/>
              </a:rPr>
              <a:t>求一组无符号字数据的最小值</a:t>
            </a:r>
          </a:p>
          <a:p>
            <a:pPr>
              <a:spcBef>
                <a:spcPts val="600"/>
              </a:spcBef>
            </a:pPr>
            <a:r>
              <a:rPr lang="zh-CN" altLang="en-US" sz="2200" b="1" dirty="0">
                <a:solidFill>
                  <a:schemeClr val="bg2"/>
                </a:solidFill>
                <a:latin typeface="Times New Roman" panose="02020603050405020304" pitchFamily="18" charset="0"/>
              </a:rPr>
              <a:t>（</a:t>
            </a:r>
            <a:r>
              <a:rPr lang="en-US" altLang="zh-CN" sz="2200" b="1" dirty="0">
                <a:solidFill>
                  <a:schemeClr val="bg2"/>
                </a:solidFill>
                <a:latin typeface="Times New Roman" panose="02020603050405020304" pitchFamily="18" charset="0"/>
              </a:rPr>
              <a:t>3</a:t>
            </a:r>
            <a:r>
              <a:rPr lang="zh-CN" altLang="en-US" sz="2200" b="1" dirty="0">
                <a:solidFill>
                  <a:schemeClr val="bg2"/>
                </a:solidFill>
                <a:latin typeface="Times New Roman" panose="02020603050405020304" pitchFamily="18" charset="0"/>
              </a:rPr>
              <a:t>）入口条件</a:t>
            </a:r>
            <a:r>
              <a:rPr lang="zh-CN" altLang="en-US" sz="2200" b="1" dirty="0">
                <a:latin typeface="Times New Roman" panose="02020603050405020304" pitchFamily="18" charset="0"/>
              </a:rPr>
              <a:t>：数据首地址在</a:t>
            </a:r>
            <a:r>
              <a:rPr lang="en-US" altLang="zh-CN" sz="2200" b="1" dirty="0">
                <a:latin typeface="Times New Roman" panose="02020603050405020304" pitchFamily="18" charset="0"/>
              </a:rPr>
              <a:t>SI</a:t>
            </a:r>
            <a:r>
              <a:rPr lang="zh-CN" altLang="en-US" sz="2200" b="1" dirty="0">
                <a:latin typeface="Times New Roman" panose="02020603050405020304" pitchFamily="18" charset="0"/>
              </a:rPr>
              <a:t>中，元素个数在</a:t>
            </a:r>
            <a:r>
              <a:rPr lang="en-US" altLang="zh-CN" sz="2200" b="1" dirty="0">
                <a:latin typeface="Times New Roman" panose="02020603050405020304" pitchFamily="18" charset="0"/>
              </a:rPr>
              <a:t>CX</a:t>
            </a:r>
            <a:r>
              <a:rPr lang="zh-CN" altLang="en-US" sz="2200" b="1" dirty="0">
                <a:latin typeface="Times New Roman" panose="02020603050405020304" pitchFamily="18" charset="0"/>
              </a:rPr>
              <a:t>中</a:t>
            </a:r>
          </a:p>
          <a:p>
            <a:pPr>
              <a:spcBef>
                <a:spcPts val="600"/>
              </a:spcBef>
            </a:pPr>
            <a:r>
              <a:rPr lang="zh-CN" altLang="en-US" sz="2200" b="1" dirty="0">
                <a:solidFill>
                  <a:schemeClr val="bg2"/>
                </a:solidFill>
                <a:latin typeface="Times New Roman" panose="02020603050405020304" pitchFamily="18" charset="0"/>
              </a:rPr>
              <a:t>（</a:t>
            </a:r>
            <a:r>
              <a:rPr lang="en-US" altLang="zh-CN" sz="2200" b="1" dirty="0">
                <a:solidFill>
                  <a:schemeClr val="bg2"/>
                </a:solidFill>
                <a:latin typeface="Times New Roman" panose="02020603050405020304" pitchFamily="18" charset="0"/>
              </a:rPr>
              <a:t>4</a:t>
            </a:r>
            <a:r>
              <a:rPr lang="zh-CN" altLang="en-US" sz="2200" b="1" dirty="0">
                <a:solidFill>
                  <a:schemeClr val="bg2"/>
                </a:solidFill>
                <a:latin typeface="Times New Roman" panose="02020603050405020304" pitchFamily="18" charset="0"/>
              </a:rPr>
              <a:t>）出口条件：</a:t>
            </a:r>
            <a:r>
              <a:rPr lang="zh-CN" altLang="en-US" sz="2200" b="1" dirty="0">
                <a:latin typeface="Times New Roman" panose="02020603050405020304" pitchFamily="18" charset="0"/>
              </a:rPr>
              <a:t>最小值在</a:t>
            </a:r>
            <a:r>
              <a:rPr lang="en-US" altLang="zh-CN" sz="2200" b="1" dirty="0">
                <a:latin typeface="Times New Roman" panose="02020603050405020304" pitchFamily="18" charset="0"/>
              </a:rPr>
              <a:t>AX</a:t>
            </a:r>
            <a:r>
              <a:rPr lang="zh-CN" altLang="en-US" sz="2200" b="1" dirty="0">
                <a:latin typeface="Times New Roman" panose="02020603050405020304" pitchFamily="18" charset="0"/>
              </a:rPr>
              <a:t>中</a:t>
            </a:r>
          </a:p>
          <a:p>
            <a:pPr>
              <a:spcBef>
                <a:spcPts val="600"/>
              </a:spcBef>
            </a:pPr>
            <a:r>
              <a:rPr lang="zh-CN" altLang="en-US" sz="2200" b="1" dirty="0">
                <a:solidFill>
                  <a:schemeClr val="bg2"/>
                </a:solidFill>
                <a:latin typeface="Times New Roman" panose="02020603050405020304" pitchFamily="18" charset="0"/>
              </a:rPr>
              <a:t>（</a:t>
            </a:r>
            <a:r>
              <a:rPr lang="en-US" altLang="zh-CN" sz="2200" b="1" dirty="0">
                <a:solidFill>
                  <a:schemeClr val="bg2"/>
                </a:solidFill>
                <a:latin typeface="Times New Roman" panose="02020603050405020304" pitchFamily="18" charset="0"/>
              </a:rPr>
              <a:t>5</a:t>
            </a:r>
            <a:r>
              <a:rPr lang="zh-CN" altLang="en-US" sz="2200" b="1" dirty="0">
                <a:solidFill>
                  <a:schemeClr val="bg2"/>
                </a:solidFill>
                <a:latin typeface="Times New Roman" panose="02020603050405020304" pitchFamily="18" charset="0"/>
              </a:rPr>
              <a:t>）受影响的寄存器：</a:t>
            </a:r>
            <a:r>
              <a:rPr lang="en-US" altLang="zh-CN" sz="2200" b="1" dirty="0">
                <a:latin typeface="Times New Roman" panose="02020603050405020304" pitchFamily="18" charset="0"/>
              </a:rPr>
              <a:t>AX</a:t>
            </a:r>
            <a:r>
              <a:rPr lang="zh-CN" altLang="en-US" sz="2200" b="1" dirty="0">
                <a:latin typeface="Times New Roman" panose="02020603050405020304" pitchFamily="18" charset="0"/>
              </a:rPr>
              <a:t>及标志寄存器。</a:t>
            </a:r>
            <a:endParaRPr lang="en-US" altLang="zh-CN" sz="2200" b="1" dirty="0">
              <a:latin typeface="Times New Roman" panose="02020603050405020304" pitchFamily="18" charset="0"/>
            </a:endParaRPr>
          </a:p>
          <a:p>
            <a:pPr>
              <a:spcBef>
                <a:spcPts val="600"/>
              </a:spcBef>
            </a:pPr>
            <a:endParaRPr lang="en-US" altLang="zh-CN" sz="2200" b="1" dirty="0">
              <a:latin typeface="Times New Roman" panose="02020603050405020304" pitchFamily="18" charset="0"/>
            </a:endParaRPr>
          </a:p>
        </p:txBody>
      </p:sp>
      <p:sp>
        <p:nvSpPr>
          <p:cNvPr id="7" name="文本框 1">
            <a:extLst>
              <a:ext uri="{FF2B5EF4-FFF2-40B4-BE49-F238E27FC236}">
                <a16:creationId xmlns:a16="http://schemas.microsoft.com/office/drawing/2014/main" id="{F04F0908-3BFC-5B4A-8636-09C6DD0B4C4C}"/>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3671547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dissolve">
                                      <p:cBhvr>
                                        <p:cTn id="7" dur="500"/>
                                        <p:tgtEl>
                                          <p:spTgt spid="429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539552" y="1016635"/>
            <a:ext cx="6198870"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zh-CN" altLang="en-US" sz="1800" dirty="0"/>
              <a:t>子程序清单如下：</a:t>
            </a:r>
            <a:endParaRPr lang="en-US" altLang="zh-CN" sz="1800" dirty="0"/>
          </a:p>
          <a:p>
            <a:pPr>
              <a:spcBef>
                <a:spcPct val="30000"/>
              </a:spcBef>
            </a:pPr>
            <a:endParaRPr lang="zh-CN" altLang="en-US" sz="1800" dirty="0"/>
          </a:p>
          <a:p>
            <a:pPr>
              <a:spcBef>
                <a:spcPct val="30000"/>
              </a:spcBef>
            </a:pPr>
            <a:r>
              <a:rPr lang="en-US" altLang="zh-CN" sz="1600" b="1" dirty="0">
                <a:latin typeface="Times New Roman" panose="02020603050405020304" pitchFamily="18" charset="0"/>
              </a:rPr>
              <a:t>FMIN	PROC</a:t>
            </a:r>
          </a:p>
          <a:p>
            <a:pPr>
              <a:spcBef>
                <a:spcPct val="30000"/>
              </a:spcBef>
            </a:pPr>
            <a:r>
              <a:rPr lang="en-US" altLang="zh-CN" sz="1600" b="1" dirty="0">
                <a:latin typeface="Times New Roman" panose="02020603050405020304" pitchFamily="18" charset="0"/>
              </a:rPr>
              <a:t>	PUSH	SI</a:t>
            </a:r>
          </a:p>
          <a:p>
            <a:pPr>
              <a:spcBef>
                <a:spcPct val="30000"/>
              </a:spcBef>
            </a:pPr>
            <a:r>
              <a:rPr lang="en-US" altLang="zh-CN" sz="1600" b="1" dirty="0">
                <a:latin typeface="Times New Roman" panose="02020603050405020304" pitchFamily="18" charset="0"/>
              </a:rPr>
              <a:t>	PUSH	CX</a:t>
            </a:r>
          </a:p>
          <a:p>
            <a:pPr>
              <a:spcBef>
                <a:spcPct val="30000"/>
              </a:spcBef>
            </a:pPr>
            <a:r>
              <a:rPr lang="en-US" altLang="zh-CN" sz="1600" b="1" dirty="0">
                <a:latin typeface="Times New Roman" panose="02020603050405020304" pitchFamily="18" charset="0"/>
              </a:rPr>
              <a:t>	MOV	AX</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[SI]</a:t>
            </a:r>
          </a:p>
          <a:p>
            <a:pPr>
              <a:spcBef>
                <a:spcPct val="30000"/>
              </a:spcBef>
            </a:pPr>
            <a:r>
              <a:rPr lang="en-US" altLang="zh-CN" sz="1600" b="1" dirty="0">
                <a:latin typeface="Times New Roman" panose="02020603050405020304" pitchFamily="18" charset="0"/>
              </a:rPr>
              <a:t>	DEC	CX		</a:t>
            </a:r>
          </a:p>
          <a:p>
            <a:pPr>
              <a:spcBef>
                <a:spcPct val="30000"/>
              </a:spcBef>
            </a:pPr>
            <a:r>
              <a:rPr lang="en-US" altLang="zh-CN" sz="1600" b="1" dirty="0">
                <a:latin typeface="Times New Roman" panose="02020603050405020304" pitchFamily="18" charset="0"/>
              </a:rPr>
              <a:t>	JZ	RETN</a:t>
            </a:r>
            <a:r>
              <a:rPr lang="zh-CN" altLang="en-US" sz="1600" dirty="0">
                <a:sym typeface="+mn-ea"/>
              </a:rPr>
              <a:t>；数组长度为</a:t>
            </a:r>
            <a:r>
              <a:rPr lang="en-US" altLang="zh-CN" sz="1600" dirty="0">
                <a:sym typeface="+mn-ea"/>
              </a:rPr>
              <a:t>1</a:t>
            </a:r>
            <a:r>
              <a:rPr lang="zh-CN" altLang="en-US" sz="1600" dirty="0">
                <a:sym typeface="+mn-ea"/>
              </a:rPr>
              <a:t>，则结束</a:t>
            </a:r>
            <a:endParaRPr lang="zh-CN" altLang="en-US" sz="1600" b="1" dirty="0">
              <a:latin typeface="Times New Roman" panose="02020603050405020304" pitchFamily="18" charset="0"/>
              <a:sym typeface="+mn-ea"/>
            </a:endParaRPr>
          </a:p>
          <a:p>
            <a:pPr>
              <a:spcBef>
                <a:spcPct val="30000"/>
              </a:spcBef>
            </a:pPr>
            <a:r>
              <a:rPr lang="en-US" altLang="zh-CN" sz="1600" b="1" dirty="0">
                <a:latin typeface="Times New Roman" panose="02020603050405020304" pitchFamily="18" charset="0"/>
              </a:rPr>
              <a:t>FMIN2</a:t>
            </a:r>
            <a:r>
              <a:rPr lang="zh-CN" altLang="en-US" sz="1600" b="1" dirty="0">
                <a:latin typeface="Times New Roman" panose="02020603050405020304" pitchFamily="18" charset="0"/>
              </a:rPr>
              <a:t>： </a:t>
            </a:r>
            <a:r>
              <a:rPr lang="en-US" altLang="zh-CN" sz="1600" b="1" dirty="0">
                <a:latin typeface="Times New Roman" panose="02020603050405020304" pitchFamily="18" charset="0"/>
              </a:rPr>
              <a:t>ADD	SI</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2</a:t>
            </a:r>
          </a:p>
          <a:p>
            <a:pPr>
              <a:spcBef>
                <a:spcPct val="30000"/>
              </a:spcBef>
            </a:pPr>
            <a:r>
              <a:rPr lang="en-US" altLang="zh-CN" sz="1600" b="1" dirty="0">
                <a:latin typeface="Times New Roman" panose="02020603050405020304" pitchFamily="18" charset="0"/>
              </a:rPr>
              <a:t>	CMP	AX</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[SI]</a:t>
            </a:r>
          </a:p>
          <a:p>
            <a:pPr>
              <a:spcBef>
                <a:spcPct val="30000"/>
              </a:spcBef>
            </a:pPr>
            <a:r>
              <a:rPr lang="en-US" altLang="zh-CN" sz="1600" b="1" dirty="0">
                <a:latin typeface="Times New Roman" panose="02020603050405020304" pitchFamily="18" charset="0"/>
              </a:rPr>
              <a:t>	JB	FMIN1</a:t>
            </a:r>
          </a:p>
          <a:p>
            <a:pPr>
              <a:spcBef>
                <a:spcPct val="30000"/>
              </a:spcBef>
            </a:pPr>
            <a:r>
              <a:rPr lang="en-US" altLang="zh-CN" sz="1600" b="1" dirty="0">
                <a:latin typeface="Times New Roman" panose="02020603050405020304" pitchFamily="18" charset="0"/>
              </a:rPr>
              <a:t>	MOV	AX</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[SI]</a:t>
            </a:r>
          </a:p>
          <a:p>
            <a:pPr>
              <a:spcBef>
                <a:spcPct val="30000"/>
              </a:spcBef>
            </a:pPr>
            <a:r>
              <a:rPr lang="en-US" altLang="zh-CN" sz="1600" b="1" dirty="0">
                <a:latin typeface="Times New Roman" panose="02020603050405020304" pitchFamily="18" charset="0"/>
              </a:rPr>
              <a:t>FMIN1</a:t>
            </a:r>
            <a:r>
              <a:rPr lang="zh-CN" altLang="en-US" sz="1600" b="1" dirty="0">
                <a:latin typeface="Times New Roman" panose="02020603050405020304" pitchFamily="18" charset="0"/>
              </a:rPr>
              <a:t>： </a:t>
            </a:r>
            <a:r>
              <a:rPr lang="en-US" altLang="zh-CN" sz="1600" b="1" dirty="0">
                <a:latin typeface="Times New Roman" panose="02020603050405020304" pitchFamily="18" charset="0"/>
              </a:rPr>
              <a:t>LOOP	FMIN2</a:t>
            </a:r>
          </a:p>
          <a:p>
            <a:pPr>
              <a:spcBef>
                <a:spcPct val="30000"/>
              </a:spcBef>
            </a:pPr>
            <a:r>
              <a:rPr lang="en-US" altLang="zh-CN" sz="1600" b="1" dirty="0">
                <a:latin typeface="Times New Roman" panose="02020603050405020304" pitchFamily="18" charset="0"/>
              </a:rPr>
              <a:t>RETN</a:t>
            </a:r>
            <a:r>
              <a:rPr lang="zh-CN" altLang="en-US" sz="1600" b="1" dirty="0">
                <a:latin typeface="Times New Roman" panose="02020603050405020304" pitchFamily="18" charset="0"/>
              </a:rPr>
              <a:t>：	</a:t>
            </a:r>
            <a:r>
              <a:rPr lang="en-US" altLang="zh-CN" sz="1600" b="1" dirty="0">
                <a:latin typeface="Times New Roman" panose="02020603050405020304" pitchFamily="18" charset="0"/>
              </a:rPr>
              <a:t>POP	CX</a:t>
            </a:r>
          </a:p>
          <a:p>
            <a:pPr>
              <a:spcBef>
                <a:spcPct val="30000"/>
              </a:spcBef>
            </a:pPr>
            <a:r>
              <a:rPr lang="en-US" altLang="zh-CN" sz="1600" b="1" dirty="0">
                <a:latin typeface="Times New Roman" panose="02020603050405020304" pitchFamily="18" charset="0"/>
              </a:rPr>
              <a:t>	POP	SI</a:t>
            </a:r>
          </a:p>
          <a:p>
            <a:pPr>
              <a:spcBef>
                <a:spcPct val="30000"/>
              </a:spcBef>
            </a:pPr>
            <a:r>
              <a:rPr lang="en-US" altLang="zh-CN" sz="1600" b="1" dirty="0">
                <a:latin typeface="Times New Roman" panose="02020603050405020304" pitchFamily="18" charset="0"/>
              </a:rPr>
              <a:t>	RET</a:t>
            </a:r>
          </a:p>
          <a:p>
            <a:pPr>
              <a:spcBef>
                <a:spcPct val="30000"/>
              </a:spcBef>
            </a:pPr>
            <a:r>
              <a:rPr lang="en-US" altLang="zh-CN" sz="1600" b="1" dirty="0">
                <a:latin typeface="Times New Roman" panose="02020603050405020304" pitchFamily="18" charset="0"/>
              </a:rPr>
              <a:t>FMIN	ENDP</a:t>
            </a:r>
          </a:p>
        </p:txBody>
      </p:sp>
      <p:grpSp>
        <p:nvGrpSpPr>
          <p:cNvPr id="4" name="Group 3">
            <a:extLst>
              <a:ext uri="{FF2B5EF4-FFF2-40B4-BE49-F238E27FC236}">
                <a16:creationId xmlns:a16="http://schemas.microsoft.com/office/drawing/2014/main" id="{39A35152-4182-2042-9BF4-9EF9C544737B}"/>
              </a:ext>
            </a:extLst>
          </p:cNvPr>
          <p:cNvGrpSpPr/>
          <p:nvPr/>
        </p:nvGrpSpPr>
        <p:grpSpPr>
          <a:xfrm>
            <a:off x="5220072" y="1023122"/>
            <a:ext cx="3567203" cy="5430214"/>
            <a:chOff x="2164008" y="188640"/>
            <a:chExt cx="3974940" cy="6060034"/>
          </a:xfrm>
        </p:grpSpPr>
        <p:sp>
          <p:nvSpPr>
            <p:cNvPr id="6" name="Text Box 6">
              <a:extLst>
                <a:ext uri="{FF2B5EF4-FFF2-40B4-BE49-F238E27FC236}">
                  <a16:creationId xmlns:a16="http://schemas.microsoft.com/office/drawing/2014/main" id="{493467F3-0881-1149-B29F-AB61F5F91E2A}"/>
                </a:ext>
              </a:extLst>
            </p:cNvPr>
            <p:cNvSpPr txBox="1">
              <a:spLocks noChangeArrowheads="1"/>
            </p:cNvSpPr>
            <p:nvPr/>
          </p:nvSpPr>
          <p:spPr bwMode="auto">
            <a:xfrm>
              <a:off x="3815916" y="188640"/>
              <a:ext cx="685801"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200" b="1" dirty="0"/>
                <a:t>开始</a:t>
              </a:r>
            </a:p>
          </p:txBody>
        </p:sp>
        <p:sp>
          <p:nvSpPr>
            <p:cNvPr id="7" name="Text Box 9">
              <a:extLst>
                <a:ext uri="{FF2B5EF4-FFF2-40B4-BE49-F238E27FC236}">
                  <a16:creationId xmlns:a16="http://schemas.microsoft.com/office/drawing/2014/main" id="{72449136-D437-FE4C-8504-5814504E2FA3}"/>
                </a:ext>
              </a:extLst>
            </p:cNvPr>
            <p:cNvSpPr txBox="1">
              <a:spLocks noChangeArrowheads="1"/>
            </p:cNvSpPr>
            <p:nvPr/>
          </p:nvSpPr>
          <p:spPr bwMode="auto">
            <a:xfrm>
              <a:off x="3130116" y="782365"/>
              <a:ext cx="1981200" cy="29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b="1" dirty="0"/>
                <a:t>保护</a:t>
              </a:r>
              <a:r>
                <a:rPr lang="zh-CN" altLang="en-CN" sz="1200" b="1" dirty="0"/>
                <a:t>寄存器</a:t>
              </a:r>
              <a:endParaRPr lang="zh-CN" altLang="en-US" sz="1200" b="1" dirty="0"/>
            </a:p>
          </p:txBody>
        </p:sp>
        <p:sp>
          <p:nvSpPr>
            <p:cNvPr id="8" name="Line 19">
              <a:extLst>
                <a:ext uri="{FF2B5EF4-FFF2-40B4-BE49-F238E27FC236}">
                  <a16:creationId xmlns:a16="http://schemas.microsoft.com/office/drawing/2014/main" id="{09A29AF1-F075-744D-99C9-313E07E9D4A0}"/>
                </a:ext>
              </a:extLst>
            </p:cNvPr>
            <p:cNvSpPr>
              <a:spLocks noChangeShapeType="1"/>
            </p:cNvSpPr>
            <p:nvPr/>
          </p:nvSpPr>
          <p:spPr bwMode="auto">
            <a:xfrm>
              <a:off x="4120716" y="52519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9" name="Text Box 9">
              <a:extLst>
                <a:ext uri="{FF2B5EF4-FFF2-40B4-BE49-F238E27FC236}">
                  <a16:creationId xmlns:a16="http://schemas.microsoft.com/office/drawing/2014/main" id="{4E6C2FF1-B565-F54D-A54E-5266BF2DCD74}"/>
                </a:ext>
              </a:extLst>
            </p:cNvPr>
            <p:cNvSpPr txBox="1">
              <a:spLocks noChangeArrowheads="1"/>
            </p:cNvSpPr>
            <p:nvPr/>
          </p:nvSpPr>
          <p:spPr bwMode="auto">
            <a:xfrm>
              <a:off x="3130114" y="1379414"/>
              <a:ext cx="2295281" cy="3091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b="1" dirty="0"/>
                <a:t>初始化</a:t>
              </a:r>
              <a:r>
                <a:rPr lang="en-US" altLang="zh-CN" sz="1200" dirty="0"/>
                <a:t>AX</a:t>
              </a:r>
              <a:r>
                <a:rPr lang="zh-CN" altLang="en-US" sz="1200" dirty="0"/>
                <a:t> </a:t>
              </a:r>
              <a:r>
                <a:rPr lang="en-US" altLang="zh-CN" sz="1200" dirty="0"/>
                <a:t>=</a:t>
              </a:r>
              <a:r>
                <a:rPr lang="zh-CN" altLang="en-US" sz="1200" dirty="0"/>
                <a:t> 第一个元素</a:t>
              </a:r>
              <a:r>
                <a:rPr lang="en-US" altLang="zh-CN" sz="1200" dirty="0"/>
                <a:t>[</a:t>
              </a:r>
              <a:r>
                <a:rPr lang="en-US" altLang="zh-CN" sz="1200" dirty="0">
                  <a:latin typeface="+mn-lt"/>
                </a:rPr>
                <a:t>SI]</a:t>
              </a:r>
              <a:endParaRPr lang="zh-CN" altLang="en-US" sz="1200" b="1" baseline="-25000" dirty="0"/>
            </a:p>
          </p:txBody>
        </p:sp>
        <p:sp>
          <p:nvSpPr>
            <p:cNvPr id="10" name="Line 19">
              <a:extLst>
                <a:ext uri="{FF2B5EF4-FFF2-40B4-BE49-F238E27FC236}">
                  <a16:creationId xmlns:a16="http://schemas.microsoft.com/office/drawing/2014/main" id="{A354F63D-2B1B-014E-8D2E-440DA4298BD9}"/>
                </a:ext>
              </a:extLst>
            </p:cNvPr>
            <p:cNvSpPr>
              <a:spLocks noChangeShapeType="1"/>
            </p:cNvSpPr>
            <p:nvPr/>
          </p:nvSpPr>
          <p:spPr bwMode="auto">
            <a:xfrm>
              <a:off x="4120475" y="112844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1" name="Line 22">
              <a:extLst>
                <a:ext uri="{FF2B5EF4-FFF2-40B4-BE49-F238E27FC236}">
                  <a16:creationId xmlns:a16="http://schemas.microsoft.com/office/drawing/2014/main" id="{490BC787-A949-5D4B-97D1-2063E9291BF5}"/>
                </a:ext>
              </a:extLst>
            </p:cNvPr>
            <p:cNvSpPr>
              <a:spLocks noChangeShapeType="1"/>
            </p:cNvSpPr>
            <p:nvPr/>
          </p:nvSpPr>
          <p:spPr bwMode="auto">
            <a:xfrm>
              <a:off x="4130009" y="171369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2" name="Text Box 18">
              <a:extLst>
                <a:ext uri="{FF2B5EF4-FFF2-40B4-BE49-F238E27FC236}">
                  <a16:creationId xmlns:a16="http://schemas.microsoft.com/office/drawing/2014/main" id="{4D726AB1-D70E-6C40-B239-D7CA7980C30F}"/>
                </a:ext>
              </a:extLst>
            </p:cNvPr>
            <p:cNvSpPr txBox="1">
              <a:spLocks noChangeArrowheads="1"/>
            </p:cNvSpPr>
            <p:nvPr/>
          </p:nvSpPr>
          <p:spPr bwMode="auto">
            <a:xfrm>
              <a:off x="3139409" y="2179603"/>
              <a:ext cx="1981200" cy="3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200" dirty="0"/>
                <a:t>元素个数是</a:t>
              </a:r>
              <a:r>
                <a:rPr lang="en-US" altLang="zh-CN" sz="1200" dirty="0"/>
                <a:t>1</a:t>
              </a:r>
              <a:r>
                <a:rPr lang="zh-CN" altLang="en-US" sz="1200" dirty="0"/>
                <a:t>？</a:t>
              </a:r>
              <a:endParaRPr lang="zh-CN" altLang="en-US" sz="1200" b="1" dirty="0"/>
            </a:p>
          </p:txBody>
        </p:sp>
        <p:sp>
          <p:nvSpPr>
            <p:cNvPr id="13" name="AutoShape 15">
              <a:extLst>
                <a:ext uri="{FF2B5EF4-FFF2-40B4-BE49-F238E27FC236}">
                  <a16:creationId xmlns:a16="http://schemas.microsoft.com/office/drawing/2014/main" id="{9178CBB6-BFD1-CB4E-AAC3-FB523B3D07AA}"/>
                </a:ext>
              </a:extLst>
            </p:cNvPr>
            <p:cNvSpPr>
              <a:spLocks noChangeArrowheads="1"/>
            </p:cNvSpPr>
            <p:nvPr/>
          </p:nvSpPr>
          <p:spPr bwMode="auto">
            <a:xfrm>
              <a:off x="3106072" y="1976463"/>
              <a:ext cx="2057400" cy="666755"/>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200"/>
            </a:p>
          </p:txBody>
        </p:sp>
        <p:sp>
          <p:nvSpPr>
            <p:cNvPr id="15" name="Line 30">
              <a:extLst>
                <a:ext uri="{FF2B5EF4-FFF2-40B4-BE49-F238E27FC236}">
                  <a16:creationId xmlns:a16="http://schemas.microsoft.com/office/drawing/2014/main" id="{C896A2A8-C1B2-714E-878F-381E6A19C8F3}"/>
                </a:ext>
              </a:extLst>
            </p:cNvPr>
            <p:cNvSpPr>
              <a:spLocks noChangeShapeType="1"/>
            </p:cNvSpPr>
            <p:nvPr/>
          </p:nvSpPr>
          <p:spPr bwMode="auto">
            <a:xfrm flipH="1" flipV="1">
              <a:off x="5163472" y="2323551"/>
              <a:ext cx="967585" cy="119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16" name="Line 31">
              <a:extLst>
                <a:ext uri="{FF2B5EF4-FFF2-40B4-BE49-F238E27FC236}">
                  <a16:creationId xmlns:a16="http://schemas.microsoft.com/office/drawing/2014/main" id="{18562265-5E2E-054C-96B6-9C38813266A8}"/>
                </a:ext>
              </a:extLst>
            </p:cNvPr>
            <p:cNvSpPr>
              <a:spLocks noChangeShapeType="1"/>
            </p:cNvSpPr>
            <p:nvPr/>
          </p:nvSpPr>
          <p:spPr bwMode="auto">
            <a:xfrm flipH="1" flipV="1">
              <a:off x="6131055" y="2335513"/>
              <a:ext cx="7893" cy="3735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17" name="Line 32">
              <a:extLst>
                <a:ext uri="{FF2B5EF4-FFF2-40B4-BE49-F238E27FC236}">
                  <a16:creationId xmlns:a16="http://schemas.microsoft.com/office/drawing/2014/main" id="{CFDC22FB-D3E4-DB40-BC3E-AE43F047CA00}"/>
                </a:ext>
              </a:extLst>
            </p:cNvPr>
            <p:cNvSpPr>
              <a:spLocks noChangeShapeType="1"/>
            </p:cNvSpPr>
            <p:nvPr/>
          </p:nvSpPr>
          <p:spPr bwMode="auto">
            <a:xfrm flipH="1">
              <a:off x="5134357" y="6092031"/>
              <a:ext cx="988801" cy="30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8" name="Text Box 34">
              <a:extLst>
                <a:ext uri="{FF2B5EF4-FFF2-40B4-BE49-F238E27FC236}">
                  <a16:creationId xmlns:a16="http://schemas.microsoft.com/office/drawing/2014/main" id="{0BEA3554-4AAB-8643-BA4B-B8E4C9A75326}"/>
                </a:ext>
              </a:extLst>
            </p:cNvPr>
            <p:cNvSpPr txBox="1">
              <a:spLocks noChangeArrowheads="1"/>
            </p:cNvSpPr>
            <p:nvPr/>
          </p:nvSpPr>
          <p:spPr bwMode="auto">
            <a:xfrm>
              <a:off x="5120609" y="1952836"/>
              <a:ext cx="304799"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dirty="0"/>
                <a:t>Y</a:t>
              </a:r>
              <a:endParaRPr lang="en-US" altLang="zh-CN" sz="1200" b="1" dirty="0"/>
            </a:p>
          </p:txBody>
        </p:sp>
        <p:sp>
          <p:nvSpPr>
            <p:cNvPr id="19" name="Text Box 35">
              <a:extLst>
                <a:ext uri="{FF2B5EF4-FFF2-40B4-BE49-F238E27FC236}">
                  <a16:creationId xmlns:a16="http://schemas.microsoft.com/office/drawing/2014/main" id="{EFE612A0-3867-0F43-8F52-49013223AEDC}"/>
                </a:ext>
              </a:extLst>
            </p:cNvPr>
            <p:cNvSpPr txBox="1">
              <a:spLocks noChangeArrowheads="1"/>
            </p:cNvSpPr>
            <p:nvPr/>
          </p:nvSpPr>
          <p:spPr bwMode="auto">
            <a:xfrm>
              <a:off x="2739396" y="5030807"/>
              <a:ext cx="304799" cy="3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dirty="0"/>
                <a:t>N</a:t>
              </a:r>
              <a:endParaRPr lang="en-US" altLang="zh-CN" sz="1200" b="1" dirty="0"/>
            </a:p>
          </p:txBody>
        </p:sp>
        <p:sp>
          <p:nvSpPr>
            <p:cNvPr id="20" name="Line 22">
              <a:extLst>
                <a:ext uri="{FF2B5EF4-FFF2-40B4-BE49-F238E27FC236}">
                  <a16:creationId xmlns:a16="http://schemas.microsoft.com/office/drawing/2014/main" id="{D16609D4-B719-6B48-86F8-2B6DF67CC246}"/>
                </a:ext>
              </a:extLst>
            </p:cNvPr>
            <p:cNvSpPr>
              <a:spLocks noChangeShapeType="1"/>
            </p:cNvSpPr>
            <p:nvPr/>
          </p:nvSpPr>
          <p:spPr bwMode="auto">
            <a:xfrm flipH="1">
              <a:off x="4121159" y="2643217"/>
              <a:ext cx="8849" cy="3143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22" name="Line 22">
              <a:extLst>
                <a:ext uri="{FF2B5EF4-FFF2-40B4-BE49-F238E27FC236}">
                  <a16:creationId xmlns:a16="http://schemas.microsoft.com/office/drawing/2014/main" id="{CAE08C38-1111-4A48-B21C-533E835C5B9D}"/>
                </a:ext>
              </a:extLst>
            </p:cNvPr>
            <p:cNvSpPr>
              <a:spLocks noChangeShapeType="1"/>
            </p:cNvSpPr>
            <p:nvPr/>
          </p:nvSpPr>
          <p:spPr bwMode="auto">
            <a:xfrm>
              <a:off x="4130144" y="328249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23" name="Text Box 13">
              <a:extLst>
                <a:ext uri="{FF2B5EF4-FFF2-40B4-BE49-F238E27FC236}">
                  <a16:creationId xmlns:a16="http://schemas.microsoft.com/office/drawing/2014/main" id="{274415BE-B914-1B4E-B98B-6E410916D79B}"/>
                </a:ext>
              </a:extLst>
            </p:cNvPr>
            <p:cNvSpPr txBox="1">
              <a:spLocks noChangeArrowheads="1"/>
            </p:cNvSpPr>
            <p:nvPr/>
          </p:nvSpPr>
          <p:spPr bwMode="auto">
            <a:xfrm>
              <a:off x="3129875" y="4407530"/>
              <a:ext cx="1981200" cy="3091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dirty="0"/>
                <a:t> </a:t>
              </a:r>
              <a:r>
                <a:rPr lang="en-US" altLang="zh-CN" sz="1200" dirty="0"/>
                <a:t>AX</a:t>
              </a:r>
              <a:r>
                <a:rPr lang="zh-CN" altLang="en-US" sz="1200" dirty="0"/>
                <a:t> </a:t>
              </a:r>
              <a:r>
                <a:rPr lang="en-US" altLang="zh-CN" sz="1200" dirty="0"/>
                <a:t>=</a:t>
              </a:r>
              <a:r>
                <a:rPr lang="zh-CN" altLang="en-US" sz="1200" dirty="0"/>
                <a:t> </a:t>
              </a:r>
              <a:r>
                <a:rPr lang="en-US" altLang="zh-CN" sz="1200" dirty="0"/>
                <a:t>[SI]</a:t>
              </a:r>
              <a:endParaRPr lang="en-US" altLang="zh-CN" sz="1200" b="1" dirty="0"/>
            </a:p>
          </p:txBody>
        </p:sp>
        <p:sp>
          <p:nvSpPr>
            <p:cNvPr id="24" name="Line 27">
              <a:extLst>
                <a:ext uri="{FF2B5EF4-FFF2-40B4-BE49-F238E27FC236}">
                  <a16:creationId xmlns:a16="http://schemas.microsoft.com/office/drawing/2014/main" id="{2E31A1AB-BBB9-9A47-80D9-603549CC5D88}"/>
                </a:ext>
              </a:extLst>
            </p:cNvPr>
            <p:cNvSpPr>
              <a:spLocks noChangeShapeType="1"/>
            </p:cNvSpPr>
            <p:nvPr/>
          </p:nvSpPr>
          <p:spPr bwMode="auto">
            <a:xfrm flipH="1">
              <a:off x="2204126" y="5371847"/>
              <a:ext cx="9143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25" name="Line 28">
              <a:extLst>
                <a:ext uri="{FF2B5EF4-FFF2-40B4-BE49-F238E27FC236}">
                  <a16:creationId xmlns:a16="http://schemas.microsoft.com/office/drawing/2014/main" id="{EDCEC62A-51A0-0046-8078-1425622DCB99}"/>
                </a:ext>
              </a:extLst>
            </p:cNvPr>
            <p:cNvSpPr>
              <a:spLocks noChangeShapeType="1"/>
            </p:cNvSpPr>
            <p:nvPr/>
          </p:nvSpPr>
          <p:spPr bwMode="auto">
            <a:xfrm>
              <a:off x="2164008" y="2764869"/>
              <a:ext cx="38811" cy="2597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26" name="Line 29">
              <a:extLst>
                <a:ext uri="{FF2B5EF4-FFF2-40B4-BE49-F238E27FC236}">
                  <a16:creationId xmlns:a16="http://schemas.microsoft.com/office/drawing/2014/main" id="{FF5FBB2B-F899-4E4C-8A6C-DA38FA233157}"/>
                </a:ext>
              </a:extLst>
            </p:cNvPr>
            <p:cNvSpPr>
              <a:spLocks noChangeShapeType="1"/>
            </p:cNvSpPr>
            <p:nvPr/>
          </p:nvSpPr>
          <p:spPr bwMode="auto">
            <a:xfrm flipH="1">
              <a:off x="2167448" y="2745000"/>
              <a:ext cx="1952390" cy="1987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1200"/>
            </a:p>
          </p:txBody>
        </p:sp>
        <p:sp>
          <p:nvSpPr>
            <p:cNvPr id="27" name="Text Box 18">
              <a:extLst>
                <a:ext uri="{FF2B5EF4-FFF2-40B4-BE49-F238E27FC236}">
                  <a16:creationId xmlns:a16="http://schemas.microsoft.com/office/drawing/2014/main" id="{28390BFA-8460-AE45-AB34-ADAD8518180E}"/>
                </a:ext>
              </a:extLst>
            </p:cNvPr>
            <p:cNvSpPr txBox="1">
              <a:spLocks noChangeArrowheads="1"/>
            </p:cNvSpPr>
            <p:nvPr/>
          </p:nvSpPr>
          <p:spPr bwMode="auto">
            <a:xfrm>
              <a:off x="3182272" y="3684292"/>
              <a:ext cx="1981200" cy="3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200" dirty="0"/>
                <a:t>AX&lt;[SI]?</a:t>
              </a:r>
            </a:p>
          </p:txBody>
        </p:sp>
        <p:sp>
          <p:nvSpPr>
            <p:cNvPr id="28" name="AutoShape 15">
              <a:extLst>
                <a:ext uri="{FF2B5EF4-FFF2-40B4-BE49-F238E27FC236}">
                  <a16:creationId xmlns:a16="http://schemas.microsoft.com/office/drawing/2014/main" id="{5B2D655D-88F7-034F-8D93-18ACA26CD5FD}"/>
                </a:ext>
              </a:extLst>
            </p:cNvPr>
            <p:cNvSpPr>
              <a:spLocks noChangeArrowheads="1"/>
            </p:cNvSpPr>
            <p:nvPr/>
          </p:nvSpPr>
          <p:spPr bwMode="auto">
            <a:xfrm>
              <a:off x="3086752" y="3523572"/>
              <a:ext cx="2057400" cy="616778"/>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200"/>
            </a:p>
          </p:txBody>
        </p:sp>
        <p:sp>
          <p:nvSpPr>
            <p:cNvPr id="29" name="Text Box 35">
              <a:extLst>
                <a:ext uri="{FF2B5EF4-FFF2-40B4-BE49-F238E27FC236}">
                  <a16:creationId xmlns:a16="http://schemas.microsoft.com/office/drawing/2014/main" id="{B0F8FCDB-24B3-FB40-AE42-F392B8B9B6AB}"/>
                </a:ext>
              </a:extLst>
            </p:cNvPr>
            <p:cNvSpPr txBox="1">
              <a:spLocks noChangeArrowheads="1"/>
            </p:cNvSpPr>
            <p:nvPr/>
          </p:nvSpPr>
          <p:spPr bwMode="auto">
            <a:xfrm>
              <a:off x="4179383" y="2601387"/>
              <a:ext cx="304799" cy="29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dirty="0"/>
                <a:t>N</a:t>
              </a:r>
              <a:endParaRPr lang="en-US" altLang="zh-CN" sz="1200" b="1" dirty="0"/>
            </a:p>
          </p:txBody>
        </p:sp>
        <p:sp>
          <p:nvSpPr>
            <p:cNvPr id="30" name="Line 30">
              <a:extLst>
                <a:ext uri="{FF2B5EF4-FFF2-40B4-BE49-F238E27FC236}">
                  <a16:creationId xmlns:a16="http://schemas.microsoft.com/office/drawing/2014/main" id="{A50F2E2A-3615-6C4D-8E68-B342684610BC}"/>
                </a:ext>
              </a:extLst>
            </p:cNvPr>
            <p:cNvSpPr>
              <a:spLocks noChangeShapeType="1"/>
            </p:cNvSpPr>
            <p:nvPr/>
          </p:nvSpPr>
          <p:spPr bwMode="auto">
            <a:xfrm flipH="1" flipV="1">
              <a:off x="5111351" y="3827459"/>
              <a:ext cx="548199" cy="9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1" name="Text Box 34">
              <a:extLst>
                <a:ext uri="{FF2B5EF4-FFF2-40B4-BE49-F238E27FC236}">
                  <a16:creationId xmlns:a16="http://schemas.microsoft.com/office/drawing/2014/main" id="{9CFE2FE0-F963-5942-8F46-5B215AB23E78}"/>
                </a:ext>
              </a:extLst>
            </p:cNvPr>
            <p:cNvSpPr txBox="1">
              <a:spLocks noChangeArrowheads="1"/>
            </p:cNvSpPr>
            <p:nvPr/>
          </p:nvSpPr>
          <p:spPr bwMode="auto">
            <a:xfrm>
              <a:off x="5099174" y="3586128"/>
              <a:ext cx="304799" cy="3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dirty="0"/>
                <a:t>Y</a:t>
              </a:r>
              <a:endParaRPr lang="en-US" altLang="zh-CN" sz="1200" b="1" dirty="0"/>
            </a:p>
          </p:txBody>
        </p:sp>
        <p:sp>
          <p:nvSpPr>
            <p:cNvPr id="32" name="Line 31">
              <a:extLst>
                <a:ext uri="{FF2B5EF4-FFF2-40B4-BE49-F238E27FC236}">
                  <a16:creationId xmlns:a16="http://schemas.microsoft.com/office/drawing/2014/main" id="{761ABF6A-63D7-D946-9FDE-D55669F55AA4}"/>
                </a:ext>
              </a:extLst>
            </p:cNvPr>
            <p:cNvSpPr>
              <a:spLocks noChangeShapeType="1"/>
            </p:cNvSpPr>
            <p:nvPr/>
          </p:nvSpPr>
          <p:spPr bwMode="auto">
            <a:xfrm flipV="1">
              <a:off x="5641557" y="3827458"/>
              <a:ext cx="3697" cy="1534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4" name="Line 22">
              <a:extLst>
                <a:ext uri="{FF2B5EF4-FFF2-40B4-BE49-F238E27FC236}">
                  <a16:creationId xmlns:a16="http://schemas.microsoft.com/office/drawing/2014/main" id="{158B0490-A93F-9742-A9E9-4CCE2EB9A3AE}"/>
                </a:ext>
              </a:extLst>
            </p:cNvPr>
            <p:cNvSpPr>
              <a:spLocks noChangeShapeType="1"/>
            </p:cNvSpPr>
            <p:nvPr/>
          </p:nvSpPr>
          <p:spPr bwMode="auto">
            <a:xfrm>
              <a:off x="4113627" y="478162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dirty="0"/>
            </a:p>
          </p:txBody>
        </p:sp>
        <p:sp>
          <p:nvSpPr>
            <p:cNvPr id="36" name="Text Box 9">
              <a:extLst>
                <a:ext uri="{FF2B5EF4-FFF2-40B4-BE49-F238E27FC236}">
                  <a16:creationId xmlns:a16="http://schemas.microsoft.com/office/drawing/2014/main" id="{9830D734-515F-6843-8EC9-F688746B3D72}"/>
                </a:ext>
              </a:extLst>
            </p:cNvPr>
            <p:cNvSpPr txBox="1">
              <a:spLocks noChangeArrowheads="1"/>
            </p:cNvSpPr>
            <p:nvPr/>
          </p:nvSpPr>
          <p:spPr bwMode="auto">
            <a:xfrm>
              <a:off x="3168216" y="5950460"/>
              <a:ext cx="1981200" cy="2982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1200" dirty="0"/>
                <a:t>恢复</a:t>
              </a:r>
              <a:r>
                <a:rPr lang="zh-CN" altLang="en-CN" sz="1200" b="1" dirty="0"/>
                <a:t>寄存器</a:t>
              </a:r>
              <a:endParaRPr lang="zh-CN" altLang="en-US" sz="1200" b="1" dirty="0"/>
            </a:p>
          </p:txBody>
        </p:sp>
        <p:sp>
          <p:nvSpPr>
            <p:cNvPr id="37" name="Line 19">
              <a:extLst>
                <a:ext uri="{FF2B5EF4-FFF2-40B4-BE49-F238E27FC236}">
                  <a16:creationId xmlns:a16="http://schemas.microsoft.com/office/drawing/2014/main" id="{3F81A99E-8C2F-0C42-AB28-22383E94F9DA}"/>
                </a:ext>
              </a:extLst>
            </p:cNvPr>
            <p:cNvSpPr>
              <a:spLocks noChangeShapeType="1"/>
            </p:cNvSpPr>
            <p:nvPr/>
          </p:nvSpPr>
          <p:spPr bwMode="auto">
            <a:xfrm>
              <a:off x="4129854" y="574594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38" name="Line 32">
              <a:extLst>
                <a:ext uri="{FF2B5EF4-FFF2-40B4-BE49-F238E27FC236}">
                  <a16:creationId xmlns:a16="http://schemas.microsoft.com/office/drawing/2014/main" id="{D010AB80-38AB-4A47-B004-449E26A2DFD5}"/>
                </a:ext>
              </a:extLst>
            </p:cNvPr>
            <p:cNvSpPr>
              <a:spLocks noChangeShapeType="1"/>
            </p:cNvSpPr>
            <p:nvPr/>
          </p:nvSpPr>
          <p:spPr bwMode="auto">
            <a:xfrm flipH="1">
              <a:off x="5134358" y="5362065"/>
              <a:ext cx="525191" cy="97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41" name="Text Box 13">
              <a:extLst>
                <a:ext uri="{FF2B5EF4-FFF2-40B4-BE49-F238E27FC236}">
                  <a16:creationId xmlns:a16="http://schemas.microsoft.com/office/drawing/2014/main" id="{72FCE6D1-4191-FE41-8114-AE2C082F2446}"/>
                </a:ext>
              </a:extLst>
            </p:cNvPr>
            <p:cNvSpPr txBox="1">
              <a:spLocks noChangeArrowheads="1"/>
            </p:cNvSpPr>
            <p:nvPr/>
          </p:nvSpPr>
          <p:spPr bwMode="auto">
            <a:xfrm>
              <a:off x="3083448" y="2948863"/>
              <a:ext cx="2306229" cy="3091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1200" b="1" dirty="0"/>
                <a:t>S</a:t>
              </a:r>
              <a:r>
                <a:rPr lang="en-US" altLang="zh-CN" sz="1200" dirty="0"/>
                <a:t>I</a:t>
              </a:r>
              <a:r>
                <a:rPr lang="zh-CN" altLang="en-US" sz="1200" dirty="0"/>
                <a:t> </a:t>
              </a:r>
              <a:r>
                <a:rPr lang="en-US" altLang="zh-CN" sz="1200" dirty="0"/>
                <a:t>=</a:t>
              </a:r>
              <a:r>
                <a:rPr lang="zh-CN" altLang="en-US" sz="1200" dirty="0"/>
                <a:t> </a:t>
              </a:r>
              <a:r>
                <a:rPr lang="en-US" altLang="zh-CN" sz="1200" dirty="0"/>
                <a:t>SI</a:t>
              </a:r>
              <a:r>
                <a:rPr lang="zh-CN" altLang="en-US" sz="1200" dirty="0"/>
                <a:t> </a:t>
              </a:r>
              <a:r>
                <a:rPr lang="en-US" altLang="zh-CN" sz="1200" dirty="0"/>
                <a:t>+</a:t>
              </a:r>
              <a:r>
                <a:rPr lang="zh-CN" altLang="en-US" sz="1200" dirty="0"/>
                <a:t> </a:t>
              </a:r>
              <a:r>
                <a:rPr lang="en-US" altLang="zh-CN" sz="1200" dirty="0"/>
                <a:t>2;</a:t>
              </a:r>
              <a:r>
                <a:rPr lang="zh-CN" altLang="en-US" sz="1200" dirty="0"/>
                <a:t>索引下一个元素</a:t>
              </a:r>
              <a:endParaRPr lang="en-US" altLang="zh-CN" sz="1200" b="1" dirty="0"/>
            </a:p>
          </p:txBody>
        </p:sp>
        <p:sp>
          <p:nvSpPr>
            <p:cNvPr id="42" name="Line 22">
              <a:extLst>
                <a:ext uri="{FF2B5EF4-FFF2-40B4-BE49-F238E27FC236}">
                  <a16:creationId xmlns:a16="http://schemas.microsoft.com/office/drawing/2014/main" id="{A879E184-3C5C-F749-B34A-94D44E783633}"/>
                </a:ext>
              </a:extLst>
            </p:cNvPr>
            <p:cNvSpPr>
              <a:spLocks noChangeShapeType="1"/>
            </p:cNvSpPr>
            <p:nvPr/>
          </p:nvSpPr>
          <p:spPr bwMode="auto">
            <a:xfrm>
              <a:off x="4105928" y="414035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43" name="Text Box 18">
              <a:extLst>
                <a:ext uri="{FF2B5EF4-FFF2-40B4-BE49-F238E27FC236}">
                  <a16:creationId xmlns:a16="http://schemas.microsoft.com/office/drawing/2014/main" id="{E43E7CD3-448A-0D48-AF2F-D68999E5CF44}"/>
                </a:ext>
              </a:extLst>
            </p:cNvPr>
            <p:cNvSpPr txBox="1">
              <a:spLocks noChangeArrowheads="1"/>
            </p:cNvSpPr>
            <p:nvPr/>
          </p:nvSpPr>
          <p:spPr bwMode="auto">
            <a:xfrm>
              <a:off x="3153160" y="5174652"/>
              <a:ext cx="1981200" cy="515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200" dirty="0"/>
                <a:t>循环计数值</a:t>
              </a:r>
              <a:endParaRPr lang="en-US" altLang="zh-CN" sz="1200" dirty="0"/>
            </a:p>
            <a:p>
              <a:pPr algn="ctr" eaLnBrk="1" hangingPunct="1"/>
              <a:r>
                <a:rPr lang="en-US" altLang="zh-CN" sz="1200" dirty="0"/>
                <a:t>=0</a:t>
              </a:r>
              <a:r>
                <a:rPr lang="zh-CN" altLang="en-US" sz="1200" dirty="0"/>
                <a:t>？</a:t>
              </a:r>
              <a:endParaRPr lang="en-US" altLang="zh-CN" sz="1200" dirty="0"/>
            </a:p>
          </p:txBody>
        </p:sp>
        <p:sp>
          <p:nvSpPr>
            <p:cNvPr id="44" name="AutoShape 15">
              <a:extLst>
                <a:ext uri="{FF2B5EF4-FFF2-40B4-BE49-F238E27FC236}">
                  <a16:creationId xmlns:a16="http://schemas.microsoft.com/office/drawing/2014/main" id="{CE2506EF-ED33-D148-A829-658D6C4EFBE8}"/>
                </a:ext>
              </a:extLst>
            </p:cNvPr>
            <p:cNvSpPr>
              <a:spLocks noChangeArrowheads="1"/>
            </p:cNvSpPr>
            <p:nvPr/>
          </p:nvSpPr>
          <p:spPr bwMode="auto">
            <a:xfrm>
              <a:off x="3095907" y="5010229"/>
              <a:ext cx="2057400" cy="729967"/>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200"/>
            </a:p>
          </p:txBody>
        </p:sp>
        <p:sp>
          <p:nvSpPr>
            <p:cNvPr id="45" name="Text Box 35">
              <a:extLst>
                <a:ext uri="{FF2B5EF4-FFF2-40B4-BE49-F238E27FC236}">
                  <a16:creationId xmlns:a16="http://schemas.microsoft.com/office/drawing/2014/main" id="{FBCFDBEB-781E-514A-9661-46A7D0239C54}"/>
                </a:ext>
              </a:extLst>
            </p:cNvPr>
            <p:cNvSpPr txBox="1">
              <a:spLocks noChangeArrowheads="1"/>
            </p:cNvSpPr>
            <p:nvPr/>
          </p:nvSpPr>
          <p:spPr bwMode="auto">
            <a:xfrm>
              <a:off x="4172695" y="4100087"/>
              <a:ext cx="304799" cy="3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dirty="0"/>
                <a:t>N</a:t>
              </a:r>
              <a:endParaRPr lang="en-US" altLang="zh-CN" sz="1200" b="1" dirty="0"/>
            </a:p>
          </p:txBody>
        </p:sp>
        <p:sp>
          <p:nvSpPr>
            <p:cNvPr id="46" name="Text Box 34">
              <a:extLst>
                <a:ext uri="{FF2B5EF4-FFF2-40B4-BE49-F238E27FC236}">
                  <a16:creationId xmlns:a16="http://schemas.microsoft.com/office/drawing/2014/main" id="{F43B2EF4-C3C1-5846-AB2B-135FB6CF0CF2}"/>
                </a:ext>
              </a:extLst>
            </p:cNvPr>
            <p:cNvSpPr txBox="1">
              <a:spLocks noChangeArrowheads="1"/>
            </p:cNvSpPr>
            <p:nvPr/>
          </p:nvSpPr>
          <p:spPr bwMode="auto">
            <a:xfrm>
              <a:off x="4213929" y="5667121"/>
              <a:ext cx="304799" cy="3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dirty="0"/>
                <a:t>Y</a:t>
              </a:r>
              <a:endParaRPr lang="en-US" altLang="zh-CN" sz="1200" b="1" dirty="0"/>
            </a:p>
          </p:txBody>
        </p:sp>
      </p:grpSp>
      <p:sp>
        <p:nvSpPr>
          <p:cNvPr id="47" name="文本框 1">
            <a:extLst>
              <a:ext uri="{FF2B5EF4-FFF2-40B4-BE49-F238E27FC236}">
                <a16:creationId xmlns:a16="http://schemas.microsoft.com/office/drawing/2014/main" id="{3D662EF1-3D3A-9D49-AE1C-BB130A8BB1D6}"/>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1182315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0082">
                                            <p:txEl>
                                              <p:pRg st="0" end="0"/>
                                            </p:txEl>
                                          </p:spTgt>
                                        </p:tgtEl>
                                        <p:attrNameLst>
                                          <p:attrName>style.visibility</p:attrName>
                                        </p:attrNameLst>
                                      </p:cBhvr>
                                      <p:to>
                                        <p:strVal val="visible"/>
                                      </p:to>
                                    </p:set>
                                    <p:animEffect transition="in" filter="dissolve">
                                      <p:cBhvr>
                                        <p:cTn id="7" dur="500"/>
                                        <p:tgtEl>
                                          <p:spTgt spid="43008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0082">
                                            <p:txEl>
                                              <p:pRg st="2" end="2"/>
                                            </p:txEl>
                                          </p:spTgt>
                                        </p:tgtEl>
                                        <p:attrNameLst>
                                          <p:attrName>style.visibility</p:attrName>
                                        </p:attrNameLst>
                                      </p:cBhvr>
                                      <p:to>
                                        <p:strVal val="visible"/>
                                      </p:to>
                                    </p:set>
                                    <p:animEffect transition="in" filter="dissolve">
                                      <p:cBhvr>
                                        <p:cTn id="10" dur="500"/>
                                        <p:tgtEl>
                                          <p:spTgt spid="430082">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0082">
                                            <p:txEl>
                                              <p:pRg st="15" end="15"/>
                                            </p:txEl>
                                          </p:spTgt>
                                        </p:tgtEl>
                                        <p:attrNameLst>
                                          <p:attrName>style.visibility</p:attrName>
                                        </p:attrNameLst>
                                      </p:cBhvr>
                                      <p:to>
                                        <p:strVal val="visible"/>
                                      </p:to>
                                    </p:set>
                                    <p:animEffect transition="in" filter="dissolve">
                                      <p:cBhvr>
                                        <p:cTn id="13" dur="500"/>
                                        <p:tgtEl>
                                          <p:spTgt spid="430082">
                                            <p:txEl>
                                              <p:pRg st="15" end="1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30082">
                                            <p:txEl>
                                              <p:pRg st="16" end="16"/>
                                            </p:txEl>
                                          </p:spTgt>
                                        </p:tgtEl>
                                        <p:attrNameLst>
                                          <p:attrName>style.visibility</p:attrName>
                                        </p:attrNameLst>
                                      </p:cBhvr>
                                      <p:to>
                                        <p:strVal val="visible"/>
                                      </p:to>
                                    </p:set>
                                    <p:animEffect transition="in" filter="dissolve">
                                      <p:cBhvr>
                                        <p:cTn id="16" dur="500"/>
                                        <p:tgtEl>
                                          <p:spTgt spid="430082">
                                            <p:txEl>
                                              <p:pRg st="16" end="1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30082">
                                            <p:txEl>
                                              <p:pRg st="3" end="3"/>
                                            </p:txEl>
                                          </p:spTgt>
                                        </p:tgtEl>
                                        <p:attrNameLst>
                                          <p:attrName>style.visibility</p:attrName>
                                        </p:attrNameLst>
                                      </p:cBhvr>
                                      <p:to>
                                        <p:strVal val="visible"/>
                                      </p:to>
                                    </p:set>
                                    <p:animEffect transition="in" filter="dissolve">
                                      <p:cBhvr>
                                        <p:cTn id="21" dur="500"/>
                                        <p:tgtEl>
                                          <p:spTgt spid="430082">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30082">
                                            <p:txEl>
                                              <p:pRg st="4" end="4"/>
                                            </p:txEl>
                                          </p:spTgt>
                                        </p:tgtEl>
                                        <p:attrNameLst>
                                          <p:attrName>style.visibility</p:attrName>
                                        </p:attrNameLst>
                                      </p:cBhvr>
                                      <p:to>
                                        <p:strVal val="visible"/>
                                      </p:to>
                                    </p:set>
                                    <p:animEffect transition="in" filter="dissolve">
                                      <p:cBhvr>
                                        <p:cTn id="24" dur="500"/>
                                        <p:tgtEl>
                                          <p:spTgt spid="430082">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30082">
                                            <p:txEl>
                                              <p:pRg st="13" end="13"/>
                                            </p:txEl>
                                          </p:spTgt>
                                        </p:tgtEl>
                                        <p:attrNameLst>
                                          <p:attrName>style.visibility</p:attrName>
                                        </p:attrNameLst>
                                      </p:cBhvr>
                                      <p:to>
                                        <p:strVal val="visible"/>
                                      </p:to>
                                    </p:set>
                                    <p:animEffect transition="in" filter="dissolve">
                                      <p:cBhvr>
                                        <p:cTn id="27" dur="500"/>
                                        <p:tgtEl>
                                          <p:spTgt spid="430082">
                                            <p:txEl>
                                              <p:pRg st="13" end="1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30082">
                                            <p:txEl>
                                              <p:pRg st="14" end="14"/>
                                            </p:txEl>
                                          </p:spTgt>
                                        </p:tgtEl>
                                        <p:attrNameLst>
                                          <p:attrName>style.visibility</p:attrName>
                                        </p:attrNameLst>
                                      </p:cBhvr>
                                      <p:to>
                                        <p:strVal val="visible"/>
                                      </p:to>
                                    </p:set>
                                    <p:animEffect transition="in" filter="dissolve">
                                      <p:cBhvr>
                                        <p:cTn id="30" dur="500"/>
                                        <p:tgtEl>
                                          <p:spTgt spid="430082">
                                            <p:txEl>
                                              <p:pRg st="14" end="1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30082">
                                            <p:txEl>
                                              <p:pRg st="5" end="5"/>
                                            </p:txEl>
                                          </p:spTgt>
                                        </p:tgtEl>
                                        <p:attrNameLst>
                                          <p:attrName>style.visibility</p:attrName>
                                        </p:attrNameLst>
                                      </p:cBhvr>
                                      <p:to>
                                        <p:strVal val="visible"/>
                                      </p:to>
                                    </p:set>
                                    <p:animEffect transition="in" filter="dissolve">
                                      <p:cBhvr>
                                        <p:cTn id="35" dur="500"/>
                                        <p:tgtEl>
                                          <p:spTgt spid="43008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30082">
                                            <p:txEl>
                                              <p:pRg st="6" end="6"/>
                                            </p:txEl>
                                          </p:spTgt>
                                        </p:tgtEl>
                                        <p:attrNameLst>
                                          <p:attrName>style.visibility</p:attrName>
                                        </p:attrNameLst>
                                      </p:cBhvr>
                                      <p:to>
                                        <p:strVal val="visible"/>
                                      </p:to>
                                    </p:set>
                                    <p:animEffect transition="in" filter="dissolve">
                                      <p:cBhvr>
                                        <p:cTn id="40" dur="500"/>
                                        <p:tgtEl>
                                          <p:spTgt spid="430082">
                                            <p:txEl>
                                              <p:pRg st="6" end="6"/>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430082">
                                            <p:txEl>
                                              <p:pRg st="7" end="7"/>
                                            </p:txEl>
                                          </p:spTgt>
                                        </p:tgtEl>
                                        <p:attrNameLst>
                                          <p:attrName>style.visibility</p:attrName>
                                        </p:attrNameLst>
                                      </p:cBhvr>
                                      <p:to>
                                        <p:strVal val="visible"/>
                                      </p:to>
                                    </p:set>
                                    <p:animEffect transition="in" filter="dissolve">
                                      <p:cBhvr>
                                        <p:cTn id="43" dur="500"/>
                                        <p:tgtEl>
                                          <p:spTgt spid="43008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30082">
                                            <p:txEl>
                                              <p:pRg st="8" end="8"/>
                                            </p:txEl>
                                          </p:spTgt>
                                        </p:tgtEl>
                                        <p:attrNameLst>
                                          <p:attrName>style.visibility</p:attrName>
                                        </p:attrNameLst>
                                      </p:cBhvr>
                                      <p:to>
                                        <p:strVal val="visible"/>
                                      </p:to>
                                    </p:set>
                                    <p:animEffect transition="in" filter="dissolve">
                                      <p:cBhvr>
                                        <p:cTn id="48" dur="500"/>
                                        <p:tgtEl>
                                          <p:spTgt spid="430082">
                                            <p:txEl>
                                              <p:pRg st="8" end="8"/>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430082">
                                            <p:txEl>
                                              <p:pRg st="9" end="9"/>
                                            </p:txEl>
                                          </p:spTgt>
                                        </p:tgtEl>
                                        <p:attrNameLst>
                                          <p:attrName>style.visibility</p:attrName>
                                        </p:attrNameLst>
                                      </p:cBhvr>
                                      <p:to>
                                        <p:strVal val="visible"/>
                                      </p:to>
                                    </p:set>
                                    <p:animEffect transition="in" filter="dissolve">
                                      <p:cBhvr>
                                        <p:cTn id="51" dur="500"/>
                                        <p:tgtEl>
                                          <p:spTgt spid="430082">
                                            <p:txEl>
                                              <p:pRg st="9" end="9"/>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430082">
                                            <p:txEl>
                                              <p:pRg st="10" end="10"/>
                                            </p:txEl>
                                          </p:spTgt>
                                        </p:tgtEl>
                                        <p:attrNameLst>
                                          <p:attrName>style.visibility</p:attrName>
                                        </p:attrNameLst>
                                      </p:cBhvr>
                                      <p:to>
                                        <p:strVal val="visible"/>
                                      </p:to>
                                    </p:set>
                                    <p:animEffect transition="in" filter="dissolve">
                                      <p:cBhvr>
                                        <p:cTn id="54" dur="500"/>
                                        <p:tgtEl>
                                          <p:spTgt spid="430082">
                                            <p:txEl>
                                              <p:pRg st="10" end="10"/>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430082">
                                            <p:txEl>
                                              <p:pRg st="11" end="11"/>
                                            </p:txEl>
                                          </p:spTgt>
                                        </p:tgtEl>
                                        <p:attrNameLst>
                                          <p:attrName>style.visibility</p:attrName>
                                        </p:attrNameLst>
                                      </p:cBhvr>
                                      <p:to>
                                        <p:strVal val="visible"/>
                                      </p:to>
                                    </p:set>
                                    <p:animEffect transition="in" filter="dissolve">
                                      <p:cBhvr>
                                        <p:cTn id="57" dur="500"/>
                                        <p:tgtEl>
                                          <p:spTgt spid="430082">
                                            <p:txEl>
                                              <p:pRg st="11" end="11"/>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430082">
                                            <p:txEl>
                                              <p:pRg st="12" end="12"/>
                                            </p:txEl>
                                          </p:spTgt>
                                        </p:tgtEl>
                                        <p:attrNameLst>
                                          <p:attrName>style.visibility</p:attrName>
                                        </p:attrNameLst>
                                      </p:cBhvr>
                                      <p:to>
                                        <p:strVal val="visible"/>
                                      </p:to>
                                    </p:set>
                                    <p:animEffect transition="in" filter="dissolve">
                                      <p:cBhvr>
                                        <p:cTn id="60" dur="500"/>
                                        <p:tgtEl>
                                          <p:spTgt spid="43008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431541" y="944724"/>
            <a:ext cx="4860540" cy="5509200"/>
          </a:xfr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Arial" panose="020B0604020202020204" pitchFamily="34" charset="0"/>
              <a:buNone/>
            </a:pP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；主程序清单如下：</a:t>
            </a:r>
            <a:br>
              <a:rPr lang="zh-CN" altLang="en-US"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SSEG	SEGMENT  STACK</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STK	DB	20  DUP</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br>
              <a:rPr lang="zh-CN" altLang="en-US"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SSEG	ENDS</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DSEG	SEGMENT</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LIST1	DW	100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110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48</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130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24</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150</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CNT1	DW	6</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LIST2	DW	200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20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220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6</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240</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CNT2	DW	5</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LIST3	DW	300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15</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340</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350</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CNT3	DW	4</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SUM	DW	0</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DSEG	ENDS</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CSEG	SEGMENT</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ASSUME    CS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CSEG</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DSEG</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ASSUME    SS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SSEG</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START</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MOV	AX</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DSEG</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MOV	DS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AX</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MOV	AX</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SSEG</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MOV	SS</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AX</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LEA	SI</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LIST1</a:t>
            </a:r>
            <a:br>
              <a:rPr lang="en-US" altLang="zh-CN" sz="1600" b="0" kern="1200" dirty="0">
                <a:solidFill>
                  <a:schemeClr val="tx1"/>
                </a:solidFill>
                <a:effectLst/>
                <a:latin typeface="Times New Roman" panose="02020603050405020304" pitchFamily="18" charset="0"/>
                <a:ea typeface="宋体" panose="02010600030101010101" pitchFamily="2" charset="-122"/>
                <a:cs typeface="+mn-cs"/>
              </a:rPr>
            </a:b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	MOV	CX</a:t>
            </a:r>
            <a:r>
              <a:rPr lang="zh-CN" altLang="en-US" sz="1600" b="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600" b="0" kern="1200" dirty="0">
                <a:solidFill>
                  <a:schemeClr val="tx1"/>
                </a:solidFill>
                <a:effectLst/>
                <a:latin typeface="Times New Roman" panose="02020603050405020304" pitchFamily="18" charset="0"/>
                <a:ea typeface="宋体" panose="02010600030101010101" pitchFamily="2" charset="-122"/>
                <a:cs typeface="+mn-cs"/>
              </a:rPr>
              <a:t>CNT1</a:t>
            </a:r>
          </a:p>
        </p:txBody>
      </p:sp>
      <p:sp>
        <p:nvSpPr>
          <p:cNvPr id="431107" name="Text Box 3"/>
          <p:cNvSpPr txBox="1">
            <a:spLocks noChangeArrowheads="1"/>
          </p:cNvSpPr>
          <p:nvPr/>
        </p:nvSpPr>
        <p:spPr bwMode="auto">
          <a:xfrm>
            <a:off x="5410200" y="944724"/>
            <a:ext cx="3302260" cy="550920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sz="1600" b="0"/>
            </a:lvl1pPr>
          </a:lstStyle>
          <a:p>
            <a:r>
              <a:rPr lang="en-US" altLang="zh-CN" dirty="0"/>
              <a:t>	CALL	FMIN</a:t>
            </a:r>
          </a:p>
          <a:p>
            <a:r>
              <a:rPr lang="en-US" altLang="zh-CN" dirty="0"/>
              <a:t>	MOV	BX</a:t>
            </a:r>
            <a:r>
              <a:rPr lang="zh-CN" altLang="en-US" dirty="0"/>
              <a:t>，</a:t>
            </a:r>
            <a:r>
              <a:rPr lang="en-US" altLang="zh-CN" dirty="0"/>
              <a:t>AX</a:t>
            </a:r>
          </a:p>
          <a:p>
            <a:r>
              <a:rPr lang="en-US" altLang="zh-CN" dirty="0"/>
              <a:t>	LEA	SI</a:t>
            </a:r>
            <a:r>
              <a:rPr lang="zh-CN" altLang="en-US" dirty="0"/>
              <a:t>，</a:t>
            </a:r>
            <a:r>
              <a:rPr lang="en-US" altLang="zh-CN" dirty="0"/>
              <a:t>LIST2</a:t>
            </a:r>
          </a:p>
          <a:p>
            <a:r>
              <a:rPr lang="en-US" altLang="zh-CN" dirty="0"/>
              <a:t>	MOV	CX</a:t>
            </a:r>
            <a:r>
              <a:rPr lang="zh-CN" altLang="en-US" dirty="0"/>
              <a:t>，</a:t>
            </a:r>
            <a:r>
              <a:rPr lang="en-US" altLang="zh-CN" dirty="0"/>
              <a:t>CNT2</a:t>
            </a:r>
          </a:p>
          <a:p>
            <a:r>
              <a:rPr lang="en-US" altLang="zh-CN" dirty="0"/>
              <a:t>	CALL	FMIN</a:t>
            </a:r>
          </a:p>
          <a:p>
            <a:r>
              <a:rPr lang="en-US" altLang="zh-CN" dirty="0"/>
              <a:t>	ADD	BX</a:t>
            </a:r>
            <a:r>
              <a:rPr lang="zh-CN" altLang="en-US" dirty="0"/>
              <a:t>，</a:t>
            </a:r>
            <a:r>
              <a:rPr lang="en-US" altLang="zh-CN" dirty="0"/>
              <a:t>AX</a:t>
            </a:r>
          </a:p>
          <a:p>
            <a:r>
              <a:rPr lang="en-US" altLang="zh-CN" dirty="0"/>
              <a:t>	LEA	SI</a:t>
            </a:r>
            <a:r>
              <a:rPr lang="zh-CN" altLang="en-US" dirty="0"/>
              <a:t>，</a:t>
            </a:r>
            <a:r>
              <a:rPr lang="en-US" altLang="zh-CN" dirty="0"/>
              <a:t>LIST3</a:t>
            </a:r>
          </a:p>
          <a:p>
            <a:r>
              <a:rPr lang="en-US" altLang="zh-CN" dirty="0"/>
              <a:t>	MOV	CX</a:t>
            </a:r>
            <a:r>
              <a:rPr lang="zh-CN" altLang="en-US" dirty="0"/>
              <a:t>，</a:t>
            </a:r>
            <a:r>
              <a:rPr lang="en-US" altLang="zh-CN" dirty="0"/>
              <a:t>CNT3</a:t>
            </a:r>
          </a:p>
          <a:p>
            <a:r>
              <a:rPr lang="en-US" altLang="zh-CN" dirty="0"/>
              <a:t>	CALL	FMIN</a:t>
            </a:r>
          </a:p>
          <a:p>
            <a:r>
              <a:rPr lang="en-US" altLang="zh-CN" dirty="0"/>
              <a:t>	ADD	BX</a:t>
            </a:r>
            <a:r>
              <a:rPr lang="zh-CN" altLang="en-US" dirty="0"/>
              <a:t>，</a:t>
            </a:r>
            <a:r>
              <a:rPr lang="en-US" altLang="zh-CN" dirty="0"/>
              <a:t>AX</a:t>
            </a:r>
          </a:p>
          <a:p>
            <a:r>
              <a:rPr lang="en-US" altLang="zh-CN" dirty="0"/>
              <a:t>	MOV	SUM</a:t>
            </a:r>
            <a:r>
              <a:rPr lang="zh-CN" altLang="en-US" dirty="0"/>
              <a:t>，</a:t>
            </a:r>
            <a:r>
              <a:rPr lang="en-US" altLang="zh-CN" dirty="0"/>
              <a:t>BX</a:t>
            </a:r>
          </a:p>
          <a:p>
            <a:r>
              <a:rPr lang="en-US" altLang="zh-CN" dirty="0"/>
              <a:t>	MOV	AH</a:t>
            </a:r>
            <a:r>
              <a:rPr lang="zh-CN" altLang="en-US" dirty="0"/>
              <a:t>，</a:t>
            </a:r>
            <a:r>
              <a:rPr lang="en-US" altLang="zh-CN" dirty="0"/>
              <a:t>4CH</a:t>
            </a:r>
          </a:p>
          <a:p>
            <a:r>
              <a:rPr lang="en-US" altLang="zh-CN" dirty="0"/>
              <a:t>	INT	21H</a:t>
            </a:r>
          </a:p>
          <a:p>
            <a:r>
              <a:rPr lang="en-US" altLang="zh-CN" dirty="0"/>
              <a:t>CSEG	ENDS</a:t>
            </a:r>
          </a:p>
          <a:p>
            <a:r>
              <a:rPr lang="en-US" altLang="zh-CN" dirty="0"/>
              <a:t>	END	START</a:t>
            </a:r>
          </a:p>
        </p:txBody>
      </p:sp>
      <p:sp>
        <p:nvSpPr>
          <p:cNvPr id="5" name="文本框 1">
            <a:extLst>
              <a:ext uri="{FF2B5EF4-FFF2-40B4-BE49-F238E27FC236}">
                <a16:creationId xmlns:a16="http://schemas.microsoft.com/office/drawing/2014/main" id="{322B0B7E-5C2D-684B-B102-A887C46E156F}"/>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子程序参数传递</a:t>
            </a:r>
          </a:p>
        </p:txBody>
      </p:sp>
    </p:spTree>
    <p:extLst>
      <p:ext uri="{BB962C8B-B14F-4D97-AF65-F5344CB8AC3E}">
        <p14:creationId xmlns:p14="http://schemas.microsoft.com/office/powerpoint/2010/main" val="1438523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1107">
                                            <p:txEl>
                                              <p:pRg st="1" end="1"/>
                                            </p:txEl>
                                          </p:spTgt>
                                        </p:tgtEl>
                                        <p:attrNameLst>
                                          <p:attrName>style.visibility</p:attrName>
                                        </p:attrNameLst>
                                      </p:cBhvr>
                                      <p:to>
                                        <p:strVal val="visible"/>
                                      </p:to>
                                    </p:set>
                                    <p:animEffect transition="in" filter="dissolve">
                                      <p:cBhvr>
                                        <p:cTn id="7" dur="500"/>
                                        <p:tgtEl>
                                          <p:spTgt spid="431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1107">
                                            <p:txEl>
                                              <p:pRg st="2" end="2"/>
                                            </p:txEl>
                                          </p:spTgt>
                                        </p:tgtEl>
                                        <p:attrNameLst>
                                          <p:attrName>style.visibility</p:attrName>
                                        </p:attrNameLst>
                                      </p:cBhvr>
                                      <p:to>
                                        <p:strVal val="visible"/>
                                      </p:to>
                                    </p:set>
                                    <p:animEffect transition="in" filter="dissolve">
                                      <p:cBhvr>
                                        <p:cTn id="12" dur="500"/>
                                        <p:tgtEl>
                                          <p:spTgt spid="431107">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31107">
                                            <p:txEl>
                                              <p:pRg st="3" end="3"/>
                                            </p:txEl>
                                          </p:spTgt>
                                        </p:tgtEl>
                                        <p:attrNameLst>
                                          <p:attrName>style.visibility</p:attrName>
                                        </p:attrNameLst>
                                      </p:cBhvr>
                                      <p:to>
                                        <p:strVal val="visible"/>
                                      </p:to>
                                    </p:set>
                                    <p:animEffect transition="in" filter="dissolve">
                                      <p:cBhvr>
                                        <p:cTn id="15" dur="500"/>
                                        <p:tgtEl>
                                          <p:spTgt spid="431107">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31107">
                                            <p:txEl>
                                              <p:pRg st="4" end="4"/>
                                            </p:txEl>
                                          </p:spTgt>
                                        </p:tgtEl>
                                        <p:attrNameLst>
                                          <p:attrName>style.visibility</p:attrName>
                                        </p:attrNameLst>
                                      </p:cBhvr>
                                      <p:to>
                                        <p:strVal val="visible"/>
                                      </p:to>
                                    </p:set>
                                    <p:animEffect transition="in" filter="dissolve">
                                      <p:cBhvr>
                                        <p:cTn id="18" dur="500"/>
                                        <p:tgtEl>
                                          <p:spTgt spid="43110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31107">
                                            <p:txEl>
                                              <p:pRg st="5" end="5"/>
                                            </p:txEl>
                                          </p:spTgt>
                                        </p:tgtEl>
                                        <p:attrNameLst>
                                          <p:attrName>style.visibility</p:attrName>
                                        </p:attrNameLst>
                                      </p:cBhvr>
                                      <p:to>
                                        <p:strVal val="visible"/>
                                      </p:to>
                                    </p:set>
                                    <p:animEffect transition="in" filter="dissolve">
                                      <p:cBhvr>
                                        <p:cTn id="23" dur="500"/>
                                        <p:tgtEl>
                                          <p:spTgt spid="43110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31107">
                                            <p:txEl>
                                              <p:pRg st="6" end="6"/>
                                            </p:txEl>
                                          </p:spTgt>
                                        </p:tgtEl>
                                        <p:attrNameLst>
                                          <p:attrName>style.visibility</p:attrName>
                                        </p:attrNameLst>
                                      </p:cBhvr>
                                      <p:to>
                                        <p:strVal val="visible"/>
                                      </p:to>
                                    </p:set>
                                    <p:animEffect transition="in" filter="dissolve">
                                      <p:cBhvr>
                                        <p:cTn id="28" dur="500"/>
                                        <p:tgtEl>
                                          <p:spTgt spid="431107">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31107">
                                            <p:txEl>
                                              <p:pRg st="7" end="7"/>
                                            </p:txEl>
                                          </p:spTgt>
                                        </p:tgtEl>
                                        <p:attrNameLst>
                                          <p:attrName>style.visibility</p:attrName>
                                        </p:attrNameLst>
                                      </p:cBhvr>
                                      <p:to>
                                        <p:strVal val="visible"/>
                                      </p:to>
                                    </p:set>
                                    <p:animEffect transition="in" filter="dissolve">
                                      <p:cBhvr>
                                        <p:cTn id="31" dur="500"/>
                                        <p:tgtEl>
                                          <p:spTgt spid="431107">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431107">
                                            <p:txEl>
                                              <p:pRg st="8" end="8"/>
                                            </p:txEl>
                                          </p:spTgt>
                                        </p:tgtEl>
                                        <p:attrNameLst>
                                          <p:attrName>style.visibility</p:attrName>
                                        </p:attrNameLst>
                                      </p:cBhvr>
                                      <p:to>
                                        <p:strVal val="visible"/>
                                      </p:to>
                                    </p:set>
                                    <p:animEffect transition="in" filter="dissolve">
                                      <p:cBhvr>
                                        <p:cTn id="34" dur="500"/>
                                        <p:tgtEl>
                                          <p:spTgt spid="431107">
                                            <p:txEl>
                                              <p:pRg st="8" end="8"/>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431107">
                                            <p:txEl>
                                              <p:pRg st="9" end="9"/>
                                            </p:txEl>
                                          </p:spTgt>
                                        </p:tgtEl>
                                        <p:attrNameLst>
                                          <p:attrName>style.visibility</p:attrName>
                                        </p:attrNameLst>
                                      </p:cBhvr>
                                      <p:to>
                                        <p:strVal val="visible"/>
                                      </p:to>
                                    </p:set>
                                    <p:animEffect transition="in" filter="dissolve">
                                      <p:cBhvr>
                                        <p:cTn id="37" dur="500"/>
                                        <p:tgtEl>
                                          <p:spTgt spid="43110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31107">
                                            <p:txEl>
                                              <p:pRg st="10" end="10"/>
                                            </p:txEl>
                                          </p:spTgt>
                                        </p:tgtEl>
                                        <p:attrNameLst>
                                          <p:attrName>style.visibility</p:attrName>
                                        </p:attrNameLst>
                                      </p:cBhvr>
                                      <p:to>
                                        <p:strVal val="visible"/>
                                      </p:to>
                                    </p:set>
                                    <p:animEffect transition="in" filter="dissolve">
                                      <p:cBhvr>
                                        <p:cTn id="42" dur="500"/>
                                        <p:tgtEl>
                                          <p:spTgt spid="4311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31107">
                                            <p:txEl>
                                              <p:pRg st="11" end="11"/>
                                            </p:txEl>
                                          </p:spTgt>
                                        </p:tgtEl>
                                        <p:attrNameLst>
                                          <p:attrName>style.visibility</p:attrName>
                                        </p:attrNameLst>
                                      </p:cBhvr>
                                      <p:to>
                                        <p:strVal val="visible"/>
                                      </p:to>
                                    </p:set>
                                    <p:animEffect transition="in" filter="dissolve">
                                      <p:cBhvr>
                                        <p:cTn id="47" dur="500"/>
                                        <p:tgtEl>
                                          <p:spTgt spid="431107">
                                            <p:txEl>
                                              <p:pRg st="11" end="11"/>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431107">
                                            <p:txEl>
                                              <p:pRg st="12" end="12"/>
                                            </p:txEl>
                                          </p:spTgt>
                                        </p:tgtEl>
                                        <p:attrNameLst>
                                          <p:attrName>style.visibility</p:attrName>
                                        </p:attrNameLst>
                                      </p:cBhvr>
                                      <p:to>
                                        <p:strVal val="visible"/>
                                      </p:to>
                                    </p:set>
                                    <p:animEffect transition="in" filter="dissolve">
                                      <p:cBhvr>
                                        <p:cTn id="50" dur="500"/>
                                        <p:tgtEl>
                                          <p:spTgt spid="431107">
                                            <p:txEl>
                                              <p:pRg st="12" end="12"/>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31107">
                                            <p:txEl>
                                              <p:pRg st="13" end="13"/>
                                            </p:txEl>
                                          </p:spTgt>
                                        </p:tgtEl>
                                        <p:attrNameLst>
                                          <p:attrName>style.visibility</p:attrName>
                                        </p:attrNameLst>
                                      </p:cBhvr>
                                      <p:to>
                                        <p:strVal val="visible"/>
                                      </p:to>
                                    </p:set>
                                    <p:animEffect transition="in" filter="dissolve">
                                      <p:cBhvr>
                                        <p:cTn id="53" dur="500"/>
                                        <p:tgtEl>
                                          <p:spTgt spid="431107">
                                            <p:txEl>
                                              <p:pRg st="13" end="13"/>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431107">
                                            <p:txEl>
                                              <p:pRg st="14" end="14"/>
                                            </p:txEl>
                                          </p:spTgt>
                                        </p:tgtEl>
                                        <p:attrNameLst>
                                          <p:attrName>style.visibility</p:attrName>
                                        </p:attrNameLst>
                                      </p:cBhvr>
                                      <p:to>
                                        <p:strVal val="visible"/>
                                      </p:to>
                                    </p:set>
                                    <p:animEffect transition="in" filter="dissolve">
                                      <p:cBhvr>
                                        <p:cTn id="56" dur="500"/>
                                        <p:tgtEl>
                                          <p:spTgt spid="4311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7&amp;8</a:t>
            </a:r>
            <a:r>
              <a:rPr lang="zh-CN" altLang="en-US" sz="2600" kern="0" dirty="0">
                <a:solidFill>
                  <a:schemeClr val="tx2"/>
                </a:solidFill>
                <a:effectLst>
                  <a:outerShdw blurRad="38100" dist="38100" dir="2700000" algn="tl">
                    <a:srgbClr val="C0C0C0"/>
                  </a:outerShdw>
                </a:effectLst>
                <a:latin typeface="+mj-lt"/>
                <a:cs typeface="+mj-cs"/>
              </a:rPr>
              <a:t>讲：子程序结构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1" name="Rectangle 3"/>
          <p:cNvSpPr>
            <a:spLocks noGrp="1" noChangeArrowheads="1"/>
          </p:cNvSpPr>
          <p:nvPr>
            <p:ph type="subTitle" idx="4294967295"/>
          </p:nvPr>
        </p:nvSpPr>
        <p:spPr>
          <a:xfrm>
            <a:off x="452120" y="1111932"/>
            <a:ext cx="8135937" cy="1143000"/>
          </a:xfrm>
        </p:spPr>
        <p:txBody>
          <a:bodyPr/>
          <a:lstStyle/>
          <a:p>
            <a:pPr marL="0" indent="0" algn="l">
              <a:lnSpc>
                <a:spcPct val="150000"/>
              </a:lnSpc>
              <a:buFont typeface="Wingdings" panose="05000000000000000000" pitchFamily="2" charset="2"/>
              <a:buNone/>
            </a:pPr>
            <a:r>
              <a:rPr lang="en-US" altLang="zh-CN" sz="2800" dirty="0"/>
              <a:t>        </a:t>
            </a:r>
            <a:r>
              <a:rPr lang="zh-CN" altLang="en-US" sz="2800" dirty="0"/>
              <a:t>所谓子程序嵌套是指在一个子程序的内部再调用其它子程序</a:t>
            </a:r>
            <a:r>
              <a:rPr lang="en-US" altLang="zh-CN" sz="2800" dirty="0"/>
              <a:t>,</a:t>
            </a:r>
            <a:r>
              <a:rPr lang="zh-CN" altLang="en-US" sz="2800" dirty="0"/>
              <a:t>其结构可描述如下</a:t>
            </a:r>
            <a:r>
              <a:rPr lang="en-US" altLang="zh-CN" sz="2800" dirty="0"/>
              <a:t>:</a:t>
            </a:r>
          </a:p>
        </p:txBody>
      </p:sp>
      <p:sp>
        <p:nvSpPr>
          <p:cNvPr id="432132" name="Rectangle 4"/>
          <p:cNvSpPr>
            <a:spLocks noChangeArrowheads="1"/>
          </p:cNvSpPr>
          <p:nvPr/>
        </p:nvSpPr>
        <p:spPr bwMode="auto">
          <a:xfrm>
            <a:off x="1261628" y="3377952"/>
            <a:ext cx="1066800" cy="1905000"/>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CALL    SR1</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HLT</a:t>
            </a:r>
          </a:p>
        </p:txBody>
      </p:sp>
      <p:sp>
        <p:nvSpPr>
          <p:cNvPr id="432133" name="Text Box 5"/>
          <p:cNvSpPr txBox="1">
            <a:spLocks noChangeArrowheads="1"/>
          </p:cNvSpPr>
          <p:nvPr/>
        </p:nvSpPr>
        <p:spPr bwMode="auto">
          <a:xfrm>
            <a:off x="1337828" y="3002186"/>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dirty="0">
                <a:latin typeface="Times New Roman" panose="02020603050405020304" pitchFamily="18" charset="0"/>
              </a:rPr>
              <a:t>主程序</a:t>
            </a:r>
          </a:p>
        </p:txBody>
      </p:sp>
      <p:sp>
        <p:nvSpPr>
          <p:cNvPr id="432134" name="Text Box 6"/>
          <p:cNvSpPr txBox="1">
            <a:spLocks noChangeArrowheads="1"/>
          </p:cNvSpPr>
          <p:nvPr/>
        </p:nvSpPr>
        <p:spPr bwMode="auto">
          <a:xfrm>
            <a:off x="575828" y="3530352"/>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anose="02020603050405020304" pitchFamily="18" charset="0"/>
              </a:rPr>
              <a:t>MAIN:</a:t>
            </a:r>
          </a:p>
        </p:txBody>
      </p:sp>
      <p:sp>
        <p:nvSpPr>
          <p:cNvPr id="432135" name="Rectangle 7"/>
          <p:cNvSpPr>
            <a:spLocks noChangeArrowheads="1"/>
          </p:cNvSpPr>
          <p:nvPr/>
        </p:nvSpPr>
        <p:spPr bwMode="auto">
          <a:xfrm>
            <a:off x="3319028" y="3377952"/>
            <a:ext cx="1066800" cy="1905000"/>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CALL    SR2</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RET</a:t>
            </a:r>
          </a:p>
        </p:txBody>
      </p:sp>
      <p:sp>
        <p:nvSpPr>
          <p:cNvPr id="432136" name="Rectangle 8"/>
          <p:cNvSpPr>
            <a:spLocks noChangeArrowheads="1"/>
          </p:cNvSpPr>
          <p:nvPr/>
        </p:nvSpPr>
        <p:spPr bwMode="auto">
          <a:xfrm>
            <a:off x="5376428" y="3377952"/>
            <a:ext cx="1066800" cy="1905000"/>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CALL    SR3</a:t>
            </a:r>
          </a:p>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    :</a:t>
            </a:r>
          </a:p>
          <a:p>
            <a:r>
              <a:rPr lang="en-US" altLang="zh-CN" sz="1400" b="1" dirty="0">
                <a:latin typeface="Times New Roman" panose="02020603050405020304" pitchFamily="18" charset="0"/>
              </a:rPr>
              <a:t>RET</a:t>
            </a:r>
          </a:p>
        </p:txBody>
      </p:sp>
      <p:sp>
        <p:nvSpPr>
          <p:cNvPr id="432137" name="Rectangle 9"/>
          <p:cNvSpPr>
            <a:spLocks noChangeArrowheads="1"/>
          </p:cNvSpPr>
          <p:nvPr/>
        </p:nvSpPr>
        <p:spPr bwMode="auto">
          <a:xfrm>
            <a:off x="7281428" y="3377952"/>
            <a:ext cx="1066800" cy="1905000"/>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    :</a:t>
            </a:r>
          </a:p>
          <a:p>
            <a:r>
              <a:rPr lang="en-US" altLang="zh-CN" sz="1400" b="1">
                <a:latin typeface="Times New Roman" panose="02020603050405020304" pitchFamily="18" charset="0"/>
              </a:rPr>
              <a:t>RET</a:t>
            </a:r>
          </a:p>
        </p:txBody>
      </p:sp>
      <p:sp>
        <p:nvSpPr>
          <p:cNvPr id="432138" name="Text Box 10"/>
          <p:cNvSpPr txBox="1">
            <a:spLocks noChangeArrowheads="1"/>
          </p:cNvSpPr>
          <p:nvPr/>
        </p:nvSpPr>
        <p:spPr bwMode="auto">
          <a:xfrm>
            <a:off x="7205228" y="299695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latin typeface="Times New Roman" panose="02020603050405020304" pitchFamily="18" charset="0"/>
              </a:rPr>
              <a:t>子程序</a:t>
            </a:r>
            <a:r>
              <a:rPr lang="en-US" altLang="zh-CN" sz="1600" b="1">
                <a:latin typeface="Times New Roman" panose="02020603050405020304" pitchFamily="18" charset="0"/>
              </a:rPr>
              <a:t>SR3</a:t>
            </a:r>
          </a:p>
        </p:txBody>
      </p:sp>
      <p:sp>
        <p:nvSpPr>
          <p:cNvPr id="432139" name="Text Box 11"/>
          <p:cNvSpPr txBox="1">
            <a:spLocks noChangeArrowheads="1"/>
          </p:cNvSpPr>
          <p:nvPr/>
        </p:nvSpPr>
        <p:spPr bwMode="auto">
          <a:xfrm>
            <a:off x="5224028" y="299695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latin typeface="Times New Roman" panose="02020603050405020304" pitchFamily="18" charset="0"/>
              </a:rPr>
              <a:t>子程序</a:t>
            </a:r>
            <a:r>
              <a:rPr lang="en-US" altLang="zh-CN" sz="1600" b="1">
                <a:latin typeface="Times New Roman" panose="02020603050405020304" pitchFamily="18" charset="0"/>
              </a:rPr>
              <a:t>SR2</a:t>
            </a:r>
          </a:p>
        </p:txBody>
      </p:sp>
      <p:sp>
        <p:nvSpPr>
          <p:cNvPr id="432140" name="Text Box 12"/>
          <p:cNvSpPr txBox="1">
            <a:spLocks noChangeArrowheads="1"/>
          </p:cNvSpPr>
          <p:nvPr/>
        </p:nvSpPr>
        <p:spPr bwMode="auto">
          <a:xfrm>
            <a:off x="3242828" y="3002186"/>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dirty="0">
                <a:latin typeface="Times New Roman" panose="02020603050405020304" pitchFamily="18" charset="0"/>
              </a:rPr>
              <a:t>子程序</a:t>
            </a:r>
            <a:r>
              <a:rPr lang="en-US" altLang="zh-CN" sz="1600" b="1" dirty="0">
                <a:latin typeface="Times New Roman" panose="02020603050405020304" pitchFamily="18" charset="0"/>
              </a:rPr>
              <a:t>SR1</a:t>
            </a:r>
          </a:p>
        </p:txBody>
      </p:sp>
      <p:sp>
        <p:nvSpPr>
          <p:cNvPr id="432141" name="Text Box 13"/>
          <p:cNvSpPr txBox="1">
            <a:spLocks noChangeArrowheads="1"/>
          </p:cNvSpPr>
          <p:nvPr/>
        </p:nvSpPr>
        <p:spPr bwMode="auto">
          <a:xfrm>
            <a:off x="6806208" y="353035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anose="02020603050405020304" pitchFamily="18" charset="0"/>
              </a:rPr>
              <a:t>SR3:</a:t>
            </a:r>
          </a:p>
        </p:txBody>
      </p:sp>
      <p:sp>
        <p:nvSpPr>
          <p:cNvPr id="432142" name="Text Box 14"/>
          <p:cNvSpPr txBox="1">
            <a:spLocks noChangeArrowheads="1"/>
          </p:cNvSpPr>
          <p:nvPr/>
        </p:nvSpPr>
        <p:spPr bwMode="auto">
          <a:xfrm>
            <a:off x="4901208" y="353035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anose="02020603050405020304" pitchFamily="18" charset="0"/>
              </a:rPr>
              <a:t>SR2:</a:t>
            </a:r>
          </a:p>
        </p:txBody>
      </p:sp>
      <p:sp>
        <p:nvSpPr>
          <p:cNvPr id="432143" name="Text Box 15"/>
          <p:cNvSpPr txBox="1">
            <a:spLocks noChangeArrowheads="1"/>
          </p:cNvSpPr>
          <p:nvPr/>
        </p:nvSpPr>
        <p:spPr bwMode="auto">
          <a:xfrm>
            <a:off x="2843808" y="3530352"/>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anose="02020603050405020304" pitchFamily="18" charset="0"/>
              </a:rPr>
              <a:t>SR1:</a:t>
            </a:r>
          </a:p>
        </p:txBody>
      </p:sp>
      <p:sp>
        <p:nvSpPr>
          <p:cNvPr id="432144" name="Line 16"/>
          <p:cNvSpPr>
            <a:spLocks noChangeShapeType="1"/>
          </p:cNvSpPr>
          <p:nvPr/>
        </p:nvSpPr>
        <p:spPr bwMode="auto">
          <a:xfrm flipV="1">
            <a:off x="2328428" y="3682752"/>
            <a:ext cx="990600" cy="609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5" name="Line 17"/>
          <p:cNvSpPr>
            <a:spLocks noChangeShapeType="1"/>
          </p:cNvSpPr>
          <p:nvPr/>
        </p:nvSpPr>
        <p:spPr bwMode="auto">
          <a:xfrm flipH="1" flipV="1">
            <a:off x="2328428" y="4520952"/>
            <a:ext cx="9906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6" name="Line 18"/>
          <p:cNvSpPr>
            <a:spLocks noChangeShapeType="1"/>
          </p:cNvSpPr>
          <p:nvPr/>
        </p:nvSpPr>
        <p:spPr bwMode="auto">
          <a:xfrm flipV="1">
            <a:off x="4385828" y="3682752"/>
            <a:ext cx="990600" cy="685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7" name="Line 19"/>
          <p:cNvSpPr>
            <a:spLocks noChangeShapeType="1"/>
          </p:cNvSpPr>
          <p:nvPr/>
        </p:nvSpPr>
        <p:spPr bwMode="auto">
          <a:xfrm flipH="1" flipV="1">
            <a:off x="4385828" y="4520952"/>
            <a:ext cx="9906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8" name="Line 20"/>
          <p:cNvSpPr>
            <a:spLocks noChangeShapeType="1"/>
          </p:cNvSpPr>
          <p:nvPr/>
        </p:nvSpPr>
        <p:spPr bwMode="auto">
          <a:xfrm flipV="1">
            <a:off x="6443228" y="3682752"/>
            <a:ext cx="838200" cy="609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9" name="Line 21"/>
          <p:cNvSpPr>
            <a:spLocks noChangeShapeType="1"/>
          </p:cNvSpPr>
          <p:nvPr/>
        </p:nvSpPr>
        <p:spPr bwMode="auto">
          <a:xfrm flipH="1" flipV="1">
            <a:off x="6443228" y="4520952"/>
            <a:ext cx="8382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body" idx="1"/>
          </p:nvPr>
        </p:nvSpPr>
        <p:spPr>
          <a:xfrm>
            <a:off x="431540" y="836712"/>
            <a:ext cx="8316924" cy="5220580"/>
          </a:xfrm>
        </p:spPr>
        <p:txBody>
          <a:bodyPr/>
          <a:lstStyle/>
          <a:p>
            <a:pPr marL="0" indent="0">
              <a:lnSpc>
                <a:spcPct val="150000"/>
              </a:lnSpc>
              <a:buNone/>
            </a:pPr>
            <a:r>
              <a:rPr lang="zh-CN" altLang="en-US" sz="2400" dirty="0">
                <a:effectLst/>
                <a:latin typeface="宋体" panose="02010600030101010101" pitchFamily="2" charset="-122"/>
              </a:rPr>
              <a:t>子程序嵌套注意事项：</a:t>
            </a:r>
            <a:endParaRPr lang="en-US" altLang="zh-CN" sz="2400" dirty="0">
              <a:effectLst/>
              <a:latin typeface="宋体" panose="02010600030101010101" pitchFamily="2" charset="-122"/>
            </a:endParaRPr>
          </a:p>
          <a:p>
            <a:pPr>
              <a:lnSpc>
                <a:spcPct val="150000"/>
              </a:lnSpc>
            </a:pPr>
            <a:r>
              <a:rPr lang="zh-CN" altLang="en-US" sz="2400" dirty="0">
                <a:effectLst/>
                <a:latin typeface="宋体" panose="02010600030101010101" pitchFamily="2" charset="-122"/>
              </a:rPr>
              <a:t>嵌套深度（即嵌套的层次数）逻辑上没有限制，但由于子程序的调用需要在堆栈中保存返回地址以及寄存器等数据，因此实际上受限于开设的堆栈空间。</a:t>
            </a:r>
            <a:endParaRPr lang="en-US" altLang="zh-CN" sz="2400" dirty="0">
              <a:effectLst/>
              <a:latin typeface="宋体" panose="02010600030101010101" pitchFamily="2" charset="-122"/>
            </a:endParaRPr>
          </a:p>
          <a:p>
            <a:pPr>
              <a:lnSpc>
                <a:spcPct val="150000"/>
              </a:lnSpc>
            </a:pPr>
            <a:r>
              <a:rPr lang="zh-CN" altLang="en-US" sz="2400" dirty="0">
                <a:effectLst/>
                <a:latin typeface="宋体" panose="02010600030101010101" pitchFamily="2" charset="-122"/>
              </a:rPr>
              <a:t>嵌套子程序的设计并没有什么特殊要求，除子程序的调用和返回应正确使用</a:t>
            </a:r>
            <a:r>
              <a:rPr lang="en-US" altLang="zh-CN" sz="2400" dirty="0">
                <a:effectLst/>
                <a:latin typeface="Times New Roman" panose="02020603050405020304" pitchFamily="18" charset="0"/>
                <a:cs typeface="Times New Roman" panose="02020603050405020304" pitchFamily="18" charset="0"/>
              </a:rPr>
              <a:t>CALL</a:t>
            </a:r>
            <a:r>
              <a:rPr lang="zh-CN" altLang="en-US" sz="2400" dirty="0">
                <a:effectLst/>
                <a:latin typeface="宋体" panose="02010600030101010101" pitchFamily="2" charset="-122"/>
              </a:rPr>
              <a:t>和</a:t>
            </a:r>
            <a:r>
              <a:rPr lang="en-US" altLang="zh-CN" sz="2400" dirty="0">
                <a:effectLst/>
                <a:latin typeface="Times New Roman" panose="02020603050405020304" pitchFamily="18" charset="0"/>
                <a:cs typeface="Times New Roman" panose="02020603050405020304" pitchFamily="18" charset="0"/>
              </a:rPr>
              <a:t>RET</a:t>
            </a:r>
            <a:r>
              <a:rPr lang="zh-CN" altLang="en-US" sz="2400" dirty="0">
                <a:effectLst/>
                <a:latin typeface="宋体" panose="02010600030101010101" pitchFamily="2" charset="-122"/>
              </a:rPr>
              <a:t>指令外，还要注意寄存器的保存与恢复，以避免各层子程序之间因寄存器使用冲突而出错。</a:t>
            </a:r>
            <a:r>
              <a:rPr lang="zh-CN" altLang="en-US" sz="2400" dirty="0">
                <a:effectLst/>
              </a:rPr>
              <a:t> </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627032" y="963856"/>
            <a:ext cx="7458136" cy="266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
              </a:spcBef>
            </a:pPr>
            <a:r>
              <a:rPr lang="zh-CN" altLang="en-US" sz="2000" dirty="0">
                <a:solidFill>
                  <a:schemeClr val="tx2"/>
                </a:solidFill>
                <a:latin typeface="Tahoma" panose="020B0604030504040204" pitchFamily="34" charset="0"/>
                <a:ea typeface="黑体" panose="02010609060101010101" pitchFamily="49" charset="-122"/>
              </a:rPr>
              <a:t>子程序嵌套的例子：</a:t>
            </a:r>
          </a:p>
          <a:p>
            <a:pPr>
              <a:spcBef>
                <a:spcPct val="5000"/>
              </a:spcBef>
            </a:pPr>
            <a:endParaRPr lang="en-US" altLang="zh-CN" sz="2000" b="1" dirty="0">
              <a:latin typeface="Times New Roman" panose="02020603050405020304" pitchFamily="18" charset="0"/>
            </a:endParaRPr>
          </a:p>
          <a:p>
            <a:pPr>
              <a:spcBef>
                <a:spcPct val="5000"/>
              </a:spcBef>
            </a:pPr>
            <a:r>
              <a:rPr lang="zh-CN" altLang="en-US" sz="2000" b="1" dirty="0">
                <a:latin typeface="Times New Roman" panose="02020603050405020304" pitchFamily="18" charset="0"/>
              </a:rPr>
              <a:t>有如下子程序说明文件：</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）子程序名：</a:t>
            </a:r>
            <a:r>
              <a:rPr lang="en-US" altLang="zh-CN" sz="2000" b="1" dirty="0">
                <a:latin typeface="Times New Roman" panose="02020603050405020304" pitchFamily="18" charset="0"/>
              </a:rPr>
              <a:t>HTOA</a:t>
            </a:r>
            <a:r>
              <a:rPr lang="zh-CN" altLang="en-US" sz="2000" b="1" dirty="0">
                <a:latin typeface="Times New Roman" panose="02020603050405020304" pitchFamily="18" charset="0"/>
              </a:rPr>
              <a:t>；</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）子程序功能：将一位十六进制数转换为</a:t>
            </a:r>
            <a:r>
              <a:rPr lang="en-US" altLang="zh-CN" sz="2000" b="1" dirty="0">
                <a:latin typeface="Times New Roman" panose="02020603050405020304" pitchFamily="18" charset="0"/>
              </a:rPr>
              <a:t>ASCII</a:t>
            </a:r>
            <a:r>
              <a:rPr lang="zh-CN" altLang="en-US" sz="2000" b="1" dirty="0">
                <a:latin typeface="Times New Roman" panose="02020603050405020304" pitchFamily="18" charset="0"/>
              </a:rPr>
              <a:t>码；</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）入口条件：要转换的数据在</a:t>
            </a:r>
            <a:r>
              <a:rPr lang="en-US" altLang="zh-CN" sz="2000" b="1" dirty="0">
                <a:latin typeface="Times New Roman" panose="02020603050405020304" pitchFamily="18" charset="0"/>
              </a:rPr>
              <a:t>AL</a:t>
            </a:r>
            <a:r>
              <a:rPr lang="zh-CN" altLang="en-US" sz="2000" b="1" dirty="0">
                <a:latin typeface="Times New Roman" panose="02020603050405020304" pitchFamily="18" charset="0"/>
              </a:rPr>
              <a:t>中的低四位；</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）出口条件：十六进制数的</a:t>
            </a:r>
            <a:r>
              <a:rPr lang="en-US" altLang="zh-CN" sz="2000" b="1" dirty="0">
                <a:latin typeface="Times New Roman" panose="02020603050405020304" pitchFamily="18" charset="0"/>
              </a:rPr>
              <a:t>ASCII</a:t>
            </a:r>
            <a:r>
              <a:rPr lang="zh-CN" altLang="en-US" sz="2000" b="1" dirty="0">
                <a:latin typeface="Times New Roman" panose="02020603050405020304" pitchFamily="18" charset="0"/>
              </a:rPr>
              <a:t>码在</a:t>
            </a:r>
            <a:r>
              <a:rPr lang="en-US" altLang="zh-CN" sz="2000" b="1" dirty="0">
                <a:latin typeface="Times New Roman" panose="02020603050405020304" pitchFamily="18" charset="0"/>
              </a:rPr>
              <a:t>AL</a:t>
            </a:r>
            <a:r>
              <a:rPr lang="zh-CN" altLang="en-US" sz="2000" b="1" dirty="0">
                <a:latin typeface="Times New Roman" panose="02020603050405020304" pitchFamily="18" charset="0"/>
              </a:rPr>
              <a:t>中；</a:t>
            </a:r>
          </a:p>
          <a:p>
            <a:pPr>
              <a:spcBef>
                <a:spcPct val="5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）受影响的寄存器：</a:t>
            </a:r>
            <a:r>
              <a:rPr lang="en-US" altLang="zh-CN" sz="2000" b="1" dirty="0">
                <a:latin typeface="Times New Roman" panose="02020603050405020304" pitchFamily="18" charset="0"/>
              </a:rPr>
              <a:t>AL</a:t>
            </a:r>
            <a:r>
              <a:rPr lang="zh-CN" altLang="en-US" sz="2000" b="1" dirty="0">
                <a:latin typeface="Times New Roman" panose="02020603050405020304" pitchFamily="18" charset="0"/>
              </a:rPr>
              <a:t>和标志寄存器。</a:t>
            </a:r>
          </a:p>
        </p:txBody>
      </p:sp>
      <p:sp>
        <p:nvSpPr>
          <p:cNvPr id="433155" name="Text Box 3"/>
          <p:cNvSpPr txBox="1">
            <a:spLocks noChangeArrowheads="1"/>
          </p:cNvSpPr>
          <p:nvPr/>
        </p:nvSpPr>
        <p:spPr bwMode="auto">
          <a:xfrm>
            <a:off x="611188" y="3781425"/>
            <a:ext cx="4343400" cy="28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子程序清单如下：</a:t>
            </a:r>
          </a:p>
          <a:p>
            <a:pPr>
              <a:spcBef>
                <a:spcPct val="10000"/>
              </a:spcBef>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HTOA	 PROC</a:t>
            </a:r>
          </a:p>
          <a:p>
            <a:pPr>
              <a:spcBef>
                <a:spcPct val="10000"/>
              </a:spcBef>
            </a:pPr>
            <a:r>
              <a:rPr lang="en-US" altLang="zh-CN" sz="1800" b="1" dirty="0">
                <a:latin typeface="Times New Roman" panose="02020603050405020304" pitchFamily="18" charset="0"/>
              </a:rPr>
              <a:t>		 AND	AL</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0FH</a:t>
            </a:r>
          </a:p>
          <a:p>
            <a:pPr>
              <a:spcBef>
                <a:spcPct val="10000"/>
              </a:spcBef>
            </a:pPr>
            <a:r>
              <a:rPr lang="en-US" altLang="zh-CN" sz="1800" b="1" dirty="0">
                <a:latin typeface="Times New Roman" panose="02020603050405020304" pitchFamily="18" charset="0"/>
              </a:rPr>
              <a:t>		 CMP	AL</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10</a:t>
            </a:r>
          </a:p>
          <a:p>
            <a:pPr>
              <a:spcBef>
                <a:spcPct val="10000"/>
              </a:spcBef>
            </a:pPr>
            <a:r>
              <a:rPr lang="en-US" altLang="zh-CN" sz="1800" b="1" dirty="0">
                <a:latin typeface="Times New Roman" panose="02020603050405020304" pitchFamily="18" charset="0"/>
              </a:rPr>
              <a:t>		 JC	HTOA1</a:t>
            </a:r>
          </a:p>
          <a:p>
            <a:pPr>
              <a:spcBef>
                <a:spcPct val="10000"/>
              </a:spcBef>
            </a:pPr>
            <a:r>
              <a:rPr lang="en-US" altLang="zh-CN" sz="1800" b="1" dirty="0">
                <a:latin typeface="Times New Roman" panose="02020603050405020304" pitchFamily="18" charset="0"/>
              </a:rPr>
              <a:t>		 ADD	AL</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7</a:t>
            </a:r>
          </a:p>
          <a:p>
            <a:pPr>
              <a:spcBef>
                <a:spcPct val="10000"/>
              </a:spcBef>
            </a:pPr>
            <a:r>
              <a:rPr lang="en-US" altLang="zh-CN" sz="1800" b="1" dirty="0">
                <a:latin typeface="Times New Roman" panose="02020603050405020304" pitchFamily="18" charset="0"/>
              </a:rPr>
              <a:t>	HTOA1</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ADD	AL</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30H</a:t>
            </a:r>
          </a:p>
          <a:p>
            <a:pPr>
              <a:spcBef>
                <a:spcPct val="10000"/>
              </a:spcBef>
            </a:pPr>
            <a:r>
              <a:rPr lang="en-US" altLang="zh-CN" sz="1800" b="1" dirty="0">
                <a:latin typeface="Times New Roman" panose="02020603050405020304" pitchFamily="18" charset="0"/>
              </a:rPr>
              <a:t>		 RET</a:t>
            </a:r>
          </a:p>
          <a:p>
            <a:pPr>
              <a:spcBef>
                <a:spcPct val="10000"/>
              </a:spcBef>
            </a:pPr>
            <a:r>
              <a:rPr lang="en-US" altLang="zh-CN" sz="1800" b="1" dirty="0">
                <a:latin typeface="Times New Roman" panose="02020603050405020304" pitchFamily="18" charset="0"/>
              </a:rPr>
              <a:t>	HTOA	ENDP</a:t>
            </a:r>
          </a:p>
        </p:txBody>
      </p:sp>
      <p:sp>
        <p:nvSpPr>
          <p:cNvPr id="2" name="矩形 1"/>
          <p:cNvSpPr/>
          <p:nvPr/>
        </p:nvSpPr>
        <p:spPr>
          <a:xfrm>
            <a:off x="5436096" y="4761148"/>
            <a:ext cx="3469840" cy="707886"/>
          </a:xfrm>
          <a:prstGeom prst="rect">
            <a:avLst/>
          </a:prstGeom>
          <a:ln>
            <a:solidFill>
              <a:schemeClr val="accent2"/>
            </a:solidFill>
          </a:ln>
        </p:spPr>
        <p:txBody>
          <a:bodyPr wrap="square">
            <a:spAutoFit/>
          </a:bodyPr>
          <a:lstStyle/>
          <a:p>
            <a:r>
              <a:rPr lang="en-US" altLang="zh-CN" sz="2000" dirty="0"/>
              <a:t>0~9</a:t>
            </a:r>
            <a:r>
              <a:rPr lang="zh-CN" altLang="en-US" sz="2000" dirty="0"/>
              <a:t>：</a:t>
            </a:r>
            <a:r>
              <a:rPr lang="en-US" altLang="zh-CN" sz="2000" dirty="0"/>
              <a:t>30H~39H</a:t>
            </a:r>
            <a:r>
              <a:rPr lang="zh-CN" altLang="en-US" sz="2000" dirty="0"/>
              <a:t>，差值为</a:t>
            </a:r>
            <a:r>
              <a:rPr lang="en-US" altLang="zh-CN" sz="2000" dirty="0"/>
              <a:t>30H</a:t>
            </a:r>
          </a:p>
          <a:p>
            <a:r>
              <a:rPr lang="en-US" altLang="zh-CN" sz="2000" dirty="0"/>
              <a:t>A~F</a:t>
            </a:r>
            <a:r>
              <a:rPr lang="zh-CN" altLang="en-US" sz="2000" dirty="0"/>
              <a:t>：</a:t>
            </a:r>
            <a:r>
              <a:rPr lang="en-US" altLang="zh-CN" sz="2000" dirty="0"/>
              <a:t>41H~46H</a:t>
            </a:r>
            <a:r>
              <a:rPr lang="zh-CN" altLang="en-US" sz="2000" dirty="0"/>
              <a:t>，差值为</a:t>
            </a:r>
            <a:r>
              <a:rPr lang="en-US" altLang="zh-CN" sz="2000" dirty="0"/>
              <a:t>37H</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 calcmode="lin" valueType="num">
                                      <p:cBhvr additive="base">
                                        <p:cTn id="7" dur="500" fill="hold"/>
                                        <p:tgtEl>
                                          <p:spTgt spid="433155"/>
                                        </p:tgtEl>
                                        <p:attrNameLst>
                                          <p:attrName>ppt_x</p:attrName>
                                        </p:attrNameLst>
                                      </p:cBhvr>
                                      <p:tavLst>
                                        <p:tav tm="0">
                                          <p:val>
                                            <p:strVal val="#ppt_x"/>
                                          </p:val>
                                        </p:tav>
                                        <p:tav tm="100000">
                                          <p:val>
                                            <p:strVal val="#ppt_x"/>
                                          </p:val>
                                        </p:tav>
                                      </p:tavLst>
                                    </p:anim>
                                    <p:anim calcmode="lin" valueType="num">
                                      <p:cBhvr additive="base">
                                        <p:cTn id="8" dur="500" fill="hold"/>
                                        <p:tgtEl>
                                          <p:spTgt spid="433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ext Box 2"/>
          <p:cNvSpPr txBox="1">
            <a:spLocks noChangeArrowheads="1"/>
          </p:cNvSpPr>
          <p:nvPr/>
        </p:nvSpPr>
        <p:spPr bwMode="auto">
          <a:xfrm>
            <a:off x="539552" y="980728"/>
            <a:ext cx="8280920" cy="339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zh-CN" altLang="en-US" sz="2000" dirty="0">
                <a:solidFill>
                  <a:schemeClr val="tx2"/>
                </a:solidFill>
                <a:latin typeface="Tahoma" panose="020B0604030504040204" pitchFamily="34" charset="0"/>
                <a:ea typeface="黑体" panose="02010609060101010101" pitchFamily="49" charset="-122"/>
              </a:rPr>
              <a:t>子程序嵌套的例子：</a:t>
            </a:r>
          </a:p>
          <a:p>
            <a:pPr>
              <a:spcBef>
                <a:spcPct val="25000"/>
              </a:spcBef>
            </a:pPr>
            <a:r>
              <a:rPr lang="zh-CN" altLang="en-US" sz="2000" b="1" dirty="0">
                <a:latin typeface="Times New Roman" panose="02020603050405020304" pitchFamily="18" charset="0"/>
              </a:rPr>
              <a:t>现在我们要编制将</a:t>
            </a:r>
            <a:r>
              <a:rPr lang="en-US" altLang="zh-CN" sz="2000" b="1" dirty="0">
                <a:latin typeface="Times New Roman" panose="02020603050405020304" pitchFamily="18" charset="0"/>
              </a:rPr>
              <a:t>AL</a:t>
            </a:r>
            <a:r>
              <a:rPr lang="zh-CN" altLang="en-US" sz="2000" b="1" dirty="0">
                <a:latin typeface="Times New Roman" panose="02020603050405020304" pitchFamily="18" charset="0"/>
              </a:rPr>
              <a:t>中的两位十六进制数转换为</a:t>
            </a:r>
            <a:r>
              <a:rPr lang="en-US" altLang="zh-CN" sz="2000" b="1" dirty="0">
                <a:latin typeface="Times New Roman" panose="02020603050405020304" pitchFamily="18" charset="0"/>
              </a:rPr>
              <a:t>ASCII</a:t>
            </a:r>
            <a:r>
              <a:rPr lang="zh-CN" altLang="en-US" sz="2000" b="1" dirty="0">
                <a:latin typeface="Times New Roman" panose="02020603050405020304" pitchFamily="18" charset="0"/>
              </a:rPr>
              <a:t>码的子程序</a:t>
            </a:r>
            <a:r>
              <a:rPr lang="en-US" altLang="zh-CN" sz="2000" b="1" dirty="0">
                <a:latin typeface="Times New Roman" panose="02020603050405020304" pitchFamily="18" charset="0"/>
              </a:rPr>
              <a:t>BHTOA</a:t>
            </a:r>
            <a:r>
              <a:rPr lang="zh-CN" altLang="en-US" sz="2000" b="1" dirty="0">
                <a:latin typeface="Times New Roman" panose="02020603050405020304" pitchFamily="18" charset="0"/>
              </a:rPr>
              <a:t>，就可以利用上述子程序实现。</a:t>
            </a:r>
            <a:r>
              <a:rPr lang="en-US" altLang="zh-CN" sz="2000" b="1" dirty="0">
                <a:latin typeface="Times New Roman" panose="02020603050405020304" pitchFamily="18" charset="0"/>
              </a:rPr>
              <a:t>BHTOA</a:t>
            </a:r>
            <a:r>
              <a:rPr lang="zh-CN" altLang="en-US" sz="2000" b="1" dirty="0">
                <a:latin typeface="Times New Roman" panose="02020603050405020304" pitchFamily="18" charset="0"/>
              </a:rPr>
              <a:t>的子程序说明文件如下：</a:t>
            </a:r>
            <a:endParaRPr lang="en-US" altLang="zh-CN" sz="2000" b="1" dirty="0">
              <a:latin typeface="Times New Roman" panose="02020603050405020304" pitchFamily="18" charset="0"/>
            </a:endParaRPr>
          </a:p>
          <a:p>
            <a:pPr>
              <a:spcBef>
                <a:spcPct val="25000"/>
              </a:spcBef>
            </a:pPr>
            <a:r>
              <a:rPr lang="en-US" altLang="zh-CN" sz="2000" b="0" dirty="0"/>
              <a:t> </a:t>
            </a:r>
            <a:r>
              <a:rPr lang="zh-CN" altLang="en-US" sz="2000" b="0" dirty="0"/>
              <a:t>（</a:t>
            </a:r>
            <a:r>
              <a:rPr lang="en-US" altLang="zh-CN" sz="2000" b="0" dirty="0"/>
              <a:t>1</a:t>
            </a:r>
            <a:r>
              <a:rPr lang="zh-CN" altLang="en-US" sz="2000" b="0" dirty="0"/>
              <a:t>）子程序名：</a:t>
            </a:r>
            <a:r>
              <a:rPr lang="en-US" altLang="zh-CN" sz="2000" b="0" dirty="0"/>
              <a:t>BHTOA</a:t>
            </a:r>
            <a:r>
              <a:rPr lang="zh-CN" altLang="en-US" sz="2000" b="0" dirty="0"/>
              <a:t>；</a:t>
            </a:r>
          </a:p>
          <a:p>
            <a:pPr>
              <a:spcBef>
                <a:spcPct val="25000"/>
              </a:spcBef>
            </a:pPr>
            <a:r>
              <a:rPr lang="zh-CN" altLang="en-US" sz="2000" b="0" dirty="0"/>
              <a:t>        （</a:t>
            </a:r>
            <a:r>
              <a:rPr lang="en-US" altLang="zh-CN" sz="2000" b="0" dirty="0"/>
              <a:t>2</a:t>
            </a:r>
            <a:r>
              <a:rPr lang="zh-CN" altLang="en-US" sz="2000" b="0" dirty="0"/>
              <a:t>）子程序功能：将两位十六进制数转换为</a:t>
            </a:r>
            <a:r>
              <a:rPr lang="en-US" altLang="zh-CN" sz="2000" b="0" dirty="0"/>
              <a:t>ASCII</a:t>
            </a:r>
            <a:r>
              <a:rPr lang="zh-CN" altLang="en-US" sz="2000" b="0" dirty="0"/>
              <a:t>码；</a:t>
            </a:r>
          </a:p>
          <a:p>
            <a:pPr>
              <a:spcBef>
                <a:spcPct val="25000"/>
              </a:spcBef>
            </a:pPr>
            <a:r>
              <a:rPr lang="zh-CN" altLang="en-US" sz="2000" b="0" dirty="0"/>
              <a:t>        （</a:t>
            </a:r>
            <a:r>
              <a:rPr lang="en-US" altLang="zh-CN" sz="2000" b="0" dirty="0"/>
              <a:t>3</a:t>
            </a:r>
            <a:r>
              <a:rPr lang="zh-CN" altLang="en-US" sz="2000" b="0" dirty="0"/>
              <a:t>）入口条件：要转换的数据在</a:t>
            </a:r>
            <a:r>
              <a:rPr lang="en-US" altLang="zh-CN" sz="2000" b="0" dirty="0"/>
              <a:t>AL</a:t>
            </a:r>
            <a:r>
              <a:rPr lang="zh-CN" altLang="en-US" sz="2000" b="0" dirty="0"/>
              <a:t>中；</a:t>
            </a:r>
          </a:p>
          <a:p>
            <a:pPr>
              <a:spcBef>
                <a:spcPct val="25000"/>
              </a:spcBef>
            </a:pPr>
            <a:r>
              <a:rPr lang="zh-CN" altLang="en-US" sz="2000" b="0" dirty="0"/>
              <a:t>        （</a:t>
            </a:r>
            <a:r>
              <a:rPr lang="en-US" altLang="zh-CN" sz="2000" b="0" dirty="0"/>
              <a:t>4</a:t>
            </a:r>
            <a:r>
              <a:rPr lang="zh-CN" altLang="en-US" sz="2000" b="0" dirty="0"/>
              <a:t>）出口条件：高位十六进制数的</a:t>
            </a:r>
            <a:r>
              <a:rPr lang="en-US" altLang="zh-CN" sz="2000" b="0" dirty="0"/>
              <a:t>ASCII</a:t>
            </a:r>
            <a:r>
              <a:rPr lang="zh-CN" altLang="en-US" sz="2000" b="0" dirty="0"/>
              <a:t>码在</a:t>
            </a:r>
            <a:r>
              <a:rPr lang="en-US" altLang="zh-CN" sz="2000" b="0" dirty="0"/>
              <a:t>AH</a:t>
            </a:r>
            <a:r>
              <a:rPr lang="zh-CN" altLang="en-US" sz="2000" b="0" dirty="0"/>
              <a:t>中；</a:t>
            </a:r>
          </a:p>
          <a:p>
            <a:pPr>
              <a:spcBef>
                <a:spcPct val="25000"/>
              </a:spcBef>
            </a:pPr>
            <a:r>
              <a:rPr lang="zh-CN" altLang="en-US" sz="2000" b="0" dirty="0"/>
              <a:t>		      低位十六进制数的</a:t>
            </a:r>
            <a:r>
              <a:rPr lang="en-US" altLang="zh-CN" sz="2000" b="0" dirty="0"/>
              <a:t>ASCII</a:t>
            </a:r>
            <a:r>
              <a:rPr lang="zh-CN" altLang="en-US" sz="2000" b="0" dirty="0"/>
              <a:t>码在</a:t>
            </a:r>
            <a:r>
              <a:rPr lang="en-US" altLang="zh-CN" sz="2000" b="0" dirty="0"/>
              <a:t>AL</a:t>
            </a:r>
            <a:r>
              <a:rPr lang="zh-CN" altLang="en-US" sz="2000" b="0" dirty="0"/>
              <a:t>中；</a:t>
            </a:r>
          </a:p>
          <a:p>
            <a:pPr>
              <a:spcBef>
                <a:spcPct val="25000"/>
              </a:spcBef>
            </a:pPr>
            <a:r>
              <a:rPr lang="zh-CN" altLang="en-US" sz="2000" b="0" dirty="0"/>
              <a:t>        （</a:t>
            </a:r>
            <a:r>
              <a:rPr lang="en-US" altLang="zh-CN" sz="2000" b="0" dirty="0"/>
              <a:t>5</a:t>
            </a:r>
            <a:r>
              <a:rPr lang="zh-CN" altLang="en-US" sz="2000" b="0" dirty="0"/>
              <a:t>）受影响的寄存器：</a:t>
            </a:r>
            <a:r>
              <a:rPr lang="en-US" altLang="zh-CN" sz="2000" b="0" dirty="0"/>
              <a:t>AX</a:t>
            </a:r>
            <a:r>
              <a:rPr lang="zh-CN" altLang="en-US" sz="2000" b="0" dirty="0"/>
              <a:t>和标志寄存器。        </a:t>
            </a:r>
          </a:p>
        </p:txBody>
      </p:sp>
      <p:sp>
        <p:nvSpPr>
          <p:cNvPr id="434179" name="Text Box 3"/>
          <p:cNvSpPr txBox="1">
            <a:spLocks noChangeArrowheads="1"/>
          </p:cNvSpPr>
          <p:nvPr/>
        </p:nvSpPr>
        <p:spPr bwMode="auto">
          <a:xfrm>
            <a:off x="539292" y="4372704"/>
            <a:ext cx="3962400" cy="248529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zh-CN" sz="1800" b="0" dirty="0">
                <a:latin typeface="+mn-lt"/>
              </a:rPr>
              <a:t>        </a:t>
            </a:r>
            <a:r>
              <a:rPr lang="zh-CN" altLang="en-US" sz="1800" b="0" dirty="0">
                <a:latin typeface="+mn-lt"/>
              </a:rPr>
              <a:t>子程序清单如下：</a:t>
            </a:r>
          </a:p>
          <a:p>
            <a:pPr>
              <a:spcBef>
                <a:spcPct val="25000"/>
              </a:spcBef>
            </a:pPr>
            <a:r>
              <a:rPr lang="zh-CN" altLang="en-US" sz="1800" b="0" dirty="0">
                <a:latin typeface="+mn-lt"/>
              </a:rPr>
              <a:t>        </a:t>
            </a:r>
            <a:r>
              <a:rPr lang="en-US" altLang="zh-CN" sz="1800" b="0" dirty="0">
                <a:latin typeface="+mn-lt"/>
              </a:rPr>
              <a:t>BHTOA	PROC</a:t>
            </a:r>
          </a:p>
          <a:p>
            <a:pPr>
              <a:spcBef>
                <a:spcPct val="25000"/>
              </a:spcBef>
            </a:pPr>
            <a:r>
              <a:rPr lang="en-US" altLang="zh-CN" sz="1800" b="0" dirty="0">
                <a:latin typeface="+mn-lt"/>
              </a:rPr>
              <a:t>		PUSH	CX</a:t>
            </a:r>
          </a:p>
          <a:p>
            <a:pPr>
              <a:spcBef>
                <a:spcPct val="25000"/>
              </a:spcBef>
            </a:pPr>
            <a:r>
              <a:rPr lang="en-US" altLang="zh-CN" sz="1800" b="0" dirty="0">
                <a:latin typeface="+mn-lt"/>
              </a:rPr>
              <a:t>		MOV	CH</a:t>
            </a:r>
            <a:r>
              <a:rPr lang="zh-CN" altLang="en-US" sz="1800" b="0" dirty="0">
                <a:latin typeface="+mn-lt"/>
              </a:rPr>
              <a:t>，</a:t>
            </a:r>
            <a:r>
              <a:rPr lang="en-US" altLang="zh-CN" sz="1800" b="0" dirty="0">
                <a:latin typeface="+mn-lt"/>
              </a:rPr>
              <a:t>AL</a:t>
            </a:r>
          </a:p>
          <a:p>
            <a:pPr>
              <a:spcBef>
                <a:spcPct val="25000"/>
              </a:spcBef>
            </a:pPr>
            <a:r>
              <a:rPr lang="en-US" altLang="zh-CN" sz="1800" b="0" dirty="0">
                <a:latin typeface="+mn-lt"/>
              </a:rPr>
              <a:t>		MOV	CL</a:t>
            </a:r>
            <a:r>
              <a:rPr lang="zh-CN" altLang="en-US" sz="1800" b="0" dirty="0">
                <a:latin typeface="+mn-lt"/>
              </a:rPr>
              <a:t>，</a:t>
            </a:r>
            <a:r>
              <a:rPr lang="en-US" altLang="zh-CN" sz="1800" b="0" dirty="0">
                <a:latin typeface="+mn-lt"/>
              </a:rPr>
              <a:t>4</a:t>
            </a:r>
          </a:p>
          <a:p>
            <a:pPr>
              <a:spcBef>
                <a:spcPct val="25000"/>
              </a:spcBef>
            </a:pPr>
            <a:r>
              <a:rPr lang="en-US" altLang="zh-CN" sz="1800" b="0" dirty="0">
                <a:latin typeface="+mn-lt"/>
              </a:rPr>
              <a:t>		SHR	AL</a:t>
            </a:r>
            <a:r>
              <a:rPr lang="zh-CN" altLang="en-US" sz="1800" b="0" dirty="0">
                <a:latin typeface="+mn-lt"/>
              </a:rPr>
              <a:t>，</a:t>
            </a:r>
            <a:r>
              <a:rPr lang="en-US" altLang="zh-CN" sz="1800" b="0" dirty="0">
                <a:latin typeface="+mn-lt"/>
              </a:rPr>
              <a:t>CL</a:t>
            </a:r>
          </a:p>
          <a:p>
            <a:pPr>
              <a:spcBef>
                <a:spcPct val="25000"/>
              </a:spcBef>
            </a:pPr>
            <a:r>
              <a:rPr lang="en-US" altLang="zh-CN" sz="1800" b="0" dirty="0">
                <a:latin typeface="+mn-lt"/>
              </a:rPr>
              <a:t>		</a:t>
            </a:r>
            <a:r>
              <a:rPr lang="en-US" altLang="zh-CN" sz="1800" b="0" dirty="0">
                <a:solidFill>
                  <a:srgbClr val="3333FF"/>
                </a:solidFill>
                <a:latin typeface="+mn-lt"/>
              </a:rPr>
              <a:t>CALL	HTOA</a:t>
            </a:r>
            <a:r>
              <a:rPr lang="en-US" altLang="zh-CN" sz="2000" b="1" dirty="0">
                <a:latin typeface="Times New Roman" panose="02020603050405020304" pitchFamily="18" charset="0"/>
              </a:rPr>
              <a:t>	</a:t>
            </a:r>
          </a:p>
        </p:txBody>
      </p:sp>
      <p:sp>
        <p:nvSpPr>
          <p:cNvPr id="434181" name="Text Box 5"/>
          <p:cNvSpPr txBox="1">
            <a:spLocks noChangeArrowheads="1"/>
          </p:cNvSpPr>
          <p:nvPr/>
        </p:nvSpPr>
        <p:spPr bwMode="auto">
          <a:xfrm>
            <a:off x="4572831" y="4372704"/>
            <a:ext cx="4211637" cy="2177519"/>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25000"/>
              </a:spcBef>
              <a:defRPr sz="1800" b="0">
                <a:latin typeface="+mn-lt"/>
              </a:defRPr>
            </a:lvl1pPr>
          </a:lstStyle>
          <a:p>
            <a:r>
              <a:rPr lang="en-US" altLang="zh-CN" dirty="0"/>
              <a:t>		MOV	AH</a:t>
            </a:r>
            <a:r>
              <a:rPr lang="zh-CN" altLang="en-US" dirty="0"/>
              <a:t>，</a:t>
            </a:r>
            <a:r>
              <a:rPr lang="en-US" altLang="zh-CN" dirty="0"/>
              <a:t>AL</a:t>
            </a:r>
          </a:p>
          <a:p>
            <a:r>
              <a:rPr lang="en-US" altLang="zh-CN" dirty="0"/>
              <a:t>		MOV	AL</a:t>
            </a:r>
            <a:r>
              <a:rPr lang="zh-CN" altLang="en-US" dirty="0"/>
              <a:t>，</a:t>
            </a:r>
            <a:r>
              <a:rPr lang="en-US" altLang="zh-CN" dirty="0"/>
              <a:t>CH</a:t>
            </a:r>
          </a:p>
          <a:p>
            <a:r>
              <a:rPr lang="en-US" altLang="zh-CN" dirty="0"/>
              <a:t>		</a:t>
            </a:r>
            <a:r>
              <a:rPr lang="en-US" altLang="zh-CN" dirty="0">
                <a:solidFill>
                  <a:srgbClr val="3333FF"/>
                </a:solidFill>
              </a:rPr>
              <a:t>CALL	HTOA</a:t>
            </a:r>
          </a:p>
          <a:p>
            <a:r>
              <a:rPr lang="en-US" altLang="zh-CN" dirty="0"/>
              <a:t>		POP	CX</a:t>
            </a:r>
          </a:p>
          <a:p>
            <a:r>
              <a:rPr lang="en-US" altLang="zh-CN" dirty="0"/>
              <a:t>		RET</a:t>
            </a:r>
          </a:p>
          <a:p>
            <a:r>
              <a:rPr lang="en-US" altLang="zh-CN" dirty="0"/>
              <a:t>     BHTOA	ENDP</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4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animBg="1"/>
      <p:bldP spid="43418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539552" y="4807022"/>
            <a:ext cx="3975298" cy="175432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5000"/>
              </a:spcBef>
              <a:defRPr sz="1800" b="0">
                <a:latin typeface="+mn-lt"/>
              </a:defRPr>
            </a:lvl1pPr>
          </a:lstStyle>
          <a:p>
            <a:r>
              <a:rPr lang="en-US" altLang="zh-CN" dirty="0"/>
              <a:t>        </a:t>
            </a:r>
            <a:r>
              <a:rPr lang="zh-CN" altLang="en-US" dirty="0"/>
              <a:t>子程序清单如下：</a:t>
            </a:r>
          </a:p>
          <a:p>
            <a:r>
              <a:rPr lang="zh-CN" altLang="en-US" dirty="0"/>
              <a:t>      </a:t>
            </a:r>
            <a:r>
              <a:rPr lang="en-US" altLang="zh-CN" dirty="0"/>
              <a:t>QHTOA	PROC</a:t>
            </a:r>
          </a:p>
          <a:p>
            <a:r>
              <a:rPr lang="en-US" altLang="zh-CN" dirty="0"/>
              <a:t>		PUSH	AX</a:t>
            </a:r>
          </a:p>
          <a:p>
            <a:r>
              <a:rPr lang="en-US" altLang="zh-CN" dirty="0"/>
              <a:t>		MOV	AL</a:t>
            </a:r>
            <a:r>
              <a:rPr lang="zh-CN" altLang="en-US" dirty="0"/>
              <a:t>，</a:t>
            </a:r>
            <a:r>
              <a:rPr lang="en-US" altLang="zh-CN" dirty="0"/>
              <a:t>AH</a:t>
            </a:r>
          </a:p>
          <a:p>
            <a:r>
              <a:rPr lang="en-US" altLang="zh-CN" dirty="0"/>
              <a:t>		CALL	BHTOA</a:t>
            </a:r>
          </a:p>
        </p:txBody>
      </p:sp>
      <p:sp>
        <p:nvSpPr>
          <p:cNvPr id="435207" name="Text Box 7"/>
          <p:cNvSpPr txBox="1">
            <a:spLocks noChangeArrowheads="1"/>
          </p:cNvSpPr>
          <p:nvPr/>
        </p:nvSpPr>
        <p:spPr bwMode="auto">
          <a:xfrm>
            <a:off x="4572000" y="4807022"/>
            <a:ext cx="4032448" cy="175432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5000"/>
              </a:spcBef>
              <a:defRPr sz="1800" b="0">
                <a:latin typeface="+mn-lt"/>
              </a:defRPr>
            </a:lvl1pPr>
          </a:lstStyle>
          <a:p>
            <a:r>
              <a:rPr lang="en-US" altLang="zh-CN" dirty="0"/>
              <a:t>		MOV	BX</a:t>
            </a:r>
            <a:r>
              <a:rPr lang="zh-CN" altLang="en-US" dirty="0"/>
              <a:t>，</a:t>
            </a:r>
            <a:r>
              <a:rPr lang="en-US" altLang="zh-CN" dirty="0"/>
              <a:t>AX </a:t>
            </a:r>
          </a:p>
          <a:p>
            <a:r>
              <a:rPr lang="en-US" altLang="zh-CN" dirty="0"/>
              <a:t>        		POP	AX</a:t>
            </a:r>
          </a:p>
          <a:p>
            <a:r>
              <a:rPr lang="en-US" altLang="zh-CN" dirty="0"/>
              <a:t>		CALL	BHTOA</a:t>
            </a:r>
          </a:p>
          <a:p>
            <a:r>
              <a:rPr lang="en-US" altLang="zh-CN" dirty="0"/>
              <a:t>		RET</a:t>
            </a:r>
          </a:p>
          <a:p>
            <a:r>
              <a:rPr lang="en-US" altLang="zh-CN" dirty="0"/>
              <a:t>      QHTOA	ENDP</a:t>
            </a:r>
          </a:p>
        </p:txBody>
      </p:sp>
      <p:sp>
        <p:nvSpPr>
          <p:cNvPr id="435208" name="Text Box 8"/>
          <p:cNvSpPr txBox="1">
            <a:spLocks noChangeArrowheads="1"/>
          </p:cNvSpPr>
          <p:nvPr/>
        </p:nvSpPr>
        <p:spPr bwMode="auto">
          <a:xfrm>
            <a:off x="405272" y="938213"/>
            <a:ext cx="8640762" cy="45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sz="2000" dirty="0">
                <a:solidFill>
                  <a:schemeClr val="tx2"/>
                </a:solidFill>
                <a:latin typeface="Tahoma" panose="020B0604030504040204" pitchFamily="34" charset="0"/>
                <a:ea typeface="黑体" panose="02010609060101010101" pitchFamily="49" charset="-122"/>
              </a:rPr>
              <a:t>思考题：</a:t>
            </a:r>
            <a:r>
              <a:rPr lang="zh-CN" altLang="en-US" sz="2000" b="1" dirty="0">
                <a:latin typeface="Times New Roman" panose="02020603050405020304" pitchFamily="18" charset="0"/>
              </a:rPr>
              <a:t>如何编制将</a:t>
            </a:r>
            <a:r>
              <a:rPr lang="en-US" altLang="zh-CN" sz="2000" b="1" dirty="0">
                <a:latin typeface="Times New Roman" panose="02020603050405020304" pitchFamily="18" charset="0"/>
              </a:rPr>
              <a:t>AX</a:t>
            </a:r>
            <a:r>
              <a:rPr lang="zh-CN" altLang="en-US" sz="2000" b="1" dirty="0">
                <a:latin typeface="Times New Roman" panose="02020603050405020304" pitchFamily="18" charset="0"/>
              </a:rPr>
              <a:t>中的四位十六进制数转换为</a:t>
            </a:r>
            <a:r>
              <a:rPr lang="en-US" altLang="zh-CN" sz="2000" b="1" dirty="0">
                <a:latin typeface="Times New Roman" panose="02020603050405020304" pitchFamily="18" charset="0"/>
              </a:rPr>
              <a:t>ASCII</a:t>
            </a:r>
            <a:r>
              <a:rPr lang="zh-CN" altLang="en-US" sz="2000" b="1" dirty="0">
                <a:latin typeface="Times New Roman" panose="02020603050405020304" pitchFamily="18" charset="0"/>
              </a:rPr>
              <a:t>码的子程序</a:t>
            </a:r>
            <a:r>
              <a:rPr lang="en-US" altLang="zh-CN" sz="2000" b="1" dirty="0">
                <a:latin typeface="Times New Roman" panose="02020603050405020304" pitchFamily="18" charset="0"/>
              </a:rPr>
              <a:t>QHTOA</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a:spcBef>
                <a:spcPct val="25000"/>
              </a:spcBef>
            </a:pPr>
            <a:r>
              <a:rPr lang="zh-CN" altLang="en-US" sz="2000" b="0" dirty="0"/>
              <a:t>         可以利用上述子程序实现。</a:t>
            </a:r>
            <a:r>
              <a:rPr lang="en-US" altLang="zh-CN" sz="2000" b="0" dirty="0"/>
              <a:t>QHTOA</a:t>
            </a:r>
            <a:r>
              <a:rPr lang="zh-CN" altLang="en-US" sz="2000" b="0" dirty="0"/>
              <a:t>的子程序说明文件如下：</a:t>
            </a:r>
          </a:p>
          <a:p>
            <a:pPr>
              <a:spcBef>
                <a:spcPct val="25000"/>
              </a:spcBef>
            </a:pPr>
            <a:r>
              <a:rPr lang="zh-CN" altLang="en-US" sz="2000" b="0" dirty="0"/>
              <a:t>        （</a:t>
            </a:r>
            <a:r>
              <a:rPr lang="en-US" altLang="zh-CN" sz="2000" b="0" dirty="0"/>
              <a:t>1</a:t>
            </a:r>
            <a:r>
              <a:rPr lang="zh-CN" altLang="en-US" sz="2000" b="0" dirty="0"/>
              <a:t>）子程序名：</a:t>
            </a:r>
            <a:r>
              <a:rPr lang="en-US" altLang="zh-CN" sz="2000" b="0" dirty="0"/>
              <a:t>QHTOA</a:t>
            </a:r>
            <a:r>
              <a:rPr lang="zh-CN" altLang="en-US" sz="2000" b="0" dirty="0"/>
              <a:t>；</a:t>
            </a:r>
          </a:p>
          <a:p>
            <a:pPr>
              <a:spcBef>
                <a:spcPct val="25000"/>
              </a:spcBef>
            </a:pPr>
            <a:r>
              <a:rPr lang="zh-CN" altLang="en-US" sz="2000" b="0" dirty="0"/>
              <a:t>        （</a:t>
            </a:r>
            <a:r>
              <a:rPr lang="en-US" altLang="zh-CN" sz="2000" b="0" dirty="0"/>
              <a:t>2</a:t>
            </a:r>
            <a:r>
              <a:rPr lang="zh-CN" altLang="en-US" sz="2000" b="0" dirty="0"/>
              <a:t>）子程序功能：将四位十六进制数转换为</a:t>
            </a:r>
            <a:r>
              <a:rPr lang="en-US" altLang="zh-CN" sz="2000" b="0" dirty="0"/>
              <a:t>ASCII</a:t>
            </a:r>
            <a:r>
              <a:rPr lang="zh-CN" altLang="en-US" sz="2000" b="0" dirty="0"/>
              <a:t>码；</a:t>
            </a:r>
          </a:p>
          <a:p>
            <a:pPr>
              <a:spcBef>
                <a:spcPct val="25000"/>
              </a:spcBef>
            </a:pPr>
            <a:r>
              <a:rPr lang="zh-CN" altLang="en-US" sz="2000" b="0" dirty="0"/>
              <a:t>        （</a:t>
            </a:r>
            <a:r>
              <a:rPr lang="en-US" altLang="zh-CN" sz="2000" b="0" dirty="0"/>
              <a:t>3</a:t>
            </a:r>
            <a:r>
              <a:rPr lang="zh-CN" altLang="en-US" sz="2000" b="0" dirty="0"/>
              <a:t>）入口条件：要转换的数据在</a:t>
            </a:r>
            <a:r>
              <a:rPr lang="en-US" altLang="zh-CN" sz="2000" b="0" dirty="0"/>
              <a:t>AX</a:t>
            </a:r>
            <a:r>
              <a:rPr lang="zh-CN" altLang="en-US" sz="2000" b="0" dirty="0"/>
              <a:t>中；</a:t>
            </a:r>
          </a:p>
          <a:p>
            <a:pPr>
              <a:spcBef>
                <a:spcPct val="25000"/>
              </a:spcBef>
            </a:pPr>
            <a:r>
              <a:rPr lang="zh-CN" altLang="en-US" sz="2000" b="0" dirty="0"/>
              <a:t>        （</a:t>
            </a:r>
            <a:r>
              <a:rPr lang="en-US" altLang="zh-CN" sz="2000" b="0" dirty="0"/>
              <a:t>4</a:t>
            </a:r>
            <a:r>
              <a:rPr lang="zh-CN" altLang="en-US" sz="2000" b="0" dirty="0"/>
              <a:t>）出口条件：</a:t>
            </a:r>
            <a:endParaRPr lang="en-US" altLang="zh-CN" sz="2000" b="0" dirty="0"/>
          </a:p>
          <a:p>
            <a:pPr>
              <a:spcBef>
                <a:spcPct val="25000"/>
              </a:spcBef>
            </a:pPr>
            <a:r>
              <a:rPr lang="en-US" altLang="zh-CN" sz="2000" b="0" dirty="0"/>
              <a:t>	</a:t>
            </a:r>
            <a:r>
              <a:rPr lang="zh-CN" altLang="en-US" sz="2000" b="0" dirty="0"/>
              <a:t>最高位数的</a:t>
            </a:r>
            <a:r>
              <a:rPr lang="en-US" altLang="zh-CN" sz="2000" b="0" dirty="0"/>
              <a:t>ASCII</a:t>
            </a:r>
            <a:r>
              <a:rPr lang="zh-CN" altLang="en-US" sz="2000" b="0" dirty="0"/>
              <a:t>码在</a:t>
            </a:r>
            <a:r>
              <a:rPr lang="en-US" altLang="zh-CN" sz="2000" b="0" dirty="0"/>
              <a:t>BH</a:t>
            </a:r>
            <a:r>
              <a:rPr lang="zh-CN" altLang="en-US" sz="2000" b="0" dirty="0"/>
              <a:t>中；次高位数的</a:t>
            </a:r>
            <a:r>
              <a:rPr lang="en-US" altLang="zh-CN" sz="2000" b="0" dirty="0"/>
              <a:t>ASCII</a:t>
            </a:r>
            <a:r>
              <a:rPr lang="zh-CN" altLang="en-US" sz="2000" b="0" dirty="0"/>
              <a:t>码在</a:t>
            </a:r>
            <a:r>
              <a:rPr lang="en-US" altLang="zh-CN" sz="2000" b="0" dirty="0"/>
              <a:t>BL</a:t>
            </a:r>
            <a:r>
              <a:rPr lang="zh-CN" altLang="en-US" sz="2000" b="0" dirty="0"/>
              <a:t>中；</a:t>
            </a:r>
          </a:p>
          <a:p>
            <a:pPr>
              <a:spcBef>
                <a:spcPct val="25000"/>
              </a:spcBef>
            </a:pPr>
            <a:r>
              <a:rPr lang="zh-CN" altLang="en-US" sz="2000" b="0" dirty="0"/>
              <a:t>	次低位数的</a:t>
            </a:r>
            <a:r>
              <a:rPr lang="en-US" altLang="zh-CN" sz="2000" b="0" dirty="0"/>
              <a:t>ASCII</a:t>
            </a:r>
            <a:r>
              <a:rPr lang="zh-CN" altLang="en-US" sz="2000" b="0" dirty="0"/>
              <a:t>码在</a:t>
            </a:r>
            <a:r>
              <a:rPr lang="en-US" altLang="zh-CN" sz="2000" b="0" dirty="0"/>
              <a:t>AH</a:t>
            </a:r>
            <a:r>
              <a:rPr lang="zh-CN" altLang="en-US" sz="2000" b="0" dirty="0"/>
              <a:t>中；最低位数的</a:t>
            </a:r>
            <a:r>
              <a:rPr lang="en-US" altLang="zh-CN" sz="2000" b="0" dirty="0"/>
              <a:t>ASCII</a:t>
            </a:r>
            <a:r>
              <a:rPr lang="zh-CN" altLang="en-US" sz="2000" b="0" dirty="0"/>
              <a:t>码在</a:t>
            </a:r>
            <a:r>
              <a:rPr lang="en-US" altLang="zh-CN" sz="2000" b="0" dirty="0"/>
              <a:t>AL</a:t>
            </a:r>
            <a:r>
              <a:rPr lang="zh-CN" altLang="en-US" sz="2000" b="0" dirty="0"/>
              <a:t>中；</a:t>
            </a:r>
          </a:p>
          <a:p>
            <a:pPr>
              <a:spcBef>
                <a:spcPct val="25000"/>
              </a:spcBef>
            </a:pPr>
            <a:r>
              <a:rPr lang="zh-CN" altLang="en-US" sz="2000" b="0" dirty="0"/>
              <a:t>        （</a:t>
            </a:r>
            <a:r>
              <a:rPr lang="en-US" altLang="zh-CN" sz="2000" b="0" dirty="0"/>
              <a:t>5</a:t>
            </a:r>
            <a:r>
              <a:rPr lang="zh-CN" altLang="en-US" sz="2000" b="0" dirty="0"/>
              <a:t>）受影响的寄存器：</a:t>
            </a:r>
            <a:r>
              <a:rPr lang="en-US" altLang="zh-CN" sz="2000" b="0" dirty="0"/>
              <a:t>BX</a:t>
            </a:r>
            <a:r>
              <a:rPr lang="zh-CN" altLang="en-US" sz="2000" b="0" dirty="0"/>
              <a:t>，</a:t>
            </a:r>
            <a:r>
              <a:rPr lang="en-US" altLang="zh-CN" sz="2000" b="0" dirty="0"/>
              <a:t>AX</a:t>
            </a:r>
            <a:r>
              <a:rPr lang="zh-CN" altLang="en-US" sz="2000" b="0" dirty="0"/>
              <a:t>和标志寄存器。</a:t>
            </a:r>
          </a:p>
          <a:p>
            <a:pPr>
              <a:spcBef>
                <a:spcPct val="25000"/>
              </a:spcBef>
            </a:pPr>
            <a:endParaRPr lang="en-US" altLang="zh-CN" sz="2000" dirty="0"/>
          </a:p>
          <a:p>
            <a:pPr>
              <a:spcBef>
                <a:spcPct val="25000"/>
              </a:spcBef>
            </a:pPr>
            <a:endParaRPr lang="zh-CN" altLang="en-US" sz="2000" b="1" dirty="0">
              <a:latin typeface="Times New Roman" panose="02020603050405020304" pitchFamily="18" charset="0"/>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5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P spid="4352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kumimoji="0" lang="en-US" altLang="zh-CN" sz="2800" b="1">
                <a:solidFill>
                  <a:srgbClr val="800000"/>
                </a:solidFill>
              </a:rPr>
              <a:t>       </a:t>
            </a:r>
          </a:p>
        </p:txBody>
      </p:sp>
      <p:sp>
        <p:nvSpPr>
          <p:cNvPr id="4112" name="Rectangle 16"/>
          <p:cNvSpPr>
            <a:spLocks noChangeArrowheads="1"/>
          </p:cNvSpPr>
          <p:nvPr/>
        </p:nvSpPr>
        <p:spPr bwMode="auto">
          <a:xfrm>
            <a:off x="317078" y="1146807"/>
            <a:ext cx="7992566"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535305"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dirty="0">
                <a:latin typeface="楷体_GB2312" pitchFamily="49" charset="-122"/>
                <a:ea typeface="楷体_GB2312" pitchFamily="49" charset="-122"/>
              </a:rPr>
              <a:t>子程序的定义是由过程定义伪指令</a:t>
            </a:r>
            <a:r>
              <a:rPr lang="en-US" altLang="zh-CN" sz="2000" b="1" dirty="0">
                <a:solidFill>
                  <a:srgbClr val="CC0000"/>
                </a:solidFill>
                <a:latin typeface="楷体_GB2312" pitchFamily="49" charset="-122"/>
                <a:ea typeface="楷体_GB2312" pitchFamily="49" charset="-122"/>
              </a:rPr>
              <a:t>PROC</a:t>
            </a:r>
            <a:r>
              <a:rPr lang="zh-CN" altLang="en-US" sz="2000" b="1" dirty="0">
                <a:latin typeface="楷体_GB2312" pitchFamily="49" charset="-122"/>
                <a:ea typeface="楷体_GB2312" pitchFamily="49" charset="-122"/>
              </a:rPr>
              <a:t>和</a:t>
            </a:r>
            <a:r>
              <a:rPr lang="en-US" altLang="zh-CN" sz="2000" b="1" dirty="0">
                <a:solidFill>
                  <a:srgbClr val="CC0000"/>
                </a:solidFill>
                <a:latin typeface="楷体_GB2312" pitchFamily="49" charset="-122"/>
                <a:ea typeface="楷体_GB2312" pitchFamily="49" charset="-122"/>
              </a:rPr>
              <a:t>ENDP</a:t>
            </a:r>
            <a:r>
              <a:rPr lang="zh-CN" altLang="en-US" sz="2000" b="1" dirty="0">
                <a:latin typeface="楷体_GB2312" pitchFamily="49" charset="-122"/>
                <a:ea typeface="楷体_GB2312" pitchFamily="49" charset="-122"/>
              </a:rPr>
              <a:t>实现，格式如下：</a:t>
            </a:r>
          </a:p>
          <a:p>
            <a:endParaRPr lang="zh-CN" altLang="en-US" sz="2000" b="1" dirty="0">
              <a:latin typeface="楷体_GB2312" pitchFamily="49" charset="-122"/>
              <a:ea typeface="楷体_GB2312" pitchFamily="49" charset="-122"/>
            </a:endParaRPr>
          </a:p>
          <a:p>
            <a:r>
              <a:rPr lang="zh-CN" altLang="en-US" sz="2000" b="1" dirty="0">
                <a:solidFill>
                  <a:srgbClr val="0000FF"/>
                </a:solidFill>
                <a:latin typeface="楷体_GB2312" pitchFamily="49" charset="-122"/>
                <a:ea typeface="楷体_GB2312" pitchFamily="49" charset="-122"/>
              </a:rPr>
              <a:t>过程名</a:t>
            </a:r>
            <a:r>
              <a:rPr lang="zh-CN" altLang="en-US" sz="2000" b="1" dirty="0">
                <a:latin typeface="楷体_GB2312" pitchFamily="49" charset="-122"/>
                <a:ea typeface="楷体_GB2312" pitchFamily="49" charset="-122"/>
              </a:rPr>
              <a:t> </a:t>
            </a:r>
            <a:r>
              <a:rPr lang="en-US" altLang="zh-CN" sz="2000" b="1" dirty="0">
                <a:solidFill>
                  <a:srgbClr val="CC0000"/>
                </a:solidFill>
                <a:latin typeface="楷体_GB2312" pitchFamily="49" charset="-122"/>
                <a:ea typeface="楷体_GB2312" pitchFamily="49" charset="-122"/>
              </a:rPr>
              <a:t>PROC</a:t>
            </a:r>
            <a:r>
              <a:rPr lang="en-US" altLang="zh-CN" sz="2000" b="1" dirty="0">
                <a:latin typeface="楷体_GB2312" pitchFamily="49" charset="-122"/>
                <a:ea typeface="楷体_GB2312" pitchFamily="49" charset="-122"/>
              </a:rPr>
              <a:t>	[NEAR|FAR]	</a:t>
            </a:r>
            <a:r>
              <a:rPr lang="zh-CN" altLang="en-US" sz="2000" dirty="0"/>
              <a:t>；子程序开始定义</a:t>
            </a:r>
          </a:p>
          <a:p>
            <a:r>
              <a:rPr lang="en-US" altLang="zh-CN" sz="2000" b="1" dirty="0">
                <a:latin typeface="Times New Roman" panose="02020603050405020304"/>
                <a:ea typeface="楷体_GB2312" pitchFamily="49" charset="-122"/>
              </a:rPr>
              <a:t>		…</a:t>
            </a: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；过程体</a:t>
            </a:r>
            <a:endParaRPr lang="en-US" altLang="zh-CN" sz="2000" b="1" dirty="0">
              <a:latin typeface="楷体_GB2312" pitchFamily="49" charset="-122"/>
              <a:ea typeface="楷体_GB2312" pitchFamily="49" charset="-122"/>
            </a:endParaRPr>
          </a:p>
          <a:p>
            <a:r>
              <a:rPr lang="en-US" altLang="zh-CN" sz="2000" dirty="0">
                <a:latin typeface="楷体_GB2312" pitchFamily="49" charset="-122"/>
                <a:ea typeface="楷体_GB2312" pitchFamily="49" charset="-122"/>
              </a:rPr>
              <a:t>		RET			</a:t>
            </a:r>
            <a:r>
              <a:rPr lang="zh-CN" altLang="en-US" sz="2000" dirty="0">
                <a:latin typeface="楷体_GB2312" pitchFamily="49" charset="-122"/>
                <a:ea typeface="楷体_GB2312" pitchFamily="49" charset="-122"/>
              </a:rPr>
              <a:t>；</a:t>
            </a:r>
            <a:r>
              <a:rPr lang="zh-CN" altLang="en-US" sz="2000" dirty="0"/>
              <a:t>返回主程序</a:t>
            </a:r>
          </a:p>
          <a:p>
            <a:r>
              <a:rPr lang="zh-CN" altLang="en-US" sz="2000" b="1" dirty="0">
                <a:solidFill>
                  <a:srgbClr val="0000FF"/>
                </a:solidFill>
                <a:latin typeface="楷体_GB2312" pitchFamily="49" charset="-122"/>
                <a:ea typeface="楷体_GB2312" pitchFamily="49" charset="-122"/>
              </a:rPr>
              <a:t>过程名</a:t>
            </a:r>
            <a:r>
              <a:rPr lang="zh-CN" altLang="en-US" sz="2000" b="1" dirty="0">
                <a:latin typeface="楷体_GB2312" pitchFamily="49" charset="-122"/>
                <a:ea typeface="楷体_GB2312" pitchFamily="49" charset="-122"/>
              </a:rPr>
              <a:t> </a:t>
            </a:r>
            <a:r>
              <a:rPr lang="en-US" altLang="zh-CN" sz="2000" b="1" dirty="0">
                <a:solidFill>
                  <a:srgbClr val="CC0000"/>
                </a:solidFill>
                <a:latin typeface="楷体_GB2312" pitchFamily="49" charset="-122"/>
                <a:ea typeface="楷体_GB2312" pitchFamily="49" charset="-122"/>
              </a:rPr>
              <a:t>ENDP			</a:t>
            </a:r>
            <a:r>
              <a:rPr lang="zh-CN" altLang="en-US" sz="2000" b="1" dirty="0">
                <a:solidFill>
                  <a:srgbClr val="CC0000"/>
                </a:solidFill>
                <a:latin typeface="楷体_GB2312" pitchFamily="49" charset="-122"/>
                <a:ea typeface="楷体_GB2312" pitchFamily="49" charset="-122"/>
              </a:rPr>
              <a:t>；</a:t>
            </a:r>
            <a:r>
              <a:rPr lang="zh-CN" altLang="en-US" sz="2000" dirty="0"/>
              <a:t>子程序定义结束</a:t>
            </a:r>
            <a:endParaRPr lang="en-US" altLang="zh-CN" sz="2000" b="1" dirty="0">
              <a:solidFill>
                <a:srgbClr val="CC0000"/>
              </a:solidFill>
              <a:latin typeface="楷体_GB2312" pitchFamily="49" charset="-122"/>
              <a:ea typeface="楷体_GB2312" pitchFamily="49" charset="-122"/>
            </a:endParaRPr>
          </a:p>
        </p:txBody>
      </p:sp>
      <p:sp>
        <p:nvSpPr>
          <p:cNvPr id="4114" name="Rectangle 18"/>
          <p:cNvSpPr>
            <a:spLocks noChangeArrowheads="1"/>
          </p:cNvSpPr>
          <p:nvPr/>
        </p:nvSpPr>
        <p:spPr bwMode="auto">
          <a:xfrm>
            <a:off x="468213" y="3703091"/>
            <a:ext cx="849788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90000"/>
              </a:lnSpc>
            </a:pPr>
            <a:r>
              <a:rPr lang="zh-CN" altLang="en-US" sz="2000" dirty="0">
                <a:solidFill>
                  <a:srgbClr val="FF3300"/>
                </a:solidFill>
                <a:latin typeface="+mn-lt"/>
              </a:rPr>
              <a:t>过程名</a:t>
            </a:r>
            <a:r>
              <a:rPr lang="zh-CN" altLang="en-US" sz="2000" dirty="0">
                <a:latin typeface="+mn-lt"/>
              </a:rPr>
              <a:t>（子程序名）为符合语法的标识符</a:t>
            </a:r>
          </a:p>
          <a:p>
            <a:pPr lvl="1">
              <a:lnSpc>
                <a:spcPct val="90000"/>
              </a:lnSpc>
            </a:pPr>
            <a:r>
              <a:rPr lang="en-US" altLang="zh-CN" sz="2000" dirty="0">
                <a:solidFill>
                  <a:srgbClr val="FF3300"/>
                </a:solidFill>
                <a:latin typeface="+mn-lt"/>
              </a:rPr>
              <a:t>NEAR</a:t>
            </a:r>
            <a:r>
              <a:rPr lang="zh-CN" altLang="en-US" sz="2000" dirty="0">
                <a:latin typeface="+mn-lt"/>
              </a:rPr>
              <a:t>属性（段内近调用）的过程只能被相同代码段的其他程序调用。</a:t>
            </a:r>
          </a:p>
          <a:p>
            <a:pPr lvl="1">
              <a:lnSpc>
                <a:spcPct val="90000"/>
              </a:lnSpc>
            </a:pPr>
            <a:r>
              <a:rPr lang="en-US" altLang="zh-CN" sz="2000" dirty="0">
                <a:solidFill>
                  <a:srgbClr val="FF3300"/>
                </a:solidFill>
                <a:latin typeface="+mn-lt"/>
              </a:rPr>
              <a:t>FAR</a:t>
            </a:r>
            <a:r>
              <a:rPr lang="zh-CN" altLang="en-US" sz="2000" dirty="0">
                <a:latin typeface="+mn-lt"/>
              </a:rPr>
              <a:t>属性（段间远调用）的过程可以被相同或不同代码段的程序调用。</a:t>
            </a:r>
          </a:p>
          <a:p>
            <a:pPr algn="l"/>
            <a:endParaRPr lang="en-US" altLang="zh-CN" sz="2000" b="1" dirty="0">
              <a:solidFill>
                <a:srgbClr val="CC0000"/>
              </a:solidFill>
              <a:latin typeface="+mn-lt"/>
              <a:ea typeface="楷体_GB2312" pitchFamily="49" charset="-122"/>
            </a:endParaRPr>
          </a:p>
          <a:p>
            <a:pPr algn="l"/>
            <a:r>
              <a:rPr lang="zh-CN" altLang="en-US" sz="2000" b="1" dirty="0">
                <a:solidFill>
                  <a:srgbClr val="CC0000"/>
                </a:solidFill>
                <a:latin typeface="+mn-lt"/>
                <a:ea typeface="楷体_GB2312" pitchFamily="49" charset="-122"/>
              </a:rPr>
              <a:t>（</a:t>
            </a:r>
            <a:r>
              <a:rPr lang="en-US" altLang="zh-CN" sz="2000" b="1" dirty="0">
                <a:solidFill>
                  <a:srgbClr val="CC0000"/>
                </a:solidFill>
                <a:latin typeface="+mn-lt"/>
                <a:ea typeface="楷体_GB2312" pitchFamily="49" charset="-122"/>
              </a:rPr>
              <a:t>1</a:t>
            </a:r>
            <a:r>
              <a:rPr lang="zh-CN" altLang="en-US" sz="2000" b="1" dirty="0">
                <a:solidFill>
                  <a:srgbClr val="CC0000"/>
                </a:solidFill>
                <a:latin typeface="+mn-lt"/>
                <a:ea typeface="楷体_GB2312" pitchFamily="49" charset="-122"/>
              </a:rPr>
              <a:t>）</a:t>
            </a:r>
            <a:r>
              <a:rPr lang="zh-CN" altLang="en-US" sz="2000" b="1" dirty="0">
                <a:latin typeface="+mn-lt"/>
                <a:ea typeface="楷体_GB2312" pitchFamily="49" charset="-122"/>
              </a:rPr>
              <a:t>子程序和调用程序</a:t>
            </a:r>
            <a:r>
              <a:rPr lang="zh-CN" altLang="en-US" sz="2000" b="1" dirty="0">
                <a:solidFill>
                  <a:srgbClr val="0000FF"/>
                </a:solidFill>
                <a:latin typeface="+mn-lt"/>
                <a:ea typeface="楷体_GB2312" pitchFamily="49" charset="-122"/>
              </a:rPr>
              <a:t>在同一个代码段</a:t>
            </a:r>
            <a:r>
              <a:rPr lang="zh-CN" altLang="en-US" sz="2000" b="1" dirty="0">
                <a:latin typeface="+mn-lt"/>
                <a:ea typeface="楷体_GB2312" pitchFamily="49" charset="-122"/>
              </a:rPr>
              <a:t>中，则子程序定义为</a:t>
            </a:r>
            <a:r>
              <a:rPr lang="en-US" altLang="zh-CN" sz="2000" b="1" dirty="0">
                <a:solidFill>
                  <a:srgbClr val="CC0000"/>
                </a:solidFill>
                <a:latin typeface="+mn-lt"/>
                <a:ea typeface="楷体_GB2312" pitchFamily="49" charset="-122"/>
              </a:rPr>
              <a:t>NEAR</a:t>
            </a:r>
            <a:r>
              <a:rPr lang="zh-CN" altLang="en-US" sz="2000" b="1" dirty="0">
                <a:latin typeface="+mn-lt"/>
                <a:ea typeface="楷体_GB2312" pitchFamily="49" charset="-122"/>
              </a:rPr>
              <a:t>属性。</a:t>
            </a:r>
          </a:p>
          <a:p>
            <a:pPr algn="l"/>
            <a:r>
              <a:rPr lang="zh-CN" altLang="en-US" sz="2000" b="1" dirty="0">
                <a:solidFill>
                  <a:srgbClr val="CC0000"/>
                </a:solidFill>
                <a:latin typeface="+mn-lt"/>
                <a:ea typeface="楷体_GB2312" pitchFamily="49" charset="-122"/>
              </a:rPr>
              <a:t>（</a:t>
            </a:r>
            <a:r>
              <a:rPr lang="en-US" altLang="zh-CN" sz="2000" b="1" dirty="0">
                <a:solidFill>
                  <a:srgbClr val="CC0000"/>
                </a:solidFill>
                <a:latin typeface="+mn-lt"/>
                <a:ea typeface="楷体_GB2312" pitchFamily="49" charset="-122"/>
              </a:rPr>
              <a:t>2</a:t>
            </a:r>
            <a:r>
              <a:rPr lang="zh-CN" altLang="en-US" sz="2000" b="1" dirty="0">
                <a:solidFill>
                  <a:srgbClr val="CC0000"/>
                </a:solidFill>
                <a:latin typeface="+mn-lt"/>
                <a:ea typeface="楷体_GB2312" pitchFamily="49" charset="-122"/>
              </a:rPr>
              <a:t>）</a:t>
            </a:r>
            <a:r>
              <a:rPr lang="zh-CN" altLang="en-US" sz="2000" b="1" dirty="0">
                <a:latin typeface="+mn-lt"/>
                <a:ea typeface="楷体_GB2312" pitchFamily="49" charset="-122"/>
              </a:rPr>
              <a:t>子程序和调用程序</a:t>
            </a:r>
            <a:r>
              <a:rPr lang="zh-CN" altLang="en-US" sz="2000" b="1" dirty="0">
                <a:solidFill>
                  <a:srgbClr val="0000FF"/>
                </a:solidFill>
                <a:latin typeface="+mn-lt"/>
                <a:ea typeface="楷体_GB2312" pitchFamily="49" charset="-122"/>
              </a:rPr>
              <a:t>不在同一个代码段</a:t>
            </a:r>
            <a:r>
              <a:rPr lang="zh-CN" altLang="en-US" sz="2000" b="1" dirty="0">
                <a:latin typeface="+mn-lt"/>
                <a:ea typeface="楷体_GB2312" pitchFamily="49" charset="-122"/>
              </a:rPr>
              <a:t>中，则子程序定义为</a:t>
            </a:r>
            <a:r>
              <a:rPr lang="en-US" altLang="zh-CN" sz="2000" b="1" dirty="0">
                <a:solidFill>
                  <a:srgbClr val="CC0000"/>
                </a:solidFill>
                <a:latin typeface="+mn-lt"/>
                <a:ea typeface="楷体_GB2312" pitchFamily="49" charset="-122"/>
              </a:rPr>
              <a:t>FAR</a:t>
            </a:r>
            <a:r>
              <a:rPr lang="zh-CN" altLang="en-US" sz="2000" b="1" dirty="0">
                <a:latin typeface="+mn-lt"/>
                <a:ea typeface="楷体_GB2312" pitchFamily="49" charset="-122"/>
              </a:rPr>
              <a:t>属性。</a:t>
            </a:r>
          </a:p>
          <a:p>
            <a:pPr algn="l"/>
            <a:r>
              <a:rPr lang="zh-CN" altLang="en-US" sz="2000" b="1" dirty="0">
                <a:solidFill>
                  <a:srgbClr val="CC0000"/>
                </a:solidFill>
                <a:latin typeface="+mn-lt"/>
                <a:ea typeface="楷体_GB2312" pitchFamily="49" charset="-122"/>
              </a:rPr>
              <a:t>（</a:t>
            </a:r>
            <a:r>
              <a:rPr lang="en-US" altLang="zh-CN" sz="2000" b="1" dirty="0">
                <a:solidFill>
                  <a:srgbClr val="CC0000"/>
                </a:solidFill>
                <a:latin typeface="+mn-lt"/>
                <a:ea typeface="楷体_GB2312" pitchFamily="49" charset="-122"/>
              </a:rPr>
              <a:t>3</a:t>
            </a:r>
            <a:r>
              <a:rPr lang="zh-CN" altLang="en-US" sz="2000" b="1" dirty="0">
                <a:solidFill>
                  <a:srgbClr val="CC0000"/>
                </a:solidFill>
                <a:latin typeface="+mn-lt"/>
                <a:ea typeface="楷体_GB2312" pitchFamily="49" charset="-122"/>
              </a:rPr>
              <a:t>）</a:t>
            </a:r>
            <a:r>
              <a:rPr lang="zh-CN" altLang="en-US" sz="2000" b="1" dirty="0">
                <a:solidFill>
                  <a:srgbClr val="0000FF"/>
                </a:solidFill>
                <a:latin typeface="+mn-lt"/>
                <a:ea typeface="楷体_GB2312" pitchFamily="49" charset="-122"/>
              </a:rPr>
              <a:t>主程序</a:t>
            </a:r>
            <a:r>
              <a:rPr lang="zh-CN" altLang="en-US" sz="2000" b="1" dirty="0">
                <a:latin typeface="+mn-lt"/>
                <a:ea typeface="楷体_GB2312" pitchFamily="49" charset="-122"/>
              </a:rPr>
              <a:t>通常定义为</a:t>
            </a:r>
            <a:r>
              <a:rPr lang="en-US" altLang="zh-CN" sz="2000" b="1" dirty="0">
                <a:solidFill>
                  <a:srgbClr val="CC0000"/>
                </a:solidFill>
                <a:latin typeface="+mn-lt"/>
                <a:ea typeface="楷体_GB2312" pitchFamily="49" charset="-122"/>
              </a:rPr>
              <a:t>FAR</a:t>
            </a:r>
            <a:r>
              <a:rPr lang="zh-CN" altLang="en-US" sz="2000" b="1" dirty="0">
                <a:latin typeface="+mn-lt"/>
                <a:ea typeface="楷体_GB2312" pitchFamily="49" charset="-122"/>
              </a:rPr>
              <a:t>属性，这是因为主程序被看作</a:t>
            </a:r>
            <a:r>
              <a:rPr lang="en-US" altLang="zh-CN" sz="2000" b="1" dirty="0">
                <a:latin typeface="+mn-lt"/>
                <a:ea typeface="楷体_GB2312" pitchFamily="49" charset="-122"/>
              </a:rPr>
              <a:t>DOS</a:t>
            </a:r>
            <a:r>
              <a:rPr lang="zh-CN" altLang="en-US" sz="2000" b="1" dirty="0">
                <a:latin typeface="+mn-lt"/>
                <a:ea typeface="楷体_GB2312" pitchFamily="49" charset="-122"/>
              </a:rPr>
              <a:t>调用的一个子程序，以便执行完返回</a:t>
            </a:r>
            <a:r>
              <a:rPr lang="en-US" altLang="zh-CN" sz="2000" b="1" dirty="0">
                <a:latin typeface="+mn-lt"/>
                <a:ea typeface="楷体_GB2312" pitchFamily="49" charset="-122"/>
              </a:rPr>
              <a:t>DOS</a:t>
            </a:r>
            <a:r>
              <a:rPr lang="zh-CN" altLang="en-US" sz="2000" b="1" dirty="0">
                <a:latin typeface="+mn-lt"/>
                <a:ea typeface="楷体_GB2312" pitchFamily="49" charset="-122"/>
              </a:rPr>
              <a:t>。</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子程序的引出与定义</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359532" y="1016732"/>
            <a:ext cx="2448272" cy="3485570"/>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5000"/>
              </a:spcBef>
              <a:defRPr sz="1800" b="0">
                <a:latin typeface="+mn-lt"/>
              </a:defRPr>
            </a:lvl1pPr>
          </a:lstStyle>
          <a:p>
            <a:r>
              <a:rPr lang="en-US" altLang="zh-CN" dirty="0"/>
              <a:t>QHTOA	PROC</a:t>
            </a:r>
          </a:p>
          <a:p>
            <a:r>
              <a:rPr lang="en-US" altLang="zh-CN" dirty="0"/>
              <a:t>    PUSH	AX</a:t>
            </a:r>
          </a:p>
          <a:p>
            <a:r>
              <a:rPr lang="en-US" altLang="zh-CN" dirty="0"/>
              <a:t>    MOV	AL</a:t>
            </a:r>
            <a:r>
              <a:rPr lang="zh-CN" altLang="en-US" dirty="0"/>
              <a:t>，</a:t>
            </a:r>
            <a:r>
              <a:rPr lang="en-US" altLang="zh-CN" dirty="0"/>
              <a:t>AH</a:t>
            </a:r>
          </a:p>
          <a:p>
            <a:r>
              <a:rPr lang="en-US" altLang="zh-CN" dirty="0"/>
              <a:t>    </a:t>
            </a:r>
            <a:r>
              <a:rPr lang="en-US" altLang="zh-CN" b="1" dirty="0">
                <a:solidFill>
                  <a:srgbClr val="FF0000"/>
                </a:solidFill>
              </a:rPr>
              <a:t>CALL	BHTOA</a:t>
            </a:r>
          </a:p>
          <a:p>
            <a:r>
              <a:rPr lang="en-US" altLang="zh-CN" dirty="0"/>
              <a:t>    MOV	BX</a:t>
            </a:r>
            <a:r>
              <a:rPr lang="zh-CN" altLang="en-US" dirty="0"/>
              <a:t>，</a:t>
            </a:r>
            <a:r>
              <a:rPr lang="en-US" altLang="zh-CN" dirty="0"/>
              <a:t>AX </a:t>
            </a:r>
          </a:p>
          <a:p>
            <a:r>
              <a:rPr lang="en-US" altLang="zh-CN" dirty="0"/>
              <a:t>    POP	AX</a:t>
            </a:r>
          </a:p>
          <a:p>
            <a:r>
              <a:rPr lang="en-US" altLang="zh-CN" b="1" dirty="0">
                <a:solidFill>
                  <a:srgbClr val="FF0000"/>
                </a:solidFill>
              </a:rPr>
              <a:t>    CALL	BHTOA</a:t>
            </a:r>
          </a:p>
          <a:p>
            <a:r>
              <a:rPr lang="en-US" altLang="zh-CN" dirty="0"/>
              <a:t>    RET</a:t>
            </a:r>
          </a:p>
          <a:p>
            <a:r>
              <a:rPr lang="en-US" altLang="zh-CN" dirty="0"/>
              <a:t>QHTOA	ENDP</a:t>
            </a:r>
          </a:p>
          <a:p>
            <a:endParaRPr lang="en-US" altLang="zh-CN" dirty="0"/>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子程序嵌套</a:t>
            </a:r>
          </a:p>
        </p:txBody>
      </p:sp>
      <p:sp>
        <p:nvSpPr>
          <p:cNvPr id="6" name="Text Box 3"/>
          <p:cNvSpPr txBox="1">
            <a:spLocks noChangeArrowheads="1"/>
          </p:cNvSpPr>
          <p:nvPr/>
        </p:nvSpPr>
        <p:spPr bwMode="auto">
          <a:xfrm>
            <a:off x="2989533" y="1844824"/>
            <a:ext cx="2806603" cy="4408899"/>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en-US" altLang="zh-CN" sz="1800" b="0" dirty="0">
                <a:latin typeface="+mn-lt"/>
              </a:rPr>
              <a:t>BHTOA	PROC</a:t>
            </a:r>
          </a:p>
          <a:p>
            <a:pPr>
              <a:spcBef>
                <a:spcPct val="25000"/>
              </a:spcBef>
            </a:pPr>
            <a:r>
              <a:rPr lang="en-US" altLang="zh-CN" sz="1800" b="0" dirty="0">
                <a:latin typeface="+mn-lt"/>
              </a:rPr>
              <a:t>    PUSH	CX</a:t>
            </a:r>
          </a:p>
          <a:p>
            <a:pPr>
              <a:spcBef>
                <a:spcPct val="25000"/>
              </a:spcBef>
            </a:pPr>
            <a:r>
              <a:rPr lang="en-US" altLang="zh-CN" sz="1800" b="0" dirty="0">
                <a:latin typeface="+mn-lt"/>
              </a:rPr>
              <a:t>    MOV	CH</a:t>
            </a:r>
            <a:r>
              <a:rPr lang="zh-CN" altLang="en-US" sz="1800" b="0" dirty="0">
                <a:latin typeface="+mn-lt"/>
              </a:rPr>
              <a:t>，</a:t>
            </a:r>
            <a:r>
              <a:rPr lang="en-US" altLang="zh-CN" sz="1800" b="0" dirty="0">
                <a:latin typeface="+mn-lt"/>
              </a:rPr>
              <a:t>AL</a:t>
            </a:r>
          </a:p>
          <a:p>
            <a:pPr>
              <a:spcBef>
                <a:spcPct val="25000"/>
              </a:spcBef>
            </a:pPr>
            <a:r>
              <a:rPr lang="en-US" altLang="zh-CN" sz="1800" b="0" dirty="0">
                <a:latin typeface="+mn-lt"/>
              </a:rPr>
              <a:t>    MOV	CL</a:t>
            </a:r>
            <a:r>
              <a:rPr lang="zh-CN" altLang="en-US" sz="1800" b="0" dirty="0">
                <a:latin typeface="+mn-lt"/>
              </a:rPr>
              <a:t>，</a:t>
            </a:r>
            <a:r>
              <a:rPr lang="en-US" altLang="zh-CN" sz="1800" b="0" dirty="0">
                <a:latin typeface="+mn-lt"/>
              </a:rPr>
              <a:t>4</a:t>
            </a:r>
          </a:p>
          <a:p>
            <a:pPr>
              <a:spcBef>
                <a:spcPct val="25000"/>
              </a:spcBef>
            </a:pPr>
            <a:r>
              <a:rPr lang="en-US" altLang="zh-CN" sz="1800" b="0" dirty="0">
                <a:latin typeface="+mn-lt"/>
              </a:rPr>
              <a:t>    SHR	AL</a:t>
            </a:r>
            <a:r>
              <a:rPr lang="zh-CN" altLang="en-US" sz="1800" b="0" dirty="0">
                <a:latin typeface="+mn-lt"/>
              </a:rPr>
              <a:t>，</a:t>
            </a:r>
            <a:r>
              <a:rPr lang="en-US" altLang="zh-CN" sz="1800" b="0" dirty="0">
                <a:latin typeface="+mn-lt"/>
              </a:rPr>
              <a:t>CL</a:t>
            </a:r>
          </a:p>
          <a:p>
            <a:pPr>
              <a:spcBef>
                <a:spcPct val="25000"/>
              </a:spcBef>
            </a:pPr>
            <a:r>
              <a:rPr lang="en-US" altLang="zh-CN" sz="1800" b="0" dirty="0">
                <a:latin typeface="+mn-lt"/>
              </a:rPr>
              <a:t>    </a:t>
            </a:r>
            <a:r>
              <a:rPr lang="en-US" altLang="zh-CN" sz="1800" dirty="0">
                <a:solidFill>
                  <a:srgbClr val="FF0000"/>
                </a:solidFill>
                <a:latin typeface="+mn-lt"/>
              </a:rPr>
              <a:t>CALL	HTOA</a:t>
            </a:r>
          </a:p>
          <a:p>
            <a:r>
              <a:rPr lang="en-US" altLang="zh-CN" sz="2000" b="0" dirty="0"/>
              <a:t>    MOV	AH</a:t>
            </a:r>
            <a:r>
              <a:rPr lang="zh-CN" altLang="en-US" sz="2000" b="0" dirty="0"/>
              <a:t>，</a:t>
            </a:r>
            <a:r>
              <a:rPr lang="en-US" altLang="zh-CN" sz="2000" b="0" dirty="0"/>
              <a:t>AL</a:t>
            </a:r>
          </a:p>
          <a:p>
            <a:r>
              <a:rPr lang="en-US" altLang="zh-CN" sz="2000" b="0" dirty="0"/>
              <a:t>    MOV	AL</a:t>
            </a:r>
            <a:r>
              <a:rPr lang="zh-CN" altLang="en-US" sz="2000" b="0" dirty="0"/>
              <a:t>，</a:t>
            </a:r>
            <a:r>
              <a:rPr lang="en-US" altLang="zh-CN" sz="2000" b="0" dirty="0"/>
              <a:t>CH</a:t>
            </a:r>
          </a:p>
          <a:p>
            <a:pPr>
              <a:spcBef>
                <a:spcPct val="25000"/>
              </a:spcBef>
            </a:pPr>
            <a:r>
              <a:rPr lang="en-US" altLang="zh-CN" sz="2000" b="0" dirty="0"/>
              <a:t>    </a:t>
            </a:r>
            <a:r>
              <a:rPr lang="en-US" altLang="zh-CN" sz="1800" dirty="0">
                <a:solidFill>
                  <a:srgbClr val="FF0000"/>
                </a:solidFill>
                <a:latin typeface="+mn-lt"/>
              </a:rPr>
              <a:t>CALL HTOA</a:t>
            </a:r>
          </a:p>
          <a:p>
            <a:r>
              <a:rPr lang="en-US" altLang="zh-CN" sz="2000" b="0" dirty="0"/>
              <a:t>    POP	CX</a:t>
            </a:r>
          </a:p>
          <a:p>
            <a:r>
              <a:rPr lang="en-US" altLang="zh-CN" sz="2000" b="0" dirty="0"/>
              <a:t>    RET</a:t>
            </a:r>
          </a:p>
          <a:p>
            <a:r>
              <a:rPr lang="en-US" altLang="zh-CN" sz="2000" b="0" dirty="0"/>
              <a:t>BHTOA	ENDP</a:t>
            </a:r>
          </a:p>
          <a:p>
            <a:pPr>
              <a:spcBef>
                <a:spcPct val="25000"/>
              </a:spcBef>
            </a:pPr>
            <a:r>
              <a:rPr lang="en-US" altLang="zh-CN" sz="2000" b="1" dirty="0">
                <a:latin typeface="Times New Roman" panose="02020603050405020304" pitchFamily="18" charset="0"/>
              </a:rPr>
              <a:t>	</a:t>
            </a:r>
          </a:p>
        </p:txBody>
      </p:sp>
      <p:sp>
        <p:nvSpPr>
          <p:cNvPr id="8" name="Text Box 3"/>
          <p:cNvSpPr txBox="1">
            <a:spLocks noChangeArrowheads="1"/>
          </p:cNvSpPr>
          <p:nvPr/>
        </p:nvSpPr>
        <p:spPr bwMode="auto">
          <a:xfrm>
            <a:off x="5988732" y="3429000"/>
            <a:ext cx="3047764" cy="3139321"/>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5000"/>
              </a:spcBef>
              <a:defRPr sz="1800" b="0">
                <a:latin typeface="+mn-lt"/>
              </a:defRPr>
            </a:lvl1pPr>
          </a:lstStyle>
          <a:p>
            <a:r>
              <a:rPr lang="en-US" altLang="zh-CN" b="1" dirty="0">
                <a:solidFill>
                  <a:srgbClr val="FF0000"/>
                </a:solidFill>
              </a:rPr>
              <a:t>HTOA	PROC</a:t>
            </a:r>
          </a:p>
          <a:p>
            <a:r>
              <a:rPr lang="en-US" altLang="zh-CN" dirty="0"/>
              <a:t>    AND	AL</a:t>
            </a:r>
            <a:r>
              <a:rPr lang="zh-CN" altLang="en-US" dirty="0"/>
              <a:t>，</a:t>
            </a:r>
            <a:r>
              <a:rPr lang="en-US" altLang="zh-CN" dirty="0"/>
              <a:t>0FH</a:t>
            </a:r>
          </a:p>
          <a:p>
            <a:r>
              <a:rPr lang="en-US" altLang="zh-CN" dirty="0"/>
              <a:t>    CMP	AL</a:t>
            </a:r>
            <a:r>
              <a:rPr lang="zh-CN" altLang="en-US" dirty="0"/>
              <a:t>，</a:t>
            </a:r>
            <a:r>
              <a:rPr lang="en-US" altLang="zh-CN" dirty="0"/>
              <a:t>10</a:t>
            </a:r>
          </a:p>
          <a:p>
            <a:r>
              <a:rPr lang="en-US" altLang="zh-CN" dirty="0"/>
              <a:t>    JC	HTOA1</a:t>
            </a:r>
          </a:p>
          <a:p>
            <a:r>
              <a:rPr lang="en-US" altLang="zh-CN" dirty="0"/>
              <a:t>    ADD	AL</a:t>
            </a:r>
            <a:r>
              <a:rPr lang="zh-CN" altLang="en-US" dirty="0"/>
              <a:t>，</a:t>
            </a:r>
            <a:r>
              <a:rPr lang="en-US" altLang="zh-CN" dirty="0"/>
              <a:t>7</a:t>
            </a:r>
          </a:p>
          <a:p>
            <a:r>
              <a:rPr lang="en-US" altLang="zh-CN" dirty="0"/>
              <a:t>    HTOA1</a:t>
            </a:r>
            <a:r>
              <a:rPr lang="zh-CN" altLang="en-US" dirty="0"/>
              <a:t>：</a:t>
            </a:r>
            <a:endParaRPr lang="en-US" altLang="zh-CN" dirty="0"/>
          </a:p>
          <a:p>
            <a:r>
              <a:rPr lang="en-US" altLang="zh-CN" dirty="0"/>
              <a:t>    ADD	AL</a:t>
            </a:r>
            <a:r>
              <a:rPr lang="zh-CN" altLang="en-US" dirty="0"/>
              <a:t>，</a:t>
            </a:r>
            <a:r>
              <a:rPr lang="en-US" altLang="zh-CN" dirty="0"/>
              <a:t>30H</a:t>
            </a:r>
          </a:p>
          <a:p>
            <a:r>
              <a:rPr lang="en-US" altLang="zh-CN" dirty="0"/>
              <a:t>    RET</a:t>
            </a:r>
          </a:p>
          <a:p>
            <a:r>
              <a:rPr lang="en-US" altLang="zh-CN" dirty="0"/>
              <a:t>HTOA	ENDP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P spid="6"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7&amp;8</a:t>
            </a:r>
            <a:r>
              <a:rPr lang="zh-CN" altLang="en-US" sz="2600" kern="0" dirty="0">
                <a:solidFill>
                  <a:schemeClr val="tx2"/>
                </a:solidFill>
                <a:effectLst>
                  <a:outerShdw blurRad="38100" dist="38100" dir="2700000" algn="tl">
                    <a:srgbClr val="C0C0C0"/>
                  </a:outerShdw>
                </a:effectLst>
                <a:latin typeface="+mj-lt"/>
                <a:cs typeface="+mj-cs"/>
              </a:rPr>
              <a:t>讲：子程序结构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8275" name="Rectangle 3"/>
          <p:cNvSpPr>
            <a:spLocks noGrp="1" noChangeArrowheads="1"/>
          </p:cNvSpPr>
          <p:nvPr>
            <p:ph type="subTitle" idx="4294967295"/>
          </p:nvPr>
        </p:nvSpPr>
        <p:spPr>
          <a:xfrm>
            <a:off x="628867" y="1052736"/>
            <a:ext cx="7813240" cy="1908212"/>
          </a:xfrm>
        </p:spPr>
        <p:txBody>
          <a:bodyPr/>
          <a:lstStyle/>
          <a:p>
            <a:pPr marL="0" indent="0" algn="l">
              <a:lnSpc>
                <a:spcPct val="150000"/>
              </a:lnSpc>
              <a:buFont typeface="Wingdings" panose="05000000000000000000" pitchFamily="2" charset="2"/>
              <a:buNone/>
            </a:pPr>
            <a:r>
              <a:rPr lang="en-US" altLang="zh-CN" sz="2400" dirty="0"/>
              <a:t>        </a:t>
            </a:r>
            <a:r>
              <a:rPr lang="zh-CN" altLang="en-US" sz="2400" dirty="0"/>
              <a:t>子程序能直接或间接地调用自身称为递归调用，具有递归调用性质的子程序称为递归子程序。递归子程序用于解递归函数。</a:t>
            </a:r>
          </a:p>
        </p:txBody>
      </p:sp>
      <p:sp>
        <p:nvSpPr>
          <p:cNvPr id="438278" name="Text Box 6"/>
          <p:cNvSpPr txBox="1">
            <a:spLocks noChangeArrowheads="1"/>
          </p:cNvSpPr>
          <p:nvPr/>
        </p:nvSpPr>
        <p:spPr bwMode="auto">
          <a:xfrm>
            <a:off x="863588" y="3356992"/>
            <a:ext cx="74437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705" indent="-17970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spcBef>
                <a:spcPct val="50000"/>
              </a:spcBef>
            </a:pPr>
            <a:r>
              <a:rPr lang="zh-CN" altLang="en-US" b="1" dirty="0">
                <a:solidFill>
                  <a:schemeClr val="bg2"/>
                </a:solidFill>
                <a:latin typeface="Arial" panose="020B0604020202020204" pitchFamily="34" charset="0"/>
              </a:rPr>
              <a:t>注意：</a:t>
            </a:r>
            <a:endParaRPr lang="en-US" altLang="zh-CN" b="1" dirty="0">
              <a:solidFill>
                <a:schemeClr val="bg2"/>
              </a:solidFill>
              <a:latin typeface="Arial" panose="020B0604020202020204" pitchFamily="34" charset="0"/>
            </a:endParaRPr>
          </a:p>
          <a:p>
            <a:pPr>
              <a:spcBef>
                <a:spcPct val="50000"/>
              </a:spcBef>
              <a:buFontTx/>
              <a:buChar char="•"/>
            </a:pPr>
            <a:r>
              <a:rPr lang="zh-CN" altLang="en-US" dirty="0"/>
              <a:t>递归函数的递归过程必须是有限的。即每个递归函数都有一个非递归终值，递归过程一旦求得该值，就结束递归。</a:t>
            </a:r>
            <a:endParaRPr lang="en-US" altLang="zh-CN" dirty="0"/>
          </a:p>
          <a:p>
            <a:pPr>
              <a:spcBef>
                <a:spcPct val="50000"/>
              </a:spcBef>
              <a:buFontTx/>
              <a:buChar char="•"/>
            </a:pPr>
            <a:r>
              <a:rPr lang="zh-CN" altLang="en-US" b="1" dirty="0">
                <a:solidFill>
                  <a:schemeClr val="tx2"/>
                </a:solidFill>
                <a:latin typeface="Arial" panose="020B0604020202020204" pitchFamily="34" charset="0"/>
              </a:rPr>
              <a:t>递归子程序必须采用寄存器或堆栈传递参数，递归深度受堆栈空间的限制。</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8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3268" name="Object 4"/>
          <p:cNvGraphicFramePr>
            <a:graphicFrameLocks noChangeAspect="1"/>
          </p:cNvGraphicFramePr>
          <p:nvPr/>
        </p:nvGraphicFramePr>
        <p:xfrm>
          <a:off x="2659967" y="2672916"/>
          <a:ext cx="3352193" cy="927143"/>
        </p:xfrm>
        <a:graphic>
          <a:graphicData uri="http://schemas.openxmlformats.org/presentationml/2006/ole">
            <mc:AlternateContent xmlns:mc="http://schemas.openxmlformats.org/markup-compatibility/2006">
              <mc:Choice xmlns:v="urn:schemas-microsoft-com:vml" Requires="v">
                <p:oleObj spid="_x0000_s96612" name="公式" r:id="rId3" imgW="2197100" imgH="609600" progId="Equation.3">
                  <p:embed/>
                </p:oleObj>
              </mc:Choice>
              <mc:Fallback>
                <p:oleObj name="公式" r:id="rId3" imgW="2197100" imgH="609600" progId="Equation.3">
                  <p:embed/>
                  <p:pic>
                    <p:nvPicPr>
                      <p:cNvPr id="0" name="图片 963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967" y="2672916"/>
                        <a:ext cx="3352193" cy="927143"/>
                      </a:xfrm>
                      <a:prstGeom prst="rect">
                        <a:avLst/>
                      </a:prstGeom>
                      <a:noFill/>
                      <a:ln>
                        <a:noFill/>
                      </a:ln>
                      <a:effectLst/>
                    </p:spPr>
                  </p:pic>
                </p:oleObj>
              </mc:Fallback>
            </mc:AlternateContent>
          </a:graphicData>
        </a:graphic>
      </p:graphicFrame>
      <p:sp>
        <p:nvSpPr>
          <p:cNvPr id="7" name="Rectangle 7"/>
          <p:cNvSpPr>
            <a:spLocks noChangeArrowheads="1"/>
          </p:cNvSpPr>
          <p:nvPr/>
        </p:nvSpPr>
        <p:spPr bwMode="auto">
          <a:xfrm>
            <a:off x="1079611" y="944724"/>
            <a:ext cx="6983413"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150000"/>
              </a:lnSpc>
            </a:pPr>
            <a:r>
              <a:rPr lang="zh-CN" altLang="en-US" b="1" dirty="0">
                <a:solidFill>
                  <a:srgbClr val="0000FF"/>
                </a:solidFill>
                <a:latin typeface="楷体_GB2312" pitchFamily="49" charset="-122"/>
                <a:ea typeface="楷体_GB2312" pitchFamily="49" charset="-122"/>
              </a:rPr>
              <a:t>例：编程计算</a:t>
            </a:r>
            <a:r>
              <a:rPr lang="en-US" altLang="zh-CN" b="1" dirty="0">
                <a:solidFill>
                  <a:srgbClr val="0000FF"/>
                </a:solidFill>
                <a:latin typeface="楷体_GB2312" pitchFamily="49" charset="-122"/>
                <a:ea typeface="楷体_GB2312" pitchFamily="49" charset="-122"/>
              </a:rPr>
              <a:t>n!</a:t>
            </a:r>
          </a:p>
          <a:p>
            <a:pPr eaLnBrk="0" hangingPunct="0">
              <a:lnSpc>
                <a:spcPct val="150000"/>
              </a:lnSpc>
            </a:pPr>
            <a:r>
              <a:rPr lang="zh-CN" altLang="en-US" b="1" dirty="0">
                <a:solidFill>
                  <a:srgbClr val="0000FF"/>
                </a:solidFill>
                <a:latin typeface="楷体_GB2312" pitchFamily="49" charset="-122"/>
                <a:ea typeface="楷体_GB2312" pitchFamily="49" charset="-122"/>
              </a:rPr>
              <a:t>分析：</a:t>
            </a:r>
            <a:r>
              <a:rPr lang="zh-CN" altLang="en-US" dirty="0"/>
              <a:t>阶乘函数就是一个递归函数，对于任一个大于等于</a:t>
            </a:r>
            <a:r>
              <a:rPr lang="en-US" altLang="zh-CN" dirty="0"/>
              <a:t>0</a:t>
            </a:r>
            <a:r>
              <a:rPr lang="zh-CN" altLang="en-US" dirty="0"/>
              <a:t>的正整数</a:t>
            </a:r>
            <a:r>
              <a:rPr lang="en-US" altLang="zh-CN" dirty="0"/>
              <a:t>N</a:t>
            </a:r>
            <a:r>
              <a:rPr lang="zh-CN" altLang="en-US" dirty="0"/>
              <a:t>，其函数值定义为：</a:t>
            </a:r>
            <a:r>
              <a:rPr lang="en-US" altLang="zh-CN" b="1" dirty="0">
                <a:solidFill>
                  <a:srgbClr val="0000FF"/>
                </a:solidFill>
                <a:latin typeface="楷体_GB2312" pitchFamily="49" charset="-122"/>
                <a:ea typeface="楷体_GB2312" pitchFamily="49" charset="-122"/>
              </a:rPr>
              <a:t>  </a:t>
            </a:r>
          </a:p>
          <a:p>
            <a:pPr algn="l" eaLnBrk="0" hangingPunct="0"/>
            <a:endParaRPr lang="en-US" altLang="zh-CN" b="1" dirty="0">
              <a:solidFill>
                <a:srgbClr val="0000FF"/>
              </a:solidFill>
              <a:latin typeface="楷体_GB2312" pitchFamily="49" charset="-122"/>
              <a:ea typeface="楷体_GB2312" pitchFamily="49" charset="-122"/>
            </a:endParaRPr>
          </a:p>
        </p:txBody>
      </p:sp>
      <p:sp>
        <p:nvSpPr>
          <p:cNvPr id="12" name="Text Box 5"/>
          <p:cNvSpPr txBox="1">
            <a:spLocks noChangeArrowheads="1"/>
          </p:cNvSpPr>
          <p:nvPr/>
        </p:nvSpPr>
        <p:spPr bwMode="auto">
          <a:xfrm>
            <a:off x="1447117" y="3534013"/>
            <a:ext cx="6248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如：</a:t>
            </a:r>
            <a:r>
              <a:rPr lang="en-US" altLang="zh-CN" dirty="0"/>
              <a:t>FACT</a:t>
            </a:r>
            <a:r>
              <a:rPr lang="zh-CN" altLang="en-US" dirty="0"/>
              <a:t>为计算阶乘的函数，则</a:t>
            </a:r>
            <a:r>
              <a:rPr lang="en-US" altLang="zh-CN" dirty="0"/>
              <a:t>4!</a:t>
            </a:r>
            <a:r>
              <a:rPr lang="en-US" altLang="zh-CN" sz="2400" dirty="0">
                <a:latin typeface="Times New Roman" panose="02020603050405020304" pitchFamily="18" charset="0"/>
              </a:rPr>
              <a:t> </a:t>
            </a:r>
            <a:r>
              <a:rPr lang="zh-CN" altLang="en-US" sz="2400" dirty="0">
                <a:latin typeface="Times New Roman" panose="02020603050405020304" pitchFamily="18" charset="0"/>
              </a:rPr>
              <a:t>计算为：</a:t>
            </a:r>
            <a:r>
              <a:rPr lang="en-US" altLang="zh-CN" sz="2400" dirty="0">
                <a:latin typeface="Times New Roman" panose="02020603050405020304" pitchFamily="18" charset="0"/>
              </a:rPr>
              <a:t>      </a:t>
            </a:r>
          </a:p>
          <a:p>
            <a:pPr>
              <a:spcBef>
                <a:spcPct val="50000"/>
              </a:spcBef>
            </a:pPr>
            <a:r>
              <a:rPr lang="en-US" altLang="zh-CN" dirty="0"/>
              <a:t>	</a:t>
            </a:r>
            <a:r>
              <a:rPr lang="en-US" altLang="zh-CN" sz="2000" dirty="0"/>
              <a:t>FACT(4)= 4*FACT(3)</a:t>
            </a:r>
          </a:p>
          <a:p>
            <a:pPr>
              <a:spcBef>
                <a:spcPct val="50000"/>
              </a:spcBef>
            </a:pPr>
            <a:r>
              <a:rPr lang="en-US" altLang="zh-CN" sz="2000" dirty="0"/>
              <a:t>		=4*</a:t>
            </a:r>
            <a:r>
              <a:rPr lang="en-US" altLang="zh-CN" sz="2000" u="sng" dirty="0"/>
              <a:t>3*FACT(2)</a:t>
            </a:r>
          </a:p>
          <a:p>
            <a:pPr>
              <a:spcBef>
                <a:spcPct val="50000"/>
              </a:spcBef>
            </a:pPr>
            <a:r>
              <a:rPr lang="en-US" altLang="zh-CN" sz="2000" dirty="0"/>
              <a:t>		=4*3*</a:t>
            </a:r>
            <a:r>
              <a:rPr lang="en-US" altLang="zh-CN" sz="2000" u="sng" dirty="0"/>
              <a:t>2*FACT(1)</a:t>
            </a:r>
          </a:p>
          <a:p>
            <a:pPr>
              <a:spcBef>
                <a:spcPct val="50000"/>
              </a:spcBef>
            </a:pPr>
            <a:r>
              <a:rPr lang="en-US" altLang="zh-CN" sz="2000" dirty="0"/>
              <a:t>		=4*3*2*</a:t>
            </a:r>
            <a:r>
              <a:rPr lang="en-US" altLang="zh-CN" sz="2000" u="sng" dirty="0"/>
              <a:t>1*FACT(0)</a:t>
            </a:r>
          </a:p>
          <a:p>
            <a:pPr>
              <a:spcBef>
                <a:spcPct val="50000"/>
              </a:spcBef>
            </a:pPr>
            <a:r>
              <a:rPr lang="en-US" altLang="zh-CN" sz="2000" dirty="0"/>
              <a:t>		=4*3*2*1*1</a:t>
            </a:r>
          </a:p>
          <a:p>
            <a:pPr>
              <a:spcBef>
                <a:spcPct val="50000"/>
              </a:spcBef>
            </a:pPr>
            <a:r>
              <a:rPr lang="en-US" altLang="zh-CN" sz="2000" dirty="0"/>
              <a:t>		=24</a:t>
            </a:r>
          </a:p>
        </p:txBody>
      </p:sp>
      <p:sp>
        <p:nvSpPr>
          <p:cNvPr id="1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464616" y="980728"/>
            <a:ext cx="806782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800" b="1" dirty="0"/>
              <a:t>        </a:t>
            </a:r>
            <a:r>
              <a:rPr lang="zh-CN" altLang="en-US" sz="1800" b="1" dirty="0"/>
              <a:t>计算阶乘函数的算法归纳如下：</a:t>
            </a:r>
          </a:p>
          <a:p>
            <a:pPr>
              <a:spcBef>
                <a:spcPct val="50000"/>
              </a:spcBef>
            </a:pPr>
            <a:r>
              <a:rPr lang="zh-CN" altLang="en-US" sz="1800" b="1" dirty="0"/>
              <a:t>（</a:t>
            </a:r>
            <a:r>
              <a:rPr lang="en-US" altLang="zh-CN" sz="1800" b="1" dirty="0"/>
              <a:t>1</a:t>
            </a:r>
            <a:r>
              <a:rPr lang="zh-CN" altLang="en-US" sz="1800" b="1" dirty="0"/>
              <a:t>）测试</a:t>
            </a:r>
            <a:r>
              <a:rPr lang="en-US" altLang="zh-CN" sz="1800" b="1" dirty="0"/>
              <a:t>N=0</a:t>
            </a:r>
            <a:r>
              <a:rPr lang="zh-CN" altLang="en-US" sz="1800" b="1" dirty="0"/>
              <a:t>吗？是，则令</a:t>
            </a:r>
            <a:r>
              <a:rPr lang="en-US" altLang="zh-CN" sz="1800" b="1" dirty="0"/>
              <a:t>FACT</a:t>
            </a:r>
            <a:r>
              <a:rPr lang="zh-CN" altLang="en-US" sz="1800" b="1" dirty="0"/>
              <a:t>（</a:t>
            </a:r>
            <a:r>
              <a:rPr lang="en-US" altLang="zh-CN" sz="1800" b="1" dirty="0"/>
              <a:t>N</a:t>
            </a:r>
            <a:r>
              <a:rPr lang="zh-CN" altLang="en-US" sz="1800" b="1" dirty="0"/>
              <a:t>）</a:t>
            </a:r>
            <a:r>
              <a:rPr lang="en-US" altLang="zh-CN" sz="1800" b="1" dirty="0"/>
              <a:t>=1</a:t>
            </a:r>
            <a:r>
              <a:rPr lang="zh-CN" altLang="en-US" sz="1800" b="1" dirty="0"/>
              <a:t>，返回；</a:t>
            </a:r>
          </a:p>
          <a:p>
            <a:pPr>
              <a:spcBef>
                <a:spcPct val="50000"/>
              </a:spcBef>
            </a:pPr>
            <a:r>
              <a:rPr lang="zh-CN" altLang="en-US" sz="1800" b="1" dirty="0"/>
              <a:t>（</a:t>
            </a:r>
            <a:r>
              <a:rPr lang="en-US" altLang="zh-CN" sz="1800" b="1" dirty="0"/>
              <a:t>2</a:t>
            </a:r>
            <a:r>
              <a:rPr lang="zh-CN" altLang="en-US" sz="1800" b="1" dirty="0"/>
              <a:t>）保存</a:t>
            </a:r>
            <a:r>
              <a:rPr lang="en-US" altLang="zh-CN" sz="1800" b="1" dirty="0"/>
              <a:t>N</a:t>
            </a:r>
            <a:r>
              <a:rPr lang="zh-CN" altLang="en-US" sz="1800" b="1" dirty="0"/>
              <a:t>，并令</a:t>
            </a:r>
            <a:r>
              <a:rPr lang="en-US" altLang="zh-CN" sz="1800" b="1" dirty="0"/>
              <a:t>N=N-1</a:t>
            </a:r>
            <a:r>
              <a:rPr lang="zh-CN" altLang="en-US" sz="1800" b="1" dirty="0"/>
              <a:t>，调用自身求得</a:t>
            </a:r>
            <a:r>
              <a:rPr lang="en-US" altLang="zh-CN" sz="1800" b="1" dirty="0"/>
              <a:t>FACT</a:t>
            </a:r>
            <a:r>
              <a:rPr lang="zh-CN" altLang="en-US" sz="1800" b="1" dirty="0"/>
              <a:t>（</a:t>
            </a:r>
            <a:r>
              <a:rPr lang="en-US" altLang="zh-CN" sz="1800" b="1" dirty="0"/>
              <a:t>N-1</a:t>
            </a:r>
            <a:r>
              <a:rPr lang="zh-CN" altLang="en-US" sz="1800" b="1" dirty="0"/>
              <a:t>）；</a:t>
            </a:r>
          </a:p>
          <a:p>
            <a:pPr>
              <a:spcBef>
                <a:spcPct val="50000"/>
              </a:spcBef>
            </a:pPr>
            <a:r>
              <a:rPr lang="zh-CN" altLang="en-US" sz="1800" b="1" dirty="0"/>
              <a:t>（</a:t>
            </a:r>
            <a:r>
              <a:rPr lang="en-US" altLang="zh-CN" sz="1800" b="1" dirty="0"/>
              <a:t>3</a:t>
            </a:r>
            <a:r>
              <a:rPr lang="zh-CN" altLang="en-US" sz="1800" b="1" dirty="0"/>
              <a:t>）顺序取出保存的</a:t>
            </a:r>
            <a:r>
              <a:rPr lang="en-US" altLang="zh-CN" sz="1800" b="1" dirty="0"/>
              <a:t>N</a:t>
            </a:r>
            <a:r>
              <a:rPr lang="zh-CN" altLang="en-US" sz="1800" b="1" dirty="0"/>
              <a:t>值（后保存的先取出）；</a:t>
            </a:r>
          </a:p>
          <a:p>
            <a:pPr>
              <a:spcBef>
                <a:spcPct val="50000"/>
              </a:spcBef>
            </a:pPr>
            <a:r>
              <a:rPr lang="zh-CN" altLang="en-US" sz="1800" b="1" dirty="0"/>
              <a:t>（</a:t>
            </a:r>
            <a:r>
              <a:rPr lang="en-US" altLang="zh-CN" sz="1800" b="1" dirty="0"/>
              <a:t>4</a:t>
            </a:r>
            <a:r>
              <a:rPr lang="zh-CN" altLang="en-US" sz="1800" b="1" dirty="0"/>
              <a:t>）计算</a:t>
            </a:r>
            <a:r>
              <a:rPr lang="en-US" altLang="zh-CN" sz="1800" b="1" dirty="0"/>
              <a:t>FACT</a:t>
            </a:r>
            <a:r>
              <a:rPr lang="zh-CN" altLang="en-US" sz="1800" b="1" dirty="0"/>
              <a:t>（</a:t>
            </a:r>
            <a:r>
              <a:rPr lang="en-US" altLang="zh-CN" sz="1800" b="1" dirty="0"/>
              <a:t>N</a:t>
            </a:r>
            <a:r>
              <a:rPr lang="zh-CN" altLang="en-US" sz="1800" b="1" dirty="0"/>
              <a:t>）</a:t>
            </a:r>
            <a:r>
              <a:rPr lang="en-US" altLang="zh-CN" sz="1800" b="1" dirty="0"/>
              <a:t>=N*FACT</a:t>
            </a:r>
            <a:r>
              <a:rPr lang="zh-CN" altLang="en-US" sz="1800" b="1" dirty="0"/>
              <a:t>（</a:t>
            </a:r>
            <a:r>
              <a:rPr lang="en-US" altLang="zh-CN" sz="1800" b="1" dirty="0"/>
              <a:t>N-1</a:t>
            </a:r>
            <a:r>
              <a:rPr lang="zh-CN" altLang="en-US" sz="1800" b="1" dirty="0"/>
              <a:t>），并返回。</a:t>
            </a:r>
            <a:endParaRPr lang="en-US" altLang="zh-CN" sz="1800" b="1" dirty="0"/>
          </a:p>
          <a:p>
            <a:pPr>
              <a:spcBef>
                <a:spcPct val="50000"/>
              </a:spcBef>
            </a:pPr>
            <a:endParaRPr lang="en-US" altLang="zh-CN" sz="1800" b="1" dirty="0"/>
          </a:p>
          <a:p>
            <a:pPr>
              <a:spcBef>
                <a:spcPct val="50000"/>
              </a:spcBef>
            </a:pPr>
            <a:r>
              <a:rPr lang="en-US" altLang="zh-CN" sz="1800" dirty="0"/>
              <a:t>        </a:t>
            </a:r>
            <a:r>
              <a:rPr lang="zh-CN" altLang="en-US" sz="1800" dirty="0"/>
              <a:t>依据上述算法编制的计算阶乘函数的子程序说明文件及清单如下：</a:t>
            </a:r>
          </a:p>
          <a:p>
            <a:pPr>
              <a:spcBef>
                <a:spcPct val="50000"/>
              </a:spcBef>
            </a:pPr>
            <a:r>
              <a:rPr lang="zh-CN" altLang="en-US" sz="1800" dirty="0"/>
              <a:t>        子程序说明文件：			</a:t>
            </a:r>
          </a:p>
          <a:p>
            <a:pPr>
              <a:spcBef>
                <a:spcPct val="50000"/>
              </a:spcBef>
            </a:pPr>
            <a:r>
              <a:rPr lang="zh-CN" altLang="en-US" sz="1800" dirty="0"/>
              <a:t>（</a:t>
            </a:r>
            <a:r>
              <a:rPr lang="en-US" altLang="zh-CN" sz="1800" dirty="0"/>
              <a:t>1</a:t>
            </a:r>
            <a:r>
              <a:rPr lang="zh-CN" altLang="en-US" sz="1800" dirty="0"/>
              <a:t>）子程序名：</a:t>
            </a:r>
            <a:r>
              <a:rPr lang="en-US" altLang="zh-CN" sz="1800" dirty="0"/>
              <a:t>FACT</a:t>
            </a:r>
            <a:r>
              <a:rPr lang="zh-CN" altLang="en-US" sz="1800" dirty="0"/>
              <a:t>；</a:t>
            </a:r>
            <a:r>
              <a:rPr lang="en-US" altLang="zh-CN" sz="1800" dirty="0"/>
              <a:t>			</a:t>
            </a:r>
          </a:p>
          <a:p>
            <a:pPr>
              <a:spcBef>
                <a:spcPct val="50000"/>
              </a:spcBef>
            </a:pPr>
            <a:r>
              <a:rPr lang="zh-CN" altLang="en-US" sz="1800" dirty="0"/>
              <a:t>（</a:t>
            </a:r>
            <a:r>
              <a:rPr lang="en-US" altLang="zh-CN" sz="1800" dirty="0"/>
              <a:t>2</a:t>
            </a:r>
            <a:r>
              <a:rPr lang="zh-CN" altLang="en-US" sz="1800" dirty="0"/>
              <a:t>）子程序功能：计算</a:t>
            </a:r>
            <a:r>
              <a:rPr lang="en-US" altLang="zh-CN" sz="1800" dirty="0"/>
              <a:t>N</a:t>
            </a:r>
            <a:r>
              <a:rPr lang="zh-CN" altLang="en-US" sz="1800" dirty="0"/>
              <a:t>的阶乘（</a:t>
            </a:r>
            <a:r>
              <a:rPr lang="en-US" altLang="zh-CN" sz="1800" dirty="0"/>
              <a:t>0≤N≤8</a:t>
            </a:r>
            <a:r>
              <a:rPr lang="zh-CN" altLang="en-US" sz="1800" dirty="0"/>
              <a:t>） ；	</a:t>
            </a:r>
          </a:p>
          <a:p>
            <a:pPr>
              <a:spcBef>
                <a:spcPct val="50000"/>
              </a:spcBef>
            </a:pPr>
            <a:r>
              <a:rPr lang="zh-CN" altLang="en-US" sz="1800" dirty="0"/>
              <a:t>（</a:t>
            </a:r>
            <a:r>
              <a:rPr lang="en-US" altLang="zh-CN" sz="1800" dirty="0"/>
              <a:t>3</a:t>
            </a:r>
            <a:r>
              <a:rPr lang="zh-CN" altLang="en-US" sz="1800" dirty="0"/>
              <a:t>）入口条件：</a:t>
            </a:r>
            <a:r>
              <a:rPr lang="en-US" altLang="zh-CN" sz="1800" dirty="0"/>
              <a:t>N</a:t>
            </a:r>
            <a:r>
              <a:rPr lang="zh-CN" altLang="en-US" sz="1800" dirty="0"/>
              <a:t>值在</a:t>
            </a:r>
            <a:r>
              <a:rPr lang="en-US" altLang="zh-CN" sz="1800" dirty="0"/>
              <a:t>BX</a:t>
            </a:r>
            <a:r>
              <a:rPr lang="zh-CN" altLang="en-US" sz="1800" dirty="0"/>
              <a:t>中；			</a:t>
            </a:r>
          </a:p>
          <a:p>
            <a:pPr>
              <a:spcBef>
                <a:spcPct val="50000"/>
              </a:spcBef>
            </a:pPr>
            <a:r>
              <a:rPr lang="zh-CN" altLang="en-US" sz="1800" dirty="0"/>
              <a:t>（</a:t>
            </a:r>
            <a:r>
              <a:rPr lang="en-US" altLang="zh-CN" sz="1800" dirty="0"/>
              <a:t>4</a:t>
            </a:r>
            <a:r>
              <a:rPr lang="zh-CN" altLang="en-US" sz="1800" dirty="0"/>
              <a:t>）出口条件：</a:t>
            </a:r>
            <a:r>
              <a:rPr lang="en-US" altLang="zh-CN" sz="1800" dirty="0"/>
              <a:t>N</a:t>
            </a:r>
            <a:r>
              <a:rPr lang="zh-CN" altLang="en-US" sz="1800" dirty="0"/>
              <a:t>！值在</a:t>
            </a:r>
            <a:r>
              <a:rPr lang="en-US" altLang="zh-CN" sz="1800" dirty="0"/>
              <a:t>AX</a:t>
            </a:r>
            <a:r>
              <a:rPr lang="zh-CN" altLang="en-US" sz="1800" dirty="0"/>
              <a:t>中；		</a:t>
            </a:r>
          </a:p>
          <a:p>
            <a:pPr>
              <a:spcBef>
                <a:spcPct val="50000"/>
              </a:spcBef>
            </a:pPr>
            <a:r>
              <a:rPr lang="zh-CN" altLang="en-US" sz="1800" dirty="0"/>
              <a:t>（</a:t>
            </a:r>
            <a:r>
              <a:rPr lang="en-US" altLang="zh-CN" sz="1800" dirty="0"/>
              <a:t>5</a:t>
            </a:r>
            <a:r>
              <a:rPr lang="zh-CN" altLang="en-US" sz="1800" dirty="0"/>
              <a:t>）受影响的寄存器：</a:t>
            </a:r>
            <a:r>
              <a:rPr lang="en-US" altLang="zh-CN" sz="1800" dirty="0"/>
              <a:t>AX</a:t>
            </a:r>
            <a:r>
              <a:rPr lang="zh-CN" altLang="en-US" sz="1800" dirty="0"/>
              <a:t>，</a:t>
            </a:r>
            <a:r>
              <a:rPr lang="en-US" altLang="zh-CN" sz="1800" dirty="0"/>
              <a:t>BX</a:t>
            </a:r>
            <a:r>
              <a:rPr lang="zh-CN" altLang="en-US" sz="1800" dirty="0"/>
              <a:t>，</a:t>
            </a:r>
            <a:r>
              <a:rPr lang="en-US" altLang="zh-CN" sz="1800" dirty="0"/>
              <a:t>DX</a:t>
            </a:r>
            <a:r>
              <a:rPr lang="zh-CN" altLang="en-US" sz="1800" dirty="0"/>
              <a:t>和标志寄存器</a:t>
            </a:r>
            <a:r>
              <a:rPr lang="en-US" altLang="zh-CN" sz="1800" dirty="0"/>
              <a:t>F</a:t>
            </a:r>
            <a:r>
              <a:rPr lang="zh-CN" altLang="en-US" sz="1800" dirty="0"/>
              <a:t>。</a:t>
            </a:r>
            <a:endParaRPr lang="zh-CN" altLang="en-US" sz="1800" b="1" dirty="0"/>
          </a:p>
        </p:txBody>
      </p:sp>
      <p:sp>
        <p:nvSpPr>
          <p:cNvPr id="440323" name="Text Box 3"/>
          <p:cNvSpPr txBox="1">
            <a:spLocks noChangeArrowheads="1"/>
          </p:cNvSpPr>
          <p:nvPr/>
        </p:nvSpPr>
        <p:spPr bwMode="auto">
          <a:xfrm>
            <a:off x="0" y="2209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latin typeface="Times New Roman" panose="02020603050405020304" pitchFamily="18" charset="0"/>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0" y="2209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latin typeface="Times New Roman" panose="02020603050405020304" pitchFamily="18" charset="0"/>
            </a:endParaRPr>
          </a:p>
        </p:txBody>
      </p:sp>
      <p:sp>
        <p:nvSpPr>
          <p:cNvPr id="441347" name="Text Box 3"/>
          <p:cNvSpPr txBox="1">
            <a:spLocks noChangeArrowheads="1"/>
          </p:cNvSpPr>
          <p:nvPr/>
        </p:nvSpPr>
        <p:spPr bwMode="auto">
          <a:xfrm>
            <a:off x="496888" y="2352794"/>
            <a:ext cx="3852305" cy="412420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lang="en-US" altLang="zh-CN" sz="2000" b="1" dirty="0">
                <a:latin typeface="Times New Roman" panose="02020603050405020304" pitchFamily="18" charset="0"/>
              </a:rPr>
              <a:t>	FACT	PROC</a:t>
            </a:r>
          </a:p>
          <a:p>
            <a:pPr>
              <a:spcBef>
                <a:spcPct val="10000"/>
              </a:spcBef>
            </a:pPr>
            <a:r>
              <a:rPr lang="en-US" altLang="zh-CN" sz="2000" b="1" dirty="0">
                <a:latin typeface="Times New Roman" panose="02020603050405020304" pitchFamily="18" charset="0"/>
              </a:rPr>
              <a:t>		AND	BX,BX</a:t>
            </a:r>
          </a:p>
          <a:p>
            <a:pPr>
              <a:spcBef>
                <a:spcPct val="10000"/>
              </a:spcBef>
            </a:pPr>
            <a:r>
              <a:rPr lang="en-US" altLang="zh-CN" sz="2000" b="1" dirty="0">
                <a:latin typeface="Times New Roman" panose="02020603050405020304" pitchFamily="18" charset="0"/>
              </a:rPr>
              <a:t>		JZ	FACT1</a:t>
            </a:r>
          </a:p>
          <a:p>
            <a:pPr>
              <a:spcBef>
                <a:spcPct val="10000"/>
              </a:spcBef>
            </a:pPr>
            <a:r>
              <a:rPr lang="en-US" altLang="zh-CN" sz="2000" b="1" dirty="0">
                <a:latin typeface="Times New Roman" panose="02020603050405020304" pitchFamily="18" charset="0"/>
              </a:rPr>
              <a:t>		PUSH	BX</a:t>
            </a:r>
          </a:p>
          <a:p>
            <a:pPr>
              <a:spcBef>
                <a:spcPct val="10000"/>
              </a:spcBef>
            </a:pPr>
            <a:r>
              <a:rPr lang="en-US" altLang="zh-CN" sz="2000" b="1" dirty="0">
                <a:latin typeface="Times New Roman" panose="02020603050405020304" pitchFamily="18" charset="0"/>
              </a:rPr>
              <a:t>		DEC	BX</a:t>
            </a:r>
          </a:p>
          <a:p>
            <a:pPr>
              <a:spcBef>
                <a:spcPct val="10000"/>
              </a:spcBef>
            </a:pPr>
            <a:r>
              <a:rPr lang="en-US" altLang="zh-CN" sz="2000" b="1" dirty="0">
                <a:latin typeface="Times New Roman" panose="02020603050405020304" pitchFamily="18" charset="0"/>
              </a:rPr>
              <a:t>		CALL	FACT</a:t>
            </a:r>
          </a:p>
          <a:p>
            <a:pPr>
              <a:spcBef>
                <a:spcPct val="10000"/>
              </a:spcBef>
            </a:pPr>
            <a:r>
              <a:rPr lang="en-US" altLang="zh-CN" sz="2000" b="1" dirty="0">
                <a:latin typeface="Times New Roman" panose="02020603050405020304" pitchFamily="18" charset="0"/>
              </a:rPr>
              <a:t>		</a:t>
            </a:r>
            <a:r>
              <a:rPr lang="en-US" altLang="zh-CN" sz="2000" b="1" dirty="0">
                <a:solidFill>
                  <a:schemeClr val="accent2"/>
                </a:solidFill>
                <a:latin typeface="Times New Roman" panose="02020603050405020304" pitchFamily="18" charset="0"/>
              </a:rPr>
              <a:t>POP	BX</a:t>
            </a:r>
          </a:p>
          <a:p>
            <a:pPr>
              <a:spcBef>
                <a:spcPct val="10000"/>
              </a:spcBef>
            </a:pPr>
            <a:r>
              <a:rPr lang="en-US" altLang="zh-CN" sz="2000" b="1" dirty="0">
                <a:latin typeface="Times New Roman" panose="02020603050405020304" pitchFamily="18" charset="0"/>
              </a:rPr>
              <a:t>		</a:t>
            </a:r>
            <a:r>
              <a:rPr lang="en-US" altLang="zh-CN" sz="2000" b="1" dirty="0">
                <a:solidFill>
                  <a:schemeClr val="accent2"/>
                </a:solidFill>
                <a:latin typeface="Times New Roman" panose="02020603050405020304" pitchFamily="18" charset="0"/>
              </a:rPr>
              <a:t>MUL	BX</a:t>
            </a:r>
          </a:p>
          <a:p>
            <a:pPr>
              <a:spcBef>
                <a:spcPct val="10000"/>
              </a:spcBef>
            </a:pPr>
            <a:r>
              <a:rPr lang="en-US" altLang="zh-CN" sz="2000" b="1" dirty="0">
                <a:latin typeface="Times New Roman" panose="02020603050405020304" pitchFamily="18" charset="0"/>
              </a:rPr>
              <a:t>		RET</a:t>
            </a:r>
          </a:p>
          <a:p>
            <a:pPr>
              <a:spcBef>
                <a:spcPct val="10000"/>
              </a:spcBef>
            </a:pPr>
            <a:r>
              <a:rPr lang="en-US" altLang="zh-CN" sz="2000" b="1" dirty="0">
                <a:latin typeface="Times New Roman" panose="02020603050405020304" pitchFamily="18" charset="0"/>
              </a:rPr>
              <a:t>	FACT1:	MOV	AX,1</a:t>
            </a:r>
          </a:p>
          <a:p>
            <a:pPr>
              <a:spcBef>
                <a:spcPct val="10000"/>
              </a:spcBef>
            </a:pPr>
            <a:r>
              <a:rPr lang="en-US" altLang="zh-CN" sz="2000" b="1" dirty="0">
                <a:latin typeface="Times New Roman" panose="02020603050405020304" pitchFamily="18" charset="0"/>
              </a:rPr>
              <a:t>		RET</a:t>
            </a:r>
          </a:p>
          <a:p>
            <a:pPr>
              <a:spcBef>
                <a:spcPct val="10000"/>
              </a:spcBef>
            </a:pPr>
            <a:r>
              <a:rPr lang="en-US" altLang="zh-CN" sz="2000" b="1" dirty="0">
                <a:latin typeface="Times New Roman" panose="02020603050405020304" pitchFamily="18" charset="0"/>
              </a:rPr>
              <a:t>	FACT	ENDP</a:t>
            </a:r>
          </a:p>
        </p:txBody>
      </p:sp>
      <p:sp>
        <p:nvSpPr>
          <p:cNvPr id="441352" name="AutoShape 8"/>
          <p:cNvSpPr>
            <a:spLocks noChangeArrowheads="1"/>
          </p:cNvSpPr>
          <p:nvPr/>
        </p:nvSpPr>
        <p:spPr bwMode="auto">
          <a:xfrm>
            <a:off x="6896100" y="1196975"/>
            <a:ext cx="936625" cy="358775"/>
          </a:xfrm>
          <a:prstGeom prst="flowChartTerminator">
            <a:avLst/>
          </a:prstGeom>
          <a:noFill/>
          <a:ln w="28575">
            <a:solidFill>
              <a:schemeClr val="tx1"/>
            </a:solidFill>
            <a:miter lim="800000"/>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53" name="AutoShape 9"/>
          <p:cNvSpPr>
            <a:spLocks noChangeArrowheads="1"/>
          </p:cNvSpPr>
          <p:nvPr/>
        </p:nvSpPr>
        <p:spPr bwMode="auto">
          <a:xfrm>
            <a:off x="6462713" y="1844675"/>
            <a:ext cx="1728787" cy="431800"/>
          </a:xfrm>
          <a:prstGeom prst="flowChartDecision">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54" name="Text Box 10"/>
          <p:cNvSpPr txBox="1">
            <a:spLocks noChangeArrowheads="1"/>
          </p:cNvSpPr>
          <p:nvPr/>
        </p:nvSpPr>
        <p:spPr bwMode="auto">
          <a:xfrm>
            <a:off x="6794500" y="1865313"/>
            <a:ext cx="110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a:t>BX=0</a:t>
            </a:r>
            <a:r>
              <a:rPr kumimoji="0" lang="zh-CN" altLang="en-US" sz="1800"/>
              <a:t>吗</a:t>
            </a:r>
            <a:r>
              <a:rPr kumimoji="0" lang="en-US" altLang="zh-CN" sz="1800"/>
              <a:t>?</a:t>
            </a:r>
          </a:p>
        </p:txBody>
      </p:sp>
      <p:sp>
        <p:nvSpPr>
          <p:cNvPr id="441355" name="Text Box 11"/>
          <p:cNvSpPr txBox="1">
            <a:spLocks noChangeArrowheads="1"/>
          </p:cNvSpPr>
          <p:nvPr/>
        </p:nvSpPr>
        <p:spPr bwMode="auto">
          <a:xfrm>
            <a:off x="4859338" y="4797425"/>
            <a:ext cx="1439862" cy="395288"/>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800"/>
              <a:t>设置</a:t>
            </a:r>
            <a:r>
              <a:rPr kumimoji="0" lang="en-US" altLang="zh-CN" sz="1800"/>
              <a:t>AX</a:t>
            </a:r>
            <a:r>
              <a:rPr kumimoji="0" lang="zh-CN" altLang="en-US" sz="1800"/>
              <a:t>为</a:t>
            </a:r>
            <a:r>
              <a:rPr kumimoji="0" lang="en-US" altLang="zh-CN" sz="1800"/>
              <a:t>1</a:t>
            </a:r>
          </a:p>
        </p:txBody>
      </p:sp>
      <p:sp>
        <p:nvSpPr>
          <p:cNvPr id="441356" name="Text Box 12"/>
          <p:cNvSpPr txBox="1">
            <a:spLocks noChangeArrowheads="1"/>
          </p:cNvSpPr>
          <p:nvPr/>
        </p:nvSpPr>
        <p:spPr bwMode="auto">
          <a:xfrm>
            <a:off x="6670675" y="2492375"/>
            <a:ext cx="1203325" cy="66992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a:t>保存</a:t>
            </a:r>
            <a:r>
              <a:rPr lang="en-US" altLang="zh-CN" sz="1800"/>
              <a:t>BX</a:t>
            </a:r>
            <a:r>
              <a:rPr lang="zh-CN" altLang="en-US" sz="1800"/>
              <a:t>，</a:t>
            </a:r>
          </a:p>
          <a:p>
            <a:pPr algn="ctr"/>
            <a:r>
              <a:rPr kumimoji="0" lang="zh-CN" altLang="en-US" sz="1800"/>
              <a:t>计算</a:t>
            </a:r>
            <a:r>
              <a:rPr kumimoji="0" lang="en-US" altLang="zh-CN" sz="1800"/>
              <a:t>BX-1</a:t>
            </a:r>
            <a:endParaRPr lang="en-US" altLang="zh-CN" sz="1800"/>
          </a:p>
        </p:txBody>
      </p:sp>
      <p:sp>
        <p:nvSpPr>
          <p:cNvPr id="441357" name="Text Box 13"/>
          <p:cNvSpPr txBox="1">
            <a:spLocks noChangeArrowheads="1"/>
          </p:cNvSpPr>
          <p:nvPr/>
        </p:nvSpPr>
        <p:spPr bwMode="auto">
          <a:xfrm>
            <a:off x="496888" y="1014413"/>
            <a:ext cx="56880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800" b="1" dirty="0"/>
              <a:t>(1)</a:t>
            </a:r>
            <a:r>
              <a:rPr kumimoji="0" lang="zh-CN" altLang="en-US" sz="1800" b="1" dirty="0"/>
              <a:t>测试</a:t>
            </a:r>
            <a:r>
              <a:rPr kumimoji="0" lang="en-US" altLang="zh-CN" sz="1800" b="1" i="1" dirty="0"/>
              <a:t>N</a:t>
            </a:r>
            <a:r>
              <a:rPr kumimoji="0" lang="en-US" altLang="zh-CN" sz="1800" b="1" dirty="0"/>
              <a:t>=0</a:t>
            </a:r>
            <a:r>
              <a:rPr kumimoji="0" lang="zh-CN" altLang="en-US" sz="1800" b="1" dirty="0"/>
              <a:t>吗？是，则令</a:t>
            </a:r>
            <a:r>
              <a:rPr kumimoji="0" lang="en-US" altLang="zh-CN" sz="1800" b="1" dirty="0"/>
              <a:t>FACT(</a:t>
            </a:r>
            <a:r>
              <a:rPr kumimoji="0" lang="en-US" altLang="zh-CN" sz="1800" b="1" i="1" dirty="0"/>
              <a:t>N</a:t>
            </a:r>
            <a:r>
              <a:rPr kumimoji="0" lang="en-US" altLang="zh-CN" sz="1800" b="1" dirty="0"/>
              <a:t>)=1</a:t>
            </a:r>
            <a:r>
              <a:rPr kumimoji="0" lang="zh-CN" altLang="en-US" sz="1800" b="1" dirty="0"/>
              <a:t>，返回；</a:t>
            </a:r>
          </a:p>
          <a:p>
            <a:r>
              <a:rPr kumimoji="0" lang="en-US" altLang="zh-CN" sz="1800" b="1" dirty="0"/>
              <a:t>(2)</a:t>
            </a:r>
            <a:r>
              <a:rPr kumimoji="0" lang="zh-CN" altLang="en-US" sz="1800" b="1" dirty="0"/>
              <a:t>保存</a:t>
            </a:r>
            <a:r>
              <a:rPr kumimoji="0" lang="en-US" altLang="zh-CN" sz="1800" b="1" i="1" dirty="0"/>
              <a:t>N</a:t>
            </a:r>
            <a:r>
              <a:rPr kumimoji="0" lang="zh-CN" altLang="en-US" sz="1800" b="1" dirty="0"/>
              <a:t>，并令</a:t>
            </a:r>
            <a:r>
              <a:rPr kumimoji="0" lang="en-US" altLang="zh-CN" sz="1800" b="1" i="1" dirty="0"/>
              <a:t>N</a:t>
            </a:r>
            <a:r>
              <a:rPr kumimoji="0" lang="en-US" altLang="zh-CN" sz="1800" b="1" dirty="0"/>
              <a:t>=</a:t>
            </a:r>
            <a:r>
              <a:rPr kumimoji="0" lang="en-US" altLang="zh-CN" sz="1800" b="1" i="1" dirty="0"/>
              <a:t>N</a:t>
            </a:r>
            <a:r>
              <a:rPr kumimoji="0" lang="en-US" altLang="zh-CN" sz="1800" b="1" dirty="0"/>
              <a:t>-1</a:t>
            </a:r>
            <a:r>
              <a:rPr kumimoji="0" lang="zh-CN" altLang="en-US" sz="1800" b="1" dirty="0"/>
              <a:t>，调用自身求得</a:t>
            </a:r>
            <a:r>
              <a:rPr kumimoji="0" lang="en-US" altLang="zh-CN" sz="1800" b="1" dirty="0"/>
              <a:t>FACT(</a:t>
            </a:r>
            <a:r>
              <a:rPr kumimoji="0" lang="en-US" altLang="zh-CN" sz="1800" b="1" i="1" dirty="0"/>
              <a:t>N</a:t>
            </a:r>
            <a:r>
              <a:rPr kumimoji="0" lang="en-US" altLang="zh-CN" sz="1800" b="1" dirty="0"/>
              <a:t>-1)</a:t>
            </a:r>
            <a:r>
              <a:rPr kumimoji="0" lang="zh-CN" altLang="en-US" sz="1800" b="1" dirty="0"/>
              <a:t>；</a:t>
            </a:r>
          </a:p>
          <a:p>
            <a:r>
              <a:rPr kumimoji="0" lang="en-US" altLang="zh-CN" sz="1800" b="1" dirty="0"/>
              <a:t>(3)</a:t>
            </a:r>
            <a:r>
              <a:rPr kumimoji="0" lang="zh-CN" altLang="en-US" sz="1800" b="1" dirty="0"/>
              <a:t>顺序取出保存的</a:t>
            </a:r>
            <a:r>
              <a:rPr kumimoji="0" lang="en-US" altLang="zh-CN" sz="1800" b="1" dirty="0"/>
              <a:t>N</a:t>
            </a:r>
            <a:r>
              <a:rPr kumimoji="0" lang="zh-CN" altLang="en-US" sz="1800" b="1" dirty="0"/>
              <a:t>值（后保存的先取出）；</a:t>
            </a:r>
          </a:p>
          <a:p>
            <a:r>
              <a:rPr kumimoji="0" lang="en-US" altLang="zh-CN" sz="1800" b="1" dirty="0"/>
              <a:t>(4)</a:t>
            </a:r>
            <a:r>
              <a:rPr kumimoji="0" lang="zh-CN" altLang="en-US" sz="1800" b="1" dirty="0"/>
              <a:t>计算</a:t>
            </a:r>
            <a:r>
              <a:rPr kumimoji="0" lang="en-US" altLang="zh-CN" sz="1800" b="1" dirty="0"/>
              <a:t>FACT(</a:t>
            </a:r>
            <a:r>
              <a:rPr kumimoji="0" lang="en-US" altLang="zh-CN" sz="1800" b="1" i="1" dirty="0"/>
              <a:t>N</a:t>
            </a:r>
            <a:r>
              <a:rPr kumimoji="0" lang="en-US" altLang="zh-CN" sz="1800" b="1" dirty="0"/>
              <a:t>)=</a:t>
            </a:r>
            <a:r>
              <a:rPr kumimoji="0" lang="en-US" altLang="zh-CN" sz="1800" b="1" i="1" dirty="0"/>
              <a:t>N</a:t>
            </a:r>
            <a:r>
              <a:rPr kumimoji="0" lang="en-US" altLang="zh-CN" sz="1800" b="1" dirty="0"/>
              <a:t>*FACT(</a:t>
            </a:r>
            <a:r>
              <a:rPr kumimoji="0" lang="en-US" altLang="zh-CN" sz="1800" b="1" i="1" dirty="0"/>
              <a:t>N</a:t>
            </a:r>
            <a:r>
              <a:rPr kumimoji="0" lang="en-US" altLang="zh-CN" sz="1800" b="1" dirty="0"/>
              <a:t>-1)</a:t>
            </a:r>
            <a:r>
              <a:rPr kumimoji="0" lang="zh-CN" altLang="en-US" sz="1800" b="1" dirty="0"/>
              <a:t>，并返回。</a:t>
            </a:r>
          </a:p>
        </p:txBody>
      </p:sp>
      <p:sp>
        <p:nvSpPr>
          <p:cNvPr id="441358" name="Text Box 14"/>
          <p:cNvSpPr txBox="1">
            <a:spLocks noChangeArrowheads="1"/>
          </p:cNvSpPr>
          <p:nvPr/>
        </p:nvSpPr>
        <p:spPr bwMode="auto">
          <a:xfrm>
            <a:off x="6464300" y="3357563"/>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400"/>
          </a:p>
        </p:txBody>
      </p:sp>
      <p:sp>
        <p:nvSpPr>
          <p:cNvPr id="441360" name="Text Box 16"/>
          <p:cNvSpPr txBox="1">
            <a:spLocks noChangeArrowheads="1"/>
          </p:cNvSpPr>
          <p:nvPr/>
        </p:nvSpPr>
        <p:spPr bwMode="auto">
          <a:xfrm>
            <a:off x="6464300" y="3371850"/>
            <a:ext cx="1727200" cy="669925"/>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800"/>
              <a:t>再次调用自身计算</a:t>
            </a:r>
            <a:r>
              <a:rPr kumimoji="0" lang="en-US" altLang="zh-CN" sz="1800"/>
              <a:t>FACT(BX)</a:t>
            </a:r>
          </a:p>
        </p:txBody>
      </p:sp>
      <p:sp>
        <p:nvSpPr>
          <p:cNvPr id="441361" name="Text Box 17"/>
          <p:cNvSpPr txBox="1">
            <a:spLocks noChangeArrowheads="1"/>
          </p:cNvSpPr>
          <p:nvPr/>
        </p:nvSpPr>
        <p:spPr bwMode="auto">
          <a:xfrm>
            <a:off x="6464300" y="4221163"/>
            <a:ext cx="1728788" cy="395287"/>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t>取出保存的</a:t>
            </a:r>
            <a:r>
              <a:rPr lang="en-US" altLang="zh-CN" sz="1800"/>
              <a:t>BX</a:t>
            </a:r>
          </a:p>
        </p:txBody>
      </p:sp>
      <p:sp>
        <p:nvSpPr>
          <p:cNvPr id="441362" name="Text Box 18"/>
          <p:cNvSpPr txBox="1">
            <a:spLocks noChangeArrowheads="1"/>
          </p:cNvSpPr>
          <p:nvPr/>
        </p:nvSpPr>
        <p:spPr bwMode="auto">
          <a:xfrm>
            <a:off x="6464300" y="4797425"/>
            <a:ext cx="1728788" cy="39528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t>计算</a:t>
            </a:r>
            <a:r>
              <a:rPr lang="en-US" altLang="zh-CN" sz="1800"/>
              <a:t>AX*BX</a:t>
            </a:r>
          </a:p>
        </p:txBody>
      </p:sp>
      <p:sp>
        <p:nvSpPr>
          <p:cNvPr id="441363" name="Text Box 19"/>
          <p:cNvSpPr txBox="1">
            <a:spLocks noChangeArrowheads="1"/>
          </p:cNvSpPr>
          <p:nvPr/>
        </p:nvSpPr>
        <p:spPr bwMode="auto">
          <a:xfrm>
            <a:off x="6464300" y="5429250"/>
            <a:ext cx="1728788" cy="395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t>返回</a:t>
            </a:r>
          </a:p>
        </p:txBody>
      </p:sp>
      <p:sp>
        <p:nvSpPr>
          <p:cNvPr id="441364" name="AutoShape 20"/>
          <p:cNvSpPr>
            <a:spLocks noChangeArrowheads="1"/>
          </p:cNvSpPr>
          <p:nvPr/>
        </p:nvSpPr>
        <p:spPr bwMode="auto">
          <a:xfrm>
            <a:off x="6824663" y="6067425"/>
            <a:ext cx="936625" cy="358775"/>
          </a:xfrm>
          <a:prstGeom prst="flowChartTerminator">
            <a:avLst/>
          </a:prstGeom>
          <a:noFill/>
          <a:ln w="28575">
            <a:solidFill>
              <a:schemeClr val="tx1"/>
            </a:solidFill>
            <a:miter lim="800000"/>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67" name="Text Box 23"/>
          <p:cNvSpPr txBox="1">
            <a:spLocks noChangeArrowheads="1"/>
          </p:cNvSpPr>
          <p:nvPr/>
        </p:nvSpPr>
        <p:spPr bwMode="auto">
          <a:xfrm>
            <a:off x="7019925" y="11858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开始</a:t>
            </a:r>
          </a:p>
        </p:txBody>
      </p:sp>
      <p:sp>
        <p:nvSpPr>
          <p:cNvPr id="441368" name="Text Box 24"/>
          <p:cNvSpPr txBox="1">
            <a:spLocks noChangeArrowheads="1"/>
          </p:cNvSpPr>
          <p:nvPr/>
        </p:nvSpPr>
        <p:spPr bwMode="auto">
          <a:xfrm>
            <a:off x="6948488" y="608647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结束</a:t>
            </a:r>
          </a:p>
        </p:txBody>
      </p:sp>
      <p:sp>
        <p:nvSpPr>
          <p:cNvPr id="441369" name="Line 25"/>
          <p:cNvSpPr>
            <a:spLocks noChangeShapeType="1"/>
          </p:cNvSpPr>
          <p:nvPr/>
        </p:nvSpPr>
        <p:spPr bwMode="auto">
          <a:xfrm flipH="1">
            <a:off x="5580063" y="2060575"/>
            <a:ext cx="8636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0" name="Line 26"/>
          <p:cNvSpPr>
            <a:spLocks noChangeShapeType="1"/>
          </p:cNvSpPr>
          <p:nvPr/>
        </p:nvSpPr>
        <p:spPr bwMode="auto">
          <a:xfrm>
            <a:off x="5580063" y="2060575"/>
            <a:ext cx="0" cy="27368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1" name="Line 27"/>
          <p:cNvSpPr>
            <a:spLocks noChangeShapeType="1"/>
          </p:cNvSpPr>
          <p:nvPr/>
        </p:nvSpPr>
        <p:spPr bwMode="auto">
          <a:xfrm>
            <a:off x="7308850" y="1557338"/>
            <a:ext cx="0" cy="28733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2" name="Line 28"/>
          <p:cNvSpPr>
            <a:spLocks noChangeShapeType="1"/>
          </p:cNvSpPr>
          <p:nvPr/>
        </p:nvSpPr>
        <p:spPr bwMode="auto">
          <a:xfrm>
            <a:off x="7308850" y="2276475"/>
            <a:ext cx="0" cy="2159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3" name="Line 29"/>
          <p:cNvSpPr>
            <a:spLocks noChangeShapeType="1"/>
          </p:cNvSpPr>
          <p:nvPr/>
        </p:nvSpPr>
        <p:spPr bwMode="auto">
          <a:xfrm>
            <a:off x="7308850" y="3141663"/>
            <a:ext cx="0" cy="2159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4" name="Line 30"/>
          <p:cNvSpPr>
            <a:spLocks noChangeShapeType="1"/>
          </p:cNvSpPr>
          <p:nvPr/>
        </p:nvSpPr>
        <p:spPr bwMode="auto">
          <a:xfrm>
            <a:off x="7308850" y="4005263"/>
            <a:ext cx="0" cy="2159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5" name="Line 31"/>
          <p:cNvSpPr>
            <a:spLocks noChangeShapeType="1"/>
          </p:cNvSpPr>
          <p:nvPr/>
        </p:nvSpPr>
        <p:spPr bwMode="auto">
          <a:xfrm>
            <a:off x="7308850" y="4581525"/>
            <a:ext cx="0" cy="2159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6" name="Line 32"/>
          <p:cNvSpPr>
            <a:spLocks noChangeShapeType="1"/>
          </p:cNvSpPr>
          <p:nvPr/>
        </p:nvSpPr>
        <p:spPr bwMode="auto">
          <a:xfrm>
            <a:off x="7308850" y="5157788"/>
            <a:ext cx="0" cy="28733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7" name="Line 33"/>
          <p:cNvSpPr>
            <a:spLocks noChangeShapeType="1"/>
          </p:cNvSpPr>
          <p:nvPr/>
        </p:nvSpPr>
        <p:spPr bwMode="auto">
          <a:xfrm>
            <a:off x="7308850" y="5805488"/>
            <a:ext cx="0" cy="28733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8" name="Line 34"/>
          <p:cNvSpPr>
            <a:spLocks noChangeShapeType="1"/>
          </p:cNvSpPr>
          <p:nvPr/>
        </p:nvSpPr>
        <p:spPr bwMode="auto">
          <a:xfrm flipH="1">
            <a:off x="5580063" y="5157788"/>
            <a:ext cx="0" cy="1428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79" name="Line 35"/>
          <p:cNvSpPr>
            <a:spLocks noChangeShapeType="1"/>
          </p:cNvSpPr>
          <p:nvPr/>
        </p:nvSpPr>
        <p:spPr bwMode="auto">
          <a:xfrm>
            <a:off x="5580063" y="5300663"/>
            <a:ext cx="165576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80" name="Text Box 36"/>
          <p:cNvSpPr txBox="1">
            <a:spLocks noChangeArrowheads="1"/>
          </p:cNvSpPr>
          <p:nvPr/>
        </p:nvSpPr>
        <p:spPr bwMode="auto">
          <a:xfrm>
            <a:off x="5848350" y="1792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Y</a:t>
            </a:r>
          </a:p>
        </p:txBody>
      </p:sp>
      <p:sp>
        <p:nvSpPr>
          <p:cNvPr id="441381" name="Text Box 37"/>
          <p:cNvSpPr txBox="1">
            <a:spLocks noChangeArrowheads="1"/>
          </p:cNvSpPr>
          <p:nvPr/>
        </p:nvSpPr>
        <p:spPr bwMode="auto">
          <a:xfrm>
            <a:off x="7380288" y="2205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N</a:t>
            </a: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Text Box 3"/>
          <p:cNvSpPr txBox="1">
            <a:spLocks noChangeArrowheads="1"/>
          </p:cNvSpPr>
          <p:nvPr/>
        </p:nvSpPr>
        <p:spPr bwMode="auto">
          <a:xfrm>
            <a:off x="323528" y="836712"/>
            <a:ext cx="2952328" cy="33178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lang="en-US" altLang="zh-CN" sz="1600" b="0" dirty="0">
                <a:latin typeface="Times New Roman" panose="02020603050405020304" pitchFamily="18" charset="0"/>
              </a:rPr>
              <a:t>FACT	PROC</a:t>
            </a:r>
          </a:p>
          <a:p>
            <a:pPr>
              <a:spcBef>
                <a:spcPct val="10000"/>
              </a:spcBef>
            </a:pPr>
            <a:r>
              <a:rPr lang="en-US" altLang="zh-CN" sz="1600" b="0" dirty="0">
                <a:latin typeface="Times New Roman" panose="02020603050405020304" pitchFamily="18" charset="0"/>
              </a:rPr>
              <a:t>	AND	BX,BX</a:t>
            </a:r>
          </a:p>
          <a:p>
            <a:pPr>
              <a:spcBef>
                <a:spcPct val="10000"/>
              </a:spcBef>
            </a:pPr>
            <a:r>
              <a:rPr lang="en-US" altLang="zh-CN" sz="1600" b="0" dirty="0">
                <a:latin typeface="Times New Roman" panose="02020603050405020304" pitchFamily="18" charset="0"/>
              </a:rPr>
              <a:t>	JZ	FACT1</a:t>
            </a:r>
          </a:p>
          <a:p>
            <a:pPr>
              <a:spcBef>
                <a:spcPct val="10000"/>
              </a:spcBef>
            </a:pPr>
            <a:r>
              <a:rPr lang="en-US" altLang="zh-CN" sz="1600" b="0" dirty="0">
                <a:latin typeface="Times New Roman" panose="02020603050405020304" pitchFamily="18" charset="0"/>
              </a:rPr>
              <a:t>	PUSH	BX</a:t>
            </a:r>
          </a:p>
          <a:p>
            <a:pPr>
              <a:spcBef>
                <a:spcPct val="10000"/>
              </a:spcBef>
            </a:pPr>
            <a:r>
              <a:rPr lang="en-US" altLang="zh-CN" sz="1600" b="0" dirty="0">
                <a:latin typeface="Times New Roman" panose="02020603050405020304" pitchFamily="18" charset="0"/>
              </a:rPr>
              <a:t>	DEC	BX  ;BX=1</a:t>
            </a:r>
          </a:p>
          <a:p>
            <a:pPr>
              <a:spcBef>
                <a:spcPct val="10000"/>
              </a:spcBef>
            </a:pPr>
            <a:r>
              <a:rPr lang="en-US" altLang="zh-CN" sz="1600" b="0" dirty="0">
                <a:latin typeface="Times New Roman" panose="02020603050405020304" pitchFamily="18" charset="0"/>
              </a:rPr>
              <a:t>	CALL	FACT</a:t>
            </a:r>
          </a:p>
          <a:p>
            <a:pPr>
              <a:spcBef>
                <a:spcPct val="10000"/>
              </a:spcBef>
            </a:pPr>
            <a:r>
              <a:rPr lang="en-US" altLang="zh-CN" sz="1600" b="0" dirty="0">
                <a:solidFill>
                  <a:srgbClr val="3333FF"/>
                </a:solidFill>
                <a:latin typeface="Times New Roman" panose="02020603050405020304" pitchFamily="18" charset="0"/>
              </a:rPr>
              <a:t>	</a:t>
            </a:r>
            <a:r>
              <a:rPr lang="en-US" altLang="zh-CN" sz="1600" b="0" dirty="0">
                <a:solidFill>
                  <a:srgbClr val="FF0000"/>
                </a:solidFill>
                <a:latin typeface="Times New Roman" panose="02020603050405020304" pitchFamily="18" charset="0"/>
              </a:rPr>
              <a:t>POP	BX  ;BX=2</a:t>
            </a:r>
          </a:p>
          <a:p>
            <a:pPr>
              <a:spcBef>
                <a:spcPct val="10000"/>
              </a:spcBef>
            </a:pPr>
            <a:r>
              <a:rPr lang="en-US" altLang="zh-CN" sz="1600" b="0" dirty="0">
                <a:solidFill>
                  <a:srgbClr val="FF0000"/>
                </a:solidFill>
                <a:latin typeface="Times New Roman" panose="02020603050405020304" pitchFamily="18" charset="0"/>
              </a:rPr>
              <a:t>	MUL	BX</a:t>
            </a:r>
          </a:p>
          <a:p>
            <a:pPr>
              <a:spcBef>
                <a:spcPct val="10000"/>
              </a:spcBef>
            </a:pPr>
            <a:r>
              <a:rPr lang="en-US" altLang="zh-CN" sz="1600" b="0" dirty="0">
                <a:solidFill>
                  <a:srgbClr val="FF0000"/>
                </a:solidFill>
                <a:latin typeface="Times New Roman" panose="02020603050405020304" pitchFamily="18" charset="0"/>
              </a:rPr>
              <a:t>	RET</a:t>
            </a:r>
          </a:p>
          <a:p>
            <a:pPr>
              <a:spcBef>
                <a:spcPct val="10000"/>
              </a:spcBef>
            </a:pPr>
            <a:r>
              <a:rPr lang="en-US" altLang="zh-CN" sz="1600" b="0" dirty="0">
                <a:solidFill>
                  <a:srgbClr val="3333FF"/>
                </a:solidFill>
                <a:latin typeface="Times New Roman" panose="02020603050405020304" pitchFamily="18" charset="0"/>
              </a:rPr>
              <a:t>FACT1:	MOV	AX,1</a:t>
            </a:r>
          </a:p>
          <a:p>
            <a:pPr>
              <a:spcBef>
                <a:spcPct val="10000"/>
              </a:spcBef>
            </a:pPr>
            <a:r>
              <a:rPr lang="en-US" altLang="zh-CN" sz="1600" b="0" dirty="0">
                <a:solidFill>
                  <a:srgbClr val="3333FF"/>
                </a:solidFill>
                <a:latin typeface="Times New Roman" panose="02020603050405020304" pitchFamily="18" charset="0"/>
              </a:rPr>
              <a:t>	RET</a:t>
            </a:r>
          </a:p>
          <a:p>
            <a:pPr>
              <a:spcBef>
                <a:spcPct val="10000"/>
              </a:spcBef>
            </a:pPr>
            <a:r>
              <a:rPr lang="en-US" altLang="zh-CN" sz="1600" b="0" dirty="0">
                <a:latin typeface="Times New Roman" panose="02020603050405020304" pitchFamily="18" charset="0"/>
              </a:rPr>
              <a:t>FACT	ENDP</a:t>
            </a:r>
          </a:p>
        </p:txBody>
      </p:sp>
      <p:sp>
        <p:nvSpPr>
          <p:cNvPr id="34" name="文本框 1"/>
          <p:cNvSpPr txBox="1"/>
          <p:nvPr/>
        </p:nvSpPr>
        <p:spPr>
          <a:xfrm>
            <a:off x="467544" y="296652"/>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
        <p:nvSpPr>
          <p:cNvPr id="2" name="文本框 1">
            <a:extLst>
              <a:ext uri="{FF2B5EF4-FFF2-40B4-BE49-F238E27FC236}">
                <a16:creationId xmlns:a16="http://schemas.microsoft.com/office/drawing/2014/main" id="{7F11E10D-FC47-4CFD-A63F-31C68304F35B}"/>
              </a:ext>
            </a:extLst>
          </p:cNvPr>
          <p:cNvSpPr txBox="1"/>
          <p:nvPr/>
        </p:nvSpPr>
        <p:spPr>
          <a:xfrm>
            <a:off x="5040052" y="1121660"/>
            <a:ext cx="2642070" cy="461665"/>
          </a:xfrm>
          <a:prstGeom prst="rect">
            <a:avLst/>
          </a:prstGeom>
          <a:noFill/>
        </p:spPr>
        <p:txBody>
          <a:bodyPr wrap="none" rtlCol="0">
            <a:spAutoFit/>
          </a:bodyPr>
          <a:lstStyle/>
          <a:p>
            <a:r>
              <a:rPr lang="zh-CN" altLang="en-US" dirty="0"/>
              <a:t>例：求</a:t>
            </a:r>
            <a:r>
              <a:rPr lang="en-US" altLang="zh-CN" dirty="0"/>
              <a:t>2</a:t>
            </a:r>
            <a:r>
              <a:rPr lang="zh-CN" altLang="en-US" dirty="0"/>
              <a:t>！，</a:t>
            </a:r>
            <a:r>
              <a:rPr lang="en-US" altLang="zh-CN" dirty="0"/>
              <a:t>BX=2</a:t>
            </a:r>
            <a:endParaRPr lang="zh-CN" altLang="en-US" dirty="0"/>
          </a:p>
        </p:txBody>
      </p:sp>
      <p:sp>
        <p:nvSpPr>
          <p:cNvPr id="33" name="Text Box 3">
            <a:extLst>
              <a:ext uri="{FF2B5EF4-FFF2-40B4-BE49-F238E27FC236}">
                <a16:creationId xmlns:a16="http://schemas.microsoft.com/office/drawing/2014/main" id="{76FF5334-76BE-41FE-9A7A-913D44659C45}"/>
              </a:ext>
            </a:extLst>
          </p:cNvPr>
          <p:cNvSpPr txBox="1">
            <a:spLocks noChangeArrowheads="1"/>
          </p:cNvSpPr>
          <p:nvPr/>
        </p:nvSpPr>
        <p:spPr bwMode="auto">
          <a:xfrm>
            <a:off x="3247660" y="1916832"/>
            <a:ext cx="3060340" cy="3588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endParaRPr lang="en-US" altLang="zh-CN" sz="1600" b="0" dirty="0">
              <a:latin typeface="Times New Roman" panose="02020603050405020304" pitchFamily="18" charset="0"/>
            </a:endParaRPr>
          </a:p>
          <a:p>
            <a:pPr>
              <a:spcBef>
                <a:spcPct val="10000"/>
              </a:spcBef>
            </a:pPr>
            <a:r>
              <a:rPr lang="en-US" altLang="zh-CN" sz="1600" b="0" dirty="0">
                <a:latin typeface="Times New Roman" panose="02020603050405020304" pitchFamily="18" charset="0"/>
              </a:rPr>
              <a:t>FACT	PROC</a:t>
            </a:r>
          </a:p>
          <a:p>
            <a:pPr>
              <a:spcBef>
                <a:spcPct val="10000"/>
              </a:spcBef>
            </a:pPr>
            <a:r>
              <a:rPr lang="en-US" altLang="zh-CN" sz="1600" b="0" dirty="0">
                <a:latin typeface="Times New Roman" panose="02020603050405020304" pitchFamily="18" charset="0"/>
              </a:rPr>
              <a:t>	AND	BX,BX</a:t>
            </a:r>
          </a:p>
          <a:p>
            <a:pPr>
              <a:spcBef>
                <a:spcPct val="10000"/>
              </a:spcBef>
            </a:pPr>
            <a:r>
              <a:rPr lang="en-US" altLang="zh-CN" sz="1600" b="0" dirty="0">
                <a:latin typeface="Times New Roman" panose="02020603050405020304" pitchFamily="18" charset="0"/>
              </a:rPr>
              <a:t>	JZ	FACT1</a:t>
            </a:r>
          </a:p>
          <a:p>
            <a:pPr>
              <a:spcBef>
                <a:spcPct val="10000"/>
              </a:spcBef>
            </a:pPr>
            <a:r>
              <a:rPr lang="en-US" altLang="zh-CN" sz="1600" b="0" dirty="0">
                <a:latin typeface="Times New Roman" panose="02020603050405020304" pitchFamily="18" charset="0"/>
              </a:rPr>
              <a:t>	PUSH	BX</a:t>
            </a:r>
          </a:p>
          <a:p>
            <a:pPr>
              <a:spcBef>
                <a:spcPct val="10000"/>
              </a:spcBef>
            </a:pPr>
            <a:r>
              <a:rPr lang="en-US" altLang="zh-CN" sz="1600" b="0" dirty="0">
                <a:latin typeface="Times New Roman" panose="02020603050405020304" pitchFamily="18" charset="0"/>
              </a:rPr>
              <a:t>	DEC	BX   ;BX=0</a:t>
            </a:r>
          </a:p>
          <a:p>
            <a:pPr>
              <a:spcBef>
                <a:spcPct val="10000"/>
              </a:spcBef>
            </a:pPr>
            <a:r>
              <a:rPr lang="en-US" altLang="zh-CN" sz="1600" b="0" dirty="0">
                <a:latin typeface="Times New Roman" panose="02020603050405020304" pitchFamily="18" charset="0"/>
              </a:rPr>
              <a:t>	CALL	FACT</a:t>
            </a:r>
          </a:p>
          <a:p>
            <a:pPr>
              <a:spcBef>
                <a:spcPct val="10000"/>
              </a:spcBef>
            </a:pPr>
            <a:r>
              <a:rPr lang="en-US" altLang="zh-CN" sz="1600" b="0" dirty="0">
                <a:solidFill>
                  <a:srgbClr val="3333FF"/>
                </a:solidFill>
                <a:latin typeface="Times New Roman" panose="02020603050405020304" pitchFamily="18" charset="0"/>
              </a:rPr>
              <a:t>	</a:t>
            </a:r>
            <a:r>
              <a:rPr lang="en-US" altLang="zh-CN" sz="1600" b="0" dirty="0">
                <a:solidFill>
                  <a:srgbClr val="FF0000"/>
                </a:solidFill>
                <a:latin typeface="Times New Roman" panose="02020603050405020304" pitchFamily="18" charset="0"/>
              </a:rPr>
              <a:t>POP	BX   ;BX=1</a:t>
            </a:r>
          </a:p>
          <a:p>
            <a:pPr>
              <a:spcBef>
                <a:spcPct val="10000"/>
              </a:spcBef>
            </a:pPr>
            <a:r>
              <a:rPr lang="en-US" altLang="zh-CN" sz="1600" b="0" dirty="0">
                <a:solidFill>
                  <a:srgbClr val="FF0000"/>
                </a:solidFill>
                <a:latin typeface="Times New Roman" panose="02020603050405020304" pitchFamily="18" charset="0"/>
              </a:rPr>
              <a:t>	MUL	BX</a:t>
            </a:r>
          </a:p>
          <a:p>
            <a:pPr>
              <a:spcBef>
                <a:spcPct val="10000"/>
              </a:spcBef>
            </a:pPr>
            <a:r>
              <a:rPr lang="en-US" altLang="zh-CN" sz="1600" b="0" dirty="0">
                <a:solidFill>
                  <a:srgbClr val="FF0000"/>
                </a:solidFill>
                <a:latin typeface="Times New Roman" panose="02020603050405020304" pitchFamily="18" charset="0"/>
              </a:rPr>
              <a:t>	RET</a:t>
            </a:r>
          </a:p>
          <a:p>
            <a:pPr>
              <a:spcBef>
                <a:spcPct val="10000"/>
              </a:spcBef>
            </a:pPr>
            <a:r>
              <a:rPr lang="en-US" altLang="zh-CN" sz="1600" b="0" dirty="0">
                <a:solidFill>
                  <a:srgbClr val="3333FF"/>
                </a:solidFill>
                <a:latin typeface="Times New Roman" panose="02020603050405020304" pitchFamily="18" charset="0"/>
              </a:rPr>
              <a:t>FACT1:	MOV	AX,1</a:t>
            </a:r>
          </a:p>
          <a:p>
            <a:pPr>
              <a:spcBef>
                <a:spcPct val="10000"/>
              </a:spcBef>
            </a:pPr>
            <a:r>
              <a:rPr lang="en-US" altLang="zh-CN" sz="1600" b="0" dirty="0">
                <a:solidFill>
                  <a:srgbClr val="3333FF"/>
                </a:solidFill>
                <a:latin typeface="Times New Roman" panose="02020603050405020304" pitchFamily="18" charset="0"/>
              </a:rPr>
              <a:t>	RET</a:t>
            </a:r>
          </a:p>
          <a:p>
            <a:pPr>
              <a:spcBef>
                <a:spcPct val="10000"/>
              </a:spcBef>
            </a:pPr>
            <a:r>
              <a:rPr lang="en-US" altLang="zh-CN" sz="1600" b="0" dirty="0">
                <a:latin typeface="Times New Roman" panose="02020603050405020304" pitchFamily="18" charset="0"/>
              </a:rPr>
              <a:t>FACT	ENDP</a:t>
            </a:r>
          </a:p>
        </p:txBody>
      </p:sp>
      <p:sp>
        <p:nvSpPr>
          <p:cNvPr id="35" name="Text Box 3">
            <a:extLst>
              <a:ext uri="{FF2B5EF4-FFF2-40B4-BE49-F238E27FC236}">
                <a16:creationId xmlns:a16="http://schemas.microsoft.com/office/drawing/2014/main" id="{D1E07877-73AB-4A86-A8B7-D99D902A153E}"/>
              </a:ext>
            </a:extLst>
          </p:cNvPr>
          <p:cNvSpPr txBox="1">
            <a:spLocks noChangeArrowheads="1"/>
          </p:cNvSpPr>
          <p:nvPr/>
        </p:nvSpPr>
        <p:spPr bwMode="auto">
          <a:xfrm>
            <a:off x="6264188" y="3537012"/>
            <a:ext cx="2813983" cy="33178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lang="en-US" altLang="zh-CN" sz="1600" b="0" dirty="0">
                <a:latin typeface="Times New Roman" panose="02020603050405020304" pitchFamily="18" charset="0"/>
              </a:rPr>
              <a:t>FACT	PROC</a:t>
            </a:r>
          </a:p>
          <a:p>
            <a:pPr>
              <a:spcBef>
                <a:spcPct val="10000"/>
              </a:spcBef>
            </a:pPr>
            <a:r>
              <a:rPr lang="en-US" altLang="zh-CN" sz="1600" b="0" dirty="0">
                <a:latin typeface="Times New Roman" panose="02020603050405020304" pitchFamily="18" charset="0"/>
              </a:rPr>
              <a:t>	AND	BX,BX</a:t>
            </a:r>
          </a:p>
          <a:p>
            <a:pPr>
              <a:spcBef>
                <a:spcPct val="10000"/>
              </a:spcBef>
            </a:pPr>
            <a:r>
              <a:rPr lang="en-US" altLang="zh-CN" sz="1600" b="0" dirty="0">
                <a:latin typeface="Times New Roman" panose="02020603050405020304" pitchFamily="18" charset="0"/>
              </a:rPr>
              <a:t>	JZ	FACT1</a:t>
            </a:r>
          </a:p>
          <a:p>
            <a:pPr>
              <a:spcBef>
                <a:spcPct val="10000"/>
              </a:spcBef>
            </a:pPr>
            <a:r>
              <a:rPr lang="en-US" altLang="zh-CN" sz="1600" b="0" dirty="0">
                <a:latin typeface="Times New Roman" panose="02020603050405020304" pitchFamily="18" charset="0"/>
              </a:rPr>
              <a:t>	</a:t>
            </a:r>
            <a:r>
              <a:rPr lang="en-US" altLang="zh-CN" sz="1600" b="0" dirty="0">
                <a:solidFill>
                  <a:srgbClr val="3333FF"/>
                </a:solidFill>
                <a:latin typeface="Times New Roman" panose="02020603050405020304" pitchFamily="18" charset="0"/>
              </a:rPr>
              <a:t>PUSH	BX</a:t>
            </a:r>
          </a:p>
          <a:p>
            <a:pPr>
              <a:spcBef>
                <a:spcPct val="10000"/>
              </a:spcBef>
            </a:pPr>
            <a:r>
              <a:rPr lang="en-US" altLang="zh-CN" sz="1600" b="0" dirty="0">
                <a:solidFill>
                  <a:srgbClr val="3333FF"/>
                </a:solidFill>
                <a:latin typeface="Times New Roman" panose="02020603050405020304" pitchFamily="18" charset="0"/>
              </a:rPr>
              <a:t>	DEC	BX</a:t>
            </a:r>
          </a:p>
          <a:p>
            <a:pPr>
              <a:spcBef>
                <a:spcPct val="10000"/>
              </a:spcBef>
            </a:pPr>
            <a:r>
              <a:rPr lang="en-US" altLang="zh-CN" sz="1600" b="0" dirty="0">
                <a:solidFill>
                  <a:srgbClr val="3333FF"/>
                </a:solidFill>
                <a:latin typeface="Times New Roman" panose="02020603050405020304" pitchFamily="18" charset="0"/>
              </a:rPr>
              <a:t>	CALL	FACT</a:t>
            </a:r>
          </a:p>
          <a:p>
            <a:pPr>
              <a:spcBef>
                <a:spcPct val="10000"/>
              </a:spcBef>
            </a:pPr>
            <a:r>
              <a:rPr lang="en-US" altLang="zh-CN" sz="1600" b="0" dirty="0">
                <a:solidFill>
                  <a:srgbClr val="3333FF"/>
                </a:solidFill>
                <a:latin typeface="Times New Roman" panose="02020603050405020304" pitchFamily="18" charset="0"/>
              </a:rPr>
              <a:t>	POP	BX</a:t>
            </a:r>
          </a:p>
          <a:p>
            <a:pPr>
              <a:spcBef>
                <a:spcPct val="10000"/>
              </a:spcBef>
            </a:pPr>
            <a:r>
              <a:rPr lang="en-US" altLang="zh-CN" sz="1600" b="0" dirty="0">
                <a:solidFill>
                  <a:srgbClr val="3333FF"/>
                </a:solidFill>
                <a:latin typeface="Times New Roman" panose="02020603050405020304" pitchFamily="18" charset="0"/>
              </a:rPr>
              <a:t>	MUL	BX</a:t>
            </a:r>
          </a:p>
          <a:p>
            <a:pPr>
              <a:spcBef>
                <a:spcPct val="10000"/>
              </a:spcBef>
            </a:pPr>
            <a:r>
              <a:rPr lang="en-US" altLang="zh-CN" sz="1600" b="0" dirty="0">
                <a:solidFill>
                  <a:srgbClr val="3333FF"/>
                </a:solidFill>
                <a:latin typeface="Times New Roman" panose="02020603050405020304" pitchFamily="18" charset="0"/>
              </a:rPr>
              <a:t>	RET</a:t>
            </a:r>
          </a:p>
          <a:p>
            <a:pPr>
              <a:spcBef>
                <a:spcPct val="10000"/>
              </a:spcBef>
            </a:pPr>
            <a:r>
              <a:rPr lang="en-US" altLang="zh-CN" sz="1600" b="0" dirty="0">
                <a:latin typeface="Times New Roman" panose="02020603050405020304" pitchFamily="18" charset="0"/>
              </a:rPr>
              <a:t>FACT1:	MOV	AX,1</a:t>
            </a:r>
          </a:p>
          <a:p>
            <a:pPr>
              <a:spcBef>
                <a:spcPct val="10000"/>
              </a:spcBef>
            </a:pPr>
            <a:r>
              <a:rPr lang="en-US" altLang="zh-CN" sz="1600" b="0" dirty="0">
                <a:latin typeface="Times New Roman" panose="02020603050405020304" pitchFamily="18" charset="0"/>
              </a:rPr>
              <a:t>	RET</a:t>
            </a:r>
          </a:p>
          <a:p>
            <a:pPr>
              <a:spcBef>
                <a:spcPct val="10000"/>
              </a:spcBef>
            </a:pPr>
            <a:r>
              <a:rPr lang="en-US" altLang="zh-CN" sz="1600" b="0" dirty="0">
                <a:latin typeface="Times New Roman" panose="02020603050405020304" pitchFamily="18" charset="0"/>
              </a:rPr>
              <a:t>FACT	ENDP</a:t>
            </a:r>
          </a:p>
        </p:txBody>
      </p:sp>
      <p:sp>
        <p:nvSpPr>
          <p:cNvPr id="3" name="箭头: 右 2">
            <a:extLst>
              <a:ext uri="{FF2B5EF4-FFF2-40B4-BE49-F238E27FC236}">
                <a16:creationId xmlns:a16="http://schemas.microsoft.com/office/drawing/2014/main" id="{4EDA73A9-E734-4AB6-AEC9-1079729E1340}"/>
              </a:ext>
            </a:extLst>
          </p:cNvPr>
          <p:cNvSpPr/>
          <p:nvPr/>
        </p:nvSpPr>
        <p:spPr bwMode="auto">
          <a:xfrm>
            <a:off x="2987824" y="2276872"/>
            <a:ext cx="288032" cy="144016"/>
          </a:xfrm>
          <a:prstGeom prst="rightArrow">
            <a:avLst/>
          </a:prstGeom>
          <a:solidFill>
            <a:srgbClr val="FF0000"/>
          </a:solidFill>
          <a:ln w="9525"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6" name="箭头: 右 35">
            <a:extLst>
              <a:ext uri="{FF2B5EF4-FFF2-40B4-BE49-F238E27FC236}">
                <a16:creationId xmlns:a16="http://schemas.microsoft.com/office/drawing/2014/main" id="{741F017E-FE49-459A-A916-841C85FCBCE1}"/>
              </a:ext>
            </a:extLst>
          </p:cNvPr>
          <p:cNvSpPr/>
          <p:nvPr/>
        </p:nvSpPr>
        <p:spPr bwMode="auto">
          <a:xfrm>
            <a:off x="5926465" y="3639161"/>
            <a:ext cx="288032" cy="144016"/>
          </a:xfrm>
          <a:prstGeom prst="rightArrow">
            <a:avLst/>
          </a:prstGeom>
          <a:solidFill>
            <a:srgbClr val="FF0000"/>
          </a:solidFill>
          <a:ln w="9525"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5" name="组合 14">
            <a:extLst>
              <a:ext uri="{FF2B5EF4-FFF2-40B4-BE49-F238E27FC236}">
                <a16:creationId xmlns:a16="http://schemas.microsoft.com/office/drawing/2014/main" id="{3163E6B5-71B7-416E-9A2C-B286F078233D}"/>
              </a:ext>
            </a:extLst>
          </p:cNvPr>
          <p:cNvGrpSpPr/>
          <p:nvPr/>
        </p:nvGrpSpPr>
        <p:grpSpPr>
          <a:xfrm>
            <a:off x="2879812" y="3933056"/>
            <a:ext cx="4320480" cy="2484276"/>
            <a:chOff x="2879812" y="3933056"/>
            <a:chExt cx="4320480" cy="2484276"/>
          </a:xfrm>
        </p:grpSpPr>
        <p:cxnSp>
          <p:nvCxnSpPr>
            <p:cNvPr id="7" name="直接连接符 6">
              <a:extLst>
                <a:ext uri="{FF2B5EF4-FFF2-40B4-BE49-F238E27FC236}">
                  <a16:creationId xmlns:a16="http://schemas.microsoft.com/office/drawing/2014/main" id="{8FE2B1A7-08D5-40D7-879F-5405129121AA}"/>
                </a:ext>
              </a:extLst>
            </p:cNvPr>
            <p:cNvCxnSpPr/>
            <p:nvPr/>
          </p:nvCxnSpPr>
          <p:spPr bwMode="auto">
            <a:xfrm flipH="1" flipV="1">
              <a:off x="2879812" y="6381328"/>
              <a:ext cx="4320480" cy="36004"/>
            </a:xfrm>
            <a:prstGeom prst="line">
              <a:avLst/>
            </a:prstGeom>
            <a:solidFill>
              <a:schemeClr val="bg1"/>
            </a:solidFill>
            <a:ln w="25400" cap="flat" cmpd="sng" algn="ctr">
              <a:solidFill>
                <a:srgbClr val="66CCFF"/>
              </a:solidFill>
              <a:prstDash val="solid"/>
              <a:round/>
              <a:headEnd type="none" w="med" len="med"/>
              <a:tailEnd type="none" w="lg" len="lg"/>
            </a:ln>
          </p:spPr>
        </p:cxnSp>
        <p:cxnSp>
          <p:nvCxnSpPr>
            <p:cNvPr id="9" name="直接连接符 8">
              <a:extLst>
                <a:ext uri="{FF2B5EF4-FFF2-40B4-BE49-F238E27FC236}">
                  <a16:creationId xmlns:a16="http://schemas.microsoft.com/office/drawing/2014/main" id="{528A3D7C-F290-407D-A505-6F74F14D9C65}"/>
                </a:ext>
              </a:extLst>
            </p:cNvPr>
            <p:cNvCxnSpPr>
              <a:cxnSpLocks/>
            </p:cNvCxnSpPr>
            <p:nvPr/>
          </p:nvCxnSpPr>
          <p:spPr bwMode="auto">
            <a:xfrm flipV="1">
              <a:off x="2879813" y="3933056"/>
              <a:ext cx="0" cy="2448272"/>
            </a:xfrm>
            <a:prstGeom prst="line">
              <a:avLst/>
            </a:prstGeom>
            <a:solidFill>
              <a:schemeClr val="bg1"/>
            </a:solidFill>
            <a:ln w="25400" cap="flat" cmpd="sng" algn="ctr">
              <a:solidFill>
                <a:srgbClr val="66CCFF"/>
              </a:solidFill>
              <a:prstDash val="solid"/>
              <a:round/>
              <a:headEnd type="none" w="med" len="med"/>
              <a:tailEnd type="none" w="lg" len="lg"/>
            </a:ln>
          </p:spPr>
        </p:cxnSp>
        <p:cxnSp>
          <p:nvCxnSpPr>
            <p:cNvPr id="11" name="直接箭头连接符 10">
              <a:extLst>
                <a:ext uri="{FF2B5EF4-FFF2-40B4-BE49-F238E27FC236}">
                  <a16:creationId xmlns:a16="http://schemas.microsoft.com/office/drawing/2014/main" id="{6AE864AA-B57F-44CA-8A2A-8DDEBC70EF35}"/>
                </a:ext>
              </a:extLst>
            </p:cNvPr>
            <p:cNvCxnSpPr>
              <a:cxnSpLocks/>
            </p:cNvCxnSpPr>
            <p:nvPr/>
          </p:nvCxnSpPr>
          <p:spPr bwMode="auto">
            <a:xfrm>
              <a:off x="2879813" y="3933056"/>
              <a:ext cx="1332147" cy="0"/>
            </a:xfrm>
            <a:prstGeom prst="straightConnector1">
              <a:avLst/>
            </a:prstGeom>
            <a:solidFill>
              <a:schemeClr val="bg1"/>
            </a:solidFill>
            <a:ln w="25400" cap="flat" cmpd="sng" algn="ctr">
              <a:solidFill>
                <a:srgbClr val="66CCFF"/>
              </a:solidFill>
              <a:prstDash val="solid"/>
              <a:round/>
              <a:headEnd type="none" w="med" len="med"/>
              <a:tailEnd type="triangle"/>
            </a:ln>
          </p:spPr>
        </p:cxnSp>
      </p:grpSp>
      <p:grpSp>
        <p:nvGrpSpPr>
          <p:cNvPr id="17" name="组合 16">
            <a:extLst>
              <a:ext uri="{FF2B5EF4-FFF2-40B4-BE49-F238E27FC236}">
                <a16:creationId xmlns:a16="http://schemas.microsoft.com/office/drawing/2014/main" id="{B241967F-4CF2-4197-82DD-C180CE116791}"/>
              </a:ext>
            </a:extLst>
          </p:cNvPr>
          <p:cNvGrpSpPr/>
          <p:nvPr/>
        </p:nvGrpSpPr>
        <p:grpSpPr>
          <a:xfrm>
            <a:off x="323529" y="2600908"/>
            <a:ext cx="3816423" cy="1913674"/>
            <a:chOff x="323529" y="2600908"/>
            <a:chExt cx="3816423" cy="1913674"/>
          </a:xfrm>
        </p:grpSpPr>
        <p:cxnSp>
          <p:nvCxnSpPr>
            <p:cNvPr id="50" name="直接连接符 49">
              <a:extLst>
                <a:ext uri="{FF2B5EF4-FFF2-40B4-BE49-F238E27FC236}">
                  <a16:creationId xmlns:a16="http://schemas.microsoft.com/office/drawing/2014/main" id="{62B99B13-1E3B-4DCA-BDEB-439987F19AF0}"/>
                </a:ext>
              </a:extLst>
            </p:cNvPr>
            <p:cNvCxnSpPr>
              <a:cxnSpLocks/>
            </p:cNvCxnSpPr>
            <p:nvPr/>
          </p:nvCxnSpPr>
          <p:spPr bwMode="auto">
            <a:xfrm flipH="1" flipV="1">
              <a:off x="323529" y="4486849"/>
              <a:ext cx="3816423" cy="27733"/>
            </a:xfrm>
            <a:prstGeom prst="line">
              <a:avLst/>
            </a:prstGeom>
            <a:solidFill>
              <a:schemeClr val="bg1"/>
            </a:solidFill>
            <a:ln w="25400" cap="flat" cmpd="sng" algn="ctr">
              <a:solidFill>
                <a:srgbClr val="66CCFF"/>
              </a:solidFill>
              <a:prstDash val="solid"/>
              <a:round/>
              <a:headEnd type="none" w="med" len="med"/>
              <a:tailEnd type="none" w="lg" len="lg"/>
            </a:ln>
          </p:spPr>
        </p:cxnSp>
        <p:cxnSp>
          <p:nvCxnSpPr>
            <p:cNvPr id="51" name="直接连接符 50">
              <a:extLst>
                <a:ext uri="{FF2B5EF4-FFF2-40B4-BE49-F238E27FC236}">
                  <a16:creationId xmlns:a16="http://schemas.microsoft.com/office/drawing/2014/main" id="{5F5E2B07-AB61-4D24-A168-CB966016C295}"/>
                </a:ext>
              </a:extLst>
            </p:cNvPr>
            <p:cNvCxnSpPr>
              <a:cxnSpLocks/>
            </p:cNvCxnSpPr>
            <p:nvPr/>
          </p:nvCxnSpPr>
          <p:spPr bwMode="auto">
            <a:xfrm flipV="1">
              <a:off x="323529" y="2600908"/>
              <a:ext cx="0" cy="1885941"/>
            </a:xfrm>
            <a:prstGeom prst="line">
              <a:avLst/>
            </a:prstGeom>
            <a:solidFill>
              <a:schemeClr val="bg1"/>
            </a:solidFill>
            <a:ln w="25400" cap="flat" cmpd="sng" algn="ctr">
              <a:solidFill>
                <a:srgbClr val="66CCFF"/>
              </a:solidFill>
              <a:prstDash val="solid"/>
              <a:round/>
              <a:headEnd type="none" w="med" len="med"/>
              <a:tailEnd type="none" w="lg" len="lg"/>
            </a:ln>
          </p:spPr>
        </p:cxnSp>
        <p:cxnSp>
          <p:nvCxnSpPr>
            <p:cNvPr id="52" name="直接箭头连接符 51">
              <a:extLst>
                <a:ext uri="{FF2B5EF4-FFF2-40B4-BE49-F238E27FC236}">
                  <a16:creationId xmlns:a16="http://schemas.microsoft.com/office/drawing/2014/main" id="{FB94167F-7DA6-487F-8BC6-0650C3C6720C}"/>
                </a:ext>
              </a:extLst>
            </p:cNvPr>
            <p:cNvCxnSpPr>
              <a:cxnSpLocks/>
            </p:cNvCxnSpPr>
            <p:nvPr/>
          </p:nvCxnSpPr>
          <p:spPr bwMode="auto">
            <a:xfrm>
              <a:off x="323529" y="2600908"/>
              <a:ext cx="966464" cy="0"/>
            </a:xfrm>
            <a:prstGeom prst="straightConnector1">
              <a:avLst/>
            </a:prstGeom>
            <a:solidFill>
              <a:schemeClr val="bg1"/>
            </a:solidFill>
            <a:ln w="25400" cap="flat" cmpd="sng" algn="ctr">
              <a:solidFill>
                <a:srgbClr val="66CCFF"/>
              </a:solidFill>
              <a:prstDash val="solid"/>
              <a:round/>
              <a:headEnd type="none" w="med" len="med"/>
              <a:tailEnd type="triangle"/>
            </a:ln>
          </p:spPr>
        </p:cxnSp>
      </p:grpSp>
    </p:spTree>
    <p:extLst>
      <p:ext uri="{BB962C8B-B14F-4D97-AF65-F5344CB8AC3E}">
        <p14:creationId xmlns:p14="http://schemas.microsoft.com/office/powerpoint/2010/main" val="203194062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503548" y="944724"/>
            <a:ext cx="7992888" cy="838200"/>
          </a:xfrm>
        </p:spPr>
        <p:txBody>
          <a:bodyPr/>
          <a:lstStyle/>
          <a:p>
            <a:pPr algn="l"/>
            <a:r>
              <a:rPr lang="zh-CN" altLang="en-US" sz="2400" b="0" dirty="0">
                <a:solidFill>
                  <a:schemeClr val="tx1"/>
                </a:solidFill>
                <a:effectLst/>
                <a:latin typeface="+mn-lt"/>
                <a:ea typeface="宋体" panose="02010600030101010101" pitchFamily="2" charset="-122"/>
              </a:rPr>
              <a:t>例：求</a:t>
            </a:r>
            <a:r>
              <a:rPr lang="en-US" altLang="zh-CN" sz="2400" b="0" dirty="0">
                <a:effectLst/>
                <a:latin typeface="+mn-lt"/>
                <a:ea typeface="宋体" panose="02010600030101010101" pitchFamily="2" charset="-122"/>
              </a:rPr>
              <a:t>S=X</a:t>
            </a:r>
            <a:r>
              <a:rPr lang="zh-CN" altLang="en-US" sz="2400" b="0" dirty="0">
                <a:effectLst/>
                <a:latin typeface="+mn-lt"/>
                <a:ea typeface="宋体" panose="02010600030101010101" pitchFamily="2" charset="-122"/>
              </a:rPr>
              <a:t>！</a:t>
            </a:r>
            <a:r>
              <a:rPr lang="en-US" altLang="zh-CN" sz="2400" b="0" dirty="0">
                <a:effectLst/>
                <a:latin typeface="+mn-lt"/>
                <a:ea typeface="宋体" panose="02010600030101010101" pitchFamily="2" charset="-122"/>
              </a:rPr>
              <a:t>+Y</a:t>
            </a:r>
            <a:r>
              <a:rPr lang="zh-CN" altLang="en-US" sz="2400" b="0" dirty="0">
                <a:effectLst/>
                <a:latin typeface="+mn-lt"/>
                <a:ea typeface="宋体" panose="02010600030101010101" pitchFamily="2" charset="-122"/>
              </a:rPr>
              <a:t>！</a:t>
            </a:r>
            <a:r>
              <a:rPr lang="zh-CN" altLang="en-US" sz="2400" b="0" dirty="0">
                <a:solidFill>
                  <a:schemeClr val="tx1"/>
                </a:solidFill>
                <a:effectLst/>
                <a:latin typeface="+mn-lt"/>
                <a:ea typeface="宋体" panose="02010600030101010101" pitchFamily="2" charset="-122"/>
              </a:rPr>
              <a:t>。设</a:t>
            </a:r>
            <a:r>
              <a:rPr lang="en-US" altLang="zh-CN" sz="2400" b="0" dirty="0">
                <a:solidFill>
                  <a:schemeClr val="tx1"/>
                </a:solidFill>
                <a:effectLst/>
                <a:latin typeface="+mn-lt"/>
                <a:ea typeface="宋体" panose="02010600030101010101" pitchFamily="2" charset="-122"/>
              </a:rPr>
              <a:t>X</a:t>
            </a:r>
            <a:r>
              <a:rPr lang="zh-CN" altLang="en-US" sz="2400" b="0" dirty="0">
                <a:solidFill>
                  <a:schemeClr val="tx1"/>
                </a:solidFill>
                <a:effectLst/>
                <a:latin typeface="+mn-lt"/>
                <a:ea typeface="宋体" panose="02010600030101010101" pitchFamily="2" charset="-122"/>
              </a:rPr>
              <a:t>，</a:t>
            </a:r>
            <a:r>
              <a:rPr lang="en-US" altLang="zh-CN" sz="2400" b="0" dirty="0">
                <a:solidFill>
                  <a:schemeClr val="tx1"/>
                </a:solidFill>
                <a:effectLst/>
                <a:latin typeface="+mn-lt"/>
                <a:ea typeface="宋体" panose="02010600030101010101" pitchFamily="2" charset="-122"/>
              </a:rPr>
              <a:t>Y</a:t>
            </a:r>
            <a:r>
              <a:rPr lang="zh-CN" altLang="en-US" sz="2400" b="0" dirty="0">
                <a:solidFill>
                  <a:schemeClr val="tx1"/>
                </a:solidFill>
                <a:effectLst/>
                <a:latin typeface="+mn-lt"/>
                <a:ea typeface="宋体" panose="02010600030101010101" pitchFamily="2" charset="-122"/>
              </a:rPr>
              <a:t>存放在</a:t>
            </a:r>
            <a:r>
              <a:rPr lang="en-US" altLang="zh-CN" sz="2400" b="0" dirty="0">
                <a:solidFill>
                  <a:schemeClr val="tx1"/>
                </a:solidFill>
                <a:effectLst/>
                <a:latin typeface="+mn-lt"/>
                <a:ea typeface="宋体" panose="02010600030101010101" pitchFamily="2" charset="-122"/>
              </a:rPr>
              <a:t>MNVAL</a:t>
            </a:r>
            <a:r>
              <a:rPr lang="zh-CN" altLang="en-US" sz="2400" b="0" dirty="0">
                <a:solidFill>
                  <a:schemeClr val="tx1"/>
                </a:solidFill>
                <a:effectLst/>
                <a:latin typeface="+mn-lt"/>
                <a:ea typeface="宋体" panose="02010600030101010101" pitchFamily="2" charset="-122"/>
              </a:rPr>
              <a:t>开始的单元。其值在</a:t>
            </a:r>
            <a:r>
              <a:rPr lang="en-US" altLang="zh-CN" sz="2400" b="0" dirty="0">
                <a:solidFill>
                  <a:schemeClr val="tx1"/>
                </a:solidFill>
                <a:effectLst/>
                <a:latin typeface="+mn-lt"/>
                <a:ea typeface="宋体" panose="02010600030101010101" pitchFamily="2" charset="-122"/>
              </a:rPr>
              <a:t>4~7</a:t>
            </a:r>
            <a:r>
              <a:rPr lang="zh-CN" altLang="en-US" sz="2400" b="0" dirty="0">
                <a:solidFill>
                  <a:schemeClr val="tx1"/>
                </a:solidFill>
                <a:effectLst/>
                <a:latin typeface="+mn-lt"/>
                <a:ea typeface="宋体" panose="02010600030101010101" pitchFamily="2" charset="-122"/>
              </a:rPr>
              <a:t>之间。计算结果存入</a:t>
            </a:r>
            <a:r>
              <a:rPr lang="en-US" altLang="zh-CN" sz="2400" b="0" dirty="0">
                <a:solidFill>
                  <a:schemeClr val="tx1"/>
                </a:solidFill>
                <a:effectLst/>
                <a:latin typeface="+mn-lt"/>
                <a:ea typeface="宋体" panose="02010600030101010101" pitchFamily="2" charset="-122"/>
              </a:rPr>
              <a:t>RLT</a:t>
            </a:r>
            <a:r>
              <a:rPr lang="zh-CN" altLang="en-US" sz="2400" b="0" dirty="0">
                <a:solidFill>
                  <a:schemeClr val="tx1"/>
                </a:solidFill>
                <a:effectLst/>
                <a:latin typeface="+mn-lt"/>
                <a:ea typeface="宋体" panose="02010600030101010101" pitchFamily="2" charset="-122"/>
              </a:rPr>
              <a:t>单元。</a:t>
            </a:r>
          </a:p>
        </p:txBody>
      </p:sp>
      <p:sp>
        <p:nvSpPr>
          <p:cNvPr id="442371" name="Rectangle 3"/>
          <p:cNvSpPr>
            <a:spLocks noGrp="1" noChangeArrowheads="1"/>
          </p:cNvSpPr>
          <p:nvPr>
            <p:ph type="subTitle" idx="4294967295"/>
          </p:nvPr>
        </p:nvSpPr>
        <p:spPr>
          <a:xfrm>
            <a:off x="340680" y="1988841"/>
            <a:ext cx="4284600" cy="4378122"/>
          </a:xfr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eaLnBrk="1" hangingPunct="1">
              <a:spcBef>
                <a:spcPct val="25000"/>
              </a:spcBef>
              <a:buFont typeface="Arial" panose="020B0604020202020204" pitchFamily="34" charset="0"/>
              <a:buNone/>
            </a:pPr>
            <a:r>
              <a:rPr lang="zh-CN" altLang="en-US" sz="1600" b="0" kern="1200" dirty="0">
                <a:solidFill>
                  <a:schemeClr val="tx1"/>
                </a:solidFill>
                <a:effectLst/>
                <a:ea typeface="宋体" panose="02010600030101010101" pitchFamily="2" charset="-122"/>
              </a:rPr>
              <a:t>程序清单如下：</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DSEG	SEGMENT</a:t>
            </a:r>
          </a:p>
          <a:p>
            <a:pPr marL="400050" lvl="1" indent="50165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MNVAL	DW   4</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7</a:t>
            </a:r>
          </a:p>
          <a:p>
            <a:pPr marL="400050" lvl="1" indent="50165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RLT	DW  0</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DSEG	ENDS</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SSEG	SEGMENT  STACK</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STK	DB	50  DUP</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0</a:t>
            </a:r>
            <a:r>
              <a:rPr lang="zh-CN" altLang="en-US" sz="1600" b="0" kern="1200" dirty="0">
                <a:solidFill>
                  <a:schemeClr val="tx1"/>
                </a:solidFill>
                <a:effectLst/>
                <a:ea typeface="宋体" panose="02010600030101010101" pitchFamily="2" charset="-122"/>
              </a:rPr>
              <a:t>）</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SSEG	ENDS</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CSEG	SEGMENT</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ASSUME  CS</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CSEG</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DS</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DSEG</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ASSUME  SS</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SSEG</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START</a:t>
            </a:r>
            <a:r>
              <a:rPr lang="zh-CN" altLang="en-US" sz="1600" b="0" kern="1200" dirty="0">
                <a:solidFill>
                  <a:schemeClr val="tx1"/>
                </a:solidFill>
                <a:effectLst/>
                <a:ea typeface="宋体" panose="02010600030101010101" pitchFamily="2" charset="-122"/>
              </a:rPr>
              <a:t>： </a:t>
            </a:r>
            <a:r>
              <a:rPr lang="en-US" altLang="zh-CN" sz="1600" b="0" kern="1200" dirty="0">
                <a:solidFill>
                  <a:schemeClr val="tx1"/>
                </a:solidFill>
                <a:effectLst/>
                <a:ea typeface="宋体" panose="02010600030101010101" pitchFamily="2" charset="-122"/>
              </a:rPr>
              <a:t>MOV	AX</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DSEG</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MOV	DS</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AX</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MOV	AX</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SSEG</a:t>
            </a:r>
            <a:r>
              <a:rPr lang="en-US" altLang="zh-CN" sz="1800" b="0" kern="1200" dirty="0">
                <a:solidFill>
                  <a:schemeClr val="tx1"/>
                </a:solidFill>
                <a:ea typeface="宋体" panose="02010600030101010101" pitchFamily="2" charset="-122"/>
              </a:rPr>
              <a:t>	</a:t>
            </a:r>
          </a:p>
        </p:txBody>
      </p:sp>
      <p:sp>
        <p:nvSpPr>
          <p:cNvPr id="442372" name="Text Box 4"/>
          <p:cNvSpPr txBox="1">
            <a:spLocks noChangeArrowheads="1"/>
          </p:cNvSpPr>
          <p:nvPr/>
        </p:nvSpPr>
        <p:spPr bwMode="auto">
          <a:xfrm>
            <a:off x="4697288" y="1988840"/>
            <a:ext cx="4267200" cy="4370427"/>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25000"/>
              </a:spcBef>
              <a:defRPr sz="1800" b="0">
                <a:latin typeface="+mn-lt"/>
              </a:defRPr>
            </a:lvl1pPr>
          </a:lstStyle>
          <a:p>
            <a:r>
              <a:rPr lang="en-US" altLang="zh-CN" dirty="0"/>
              <a:t>	</a:t>
            </a:r>
            <a:r>
              <a:rPr lang="en-US" altLang="zh-CN" sz="1600" dirty="0"/>
              <a:t>MOV	SS</a:t>
            </a:r>
            <a:r>
              <a:rPr lang="zh-CN" altLang="en-US" sz="1600" dirty="0"/>
              <a:t>，</a:t>
            </a:r>
            <a:r>
              <a:rPr lang="en-US" altLang="zh-CN" sz="1600" dirty="0"/>
              <a:t>AX</a:t>
            </a:r>
          </a:p>
          <a:p>
            <a:r>
              <a:rPr lang="en-US" altLang="zh-CN" sz="1600" dirty="0"/>
              <a:t>	LEA	SI</a:t>
            </a:r>
            <a:r>
              <a:rPr lang="zh-CN" altLang="en-US" sz="1600" dirty="0"/>
              <a:t>，</a:t>
            </a:r>
            <a:r>
              <a:rPr lang="en-US" altLang="zh-CN" sz="1600" dirty="0"/>
              <a:t>MNVAL</a:t>
            </a:r>
          </a:p>
          <a:p>
            <a:r>
              <a:rPr lang="en-US" altLang="zh-CN" sz="1600" dirty="0"/>
              <a:t>	MOV	BX</a:t>
            </a:r>
            <a:r>
              <a:rPr lang="zh-CN" altLang="en-US" sz="1600" dirty="0"/>
              <a:t>，</a:t>
            </a:r>
            <a:r>
              <a:rPr lang="en-US" altLang="zh-CN" sz="1600" dirty="0"/>
              <a:t>[SI]</a:t>
            </a:r>
          </a:p>
          <a:p>
            <a:r>
              <a:rPr lang="en-US" altLang="zh-CN" sz="1600" dirty="0"/>
              <a:t>	CALL	FACT</a:t>
            </a:r>
          </a:p>
          <a:p>
            <a:r>
              <a:rPr lang="en-US" altLang="zh-CN" sz="1600" dirty="0"/>
              <a:t>	</a:t>
            </a:r>
            <a:r>
              <a:rPr lang="en-US" altLang="zh-CN" sz="1600" dirty="0">
                <a:solidFill>
                  <a:srgbClr val="FF0000"/>
                </a:solidFill>
              </a:rPr>
              <a:t>PUSH	AX</a:t>
            </a:r>
          </a:p>
          <a:p>
            <a:r>
              <a:rPr lang="en-US" altLang="zh-CN" sz="1600" dirty="0"/>
              <a:t>	MOV	BX</a:t>
            </a:r>
            <a:r>
              <a:rPr lang="zh-CN" altLang="en-US" sz="1600" dirty="0"/>
              <a:t>，</a:t>
            </a:r>
            <a:r>
              <a:rPr lang="en-US" altLang="zh-CN" sz="1600" dirty="0"/>
              <a:t>[SI+2]</a:t>
            </a:r>
          </a:p>
          <a:p>
            <a:r>
              <a:rPr lang="en-US" altLang="zh-CN" sz="1600" dirty="0"/>
              <a:t>	CALL	FACT</a:t>
            </a:r>
          </a:p>
          <a:p>
            <a:r>
              <a:rPr lang="en-US" altLang="zh-CN" sz="1600" dirty="0"/>
              <a:t>	</a:t>
            </a:r>
            <a:r>
              <a:rPr lang="en-US" altLang="zh-CN" sz="1600" dirty="0">
                <a:solidFill>
                  <a:srgbClr val="FF0000"/>
                </a:solidFill>
              </a:rPr>
              <a:t>POP	BX</a:t>
            </a:r>
          </a:p>
          <a:p>
            <a:r>
              <a:rPr lang="en-US" altLang="zh-CN" sz="1600" dirty="0"/>
              <a:t>	ADD	AX</a:t>
            </a:r>
            <a:r>
              <a:rPr lang="zh-CN" altLang="en-US" sz="1600" dirty="0"/>
              <a:t>，</a:t>
            </a:r>
            <a:r>
              <a:rPr lang="en-US" altLang="zh-CN" sz="1600" dirty="0"/>
              <a:t>BX</a:t>
            </a:r>
          </a:p>
          <a:p>
            <a:r>
              <a:rPr lang="en-US" altLang="zh-CN" sz="1600" dirty="0"/>
              <a:t>	MOV	RLT</a:t>
            </a:r>
            <a:r>
              <a:rPr lang="zh-CN" altLang="en-US" sz="1600" dirty="0"/>
              <a:t>，</a:t>
            </a:r>
            <a:r>
              <a:rPr lang="en-US" altLang="zh-CN" sz="1600" dirty="0"/>
              <a:t>AX</a:t>
            </a:r>
          </a:p>
          <a:p>
            <a:r>
              <a:rPr lang="en-US" altLang="zh-CN" sz="1600" dirty="0"/>
              <a:t>	MOV	AH</a:t>
            </a:r>
            <a:r>
              <a:rPr lang="zh-CN" altLang="en-US" sz="1600" dirty="0"/>
              <a:t>，</a:t>
            </a:r>
            <a:r>
              <a:rPr lang="en-US" altLang="zh-CN" sz="1600" dirty="0"/>
              <a:t>4CH</a:t>
            </a:r>
          </a:p>
          <a:p>
            <a:r>
              <a:rPr lang="en-US" altLang="zh-CN" sz="1600" dirty="0"/>
              <a:t>	INT	21H</a:t>
            </a:r>
          </a:p>
          <a:p>
            <a:r>
              <a:rPr lang="en-US" altLang="zh-CN" sz="1600" dirty="0"/>
              <a:t>CSEG	ENDS</a:t>
            </a:r>
          </a:p>
          <a:p>
            <a:r>
              <a:rPr lang="en-US" altLang="zh-CN" sz="1600" dirty="0"/>
              <a:t>	END	START</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递归子程序</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7&amp;8</a:t>
            </a:r>
            <a:r>
              <a:rPr lang="zh-CN" altLang="en-US" sz="2600" kern="0" dirty="0">
                <a:solidFill>
                  <a:schemeClr val="tx2"/>
                </a:solidFill>
                <a:effectLst>
                  <a:outerShdw blurRad="38100" dist="38100" dir="2700000" algn="tl">
                    <a:srgbClr val="C0C0C0"/>
                  </a:outerShdw>
                </a:effectLst>
                <a:latin typeface="+mj-lt"/>
                <a:cs typeface="+mj-cs"/>
              </a:rPr>
              <a:t>讲：子程序结构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程序的连接</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431540" y="908720"/>
            <a:ext cx="8314952" cy="571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开发大型应用程序时，通常把复杂的程序分成很多功能独立的模块，分别编写成子程序，对各个子程序模块单独进行汇编产生相应的目标模块（</a:t>
            </a:r>
            <a:r>
              <a:rPr lang="en-US" altLang="zh-CN" sz="2200" b="1" dirty="0">
                <a:latin typeface="楷体_GB2312" pitchFamily="49" charset="-122"/>
                <a:ea typeface="楷体_GB2312" pitchFamily="49" charset="-122"/>
              </a:rPr>
              <a:t>OBJ</a:t>
            </a:r>
            <a:r>
              <a:rPr lang="zh-CN" altLang="en-US" sz="2200" b="1" dirty="0">
                <a:latin typeface="楷体_GB2312" pitchFamily="49" charset="-122"/>
                <a:ea typeface="楷体_GB2312" pitchFamily="49" charset="-122"/>
              </a:rPr>
              <a:t>文件），最后再用连接程序把它们连接起来，形成一个完整的可执行程序。采用这种模块化程序设计方法，程序不但结构清晰，也便于调试。</a:t>
            </a:r>
          </a:p>
          <a:p>
            <a:pPr algn="l"/>
            <a:r>
              <a:rPr lang="zh-CN" altLang="en-US" sz="2200" b="1" dirty="0">
                <a:latin typeface="楷体_GB2312" pitchFamily="49" charset="-122"/>
                <a:ea typeface="楷体_GB2312" pitchFamily="49" charset="-122"/>
              </a:rPr>
              <a:t>    采用模块化程序设计，各模块之间会存在着</a:t>
            </a:r>
            <a:r>
              <a:rPr lang="zh-CN" altLang="en-US" sz="2200" b="1" dirty="0">
                <a:solidFill>
                  <a:srgbClr val="0000FF"/>
                </a:solidFill>
                <a:latin typeface="楷体_GB2312" pitchFamily="49" charset="-122"/>
                <a:ea typeface="楷体_GB2312" pitchFamily="49" charset="-122"/>
              </a:rPr>
              <a:t>相互调用</a:t>
            </a:r>
            <a:r>
              <a:rPr lang="zh-CN" altLang="en-US" sz="2200" b="1" dirty="0">
                <a:latin typeface="楷体_GB2312" pitchFamily="49" charset="-122"/>
                <a:ea typeface="楷体_GB2312" pitchFamily="49" charset="-122"/>
              </a:rPr>
              <a:t>，即一个模块会引用在另一个模块中定义的</a:t>
            </a:r>
            <a:r>
              <a:rPr lang="zh-CN" altLang="en-US" sz="2200" b="1" dirty="0">
                <a:solidFill>
                  <a:srgbClr val="0000FF"/>
                </a:solidFill>
                <a:latin typeface="楷体_GB2312" pitchFamily="49" charset="-122"/>
                <a:ea typeface="楷体_GB2312" pitchFamily="49" charset="-122"/>
              </a:rPr>
              <a:t>标识符</a:t>
            </a:r>
            <a:r>
              <a:rPr lang="zh-CN" altLang="en-US" sz="2200" b="1" dirty="0">
                <a:latin typeface="楷体_GB2312" pitchFamily="49" charset="-122"/>
                <a:ea typeface="楷体_GB2312" pitchFamily="49" charset="-122"/>
              </a:rPr>
              <a:t>（包括变量、标号、过程名等）。</a:t>
            </a:r>
          </a:p>
          <a:p>
            <a:pPr algn="l"/>
            <a:r>
              <a:rPr lang="zh-CN" altLang="en-US" sz="2200" b="1" dirty="0">
                <a:latin typeface="楷体_GB2312" pitchFamily="49" charset="-122"/>
                <a:ea typeface="楷体_GB2312" pitchFamily="49" charset="-122"/>
              </a:rPr>
              <a:t>    </a:t>
            </a:r>
            <a:r>
              <a:rPr lang="zh-CN" altLang="en-US" sz="2200" b="1" dirty="0">
                <a:solidFill>
                  <a:srgbClr val="0000FF"/>
                </a:solidFill>
                <a:latin typeface="楷体_GB2312" pitchFamily="49" charset="-122"/>
                <a:ea typeface="楷体_GB2312" pitchFamily="49" charset="-122"/>
              </a:rPr>
              <a:t>标识符</a:t>
            </a:r>
            <a:r>
              <a:rPr lang="zh-CN" altLang="en-US" sz="2200" b="1" dirty="0">
                <a:latin typeface="楷体_GB2312" pitchFamily="49" charset="-122"/>
                <a:ea typeface="楷体_GB2312" pitchFamily="49" charset="-122"/>
              </a:rPr>
              <a:t>有两种：</a:t>
            </a:r>
          </a:p>
          <a:p>
            <a:pPr algn="l"/>
            <a:r>
              <a:rPr lang="en-US" altLang="zh-CN" sz="2200" b="1" dirty="0">
                <a:latin typeface="楷体_GB2312" pitchFamily="49" charset="-122"/>
                <a:ea typeface="楷体_GB2312" pitchFamily="49" charset="-122"/>
              </a:rPr>
              <a:t>1</a:t>
            </a:r>
            <a:r>
              <a:rPr lang="zh-CN" altLang="en-US" sz="2200" b="1" dirty="0">
                <a:latin typeface="楷体_GB2312" pitchFamily="49" charset="-122"/>
                <a:ea typeface="楷体_GB2312" pitchFamily="49" charset="-122"/>
              </a:rPr>
              <a:t>）在本模块中定义，供本模块使用的标识符称为</a:t>
            </a:r>
            <a:r>
              <a:rPr lang="zh-CN" altLang="en-US" sz="2200" b="1" dirty="0">
                <a:solidFill>
                  <a:srgbClr val="CC0000"/>
                </a:solidFill>
                <a:latin typeface="楷体_GB2312" pitchFamily="49" charset="-122"/>
                <a:ea typeface="楷体_GB2312" pitchFamily="49" charset="-122"/>
              </a:rPr>
              <a:t>局部标识符</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2</a:t>
            </a:r>
            <a:r>
              <a:rPr lang="zh-CN" altLang="en-US" sz="2200" b="1" dirty="0">
                <a:latin typeface="楷体_GB2312" pitchFamily="49" charset="-122"/>
                <a:ea typeface="楷体_GB2312" pitchFamily="49" charset="-122"/>
              </a:rPr>
              <a:t>）在一个模块中定义，而又在另一个模块中引用的标识符称为</a:t>
            </a:r>
            <a:r>
              <a:rPr lang="zh-CN" altLang="en-US" sz="2200" b="1" dirty="0">
                <a:solidFill>
                  <a:srgbClr val="CC0000"/>
                </a:solidFill>
                <a:latin typeface="楷体_GB2312" pitchFamily="49" charset="-122"/>
                <a:ea typeface="楷体_GB2312" pitchFamily="49" charset="-122"/>
              </a:rPr>
              <a:t>外部标识符</a:t>
            </a:r>
            <a:r>
              <a:rPr lang="zh-CN" altLang="en-US" sz="2200" b="1" dirty="0">
                <a:latin typeface="楷体_GB2312" pitchFamily="49" charset="-122"/>
                <a:ea typeface="楷体_GB2312" pitchFamily="49" charset="-122"/>
              </a:rPr>
              <a:t>。</a:t>
            </a:r>
            <a:endParaRPr lang="en-US" altLang="zh-CN" sz="2200" b="1" dirty="0">
              <a:latin typeface="楷体_GB2312" pitchFamily="49" charset="-122"/>
              <a:ea typeface="楷体_GB2312" pitchFamily="49" charset="-122"/>
            </a:endParaRPr>
          </a:p>
          <a:p>
            <a:pPr algn="l"/>
            <a:endParaRPr lang="en-US" altLang="zh-CN" sz="2200" dirty="0">
              <a:latin typeface="楷体_GB2312" pitchFamily="49" charset="-122"/>
              <a:ea typeface="楷体_GB2312" pitchFamily="49" charset="-122"/>
            </a:endParaRPr>
          </a:p>
          <a:p>
            <a:pPr indent="668655">
              <a:lnSpc>
                <a:spcPct val="90000"/>
              </a:lnSpc>
            </a:pPr>
            <a:r>
              <a:rPr lang="zh-CN" altLang="en-US" sz="2200" dirty="0">
                <a:solidFill>
                  <a:srgbClr val="FF3300"/>
                </a:solidFill>
                <a:latin typeface="宋体" panose="02010600030101010101" pitchFamily="2" charset="-122"/>
              </a:rPr>
              <a:t>需要遵循的原则：</a:t>
            </a:r>
          </a:p>
          <a:p>
            <a:pPr marL="859155" lvl="1" indent="285750">
              <a:lnSpc>
                <a:spcPct val="90000"/>
              </a:lnSpc>
            </a:pPr>
            <a:r>
              <a:rPr lang="zh-CN" altLang="en-US" sz="2200" dirty="0"/>
              <a:t>① 声明共用的变量、过程等</a:t>
            </a:r>
          </a:p>
          <a:p>
            <a:pPr marL="859155" lvl="1" indent="285750">
              <a:lnSpc>
                <a:spcPct val="90000"/>
              </a:lnSpc>
            </a:pPr>
            <a:r>
              <a:rPr lang="zh-CN" altLang="en-US" sz="2200" dirty="0"/>
              <a:t>② 实现正确的段组合</a:t>
            </a:r>
          </a:p>
          <a:p>
            <a:pPr marL="859155" lvl="1" indent="285750">
              <a:lnSpc>
                <a:spcPct val="90000"/>
              </a:lnSpc>
            </a:pPr>
            <a:r>
              <a:rPr lang="zh-CN" altLang="en-US" sz="2200" dirty="0"/>
              <a:t>③ 处理好参数传递问题</a:t>
            </a:r>
            <a:endParaRPr lang="zh-CN" altLang="en-US" sz="2000" b="1" dirty="0">
              <a:latin typeface="楷体_GB2312" pitchFamily="49" charset="-122"/>
              <a:ea typeface="楷体_GB2312" pitchFamily="49" charset="-122"/>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103425"/>
          <p:cNvSpPr txBox="1"/>
          <p:nvPr/>
        </p:nvSpPr>
        <p:spPr>
          <a:xfrm>
            <a:off x="723900" y="990600"/>
            <a:ext cx="4648200" cy="310919"/>
          </a:xfrm>
          <a:prstGeom prst="rect">
            <a:avLst/>
          </a:prstGeom>
          <a:noFill/>
          <a:ln w="9525">
            <a:noFill/>
          </a:ln>
        </p:spPr>
        <p:txBody>
          <a:bodyPr>
            <a:spAutoFit/>
          </a:bodyPr>
          <a:lstStyle/>
          <a:p>
            <a:pPr algn="just" eaLnBrk="0" hangingPunct="0">
              <a:lnSpc>
                <a:spcPct val="70000"/>
              </a:lnSpc>
            </a:pPr>
            <a:r>
              <a:rPr lang="zh-CN" altLang="en-US" sz="2000" b="0" dirty="0">
                <a:solidFill>
                  <a:srgbClr val="000000"/>
                </a:solidFill>
                <a:latin typeface="Times New Roman" panose="02020603050405020304" pitchFamily="18" charset="0"/>
              </a:rPr>
              <a:t>子程序调用和返回指令：</a:t>
            </a:r>
            <a:endParaRPr lang="zh-CN" altLang="en-US" sz="2000" b="0" i="1" dirty="0">
              <a:solidFill>
                <a:srgbClr val="000000"/>
              </a:solidFill>
              <a:latin typeface="Times New Roman" panose="02020603050405020304" pitchFamily="18" charset="0"/>
              <a:ea typeface="楷体_GB2312" pitchFamily="49" charset="-122"/>
            </a:endParaRPr>
          </a:p>
        </p:txBody>
      </p:sp>
      <p:sp>
        <p:nvSpPr>
          <p:cNvPr id="103427" name="文本框 103426"/>
          <p:cNvSpPr txBox="1"/>
          <p:nvPr/>
        </p:nvSpPr>
        <p:spPr>
          <a:xfrm>
            <a:off x="5777136" y="1193252"/>
            <a:ext cx="2858475" cy="4662815"/>
          </a:xfrm>
          <a:prstGeom prst="rect">
            <a:avLst/>
          </a:prstGeom>
          <a:noFill/>
          <a:ln w="12700">
            <a:noFill/>
          </a:ln>
        </p:spPr>
        <p:txBody>
          <a:bodyPr wrap="none" anchor="ctr">
            <a:spAutoFit/>
          </a:bodyPr>
          <a:lstStyle/>
          <a:p>
            <a:pPr eaLnBrk="0" hangingPunct="0">
              <a:lnSpc>
                <a:spcPct val="110000"/>
              </a:lnSpc>
            </a:pPr>
            <a:r>
              <a:rPr lang="en-US" altLang="zh-CN" sz="1800" b="1" dirty="0">
                <a:solidFill>
                  <a:srgbClr val="FF0000"/>
                </a:solidFill>
                <a:latin typeface="Lucida Sans Unicode" panose="020B0602030504020204" pitchFamily="34" charset="0"/>
              </a:rPr>
              <a:t>code1  segment</a:t>
            </a:r>
          </a:p>
          <a:p>
            <a:pPr eaLnBrk="0" hangingPunct="0">
              <a:lnSpc>
                <a:spcPct val="110000"/>
              </a:lnSpc>
            </a:pPr>
            <a:r>
              <a:rPr lang="en-US" altLang="zh-CN" sz="1800" b="1" dirty="0">
                <a:solidFill>
                  <a:srgbClr val="000000"/>
                </a:solidFill>
                <a:latin typeface="Lucida Sans Unicode" panose="020B0602030504020204" pitchFamily="34" charset="0"/>
              </a:rPr>
              <a:t>main   proc  </a:t>
            </a:r>
            <a:r>
              <a:rPr lang="en-US" altLang="zh-CN" sz="1800" b="1" i="1" dirty="0">
                <a:solidFill>
                  <a:srgbClr val="000000"/>
                </a:solidFill>
                <a:latin typeface="Lucida Sans Unicode" panose="020B0602030504020204" pitchFamily="34" charset="0"/>
              </a:rPr>
              <a:t>far</a:t>
            </a:r>
          </a:p>
          <a:p>
            <a:pPr eaLnBrk="0" hangingPunct="0">
              <a:lnSpc>
                <a:spcPct val="110000"/>
              </a:lnSpc>
            </a:pPr>
            <a:r>
              <a:rPr lang="en-US" altLang="zh-CN" sz="1800" b="1" dirty="0">
                <a:solidFill>
                  <a:srgbClr val="000000"/>
                </a:solidFill>
                <a:latin typeface="Lucida Sans Unicode" panose="020B0602030504020204" pitchFamily="34" charset="0"/>
              </a:rPr>
              <a:t>           ……</a:t>
            </a:r>
          </a:p>
          <a:p>
            <a:pPr eaLnBrk="0" hangingPunct="0">
              <a:lnSpc>
                <a:spcPct val="110000"/>
              </a:lnSpc>
            </a:pPr>
            <a:r>
              <a:rPr lang="en-US" altLang="zh-CN" sz="1800" b="1" dirty="0">
                <a:solidFill>
                  <a:srgbClr val="000000"/>
                </a:solidFill>
                <a:latin typeface="Lucida Sans Unicode" panose="020B0602030504020204" pitchFamily="34" charset="0"/>
              </a:rPr>
              <a:t>           </a:t>
            </a:r>
            <a:r>
              <a:rPr lang="en-US" altLang="zh-CN" sz="1800" b="1" i="1" dirty="0">
                <a:solidFill>
                  <a:srgbClr val="3333FF"/>
                </a:solidFill>
                <a:latin typeface="Lucida Sans Unicode" panose="020B0602030504020204" pitchFamily="34" charset="0"/>
              </a:rPr>
              <a:t>call</a:t>
            </a:r>
            <a:r>
              <a:rPr lang="en-US" altLang="zh-CN" sz="1800" b="1" dirty="0">
                <a:solidFill>
                  <a:srgbClr val="3333FF"/>
                </a:solidFill>
                <a:latin typeface="Lucida Sans Unicode" panose="020B0602030504020204" pitchFamily="34" charset="0"/>
              </a:rPr>
              <a:t>  far </a:t>
            </a:r>
            <a:r>
              <a:rPr lang="en-US" altLang="zh-CN" sz="1800" b="1" dirty="0" err="1">
                <a:solidFill>
                  <a:srgbClr val="3333FF"/>
                </a:solidFill>
                <a:latin typeface="Lucida Sans Unicode" panose="020B0602030504020204" pitchFamily="34" charset="0"/>
              </a:rPr>
              <a:t>ptr</a:t>
            </a:r>
            <a:r>
              <a:rPr lang="en-US" altLang="zh-CN" sz="1800" b="1" dirty="0">
                <a:solidFill>
                  <a:srgbClr val="3333FF"/>
                </a:solidFill>
                <a:latin typeface="Lucida Sans Unicode" panose="020B0602030504020204" pitchFamily="34" charset="0"/>
              </a:rPr>
              <a:t> </a:t>
            </a:r>
            <a:r>
              <a:rPr lang="en-US" altLang="zh-CN" sz="1800" b="1" dirty="0" err="1">
                <a:solidFill>
                  <a:srgbClr val="3333FF"/>
                </a:solidFill>
                <a:latin typeface="Lucida Sans Unicode" panose="020B0602030504020204" pitchFamily="34" charset="0"/>
              </a:rPr>
              <a:t>subp</a:t>
            </a:r>
            <a:endParaRPr lang="en-US" altLang="zh-CN" sz="1800" b="1" dirty="0">
              <a:solidFill>
                <a:srgbClr val="3333FF"/>
              </a:solidFill>
              <a:latin typeface="Lucida Sans Unicode" panose="020B0602030504020204" pitchFamily="34" charset="0"/>
            </a:endParaRPr>
          </a:p>
          <a:p>
            <a:pPr eaLnBrk="0" hangingPunct="0">
              <a:lnSpc>
                <a:spcPct val="110000"/>
              </a:lnSpc>
            </a:pPr>
            <a:r>
              <a:rPr lang="en-US" altLang="zh-CN" sz="1800" b="1" dirty="0">
                <a:solidFill>
                  <a:srgbClr val="000000"/>
                </a:solidFill>
                <a:latin typeface="Lucida Sans Unicode" panose="020B0602030504020204" pitchFamily="34" charset="0"/>
              </a:rPr>
              <a:t>           ……</a:t>
            </a:r>
          </a:p>
          <a:p>
            <a:pPr eaLnBrk="0" hangingPunct="0">
              <a:lnSpc>
                <a:spcPct val="110000"/>
              </a:lnSpc>
            </a:pPr>
            <a:r>
              <a:rPr lang="en-US" altLang="zh-CN" sz="1800" b="1" dirty="0">
                <a:solidFill>
                  <a:srgbClr val="000000"/>
                </a:solidFill>
                <a:latin typeface="Lucida Sans Unicode" panose="020B0602030504020204" pitchFamily="34" charset="0"/>
              </a:rPr>
              <a:t>           ret</a:t>
            </a:r>
          </a:p>
          <a:p>
            <a:pPr eaLnBrk="0" hangingPunct="0">
              <a:lnSpc>
                <a:spcPct val="110000"/>
              </a:lnSpc>
            </a:pPr>
            <a:r>
              <a:rPr lang="en-US" altLang="zh-CN" sz="1800" b="1" dirty="0">
                <a:solidFill>
                  <a:srgbClr val="000000"/>
                </a:solidFill>
                <a:latin typeface="Lucida Sans Unicode" panose="020B0602030504020204" pitchFamily="34" charset="0"/>
              </a:rPr>
              <a:t>main   </a:t>
            </a:r>
            <a:r>
              <a:rPr lang="en-US" altLang="zh-CN" sz="1800" b="1" dirty="0" err="1">
                <a:solidFill>
                  <a:srgbClr val="000000"/>
                </a:solidFill>
                <a:latin typeface="Lucida Sans Unicode" panose="020B0602030504020204" pitchFamily="34" charset="0"/>
              </a:rPr>
              <a:t>endp</a:t>
            </a:r>
            <a:endParaRPr lang="en-US" altLang="zh-CN" sz="1800" b="1" dirty="0">
              <a:solidFill>
                <a:srgbClr val="000000"/>
              </a:solidFill>
              <a:latin typeface="Lucida Sans Unicode" panose="020B0602030504020204" pitchFamily="34" charset="0"/>
            </a:endParaRPr>
          </a:p>
          <a:p>
            <a:pPr eaLnBrk="0" hangingPunct="0">
              <a:lnSpc>
                <a:spcPct val="110000"/>
              </a:lnSpc>
            </a:pPr>
            <a:r>
              <a:rPr lang="en-US" altLang="zh-CN" sz="1800" b="1" dirty="0">
                <a:solidFill>
                  <a:srgbClr val="FF0000"/>
                </a:solidFill>
                <a:latin typeface="Lucida Sans Unicode" panose="020B0602030504020204" pitchFamily="34" charset="0"/>
              </a:rPr>
              <a:t>code1  ends</a:t>
            </a:r>
          </a:p>
          <a:p>
            <a:pPr eaLnBrk="0" hangingPunct="0">
              <a:lnSpc>
                <a:spcPct val="110000"/>
              </a:lnSpc>
            </a:pPr>
            <a:endParaRPr lang="en-US" altLang="zh-CN" sz="1800" b="1" dirty="0">
              <a:solidFill>
                <a:srgbClr val="000000"/>
              </a:solidFill>
              <a:latin typeface="Lucida Sans Unicode" panose="020B0602030504020204" pitchFamily="34" charset="0"/>
            </a:endParaRPr>
          </a:p>
          <a:p>
            <a:pPr eaLnBrk="0" hangingPunct="0">
              <a:lnSpc>
                <a:spcPct val="110000"/>
              </a:lnSpc>
            </a:pPr>
            <a:r>
              <a:rPr lang="en-US" altLang="zh-CN" sz="1800" b="1" dirty="0">
                <a:solidFill>
                  <a:srgbClr val="FF0000"/>
                </a:solidFill>
                <a:latin typeface="Lucida Sans Unicode" panose="020B0602030504020204" pitchFamily="34" charset="0"/>
              </a:rPr>
              <a:t>code2  segment</a:t>
            </a:r>
          </a:p>
          <a:p>
            <a:pPr eaLnBrk="0" hangingPunct="0">
              <a:lnSpc>
                <a:spcPct val="110000"/>
              </a:lnSpc>
            </a:pPr>
            <a:r>
              <a:rPr lang="en-US" altLang="zh-CN" sz="1800" b="1" dirty="0" err="1">
                <a:solidFill>
                  <a:srgbClr val="000000"/>
                </a:solidFill>
                <a:latin typeface="Lucida Sans Unicode" panose="020B0602030504020204" pitchFamily="34" charset="0"/>
              </a:rPr>
              <a:t>subp</a:t>
            </a:r>
            <a:r>
              <a:rPr lang="en-US" altLang="zh-CN" sz="1800" b="1" dirty="0">
                <a:solidFill>
                  <a:srgbClr val="000000"/>
                </a:solidFill>
                <a:latin typeface="Lucida Sans Unicode" panose="020B0602030504020204" pitchFamily="34" charset="0"/>
              </a:rPr>
              <a:t>   proc  </a:t>
            </a:r>
            <a:r>
              <a:rPr lang="en-US" altLang="zh-CN" sz="1800" b="1" i="1" dirty="0">
                <a:solidFill>
                  <a:srgbClr val="000000"/>
                </a:solidFill>
                <a:latin typeface="Lucida Sans Unicode" panose="020B0602030504020204" pitchFamily="34" charset="0"/>
              </a:rPr>
              <a:t>far</a:t>
            </a:r>
          </a:p>
          <a:p>
            <a:pPr eaLnBrk="0" hangingPunct="0">
              <a:lnSpc>
                <a:spcPct val="110000"/>
              </a:lnSpc>
            </a:pPr>
            <a:r>
              <a:rPr lang="en-US" altLang="zh-CN" sz="1800" b="1" dirty="0">
                <a:solidFill>
                  <a:srgbClr val="000000"/>
                </a:solidFill>
                <a:latin typeface="Lucida Sans Unicode" panose="020B0602030504020204" pitchFamily="34" charset="0"/>
              </a:rPr>
              <a:t>         ……</a:t>
            </a:r>
          </a:p>
          <a:p>
            <a:pPr eaLnBrk="0" hangingPunct="0">
              <a:lnSpc>
                <a:spcPct val="110000"/>
              </a:lnSpc>
            </a:pPr>
            <a:r>
              <a:rPr lang="en-US" altLang="zh-CN" sz="1800" b="1" dirty="0">
                <a:solidFill>
                  <a:srgbClr val="000000"/>
                </a:solidFill>
                <a:latin typeface="Lucida Sans Unicode" panose="020B0602030504020204" pitchFamily="34" charset="0"/>
              </a:rPr>
              <a:t>         </a:t>
            </a:r>
            <a:r>
              <a:rPr lang="en-US" altLang="zh-CN" sz="1800" b="1" i="1" dirty="0">
                <a:solidFill>
                  <a:srgbClr val="000000"/>
                </a:solidFill>
                <a:latin typeface="Lucida Sans Unicode" panose="020B0602030504020204" pitchFamily="34" charset="0"/>
              </a:rPr>
              <a:t>ret</a:t>
            </a:r>
          </a:p>
          <a:p>
            <a:pPr eaLnBrk="0" hangingPunct="0">
              <a:lnSpc>
                <a:spcPct val="110000"/>
              </a:lnSpc>
            </a:pPr>
            <a:r>
              <a:rPr lang="en-US" altLang="zh-CN" sz="1800" b="1" dirty="0" err="1">
                <a:solidFill>
                  <a:srgbClr val="000000"/>
                </a:solidFill>
                <a:latin typeface="Lucida Sans Unicode" panose="020B0602030504020204" pitchFamily="34" charset="0"/>
              </a:rPr>
              <a:t>subp</a:t>
            </a:r>
            <a:r>
              <a:rPr lang="en-US" altLang="zh-CN" sz="1800" b="1" dirty="0">
                <a:solidFill>
                  <a:srgbClr val="000000"/>
                </a:solidFill>
                <a:latin typeface="Lucida Sans Unicode" panose="020B0602030504020204" pitchFamily="34" charset="0"/>
              </a:rPr>
              <a:t>   </a:t>
            </a:r>
            <a:r>
              <a:rPr lang="en-US" altLang="zh-CN" sz="1800" b="1" dirty="0" err="1">
                <a:solidFill>
                  <a:srgbClr val="000000"/>
                </a:solidFill>
                <a:latin typeface="Lucida Sans Unicode" panose="020B0602030504020204" pitchFamily="34" charset="0"/>
              </a:rPr>
              <a:t>endp</a:t>
            </a:r>
            <a:endParaRPr lang="en-US" altLang="zh-CN" sz="1800" b="1" dirty="0">
              <a:solidFill>
                <a:srgbClr val="000000"/>
              </a:solidFill>
              <a:latin typeface="Lucida Sans Unicode" panose="020B0602030504020204" pitchFamily="34" charset="0"/>
            </a:endParaRPr>
          </a:p>
          <a:p>
            <a:pPr eaLnBrk="0" hangingPunct="0">
              <a:lnSpc>
                <a:spcPct val="110000"/>
              </a:lnSpc>
            </a:pPr>
            <a:r>
              <a:rPr lang="en-US" altLang="zh-CN" sz="1800" b="1" dirty="0">
                <a:solidFill>
                  <a:srgbClr val="FF0000"/>
                </a:solidFill>
                <a:latin typeface="Lucida Sans Unicode" panose="020B0602030504020204" pitchFamily="34" charset="0"/>
              </a:rPr>
              <a:t>code2  ends</a:t>
            </a:r>
          </a:p>
        </p:txBody>
      </p:sp>
      <p:sp>
        <p:nvSpPr>
          <p:cNvPr id="103428" name="文本框 103427"/>
          <p:cNvSpPr txBox="1"/>
          <p:nvPr/>
        </p:nvSpPr>
        <p:spPr>
          <a:xfrm>
            <a:off x="5715000" y="6048345"/>
            <a:ext cx="2055371" cy="400110"/>
          </a:xfrm>
          <a:prstGeom prst="rect">
            <a:avLst/>
          </a:prstGeom>
          <a:noFill/>
          <a:ln w="12700">
            <a:noFill/>
          </a:ln>
        </p:spPr>
        <p:txBody>
          <a:bodyPr wrap="none" anchor="ctr">
            <a:spAutoFit/>
          </a:bodyPr>
          <a:lstStyle/>
          <a:p>
            <a:pPr eaLnBrk="0" hangingPunct="0">
              <a:spcBef>
                <a:spcPct val="50000"/>
              </a:spcBef>
            </a:pPr>
            <a:r>
              <a:rPr lang="en-US" altLang="zh-CN" sz="2000" b="1" dirty="0">
                <a:solidFill>
                  <a:srgbClr val="000000"/>
                </a:solidFill>
                <a:latin typeface="Times New Roman" panose="02020603050405020304" pitchFamily="18" charset="0"/>
                <a:ea typeface="楷体_GB2312" pitchFamily="49" charset="-122"/>
              </a:rPr>
              <a:t> </a:t>
            </a:r>
            <a:r>
              <a:rPr lang="zh-CN" altLang="en-US" sz="2000" b="1" dirty="0">
                <a:solidFill>
                  <a:srgbClr val="000000"/>
                </a:solidFill>
                <a:latin typeface="Times New Roman" panose="02020603050405020304" pitchFamily="18" charset="0"/>
                <a:ea typeface="楷体_GB2312" pitchFamily="49" charset="-122"/>
              </a:rPr>
              <a:t>段间调用和返回</a:t>
            </a:r>
            <a:endParaRPr lang="zh-CN" altLang="en-US" sz="2000" dirty="0">
              <a:solidFill>
                <a:srgbClr val="000000"/>
              </a:solidFill>
              <a:latin typeface="Times New Roman" panose="02020603050405020304" pitchFamily="18" charset="0"/>
            </a:endParaRPr>
          </a:p>
        </p:txBody>
      </p:sp>
      <p:sp>
        <p:nvSpPr>
          <p:cNvPr id="103429" name="矩形 103428"/>
          <p:cNvSpPr/>
          <p:nvPr/>
        </p:nvSpPr>
        <p:spPr>
          <a:xfrm>
            <a:off x="5700936" y="3931059"/>
            <a:ext cx="2209800" cy="1905000"/>
          </a:xfrm>
          <a:prstGeom prst="rect">
            <a:avLst/>
          </a:prstGeom>
          <a:noFill/>
          <a:ln w="12700" cap="flat" cmpd="sng">
            <a:solidFill>
              <a:schemeClr val="bg2"/>
            </a:solidFill>
            <a:prstDash val="sysDot"/>
            <a:miter/>
            <a:headEnd type="none" w="med" len="med"/>
            <a:tailEnd type="none" w="med" len="med"/>
          </a:ln>
        </p:spPr>
        <p:txBody>
          <a:bodyPr/>
          <a:lstStyle/>
          <a:p>
            <a:endParaRPr lang="zh-CN" altLang="en-US"/>
          </a:p>
        </p:txBody>
      </p:sp>
      <p:grpSp>
        <p:nvGrpSpPr>
          <p:cNvPr id="103430" name="组合 103429"/>
          <p:cNvGrpSpPr/>
          <p:nvPr/>
        </p:nvGrpSpPr>
        <p:grpSpPr>
          <a:xfrm>
            <a:off x="6615336" y="2330859"/>
            <a:ext cx="1447800" cy="2286000"/>
            <a:chOff x="3744" y="1344"/>
            <a:chExt cx="912" cy="1440"/>
          </a:xfrm>
        </p:grpSpPr>
        <p:sp>
          <p:nvSpPr>
            <p:cNvPr id="103431" name="直接连接符 103430"/>
            <p:cNvSpPr/>
            <p:nvPr/>
          </p:nvSpPr>
          <p:spPr>
            <a:xfrm>
              <a:off x="4409" y="1344"/>
              <a:ext cx="247" cy="0"/>
            </a:xfrm>
            <a:prstGeom prst="line">
              <a:avLst/>
            </a:prstGeom>
            <a:ln w="25400" cap="sq" cmpd="sng">
              <a:solidFill>
                <a:schemeClr val="tx2"/>
              </a:solidFill>
              <a:prstDash val="solid"/>
              <a:headEnd type="none" w="med" len="med"/>
              <a:tailEnd type="none" w="med" len="med"/>
            </a:ln>
          </p:spPr>
        </p:sp>
        <p:sp>
          <p:nvSpPr>
            <p:cNvPr id="103432" name="直接连接符 103431"/>
            <p:cNvSpPr/>
            <p:nvPr/>
          </p:nvSpPr>
          <p:spPr>
            <a:xfrm>
              <a:off x="4656" y="1344"/>
              <a:ext cx="0" cy="1440"/>
            </a:xfrm>
            <a:prstGeom prst="line">
              <a:avLst/>
            </a:prstGeom>
            <a:ln w="25400" cap="sq" cmpd="sng">
              <a:solidFill>
                <a:schemeClr val="tx2"/>
              </a:solidFill>
              <a:prstDash val="solid"/>
              <a:headEnd type="none" w="med" len="med"/>
              <a:tailEnd type="none" w="med" len="med"/>
            </a:ln>
          </p:spPr>
        </p:sp>
        <p:sp>
          <p:nvSpPr>
            <p:cNvPr id="103433" name="直接连接符 103432"/>
            <p:cNvSpPr/>
            <p:nvPr/>
          </p:nvSpPr>
          <p:spPr>
            <a:xfrm flipH="1">
              <a:off x="3744" y="2784"/>
              <a:ext cx="912" cy="0"/>
            </a:xfrm>
            <a:prstGeom prst="line">
              <a:avLst/>
            </a:prstGeom>
            <a:ln w="25400" cap="sq" cmpd="sng">
              <a:solidFill>
                <a:schemeClr val="tx2"/>
              </a:solidFill>
              <a:prstDash val="solid"/>
              <a:headEnd type="none" w="med" len="med"/>
              <a:tailEnd type="triangle" w="med" len="med"/>
            </a:ln>
          </p:spPr>
        </p:sp>
      </p:grpSp>
      <p:grpSp>
        <p:nvGrpSpPr>
          <p:cNvPr id="103434" name="组合 103433"/>
          <p:cNvGrpSpPr/>
          <p:nvPr/>
        </p:nvGrpSpPr>
        <p:grpSpPr>
          <a:xfrm>
            <a:off x="5548536" y="2483259"/>
            <a:ext cx="1143000" cy="2590800"/>
            <a:chOff x="864" y="1680"/>
            <a:chExt cx="720" cy="1536"/>
          </a:xfrm>
        </p:grpSpPr>
        <p:sp>
          <p:nvSpPr>
            <p:cNvPr id="103435" name="直接连接符 103434"/>
            <p:cNvSpPr/>
            <p:nvPr/>
          </p:nvSpPr>
          <p:spPr>
            <a:xfrm flipH="1">
              <a:off x="864" y="3216"/>
              <a:ext cx="528" cy="0"/>
            </a:xfrm>
            <a:prstGeom prst="line">
              <a:avLst/>
            </a:prstGeom>
            <a:ln w="25400" cap="sq" cmpd="sng">
              <a:solidFill>
                <a:schemeClr val="tx2"/>
              </a:solidFill>
              <a:prstDash val="solid"/>
              <a:headEnd type="none" w="med" len="med"/>
              <a:tailEnd type="none" w="med" len="med"/>
            </a:ln>
          </p:spPr>
        </p:sp>
        <p:sp>
          <p:nvSpPr>
            <p:cNvPr id="103436" name="直接连接符 103435"/>
            <p:cNvSpPr/>
            <p:nvPr/>
          </p:nvSpPr>
          <p:spPr>
            <a:xfrm flipV="1">
              <a:off x="864" y="1680"/>
              <a:ext cx="0" cy="1536"/>
            </a:xfrm>
            <a:prstGeom prst="line">
              <a:avLst/>
            </a:prstGeom>
            <a:ln w="25400" cap="sq" cmpd="sng">
              <a:solidFill>
                <a:schemeClr val="tx2"/>
              </a:solidFill>
              <a:prstDash val="solid"/>
              <a:headEnd type="none" w="med" len="med"/>
              <a:tailEnd type="none" w="med" len="med"/>
            </a:ln>
          </p:spPr>
        </p:sp>
        <p:sp>
          <p:nvSpPr>
            <p:cNvPr id="103437" name="直接连接符 103436"/>
            <p:cNvSpPr/>
            <p:nvPr/>
          </p:nvSpPr>
          <p:spPr>
            <a:xfrm>
              <a:off x="864" y="1680"/>
              <a:ext cx="720" cy="0"/>
            </a:xfrm>
            <a:prstGeom prst="line">
              <a:avLst/>
            </a:prstGeom>
            <a:ln w="25400" cap="sq" cmpd="sng">
              <a:solidFill>
                <a:schemeClr val="tx2"/>
              </a:solidFill>
              <a:prstDash val="solid"/>
              <a:headEnd type="none" w="med" len="med"/>
              <a:tailEnd type="triangle" w="med" len="med"/>
            </a:ln>
          </p:spPr>
        </p:sp>
      </p:grpSp>
      <p:sp>
        <p:nvSpPr>
          <p:cNvPr id="103438" name="矩形 103437"/>
          <p:cNvSpPr/>
          <p:nvPr/>
        </p:nvSpPr>
        <p:spPr>
          <a:xfrm>
            <a:off x="5700936" y="1187859"/>
            <a:ext cx="2209800" cy="2514600"/>
          </a:xfrm>
          <a:prstGeom prst="rect">
            <a:avLst/>
          </a:prstGeom>
          <a:noFill/>
          <a:ln w="12700" cap="flat" cmpd="sng">
            <a:solidFill>
              <a:schemeClr val="bg2"/>
            </a:solidFill>
            <a:prstDash val="dash"/>
            <a:miter/>
            <a:headEnd type="none" w="med" len="med"/>
            <a:tailEnd type="none" w="med" len="med"/>
          </a:ln>
        </p:spPr>
        <p:txBody>
          <a:bodyPr/>
          <a:lstStyle/>
          <a:p>
            <a:endParaRPr lang="zh-CN" altLang="en-US"/>
          </a:p>
        </p:txBody>
      </p:sp>
      <p:sp>
        <p:nvSpPr>
          <p:cNvPr id="103439" name="文本框 103438"/>
          <p:cNvSpPr txBox="1"/>
          <p:nvPr/>
        </p:nvSpPr>
        <p:spPr>
          <a:xfrm>
            <a:off x="2424336" y="1492659"/>
            <a:ext cx="2012950" cy="4492625"/>
          </a:xfrm>
          <a:prstGeom prst="rect">
            <a:avLst/>
          </a:prstGeom>
          <a:noFill/>
          <a:ln w="12700">
            <a:noFill/>
          </a:ln>
        </p:spPr>
        <p:txBody>
          <a:bodyPr wrap="none" anchor="ctr">
            <a:spAutoFit/>
          </a:bodyPr>
          <a:lstStyle/>
          <a:p>
            <a:pPr eaLnBrk="0" hangingPunct="0">
              <a:lnSpc>
                <a:spcPct val="130000"/>
              </a:lnSpc>
            </a:pPr>
            <a:r>
              <a:rPr lang="en-US" altLang="zh-CN" sz="1800" b="1" dirty="0">
                <a:solidFill>
                  <a:srgbClr val="FF0000"/>
                </a:solidFill>
                <a:latin typeface="Lucida Sans Unicode" panose="020B0602030504020204" pitchFamily="34" charset="0"/>
              </a:rPr>
              <a:t>code  segment</a:t>
            </a:r>
          </a:p>
          <a:p>
            <a:pPr eaLnBrk="0" hangingPunct="0">
              <a:lnSpc>
                <a:spcPct val="130000"/>
              </a:lnSpc>
            </a:pPr>
            <a:r>
              <a:rPr lang="en-US" altLang="zh-CN" sz="1800" b="1" dirty="0">
                <a:solidFill>
                  <a:srgbClr val="000000"/>
                </a:solidFill>
                <a:latin typeface="Lucida Sans Unicode" panose="020B0602030504020204" pitchFamily="34" charset="0"/>
              </a:rPr>
              <a:t>main  proc  </a:t>
            </a:r>
            <a:r>
              <a:rPr lang="en-US" altLang="zh-CN" sz="1800" b="1" i="1" dirty="0">
                <a:solidFill>
                  <a:srgbClr val="000000"/>
                </a:solidFill>
                <a:latin typeface="Lucida Sans Unicode" panose="020B0602030504020204" pitchFamily="34" charset="0"/>
              </a:rPr>
              <a:t>far</a:t>
            </a:r>
          </a:p>
          <a:p>
            <a:pPr eaLnBrk="0" hangingPunct="0">
              <a:lnSpc>
                <a:spcPct val="120000"/>
              </a:lnSpc>
            </a:pPr>
            <a:r>
              <a:rPr lang="en-US" altLang="zh-CN" sz="1800" b="1" dirty="0">
                <a:solidFill>
                  <a:srgbClr val="000000"/>
                </a:solidFill>
                <a:latin typeface="Lucida Sans Unicode" panose="020B0602030504020204" pitchFamily="34" charset="0"/>
              </a:rPr>
              <a:t>          ……</a:t>
            </a:r>
          </a:p>
          <a:p>
            <a:pPr eaLnBrk="0" hangingPunct="0">
              <a:lnSpc>
                <a:spcPct val="120000"/>
              </a:lnSpc>
            </a:pPr>
            <a:r>
              <a:rPr lang="en-US" altLang="zh-CN" sz="1800" b="1" i="1" dirty="0">
                <a:solidFill>
                  <a:srgbClr val="000000"/>
                </a:solidFill>
                <a:latin typeface="Lucida Sans Unicode" panose="020B0602030504020204" pitchFamily="34" charset="0"/>
              </a:rPr>
              <a:t>          </a:t>
            </a:r>
            <a:r>
              <a:rPr lang="en-US" altLang="zh-CN" sz="1800" b="1" i="1" dirty="0">
                <a:solidFill>
                  <a:srgbClr val="3333FF"/>
                </a:solidFill>
                <a:latin typeface="Lucida Sans Unicode" panose="020B0602030504020204" pitchFamily="34" charset="0"/>
              </a:rPr>
              <a:t>call</a:t>
            </a:r>
            <a:r>
              <a:rPr lang="en-US" altLang="zh-CN" sz="1800" b="1" dirty="0">
                <a:solidFill>
                  <a:srgbClr val="3333FF"/>
                </a:solidFill>
                <a:latin typeface="Lucida Sans Unicode" panose="020B0602030504020204" pitchFamily="34" charset="0"/>
              </a:rPr>
              <a:t>  </a:t>
            </a:r>
            <a:r>
              <a:rPr lang="en-US" altLang="zh-CN" sz="1800" b="1" dirty="0" err="1">
                <a:solidFill>
                  <a:srgbClr val="3333FF"/>
                </a:solidFill>
                <a:latin typeface="Lucida Sans Unicode" panose="020B0602030504020204" pitchFamily="34" charset="0"/>
              </a:rPr>
              <a:t>subp</a:t>
            </a:r>
            <a:endParaRPr lang="en-US" altLang="zh-CN" sz="1800" b="1" dirty="0">
              <a:solidFill>
                <a:srgbClr val="3333FF"/>
              </a:solidFill>
              <a:latin typeface="Lucida Sans Unicode" panose="020B0602030504020204" pitchFamily="34" charset="0"/>
            </a:endParaRPr>
          </a:p>
          <a:p>
            <a:pPr eaLnBrk="0" hangingPunct="0">
              <a:lnSpc>
                <a:spcPct val="120000"/>
              </a:lnSpc>
            </a:pPr>
            <a:r>
              <a:rPr lang="en-US" altLang="zh-CN" sz="1800" b="1" dirty="0">
                <a:solidFill>
                  <a:srgbClr val="000000"/>
                </a:solidFill>
                <a:latin typeface="Lucida Sans Unicode" panose="020B0602030504020204" pitchFamily="34" charset="0"/>
              </a:rPr>
              <a:t>          ……</a:t>
            </a:r>
          </a:p>
          <a:p>
            <a:pPr eaLnBrk="0" hangingPunct="0">
              <a:lnSpc>
                <a:spcPct val="120000"/>
              </a:lnSpc>
            </a:pPr>
            <a:r>
              <a:rPr lang="en-US" altLang="zh-CN" sz="1800" b="1" dirty="0">
                <a:solidFill>
                  <a:srgbClr val="000000"/>
                </a:solidFill>
                <a:latin typeface="Lucida Sans Unicode" panose="020B0602030504020204" pitchFamily="34" charset="0"/>
              </a:rPr>
              <a:t>          ret</a:t>
            </a:r>
          </a:p>
          <a:p>
            <a:pPr eaLnBrk="0" hangingPunct="0">
              <a:lnSpc>
                <a:spcPct val="120000"/>
              </a:lnSpc>
            </a:pPr>
            <a:r>
              <a:rPr lang="en-US" altLang="zh-CN" sz="1800" b="1" dirty="0">
                <a:solidFill>
                  <a:srgbClr val="000000"/>
                </a:solidFill>
                <a:latin typeface="Lucida Sans Unicode" panose="020B0602030504020204" pitchFamily="34" charset="0"/>
              </a:rPr>
              <a:t>main  </a:t>
            </a:r>
            <a:r>
              <a:rPr lang="en-US" altLang="zh-CN" sz="1800" b="1" dirty="0" err="1">
                <a:solidFill>
                  <a:srgbClr val="000000"/>
                </a:solidFill>
                <a:latin typeface="Lucida Sans Unicode" panose="020B0602030504020204" pitchFamily="34" charset="0"/>
              </a:rPr>
              <a:t>endp</a:t>
            </a:r>
            <a:endParaRPr lang="en-US" altLang="zh-CN" sz="1800" b="1" dirty="0">
              <a:solidFill>
                <a:srgbClr val="000000"/>
              </a:solidFill>
              <a:latin typeface="Lucida Sans Unicode" panose="020B0602030504020204" pitchFamily="34" charset="0"/>
            </a:endParaRPr>
          </a:p>
          <a:p>
            <a:pPr eaLnBrk="0" hangingPunct="0">
              <a:lnSpc>
                <a:spcPct val="120000"/>
              </a:lnSpc>
            </a:pPr>
            <a:endParaRPr lang="en-US" altLang="zh-CN" sz="1800" b="1" dirty="0">
              <a:solidFill>
                <a:srgbClr val="000000"/>
              </a:solidFill>
              <a:latin typeface="Lucida Sans Unicode" panose="020B0602030504020204" pitchFamily="34" charset="0"/>
            </a:endParaRPr>
          </a:p>
          <a:p>
            <a:pPr eaLnBrk="0" hangingPunct="0">
              <a:lnSpc>
                <a:spcPct val="120000"/>
              </a:lnSpc>
            </a:pPr>
            <a:r>
              <a:rPr lang="en-US" altLang="zh-CN" sz="1800" b="1" dirty="0" err="1">
                <a:solidFill>
                  <a:srgbClr val="000000"/>
                </a:solidFill>
                <a:latin typeface="Lucida Sans Unicode" panose="020B0602030504020204" pitchFamily="34" charset="0"/>
              </a:rPr>
              <a:t>subp</a:t>
            </a:r>
            <a:r>
              <a:rPr lang="en-US" altLang="zh-CN" sz="1800" b="1" dirty="0">
                <a:solidFill>
                  <a:srgbClr val="000000"/>
                </a:solidFill>
                <a:latin typeface="Lucida Sans Unicode" panose="020B0602030504020204" pitchFamily="34" charset="0"/>
              </a:rPr>
              <a:t>  proc  </a:t>
            </a:r>
            <a:r>
              <a:rPr lang="en-US" altLang="zh-CN" sz="1800" b="1" i="1" dirty="0">
                <a:solidFill>
                  <a:srgbClr val="000000"/>
                </a:solidFill>
                <a:latin typeface="Lucida Sans Unicode" panose="020B0602030504020204" pitchFamily="34" charset="0"/>
              </a:rPr>
              <a:t>near</a:t>
            </a:r>
          </a:p>
          <a:p>
            <a:pPr eaLnBrk="0" hangingPunct="0">
              <a:lnSpc>
                <a:spcPct val="120000"/>
              </a:lnSpc>
            </a:pPr>
            <a:r>
              <a:rPr lang="en-US" altLang="zh-CN" sz="1800" b="1" dirty="0">
                <a:solidFill>
                  <a:srgbClr val="000000"/>
                </a:solidFill>
                <a:latin typeface="Lucida Sans Unicode" panose="020B0602030504020204" pitchFamily="34" charset="0"/>
              </a:rPr>
              <a:t>        ……</a:t>
            </a:r>
          </a:p>
          <a:p>
            <a:pPr eaLnBrk="0" hangingPunct="0">
              <a:lnSpc>
                <a:spcPct val="120000"/>
              </a:lnSpc>
            </a:pPr>
            <a:r>
              <a:rPr lang="en-US" altLang="zh-CN" sz="1800" b="1" dirty="0">
                <a:solidFill>
                  <a:srgbClr val="000000"/>
                </a:solidFill>
                <a:latin typeface="Lucida Sans Unicode" panose="020B0602030504020204" pitchFamily="34" charset="0"/>
              </a:rPr>
              <a:t>        </a:t>
            </a:r>
            <a:r>
              <a:rPr lang="en-US" altLang="zh-CN" sz="1800" b="1" i="1" dirty="0">
                <a:solidFill>
                  <a:srgbClr val="000000"/>
                </a:solidFill>
                <a:latin typeface="Lucida Sans Unicode" panose="020B0602030504020204" pitchFamily="34" charset="0"/>
              </a:rPr>
              <a:t>ret</a:t>
            </a:r>
          </a:p>
          <a:p>
            <a:pPr eaLnBrk="0" hangingPunct="0">
              <a:lnSpc>
                <a:spcPct val="130000"/>
              </a:lnSpc>
            </a:pPr>
            <a:r>
              <a:rPr lang="en-US" altLang="zh-CN" sz="1800" b="1" dirty="0" err="1">
                <a:solidFill>
                  <a:srgbClr val="000000"/>
                </a:solidFill>
                <a:latin typeface="Lucida Sans Unicode" panose="020B0602030504020204" pitchFamily="34" charset="0"/>
              </a:rPr>
              <a:t>subp</a:t>
            </a:r>
            <a:r>
              <a:rPr lang="en-US" altLang="zh-CN" sz="1800" b="1" dirty="0">
                <a:solidFill>
                  <a:srgbClr val="000000"/>
                </a:solidFill>
                <a:latin typeface="Lucida Sans Unicode" panose="020B0602030504020204" pitchFamily="34" charset="0"/>
              </a:rPr>
              <a:t>  </a:t>
            </a:r>
            <a:r>
              <a:rPr lang="en-US" altLang="zh-CN" sz="1800" b="1" dirty="0" err="1">
                <a:solidFill>
                  <a:srgbClr val="000000"/>
                </a:solidFill>
                <a:latin typeface="Lucida Sans Unicode" panose="020B0602030504020204" pitchFamily="34" charset="0"/>
              </a:rPr>
              <a:t>endp</a:t>
            </a:r>
            <a:endParaRPr lang="en-US" altLang="zh-CN" sz="1800" b="1" dirty="0">
              <a:solidFill>
                <a:srgbClr val="000000"/>
              </a:solidFill>
              <a:latin typeface="Lucida Sans Unicode" panose="020B0602030504020204" pitchFamily="34" charset="0"/>
            </a:endParaRPr>
          </a:p>
          <a:p>
            <a:pPr eaLnBrk="0" hangingPunct="0">
              <a:lnSpc>
                <a:spcPct val="130000"/>
              </a:lnSpc>
            </a:pPr>
            <a:r>
              <a:rPr lang="en-US" altLang="zh-CN" sz="1800" b="1" dirty="0">
                <a:solidFill>
                  <a:srgbClr val="FF0000"/>
                </a:solidFill>
                <a:latin typeface="Lucida Sans Unicode" panose="020B0602030504020204" pitchFamily="34" charset="0"/>
              </a:rPr>
              <a:t>code  ends</a:t>
            </a:r>
          </a:p>
        </p:txBody>
      </p:sp>
      <p:sp>
        <p:nvSpPr>
          <p:cNvPr id="103440" name="文本框 103439"/>
          <p:cNvSpPr txBox="1"/>
          <p:nvPr/>
        </p:nvSpPr>
        <p:spPr>
          <a:xfrm>
            <a:off x="2133600" y="6059458"/>
            <a:ext cx="2514600" cy="400110"/>
          </a:xfrm>
          <a:prstGeom prst="rect">
            <a:avLst/>
          </a:prstGeom>
          <a:noFill/>
          <a:ln w="12700">
            <a:noFill/>
          </a:ln>
        </p:spPr>
        <p:txBody>
          <a:bodyPr anchor="ctr">
            <a:spAutoFit/>
          </a:bodyPr>
          <a:lstStyle/>
          <a:p>
            <a:pPr eaLnBrk="0" hangingPunct="0">
              <a:spcBef>
                <a:spcPct val="50000"/>
              </a:spcBef>
            </a:pPr>
            <a:r>
              <a:rPr lang="en-US" altLang="zh-CN" sz="2000" b="1" dirty="0">
                <a:solidFill>
                  <a:srgbClr val="000000"/>
                </a:solidFill>
                <a:latin typeface="Times New Roman" panose="02020603050405020304" pitchFamily="18" charset="0"/>
                <a:ea typeface="楷体_GB2312" pitchFamily="49" charset="-122"/>
              </a:rPr>
              <a:t> </a:t>
            </a:r>
            <a:r>
              <a:rPr lang="zh-CN" altLang="en-US" sz="2000" b="1" dirty="0">
                <a:solidFill>
                  <a:srgbClr val="000000"/>
                </a:solidFill>
                <a:latin typeface="Times New Roman" panose="02020603050405020304" pitchFamily="18" charset="0"/>
                <a:ea typeface="楷体_GB2312" pitchFamily="49" charset="-122"/>
              </a:rPr>
              <a:t>段内调用和返回</a:t>
            </a:r>
            <a:endParaRPr lang="zh-CN" altLang="en-US" sz="2000">
              <a:solidFill>
                <a:srgbClr val="000000"/>
              </a:solidFill>
              <a:latin typeface="Times New Roman" panose="02020603050405020304" pitchFamily="18" charset="0"/>
            </a:endParaRPr>
          </a:p>
        </p:txBody>
      </p:sp>
      <p:sp>
        <p:nvSpPr>
          <p:cNvPr id="103441" name="矩形 103440"/>
          <p:cNvSpPr/>
          <p:nvPr/>
        </p:nvSpPr>
        <p:spPr>
          <a:xfrm>
            <a:off x="2348136" y="1884772"/>
            <a:ext cx="2057400" cy="2057400"/>
          </a:xfrm>
          <a:prstGeom prst="rect">
            <a:avLst/>
          </a:prstGeom>
          <a:noFill/>
          <a:ln w="12700" cap="flat" cmpd="sng">
            <a:solidFill>
              <a:schemeClr val="bg2"/>
            </a:solidFill>
            <a:prstDash val="dash"/>
            <a:miter/>
            <a:headEnd type="none" w="med" len="med"/>
            <a:tailEnd type="none" w="med" len="med"/>
          </a:ln>
        </p:spPr>
        <p:txBody>
          <a:bodyPr/>
          <a:lstStyle/>
          <a:p>
            <a:endParaRPr lang="zh-CN" altLang="en-US"/>
          </a:p>
        </p:txBody>
      </p:sp>
      <p:sp>
        <p:nvSpPr>
          <p:cNvPr id="103442" name="矩形 103441"/>
          <p:cNvSpPr/>
          <p:nvPr/>
        </p:nvSpPr>
        <p:spPr>
          <a:xfrm>
            <a:off x="2348136" y="4246972"/>
            <a:ext cx="2057400" cy="1371600"/>
          </a:xfrm>
          <a:prstGeom prst="rect">
            <a:avLst/>
          </a:prstGeom>
          <a:noFill/>
          <a:ln w="12700" cap="flat" cmpd="sng">
            <a:solidFill>
              <a:schemeClr val="bg2"/>
            </a:solidFill>
            <a:prstDash val="dash"/>
            <a:miter/>
            <a:headEnd type="none" w="med" len="med"/>
            <a:tailEnd type="none" w="med" len="med"/>
          </a:ln>
        </p:spPr>
        <p:txBody>
          <a:bodyPr/>
          <a:lstStyle/>
          <a:p>
            <a:endParaRPr lang="zh-CN" altLang="en-US"/>
          </a:p>
        </p:txBody>
      </p:sp>
      <p:sp>
        <p:nvSpPr>
          <p:cNvPr id="103443" name="直接连接符 103442"/>
          <p:cNvSpPr/>
          <p:nvPr/>
        </p:nvSpPr>
        <p:spPr>
          <a:xfrm>
            <a:off x="4221386" y="2722972"/>
            <a:ext cx="336550" cy="0"/>
          </a:xfrm>
          <a:prstGeom prst="line">
            <a:avLst/>
          </a:prstGeom>
          <a:ln w="25400" cap="sq" cmpd="sng">
            <a:solidFill>
              <a:schemeClr val="tx2"/>
            </a:solidFill>
            <a:prstDash val="solid"/>
            <a:headEnd type="none" w="med" len="med"/>
            <a:tailEnd type="none" w="med" len="med"/>
          </a:ln>
        </p:spPr>
      </p:sp>
      <p:sp>
        <p:nvSpPr>
          <p:cNvPr id="103444" name="直接连接符 103443"/>
          <p:cNvSpPr/>
          <p:nvPr/>
        </p:nvSpPr>
        <p:spPr>
          <a:xfrm>
            <a:off x="4557936" y="2711859"/>
            <a:ext cx="0" cy="1905000"/>
          </a:xfrm>
          <a:prstGeom prst="line">
            <a:avLst/>
          </a:prstGeom>
          <a:ln w="25400" cap="sq" cmpd="sng">
            <a:solidFill>
              <a:schemeClr val="tx2"/>
            </a:solidFill>
            <a:prstDash val="solid"/>
            <a:headEnd type="none" w="med" len="med"/>
            <a:tailEnd type="none" w="med" len="med"/>
          </a:ln>
        </p:spPr>
      </p:sp>
      <p:sp>
        <p:nvSpPr>
          <p:cNvPr id="103445" name="直接连接符 103444"/>
          <p:cNvSpPr/>
          <p:nvPr/>
        </p:nvSpPr>
        <p:spPr>
          <a:xfrm flipH="1">
            <a:off x="3186336" y="4627972"/>
            <a:ext cx="1371600" cy="0"/>
          </a:xfrm>
          <a:prstGeom prst="line">
            <a:avLst/>
          </a:prstGeom>
          <a:ln w="25400" cap="sq" cmpd="sng">
            <a:solidFill>
              <a:schemeClr val="tx2"/>
            </a:solidFill>
            <a:prstDash val="solid"/>
            <a:headEnd type="none" w="med" len="med"/>
            <a:tailEnd type="triangle" w="med" len="med"/>
          </a:ln>
        </p:spPr>
      </p:sp>
      <p:grpSp>
        <p:nvGrpSpPr>
          <p:cNvPr id="103446" name="组合 103445"/>
          <p:cNvGrpSpPr/>
          <p:nvPr/>
        </p:nvGrpSpPr>
        <p:grpSpPr>
          <a:xfrm>
            <a:off x="2195736" y="2951572"/>
            <a:ext cx="1143000" cy="2133600"/>
            <a:chOff x="960" y="1728"/>
            <a:chExt cx="720" cy="1344"/>
          </a:xfrm>
        </p:grpSpPr>
        <p:sp>
          <p:nvSpPr>
            <p:cNvPr id="103447" name="直接连接符 103446"/>
            <p:cNvSpPr/>
            <p:nvPr/>
          </p:nvSpPr>
          <p:spPr>
            <a:xfrm flipH="1">
              <a:off x="960" y="3072"/>
              <a:ext cx="528" cy="0"/>
            </a:xfrm>
            <a:prstGeom prst="line">
              <a:avLst/>
            </a:prstGeom>
            <a:ln w="25400" cap="sq" cmpd="sng">
              <a:solidFill>
                <a:schemeClr val="tx2"/>
              </a:solidFill>
              <a:prstDash val="solid"/>
              <a:headEnd type="none" w="med" len="med"/>
              <a:tailEnd type="none" w="med" len="med"/>
            </a:ln>
          </p:spPr>
        </p:sp>
        <p:sp>
          <p:nvSpPr>
            <p:cNvPr id="103448" name="直接连接符 103447"/>
            <p:cNvSpPr/>
            <p:nvPr/>
          </p:nvSpPr>
          <p:spPr>
            <a:xfrm flipV="1">
              <a:off x="960" y="1728"/>
              <a:ext cx="0" cy="1344"/>
            </a:xfrm>
            <a:prstGeom prst="line">
              <a:avLst/>
            </a:prstGeom>
            <a:ln w="25400" cap="sq" cmpd="sng">
              <a:solidFill>
                <a:schemeClr val="tx2"/>
              </a:solidFill>
              <a:prstDash val="solid"/>
              <a:headEnd type="none" w="med" len="med"/>
              <a:tailEnd type="none" w="med" len="med"/>
            </a:ln>
          </p:spPr>
        </p:sp>
        <p:sp>
          <p:nvSpPr>
            <p:cNvPr id="103449" name="直接连接符 103448"/>
            <p:cNvSpPr/>
            <p:nvPr/>
          </p:nvSpPr>
          <p:spPr>
            <a:xfrm>
              <a:off x="960" y="1728"/>
              <a:ext cx="720" cy="0"/>
            </a:xfrm>
            <a:prstGeom prst="line">
              <a:avLst/>
            </a:prstGeom>
            <a:ln w="25400" cap="sq" cmpd="sng">
              <a:solidFill>
                <a:schemeClr val="tx2"/>
              </a:solidFill>
              <a:prstDash val="solid"/>
              <a:headEnd type="none" w="med" len="med"/>
              <a:tailEnd type="triangle" w="med" len="med"/>
            </a:ln>
          </p:spPr>
        </p:sp>
      </p:grpSp>
      <p:sp>
        <p:nvSpPr>
          <p:cNvPr id="2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控制转移指令</a:t>
            </a:r>
          </a:p>
        </p:txBody>
      </p:sp>
    </p:spTree>
    <p:extLst>
      <p:ext uri="{BB962C8B-B14F-4D97-AF65-F5344CB8AC3E}">
        <p14:creationId xmlns:p14="http://schemas.microsoft.com/office/powerpoint/2010/main" val="248400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439">
                                            <p:txEl>
                                              <p:pRg st="0" end="0"/>
                                            </p:txEl>
                                          </p:spTgt>
                                        </p:tgtEl>
                                        <p:attrNameLst>
                                          <p:attrName>style.visibility</p:attrName>
                                        </p:attrNameLst>
                                      </p:cBhvr>
                                      <p:to>
                                        <p:strVal val="visible"/>
                                      </p:to>
                                    </p:set>
                                    <p:animEffect transition="in" filter="dissolve">
                                      <p:cBhvr>
                                        <p:cTn id="7" dur="500"/>
                                        <p:tgtEl>
                                          <p:spTgt spid="10343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3439">
                                            <p:txEl>
                                              <p:pRg st="12" end="12"/>
                                            </p:txEl>
                                          </p:spTgt>
                                        </p:tgtEl>
                                        <p:attrNameLst>
                                          <p:attrName>style.visibility</p:attrName>
                                        </p:attrNameLst>
                                      </p:cBhvr>
                                      <p:to>
                                        <p:strVal val="visible"/>
                                      </p:to>
                                    </p:set>
                                    <p:animEffect transition="in" filter="dissolve">
                                      <p:cBhvr>
                                        <p:cTn id="10" dur="500"/>
                                        <p:tgtEl>
                                          <p:spTgt spid="103439">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3441"/>
                                        </p:tgtEl>
                                        <p:attrNameLst>
                                          <p:attrName>style.visibility</p:attrName>
                                        </p:attrNameLst>
                                      </p:cBhvr>
                                      <p:to>
                                        <p:strVal val="visible"/>
                                      </p:to>
                                    </p:set>
                                    <p:animEffect transition="in" filter="dissolve">
                                      <p:cBhvr>
                                        <p:cTn id="15" dur="500"/>
                                        <p:tgtEl>
                                          <p:spTgt spid="103441"/>
                                        </p:tgtEl>
                                      </p:cBhvr>
                                    </p:animEffect>
                                  </p:childTnLst>
                                </p:cTn>
                              </p:par>
                              <p:par>
                                <p:cTn id="16" presetID="9" presetClass="entr" presetSubtype="0" fill="hold" nodeType="withEffect">
                                  <p:stCondLst>
                                    <p:cond delay="0"/>
                                  </p:stCondLst>
                                  <p:childTnLst>
                                    <p:set>
                                      <p:cBhvr>
                                        <p:cTn id="17" dur="1" fill="hold">
                                          <p:stCondLst>
                                            <p:cond delay="0"/>
                                          </p:stCondLst>
                                        </p:cTn>
                                        <p:tgtEl>
                                          <p:spTgt spid="103439">
                                            <p:txEl>
                                              <p:pRg st="1" end="1"/>
                                            </p:txEl>
                                          </p:spTgt>
                                        </p:tgtEl>
                                        <p:attrNameLst>
                                          <p:attrName>style.visibility</p:attrName>
                                        </p:attrNameLst>
                                      </p:cBhvr>
                                      <p:to>
                                        <p:strVal val="visible"/>
                                      </p:to>
                                    </p:set>
                                    <p:animEffect transition="in" filter="dissolve">
                                      <p:cBhvr>
                                        <p:cTn id="18" dur="500"/>
                                        <p:tgtEl>
                                          <p:spTgt spid="103439">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3439">
                                            <p:txEl>
                                              <p:pRg st="2" end="2"/>
                                            </p:txEl>
                                          </p:spTgt>
                                        </p:tgtEl>
                                        <p:attrNameLst>
                                          <p:attrName>style.visibility</p:attrName>
                                        </p:attrNameLst>
                                      </p:cBhvr>
                                      <p:to>
                                        <p:strVal val="visible"/>
                                      </p:to>
                                    </p:set>
                                    <p:animEffect transition="in" filter="dissolve">
                                      <p:cBhvr>
                                        <p:cTn id="21" dur="500"/>
                                        <p:tgtEl>
                                          <p:spTgt spid="103439">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3439">
                                            <p:txEl>
                                              <p:pRg st="3" end="3"/>
                                            </p:txEl>
                                          </p:spTgt>
                                        </p:tgtEl>
                                        <p:attrNameLst>
                                          <p:attrName>style.visibility</p:attrName>
                                        </p:attrNameLst>
                                      </p:cBhvr>
                                      <p:to>
                                        <p:strVal val="visible"/>
                                      </p:to>
                                    </p:set>
                                    <p:animEffect transition="in" filter="dissolve">
                                      <p:cBhvr>
                                        <p:cTn id="24" dur="500"/>
                                        <p:tgtEl>
                                          <p:spTgt spid="103439">
                                            <p:txEl>
                                              <p:pRg st="3" end="3"/>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03439">
                                            <p:txEl>
                                              <p:pRg st="4" end="4"/>
                                            </p:txEl>
                                          </p:spTgt>
                                        </p:tgtEl>
                                        <p:attrNameLst>
                                          <p:attrName>style.visibility</p:attrName>
                                        </p:attrNameLst>
                                      </p:cBhvr>
                                      <p:to>
                                        <p:strVal val="visible"/>
                                      </p:to>
                                    </p:set>
                                    <p:animEffect transition="in" filter="dissolve">
                                      <p:cBhvr>
                                        <p:cTn id="27" dur="500"/>
                                        <p:tgtEl>
                                          <p:spTgt spid="103439">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03439">
                                            <p:txEl>
                                              <p:pRg st="5" end="5"/>
                                            </p:txEl>
                                          </p:spTgt>
                                        </p:tgtEl>
                                        <p:attrNameLst>
                                          <p:attrName>style.visibility</p:attrName>
                                        </p:attrNameLst>
                                      </p:cBhvr>
                                      <p:to>
                                        <p:strVal val="visible"/>
                                      </p:to>
                                    </p:set>
                                    <p:animEffect transition="in" filter="dissolve">
                                      <p:cBhvr>
                                        <p:cTn id="30" dur="500"/>
                                        <p:tgtEl>
                                          <p:spTgt spid="103439">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03439">
                                            <p:txEl>
                                              <p:pRg st="6" end="6"/>
                                            </p:txEl>
                                          </p:spTgt>
                                        </p:tgtEl>
                                        <p:attrNameLst>
                                          <p:attrName>style.visibility</p:attrName>
                                        </p:attrNameLst>
                                      </p:cBhvr>
                                      <p:to>
                                        <p:strVal val="visible"/>
                                      </p:to>
                                    </p:set>
                                    <p:animEffect transition="in" filter="dissolve">
                                      <p:cBhvr>
                                        <p:cTn id="33" dur="500"/>
                                        <p:tgtEl>
                                          <p:spTgt spid="10343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3442"/>
                                        </p:tgtEl>
                                        <p:attrNameLst>
                                          <p:attrName>style.visibility</p:attrName>
                                        </p:attrNameLst>
                                      </p:cBhvr>
                                      <p:to>
                                        <p:strVal val="visible"/>
                                      </p:to>
                                    </p:set>
                                    <p:animEffect transition="in" filter="dissolve">
                                      <p:cBhvr>
                                        <p:cTn id="38" dur="500"/>
                                        <p:tgtEl>
                                          <p:spTgt spid="103442"/>
                                        </p:tgtEl>
                                      </p:cBhvr>
                                    </p:animEffect>
                                  </p:childTnLst>
                                </p:cTn>
                              </p:par>
                              <p:par>
                                <p:cTn id="39" presetID="9" presetClass="entr" presetSubtype="0" fill="hold" nodeType="withEffect">
                                  <p:stCondLst>
                                    <p:cond delay="0"/>
                                  </p:stCondLst>
                                  <p:childTnLst>
                                    <p:set>
                                      <p:cBhvr>
                                        <p:cTn id="40" dur="1" fill="hold">
                                          <p:stCondLst>
                                            <p:cond delay="0"/>
                                          </p:stCondLst>
                                        </p:cTn>
                                        <p:tgtEl>
                                          <p:spTgt spid="103439">
                                            <p:txEl>
                                              <p:pRg st="8" end="8"/>
                                            </p:txEl>
                                          </p:spTgt>
                                        </p:tgtEl>
                                        <p:attrNameLst>
                                          <p:attrName>style.visibility</p:attrName>
                                        </p:attrNameLst>
                                      </p:cBhvr>
                                      <p:to>
                                        <p:strVal val="visible"/>
                                      </p:to>
                                    </p:set>
                                    <p:animEffect transition="in" filter="dissolve">
                                      <p:cBhvr>
                                        <p:cTn id="41" dur="500"/>
                                        <p:tgtEl>
                                          <p:spTgt spid="103439">
                                            <p:txEl>
                                              <p:pRg st="8" end="8"/>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103439">
                                            <p:txEl>
                                              <p:pRg st="9" end="9"/>
                                            </p:txEl>
                                          </p:spTgt>
                                        </p:tgtEl>
                                        <p:attrNameLst>
                                          <p:attrName>style.visibility</p:attrName>
                                        </p:attrNameLst>
                                      </p:cBhvr>
                                      <p:to>
                                        <p:strVal val="visible"/>
                                      </p:to>
                                    </p:set>
                                    <p:animEffect transition="in" filter="dissolve">
                                      <p:cBhvr>
                                        <p:cTn id="44" dur="500"/>
                                        <p:tgtEl>
                                          <p:spTgt spid="103439">
                                            <p:txEl>
                                              <p:pRg st="9" end="9"/>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103439">
                                            <p:txEl>
                                              <p:pRg st="10" end="10"/>
                                            </p:txEl>
                                          </p:spTgt>
                                        </p:tgtEl>
                                        <p:attrNameLst>
                                          <p:attrName>style.visibility</p:attrName>
                                        </p:attrNameLst>
                                      </p:cBhvr>
                                      <p:to>
                                        <p:strVal val="visible"/>
                                      </p:to>
                                    </p:set>
                                    <p:animEffect transition="in" filter="dissolve">
                                      <p:cBhvr>
                                        <p:cTn id="47" dur="500"/>
                                        <p:tgtEl>
                                          <p:spTgt spid="103439">
                                            <p:txEl>
                                              <p:pRg st="10" end="10"/>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103439">
                                            <p:txEl>
                                              <p:pRg st="11" end="11"/>
                                            </p:txEl>
                                          </p:spTgt>
                                        </p:tgtEl>
                                        <p:attrNameLst>
                                          <p:attrName>style.visibility</p:attrName>
                                        </p:attrNameLst>
                                      </p:cBhvr>
                                      <p:to>
                                        <p:strVal val="visible"/>
                                      </p:to>
                                    </p:set>
                                    <p:animEffect transition="in" filter="dissolve">
                                      <p:cBhvr>
                                        <p:cTn id="50" dur="500"/>
                                        <p:tgtEl>
                                          <p:spTgt spid="103439">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03444"/>
                                        </p:tgtEl>
                                        <p:attrNameLst>
                                          <p:attrName>style.visibility</p:attrName>
                                        </p:attrNameLst>
                                      </p:cBhvr>
                                      <p:to>
                                        <p:strVal val="visible"/>
                                      </p:to>
                                    </p:set>
                                    <p:animEffect transition="in" filter="dissolve">
                                      <p:cBhvr>
                                        <p:cTn id="55" dur="500"/>
                                        <p:tgtEl>
                                          <p:spTgt spid="103444"/>
                                        </p:tgtEl>
                                      </p:cBhvr>
                                    </p:animEffect>
                                  </p:childTnLst>
                                </p:cTn>
                              </p:par>
                              <p:par>
                                <p:cTn id="56" presetID="9" presetClass="entr" presetSubtype="0" fill="hold" nodeType="withEffect">
                                  <p:stCondLst>
                                    <p:cond delay="0"/>
                                  </p:stCondLst>
                                  <p:childTnLst>
                                    <p:set>
                                      <p:cBhvr>
                                        <p:cTn id="57" dur="1" fill="hold">
                                          <p:stCondLst>
                                            <p:cond delay="0"/>
                                          </p:stCondLst>
                                        </p:cTn>
                                        <p:tgtEl>
                                          <p:spTgt spid="103443"/>
                                        </p:tgtEl>
                                        <p:attrNameLst>
                                          <p:attrName>style.visibility</p:attrName>
                                        </p:attrNameLst>
                                      </p:cBhvr>
                                      <p:to>
                                        <p:strVal val="visible"/>
                                      </p:to>
                                    </p:set>
                                    <p:animEffect transition="in" filter="dissolve">
                                      <p:cBhvr>
                                        <p:cTn id="58" dur="500"/>
                                        <p:tgtEl>
                                          <p:spTgt spid="103443"/>
                                        </p:tgtEl>
                                      </p:cBhvr>
                                    </p:animEffect>
                                  </p:childTnLst>
                                </p:cTn>
                              </p:par>
                              <p:par>
                                <p:cTn id="59" presetID="9" presetClass="entr" presetSubtype="0" fill="hold" nodeType="withEffect">
                                  <p:stCondLst>
                                    <p:cond delay="0"/>
                                  </p:stCondLst>
                                  <p:childTnLst>
                                    <p:set>
                                      <p:cBhvr>
                                        <p:cTn id="60" dur="1" fill="hold">
                                          <p:stCondLst>
                                            <p:cond delay="0"/>
                                          </p:stCondLst>
                                        </p:cTn>
                                        <p:tgtEl>
                                          <p:spTgt spid="103445"/>
                                        </p:tgtEl>
                                        <p:attrNameLst>
                                          <p:attrName>style.visibility</p:attrName>
                                        </p:attrNameLst>
                                      </p:cBhvr>
                                      <p:to>
                                        <p:strVal val="visible"/>
                                      </p:to>
                                    </p:set>
                                    <p:animEffect transition="in" filter="dissolve">
                                      <p:cBhvr>
                                        <p:cTn id="61" dur="500"/>
                                        <p:tgtEl>
                                          <p:spTgt spid="10344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03446"/>
                                        </p:tgtEl>
                                        <p:attrNameLst>
                                          <p:attrName>style.visibility</p:attrName>
                                        </p:attrNameLst>
                                      </p:cBhvr>
                                      <p:to>
                                        <p:strVal val="visible"/>
                                      </p:to>
                                    </p:set>
                                    <p:animEffect transition="in" filter="dissolve">
                                      <p:cBhvr>
                                        <p:cTn id="66" dur="500"/>
                                        <p:tgtEl>
                                          <p:spTgt spid="10344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03427">
                                            <p:txEl>
                                              <p:pRg st="0" end="0"/>
                                            </p:txEl>
                                          </p:spTgt>
                                        </p:tgtEl>
                                        <p:attrNameLst>
                                          <p:attrName>style.visibility</p:attrName>
                                        </p:attrNameLst>
                                      </p:cBhvr>
                                      <p:to>
                                        <p:strVal val="visible"/>
                                      </p:to>
                                    </p:set>
                                    <p:animEffect transition="in" filter="dissolve">
                                      <p:cBhvr>
                                        <p:cTn id="71" dur="500"/>
                                        <p:tgtEl>
                                          <p:spTgt spid="103427">
                                            <p:txEl>
                                              <p:pRg st="0" end="0"/>
                                            </p:txEl>
                                          </p:spTgt>
                                        </p:tgtEl>
                                      </p:cBhvr>
                                    </p:animEffect>
                                  </p:childTnLst>
                                </p:cTn>
                              </p:par>
                              <p:par>
                                <p:cTn id="72" presetID="9" presetClass="entr" presetSubtype="0" fill="hold" nodeType="withEffect">
                                  <p:stCondLst>
                                    <p:cond delay="0"/>
                                  </p:stCondLst>
                                  <p:childTnLst>
                                    <p:set>
                                      <p:cBhvr>
                                        <p:cTn id="73" dur="1" fill="hold">
                                          <p:stCondLst>
                                            <p:cond delay="0"/>
                                          </p:stCondLst>
                                        </p:cTn>
                                        <p:tgtEl>
                                          <p:spTgt spid="103427">
                                            <p:txEl>
                                              <p:pRg st="1" end="1"/>
                                            </p:txEl>
                                          </p:spTgt>
                                        </p:tgtEl>
                                        <p:attrNameLst>
                                          <p:attrName>style.visibility</p:attrName>
                                        </p:attrNameLst>
                                      </p:cBhvr>
                                      <p:to>
                                        <p:strVal val="visible"/>
                                      </p:to>
                                    </p:set>
                                    <p:animEffect transition="in" filter="dissolve">
                                      <p:cBhvr>
                                        <p:cTn id="74" dur="500"/>
                                        <p:tgtEl>
                                          <p:spTgt spid="103427">
                                            <p:txEl>
                                              <p:pRg st="1" end="1"/>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103427">
                                            <p:txEl>
                                              <p:pRg st="2" end="2"/>
                                            </p:txEl>
                                          </p:spTgt>
                                        </p:tgtEl>
                                        <p:attrNameLst>
                                          <p:attrName>style.visibility</p:attrName>
                                        </p:attrNameLst>
                                      </p:cBhvr>
                                      <p:to>
                                        <p:strVal val="visible"/>
                                      </p:to>
                                    </p:set>
                                    <p:animEffect transition="in" filter="dissolve">
                                      <p:cBhvr>
                                        <p:cTn id="77" dur="500"/>
                                        <p:tgtEl>
                                          <p:spTgt spid="103427">
                                            <p:txEl>
                                              <p:pRg st="2" end="2"/>
                                            </p:txEl>
                                          </p:spTgt>
                                        </p:tgtEl>
                                      </p:cBhvr>
                                    </p:animEffect>
                                  </p:childTnLst>
                                </p:cTn>
                              </p:par>
                              <p:par>
                                <p:cTn id="78" presetID="9" presetClass="entr" presetSubtype="0" fill="hold" nodeType="withEffect">
                                  <p:stCondLst>
                                    <p:cond delay="0"/>
                                  </p:stCondLst>
                                  <p:childTnLst>
                                    <p:set>
                                      <p:cBhvr>
                                        <p:cTn id="79" dur="1" fill="hold">
                                          <p:stCondLst>
                                            <p:cond delay="0"/>
                                          </p:stCondLst>
                                        </p:cTn>
                                        <p:tgtEl>
                                          <p:spTgt spid="103427">
                                            <p:txEl>
                                              <p:pRg st="3" end="3"/>
                                            </p:txEl>
                                          </p:spTgt>
                                        </p:tgtEl>
                                        <p:attrNameLst>
                                          <p:attrName>style.visibility</p:attrName>
                                        </p:attrNameLst>
                                      </p:cBhvr>
                                      <p:to>
                                        <p:strVal val="visible"/>
                                      </p:to>
                                    </p:set>
                                    <p:animEffect transition="in" filter="dissolve">
                                      <p:cBhvr>
                                        <p:cTn id="80" dur="500"/>
                                        <p:tgtEl>
                                          <p:spTgt spid="103427">
                                            <p:txEl>
                                              <p:pRg st="3" end="3"/>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03427">
                                            <p:txEl>
                                              <p:pRg st="4" end="4"/>
                                            </p:txEl>
                                          </p:spTgt>
                                        </p:tgtEl>
                                        <p:attrNameLst>
                                          <p:attrName>style.visibility</p:attrName>
                                        </p:attrNameLst>
                                      </p:cBhvr>
                                      <p:to>
                                        <p:strVal val="visible"/>
                                      </p:to>
                                    </p:set>
                                    <p:animEffect transition="in" filter="dissolve">
                                      <p:cBhvr>
                                        <p:cTn id="83" dur="500"/>
                                        <p:tgtEl>
                                          <p:spTgt spid="103427">
                                            <p:txEl>
                                              <p:pRg st="4" end="4"/>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03427">
                                            <p:txEl>
                                              <p:pRg st="5" end="5"/>
                                            </p:txEl>
                                          </p:spTgt>
                                        </p:tgtEl>
                                        <p:attrNameLst>
                                          <p:attrName>style.visibility</p:attrName>
                                        </p:attrNameLst>
                                      </p:cBhvr>
                                      <p:to>
                                        <p:strVal val="visible"/>
                                      </p:to>
                                    </p:set>
                                    <p:animEffect transition="in" filter="dissolve">
                                      <p:cBhvr>
                                        <p:cTn id="86" dur="500"/>
                                        <p:tgtEl>
                                          <p:spTgt spid="103427">
                                            <p:txEl>
                                              <p:pRg st="5" end="5"/>
                                            </p:txEl>
                                          </p:spTgt>
                                        </p:tgtEl>
                                      </p:cBhvr>
                                    </p:animEffect>
                                  </p:childTnLst>
                                </p:cTn>
                              </p:par>
                              <p:par>
                                <p:cTn id="87" presetID="9" presetClass="entr" presetSubtype="0" fill="hold" nodeType="withEffect">
                                  <p:stCondLst>
                                    <p:cond delay="0"/>
                                  </p:stCondLst>
                                  <p:childTnLst>
                                    <p:set>
                                      <p:cBhvr>
                                        <p:cTn id="88" dur="1" fill="hold">
                                          <p:stCondLst>
                                            <p:cond delay="0"/>
                                          </p:stCondLst>
                                        </p:cTn>
                                        <p:tgtEl>
                                          <p:spTgt spid="103427">
                                            <p:txEl>
                                              <p:pRg st="6" end="6"/>
                                            </p:txEl>
                                          </p:spTgt>
                                        </p:tgtEl>
                                        <p:attrNameLst>
                                          <p:attrName>style.visibility</p:attrName>
                                        </p:attrNameLst>
                                      </p:cBhvr>
                                      <p:to>
                                        <p:strVal val="visible"/>
                                      </p:to>
                                    </p:set>
                                    <p:animEffect transition="in" filter="dissolve">
                                      <p:cBhvr>
                                        <p:cTn id="89" dur="500"/>
                                        <p:tgtEl>
                                          <p:spTgt spid="103427">
                                            <p:txEl>
                                              <p:pRg st="6" end="6"/>
                                            </p:txEl>
                                          </p:spTgt>
                                        </p:tgtEl>
                                      </p:cBhvr>
                                    </p:animEffect>
                                  </p:childTnLst>
                                </p:cTn>
                              </p:par>
                              <p:par>
                                <p:cTn id="90" presetID="9" presetClass="entr" presetSubtype="0" fill="hold" nodeType="withEffect">
                                  <p:stCondLst>
                                    <p:cond delay="0"/>
                                  </p:stCondLst>
                                  <p:childTnLst>
                                    <p:set>
                                      <p:cBhvr>
                                        <p:cTn id="91" dur="1" fill="hold">
                                          <p:stCondLst>
                                            <p:cond delay="0"/>
                                          </p:stCondLst>
                                        </p:cTn>
                                        <p:tgtEl>
                                          <p:spTgt spid="103427">
                                            <p:txEl>
                                              <p:pRg st="7" end="7"/>
                                            </p:txEl>
                                          </p:spTgt>
                                        </p:tgtEl>
                                        <p:attrNameLst>
                                          <p:attrName>style.visibility</p:attrName>
                                        </p:attrNameLst>
                                      </p:cBhvr>
                                      <p:to>
                                        <p:strVal val="visible"/>
                                      </p:to>
                                    </p:set>
                                    <p:animEffect transition="in" filter="dissolve">
                                      <p:cBhvr>
                                        <p:cTn id="92" dur="500"/>
                                        <p:tgtEl>
                                          <p:spTgt spid="103427">
                                            <p:txEl>
                                              <p:pRg st="7" end="7"/>
                                            </p:txEl>
                                          </p:spTgt>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3438"/>
                                        </p:tgtEl>
                                        <p:attrNameLst>
                                          <p:attrName>style.visibility</p:attrName>
                                        </p:attrNameLst>
                                      </p:cBhvr>
                                      <p:to>
                                        <p:strVal val="visible"/>
                                      </p:to>
                                    </p:set>
                                    <p:animEffect transition="in" filter="dissolve">
                                      <p:cBhvr>
                                        <p:cTn id="95" dur="500"/>
                                        <p:tgtEl>
                                          <p:spTgt spid="103438"/>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103427">
                                            <p:txEl>
                                              <p:pRg st="9" end="9"/>
                                            </p:txEl>
                                          </p:spTgt>
                                        </p:tgtEl>
                                        <p:attrNameLst>
                                          <p:attrName>style.visibility</p:attrName>
                                        </p:attrNameLst>
                                      </p:cBhvr>
                                      <p:to>
                                        <p:strVal val="visible"/>
                                      </p:to>
                                    </p:set>
                                    <p:animEffect transition="in" filter="dissolve">
                                      <p:cBhvr>
                                        <p:cTn id="100" dur="500"/>
                                        <p:tgtEl>
                                          <p:spTgt spid="103427">
                                            <p:txEl>
                                              <p:pRg st="9" end="9"/>
                                            </p:txEl>
                                          </p:spTgt>
                                        </p:tgtEl>
                                      </p:cBhvr>
                                    </p:animEffect>
                                  </p:childTnLst>
                                </p:cTn>
                              </p:par>
                              <p:par>
                                <p:cTn id="101" presetID="9" presetClass="entr" presetSubtype="0" fill="hold" nodeType="withEffect">
                                  <p:stCondLst>
                                    <p:cond delay="0"/>
                                  </p:stCondLst>
                                  <p:childTnLst>
                                    <p:set>
                                      <p:cBhvr>
                                        <p:cTn id="102" dur="1" fill="hold">
                                          <p:stCondLst>
                                            <p:cond delay="0"/>
                                          </p:stCondLst>
                                        </p:cTn>
                                        <p:tgtEl>
                                          <p:spTgt spid="103427">
                                            <p:txEl>
                                              <p:pRg st="10" end="10"/>
                                            </p:txEl>
                                          </p:spTgt>
                                        </p:tgtEl>
                                        <p:attrNameLst>
                                          <p:attrName>style.visibility</p:attrName>
                                        </p:attrNameLst>
                                      </p:cBhvr>
                                      <p:to>
                                        <p:strVal val="visible"/>
                                      </p:to>
                                    </p:set>
                                    <p:animEffect transition="in" filter="dissolve">
                                      <p:cBhvr>
                                        <p:cTn id="103" dur="500"/>
                                        <p:tgtEl>
                                          <p:spTgt spid="103427">
                                            <p:txEl>
                                              <p:pRg st="10" end="10"/>
                                            </p:txEl>
                                          </p:spTgt>
                                        </p:tgtEl>
                                      </p:cBhvr>
                                    </p:animEffect>
                                  </p:childTnLst>
                                </p:cTn>
                              </p:par>
                              <p:par>
                                <p:cTn id="104" presetID="9" presetClass="entr" presetSubtype="0" fill="hold" nodeType="withEffect">
                                  <p:stCondLst>
                                    <p:cond delay="0"/>
                                  </p:stCondLst>
                                  <p:childTnLst>
                                    <p:set>
                                      <p:cBhvr>
                                        <p:cTn id="105" dur="1" fill="hold">
                                          <p:stCondLst>
                                            <p:cond delay="0"/>
                                          </p:stCondLst>
                                        </p:cTn>
                                        <p:tgtEl>
                                          <p:spTgt spid="103427">
                                            <p:txEl>
                                              <p:pRg st="11" end="11"/>
                                            </p:txEl>
                                          </p:spTgt>
                                        </p:tgtEl>
                                        <p:attrNameLst>
                                          <p:attrName>style.visibility</p:attrName>
                                        </p:attrNameLst>
                                      </p:cBhvr>
                                      <p:to>
                                        <p:strVal val="visible"/>
                                      </p:to>
                                    </p:set>
                                    <p:animEffect transition="in" filter="dissolve">
                                      <p:cBhvr>
                                        <p:cTn id="106" dur="500"/>
                                        <p:tgtEl>
                                          <p:spTgt spid="103427">
                                            <p:txEl>
                                              <p:pRg st="11" end="11"/>
                                            </p:txEl>
                                          </p:spTgt>
                                        </p:tgtEl>
                                      </p:cBhvr>
                                    </p:animEffect>
                                  </p:childTnLst>
                                </p:cTn>
                              </p:par>
                              <p:par>
                                <p:cTn id="107" presetID="9" presetClass="entr" presetSubtype="0" fill="hold" nodeType="withEffect">
                                  <p:stCondLst>
                                    <p:cond delay="0"/>
                                  </p:stCondLst>
                                  <p:childTnLst>
                                    <p:set>
                                      <p:cBhvr>
                                        <p:cTn id="108" dur="1" fill="hold">
                                          <p:stCondLst>
                                            <p:cond delay="0"/>
                                          </p:stCondLst>
                                        </p:cTn>
                                        <p:tgtEl>
                                          <p:spTgt spid="103427">
                                            <p:txEl>
                                              <p:pRg st="12" end="12"/>
                                            </p:txEl>
                                          </p:spTgt>
                                        </p:tgtEl>
                                        <p:attrNameLst>
                                          <p:attrName>style.visibility</p:attrName>
                                        </p:attrNameLst>
                                      </p:cBhvr>
                                      <p:to>
                                        <p:strVal val="visible"/>
                                      </p:to>
                                    </p:set>
                                    <p:animEffect transition="in" filter="dissolve">
                                      <p:cBhvr>
                                        <p:cTn id="109" dur="500"/>
                                        <p:tgtEl>
                                          <p:spTgt spid="103427">
                                            <p:txEl>
                                              <p:pRg st="12" end="12"/>
                                            </p:txEl>
                                          </p:spTgt>
                                        </p:tgtEl>
                                      </p:cBhvr>
                                    </p:animEffect>
                                  </p:childTnLst>
                                </p:cTn>
                              </p:par>
                              <p:par>
                                <p:cTn id="110" presetID="9" presetClass="entr" presetSubtype="0" fill="hold" nodeType="withEffect">
                                  <p:stCondLst>
                                    <p:cond delay="0"/>
                                  </p:stCondLst>
                                  <p:childTnLst>
                                    <p:set>
                                      <p:cBhvr>
                                        <p:cTn id="111" dur="1" fill="hold">
                                          <p:stCondLst>
                                            <p:cond delay="0"/>
                                          </p:stCondLst>
                                        </p:cTn>
                                        <p:tgtEl>
                                          <p:spTgt spid="103427">
                                            <p:txEl>
                                              <p:pRg st="13" end="13"/>
                                            </p:txEl>
                                          </p:spTgt>
                                        </p:tgtEl>
                                        <p:attrNameLst>
                                          <p:attrName>style.visibility</p:attrName>
                                        </p:attrNameLst>
                                      </p:cBhvr>
                                      <p:to>
                                        <p:strVal val="visible"/>
                                      </p:to>
                                    </p:set>
                                    <p:animEffect transition="in" filter="dissolve">
                                      <p:cBhvr>
                                        <p:cTn id="112" dur="500"/>
                                        <p:tgtEl>
                                          <p:spTgt spid="103427">
                                            <p:txEl>
                                              <p:pRg st="13" end="13"/>
                                            </p:txEl>
                                          </p:spTgt>
                                        </p:tgtEl>
                                      </p:cBhvr>
                                    </p:animEffect>
                                  </p:childTnLst>
                                </p:cTn>
                              </p:par>
                              <p:par>
                                <p:cTn id="113" presetID="9" presetClass="entr" presetSubtype="0" fill="hold" nodeType="withEffect">
                                  <p:stCondLst>
                                    <p:cond delay="0"/>
                                  </p:stCondLst>
                                  <p:childTnLst>
                                    <p:set>
                                      <p:cBhvr>
                                        <p:cTn id="114" dur="1" fill="hold">
                                          <p:stCondLst>
                                            <p:cond delay="0"/>
                                          </p:stCondLst>
                                        </p:cTn>
                                        <p:tgtEl>
                                          <p:spTgt spid="103427">
                                            <p:txEl>
                                              <p:pRg st="14" end="14"/>
                                            </p:txEl>
                                          </p:spTgt>
                                        </p:tgtEl>
                                        <p:attrNameLst>
                                          <p:attrName>style.visibility</p:attrName>
                                        </p:attrNameLst>
                                      </p:cBhvr>
                                      <p:to>
                                        <p:strVal val="visible"/>
                                      </p:to>
                                    </p:set>
                                    <p:animEffect transition="in" filter="dissolve">
                                      <p:cBhvr>
                                        <p:cTn id="115" dur="500"/>
                                        <p:tgtEl>
                                          <p:spTgt spid="103427">
                                            <p:txEl>
                                              <p:pRg st="14" end="14"/>
                                            </p:txEl>
                                          </p:spTgt>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03429"/>
                                        </p:tgtEl>
                                        <p:attrNameLst>
                                          <p:attrName>style.visibility</p:attrName>
                                        </p:attrNameLst>
                                      </p:cBhvr>
                                      <p:to>
                                        <p:strVal val="visible"/>
                                      </p:to>
                                    </p:set>
                                    <p:animEffect transition="in" filter="dissolve">
                                      <p:cBhvr>
                                        <p:cTn id="118" dur="500"/>
                                        <p:tgtEl>
                                          <p:spTgt spid="103429"/>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103430"/>
                                        </p:tgtEl>
                                        <p:attrNameLst>
                                          <p:attrName>style.visibility</p:attrName>
                                        </p:attrNameLst>
                                      </p:cBhvr>
                                      <p:to>
                                        <p:strVal val="visible"/>
                                      </p:to>
                                    </p:set>
                                    <p:animEffect transition="in" filter="dissolve">
                                      <p:cBhvr>
                                        <p:cTn id="123" dur="500"/>
                                        <p:tgtEl>
                                          <p:spTgt spid="10343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3434"/>
                                        </p:tgtEl>
                                        <p:attrNameLst>
                                          <p:attrName>style.visibility</p:attrName>
                                        </p:attrNameLst>
                                      </p:cBhvr>
                                      <p:to>
                                        <p:strVal val="visible"/>
                                      </p:to>
                                    </p:set>
                                    <p:animEffect transition="in" filter="dissolve">
                                      <p:cBhvr>
                                        <p:cTn id="128" dur="500"/>
                                        <p:tgtEl>
                                          <p:spTgt spid="103434"/>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03428"/>
                                        </p:tgtEl>
                                        <p:attrNameLst>
                                          <p:attrName>style.visibility</p:attrName>
                                        </p:attrNameLst>
                                      </p:cBhvr>
                                      <p:to>
                                        <p:strVal val="visible"/>
                                      </p:to>
                                    </p:set>
                                    <p:animEffect transition="in" filter="dissolve">
                                      <p:cBhvr>
                                        <p:cTn id="133"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29" grpId="0" animBg="1"/>
      <p:bldP spid="103438" grpId="0" animBg="1"/>
      <p:bldP spid="103441" grpId="0" animBg="1"/>
      <p:bldP spid="10344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Text Box 3"/>
          <p:cNvSpPr txBox="1">
            <a:spLocks noChangeArrowheads="1"/>
          </p:cNvSpPr>
          <p:nvPr/>
        </p:nvSpPr>
        <p:spPr bwMode="auto">
          <a:xfrm>
            <a:off x="647564" y="1052736"/>
            <a:ext cx="774086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chemeClr val="tx2"/>
                </a:solidFill>
                <a:effectLst>
                  <a:outerShdw blurRad="38100" dist="38100" dir="2700000" algn="tl">
                    <a:srgbClr val="C0C0C0"/>
                  </a:outerShdw>
                </a:effectLst>
                <a:latin typeface="Tahoma" panose="020B0604030504040204" pitchFamily="34" charset="0"/>
                <a:ea typeface="黑体" panose="02010609060101010101" pitchFamily="49" charset="-122"/>
              </a:rPr>
              <a:t>模块连接方法</a:t>
            </a:r>
          </a:p>
          <a:p>
            <a:pPr algn="just">
              <a:spcBef>
                <a:spcPct val="50000"/>
              </a:spcBef>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）在汇编时把各个模块连接在一起</a:t>
            </a:r>
          </a:p>
          <a:p>
            <a:pPr algn="just">
              <a:spcBef>
                <a:spcPct val="50000"/>
              </a:spcBef>
            </a:pPr>
            <a:r>
              <a:rPr lang="zh-CN" altLang="en-US" sz="2000" b="1" dirty="0">
                <a:latin typeface="Times New Roman" panose="02020603050405020304" pitchFamily="18" charset="0"/>
              </a:rPr>
              <a:t>        使用</a:t>
            </a:r>
            <a:r>
              <a:rPr lang="en-US" altLang="zh-CN" sz="2000" b="1" dirty="0">
                <a:latin typeface="Times New Roman" panose="02020603050405020304" pitchFamily="18" charset="0"/>
              </a:rPr>
              <a:t>INCLUDE</a:t>
            </a:r>
            <a:r>
              <a:rPr lang="zh-CN" altLang="en-US" sz="2000" b="1" dirty="0">
                <a:latin typeface="Times New Roman" panose="02020603050405020304" pitchFamily="18" charset="0"/>
              </a:rPr>
              <a:t>伪指令，把几个已独立编制好的</a:t>
            </a:r>
            <a:r>
              <a:rPr lang="en-US" altLang="zh-CN" sz="2000" b="1" dirty="0">
                <a:latin typeface="Times New Roman" panose="02020603050405020304" pitchFamily="18" charset="0"/>
              </a:rPr>
              <a:t>.ASM</a:t>
            </a:r>
            <a:r>
              <a:rPr lang="zh-CN" altLang="en-US" sz="2000" b="1" dirty="0">
                <a:latin typeface="Times New Roman" panose="02020603050405020304" pitchFamily="18" charset="0"/>
              </a:rPr>
              <a:t>文件在汇编时连接在一起，形成一个完整的</a:t>
            </a:r>
            <a:r>
              <a:rPr lang="en-US" altLang="zh-CN" sz="2000" b="1" dirty="0">
                <a:latin typeface="Times New Roman" panose="02020603050405020304" pitchFamily="18" charset="0"/>
              </a:rPr>
              <a:t>.OBJ</a:t>
            </a:r>
            <a:r>
              <a:rPr lang="zh-CN" altLang="en-US" sz="2000" b="1" dirty="0">
                <a:latin typeface="Times New Roman" panose="02020603050405020304" pitchFamily="18" charset="0"/>
              </a:rPr>
              <a:t>文件。</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4" name="Text Box 8">
            <a:extLst>
              <a:ext uri="{FF2B5EF4-FFF2-40B4-BE49-F238E27FC236}">
                <a16:creationId xmlns:a16="http://schemas.microsoft.com/office/drawing/2014/main" id="{2A3418B3-8488-4AE1-A009-442AC95CBD3B}"/>
              </a:ext>
            </a:extLst>
          </p:cNvPr>
          <p:cNvSpPr txBox="1">
            <a:spLocks noChangeArrowheads="1"/>
          </p:cNvSpPr>
          <p:nvPr/>
        </p:nvSpPr>
        <p:spPr bwMode="auto">
          <a:xfrm>
            <a:off x="791580" y="2852936"/>
            <a:ext cx="7452828" cy="116955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spcBef>
                <a:spcPct val="50000"/>
              </a:spcBef>
            </a:pPr>
            <a:r>
              <a:rPr lang="en-US" altLang="zh-CN" sz="2000" b="1" dirty="0"/>
              <a:t>INCLUDE   </a:t>
            </a:r>
            <a:r>
              <a:rPr lang="zh-CN" altLang="en-US" sz="2000" b="1" dirty="0"/>
              <a:t>包含伪指令</a:t>
            </a:r>
          </a:p>
          <a:p>
            <a:pPr>
              <a:spcBef>
                <a:spcPct val="50000"/>
              </a:spcBef>
            </a:pPr>
            <a:r>
              <a:rPr lang="zh-CN" altLang="en-US" sz="2000" b="1" dirty="0"/>
              <a:t>格式：</a:t>
            </a:r>
            <a:r>
              <a:rPr lang="en-US" altLang="zh-CN" sz="2000" b="1" dirty="0"/>
              <a:t>INCLUDE	FN	;FN</a:t>
            </a:r>
            <a:r>
              <a:rPr lang="zh-CN" altLang="en-US" sz="2000" b="1" dirty="0"/>
              <a:t>为源程序模块的文件名，每一个</a:t>
            </a:r>
            <a:r>
              <a:rPr lang="en-US" altLang="zh-CN" sz="2000" b="1" dirty="0"/>
              <a:t>INCLUDE</a:t>
            </a:r>
            <a:r>
              <a:rPr lang="zh-CN" altLang="en-US" sz="2000" b="1" dirty="0"/>
              <a:t>后面只能有一个文件名。</a:t>
            </a:r>
          </a:p>
        </p:txBody>
      </p:sp>
      <p:sp>
        <p:nvSpPr>
          <p:cNvPr id="5" name="矩形 4">
            <a:extLst>
              <a:ext uri="{FF2B5EF4-FFF2-40B4-BE49-F238E27FC236}">
                <a16:creationId xmlns:a16="http://schemas.microsoft.com/office/drawing/2014/main" id="{86787DF0-A803-4CE7-8903-4EAEAF1D74BD}"/>
              </a:ext>
            </a:extLst>
          </p:cNvPr>
          <p:cNvSpPr/>
          <p:nvPr/>
        </p:nvSpPr>
        <p:spPr>
          <a:xfrm>
            <a:off x="539552" y="4257092"/>
            <a:ext cx="8381816" cy="2246769"/>
          </a:xfrm>
          <a:prstGeom prst="rect">
            <a:avLst/>
          </a:prstGeom>
        </p:spPr>
        <p:txBody>
          <a:bodyPr wrap="square">
            <a:spAutoFit/>
          </a:bodyPr>
          <a:lstStyle/>
          <a:p>
            <a:r>
              <a:rPr lang="zh-CN" altLang="en-US" sz="2000" b="0" dirty="0">
                <a:solidFill>
                  <a:srgbClr val="FF3300"/>
                </a:solidFill>
              </a:rPr>
              <a:t>注意：</a:t>
            </a:r>
            <a:endParaRPr lang="en-US" altLang="zh-CN" sz="2000" b="0" dirty="0">
              <a:solidFill>
                <a:srgbClr val="FF3300"/>
              </a:solidFill>
            </a:endParaRPr>
          </a:p>
          <a:p>
            <a:pPr marL="342900" indent="-342900" algn="just">
              <a:buFont typeface="Wingdings" panose="05000000000000000000" pitchFamily="2" charset="2"/>
              <a:buChar char="u"/>
            </a:pPr>
            <a:r>
              <a:rPr lang="zh-CN" altLang="en-US" sz="2000" b="0" dirty="0"/>
              <a:t>利用</a:t>
            </a:r>
            <a:r>
              <a:rPr lang="en-US" altLang="zh-CN" sz="2000" b="0" dirty="0"/>
              <a:t>INCLUDE</a:t>
            </a:r>
            <a:r>
              <a:rPr lang="zh-CN" altLang="en-US" sz="2000" b="0" dirty="0"/>
              <a:t>伪指令包含其它文件，其实质仍然是一个源程序，只是分成几个文件书写；</a:t>
            </a:r>
            <a:endParaRPr lang="en-US" altLang="zh-CN" sz="2000" b="0" dirty="0"/>
          </a:p>
          <a:p>
            <a:pPr marL="342900" indent="-342900" algn="just">
              <a:buFont typeface="Wingdings" panose="05000000000000000000" pitchFamily="2" charset="2"/>
              <a:buChar char="u"/>
            </a:pPr>
            <a:r>
              <a:rPr lang="zh-CN" altLang="en-US" sz="2000" b="0" dirty="0"/>
              <a:t>被包含的文件不能独立汇编，是依附主程序而存在的</a:t>
            </a:r>
            <a:r>
              <a:rPr lang="en-US" altLang="zh-CN" sz="2000" b="0" dirty="0"/>
              <a:t>;</a:t>
            </a:r>
          </a:p>
          <a:p>
            <a:pPr marL="342900" indent="-342900" algn="just">
              <a:buFont typeface="Wingdings" panose="05000000000000000000" pitchFamily="2" charset="2"/>
              <a:buChar char="u"/>
            </a:pPr>
            <a:r>
              <a:rPr lang="zh-CN" altLang="en-US" sz="2000" b="0" dirty="0"/>
              <a:t>所以合并的源程序之间的各种标识符，应该统一规定，不能发生冲突；</a:t>
            </a:r>
            <a:endParaRPr lang="en-US" altLang="zh-CN" sz="2000" b="0" dirty="0"/>
          </a:p>
          <a:p>
            <a:pPr marL="342900" indent="-342900" algn="just">
              <a:buFont typeface="Wingdings" panose="05000000000000000000" pitchFamily="2" charset="2"/>
              <a:buChar char="u"/>
            </a:pPr>
            <a:r>
              <a:rPr lang="zh-CN" altLang="en-US" sz="2000" b="0" dirty="0"/>
              <a:t>另外由于是源程序的结合，每次汇编都要包括对被包含文件文本的汇编，增加了汇编的时间。</a:t>
            </a:r>
          </a:p>
        </p:txBody>
      </p:sp>
    </p:spTree>
    <p:extLst>
      <p:ext uri="{BB962C8B-B14F-4D97-AF65-F5344CB8AC3E}">
        <p14:creationId xmlns:p14="http://schemas.microsoft.com/office/powerpoint/2010/main" val="10759927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7" name="Rectangle 3"/>
          <p:cNvSpPr>
            <a:spLocks noChangeArrowheads="1"/>
          </p:cNvSpPr>
          <p:nvPr/>
        </p:nvSpPr>
        <p:spPr bwMode="auto">
          <a:xfrm>
            <a:off x="445336" y="908720"/>
            <a:ext cx="8424863"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sz="2000" b="1" dirty="0">
                <a:solidFill>
                  <a:srgbClr val="0000FF"/>
                </a:solidFill>
                <a:latin typeface="楷体_GB2312" pitchFamily="49" charset="-122"/>
                <a:ea typeface="楷体_GB2312" pitchFamily="49" charset="-122"/>
              </a:rPr>
              <a:t>例：从键盘输入一个数</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(0≤n≤8)</a:t>
            </a:r>
            <a:r>
              <a:rPr lang="zh-CN" altLang="en-US" sz="2000" b="1" dirty="0">
                <a:solidFill>
                  <a:srgbClr val="0000FF"/>
                </a:solidFill>
                <a:latin typeface="楷体_GB2312" pitchFamily="49" charset="-122"/>
                <a:ea typeface="楷体_GB2312" pitchFamily="49" charset="-122"/>
              </a:rPr>
              <a:t>，求</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，并用</a:t>
            </a:r>
            <a:r>
              <a:rPr lang="en-US" altLang="zh-CN" sz="2000" b="1" dirty="0">
                <a:solidFill>
                  <a:srgbClr val="0000FF"/>
                </a:solidFill>
                <a:latin typeface="楷体_GB2312" pitchFamily="49" charset="-122"/>
                <a:ea typeface="楷体_GB2312" pitchFamily="49" charset="-122"/>
              </a:rPr>
              <a:t>16</a:t>
            </a:r>
            <a:r>
              <a:rPr lang="zh-CN" altLang="en-US" sz="2000" b="1" dirty="0">
                <a:solidFill>
                  <a:srgbClr val="0000FF"/>
                </a:solidFill>
                <a:latin typeface="楷体_GB2312" pitchFamily="49" charset="-122"/>
                <a:ea typeface="楷体_GB2312" pitchFamily="49" charset="-122"/>
              </a:rPr>
              <a:t>进制输出结果。前面几个例子的子程序编写成子程序模块，供主程序调用。</a:t>
            </a:r>
          </a:p>
        </p:txBody>
      </p:sp>
      <p:sp>
        <p:nvSpPr>
          <p:cNvPr id="2" name="矩形 1">
            <a:extLst>
              <a:ext uri="{FF2B5EF4-FFF2-40B4-BE49-F238E27FC236}">
                <a16:creationId xmlns:a16="http://schemas.microsoft.com/office/drawing/2014/main" id="{41C2DD46-143B-48AE-AF1A-E3BB4688A8AB}"/>
              </a:ext>
            </a:extLst>
          </p:cNvPr>
          <p:cNvSpPr/>
          <p:nvPr/>
        </p:nvSpPr>
        <p:spPr>
          <a:xfrm>
            <a:off x="251520" y="1715383"/>
            <a:ext cx="3104932" cy="4278094"/>
          </a:xfrm>
          <a:prstGeom prst="rect">
            <a:avLst/>
          </a:prstGeom>
          <a:solidFill>
            <a:schemeClr val="accent2">
              <a:lumMod val="40000"/>
              <a:lumOff val="60000"/>
            </a:schemeClr>
          </a:solidFill>
        </p:spPr>
        <p:txBody>
          <a:bodyPr wrap="square">
            <a:spAutoFit/>
          </a:bodyPr>
          <a:lstStyle/>
          <a:p>
            <a:r>
              <a:rPr lang="en-US" altLang="zh-CN" sz="1600" dirty="0"/>
              <a:t>;</a:t>
            </a:r>
            <a:r>
              <a:rPr lang="zh-CN" altLang="en-US" sz="1600" dirty="0"/>
              <a:t>子程序名：</a:t>
            </a:r>
            <a:r>
              <a:rPr lang="en-US" altLang="zh-CN" sz="1600" dirty="0"/>
              <a:t>stdin.asm</a:t>
            </a:r>
          </a:p>
          <a:p>
            <a:r>
              <a:rPr lang="en-US" altLang="zh-CN" sz="1600" dirty="0"/>
              <a:t>;</a:t>
            </a:r>
            <a:r>
              <a:rPr lang="zh-CN" altLang="en-US" sz="1600" dirty="0"/>
              <a:t>功能：完成从键盘输入一位十进制数</a:t>
            </a:r>
          </a:p>
          <a:p>
            <a:r>
              <a:rPr lang="en-US" altLang="zh-CN" sz="1600" dirty="0"/>
              <a:t>;</a:t>
            </a:r>
            <a:r>
              <a:rPr lang="zh-CN" altLang="en-US" sz="1600" dirty="0"/>
              <a:t>入口参数：等待键盘输入</a:t>
            </a:r>
          </a:p>
          <a:p>
            <a:r>
              <a:rPr lang="en-US" altLang="zh-CN" sz="1600" dirty="0"/>
              <a:t>;</a:t>
            </a:r>
            <a:r>
              <a:rPr lang="zh-CN" altLang="en-US" sz="1600" dirty="0"/>
              <a:t>出口参数：</a:t>
            </a:r>
            <a:r>
              <a:rPr lang="en-US" altLang="zh-CN" sz="1600" dirty="0"/>
              <a:t>al</a:t>
            </a:r>
            <a:r>
              <a:rPr lang="zh-CN" altLang="en-US" sz="1600" dirty="0"/>
              <a:t>中存放输入的数值</a:t>
            </a:r>
          </a:p>
          <a:p>
            <a:r>
              <a:rPr lang="en-US" altLang="zh-CN" sz="1600" dirty="0">
                <a:solidFill>
                  <a:srgbClr val="3333FF"/>
                </a:solidFill>
              </a:rPr>
              <a:t>;public </a:t>
            </a:r>
            <a:r>
              <a:rPr lang="en-US" altLang="zh-CN" sz="1600" dirty="0" err="1">
                <a:solidFill>
                  <a:srgbClr val="3333FF"/>
                </a:solidFill>
              </a:rPr>
              <a:t>stdin</a:t>
            </a:r>
            <a:endParaRPr lang="en-US" altLang="zh-CN" sz="1600" dirty="0">
              <a:solidFill>
                <a:srgbClr val="3333FF"/>
              </a:solidFill>
            </a:endParaRPr>
          </a:p>
          <a:p>
            <a:endParaRPr lang="en-US" altLang="zh-CN" sz="1600" dirty="0"/>
          </a:p>
          <a:p>
            <a:r>
              <a:rPr lang="en-US" altLang="zh-CN" sz="1600" dirty="0" err="1">
                <a:solidFill>
                  <a:srgbClr val="3333FF"/>
                </a:solidFill>
              </a:rPr>
              <a:t>stdin</a:t>
            </a:r>
            <a:r>
              <a:rPr lang="en-US" altLang="zh-CN" sz="1600" dirty="0">
                <a:solidFill>
                  <a:srgbClr val="3333FF"/>
                </a:solidFill>
              </a:rPr>
              <a:t>   </a:t>
            </a:r>
            <a:r>
              <a:rPr lang="en-US" altLang="zh-CN" sz="1600" dirty="0" err="1">
                <a:solidFill>
                  <a:srgbClr val="3333FF"/>
                </a:solidFill>
              </a:rPr>
              <a:t>proc</a:t>
            </a:r>
            <a:r>
              <a:rPr lang="en-US" altLang="zh-CN" sz="1600" dirty="0">
                <a:solidFill>
                  <a:srgbClr val="3333FF"/>
                </a:solidFill>
              </a:rPr>
              <a:t> </a:t>
            </a:r>
          </a:p>
          <a:p>
            <a:r>
              <a:rPr lang="en-US" altLang="zh-CN" sz="1600" dirty="0"/>
              <a:t>again:   mov	ah, 1</a:t>
            </a:r>
          </a:p>
          <a:p>
            <a:r>
              <a:rPr lang="en-US" altLang="zh-CN" sz="1600" dirty="0"/>
              <a:t>              int	21h</a:t>
            </a:r>
          </a:p>
          <a:p>
            <a:r>
              <a:rPr lang="en-US" altLang="zh-CN" sz="1600" dirty="0"/>
              <a:t>              </a:t>
            </a:r>
            <a:r>
              <a:rPr lang="en-US" altLang="zh-CN" sz="1600" dirty="0" err="1"/>
              <a:t>cmp</a:t>
            </a:r>
            <a:r>
              <a:rPr lang="en-US" altLang="zh-CN" sz="1600" dirty="0"/>
              <a:t>	al, 30h</a:t>
            </a:r>
          </a:p>
          <a:p>
            <a:r>
              <a:rPr lang="en-US" altLang="zh-CN" sz="1600" dirty="0"/>
              <a:t>              </a:t>
            </a:r>
            <a:r>
              <a:rPr lang="en-US" altLang="zh-CN" sz="1600" dirty="0" err="1"/>
              <a:t>jl</a:t>
            </a:r>
            <a:r>
              <a:rPr lang="en-US" altLang="zh-CN" sz="1600" dirty="0"/>
              <a:t> 	again</a:t>
            </a:r>
          </a:p>
          <a:p>
            <a:r>
              <a:rPr lang="en-US" altLang="zh-CN" sz="1600" dirty="0"/>
              <a:t>              </a:t>
            </a:r>
            <a:r>
              <a:rPr lang="en-US" altLang="zh-CN" sz="1600" dirty="0" err="1"/>
              <a:t>cmp</a:t>
            </a:r>
            <a:r>
              <a:rPr lang="en-US" altLang="zh-CN" sz="1600" dirty="0"/>
              <a:t> 	al, 39h</a:t>
            </a:r>
          </a:p>
          <a:p>
            <a:r>
              <a:rPr lang="en-US" altLang="zh-CN" sz="1600" dirty="0"/>
              <a:t>              </a:t>
            </a:r>
            <a:r>
              <a:rPr lang="en-US" altLang="zh-CN" sz="1600" dirty="0" err="1"/>
              <a:t>jg</a:t>
            </a:r>
            <a:r>
              <a:rPr lang="en-US" altLang="zh-CN" sz="1600" dirty="0"/>
              <a:t> 	again</a:t>
            </a:r>
          </a:p>
          <a:p>
            <a:r>
              <a:rPr lang="en-US" altLang="zh-CN" sz="1600" dirty="0"/>
              <a:t>              and 	al, 0fh	</a:t>
            </a:r>
          </a:p>
          <a:p>
            <a:r>
              <a:rPr lang="en-US" altLang="zh-CN" sz="1600" dirty="0"/>
              <a:t>              ret</a:t>
            </a:r>
          </a:p>
          <a:p>
            <a:r>
              <a:rPr lang="en-US" altLang="zh-CN" sz="1600" dirty="0" err="1">
                <a:solidFill>
                  <a:srgbClr val="3333FF"/>
                </a:solidFill>
              </a:rPr>
              <a:t>stdin</a:t>
            </a:r>
            <a:r>
              <a:rPr lang="en-US" altLang="zh-CN" sz="1600" dirty="0">
                <a:solidFill>
                  <a:srgbClr val="3333FF"/>
                </a:solidFill>
              </a:rPr>
              <a:t>   </a:t>
            </a:r>
            <a:r>
              <a:rPr lang="en-US" altLang="zh-CN" sz="1600" dirty="0" err="1">
                <a:solidFill>
                  <a:srgbClr val="3333FF"/>
                </a:solidFill>
              </a:rPr>
              <a:t>endp</a:t>
            </a:r>
            <a:endParaRPr lang="zh-CN" altLang="en-US" sz="1600" dirty="0">
              <a:solidFill>
                <a:srgbClr val="3333FF"/>
              </a:solidFill>
            </a:endParaRPr>
          </a:p>
        </p:txBody>
      </p:sp>
      <p:sp>
        <p:nvSpPr>
          <p:cNvPr id="5" name="矩形 4">
            <a:extLst>
              <a:ext uri="{FF2B5EF4-FFF2-40B4-BE49-F238E27FC236}">
                <a16:creationId xmlns:a16="http://schemas.microsoft.com/office/drawing/2014/main" id="{269B6803-67DA-423C-8CB5-C3772D778566}"/>
              </a:ext>
            </a:extLst>
          </p:cNvPr>
          <p:cNvSpPr/>
          <p:nvPr/>
        </p:nvSpPr>
        <p:spPr>
          <a:xfrm>
            <a:off x="3861439" y="86916"/>
            <a:ext cx="5271897" cy="6771084"/>
          </a:xfrm>
          <a:prstGeom prst="rect">
            <a:avLst/>
          </a:prstGeom>
          <a:solidFill>
            <a:schemeClr val="accent2">
              <a:lumMod val="40000"/>
              <a:lumOff val="60000"/>
            </a:schemeClr>
          </a:solidFill>
        </p:spPr>
        <p:txBody>
          <a:bodyPr wrap="square">
            <a:spAutoFit/>
          </a:bodyPr>
          <a:lstStyle/>
          <a:p>
            <a:r>
              <a:rPr lang="en-US" altLang="zh-CN" sz="1400" dirty="0"/>
              <a:t>; DISPBXD.asm</a:t>
            </a:r>
          </a:p>
          <a:p>
            <a:r>
              <a:rPr lang="en-US" altLang="zh-CN" sz="1400" dirty="0">
                <a:solidFill>
                  <a:srgbClr val="3333FF"/>
                </a:solidFill>
              </a:rPr>
              <a:t>DISPBXD PROC </a:t>
            </a:r>
          </a:p>
          <a:p>
            <a:r>
              <a:rPr lang="en-US" altLang="zh-CN" sz="1400" dirty="0"/>
              <a:t>   	mov 	</a:t>
            </a:r>
            <a:r>
              <a:rPr lang="en-US" altLang="zh-CN" sz="1400" dirty="0" err="1"/>
              <a:t>ch</a:t>
            </a:r>
            <a:r>
              <a:rPr lang="en-US" altLang="zh-CN" sz="1400" dirty="0"/>
              <a:t>, 4	;</a:t>
            </a:r>
            <a:r>
              <a:rPr lang="zh-CN" altLang="en-US" sz="1400" dirty="0"/>
              <a:t>循环次数</a:t>
            </a:r>
          </a:p>
          <a:p>
            <a:r>
              <a:rPr lang="en-US" altLang="zh-CN" sz="1400" dirty="0"/>
              <a:t>rotate:         mov 	cl, 4	;</a:t>
            </a:r>
            <a:r>
              <a:rPr lang="zh-CN" altLang="en-US" sz="1400" dirty="0"/>
              <a:t>移位次数</a:t>
            </a:r>
          </a:p>
          <a:p>
            <a:r>
              <a:rPr lang="zh-CN" altLang="en-US" sz="1400" dirty="0"/>
              <a:t>       	</a:t>
            </a:r>
            <a:r>
              <a:rPr lang="en-US" altLang="zh-CN" sz="1400" dirty="0" err="1"/>
              <a:t>rol</a:t>
            </a:r>
            <a:r>
              <a:rPr lang="en-US" altLang="zh-CN" sz="1400" dirty="0"/>
              <a:t> 	bx, cl	;bx</a:t>
            </a:r>
            <a:r>
              <a:rPr lang="zh-CN" altLang="en-US" sz="1400" dirty="0"/>
              <a:t>循环左移</a:t>
            </a:r>
            <a:r>
              <a:rPr lang="en-US" altLang="zh-CN" sz="1400" dirty="0"/>
              <a:t>4</a:t>
            </a:r>
            <a:r>
              <a:rPr lang="zh-CN" altLang="en-US" sz="1400" dirty="0"/>
              <a:t>位 </a:t>
            </a:r>
          </a:p>
          <a:p>
            <a:r>
              <a:rPr lang="zh-CN" altLang="en-US" sz="1400" dirty="0"/>
              <a:t>       	</a:t>
            </a:r>
            <a:r>
              <a:rPr lang="en-US" altLang="zh-CN" sz="1400" dirty="0"/>
              <a:t>mov 	al, bl	;</a:t>
            </a:r>
            <a:r>
              <a:rPr lang="zh-CN" altLang="en-US" sz="1400" dirty="0"/>
              <a:t>移位后的低</a:t>
            </a:r>
            <a:r>
              <a:rPr lang="en-US" altLang="zh-CN" sz="1400" dirty="0"/>
              <a:t>8</a:t>
            </a:r>
            <a:r>
              <a:rPr lang="zh-CN" altLang="en-US" sz="1400" dirty="0"/>
              <a:t>位送</a:t>
            </a:r>
            <a:r>
              <a:rPr lang="en-US" altLang="zh-CN" sz="1400" dirty="0"/>
              <a:t>al</a:t>
            </a:r>
          </a:p>
          <a:p>
            <a:r>
              <a:rPr lang="en-US" altLang="zh-CN" sz="1400" dirty="0"/>
              <a:t>       	and 	al, 0fh ;</a:t>
            </a:r>
            <a:r>
              <a:rPr lang="zh-CN" altLang="en-US" sz="1400" dirty="0"/>
              <a:t>取</a:t>
            </a:r>
            <a:r>
              <a:rPr lang="en-US" altLang="zh-CN" sz="1400" dirty="0"/>
              <a:t>al</a:t>
            </a:r>
            <a:r>
              <a:rPr lang="zh-CN" altLang="en-US" sz="1400" dirty="0"/>
              <a:t>的低四位</a:t>
            </a:r>
          </a:p>
          <a:p>
            <a:r>
              <a:rPr lang="zh-CN" altLang="en-US" sz="1400" dirty="0"/>
              <a:t> 	</a:t>
            </a:r>
            <a:r>
              <a:rPr lang="en-US" altLang="zh-CN" sz="1400" dirty="0"/>
              <a:t>add 	al, 30h	;0-9</a:t>
            </a:r>
            <a:r>
              <a:rPr lang="zh-CN" altLang="en-US" sz="1400" dirty="0"/>
              <a:t>转</a:t>
            </a:r>
            <a:r>
              <a:rPr lang="en-US" altLang="zh-CN" sz="1400" dirty="0"/>
              <a:t>ascii</a:t>
            </a:r>
            <a:r>
              <a:rPr lang="zh-CN" altLang="en-US" sz="1400" dirty="0"/>
              <a:t>码，加</a:t>
            </a:r>
            <a:r>
              <a:rPr lang="en-US" altLang="zh-CN" sz="1400" dirty="0"/>
              <a:t>30h</a:t>
            </a:r>
          </a:p>
          <a:p>
            <a:r>
              <a:rPr lang="en-US" altLang="zh-CN" sz="1400" dirty="0"/>
              <a:t>	</a:t>
            </a:r>
            <a:r>
              <a:rPr lang="en-US" altLang="zh-CN" sz="1400" dirty="0" err="1"/>
              <a:t>cmp</a:t>
            </a:r>
            <a:r>
              <a:rPr lang="en-US" altLang="zh-CN" sz="1400" dirty="0"/>
              <a:t> 	al, 3ah	;</a:t>
            </a:r>
            <a:r>
              <a:rPr lang="zh-CN" altLang="en-US" sz="1400" dirty="0"/>
              <a:t>比较是否是</a:t>
            </a:r>
            <a:r>
              <a:rPr lang="en-US" altLang="zh-CN" sz="1400" dirty="0"/>
              <a:t>a-f</a:t>
            </a:r>
          </a:p>
          <a:p>
            <a:r>
              <a:rPr lang="en-US" altLang="zh-CN" sz="1400" dirty="0"/>
              <a:t>       	</a:t>
            </a:r>
            <a:r>
              <a:rPr lang="en-US" altLang="zh-CN" sz="1400" dirty="0" err="1"/>
              <a:t>jl</a:t>
            </a:r>
            <a:r>
              <a:rPr lang="en-US" altLang="zh-CN" sz="1400" dirty="0"/>
              <a:t>  	</a:t>
            </a:r>
            <a:r>
              <a:rPr lang="en-US" altLang="zh-CN" sz="1400" dirty="0" err="1"/>
              <a:t>printit</a:t>
            </a:r>
            <a:r>
              <a:rPr lang="en-US" altLang="zh-CN" sz="1400" dirty="0"/>
              <a:t>	;</a:t>
            </a:r>
            <a:r>
              <a:rPr lang="zh-CN" altLang="en-US" sz="1400" dirty="0"/>
              <a:t>如果小于</a:t>
            </a:r>
            <a:r>
              <a:rPr lang="en-US" altLang="zh-CN" sz="1400" dirty="0"/>
              <a:t>3ah</a:t>
            </a:r>
            <a:r>
              <a:rPr lang="zh-CN" altLang="en-US" sz="1400" dirty="0"/>
              <a:t>，直接输出</a:t>
            </a:r>
          </a:p>
          <a:p>
            <a:r>
              <a:rPr lang="zh-CN" altLang="en-US" sz="1400" dirty="0"/>
              <a:t>       	</a:t>
            </a:r>
            <a:r>
              <a:rPr lang="en-US" altLang="zh-CN" sz="1400" dirty="0"/>
              <a:t>add 	al, 7h	;</a:t>
            </a:r>
            <a:r>
              <a:rPr lang="zh-CN" altLang="en-US" sz="1400" dirty="0"/>
              <a:t>反之说明是</a:t>
            </a:r>
            <a:r>
              <a:rPr lang="en-US" altLang="zh-CN" sz="1400" dirty="0"/>
              <a:t>a-f</a:t>
            </a:r>
            <a:r>
              <a:rPr lang="zh-CN" altLang="en-US" sz="1400" dirty="0"/>
              <a:t>，则加</a:t>
            </a:r>
            <a:r>
              <a:rPr lang="en-US" altLang="zh-CN" sz="1400" dirty="0"/>
              <a:t>7</a:t>
            </a:r>
          </a:p>
          <a:p>
            <a:r>
              <a:rPr lang="en-US" altLang="zh-CN" sz="1400" dirty="0" err="1"/>
              <a:t>printit</a:t>
            </a:r>
            <a:r>
              <a:rPr lang="en-US" altLang="zh-CN" sz="1400" dirty="0"/>
              <a:t>:	</a:t>
            </a:r>
            <a:r>
              <a:rPr lang="en-US" altLang="zh-CN" sz="1400" dirty="0" err="1"/>
              <a:t>mov</a:t>
            </a:r>
            <a:r>
              <a:rPr lang="en-US" altLang="zh-CN" sz="1400" dirty="0"/>
              <a:t> 	dl, al</a:t>
            </a:r>
          </a:p>
          <a:p>
            <a:r>
              <a:rPr lang="en-US" altLang="zh-CN" sz="1400" dirty="0"/>
              <a:t>       	mov 	ah, 2</a:t>
            </a:r>
          </a:p>
          <a:p>
            <a:r>
              <a:rPr lang="en-US" altLang="zh-CN" sz="1400" dirty="0"/>
              <a:t>       	int 	21h</a:t>
            </a:r>
          </a:p>
          <a:p>
            <a:r>
              <a:rPr lang="en-US" altLang="zh-CN" sz="1400" dirty="0"/>
              <a:t>       	</a:t>
            </a:r>
            <a:r>
              <a:rPr lang="en-US" altLang="zh-CN" sz="1400" dirty="0" err="1"/>
              <a:t>dec</a:t>
            </a:r>
            <a:r>
              <a:rPr lang="en-US" altLang="zh-CN" sz="1400" dirty="0"/>
              <a:t> 	</a:t>
            </a:r>
            <a:r>
              <a:rPr lang="en-US" altLang="zh-CN" sz="1400" dirty="0" err="1"/>
              <a:t>ch</a:t>
            </a:r>
            <a:r>
              <a:rPr lang="en-US" altLang="zh-CN" sz="1400" dirty="0"/>
              <a:t>	;</a:t>
            </a:r>
            <a:r>
              <a:rPr lang="zh-CN" altLang="en-US" sz="1400" dirty="0"/>
              <a:t>循环次数减</a:t>
            </a:r>
            <a:r>
              <a:rPr lang="en-US" altLang="zh-CN" sz="1400" dirty="0"/>
              <a:t>1</a:t>
            </a:r>
          </a:p>
          <a:p>
            <a:r>
              <a:rPr lang="en-US" altLang="zh-CN" sz="1400" dirty="0"/>
              <a:t>       	</a:t>
            </a:r>
            <a:r>
              <a:rPr lang="en-US" altLang="zh-CN" sz="1400" dirty="0" err="1"/>
              <a:t>jnz</a:t>
            </a:r>
            <a:r>
              <a:rPr lang="en-US" altLang="zh-CN" sz="1400" dirty="0"/>
              <a:t> 	rotate	;</a:t>
            </a:r>
            <a:r>
              <a:rPr lang="zh-CN" altLang="en-US" sz="1400" dirty="0"/>
              <a:t>若</a:t>
            </a:r>
            <a:r>
              <a:rPr lang="en-US" altLang="zh-CN" sz="1400" dirty="0" err="1"/>
              <a:t>zf</a:t>
            </a:r>
            <a:r>
              <a:rPr lang="zh-CN" altLang="en-US" sz="1400" dirty="0"/>
              <a:t>不为</a:t>
            </a:r>
            <a:r>
              <a:rPr lang="en-US" altLang="zh-CN" sz="1400" dirty="0"/>
              <a:t>0</a:t>
            </a:r>
            <a:r>
              <a:rPr lang="zh-CN" altLang="en-US" sz="1400" dirty="0"/>
              <a:t>则循环</a:t>
            </a:r>
          </a:p>
          <a:p>
            <a:r>
              <a:rPr lang="zh-CN" altLang="en-US" sz="1400" dirty="0"/>
              <a:t>	</a:t>
            </a:r>
            <a:r>
              <a:rPr lang="en-US" altLang="zh-CN" sz="1400" dirty="0"/>
              <a:t>ret</a:t>
            </a:r>
          </a:p>
          <a:p>
            <a:r>
              <a:rPr lang="en-US" altLang="zh-CN" sz="1400" dirty="0">
                <a:solidFill>
                  <a:srgbClr val="3333FF"/>
                </a:solidFill>
              </a:rPr>
              <a:t>DISPBXD	ENDP</a:t>
            </a:r>
          </a:p>
          <a:p>
            <a:endParaRPr lang="en-US" altLang="zh-CN" sz="1400" dirty="0"/>
          </a:p>
          <a:p>
            <a:r>
              <a:rPr lang="en-US" altLang="zh-CN" sz="1400" dirty="0">
                <a:solidFill>
                  <a:srgbClr val="3333FF"/>
                </a:solidFill>
              </a:rPr>
              <a:t>FACT	PROC  </a:t>
            </a:r>
          </a:p>
          <a:p>
            <a:r>
              <a:rPr lang="en-US" altLang="zh-CN" sz="1400" dirty="0"/>
              <a:t>	AND	BX,BX</a:t>
            </a:r>
          </a:p>
          <a:p>
            <a:r>
              <a:rPr lang="en-US" altLang="zh-CN" sz="1400" dirty="0"/>
              <a:t>	JZ	FACT1</a:t>
            </a:r>
          </a:p>
          <a:p>
            <a:r>
              <a:rPr lang="en-US" altLang="zh-CN" sz="1400" dirty="0"/>
              <a:t>	PUSH	BX</a:t>
            </a:r>
          </a:p>
          <a:p>
            <a:r>
              <a:rPr lang="en-US" altLang="zh-CN" sz="1400" dirty="0"/>
              <a:t>	DEC	BX</a:t>
            </a:r>
          </a:p>
          <a:p>
            <a:r>
              <a:rPr lang="en-US" altLang="zh-CN" sz="1400" dirty="0"/>
              <a:t>	CALL	FACT</a:t>
            </a:r>
          </a:p>
          <a:p>
            <a:r>
              <a:rPr lang="en-US" altLang="zh-CN" sz="1400" dirty="0"/>
              <a:t>	POP	BX</a:t>
            </a:r>
          </a:p>
          <a:p>
            <a:r>
              <a:rPr lang="en-US" altLang="zh-CN" sz="1400" dirty="0"/>
              <a:t>	MUL	BX</a:t>
            </a:r>
          </a:p>
          <a:p>
            <a:r>
              <a:rPr lang="en-US" altLang="zh-CN" sz="1400" dirty="0"/>
              <a:t>	RET</a:t>
            </a:r>
          </a:p>
          <a:p>
            <a:r>
              <a:rPr lang="en-US" altLang="zh-CN" sz="1400" dirty="0"/>
              <a:t>FACT1:	MOV	AX,1</a:t>
            </a:r>
          </a:p>
          <a:p>
            <a:r>
              <a:rPr lang="en-US" altLang="zh-CN" sz="1400" dirty="0"/>
              <a:t>	RET</a:t>
            </a:r>
          </a:p>
          <a:p>
            <a:r>
              <a:rPr lang="en-US" altLang="zh-CN" sz="1400" dirty="0">
                <a:solidFill>
                  <a:srgbClr val="3333FF"/>
                </a:solidFill>
              </a:rPr>
              <a:t>FACT	ENDP</a:t>
            </a:r>
          </a:p>
        </p:txBody>
      </p:sp>
    </p:spTree>
    <p:extLst>
      <p:ext uri="{BB962C8B-B14F-4D97-AF65-F5344CB8AC3E}">
        <p14:creationId xmlns:p14="http://schemas.microsoft.com/office/powerpoint/2010/main" val="3071493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6" name="Rectangle 3"/>
          <p:cNvSpPr>
            <a:spLocks noChangeArrowheads="1"/>
          </p:cNvSpPr>
          <p:nvPr/>
        </p:nvSpPr>
        <p:spPr bwMode="auto">
          <a:xfrm>
            <a:off x="503548" y="1160748"/>
            <a:ext cx="2343712"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zh-CN" altLang="en-US" sz="2000" b="1" dirty="0">
                <a:solidFill>
                  <a:srgbClr val="0000FF"/>
                </a:solidFill>
                <a:latin typeface="楷体_GB2312" pitchFamily="49" charset="-122"/>
                <a:ea typeface="楷体_GB2312" pitchFamily="49" charset="-122"/>
              </a:rPr>
              <a:t>例：从键盘输入一个数</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(0≤n≤8)</a:t>
            </a:r>
            <a:r>
              <a:rPr lang="zh-CN" altLang="en-US" sz="2000" b="1" dirty="0">
                <a:solidFill>
                  <a:srgbClr val="0000FF"/>
                </a:solidFill>
                <a:latin typeface="楷体_GB2312" pitchFamily="49" charset="-122"/>
                <a:ea typeface="楷体_GB2312" pitchFamily="49" charset="-122"/>
              </a:rPr>
              <a:t>，求</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，并用</a:t>
            </a:r>
            <a:r>
              <a:rPr lang="zh-CN" altLang="en-US" sz="2000" dirty="0">
                <a:solidFill>
                  <a:srgbClr val="0000FF"/>
                </a:solidFill>
                <a:latin typeface="楷体_GB2312" pitchFamily="49" charset="-122"/>
                <a:ea typeface="楷体_GB2312" pitchFamily="49" charset="-122"/>
              </a:rPr>
              <a:t>十六进制</a:t>
            </a:r>
            <a:r>
              <a:rPr lang="zh-CN" altLang="en-US" sz="2000" b="1" dirty="0">
                <a:solidFill>
                  <a:srgbClr val="0000FF"/>
                </a:solidFill>
                <a:latin typeface="楷体_GB2312" pitchFamily="49" charset="-122"/>
                <a:ea typeface="楷体_GB2312" pitchFamily="49" charset="-122"/>
              </a:rPr>
              <a:t>输出结果。前面几个例子的子程序编写成子程序模块，供主程序调用。</a:t>
            </a:r>
          </a:p>
        </p:txBody>
      </p:sp>
      <p:sp>
        <p:nvSpPr>
          <p:cNvPr id="2" name="矩形 1"/>
          <p:cNvSpPr/>
          <p:nvPr/>
        </p:nvSpPr>
        <p:spPr>
          <a:xfrm>
            <a:off x="3743908" y="948690"/>
            <a:ext cx="4788532" cy="5909310"/>
          </a:xfrm>
          <a:prstGeom prst="rect">
            <a:avLst/>
          </a:prstGeom>
          <a:solidFill>
            <a:schemeClr val="bg1"/>
          </a:solidFill>
        </p:spPr>
        <p:txBody>
          <a:bodyPr wrap="square">
            <a:spAutoFit/>
          </a:bodyPr>
          <a:lstStyle/>
          <a:p>
            <a:r>
              <a:rPr lang="en-US" altLang="zh-CN" sz="1800" b="0" dirty="0"/>
              <a:t>;</a:t>
            </a:r>
            <a:r>
              <a:rPr lang="zh-CN" altLang="en-US" sz="1800" b="0" dirty="0"/>
              <a:t>主程序</a:t>
            </a:r>
            <a:r>
              <a:rPr lang="en-US" altLang="zh-CN" sz="1800" b="0" dirty="0"/>
              <a:t>main.asm</a:t>
            </a:r>
          </a:p>
          <a:p>
            <a:r>
              <a:rPr lang="en-US" altLang="zh-CN" sz="1800" b="0" dirty="0">
                <a:solidFill>
                  <a:srgbClr val="3333FF"/>
                </a:solidFill>
              </a:rPr>
              <a:t>;</a:t>
            </a:r>
            <a:r>
              <a:rPr lang="en-US" altLang="zh-CN" sz="1800" b="0" dirty="0" err="1">
                <a:solidFill>
                  <a:srgbClr val="3333FF"/>
                </a:solidFill>
              </a:rPr>
              <a:t>extrn</a:t>
            </a:r>
            <a:r>
              <a:rPr lang="en-US" altLang="zh-CN" sz="1800" b="0" dirty="0">
                <a:solidFill>
                  <a:srgbClr val="3333FF"/>
                </a:solidFill>
              </a:rPr>
              <a:t>	</a:t>
            </a:r>
            <a:r>
              <a:rPr lang="en-US" altLang="zh-CN" sz="1800" b="0" dirty="0" err="1">
                <a:solidFill>
                  <a:srgbClr val="3333FF"/>
                </a:solidFill>
              </a:rPr>
              <a:t>stdin:far,fact:far,dispbxd:far</a:t>
            </a:r>
            <a:r>
              <a:rPr lang="en-US" altLang="zh-CN" sz="1800" b="0" dirty="0">
                <a:solidFill>
                  <a:srgbClr val="3333FF"/>
                </a:solidFill>
              </a:rPr>
              <a:t>    </a:t>
            </a:r>
            <a:r>
              <a:rPr lang="zh-CN" altLang="en-US" sz="1800" b="0" dirty="0">
                <a:solidFill>
                  <a:srgbClr val="3333FF"/>
                </a:solidFill>
              </a:rPr>
              <a:t>不需要</a:t>
            </a:r>
            <a:r>
              <a:rPr lang="en-US" altLang="zh-CN" sz="1800" b="0" dirty="0">
                <a:solidFill>
                  <a:srgbClr val="3333FF"/>
                </a:solidFill>
              </a:rPr>
              <a:t>  </a:t>
            </a:r>
          </a:p>
          <a:p>
            <a:r>
              <a:rPr lang="en-US" altLang="zh-CN" sz="1800" b="0" dirty="0"/>
              <a:t>Stack	segment</a:t>
            </a:r>
          </a:p>
          <a:p>
            <a:r>
              <a:rPr lang="en-US" altLang="zh-CN" sz="1800" b="0" dirty="0"/>
              <a:t>	</a:t>
            </a:r>
            <a:r>
              <a:rPr lang="en-US" altLang="zh-CN" sz="1800" b="0" dirty="0" err="1"/>
              <a:t>dw</a:t>
            </a:r>
            <a:r>
              <a:rPr lang="en-US" altLang="zh-CN" sz="1800" b="0" dirty="0"/>
              <a:t>	128	dup(0)</a:t>
            </a:r>
          </a:p>
          <a:p>
            <a:r>
              <a:rPr lang="en-US" altLang="zh-CN" sz="1800" b="0" dirty="0"/>
              <a:t>Stack	ends</a:t>
            </a:r>
          </a:p>
          <a:p>
            <a:r>
              <a:rPr lang="en-US" altLang="zh-CN" sz="1800" b="0" dirty="0"/>
              <a:t>Code	segment</a:t>
            </a:r>
          </a:p>
          <a:p>
            <a:r>
              <a:rPr lang="en-US" altLang="zh-CN" sz="1800" b="0" dirty="0"/>
              <a:t>	Assume	</a:t>
            </a:r>
            <a:r>
              <a:rPr lang="en-US" altLang="zh-CN" sz="1800" b="0" dirty="0" err="1"/>
              <a:t>cs:code,ss:stack</a:t>
            </a:r>
            <a:endParaRPr lang="en-US" altLang="zh-CN" sz="1800" b="0" dirty="0"/>
          </a:p>
          <a:p>
            <a:r>
              <a:rPr lang="en-US" altLang="zh-CN" sz="1800" b="0" dirty="0"/>
              <a:t>Start:	</a:t>
            </a:r>
            <a:r>
              <a:rPr lang="en-US" altLang="zh-CN" sz="1800" b="0" dirty="0" err="1"/>
              <a:t>mov</a:t>
            </a:r>
            <a:r>
              <a:rPr lang="en-US" altLang="zh-CN" sz="1800" b="0" dirty="0"/>
              <a:t>     ax, stack</a:t>
            </a:r>
          </a:p>
          <a:p>
            <a:r>
              <a:rPr lang="en-US" altLang="zh-CN" sz="1800" b="0" dirty="0"/>
              <a:t>	</a:t>
            </a:r>
            <a:r>
              <a:rPr lang="en-US" altLang="zh-CN" sz="1800" b="0" dirty="0" err="1"/>
              <a:t>mov</a:t>
            </a:r>
            <a:r>
              <a:rPr lang="en-US" altLang="zh-CN" sz="1800" b="0" dirty="0"/>
              <a:t>     </a:t>
            </a:r>
            <a:r>
              <a:rPr lang="en-US" altLang="zh-CN" sz="1800" b="0" dirty="0" err="1"/>
              <a:t>ss</a:t>
            </a:r>
            <a:r>
              <a:rPr lang="en-US" altLang="zh-CN" sz="1800" b="0" dirty="0"/>
              <a:t>,  ax</a:t>
            </a:r>
          </a:p>
          <a:p>
            <a:r>
              <a:rPr lang="en-US" altLang="zh-CN" sz="1800" b="0" dirty="0"/>
              <a:t>	call      stdin</a:t>
            </a:r>
          </a:p>
          <a:p>
            <a:r>
              <a:rPr lang="en-US" altLang="zh-CN" sz="1800" b="0" dirty="0"/>
              <a:t>	</a:t>
            </a:r>
            <a:r>
              <a:rPr lang="en-US" altLang="zh-CN" sz="1800" b="0" dirty="0" err="1"/>
              <a:t>mov</a:t>
            </a:r>
            <a:r>
              <a:rPr lang="en-US" altLang="zh-CN" sz="1800" b="0" dirty="0"/>
              <a:t>     ah,0</a:t>
            </a:r>
          </a:p>
          <a:p>
            <a:r>
              <a:rPr lang="en-US" altLang="zh-CN" sz="1800" b="0" dirty="0"/>
              <a:t>	</a:t>
            </a:r>
            <a:r>
              <a:rPr lang="en-US" altLang="zh-CN" sz="1800" b="0" dirty="0" err="1"/>
              <a:t>mov</a:t>
            </a:r>
            <a:r>
              <a:rPr lang="en-US" altLang="zh-CN" sz="1800" b="0" dirty="0"/>
              <a:t>     </a:t>
            </a:r>
            <a:r>
              <a:rPr lang="en-US" altLang="zh-CN" sz="1800" b="0" dirty="0" err="1"/>
              <a:t>bx,ax</a:t>
            </a:r>
            <a:endParaRPr lang="en-US" altLang="zh-CN" sz="1800" b="0" dirty="0"/>
          </a:p>
          <a:p>
            <a:r>
              <a:rPr lang="en-US" altLang="zh-CN" sz="1800" b="0" dirty="0"/>
              <a:t>	call      fact</a:t>
            </a:r>
          </a:p>
          <a:p>
            <a:r>
              <a:rPr lang="en-US" altLang="zh-CN" sz="1800" b="0" dirty="0"/>
              <a:t>	</a:t>
            </a:r>
            <a:r>
              <a:rPr lang="en-US" altLang="zh-CN" sz="1800" b="0" dirty="0" err="1"/>
              <a:t>mov</a:t>
            </a:r>
            <a:r>
              <a:rPr lang="en-US" altLang="zh-CN" sz="1800" b="0" dirty="0"/>
              <a:t>     </a:t>
            </a:r>
            <a:r>
              <a:rPr lang="en-US" altLang="zh-CN" sz="1800" b="0" dirty="0" err="1"/>
              <a:t>bx,ax</a:t>
            </a:r>
            <a:endParaRPr lang="en-US" altLang="zh-CN" sz="1800" b="0" dirty="0"/>
          </a:p>
          <a:p>
            <a:r>
              <a:rPr lang="en-US" altLang="zh-CN" sz="1800" b="0" dirty="0"/>
              <a:t>	call      </a:t>
            </a:r>
            <a:r>
              <a:rPr lang="en-US" altLang="zh-CN" sz="1800" b="0" dirty="0" err="1"/>
              <a:t>dispbxd</a:t>
            </a:r>
            <a:endParaRPr lang="en-US" altLang="zh-CN" sz="1800" b="0" dirty="0"/>
          </a:p>
          <a:p>
            <a:r>
              <a:rPr lang="en-US" altLang="zh-CN" sz="1800" b="0" dirty="0"/>
              <a:t>	</a:t>
            </a:r>
            <a:r>
              <a:rPr lang="en-US" altLang="zh-CN" sz="1800" b="0" dirty="0" err="1"/>
              <a:t>mov</a:t>
            </a:r>
            <a:r>
              <a:rPr lang="en-US" altLang="zh-CN" sz="1800" b="0" dirty="0"/>
              <a:t>     ah,4ch</a:t>
            </a:r>
          </a:p>
          <a:p>
            <a:r>
              <a:rPr lang="en-US" altLang="zh-CN" sz="1800" b="0" dirty="0"/>
              <a:t>	</a:t>
            </a:r>
            <a:r>
              <a:rPr lang="en-US" altLang="zh-CN" sz="1800" b="0" dirty="0" err="1"/>
              <a:t>int</a:t>
            </a:r>
            <a:r>
              <a:rPr lang="en-US" altLang="zh-CN" sz="1800" b="0" dirty="0"/>
              <a:t>        21h</a:t>
            </a:r>
          </a:p>
          <a:p>
            <a:r>
              <a:rPr lang="en-US" altLang="zh-CN" sz="1800" b="0" dirty="0">
                <a:solidFill>
                  <a:srgbClr val="FF0000"/>
                </a:solidFill>
              </a:rPr>
              <a:t>	include stdin.asm	   </a:t>
            </a:r>
          </a:p>
          <a:p>
            <a:r>
              <a:rPr lang="zh-CN" altLang="en-US" sz="1800" b="0" dirty="0">
                <a:solidFill>
                  <a:srgbClr val="FF0000"/>
                </a:solidFill>
              </a:rPr>
              <a:t> </a:t>
            </a:r>
            <a:r>
              <a:rPr lang="en-US" altLang="zh-CN" sz="1800" b="0" dirty="0">
                <a:solidFill>
                  <a:srgbClr val="FF0000"/>
                </a:solidFill>
              </a:rPr>
              <a:t>	include dispbxd.asm</a:t>
            </a:r>
          </a:p>
          <a:p>
            <a:r>
              <a:rPr lang="en-US" altLang="zh-CN" sz="1800" b="0" dirty="0"/>
              <a:t>code 	ends</a:t>
            </a:r>
          </a:p>
          <a:p>
            <a:r>
              <a:rPr lang="en-US" altLang="zh-CN" sz="1800" b="0" dirty="0"/>
              <a:t>end	start</a:t>
            </a:r>
            <a:endParaRPr lang="zh-CN" altLang="en-US" sz="1800" b="0" dirty="0"/>
          </a:p>
        </p:txBody>
      </p:sp>
      <p:sp>
        <p:nvSpPr>
          <p:cNvPr id="4" name="文本框 3">
            <a:extLst>
              <a:ext uri="{FF2B5EF4-FFF2-40B4-BE49-F238E27FC236}">
                <a16:creationId xmlns:a16="http://schemas.microsoft.com/office/drawing/2014/main" id="{F651347E-05AD-43A0-8007-878FE4F8AAD1}"/>
              </a:ext>
            </a:extLst>
          </p:cNvPr>
          <p:cNvSpPr txBox="1"/>
          <p:nvPr/>
        </p:nvSpPr>
        <p:spPr>
          <a:xfrm>
            <a:off x="435105" y="4041068"/>
            <a:ext cx="2323072" cy="461665"/>
          </a:xfrm>
          <a:prstGeom prst="rect">
            <a:avLst/>
          </a:prstGeom>
          <a:noFill/>
        </p:spPr>
        <p:txBody>
          <a:bodyPr wrap="none" rtlCol="0">
            <a:spAutoFit/>
          </a:bodyPr>
          <a:lstStyle/>
          <a:p>
            <a:r>
              <a:rPr lang="en-US" altLang="zh-CN" dirty="0" err="1">
                <a:solidFill>
                  <a:srgbClr val="FF3300"/>
                </a:solidFill>
              </a:rPr>
              <a:t>masm</a:t>
            </a:r>
            <a:r>
              <a:rPr lang="en-US" altLang="zh-CN" dirty="0">
                <a:solidFill>
                  <a:srgbClr val="FF3300"/>
                </a:solidFill>
              </a:rPr>
              <a:t> main.asm</a:t>
            </a:r>
            <a:endParaRPr lang="zh-CN" altLang="en-US" dirty="0">
              <a:solidFill>
                <a:srgbClr val="FF3300"/>
              </a:solidFill>
            </a:endParaRPr>
          </a:p>
        </p:txBody>
      </p:sp>
      <p:grpSp>
        <p:nvGrpSpPr>
          <p:cNvPr id="9" name="组合 8"/>
          <p:cNvGrpSpPr/>
          <p:nvPr/>
        </p:nvGrpSpPr>
        <p:grpSpPr>
          <a:xfrm>
            <a:off x="429506" y="5385119"/>
            <a:ext cx="3873941" cy="1200329"/>
            <a:chOff x="429506" y="5385119"/>
            <a:chExt cx="3873941" cy="1200329"/>
          </a:xfrm>
        </p:grpSpPr>
        <p:sp>
          <p:nvSpPr>
            <p:cNvPr id="7" name="矩形 6"/>
            <p:cNvSpPr/>
            <p:nvPr/>
          </p:nvSpPr>
          <p:spPr>
            <a:xfrm>
              <a:off x="429506" y="5385119"/>
              <a:ext cx="2700300" cy="1200329"/>
            </a:xfrm>
            <a:prstGeom prst="rect">
              <a:avLst/>
            </a:prstGeom>
          </p:spPr>
          <p:txBody>
            <a:bodyPr wrap="square">
              <a:spAutoFit/>
            </a:bodyPr>
            <a:lstStyle/>
            <a:p>
              <a:r>
                <a:rPr lang="zh-CN" altLang="en-US" dirty="0"/>
                <a:t>使用的子程序要安排在代码段中，所以在此包含进去。</a:t>
              </a:r>
            </a:p>
          </p:txBody>
        </p:sp>
        <p:sp>
          <p:nvSpPr>
            <p:cNvPr id="8" name="右箭头 7"/>
            <p:cNvSpPr/>
            <p:nvPr/>
          </p:nvSpPr>
          <p:spPr bwMode="auto">
            <a:xfrm>
              <a:off x="3151319" y="5841268"/>
              <a:ext cx="1152128" cy="288032"/>
            </a:xfrm>
            <a:prstGeom prst="rightArrow">
              <a:avLst/>
            </a:prstGeom>
            <a:solidFill>
              <a:srgbClr val="FF0000"/>
            </a:solidFill>
            <a:ln w="9525"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473071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Text Box 4"/>
          <p:cNvSpPr txBox="1">
            <a:spLocks noChangeArrowheads="1"/>
          </p:cNvSpPr>
          <p:nvPr/>
        </p:nvSpPr>
        <p:spPr bwMode="auto">
          <a:xfrm>
            <a:off x="823144" y="1052736"/>
            <a:ext cx="77453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59205" indent="-1259205">
              <a:defRPr kumimoji="1" sz="2400">
                <a:solidFill>
                  <a:schemeClr val="tx1"/>
                </a:solidFill>
                <a:latin typeface="Times New Roman" panose="02020603050405020304" pitchFamily="18" charset="0"/>
                <a:ea typeface="宋体" panose="02010600030101010101" pitchFamily="2" charset="-122"/>
              </a:defRPr>
            </a:lvl1pPr>
            <a:lvl2pPr marL="1438275">
              <a:defRPr kumimoji="1" sz="2400">
                <a:solidFill>
                  <a:schemeClr val="tx1"/>
                </a:solidFill>
                <a:latin typeface="Times New Roman" panose="02020603050405020304" pitchFamily="18" charset="0"/>
                <a:ea typeface="宋体" panose="02010600030101010101" pitchFamily="2" charset="-122"/>
              </a:defRPr>
            </a:lvl2pPr>
            <a:lvl3pPr marL="1617980">
              <a:defRPr kumimoji="1" sz="2400">
                <a:solidFill>
                  <a:schemeClr val="tx1"/>
                </a:solidFill>
                <a:latin typeface="Times New Roman" panose="02020603050405020304" pitchFamily="18" charset="0"/>
                <a:ea typeface="宋体" panose="02010600030101010101" pitchFamily="2" charset="-122"/>
              </a:defRPr>
            </a:lvl3pPr>
            <a:lvl4pPr marL="1797050">
              <a:defRPr kumimoji="1" sz="2400">
                <a:solidFill>
                  <a:schemeClr val="tx1"/>
                </a:solidFill>
                <a:latin typeface="Times New Roman" panose="02020603050405020304" pitchFamily="18" charset="0"/>
                <a:ea typeface="宋体" panose="02010600030101010101" pitchFamily="2" charset="-122"/>
              </a:defRPr>
            </a:lvl4pPr>
            <a:lvl5pPr marL="1976755">
              <a:defRPr kumimoji="1" sz="2400">
                <a:solidFill>
                  <a:schemeClr val="tx1"/>
                </a:solidFill>
                <a:latin typeface="Times New Roman" panose="02020603050405020304" pitchFamily="18" charset="0"/>
                <a:ea typeface="宋体" panose="02010600030101010101" pitchFamily="2" charset="-122"/>
              </a:defRPr>
            </a:lvl5pPr>
            <a:lvl6pPr marL="24339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911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483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0555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a:t>
            </a:r>
            <a:r>
              <a:rPr lang="en-US" altLang="zh-CN" b="1" dirty="0"/>
              <a:t>2</a:t>
            </a:r>
            <a:r>
              <a:rPr lang="zh-CN" altLang="en-US" b="1" dirty="0"/>
              <a:t>）在</a:t>
            </a:r>
            <a:r>
              <a:rPr lang="en-US" altLang="zh-CN" b="1" dirty="0"/>
              <a:t>LINK</a:t>
            </a:r>
            <a:r>
              <a:rPr lang="zh-CN" altLang="en-US" b="1" dirty="0"/>
              <a:t>连接时把各个模块连接在一起</a:t>
            </a:r>
          </a:p>
          <a:p>
            <a:pPr>
              <a:spcBef>
                <a:spcPct val="50000"/>
              </a:spcBef>
            </a:pPr>
            <a:r>
              <a:rPr lang="zh-CN" altLang="en-US" b="1" dirty="0"/>
              <a:t>      把多个</a:t>
            </a:r>
            <a:r>
              <a:rPr lang="en-US" altLang="zh-CN" b="1" dirty="0"/>
              <a:t>.OBJ</a:t>
            </a:r>
            <a:r>
              <a:rPr lang="zh-CN" altLang="en-US" b="1" dirty="0"/>
              <a:t>文件连接成一个完整的</a:t>
            </a:r>
            <a:r>
              <a:rPr lang="en-US" altLang="zh-CN" b="1" dirty="0"/>
              <a:t>.EXE</a:t>
            </a:r>
            <a:r>
              <a:rPr lang="zh-CN" altLang="en-US" b="1" dirty="0"/>
              <a:t>文件。</a:t>
            </a:r>
          </a:p>
          <a:p>
            <a:pPr>
              <a:spcBef>
                <a:spcPct val="50000"/>
              </a:spcBef>
            </a:pPr>
            <a:r>
              <a:rPr lang="zh-CN" altLang="en-US" b="1" dirty="0"/>
              <a:t>要求：</a:t>
            </a:r>
          </a:p>
          <a:p>
            <a:pPr marL="1259205" indent="-446405">
              <a:spcBef>
                <a:spcPct val="50000"/>
              </a:spcBef>
              <a:buFont typeface="Wingdings" panose="05000000000000000000" pitchFamily="2" charset="2"/>
              <a:buChar char="u"/>
            </a:pPr>
            <a:r>
              <a:rPr lang="zh-CN" altLang="en-US" b="1" dirty="0"/>
              <a:t>各源程序要设置必要的段地址，至少要设置</a:t>
            </a:r>
            <a:r>
              <a:rPr lang="zh-CN" altLang="en-US" b="1" dirty="0">
                <a:solidFill>
                  <a:srgbClr val="FF0000"/>
                </a:solidFill>
              </a:rPr>
              <a:t>代码段（其它段根据需要安排）</a:t>
            </a:r>
            <a:r>
              <a:rPr lang="zh-CN" altLang="en-US" b="1" dirty="0"/>
              <a:t>；</a:t>
            </a:r>
          </a:p>
          <a:p>
            <a:pPr marL="1259205" indent="-446405">
              <a:spcBef>
                <a:spcPct val="50000"/>
              </a:spcBef>
              <a:buFont typeface="Wingdings" panose="05000000000000000000" pitchFamily="2" charset="2"/>
              <a:buChar char="u"/>
            </a:pPr>
            <a:r>
              <a:rPr lang="zh-CN" altLang="en-US" b="1" dirty="0"/>
              <a:t>模块中要使用其它模块的标号时，用</a:t>
            </a:r>
            <a:r>
              <a:rPr lang="en-US" altLang="zh-CN" b="1" dirty="0"/>
              <a:t>EXTRN</a:t>
            </a:r>
            <a:r>
              <a:rPr lang="zh-CN" altLang="en-US" b="1" dirty="0"/>
              <a:t>语句说明</a:t>
            </a:r>
            <a:r>
              <a:rPr lang="zh-CN" altLang="en-US" dirty="0"/>
              <a:t>；</a:t>
            </a:r>
            <a:endParaRPr lang="en-US" altLang="zh-CN" b="1" dirty="0"/>
          </a:p>
          <a:p>
            <a:pPr marL="1259205" indent="-446405">
              <a:spcBef>
                <a:spcPct val="50000"/>
              </a:spcBef>
              <a:buFont typeface="Wingdings" panose="05000000000000000000" pitchFamily="2" charset="2"/>
              <a:buChar char="u"/>
            </a:pPr>
            <a:r>
              <a:rPr lang="zh-CN" altLang="en-US" b="1" dirty="0"/>
              <a:t>本模块中存在可被其它模快引用的标号时，用</a:t>
            </a:r>
            <a:r>
              <a:rPr lang="en-US" altLang="zh-CN" b="1" dirty="0"/>
              <a:t>PUBLIC</a:t>
            </a:r>
            <a:r>
              <a:rPr lang="zh-CN" altLang="en-US" b="1" dirty="0"/>
              <a:t>语句声明。</a:t>
            </a:r>
            <a:r>
              <a:rPr lang="en-US" altLang="zh-CN" b="1" dirty="0"/>
              <a:t>EXTRN</a:t>
            </a:r>
            <a:r>
              <a:rPr lang="zh-CN" altLang="en-US" b="1" dirty="0"/>
              <a:t>和</a:t>
            </a:r>
            <a:r>
              <a:rPr lang="en-US" altLang="zh-CN" b="1" dirty="0"/>
              <a:t>PUBLIC</a:t>
            </a:r>
            <a:r>
              <a:rPr lang="zh-CN" altLang="en-US" b="1" dirty="0"/>
              <a:t>语句放在所有段的前面。</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body" idx="1"/>
          </p:nvPr>
        </p:nvSpPr>
        <p:spPr>
          <a:xfrm>
            <a:off x="467544" y="1088740"/>
            <a:ext cx="8136904" cy="4953000"/>
          </a:xfrm>
        </p:spPr>
        <p:txBody>
          <a:bodyPr/>
          <a:lstStyle/>
          <a:p>
            <a:pPr marL="0" indent="0">
              <a:lnSpc>
                <a:spcPct val="90000"/>
              </a:lnSpc>
              <a:buNone/>
              <a:tabLst>
                <a:tab pos="3041650" algn="l"/>
              </a:tabLst>
            </a:pPr>
            <a:r>
              <a:rPr lang="zh-CN" altLang="en-US" sz="2400" dirty="0">
                <a:solidFill>
                  <a:srgbClr val="CC3300"/>
                </a:solidFill>
                <a:effectLst/>
                <a:ea typeface="隶书" panose="02010509060101010101" pitchFamily="49" charset="-122"/>
                <a:cs typeface="+mj-cs"/>
              </a:rPr>
              <a:t>声明共用的变量、标号、过程</a:t>
            </a:r>
            <a:endParaRPr lang="en-US" altLang="zh-CN" sz="2400" dirty="0">
              <a:effectLst/>
            </a:endParaRPr>
          </a:p>
          <a:p>
            <a:pPr>
              <a:lnSpc>
                <a:spcPct val="90000"/>
              </a:lnSpc>
              <a:tabLst>
                <a:tab pos="3041650" algn="l"/>
              </a:tabLst>
            </a:pPr>
            <a:r>
              <a:rPr lang="zh-CN" altLang="en-US" sz="2400" b="0" dirty="0">
                <a:effectLst/>
                <a:ea typeface="宋体" panose="02010600030101010101" pitchFamily="2" charset="-122"/>
              </a:rPr>
              <a:t>各个模块间共用的变量、过程等要说明</a:t>
            </a:r>
            <a:endParaRPr lang="en-US" altLang="zh-CN" sz="2400" b="0" dirty="0">
              <a:effectLst/>
              <a:ea typeface="宋体" panose="02010600030101010101" pitchFamily="2" charset="-122"/>
            </a:endParaRPr>
          </a:p>
          <a:p>
            <a:pPr marL="0" indent="0">
              <a:lnSpc>
                <a:spcPct val="90000"/>
              </a:lnSpc>
              <a:buNone/>
              <a:tabLst>
                <a:tab pos="3041650" algn="l"/>
              </a:tabLst>
            </a:pPr>
            <a:endParaRPr lang="zh-CN" altLang="en-US" sz="2400" b="0" dirty="0">
              <a:ea typeface="宋体" panose="02010600030101010101" pitchFamily="2" charset="-122"/>
            </a:endParaRPr>
          </a:p>
          <a:p>
            <a:pPr lvl="1">
              <a:lnSpc>
                <a:spcPct val="90000"/>
              </a:lnSpc>
              <a:buFont typeface="Wingdings" panose="05000000000000000000" pitchFamily="2" charset="2"/>
              <a:buNone/>
              <a:tabLst>
                <a:tab pos="3041650" algn="l"/>
              </a:tabLst>
            </a:pPr>
            <a:r>
              <a:rPr lang="en-US" altLang="zh-CN" sz="2000" dirty="0">
                <a:solidFill>
                  <a:schemeClr val="bg2"/>
                </a:solidFill>
                <a:ea typeface="宋体" panose="02010600030101010101" pitchFamily="2" charset="-122"/>
              </a:rPr>
              <a:t>PUBLIC</a:t>
            </a:r>
            <a:r>
              <a:rPr lang="en-US" altLang="zh-CN" sz="2000" dirty="0">
                <a:ea typeface="宋体" panose="02010600030101010101" pitchFamily="2" charset="-122"/>
              </a:rPr>
              <a:t> </a:t>
            </a:r>
            <a:r>
              <a:rPr lang="zh-CN" altLang="en-US" sz="2000" dirty="0">
                <a:solidFill>
                  <a:schemeClr val="accent2"/>
                </a:solidFill>
                <a:ea typeface="宋体" panose="02010600030101010101" pitchFamily="2" charset="-122"/>
              </a:rPr>
              <a:t>标识符 </a:t>
            </a:r>
            <a:r>
              <a:rPr lang="en-US" altLang="zh-CN" sz="2000" dirty="0">
                <a:solidFill>
                  <a:schemeClr val="accent2"/>
                </a:solidFill>
                <a:ea typeface="宋体" panose="02010600030101010101" pitchFamily="2" charset="-122"/>
              </a:rPr>
              <a:t>[,</a:t>
            </a:r>
            <a:r>
              <a:rPr lang="zh-CN" altLang="en-US" sz="2000" dirty="0">
                <a:solidFill>
                  <a:schemeClr val="accent2"/>
                </a:solidFill>
                <a:ea typeface="宋体" panose="02010600030101010101" pitchFamily="2" charset="-122"/>
              </a:rPr>
              <a:t>标识符</a:t>
            </a:r>
            <a:r>
              <a:rPr lang="en-US" altLang="zh-CN" sz="2000" dirty="0">
                <a:solidFill>
                  <a:schemeClr val="accent2"/>
                </a:solidFill>
                <a:ea typeface="宋体" panose="02010600030101010101" pitchFamily="2" charset="-122"/>
              </a:rPr>
              <a:t>...] </a:t>
            </a:r>
            <a:r>
              <a:rPr lang="en-US" altLang="zh-CN" sz="2000" dirty="0">
                <a:ea typeface="宋体" panose="02010600030101010101" pitchFamily="2" charset="-122"/>
              </a:rPr>
              <a:t>	   ;</a:t>
            </a:r>
            <a:r>
              <a:rPr lang="zh-CN" altLang="en-US" sz="2000" dirty="0">
                <a:ea typeface="宋体" panose="02010600030101010101" pitchFamily="2" charset="-122"/>
              </a:rPr>
              <a:t>定义标识符的模块使用</a:t>
            </a:r>
          </a:p>
          <a:p>
            <a:pPr lvl="1">
              <a:lnSpc>
                <a:spcPct val="90000"/>
              </a:lnSpc>
              <a:buFont typeface="Wingdings" panose="05000000000000000000" pitchFamily="2" charset="2"/>
              <a:buNone/>
              <a:tabLst>
                <a:tab pos="3041650" algn="l"/>
              </a:tabLst>
            </a:pPr>
            <a:endParaRPr lang="zh-CN" altLang="en-US" sz="2000" dirty="0">
              <a:ea typeface="宋体" panose="02010600030101010101" pitchFamily="2" charset="-122"/>
            </a:endParaRPr>
          </a:p>
          <a:p>
            <a:pPr lvl="1">
              <a:lnSpc>
                <a:spcPct val="90000"/>
              </a:lnSpc>
              <a:buFont typeface="Wingdings" panose="05000000000000000000" pitchFamily="2" charset="2"/>
              <a:buNone/>
              <a:tabLst>
                <a:tab pos="3041650" algn="l"/>
              </a:tabLst>
            </a:pPr>
            <a:r>
              <a:rPr lang="en-US" altLang="zh-CN" sz="2000" dirty="0">
                <a:solidFill>
                  <a:schemeClr val="bg2"/>
                </a:solidFill>
                <a:ea typeface="宋体" panose="02010600030101010101" pitchFamily="2" charset="-122"/>
              </a:rPr>
              <a:t>EXTRN</a:t>
            </a:r>
            <a:r>
              <a:rPr lang="en-US" altLang="zh-CN" sz="2000" dirty="0">
                <a:ea typeface="宋体" panose="02010600030101010101" pitchFamily="2" charset="-122"/>
              </a:rPr>
              <a:t> </a:t>
            </a:r>
            <a:r>
              <a:rPr lang="zh-CN" altLang="en-US" sz="2000" dirty="0">
                <a:solidFill>
                  <a:schemeClr val="accent2"/>
                </a:solidFill>
                <a:ea typeface="宋体" panose="02010600030101010101" pitchFamily="2" charset="-122"/>
              </a:rPr>
              <a:t>标识符</a:t>
            </a:r>
            <a:r>
              <a:rPr lang="en-US" altLang="zh-CN" sz="2000" dirty="0">
                <a:solidFill>
                  <a:schemeClr val="accent2"/>
                </a:solidFill>
                <a:ea typeface="宋体" panose="02010600030101010101" pitchFamily="2" charset="-122"/>
              </a:rPr>
              <a:t>:</a:t>
            </a:r>
            <a:r>
              <a:rPr lang="zh-CN" altLang="en-US" sz="2000" dirty="0">
                <a:solidFill>
                  <a:schemeClr val="accent2"/>
                </a:solidFill>
                <a:ea typeface="宋体" panose="02010600030101010101" pitchFamily="2" charset="-122"/>
              </a:rPr>
              <a:t>类型 </a:t>
            </a:r>
            <a:r>
              <a:rPr lang="en-US" altLang="zh-CN" sz="2000" dirty="0">
                <a:solidFill>
                  <a:schemeClr val="accent2"/>
                </a:solidFill>
                <a:ea typeface="宋体" panose="02010600030101010101" pitchFamily="2" charset="-122"/>
              </a:rPr>
              <a:t>[,</a:t>
            </a:r>
            <a:r>
              <a:rPr lang="zh-CN" altLang="en-US" sz="2000" dirty="0">
                <a:solidFill>
                  <a:schemeClr val="accent2"/>
                </a:solidFill>
                <a:ea typeface="宋体" panose="02010600030101010101" pitchFamily="2" charset="-122"/>
              </a:rPr>
              <a:t>标识符</a:t>
            </a:r>
            <a:r>
              <a:rPr lang="en-US" altLang="zh-CN" sz="2000" dirty="0">
                <a:solidFill>
                  <a:schemeClr val="accent2"/>
                </a:solidFill>
                <a:ea typeface="宋体" panose="02010600030101010101" pitchFamily="2" charset="-122"/>
              </a:rPr>
              <a:t>:</a:t>
            </a:r>
            <a:r>
              <a:rPr lang="zh-CN" altLang="en-US" sz="2000" dirty="0">
                <a:solidFill>
                  <a:schemeClr val="accent2"/>
                </a:solidFill>
                <a:ea typeface="宋体" panose="02010600030101010101" pitchFamily="2" charset="-122"/>
              </a:rPr>
              <a:t>类型</a:t>
            </a:r>
            <a:r>
              <a:rPr lang="en-US" altLang="zh-CN" sz="2000" dirty="0">
                <a:solidFill>
                  <a:schemeClr val="accent2"/>
                </a:solidFill>
                <a:ea typeface="宋体" panose="02010600030101010101" pitchFamily="2" charset="-122"/>
              </a:rPr>
              <a:t>...]</a:t>
            </a:r>
            <a:r>
              <a:rPr lang="en-US" altLang="zh-CN" sz="2000" dirty="0">
                <a:ea typeface="宋体" panose="02010600030101010101" pitchFamily="2" charset="-122"/>
              </a:rPr>
              <a:t>	  ;</a:t>
            </a:r>
            <a:r>
              <a:rPr lang="zh-CN" altLang="en-US" sz="2000" dirty="0">
                <a:ea typeface="宋体" panose="02010600030101010101" pitchFamily="2" charset="-122"/>
              </a:rPr>
              <a:t>调用标识符的模块使用</a:t>
            </a:r>
          </a:p>
          <a:p>
            <a:pPr lvl="1">
              <a:lnSpc>
                <a:spcPct val="90000"/>
              </a:lnSpc>
              <a:buFont typeface="Wingdings" panose="05000000000000000000" pitchFamily="2" charset="2"/>
              <a:buNone/>
              <a:tabLst>
                <a:tab pos="3041650" algn="l"/>
              </a:tabLst>
            </a:pPr>
            <a:endParaRPr lang="zh-CN" altLang="en-US" dirty="0">
              <a:ea typeface="宋体" panose="02010600030101010101" pitchFamily="2" charset="-122"/>
            </a:endParaRPr>
          </a:p>
          <a:p>
            <a:pPr>
              <a:tabLst>
                <a:tab pos="3041650" algn="l"/>
              </a:tabLst>
            </a:pPr>
            <a:r>
              <a:rPr lang="zh-CN" altLang="en-US" sz="2400" b="0" dirty="0">
                <a:effectLst/>
                <a:ea typeface="宋体" panose="02010600030101010101" pitchFamily="2" charset="-122"/>
              </a:rPr>
              <a:t>标识符是变量名、标号、过程名等。</a:t>
            </a:r>
          </a:p>
          <a:p>
            <a:pPr>
              <a:tabLst>
                <a:tab pos="3041650" algn="l"/>
              </a:tabLst>
            </a:pPr>
            <a:r>
              <a:rPr lang="zh-CN" altLang="en-US" sz="2400" b="0" dirty="0">
                <a:effectLst/>
                <a:ea typeface="宋体" panose="02010600030101010101" pitchFamily="2" charset="-122"/>
              </a:rPr>
              <a:t>类型是</a:t>
            </a:r>
            <a:r>
              <a:rPr lang="en-US" altLang="zh-CN" sz="2400" b="0" dirty="0">
                <a:effectLst/>
                <a:ea typeface="宋体" panose="02010600030101010101" pitchFamily="2" charset="-122"/>
              </a:rPr>
              <a:t>byte / word / </a:t>
            </a:r>
            <a:r>
              <a:rPr lang="en-US" altLang="zh-CN" sz="2400" b="0" dirty="0" err="1">
                <a:effectLst/>
                <a:ea typeface="宋体" panose="02010600030101010101" pitchFamily="2" charset="-122"/>
              </a:rPr>
              <a:t>dword</a:t>
            </a:r>
            <a:r>
              <a:rPr lang="zh-CN" altLang="en-US" sz="2400" b="0" dirty="0">
                <a:effectLst/>
                <a:ea typeface="宋体" panose="02010600030101010101" pitchFamily="2" charset="-122"/>
              </a:rPr>
              <a:t>（变量）或</a:t>
            </a:r>
            <a:r>
              <a:rPr lang="en-US" altLang="zh-CN" sz="2400" b="0" dirty="0">
                <a:effectLst/>
                <a:ea typeface="宋体" panose="02010600030101010101" pitchFamily="2" charset="-122"/>
              </a:rPr>
              <a:t>near / far</a:t>
            </a:r>
            <a:r>
              <a:rPr lang="zh-CN" altLang="en-US" sz="2400" b="0" dirty="0">
                <a:effectLst/>
                <a:ea typeface="宋体" panose="02010600030101010101" pitchFamily="2" charset="-122"/>
              </a:rPr>
              <a:t>（过程）。</a:t>
            </a:r>
          </a:p>
          <a:p>
            <a:pPr>
              <a:tabLst>
                <a:tab pos="3041650" algn="l"/>
              </a:tabLst>
            </a:pPr>
            <a:r>
              <a:rPr lang="zh-CN" altLang="en-US" sz="2400" b="0" dirty="0">
                <a:effectLst/>
                <a:ea typeface="宋体" panose="02010600030101010101" pitchFamily="2" charset="-122"/>
              </a:rPr>
              <a:t>在一个源程序中，</a:t>
            </a:r>
            <a:r>
              <a:rPr lang="en-US" altLang="zh-CN" sz="2400" b="0" dirty="0">
                <a:effectLst/>
                <a:ea typeface="宋体" panose="02010600030101010101" pitchFamily="2" charset="-122"/>
              </a:rPr>
              <a:t>public/</a:t>
            </a:r>
            <a:r>
              <a:rPr lang="en-US" altLang="zh-CN" sz="2400" b="0" dirty="0" err="1">
                <a:effectLst/>
                <a:ea typeface="宋体" panose="02010600030101010101" pitchFamily="2" charset="-122"/>
              </a:rPr>
              <a:t>extrn</a:t>
            </a:r>
            <a:r>
              <a:rPr lang="zh-CN" altLang="en-US" sz="2400" b="0" dirty="0">
                <a:effectLst/>
                <a:ea typeface="宋体" panose="02010600030101010101" pitchFamily="2" charset="-122"/>
              </a:rPr>
              <a:t>语句可以有多条。</a:t>
            </a:r>
          </a:p>
          <a:p>
            <a:pPr>
              <a:tabLst>
                <a:tab pos="3041650" algn="l"/>
              </a:tabLst>
            </a:pPr>
            <a:r>
              <a:rPr lang="zh-CN" altLang="en-US" sz="2400" b="0" dirty="0">
                <a:effectLst/>
                <a:ea typeface="宋体" panose="02010600030101010101" pitchFamily="2" charset="-122"/>
              </a:rPr>
              <a:t>各模块间的</a:t>
            </a:r>
            <a:r>
              <a:rPr lang="en-US" altLang="zh-CN" sz="2400" b="0" dirty="0">
                <a:effectLst/>
                <a:ea typeface="宋体" panose="02010600030101010101" pitchFamily="2" charset="-122"/>
              </a:rPr>
              <a:t>public/</a:t>
            </a:r>
            <a:r>
              <a:rPr lang="en-US" altLang="zh-CN" sz="2400" b="0" dirty="0" err="1">
                <a:effectLst/>
                <a:ea typeface="宋体" panose="02010600030101010101" pitchFamily="2" charset="-122"/>
              </a:rPr>
              <a:t>extrn</a:t>
            </a:r>
            <a:r>
              <a:rPr lang="zh-CN" altLang="en-US" sz="2400" b="0" dirty="0">
                <a:effectLst/>
                <a:ea typeface="宋体" panose="02010600030101010101" pitchFamily="2" charset="-122"/>
              </a:rPr>
              <a:t>伪指令要互相配对，并且指明的类型互相一致。</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Tree>
    <p:extLst>
      <p:ext uri="{BB962C8B-B14F-4D97-AF65-F5344CB8AC3E}">
        <p14:creationId xmlns:p14="http://schemas.microsoft.com/office/powerpoint/2010/main" val="1670806537"/>
      </p:ext>
    </p:extLst>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03932" y="209550"/>
            <a:ext cx="7560456"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latin typeface="Times New Roman" panose="02020603050405020304" pitchFamily="18" charset="0"/>
              </a:rPr>
              <a:t>例：设模块</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要引用模块</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中的两个变量和标号：</a:t>
            </a:r>
            <a:r>
              <a:rPr lang="en-US" altLang="zh-CN" sz="2000" b="1" dirty="0">
                <a:latin typeface="Times New Roman" panose="02020603050405020304" pitchFamily="18" charset="0"/>
              </a:rPr>
              <a:t>ARG</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L_NAME</a:t>
            </a:r>
            <a:r>
              <a:rPr lang="zh-CN" altLang="en-US" sz="2000" b="1" dirty="0">
                <a:latin typeface="Times New Roman" panose="02020603050405020304" pitchFamily="18" charset="0"/>
              </a:rPr>
              <a:t>，则在模块</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中要用</a:t>
            </a:r>
            <a:r>
              <a:rPr lang="en-US" altLang="zh-CN" sz="2000" b="1" dirty="0">
                <a:latin typeface="Times New Roman" panose="02020603050405020304" pitchFamily="18" charset="0"/>
              </a:rPr>
              <a:t>PUBLIC</a:t>
            </a:r>
            <a:r>
              <a:rPr lang="zh-CN" altLang="en-US" sz="2000" b="1" dirty="0">
                <a:latin typeface="Times New Roman" panose="02020603050405020304" pitchFamily="18" charset="0"/>
              </a:rPr>
              <a:t>说明，而在模块</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中要用</a:t>
            </a:r>
            <a:r>
              <a:rPr lang="en-US" altLang="zh-CN" sz="2000" b="1" dirty="0">
                <a:latin typeface="Times New Roman" panose="02020603050405020304" pitchFamily="18" charset="0"/>
              </a:rPr>
              <a:t>EXTRN</a:t>
            </a:r>
            <a:r>
              <a:rPr lang="zh-CN" altLang="en-US" sz="2000" b="1" dirty="0">
                <a:latin typeface="Times New Roman" panose="02020603050405020304" pitchFamily="18" charset="0"/>
              </a:rPr>
              <a:t>说明。</a:t>
            </a:r>
          </a:p>
        </p:txBody>
      </p:sp>
      <p:sp>
        <p:nvSpPr>
          <p:cNvPr id="444419" name="Text Box 3"/>
          <p:cNvSpPr txBox="1">
            <a:spLocks noChangeArrowheads="1"/>
          </p:cNvSpPr>
          <p:nvPr/>
        </p:nvSpPr>
        <p:spPr bwMode="auto">
          <a:xfrm>
            <a:off x="503932" y="982663"/>
            <a:ext cx="3924436" cy="5715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b="1" dirty="0">
                <a:latin typeface="Times New Roman" panose="02020603050405020304" pitchFamily="18" charset="0"/>
              </a:rPr>
              <a:t>模块</a:t>
            </a:r>
            <a:r>
              <a:rPr lang="en-US" altLang="zh-CN" sz="1600" b="1" dirty="0">
                <a:latin typeface="Times New Roman" panose="02020603050405020304" pitchFamily="18" charset="0"/>
              </a:rPr>
              <a:t>A:</a:t>
            </a:r>
          </a:p>
          <a:p>
            <a:pPr>
              <a:spcBef>
                <a:spcPct val="50000"/>
              </a:spcBef>
            </a:pPr>
            <a:r>
              <a:rPr lang="en-US" altLang="zh-CN" sz="1600" b="1" dirty="0">
                <a:latin typeface="Times New Roman" panose="02020603050405020304" pitchFamily="18" charset="0"/>
              </a:rPr>
              <a:t>	</a:t>
            </a:r>
            <a:r>
              <a:rPr lang="en-US" altLang="zh-CN" sz="1600" b="1" dirty="0">
                <a:solidFill>
                  <a:schemeClr val="accent2"/>
                </a:solidFill>
                <a:latin typeface="Times New Roman" panose="02020603050405020304" pitchFamily="18" charset="0"/>
              </a:rPr>
              <a:t>EXTRN</a:t>
            </a:r>
            <a:r>
              <a:rPr lang="en-US" altLang="zh-CN" sz="1600" b="1" dirty="0">
                <a:latin typeface="Times New Roman" panose="02020603050405020304" pitchFamily="18" charset="0"/>
              </a:rPr>
              <a:t>	</a:t>
            </a:r>
            <a:r>
              <a:rPr lang="en-US" altLang="zh-CN" sz="1600" b="1" dirty="0">
                <a:solidFill>
                  <a:srgbClr val="FF0000"/>
                </a:solidFill>
                <a:latin typeface="Times New Roman" panose="02020603050405020304" pitchFamily="18" charset="0"/>
              </a:rPr>
              <a:t>ARG</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WORD</a:t>
            </a:r>
          </a:p>
          <a:p>
            <a:pPr>
              <a:spcBef>
                <a:spcPct val="50000"/>
              </a:spcBef>
            </a:pPr>
            <a:r>
              <a:rPr lang="en-US" altLang="zh-CN" sz="1600" b="1" dirty="0">
                <a:latin typeface="Times New Roman" panose="02020603050405020304" pitchFamily="18" charset="0"/>
              </a:rPr>
              <a:t>	</a:t>
            </a:r>
            <a:r>
              <a:rPr lang="en-US" altLang="zh-CN" sz="1600" b="1" dirty="0">
                <a:solidFill>
                  <a:schemeClr val="accent2"/>
                </a:solidFill>
                <a:latin typeface="Times New Roman" panose="02020603050405020304" pitchFamily="18" charset="0"/>
              </a:rPr>
              <a:t>EXTRN</a:t>
            </a:r>
            <a:r>
              <a:rPr lang="en-US" altLang="zh-CN" sz="1600" b="1" dirty="0">
                <a:latin typeface="Times New Roman" panose="02020603050405020304" pitchFamily="18" charset="0"/>
              </a:rPr>
              <a:t>	</a:t>
            </a:r>
            <a:r>
              <a:rPr lang="en-US" altLang="zh-CN" sz="1600" b="1" dirty="0">
                <a:solidFill>
                  <a:srgbClr val="FF0000"/>
                </a:solidFill>
                <a:latin typeface="Times New Roman" panose="02020603050405020304" pitchFamily="18" charset="0"/>
              </a:rPr>
              <a:t>L_NAME</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FAR</a:t>
            </a:r>
          </a:p>
          <a:p>
            <a:pPr>
              <a:spcBef>
                <a:spcPct val="50000"/>
              </a:spcBef>
            </a:pPr>
            <a:r>
              <a:rPr lang="en-US" altLang="zh-CN" sz="1600" b="1" dirty="0">
                <a:latin typeface="Times New Roman" panose="02020603050405020304" pitchFamily="18" charset="0"/>
              </a:rPr>
              <a:t>A_SEGD	SEGMENT  PUBLIC</a:t>
            </a:r>
          </a:p>
          <a:p>
            <a:pPr>
              <a:spcBef>
                <a:spcPct val="50000"/>
              </a:spcBef>
            </a:pPr>
            <a:r>
              <a:rPr lang="en-US" altLang="zh-CN" sz="1600" b="1" dirty="0">
                <a:latin typeface="Times New Roman" panose="02020603050405020304" pitchFamily="18" charset="0"/>
              </a:rPr>
              <a:t>D_BYTE	DB	10  DUP(0)</a:t>
            </a:r>
          </a:p>
          <a:p>
            <a:pPr>
              <a:spcBef>
                <a:spcPct val="50000"/>
              </a:spcBef>
            </a:pPr>
            <a:r>
              <a:rPr lang="en-US" altLang="zh-CN" sz="1600" b="1" dirty="0">
                <a:latin typeface="Times New Roman" panose="02020603050405020304" pitchFamily="18" charset="0"/>
              </a:rPr>
              <a:t>A_SEGD	ENDS</a:t>
            </a:r>
          </a:p>
          <a:p>
            <a:pPr>
              <a:spcBef>
                <a:spcPct val="50000"/>
              </a:spcBef>
            </a:pPr>
            <a:r>
              <a:rPr lang="en-US" altLang="zh-CN" sz="1600" b="1" dirty="0">
                <a:latin typeface="Times New Roman" panose="02020603050405020304" pitchFamily="18" charset="0"/>
              </a:rPr>
              <a:t>A_SEGC	SEGMENT</a:t>
            </a:r>
          </a:p>
          <a:p>
            <a:pPr>
              <a:spcBef>
                <a:spcPct val="50000"/>
              </a:spcBef>
            </a:pPr>
            <a:r>
              <a:rPr lang="en-US" altLang="zh-CN" sz="1600" b="1" dirty="0">
                <a:latin typeface="Times New Roman" panose="02020603050405020304" pitchFamily="18" charset="0"/>
              </a:rPr>
              <a:t>	ASSUME	CS:A_SEGC,DS:A_SEGD</a:t>
            </a:r>
          </a:p>
          <a:p>
            <a:pPr>
              <a:spcBef>
                <a:spcPct val="50000"/>
              </a:spcBef>
            </a:pPr>
            <a:r>
              <a:rPr lang="en-US" altLang="zh-CN" sz="1600" b="1" dirty="0">
                <a:latin typeface="Times New Roman" panose="02020603050405020304" pitchFamily="18" charset="0"/>
              </a:rPr>
              <a:t>START:	MOV	AX,A_SEGD</a:t>
            </a:r>
          </a:p>
          <a:p>
            <a:pPr>
              <a:spcBef>
                <a:spcPct val="50000"/>
              </a:spcBef>
            </a:pPr>
            <a:r>
              <a:rPr lang="en-US" altLang="zh-CN" sz="1600" b="1" dirty="0">
                <a:latin typeface="Times New Roman" panose="02020603050405020304" pitchFamily="18" charset="0"/>
              </a:rPr>
              <a:t>	MOV	DS,AX</a:t>
            </a:r>
          </a:p>
          <a:p>
            <a:pPr>
              <a:spcBef>
                <a:spcPct val="50000"/>
              </a:spcBef>
            </a:pPr>
            <a:r>
              <a:rPr lang="en-US" altLang="zh-CN" sz="1600" b="1" dirty="0">
                <a:latin typeface="Times New Roman" panose="02020603050405020304" pitchFamily="18" charset="0"/>
              </a:rPr>
              <a:t>	MOV	BX,</a:t>
            </a:r>
            <a:r>
              <a:rPr lang="en-US" altLang="zh-CN" sz="1600" b="1" dirty="0">
                <a:solidFill>
                  <a:srgbClr val="9900FF"/>
                </a:solidFill>
                <a:latin typeface="Times New Roman" panose="02020603050405020304" pitchFamily="18" charset="0"/>
              </a:rPr>
              <a:t>ARG</a:t>
            </a:r>
          </a:p>
          <a:p>
            <a:pPr>
              <a:spcBef>
                <a:spcPct val="50000"/>
              </a:spcBef>
            </a:pPr>
            <a:r>
              <a:rPr lang="en-US" altLang="zh-CN" sz="1600" b="1" dirty="0">
                <a:latin typeface="Times New Roman" panose="02020603050405020304" pitchFamily="18" charset="0"/>
              </a:rPr>
              <a:t>	…</a:t>
            </a:r>
          </a:p>
          <a:p>
            <a:pPr>
              <a:spcBef>
                <a:spcPct val="50000"/>
              </a:spcBef>
            </a:pPr>
            <a:r>
              <a:rPr lang="en-US" altLang="zh-CN" sz="1600" b="1" dirty="0">
                <a:latin typeface="Times New Roman" panose="02020603050405020304" pitchFamily="18" charset="0"/>
              </a:rPr>
              <a:t>	JMP	FAR PTR </a:t>
            </a:r>
            <a:r>
              <a:rPr lang="en-US" altLang="zh-CN" sz="1600" b="1" dirty="0">
                <a:solidFill>
                  <a:srgbClr val="9900FF"/>
                </a:solidFill>
                <a:latin typeface="Times New Roman" panose="02020603050405020304" pitchFamily="18" charset="0"/>
              </a:rPr>
              <a:t>L_NAME</a:t>
            </a:r>
          </a:p>
          <a:p>
            <a:pPr>
              <a:spcBef>
                <a:spcPct val="50000"/>
              </a:spcBef>
            </a:pPr>
            <a:r>
              <a:rPr lang="en-US" altLang="zh-CN" sz="1600" b="1" dirty="0">
                <a:latin typeface="Times New Roman" panose="02020603050405020304" pitchFamily="18" charset="0"/>
              </a:rPr>
              <a:t>A_SEGC	ENDS</a:t>
            </a:r>
          </a:p>
          <a:p>
            <a:pPr>
              <a:spcBef>
                <a:spcPct val="50000"/>
              </a:spcBef>
            </a:pPr>
            <a:r>
              <a:rPr lang="en-US" altLang="zh-CN" sz="1600" b="1" dirty="0">
                <a:latin typeface="Times New Roman" panose="02020603050405020304" pitchFamily="18" charset="0"/>
              </a:rPr>
              <a:t>	END	START</a:t>
            </a:r>
          </a:p>
        </p:txBody>
      </p:sp>
      <p:sp>
        <p:nvSpPr>
          <p:cNvPr id="444420" name="Text Box 4"/>
          <p:cNvSpPr txBox="1">
            <a:spLocks noChangeArrowheads="1"/>
          </p:cNvSpPr>
          <p:nvPr/>
        </p:nvSpPr>
        <p:spPr bwMode="auto">
          <a:xfrm>
            <a:off x="4572384" y="990600"/>
            <a:ext cx="4356100" cy="51038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b="1" dirty="0">
                <a:latin typeface="Times New Roman" panose="02020603050405020304" pitchFamily="18" charset="0"/>
              </a:rPr>
              <a:t>模块</a:t>
            </a:r>
            <a:r>
              <a:rPr lang="en-US" altLang="zh-CN" sz="1600" b="1" dirty="0">
                <a:latin typeface="Times New Roman" panose="02020603050405020304" pitchFamily="18" charset="0"/>
              </a:rPr>
              <a:t>B:</a:t>
            </a:r>
          </a:p>
          <a:p>
            <a:pPr>
              <a:spcBef>
                <a:spcPct val="50000"/>
              </a:spcBef>
            </a:pPr>
            <a:r>
              <a:rPr lang="en-US" altLang="zh-CN" sz="1600" b="1" dirty="0">
                <a:latin typeface="Times New Roman" panose="02020603050405020304" pitchFamily="18" charset="0"/>
              </a:rPr>
              <a:t>	</a:t>
            </a:r>
            <a:r>
              <a:rPr lang="en-US" altLang="zh-CN" sz="1600" b="1" dirty="0">
                <a:solidFill>
                  <a:schemeClr val="accent2"/>
                </a:solidFill>
                <a:latin typeface="Times New Roman" panose="02020603050405020304" pitchFamily="18" charset="0"/>
              </a:rPr>
              <a:t>PUBLIC</a:t>
            </a:r>
            <a:r>
              <a:rPr lang="en-US" altLang="zh-CN" sz="1600" b="1" dirty="0">
                <a:latin typeface="Times New Roman" panose="02020603050405020304" pitchFamily="18" charset="0"/>
              </a:rPr>
              <a:t>	</a:t>
            </a:r>
            <a:r>
              <a:rPr lang="en-US" altLang="zh-CN" sz="1600" b="1" dirty="0">
                <a:solidFill>
                  <a:srgbClr val="FF0000"/>
                </a:solidFill>
                <a:latin typeface="Times New Roman" panose="02020603050405020304" pitchFamily="18" charset="0"/>
              </a:rPr>
              <a:t>ARG, L_NAME</a:t>
            </a:r>
          </a:p>
          <a:p>
            <a:pPr>
              <a:spcBef>
                <a:spcPct val="50000"/>
              </a:spcBef>
            </a:pPr>
            <a:r>
              <a:rPr lang="en-US" altLang="zh-CN" sz="1600" b="1" dirty="0">
                <a:latin typeface="Times New Roman" panose="02020603050405020304" pitchFamily="18" charset="0"/>
              </a:rPr>
              <a:t>A_SEGD	SEGMENT  PUBLIC</a:t>
            </a:r>
          </a:p>
          <a:p>
            <a:pPr>
              <a:spcBef>
                <a:spcPct val="50000"/>
              </a:spcBef>
            </a:pPr>
            <a:r>
              <a:rPr lang="en-US" altLang="zh-CN" sz="1600" b="1" dirty="0">
                <a:solidFill>
                  <a:srgbClr val="9900FF"/>
                </a:solidFill>
                <a:latin typeface="Times New Roman" panose="02020603050405020304" pitchFamily="18" charset="0"/>
              </a:rPr>
              <a:t>ARG</a:t>
            </a:r>
            <a:r>
              <a:rPr lang="en-US" altLang="zh-CN" sz="1600" b="1" dirty="0">
                <a:latin typeface="Times New Roman" panose="02020603050405020304" pitchFamily="18" charset="0"/>
              </a:rPr>
              <a:t>	DW	1234H,5678H</a:t>
            </a:r>
          </a:p>
          <a:p>
            <a:pPr>
              <a:spcBef>
                <a:spcPct val="50000"/>
              </a:spcBef>
            </a:pPr>
            <a:r>
              <a:rPr kumimoji="0" lang="en-US" altLang="zh-CN" sz="1600" b="1" dirty="0">
                <a:latin typeface="Times New Roman" panose="02020603050405020304" pitchFamily="18" charset="0"/>
              </a:rPr>
              <a:t>A_</a:t>
            </a:r>
            <a:r>
              <a:rPr lang="en-US" altLang="zh-CN" sz="1600" b="1" dirty="0">
                <a:latin typeface="Times New Roman" panose="02020603050405020304" pitchFamily="18" charset="0"/>
              </a:rPr>
              <a:t>SEGD	ENDS</a:t>
            </a:r>
          </a:p>
          <a:p>
            <a:pPr>
              <a:spcBef>
                <a:spcPct val="50000"/>
              </a:spcBef>
            </a:pPr>
            <a:r>
              <a:rPr lang="en-US" altLang="zh-CN" sz="1600" b="1" dirty="0">
                <a:latin typeface="Times New Roman" panose="02020603050405020304" pitchFamily="18" charset="0"/>
              </a:rPr>
              <a:t>B_SEGC	SEGMENT</a:t>
            </a:r>
          </a:p>
          <a:p>
            <a:pPr>
              <a:spcBef>
                <a:spcPct val="50000"/>
              </a:spcBef>
            </a:pPr>
            <a:r>
              <a:rPr lang="en-US" altLang="zh-CN" sz="1600" b="1" dirty="0">
                <a:latin typeface="Times New Roman" panose="02020603050405020304" pitchFamily="18" charset="0"/>
              </a:rPr>
              <a:t>	ASSUME	CS:B_SEGC,DS:A_SEGD</a:t>
            </a:r>
          </a:p>
          <a:p>
            <a:pPr>
              <a:spcBef>
                <a:spcPct val="50000"/>
              </a:spcBef>
            </a:pPr>
            <a:r>
              <a:rPr lang="en-US" altLang="zh-CN" sz="1600" b="1" dirty="0">
                <a:latin typeface="Times New Roman" panose="02020603050405020304" pitchFamily="18" charset="0"/>
              </a:rPr>
              <a:t>BEGIN:	MOV	AX,B_SEGD</a:t>
            </a:r>
          </a:p>
          <a:p>
            <a:pPr>
              <a:spcBef>
                <a:spcPct val="50000"/>
              </a:spcBef>
            </a:pPr>
            <a:r>
              <a:rPr lang="en-US" altLang="zh-CN" sz="1600" b="1" dirty="0">
                <a:latin typeface="Times New Roman" panose="02020603050405020304" pitchFamily="18" charset="0"/>
              </a:rPr>
              <a:t>	MOV	DS,AX</a:t>
            </a:r>
          </a:p>
          <a:p>
            <a:pPr>
              <a:spcBef>
                <a:spcPct val="50000"/>
              </a:spcBef>
            </a:pPr>
            <a:r>
              <a:rPr lang="en-US" altLang="zh-CN" sz="1600" b="1" dirty="0">
                <a:latin typeface="Times New Roman" panose="02020603050405020304" pitchFamily="18" charset="0"/>
              </a:rPr>
              <a:t>	…</a:t>
            </a:r>
          </a:p>
          <a:p>
            <a:pPr>
              <a:spcBef>
                <a:spcPct val="50000"/>
              </a:spcBef>
            </a:pPr>
            <a:r>
              <a:rPr lang="en-US" altLang="zh-CN" sz="1600" b="1" dirty="0">
                <a:solidFill>
                  <a:srgbClr val="9900FF"/>
                </a:solidFill>
                <a:latin typeface="Times New Roman" panose="02020603050405020304" pitchFamily="18" charset="0"/>
              </a:rPr>
              <a:t>L_NAME</a:t>
            </a:r>
            <a:r>
              <a:rPr lang="en-US" altLang="zh-CN" sz="1600" b="1" dirty="0">
                <a:latin typeface="Times New Roman" panose="02020603050405020304" pitchFamily="18" charset="0"/>
              </a:rPr>
              <a:t>:	CMP	AH,10</a:t>
            </a:r>
          </a:p>
          <a:p>
            <a:pPr>
              <a:spcBef>
                <a:spcPct val="50000"/>
              </a:spcBef>
            </a:pPr>
            <a:r>
              <a:rPr lang="en-US" altLang="zh-CN" sz="1600" b="1" dirty="0">
                <a:latin typeface="Times New Roman" panose="02020603050405020304" pitchFamily="18" charset="0"/>
              </a:rPr>
              <a:t>	…</a:t>
            </a:r>
          </a:p>
          <a:p>
            <a:pPr>
              <a:spcBef>
                <a:spcPct val="50000"/>
              </a:spcBef>
            </a:pPr>
            <a:r>
              <a:rPr lang="en-US" altLang="zh-CN" sz="1600" b="1" dirty="0">
                <a:latin typeface="Times New Roman" panose="02020603050405020304" pitchFamily="18" charset="0"/>
              </a:rPr>
              <a:t>B_SEGC	ENDS</a:t>
            </a:r>
          </a:p>
          <a:p>
            <a:pPr>
              <a:spcBef>
                <a:spcPct val="50000"/>
              </a:spcBef>
            </a:pPr>
            <a:r>
              <a:rPr lang="en-US" altLang="zh-CN" sz="1600" b="1" dirty="0">
                <a:latin typeface="Times New Roman" panose="02020603050405020304" pitchFamily="18" charset="0"/>
              </a:rPr>
              <a:t>	END	</a:t>
            </a:r>
          </a:p>
        </p:txBody>
      </p:sp>
    </p:spTree>
    <p:extLst>
      <p:ext uri="{BB962C8B-B14F-4D97-AF65-F5344CB8AC3E}">
        <p14:creationId xmlns:p14="http://schemas.microsoft.com/office/powerpoint/2010/main" val="102093452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6" name="Rectangle 3"/>
          <p:cNvSpPr>
            <a:spLocks noChangeArrowheads="1"/>
          </p:cNvSpPr>
          <p:nvPr/>
        </p:nvSpPr>
        <p:spPr bwMode="auto">
          <a:xfrm>
            <a:off x="445336" y="908720"/>
            <a:ext cx="8424863"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sz="2000" b="1" dirty="0">
                <a:solidFill>
                  <a:srgbClr val="0000FF"/>
                </a:solidFill>
                <a:latin typeface="楷体_GB2312" pitchFamily="49" charset="-122"/>
                <a:ea typeface="楷体_GB2312" pitchFamily="49" charset="-122"/>
              </a:rPr>
              <a:t>例：从键盘输入一个数</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(0≤n≤8)</a:t>
            </a:r>
            <a:r>
              <a:rPr lang="zh-CN" altLang="en-US" sz="2000" b="1" dirty="0">
                <a:solidFill>
                  <a:srgbClr val="0000FF"/>
                </a:solidFill>
                <a:latin typeface="楷体_GB2312" pitchFamily="49" charset="-122"/>
                <a:ea typeface="楷体_GB2312" pitchFamily="49" charset="-122"/>
              </a:rPr>
              <a:t>，求</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，并输出结果。前面几个例子的子程序编写成子程序模块，供主程序调用。</a:t>
            </a:r>
          </a:p>
        </p:txBody>
      </p:sp>
      <p:sp>
        <p:nvSpPr>
          <p:cNvPr id="2" name="矩形 1"/>
          <p:cNvSpPr/>
          <p:nvPr/>
        </p:nvSpPr>
        <p:spPr>
          <a:xfrm>
            <a:off x="251520" y="1555043"/>
            <a:ext cx="4320480" cy="5078313"/>
          </a:xfrm>
          <a:prstGeom prst="rect">
            <a:avLst/>
          </a:prstGeom>
          <a:solidFill>
            <a:schemeClr val="bg1"/>
          </a:solidFill>
        </p:spPr>
        <p:txBody>
          <a:bodyPr wrap="square">
            <a:spAutoFit/>
          </a:bodyPr>
          <a:lstStyle/>
          <a:p>
            <a:r>
              <a:rPr lang="en-US" altLang="zh-CN" sz="1800" b="0" dirty="0"/>
              <a:t>;</a:t>
            </a:r>
            <a:r>
              <a:rPr lang="zh-CN" altLang="en-US" sz="1800" b="0" dirty="0"/>
              <a:t>主程序</a:t>
            </a:r>
            <a:r>
              <a:rPr lang="en-US" altLang="zh-CN" sz="1800" b="0" dirty="0"/>
              <a:t>main.asm</a:t>
            </a:r>
          </a:p>
          <a:p>
            <a:r>
              <a:rPr lang="en-US" altLang="zh-CN" sz="1800" b="0" dirty="0" err="1">
                <a:solidFill>
                  <a:srgbClr val="3333FF"/>
                </a:solidFill>
              </a:rPr>
              <a:t>extrn</a:t>
            </a:r>
            <a:r>
              <a:rPr lang="en-US" altLang="zh-CN" sz="1800" b="0" dirty="0">
                <a:solidFill>
                  <a:srgbClr val="3333FF"/>
                </a:solidFill>
              </a:rPr>
              <a:t>	</a:t>
            </a:r>
            <a:r>
              <a:rPr lang="en-US" altLang="zh-CN" sz="1800" b="0" dirty="0" err="1">
                <a:solidFill>
                  <a:srgbClr val="3333FF"/>
                </a:solidFill>
              </a:rPr>
              <a:t>stdin:far,fact:far,dispbxd:far</a:t>
            </a:r>
            <a:endParaRPr lang="en-US" altLang="zh-CN" sz="1800" b="0" dirty="0">
              <a:solidFill>
                <a:srgbClr val="3333FF"/>
              </a:solidFill>
            </a:endParaRPr>
          </a:p>
          <a:p>
            <a:endParaRPr lang="en-US" altLang="zh-CN" sz="1800" b="0" dirty="0"/>
          </a:p>
          <a:p>
            <a:r>
              <a:rPr lang="en-US" altLang="zh-CN" sz="1800" b="0" dirty="0"/>
              <a:t>Stack	segment   stack</a:t>
            </a:r>
          </a:p>
          <a:p>
            <a:r>
              <a:rPr lang="en-US" altLang="zh-CN" sz="1800" b="0" dirty="0"/>
              <a:t>	</a:t>
            </a:r>
            <a:r>
              <a:rPr lang="en-US" altLang="zh-CN" sz="1800" b="0" dirty="0" err="1"/>
              <a:t>dw</a:t>
            </a:r>
            <a:r>
              <a:rPr lang="en-US" altLang="zh-CN" sz="1800" b="0" dirty="0"/>
              <a:t>	128	dup(0)</a:t>
            </a:r>
          </a:p>
          <a:p>
            <a:r>
              <a:rPr lang="en-US" altLang="zh-CN" sz="1800" b="0" dirty="0"/>
              <a:t>Stack	ends</a:t>
            </a:r>
          </a:p>
          <a:p>
            <a:r>
              <a:rPr lang="en-US" altLang="zh-CN" sz="1800" b="0" dirty="0"/>
              <a:t>Code	segment</a:t>
            </a:r>
          </a:p>
          <a:p>
            <a:r>
              <a:rPr lang="en-US" altLang="zh-CN" sz="1800" b="0" dirty="0"/>
              <a:t>	Assume	</a:t>
            </a:r>
            <a:r>
              <a:rPr lang="en-US" altLang="zh-CN" sz="1800" b="0" dirty="0" err="1"/>
              <a:t>cs:code</a:t>
            </a:r>
            <a:r>
              <a:rPr lang="en-US" altLang="zh-CN" sz="1800" b="0" dirty="0"/>
              <a:t>, </a:t>
            </a:r>
            <a:r>
              <a:rPr lang="en-US" altLang="zh-CN" sz="1800" b="0" dirty="0" err="1"/>
              <a:t>ss:stack</a:t>
            </a:r>
            <a:endParaRPr lang="en-US" altLang="zh-CN" sz="1800" b="0" dirty="0"/>
          </a:p>
          <a:p>
            <a:r>
              <a:rPr lang="en-US" altLang="zh-CN" sz="1800" b="0" dirty="0"/>
              <a:t>Start:	call      stdin</a:t>
            </a:r>
          </a:p>
          <a:p>
            <a:r>
              <a:rPr lang="en-US" altLang="zh-CN" sz="1800" b="0" dirty="0"/>
              <a:t>	</a:t>
            </a:r>
            <a:r>
              <a:rPr lang="en-US" altLang="zh-CN" sz="1800" b="0" dirty="0" err="1"/>
              <a:t>mov</a:t>
            </a:r>
            <a:r>
              <a:rPr lang="en-US" altLang="zh-CN" sz="1800" b="0" dirty="0"/>
              <a:t>     ah,0</a:t>
            </a:r>
          </a:p>
          <a:p>
            <a:r>
              <a:rPr lang="en-US" altLang="zh-CN" sz="1800" b="0" dirty="0"/>
              <a:t>	</a:t>
            </a:r>
            <a:r>
              <a:rPr lang="en-US" altLang="zh-CN" sz="1800" b="0" dirty="0" err="1"/>
              <a:t>mov</a:t>
            </a:r>
            <a:r>
              <a:rPr lang="en-US" altLang="zh-CN" sz="1800" b="0" dirty="0"/>
              <a:t>     </a:t>
            </a:r>
            <a:r>
              <a:rPr lang="en-US" altLang="zh-CN" sz="1800" b="0" dirty="0" err="1"/>
              <a:t>bx,ax</a:t>
            </a:r>
            <a:endParaRPr lang="en-US" altLang="zh-CN" sz="1800" b="0" dirty="0"/>
          </a:p>
          <a:p>
            <a:r>
              <a:rPr lang="en-US" altLang="zh-CN" sz="1800" b="0" dirty="0"/>
              <a:t>	call      fact</a:t>
            </a:r>
          </a:p>
          <a:p>
            <a:r>
              <a:rPr lang="en-US" altLang="zh-CN" sz="1800" b="0" dirty="0"/>
              <a:t>	</a:t>
            </a:r>
            <a:r>
              <a:rPr lang="en-US" altLang="zh-CN" sz="1800" b="0" dirty="0" err="1"/>
              <a:t>mov</a:t>
            </a:r>
            <a:r>
              <a:rPr lang="en-US" altLang="zh-CN" sz="1800" b="0" dirty="0"/>
              <a:t>     </a:t>
            </a:r>
            <a:r>
              <a:rPr lang="en-US" altLang="zh-CN" sz="1800" b="0" dirty="0" err="1"/>
              <a:t>bx,ax</a:t>
            </a:r>
            <a:endParaRPr lang="en-US" altLang="zh-CN" sz="1800" b="0" dirty="0"/>
          </a:p>
          <a:p>
            <a:r>
              <a:rPr lang="en-US" altLang="zh-CN" sz="1800" b="0" dirty="0"/>
              <a:t>	call      </a:t>
            </a:r>
            <a:r>
              <a:rPr lang="en-US" altLang="zh-CN" sz="1800" b="0" dirty="0" err="1"/>
              <a:t>dispbxd</a:t>
            </a:r>
            <a:endParaRPr lang="en-US" altLang="zh-CN" sz="1800" b="0" dirty="0"/>
          </a:p>
          <a:p>
            <a:r>
              <a:rPr lang="en-US" altLang="zh-CN" sz="1800" b="0" dirty="0"/>
              <a:t>	</a:t>
            </a:r>
            <a:r>
              <a:rPr lang="en-US" altLang="zh-CN" sz="1800" b="0" dirty="0" err="1"/>
              <a:t>mov</a:t>
            </a:r>
            <a:r>
              <a:rPr lang="en-US" altLang="zh-CN" sz="1800" b="0" dirty="0"/>
              <a:t>     ah,4ch</a:t>
            </a:r>
          </a:p>
          <a:p>
            <a:r>
              <a:rPr lang="en-US" altLang="zh-CN" sz="1800" b="0" dirty="0"/>
              <a:t>	int        21h</a:t>
            </a:r>
          </a:p>
          <a:p>
            <a:r>
              <a:rPr lang="en-US" altLang="zh-CN" sz="1800" b="0" dirty="0"/>
              <a:t>code 	ends</a:t>
            </a:r>
          </a:p>
          <a:p>
            <a:r>
              <a:rPr lang="en-US" altLang="zh-CN" sz="1800" b="0" dirty="0"/>
              <a:t>end	start</a:t>
            </a:r>
            <a:endParaRPr lang="zh-CN" altLang="en-US" sz="1800" b="0" dirty="0"/>
          </a:p>
        </p:txBody>
      </p:sp>
      <p:sp>
        <p:nvSpPr>
          <p:cNvPr id="7" name="Rectangle 3"/>
          <p:cNvSpPr>
            <a:spLocks noChangeArrowheads="1"/>
          </p:cNvSpPr>
          <p:nvPr/>
        </p:nvSpPr>
        <p:spPr bwMode="auto">
          <a:xfrm>
            <a:off x="4175956" y="1682733"/>
            <a:ext cx="493254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en-US" altLang="zh-CN" sz="2000" b="0" dirty="0">
                <a:latin typeface="+mn-lt"/>
                <a:ea typeface="楷体_GB2312" pitchFamily="49" charset="-122"/>
              </a:rPr>
              <a:t>1.</a:t>
            </a:r>
            <a:r>
              <a:rPr lang="zh-CN" altLang="en-US" sz="2000" b="0" dirty="0">
                <a:latin typeface="+mn-lt"/>
                <a:ea typeface="楷体_GB2312" pitchFamily="49" charset="-122"/>
              </a:rPr>
              <a:t>各个模块分别汇编，生成目标文件</a:t>
            </a:r>
            <a:r>
              <a:rPr lang="en-US" altLang="zh-CN" sz="2000" b="0" dirty="0">
                <a:latin typeface="+mn-lt"/>
                <a:ea typeface="楷体_GB2312" pitchFamily="49" charset="-122"/>
              </a:rPr>
              <a:t>stdin.obj</a:t>
            </a:r>
            <a:r>
              <a:rPr lang="zh-CN" altLang="en-US" sz="2000" b="0" dirty="0">
                <a:latin typeface="+mn-lt"/>
                <a:ea typeface="楷体_GB2312" pitchFamily="49" charset="-122"/>
              </a:rPr>
              <a:t>、</a:t>
            </a:r>
            <a:r>
              <a:rPr lang="en-US" altLang="zh-CN" sz="2000" b="0" dirty="0">
                <a:latin typeface="+mn-lt"/>
                <a:ea typeface="楷体_GB2312" pitchFamily="49" charset="-122"/>
              </a:rPr>
              <a:t>dispbxd.obj</a:t>
            </a:r>
            <a:r>
              <a:rPr lang="zh-CN" altLang="en-US" sz="2000" b="0" dirty="0">
                <a:latin typeface="+mn-lt"/>
                <a:ea typeface="楷体_GB2312" pitchFamily="49" charset="-122"/>
              </a:rPr>
              <a:t>和</a:t>
            </a:r>
            <a:r>
              <a:rPr lang="en-US" altLang="zh-CN" sz="2000" b="0" dirty="0">
                <a:latin typeface="+mn-lt"/>
                <a:ea typeface="楷体_GB2312" pitchFamily="49" charset="-122"/>
              </a:rPr>
              <a:t>main.obj</a:t>
            </a:r>
            <a:r>
              <a:rPr lang="zh-CN" altLang="en-US" sz="2000" b="0" dirty="0">
                <a:latin typeface="+mn-lt"/>
                <a:ea typeface="楷体_GB2312" pitchFamily="49" charset="-122"/>
              </a:rPr>
              <a:t>。</a:t>
            </a:r>
            <a:endParaRPr lang="en-US" altLang="zh-CN" sz="2000" b="0" dirty="0">
              <a:latin typeface="+mn-lt"/>
              <a:ea typeface="楷体_GB2312" pitchFamily="49" charset="-122"/>
            </a:endParaRPr>
          </a:p>
          <a:p>
            <a:pPr algn="l"/>
            <a:r>
              <a:rPr lang="en-US" altLang="zh-CN" sz="2000" b="0" dirty="0">
                <a:latin typeface="+mn-lt"/>
                <a:ea typeface="楷体_GB2312" pitchFamily="49" charset="-122"/>
              </a:rPr>
              <a:t>2.</a:t>
            </a:r>
            <a:r>
              <a:rPr lang="zh-CN" altLang="en-US" sz="2000" b="0" dirty="0">
                <a:latin typeface="+mn-lt"/>
                <a:ea typeface="楷体_GB2312" pitchFamily="49" charset="-122"/>
              </a:rPr>
              <a:t>然后一起连接：</a:t>
            </a:r>
            <a:endParaRPr lang="en-US" altLang="zh-CN" sz="2000" b="0" dirty="0">
              <a:latin typeface="+mn-lt"/>
              <a:ea typeface="楷体_GB2312" pitchFamily="49" charset="-122"/>
            </a:endParaRPr>
          </a:p>
          <a:p>
            <a:pPr algn="l"/>
            <a:r>
              <a:rPr lang="en-US" altLang="zh-CN" sz="2000" b="0" dirty="0">
                <a:latin typeface="+mn-lt"/>
                <a:ea typeface="楷体_GB2312" pitchFamily="49" charset="-122"/>
              </a:rPr>
              <a:t>    </a:t>
            </a:r>
            <a:r>
              <a:rPr lang="en-US" altLang="zh-CN" sz="2000" dirty="0">
                <a:solidFill>
                  <a:srgbClr val="FF0000"/>
                </a:solidFill>
                <a:latin typeface="+mn-lt"/>
                <a:ea typeface="楷体_GB2312" pitchFamily="49" charset="-122"/>
              </a:rPr>
              <a:t>link main.obj stdin.obj dispbxd.obj</a:t>
            </a:r>
          </a:p>
          <a:p>
            <a:pPr algn="l"/>
            <a:r>
              <a:rPr lang="zh-CN" altLang="en-US" sz="2000" b="0" dirty="0">
                <a:latin typeface="+mn-lt"/>
                <a:ea typeface="楷体_GB2312" pitchFamily="49" charset="-122"/>
              </a:rPr>
              <a:t>    生成可执行程序：</a:t>
            </a:r>
            <a:r>
              <a:rPr lang="en-US" altLang="zh-CN" sz="2000" b="0" dirty="0">
                <a:latin typeface="+mn-lt"/>
                <a:ea typeface="楷体_GB2312" pitchFamily="49" charset="-122"/>
              </a:rPr>
              <a:t>main.exe</a:t>
            </a:r>
          </a:p>
          <a:p>
            <a:pPr algn="just"/>
            <a:endParaRPr lang="zh-CN" altLang="en-US" sz="2000" b="0" dirty="0">
              <a:latin typeface="+mn-lt"/>
              <a:ea typeface="楷体_GB2312" pitchFamily="49" charset="-122"/>
            </a:endParaRPr>
          </a:p>
          <a:p>
            <a:pPr algn="just"/>
            <a:r>
              <a:rPr lang="zh-CN" altLang="en-US" sz="2000" b="0" dirty="0">
                <a:latin typeface="+mn-lt"/>
                <a:ea typeface="楷体_GB2312" pitchFamily="49" charset="-122"/>
              </a:rPr>
              <a:t>   当子程序模块很多时，可以把它们统一管理起来，存入一个或多个子程序库中。库文件可以把它看成是子程序的集合。</a:t>
            </a:r>
            <a:r>
              <a:rPr lang="en-US" altLang="zh-CN" sz="2000" b="0" dirty="0">
                <a:latin typeface="+mn-lt"/>
                <a:ea typeface="楷体_GB2312" pitchFamily="49" charset="-122"/>
              </a:rPr>
              <a:t>(MASM</a:t>
            </a:r>
            <a:r>
              <a:rPr lang="zh-CN" altLang="en-US" sz="2000" b="0" dirty="0">
                <a:latin typeface="+mn-lt"/>
                <a:ea typeface="楷体_GB2312" pitchFamily="49" charset="-122"/>
              </a:rPr>
              <a:t>系统提供了库管理程序</a:t>
            </a:r>
            <a:r>
              <a:rPr lang="en-US" altLang="zh-CN" sz="2000" b="0" dirty="0">
                <a:latin typeface="+mn-lt"/>
                <a:ea typeface="楷体_GB2312" pitchFamily="49" charset="-122"/>
              </a:rPr>
              <a:t>LIB.EXE</a:t>
            </a:r>
            <a:r>
              <a:rPr lang="zh-CN" altLang="en-US" sz="2000" b="0" dirty="0">
                <a:latin typeface="+mn-lt"/>
                <a:ea typeface="楷体_GB2312" pitchFamily="49" charset="-122"/>
              </a:rPr>
              <a:t>，可以建立、组织和维护子程序库，使用的时候用</a:t>
            </a:r>
            <a:r>
              <a:rPr lang="en-US" altLang="zh-CN" sz="2000" b="0" dirty="0">
                <a:latin typeface="+mn-lt"/>
                <a:ea typeface="楷体_GB2312" pitchFamily="49" charset="-122"/>
              </a:rPr>
              <a:t>include</a:t>
            </a:r>
            <a:r>
              <a:rPr lang="zh-CN" altLang="en-US" sz="2000" b="0" dirty="0">
                <a:latin typeface="+mn-lt"/>
                <a:ea typeface="楷体_GB2312" pitchFamily="49" charset="-122"/>
              </a:rPr>
              <a:t>伪指令将该库包含进来。</a:t>
            </a:r>
            <a:r>
              <a:rPr lang="en-US" altLang="zh-CN" sz="2000" b="0" dirty="0">
                <a:latin typeface="+mn-lt"/>
                <a:ea typeface="楷体_GB2312" pitchFamily="49" charset="-122"/>
              </a:rPr>
              <a:t>)</a:t>
            </a:r>
          </a:p>
          <a:p>
            <a:pPr algn="just"/>
            <a:endParaRPr lang="en-US" altLang="zh-CN" sz="2000" b="0" dirty="0">
              <a:latin typeface="+mn-lt"/>
              <a:ea typeface="楷体_GB2312" pitchFamily="49" charset="-122"/>
            </a:endParaRPr>
          </a:p>
          <a:p>
            <a:pPr algn="just"/>
            <a:r>
              <a:rPr lang="zh-CN" altLang="en-US" sz="2000" b="0" dirty="0">
                <a:latin typeface="+mn-lt"/>
                <a:ea typeface="楷体_GB2312" pitchFamily="49" charset="-122"/>
              </a:rPr>
              <a:t>格式如下：</a:t>
            </a:r>
          </a:p>
          <a:p>
            <a:pPr algn="just"/>
            <a:r>
              <a:rPr lang="en-US" altLang="zh-CN" sz="2000" b="0" dirty="0">
                <a:latin typeface="+mn-lt"/>
                <a:ea typeface="楷体_GB2312" pitchFamily="49" charset="-122"/>
              </a:rPr>
              <a:t>LIB   </a:t>
            </a:r>
            <a:r>
              <a:rPr lang="zh-CN" altLang="en-US" sz="2000" b="0" dirty="0">
                <a:latin typeface="+mn-lt"/>
                <a:ea typeface="楷体_GB2312" pitchFamily="49" charset="-122"/>
              </a:rPr>
              <a:t>库文件名</a:t>
            </a:r>
            <a:r>
              <a:rPr lang="en-US" altLang="zh-CN" sz="2000" b="0" dirty="0">
                <a:latin typeface="+mn-lt"/>
                <a:ea typeface="楷体_GB2312" pitchFamily="49" charset="-122"/>
              </a:rPr>
              <a:t>+</a:t>
            </a:r>
            <a:r>
              <a:rPr lang="zh-CN" altLang="en-US" sz="2000" b="0" dirty="0">
                <a:latin typeface="+mn-lt"/>
                <a:ea typeface="楷体_GB2312" pitchFamily="49" charset="-122"/>
              </a:rPr>
              <a:t>子程序目标文件名</a:t>
            </a:r>
            <a:endParaRPr lang="en-US" altLang="zh-CN" sz="2000" b="0" dirty="0">
              <a:latin typeface="+mn-lt"/>
              <a:ea typeface="楷体_GB2312" pitchFamily="49" charset="-122"/>
            </a:endParaRPr>
          </a:p>
          <a:p>
            <a:pPr algn="just"/>
            <a:r>
              <a:rPr lang="zh-CN" altLang="en-US" sz="2000" b="0" dirty="0">
                <a:latin typeface="+mn-lt"/>
                <a:ea typeface="楷体_GB2312" pitchFamily="49" charset="-122"/>
              </a:rPr>
              <a:t>如： </a:t>
            </a:r>
            <a:r>
              <a:rPr lang="en-US" altLang="zh-CN" sz="2000" b="0" dirty="0">
                <a:latin typeface="+mn-lt"/>
                <a:ea typeface="楷体_GB2312" pitchFamily="49" charset="-122"/>
              </a:rPr>
              <a:t>Lib mylib.lib  stdin.obj+dispbxd.obj</a:t>
            </a:r>
            <a:endParaRPr lang="zh-CN" altLang="en-US" sz="2000" b="0" dirty="0">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子程序的连接</a:t>
            </a:r>
          </a:p>
        </p:txBody>
      </p:sp>
      <p:sp>
        <p:nvSpPr>
          <p:cNvPr id="7" name="Rectangle 3"/>
          <p:cNvSpPr>
            <a:spLocks noChangeArrowheads="1"/>
          </p:cNvSpPr>
          <p:nvPr/>
        </p:nvSpPr>
        <p:spPr bwMode="auto">
          <a:xfrm>
            <a:off x="445336" y="908720"/>
            <a:ext cx="8424863"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sz="2000" b="1" dirty="0">
                <a:solidFill>
                  <a:srgbClr val="0000FF"/>
                </a:solidFill>
                <a:latin typeface="楷体_GB2312" pitchFamily="49" charset="-122"/>
                <a:ea typeface="楷体_GB2312" pitchFamily="49" charset="-122"/>
              </a:rPr>
              <a:t>例：从键盘输入一个数</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(0≤n≤8)</a:t>
            </a:r>
            <a:r>
              <a:rPr lang="zh-CN" altLang="en-US" sz="2000" b="1" dirty="0">
                <a:solidFill>
                  <a:srgbClr val="0000FF"/>
                </a:solidFill>
                <a:latin typeface="楷体_GB2312" pitchFamily="49" charset="-122"/>
                <a:ea typeface="楷体_GB2312" pitchFamily="49" charset="-122"/>
              </a:rPr>
              <a:t>，求</a:t>
            </a:r>
            <a:r>
              <a:rPr lang="en-US" altLang="zh-CN" sz="2000" b="1" dirty="0">
                <a:solidFill>
                  <a:srgbClr val="0000FF"/>
                </a:solidFill>
                <a:latin typeface="楷体_GB2312" pitchFamily="49" charset="-122"/>
                <a:ea typeface="楷体_GB2312" pitchFamily="49" charset="-122"/>
              </a:rPr>
              <a:t>n!</a:t>
            </a:r>
            <a:r>
              <a:rPr lang="zh-CN" altLang="en-US" sz="2000" b="1" dirty="0">
                <a:solidFill>
                  <a:srgbClr val="0000FF"/>
                </a:solidFill>
                <a:latin typeface="楷体_GB2312" pitchFamily="49" charset="-122"/>
                <a:ea typeface="楷体_GB2312" pitchFamily="49" charset="-122"/>
              </a:rPr>
              <a:t>，并用</a:t>
            </a:r>
            <a:r>
              <a:rPr lang="en-US" altLang="zh-CN" sz="2000" b="1" dirty="0">
                <a:solidFill>
                  <a:srgbClr val="0000FF"/>
                </a:solidFill>
                <a:latin typeface="楷体_GB2312" pitchFamily="49" charset="-122"/>
                <a:ea typeface="楷体_GB2312" pitchFamily="49" charset="-122"/>
              </a:rPr>
              <a:t>16</a:t>
            </a:r>
            <a:r>
              <a:rPr lang="zh-CN" altLang="en-US" sz="2000" b="1" dirty="0">
                <a:solidFill>
                  <a:srgbClr val="0000FF"/>
                </a:solidFill>
                <a:latin typeface="楷体_GB2312" pitchFamily="49" charset="-122"/>
                <a:ea typeface="楷体_GB2312" pitchFamily="49" charset="-122"/>
              </a:rPr>
              <a:t>进制输出结果。前面几个例子的子程序编写成子程序模块，供主程序调用。</a:t>
            </a:r>
          </a:p>
        </p:txBody>
      </p:sp>
      <p:sp>
        <p:nvSpPr>
          <p:cNvPr id="2" name="矩形 1">
            <a:extLst>
              <a:ext uri="{FF2B5EF4-FFF2-40B4-BE49-F238E27FC236}">
                <a16:creationId xmlns:a16="http://schemas.microsoft.com/office/drawing/2014/main" id="{41C2DD46-143B-48AE-AF1A-E3BB4688A8AB}"/>
              </a:ext>
            </a:extLst>
          </p:cNvPr>
          <p:cNvSpPr/>
          <p:nvPr/>
        </p:nvSpPr>
        <p:spPr>
          <a:xfrm>
            <a:off x="458956" y="1772816"/>
            <a:ext cx="2780896" cy="3970318"/>
          </a:xfrm>
          <a:prstGeom prst="rect">
            <a:avLst/>
          </a:prstGeom>
          <a:solidFill>
            <a:schemeClr val="accent2">
              <a:lumMod val="40000"/>
              <a:lumOff val="60000"/>
            </a:schemeClr>
          </a:solidFill>
        </p:spPr>
        <p:txBody>
          <a:bodyPr wrap="square">
            <a:spAutoFit/>
          </a:bodyPr>
          <a:lstStyle/>
          <a:p>
            <a:r>
              <a:rPr lang="en-US" altLang="zh-CN" sz="1200" dirty="0"/>
              <a:t>;</a:t>
            </a:r>
            <a:r>
              <a:rPr lang="zh-CN" altLang="en-US" sz="1200" dirty="0"/>
              <a:t>子程序名：</a:t>
            </a:r>
            <a:r>
              <a:rPr lang="en-US" altLang="zh-CN" sz="1200" dirty="0"/>
              <a:t>stdin.asm</a:t>
            </a:r>
          </a:p>
          <a:p>
            <a:r>
              <a:rPr lang="en-US" altLang="zh-CN" sz="1200" dirty="0"/>
              <a:t>;</a:t>
            </a:r>
            <a:r>
              <a:rPr lang="zh-CN" altLang="en-US" sz="1200" dirty="0"/>
              <a:t>功能：完成从键盘输入一位十进制数</a:t>
            </a:r>
          </a:p>
          <a:p>
            <a:r>
              <a:rPr lang="en-US" altLang="zh-CN" sz="1200" dirty="0"/>
              <a:t>;</a:t>
            </a:r>
            <a:r>
              <a:rPr lang="zh-CN" altLang="en-US" sz="1200" dirty="0"/>
              <a:t>入口参数：等待键盘输入</a:t>
            </a:r>
          </a:p>
          <a:p>
            <a:r>
              <a:rPr lang="en-US" altLang="zh-CN" sz="1200" dirty="0"/>
              <a:t>;</a:t>
            </a:r>
            <a:r>
              <a:rPr lang="zh-CN" altLang="en-US" sz="1200" dirty="0"/>
              <a:t>出口参数：</a:t>
            </a:r>
            <a:r>
              <a:rPr lang="en-US" altLang="zh-CN" sz="1200" dirty="0"/>
              <a:t>al</a:t>
            </a:r>
            <a:r>
              <a:rPr lang="zh-CN" altLang="en-US" sz="1200" dirty="0"/>
              <a:t>中存放输入的数值</a:t>
            </a:r>
          </a:p>
          <a:p>
            <a:r>
              <a:rPr lang="en-US" altLang="zh-CN" sz="1200" dirty="0">
                <a:solidFill>
                  <a:srgbClr val="3333FF"/>
                </a:solidFill>
              </a:rPr>
              <a:t>public stdin</a:t>
            </a:r>
          </a:p>
          <a:p>
            <a:endParaRPr lang="en-US" altLang="zh-CN" sz="1200" dirty="0"/>
          </a:p>
          <a:p>
            <a:r>
              <a:rPr lang="en-US" altLang="zh-CN" sz="1200" dirty="0"/>
              <a:t>code segment</a:t>
            </a:r>
          </a:p>
          <a:p>
            <a:r>
              <a:rPr lang="en-US" altLang="zh-CN" sz="1200" dirty="0"/>
              <a:t>             assume </a:t>
            </a:r>
            <a:r>
              <a:rPr lang="en-US" altLang="zh-CN" sz="1200" dirty="0" err="1"/>
              <a:t>cs:code</a:t>
            </a:r>
            <a:endParaRPr lang="en-US" altLang="zh-CN" sz="1200" dirty="0"/>
          </a:p>
          <a:p>
            <a:endParaRPr lang="en-US" altLang="zh-CN" sz="1200" dirty="0"/>
          </a:p>
          <a:p>
            <a:r>
              <a:rPr lang="en-US" altLang="zh-CN" sz="1200" dirty="0">
                <a:solidFill>
                  <a:srgbClr val="3333FF"/>
                </a:solidFill>
              </a:rPr>
              <a:t>stdin   proc far</a:t>
            </a:r>
          </a:p>
          <a:p>
            <a:r>
              <a:rPr lang="en-US" altLang="zh-CN" sz="1200" dirty="0"/>
              <a:t>again:   mov	ah, 1</a:t>
            </a:r>
          </a:p>
          <a:p>
            <a:r>
              <a:rPr lang="en-US" altLang="zh-CN" sz="1200" dirty="0"/>
              <a:t>              int	21h</a:t>
            </a:r>
          </a:p>
          <a:p>
            <a:r>
              <a:rPr lang="en-US" altLang="zh-CN" sz="1200" dirty="0"/>
              <a:t>              </a:t>
            </a:r>
            <a:r>
              <a:rPr lang="en-US" altLang="zh-CN" sz="1200" dirty="0" err="1"/>
              <a:t>cmp</a:t>
            </a:r>
            <a:r>
              <a:rPr lang="en-US" altLang="zh-CN" sz="1200" dirty="0"/>
              <a:t>	al, 30h</a:t>
            </a:r>
          </a:p>
          <a:p>
            <a:r>
              <a:rPr lang="en-US" altLang="zh-CN" sz="1200" dirty="0"/>
              <a:t>              </a:t>
            </a:r>
            <a:r>
              <a:rPr lang="en-US" altLang="zh-CN" sz="1200" dirty="0" err="1"/>
              <a:t>jl</a:t>
            </a:r>
            <a:r>
              <a:rPr lang="en-US" altLang="zh-CN" sz="1200" dirty="0"/>
              <a:t> 	again</a:t>
            </a:r>
          </a:p>
          <a:p>
            <a:r>
              <a:rPr lang="en-US" altLang="zh-CN" sz="1200" dirty="0"/>
              <a:t>              </a:t>
            </a:r>
            <a:r>
              <a:rPr lang="en-US" altLang="zh-CN" sz="1200" dirty="0" err="1"/>
              <a:t>cmp</a:t>
            </a:r>
            <a:r>
              <a:rPr lang="en-US" altLang="zh-CN" sz="1200" dirty="0"/>
              <a:t> 	al, 39h</a:t>
            </a:r>
          </a:p>
          <a:p>
            <a:r>
              <a:rPr lang="en-US" altLang="zh-CN" sz="1200" dirty="0"/>
              <a:t>              </a:t>
            </a:r>
            <a:r>
              <a:rPr lang="en-US" altLang="zh-CN" sz="1200" dirty="0" err="1"/>
              <a:t>jg</a:t>
            </a:r>
            <a:r>
              <a:rPr lang="en-US" altLang="zh-CN" sz="1200" dirty="0"/>
              <a:t> 	again</a:t>
            </a:r>
          </a:p>
          <a:p>
            <a:r>
              <a:rPr lang="en-US" altLang="zh-CN" sz="1200" dirty="0"/>
              <a:t>              and 	al, 0fh	</a:t>
            </a:r>
          </a:p>
          <a:p>
            <a:r>
              <a:rPr lang="en-US" altLang="zh-CN" sz="1200" dirty="0"/>
              <a:t>              ret</a:t>
            </a:r>
          </a:p>
          <a:p>
            <a:r>
              <a:rPr lang="en-US" altLang="zh-CN" sz="1200" dirty="0"/>
              <a:t>stdin   </a:t>
            </a:r>
            <a:r>
              <a:rPr lang="en-US" altLang="zh-CN" sz="1200" dirty="0" err="1"/>
              <a:t>endp</a:t>
            </a:r>
            <a:endParaRPr lang="en-US" altLang="zh-CN" sz="1200" dirty="0"/>
          </a:p>
          <a:p>
            <a:endParaRPr lang="en-US" altLang="zh-CN" sz="1200" dirty="0"/>
          </a:p>
          <a:p>
            <a:r>
              <a:rPr lang="en-US" altLang="zh-CN" sz="1200" dirty="0"/>
              <a:t>code ends</a:t>
            </a:r>
            <a:endParaRPr lang="zh-CN" altLang="en-US" sz="1200" dirty="0"/>
          </a:p>
        </p:txBody>
      </p:sp>
      <p:sp>
        <p:nvSpPr>
          <p:cNvPr id="5" name="矩形 4">
            <a:extLst>
              <a:ext uri="{FF2B5EF4-FFF2-40B4-BE49-F238E27FC236}">
                <a16:creationId xmlns:a16="http://schemas.microsoft.com/office/drawing/2014/main" id="{269B6803-67DA-423C-8CB5-C3772D778566}"/>
              </a:ext>
            </a:extLst>
          </p:cNvPr>
          <p:cNvSpPr/>
          <p:nvPr/>
        </p:nvSpPr>
        <p:spPr>
          <a:xfrm>
            <a:off x="3656587" y="58846"/>
            <a:ext cx="4572000" cy="6740307"/>
          </a:xfrm>
          <a:prstGeom prst="rect">
            <a:avLst/>
          </a:prstGeom>
          <a:solidFill>
            <a:schemeClr val="accent2">
              <a:lumMod val="40000"/>
              <a:lumOff val="60000"/>
            </a:schemeClr>
          </a:solidFill>
        </p:spPr>
        <p:txBody>
          <a:bodyPr>
            <a:spAutoFit/>
          </a:bodyPr>
          <a:lstStyle/>
          <a:p>
            <a:r>
              <a:rPr lang="en-US" altLang="zh-CN" sz="1200" dirty="0"/>
              <a:t>; DISPBXD.asm</a:t>
            </a:r>
          </a:p>
          <a:p>
            <a:r>
              <a:rPr lang="en-US" altLang="zh-CN" sz="1200" dirty="0">
                <a:solidFill>
                  <a:srgbClr val="3333FF"/>
                </a:solidFill>
              </a:rPr>
              <a:t>public	</a:t>
            </a:r>
            <a:r>
              <a:rPr lang="en-US" altLang="zh-CN" sz="1200" dirty="0" err="1">
                <a:solidFill>
                  <a:srgbClr val="3333FF"/>
                </a:solidFill>
              </a:rPr>
              <a:t>dispbxd</a:t>
            </a:r>
            <a:r>
              <a:rPr lang="en-US" altLang="zh-CN" sz="1200" dirty="0">
                <a:solidFill>
                  <a:srgbClr val="3333FF"/>
                </a:solidFill>
              </a:rPr>
              <a:t>, fact</a:t>
            </a:r>
          </a:p>
          <a:p>
            <a:r>
              <a:rPr lang="en-US" altLang="zh-CN" sz="1200" dirty="0"/>
              <a:t>code segment</a:t>
            </a:r>
          </a:p>
          <a:p>
            <a:r>
              <a:rPr lang="en-US" altLang="zh-CN" sz="1200" dirty="0"/>
              <a:t>    assume </a:t>
            </a:r>
            <a:r>
              <a:rPr lang="en-US" altLang="zh-CN" sz="1200" dirty="0" err="1"/>
              <a:t>cs:code</a:t>
            </a:r>
            <a:endParaRPr lang="en-US" altLang="zh-CN" sz="1200" dirty="0"/>
          </a:p>
          <a:p>
            <a:r>
              <a:rPr lang="en-US" altLang="zh-CN" sz="1200" dirty="0">
                <a:solidFill>
                  <a:srgbClr val="3333FF"/>
                </a:solidFill>
              </a:rPr>
              <a:t>DISPBXD PROC	FAR</a:t>
            </a:r>
          </a:p>
          <a:p>
            <a:r>
              <a:rPr lang="en-US" altLang="zh-CN" sz="1200" dirty="0"/>
              <a:t>   	mov 	</a:t>
            </a:r>
            <a:r>
              <a:rPr lang="en-US" altLang="zh-CN" sz="1200" dirty="0" err="1"/>
              <a:t>ch</a:t>
            </a:r>
            <a:r>
              <a:rPr lang="en-US" altLang="zh-CN" sz="1200" dirty="0"/>
              <a:t>, 4	;</a:t>
            </a:r>
            <a:r>
              <a:rPr lang="zh-CN" altLang="en-US" sz="1200" dirty="0"/>
              <a:t>循环次数</a:t>
            </a:r>
          </a:p>
          <a:p>
            <a:r>
              <a:rPr lang="en-US" altLang="zh-CN" sz="1200" dirty="0"/>
              <a:t>rotate:            mov 	cl, 4	;</a:t>
            </a:r>
            <a:r>
              <a:rPr lang="zh-CN" altLang="en-US" sz="1200" dirty="0"/>
              <a:t>移位次数</a:t>
            </a:r>
          </a:p>
          <a:p>
            <a:r>
              <a:rPr lang="zh-CN" altLang="en-US" sz="1200" dirty="0"/>
              <a:t>       	</a:t>
            </a:r>
            <a:r>
              <a:rPr lang="en-US" altLang="zh-CN" sz="1200" dirty="0" err="1"/>
              <a:t>rol</a:t>
            </a:r>
            <a:r>
              <a:rPr lang="en-US" altLang="zh-CN" sz="1200" dirty="0"/>
              <a:t> 	bx, cl	;bx</a:t>
            </a:r>
            <a:r>
              <a:rPr lang="zh-CN" altLang="en-US" sz="1200" dirty="0"/>
              <a:t>循环左移</a:t>
            </a:r>
            <a:r>
              <a:rPr lang="en-US" altLang="zh-CN" sz="1200" dirty="0"/>
              <a:t>4</a:t>
            </a:r>
            <a:r>
              <a:rPr lang="zh-CN" altLang="en-US" sz="1200" dirty="0"/>
              <a:t>位 </a:t>
            </a:r>
          </a:p>
          <a:p>
            <a:r>
              <a:rPr lang="zh-CN" altLang="en-US" sz="1200" dirty="0"/>
              <a:t>       	</a:t>
            </a:r>
            <a:r>
              <a:rPr lang="en-US" altLang="zh-CN" sz="1200" dirty="0"/>
              <a:t>mov 	al, bl	;</a:t>
            </a:r>
            <a:r>
              <a:rPr lang="zh-CN" altLang="en-US" sz="1200" dirty="0"/>
              <a:t>移位后的低</a:t>
            </a:r>
            <a:r>
              <a:rPr lang="en-US" altLang="zh-CN" sz="1200" dirty="0"/>
              <a:t>8</a:t>
            </a:r>
            <a:r>
              <a:rPr lang="zh-CN" altLang="en-US" sz="1200" dirty="0"/>
              <a:t>位送</a:t>
            </a:r>
            <a:r>
              <a:rPr lang="en-US" altLang="zh-CN" sz="1200" dirty="0"/>
              <a:t>al</a:t>
            </a:r>
          </a:p>
          <a:p>
            <a:r>
              <a:rPr lang="en-US" altLang="zh-CN" sz="1200" dirty="0"/>
              <a:t>       	and 	al, 0fh ;</a:t>
            </a:r>
            <a:r>
              <a:rPr lang="zh-CN" altLang="en-US" sz="1200" dirty="0"/>
              <a:t>取</a:t>
            </a:r>
            <a:r>
              <a:rPr lang="en-US" altLang="zh-CN" sz="1200" dirty="0"/>
              <a:t>al</a:t>
            </a:r>
            <a:r>
              <a:rPr lang="zh-CN" altLang="en-US" sz="1200" dirty="0"/>
              <a:t>的低四位</a:t>
            </a:r>
          </a:p>
          <a:p>
            <a:r>
              <a:rPr lang="zh-CN" altLang="en-US" sz="1200" dirty="0"/>
              <a:t> 	</a:t>
            </a:r>
            <a:r>
              <a:rPr lang="en-US" altLang="zh-CN" sz="1200" dirty="0"/>
              <a:t>add 	al, 30h	;0-9</a:t>
            </a:r>
            <a:r>
              <a:rPr lang="zh-CN" altLang="en-US" sz="1200" dirty="0"/>
              <a:t>转</a:t>
            </a:r>
            <a:r>
              <a:rPr lang="en-US" altLang="zh-CN" sz="1200" dirty="0"/>
              <a:t>ascii</a:t>
            </a:r>
            <a:r>
              <a:rPr lang="zh-CN" altLang="en-US" sz="1200" dirty="0"/>
              <a:t>码，加</a:t>
            </a:r>
            <a:r>
              <a:rPr lang="en-US" altLang="zh-CN" sz="1200" dirty="0"/>
              <a:t>30h</a:t>
            </a:r>
          </a:p>
          <a:p>
            <a:r>
              <a:rPr lang="en-US" altLang="zh-CN" sz="1200" dirty="0"/>
              <a:t>	</a:t>
            </a:r>
            <a:r>
              <a:rPr lang="en-US" altLang="zh-CN" sz="1200" dirty="0" err="1"/>
              <a:t>cmp</a:t>
            </a:r>
            <a:r>
              <a:rPr lang="en-US" altLang="zh-CN" sz="1200" dirty="0"/>
              <a:t> 	al, 3ah	;</a:t>
            </a:r>
            <a:r>
              <a:rPr lang="zh-CN" altLang="en-US" sz="1200" dirty="0"/>
              <a:t>比较是否是</a:t>
            </a:r>
            <a:r>
              <a:rPr lang="en-US" altLang="zh-CN" sz="1200" dirty="0"/>
              <a:t>a-f</a:t>
            </a:r>
          </a:p>
          <a:p>
            <a:r>
              <a:rPr lang="en-US" altLang="zh-CN" sz="1200" dirty="0"/>
              <a:t>       	</a:t>
            </a:r>
            <a:r>
              <a:rPr lang="en-US" altLang="zh-CN" sz="1200" dirty="0" err="1"/>
              <a:t>jl</a:t>
            </a:r>
            <a:r>
              <a:rPr lang="en-US" altLang="zh-CN" sz="1200" dirty="0"/>
              <a:t>  	</a:t>
            </a:r>
            <a:r>
              <a:rPr lang="en-US" altLang="zh-CN" sz="1200" dirty="0" err="1"/>
              <a:t>printit</a:t>
            </a:r>
            <a:r>
              <a:rPr lang="en-US" altLang="zh-CN" sz="1200" dirty="0"/>
              <a:t>	;</a:t>
            </a:r>
            <a:r>
              <a:rPr lang="zh-CN" altLang="en-US" sz="1200" dirty="0"/>
              <a:t>如果小于</a:t>
            </a:r>
            <a:r>
              <a:rPr lang="en-US" altLang="zh-CN" sz="1200" dirty="0"/>
              <a:t>3ah</a:t>
            </a:r>
            <a:r>
              <a:rPr lang="zh-CN" altLang="en-US" sz="1200" dirty="0"/>
              <a:t>，说明是</a:t>
            </a:r>
            <a:r>
              <a:rPr lang="en-US" altLang="zh-CN" sz="1200" dirty="0"/>
              <a:t>0-9</a:t>
            </a:r>
            <a:r>
              <a:rPr lang="zh-CN" altLang="en-US" sz="1200" dirty="0"/>
              <a:t>，直接输出</a:t>
            </a:r>
          </a:p>
          <a:p>
            <a:r>
              <a:rPr lang="zh-CN" altLang="en-US" sz="1200" dirty="0"/>
              <a:t>       	</a:t>
            </a:r>
            <a:r>
              <a:rPr lang="en-US" altLang="zh-CN" sz="1200" dirty="0"/>
              <a:t>add 	al, 7h	;</a:t>
            </a:r>
            <a:r>
              <a:rPr lang="zh-CN" altLang="en-US" sz="1200" dirty="0"/>
              <a:t>反之说明是</a:t>
            </a:r>
            <a:r>
              <a:rPr lang="en-US" altLang="zh-CN" sz="1200" dirty="0"/>
              <a:t>a-f</a:t>
            </a:r>
            <a:r>
              <a:rPr lang="zh-CN" altLang="en-US" sz="1200" dirty="0"/>
              <a:t>，则加</a:t>
            </a:r>
            <a:r>
              <a:rPr lang="en-US" altLang="zh-CN" sz="1200" dirty="0"/>
              <a:t>7</a:t>
            </a:r>
          </a:p>
          <a:p>
            <a:r>
              <a:rPr lang="en-US" altLang="zh-CN" sz="1200" dirty="0" err="1"/>
              <a:t>printit:mov</a:t>
            </a:r>
            <a:r>
              <a:rPr lang="en-US" altLang="zh-CN" sz="1200" dirty="0"/>
              <a:t> 	dl, al</a:t>
            </a:r>
          </a:p>
          <a:p>
            <a:r>
              <a:rPr lang="en-US" altLang="zh-CN" sz="1200" dirty="0"/>
              <a:t>       	mov 	ah, 2</a:t>
            </a:r>
          </a:p>
          <a:p>
            <a:r>
              <a:rPr lang="en-US" altLang="zh-CN" sz="1200" dirty="0"/>
              <a:t>       	int 	21h</a:t>
            </a:r>
          </a:p>
          <a:p>
            <a:r>
              <a:rPr lang="en-US" altLang="zh-CN" sz="1200" dirty="0"/>
              <a:t>       	</a:t>
            </a:r>
            <a:r>
              <a:rPr lang="en-US" altLang="zh-CN" sz="1200" dirty="0" err="1"/>
              <a:t>dec</a:t>
            </a:r>
            <a:r>
              <a:rPr lang="en-US" altLang="zh-CN" sz="1200" dirty="0"/>
              <a:t> 	</a:t>
            </a:r>
            <a:r>
              <a:rPr lang="en-US" altLang="zh-CN" sz="1200" dirty="0" err="1"/>
              <a:t>ch</a:t>
            </a:r>
            <a:r>
              <a:rPr lang="en-US" altLang="zh-CN" sz="1200" dirty="0"/>
              <a:t>	;</a:t>
            </a:r>
            <a:r>
              <a:rPr lang="zh-CN" altLang="en-US" sz="1200" dirty="0"/>
              <a:t>循环次数减</a:t>
            </a:r>
            <a:r>
              <a:rPr lang="en-US" altLang="zh-CN" sz="1200" dirty="0"/>
              <a:t>1</a:t>
            </a:r>
          </a:p>
          <a:p>
            <a:r>
              <a:rPr lang="en-US" altLang="zh-CN" sz="1200" dirty="0"/>
              <a:t>       	</a:t>
            </a:r>
            <a:r>
              <a:rPr lang="en-US" altLang="zh-CN" sz="1200" dirty="0" err="1"/>
              <a:t>jnz</a:t>
            </a:r>
            <a:r>
              <a:rPr lang="en-US" altLang="zh-CN" sz="1200" dirty="0"/>
              <a:t> 	rotate	;</a:t>
            </a:r>
            <a:r>
              <a:rPr lang="zh-CN" altLang="en-US" sz="1200" dirty="0"/>
              <a:t>若</a:t>
            </a:r>
            <a:r>
              <a:rPr lang="en-US" altLang="zh-CN" sz="1200" dirty="0" err="1"/>
              <a:t>zf</a:t>
            </a:r>
            <a:r>
              <a:rPr lang="zh-CN" altLang="en-US" sz="1200" dirty="0"/>
              <a:t>不为</a:t>
            </a:r>
            <a:r>
              <a:rPr lang="en-US" altLang="zh-CN" sz="1200" dirty="0"/>
              <a:t>0</a:t>
            </a:r>
            <a:r>
              <a:rPr lang="zh-CN" altLang="en-US" sz="1200" dirty="0"/>
              <a:t>则循环</a:t>
            </a:r>
          </a:p>
          <a:p>
            <a:r>
              <a:rPr lang="zh-CN" altLang="en-US" sz="1200" dirty="0"/>
              <a:t>	</a:t>
            </a:r>
            <a:r>
              <a:rPr lang="en-US" altLang="zh-CN" sz="1200" dirty="0"/>
              <a:t>ret</a:t>
            </a:r>
          </a:p>
          <a:p>
            <a:r>
              <a:rPr lang="en-US" altLang="zh-CN" sz="1200" dirty="0"/>
              <a:t>DISPBXD	ENDP</a:t>
            </a:r>
          </a:p>
          <a:p>
            <a:endParaRPr lang="en-US" altLang="zh-CN" sz="1200" dirty="0"/>
          </a:p>
          <a:p>
            <a:r>
              <a:rPr lang="en-US" altLang="zh-CN" sz="1200" dirty="0">
                <a:solidFill>
                  <a:srgbClr val="3333FF"/>
                </a:solidFill>
              </a:rPr>
              <a:t>FACT	PROC	FAR</a:t>
            </a:r>
          </a:p>
          <a:p>
            <a:r>
              <a:rPr lang="en-US" altLang="zh-CN" sz="1200" dirty="0"/>
              <a:t>	AND	BX,BX</a:t>
            </a:r>
          </a:p>
          <a:p>
            <a:r>
              <a:rPr lang="en-US" altLang="zh-CN" sz="1200" dirty="0"/>
              <a:t>	JZ	FACT1</a:t>
            </a:r>
          </a:p>
          <a:p>
            <a:r>
              <a:rPr lang="en-US" altLang="zh-CN" sz="1200" dirty="0"/>
              <a:t>	PUSH	BX</a:t>
            </a:r>
          </a:p>
          <a:p>
            <a:r>
              <a:rPr lang="en-US" altLang="zh-CN" sz="1200" dirty="0"/>
              <a:t>	DEC	BX</a:t>
            </a:r>
          </a:p>
          <a:p>
            <a:r>
              <a:rPr lang="en-US" altLang="zh-CN" sz="1200" dirty="0"/>
              <a:t>	CALL	FACT</a:t>
            </a:r>
          </a:p>
          <a:p>
            <a:r>
              <a:rPr lang="en-US" altLang="zh-CN" sz="1200" dirty="0"/>
              <a:t>	POP	BX</a:t>
            </a:r>
          </a:p>
          <a:p>
            <a:r>
              <a:rPr lang="en-US" altLang="zh-CN" sz="1200" dirty="0"/>
              <a:t>	MUL	BX</a:t>
            </a:r>
          </a:p>
          <a:p>
            <a:r>
              <a:rPr lang="en-US" altLang="zh-CN" sz="1200" dirty="0"/>
              <a:t>	RET</a:t>
            </a:r>
          </a:p>
          <a:p>
            <a:r>
              <a:rPr lang="en-US" altLang="zh-CN" sz="1200" dirty="0"/>
              <a:t>FACT1:	MOV	AX,1</a:t>
            </a:r>
          </a:p>
          <a:p>
            <a:r>
              <a:rPr lang="en-US" altLang="zh-CN" sz="1200" dirty="0"/>
              <a:t>	RET</a:t>
            </a:r>
          </a:p>
          <a:p>
            <a:r>
              <a:rPr lang="en-US" altLang="zh-CN" sz="1200" dirty="0"/>
              <a:t>FACT	ENDP</a:t>
            </a:r>
          </a:p>
          <a:p>
            <a:r>
              <a:rPr lang="en-US" altLang="zh-CN" sz="1200" dirty="0"/>
              <a:t>code ends</a:t>
            </a:r>
          </a:p>
        </p:txBody>
      </p:sp>
    </p:spTree>
    <p:extLst>
      <p:ext uri="{BB962C8B-B14F-4D97-AF65-F5344CB8AC3E}">
        <p14:creationId xmlns:p14="http://schemas.microsoft.com/office/powerpoint/2010/main" val="1174531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body" idx="1"/>
          </p:nvPr>
        </p:nvSpPr>
        <p:spPr>
          <a:xfrm>
            <a:off x="539552" y="1232756"/>
            <a:ext cx="8028892" cy="4344988"/>
          </a:xfrm>
        </p:spPr>
        <p:txBody>
          <a:bodyPr/>
          <a:lstStyle/>
          <a:p>
            <a:pPr marL="0" indent="0">
              <a:lnSpc>
                <a:spcPct val="80000"/>
              </a:lnSpc>
              <a:buNone/>
            </a:pPr>
            <a:r>
              <a:rPr lang="zh-CN" altLang="en-US" dirty="0">
                <a:effectLst/>
              </a:rPr>
              <a:t>子程序补充例题：</a:t>
            </a:r>
            <a:endParaRPr lang="en-US" altLang="zh-CN" sz="2800" dirty="0">
              <a:effectLst/>
            </a:endParaRPr>
          </a:p>
          <a:p>
            <a:pPr>
              <a:lnSpc>
                <a:spcPct val="80000"/>
              </a:lnSpc>
            </a:pPr>
            <a:r>
              <a:rPr lang="zh-CN" altLang="en-US" sz="2800" dirty="0">
                <a:effectLst/>
              </a:rPr>
              <a:t>利用子程序方法将键盘输入的一组带符号十进制字数据存储到缓存中。</a:t>
            </a:r>
          </a:p>
          <a:p>
            <a:pPr>
              <a:lnSpc>
                <a:spcPct val="80000"/>
              </a:lnSpc>
            </a:pPr>
            <a:r>
              <a:rPr lang="zh-CN" altLang="en-US" sz="2800" dirty="0">
                <a:effectLst/>
              </a:rPr>
              <a:t>子程序从键盘输入一个有符号十进制数；子程序还包含将</a:t>
            </a:r>
            <a:r>
              <a:rPr lang="en-US" altLang="zh-CN" sz="2800" dirty="0">
                <a:effectLst/>
              </a:rPr>
              <a:t>ASCII</a:t>
            </a:r>
            <a:r>
              <a:rPr lang="zh-CN" altLang="en-US" sz="2800" dirty="0">
                <a:effectLst/>
              </a:rPr>
              <a:t>码转换为二进制数的过程。</a:t>
            </a:r>
            <a:endParaRPr lang="en-US" altLang="zh-CN" sz="2800" dirty="0">
              <a:effectLst/>
            </a:endParaRPr>
          </a:p>
          <a:p>
            <a:pPr>
              <a:lnSpc>
                <a:spcPct val="80000"/>
              </a:lnSpc>
            </a:pPr>
            <a:r>
              <a:rPr lang="zh-CN" altLang="en-US" sz="2800" dirty="0">
                <a:effectLst/>
              </a:rPr>
              <a:t>输入时，负数用“－”引导，正数直接输入或用“＋”引导。</a:t>
            </a:r>
          </a:p>
          <a:p>
            <a:pPr>
              <a:lnSpc>
                <a:spcPct val="80000"/>
              </a:lnSpc>
            </a:pPr>
            <a:r>
              <a:rPr lang="zh-CN" altLang="en-US" sz="2800" dirty="0">
                <a:effectLst/>
              </a:rPr>
              <a:t>子程序用</a:t>
            </a:r>
            <a:r>
              <a:rPr lang="zh-CN" altLang="en-US" sz="2800" dirty="0">
                <a:solidFill>
                  <a:schemeClr val="bg2"/>
                </a:solidFill>
                <a:effectLst/>
              </a:rPr>
              <a:t>寄存器传递出口参数</a:t>
            </a:r>
            <a:r>
              <a:rPr lang="zh-CN" altLang="en-US" sz="2800" dirty="0">
                <a:effectLst/>
              </a:rPr>
              <a:t>，主程序调用该子程序输入</a:t>
            </a:r>
            <a:r>
              <a:rPr lang="en-US" altLang="zh-CN" sz="2800" dirty="0">
                <a:effectLst/>
              </a:rPr>
              <a:t>10</a:t>
            </a:r>
            <a:r>
              <a:rPr lang="zh-CN" altLang="en-US" sz="2800" dirty="0">
                <a:effectLst/>
              </a:rPr>
              <a:t>个数据。</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补充例题</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575556" y="1016732"/>
            <a:ext cx="7884876" cy="5436604"/>
          </a:xfrm>
        </p:spPr>
        <p:txBody>
          <a:bodyPr/>
          <a:lstStyle/>
          <a:p>
            <a:pPr marL="484505" indent="-484505">
              <a:lnSpc>
                <a:spcPct val="90000"/>
              </a:lnSpc>
              <a:buFont typeface="Wingdings" panose="05000000000000000000" pitchFamily="2" charset="2"/>
              <a:buNone/>
            </a:pPr>
            <a:r>
              <a:rPr lang="zh-CN" altLang="en-US" sz="2400" dirty="0">
                <a:effectLst/>
              </a:rPr>
              <a:t>分析：</a:t>
            </a:r>
            <a:endParaRPr lang="en-US" altLang="zh-CN" sz="2400" dirty="0">
              <a:effectLst/>
            </a:endParaRPr>
          </a:p>
          <a:p>
            <a:pPr marL="484505" indent="-484505">
              <a:lnSpc>
                <a:spcPct val="90000"/>
              </a:lnSpc>
              <a:buFont typeface="Wingdings" panose="05000000000000000000" pitchFamily="2" charset="2"/>
              <a:buNone/>
            </a:pPr>
            <a:r>
              <a:rPr lang="en-US" altLang="zh-CN" sz="2400" dirty="0">
                <a:effectLst/>
              </a:rPr>
              <a:t>① </a:t>
            </a:r>
            <a:r>
              <a:rPr lang="zh-CN" altLang="en-US" sz="2400" dirty="0">
                <a:effectLst/>
              </a:rPr>
              <a:t>首先判断输入为正或负数，并用一个寄存器记录。</a:t>
            </a:r>
          </a:p>
          <a:p>
            <a:pPr marL="484505" indent="-484505">
              <a:lnSpc>
                <a:spcPct val="90000"/>
              </a:lnSpc>
              <a:buFont typeface="Wingdings" panose="05000000000000000000" pitchFamily="2" charset="2"/>
              <a:buNone/>
            </a:pPr>
            <a:r>
              <a:rPr lang="zh-CN" altLang="en-US" sz="2400" dirty="0">
                <a:effectLst/>
              </a:rPr>
              <a:t>② 接着输入</a:t>
            </a:r>
            <a:r>
              <a:rPr lang="en-US" altLang="zh-CN" sz="2400" dirty="0">
                <a:effectLst/>
              </a:rPr>
              <a:t>0</a:t>
            </a:r>
            <a:r>
              <a:rPr lang="zh-CN" altLang="en-US" sz="2400" dirty="0">
                <a:effectLst/>
              </a:rPr>
              <a:t>～</a:t>
            </a:r>
            <a:r>
              <a:rPr lang="en-US" altLang="zh-CN" sz="2400" dirty="0">
                <a:effectLst/>
              </a:rPr>
              <a:t>9</a:t>
            </a:r>
            <a:r>
              <a:rPr lang="zh-CN" altLang="en-US" sz="2400" dirty="0">
                <a:effectLst/>
              </a:rPr>
              <a:t>数字（</a:t>
            </a:r>
            <a:r>
              <a:rPr lang="en-US" altLang="zh-CN" sz="2400" dirty="0">
                <a:effectLst/>
              </a:rPr>
              <a:t>ASCII</a:t>
            </a:r>
            <a:r>
              <a:rPr lang="zh-CN" altLang="en-US" sz="2400" dirty="0">
                <a:effectLst/>
              </a:rPr>
              <a:t>码），并减</a:t>
            </a:r>
            <a:r>
              <a:rPr lang="en-US" altLang="zh-CN" sz="2400" dirty="0">
                <a:effectLst/>
              </a:rPr>
              <a:t>30H</a:t>
            </a:r>
            <a:r>
              <a:rPr lang="zh-CN" altLang="en-US" sz="2400" dirty="0">
                <a:effectLst/>
              </a:rPr>
              <a:t>转换为二进制数。</a:t>
            </a:r>
          </a:p>
          <a:p>
            <a:pPr marL="484505" indent="-484505">
              <a:lnSpc>
                <a:spcPct val="90000"/>
              </a:lnSpc>
              <a:buFont typeface="Wingdings" panose="05000000000000000000" pitchFamily="2" charset="2"/>
              <a:buNone/>
            </a:pPr>
            <a:r>
              <a:rPr lang="zh-CN" altLang="en-US" sz="2400" dirty="0">
                <a:effectLst/>
              </a:rPr>
              <a:t>③ 然后将前面输入的数值乘</a:t>
            </a:r>
            <a:r>
              <a:rPr lang="en-US" altLang="zh-CN" sz="2400" dirty="0">
                <a:effectLst/>
              </a:rPr>
              <a:t>10</a:t>
            </a:r>
            <a:r>
              <a:rPr lang="zh-CN" altLang="en-US" sz="2400" dirty="0">
                <a:effectLst/>
              </a:rPr>
              <a:t>，并与刚输入的数字相加得到新的数值。</a:t>
            </a:r>
          </a:p>
          <a:p>
            <a:pPr marL="484505" indent="-484505">
              <a:lnSpc>
                <a:spcPct val="90000"/>
              </a:lnSpc>
              <a:buFont typeface="Wingdings" panose="05000000000000000000" pitchFamily="2" charset="2"/>
              <a:buNone/>
            </a:pPr>
            <a:r>
              <a:rPr lang="zh-CN" altLang="en-US" sz="2400" dirty="0">
                <a:effectLst/>
              </a:rPr>
              <a:t>④ 重复②、③步，直到输入一个非数字字符结束。</a:t>
            </a:r>
          </a:p>
          <a:p>
            <a:pPr marL="484505" indent="-484505">
              <a:lnSpc>
                <a:spcPct val="90000"/>
              </a:lnSpc>
              <a:buFont typeface="Wingdings" panose="05000000000000000000" pitchFamily="2" charset="2"/>
              <a:buNone/>
            </a:pPr>
            <a:r>
              <a:rPr lang="zh-CN" altLang="en-US" sz="2400" dirty="0">
                <a:effectLst/>
              </a:rPr>
              <a:t>⑤ 负数进行求补，转换成补码；否则直接保存数值。</a:t>
            </a:r>
          </a:p>
          <a:p>
            <a:pPr marL="484505" indent="-484505">
              <a:lnSpc>
                <a:spcPct val="90000"/>
              </a:lnSpc>
              <a:spcBef>
                <a:spcPct val="100000"/>
              </a:spcBef>
            </a:pPr>
            <a:r>
              <a:rPr lang="zh-CN" altLang="en-US" sz="2400" dirty="0">
                <a:effectLst/>
              </a:rPr>
              <a:t>本例采用</a:t>
            </a:r>
            <a:r>
              <a:rPr lang="en-US" altLang="zh-CN" sz="2400" dirty="0">
                <a:effectLst/>
              </a:rPr>
              <a:t>16</a:t>
            </a:r>
            <a:r>
              <a:rPr lang="zh-CN" altLang="en-US" sz="2400" dirty="0">
                <a:effectLst/>
              </a:rPr>
              <a:t>位寄存器表达数据，所以只能输入＋</a:t>
            </a:r>
            <a:r>
              <a:rPr lang="en-US" altLang="zh-CN" sz="2400" dirty="0">
                <a:effectLst/>
              </a:rPr>
              <a:t>327677</a:t>
            </a:r>
            <a:r>
              <a:rPr lang="zh-CN" altLang="en-US" sz="2400" dirty="0">
                <a:effectLst/>
              </a:rPr>
              <a:t>～－</a:t>
            </a:r>
            <a:r>
              <a:rPr lang="en-US" altLang="zh-CN" sz="2400" dirty="0">
                <a:effectLst/>
              </a:rPr>
              <a:t>32768</a:t>
            </a:r>
            <a:r>
              <a:rPr lang="zh-CN" altLang="en-US" sz="2400" dirty="0">
                <a:effectLst/>
              </a:rPr>
              <a:t>间的数值。</a:t>
            </a:r>
          </a:p>
          <a:p>
            <a:pPr marL="484505" indent="-484505">
              <a:lnSpc>
                <a:spcPct val="90000"/>
              </a:lnSpc>
            </a:pPr>
            <a:r>
              <a:rPr lang="zh-CN" altLang="en-US" sz="2400" dirty="0">
                <a:effectLst/>
              </a:rPr>
              <a:t>但该算法适合更大范围的数据。</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kumimoji="0" lang="en-US" altLang="zh-CN" sz="2800" b="1">
                <a:solidFill>
                  <a:srgbClr val="800000"/>
                </a:solidFill>
              </a:rPr>
              <a:t>       </a:t>
            </a:r>
          </a:p>
        </p:txBody>
      </p:sp>
      <p:sp>
        <p:nvSpPr>
          <p:cNvPr id="56328" name="Rectangle 8"/>
          <p:cNvSpPr>
            <a:spLocks noChangeArrowheads="1"/>
          </p:cNvSpPr>
          <p:nvPr/>
        </p:nvSpPr>
        <p:spPr bwMode="auto">
          <a:xfrm>
            <a:off x="503548" y="980728"/>
            <a:ext cx="799065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9875"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CC0000"/>
                </a:solidFill>
                <a:latin typeface="楷体_GB2312" pitchFamily="49" charset="-122"/>
                <a:ea typeface="楷体_GB2312" pitchFamily="49" charset="-122"/>
              </a:rPr>
              <a:t>例：</a:t>
            </a:r>
            <a:r>
              <a:rPr lang="zh-CN" altLang="en-US" b="1" dirty="0">
                <a:solidFill>
                  <a:schemeClr val="accent2"/>
                </a:solidFill>
                <a:latin typeface="楷体_GB2312" pitchFamily="49" charset="-122"/>
                <a:ea typeface="楷体_GB2312" pitchFamily="49" charset="-122"/>
              </a:rPr>
              <a:t>编写一个子程序，从键盘输入一位十进制数。</a:t>
            </a:r>
            <a:endParaRPr lang="en-US" altLang="zh-CN" b="1" dirty="0">
              <a:solidFill>
                <a:schemeClr val="accent2"/>
              </a:solidFill>
              <a:latin typeface="楷体_GB2312" pitchFamily="49" charset="-122"/>
              <a:ea typeface="楷体_GB2312" pitchFamily="49" charset="-122"/>
            </a:endParaRPr>
          </a:p>
          <a:p>
            <a:r>
              <a:rPr lang="zh-CN" altLang="en-US" sz="2000" b="0" dirty="0">
                <a:solidFill>
                  <a:schemeClr val="accent2"/>
                </a:solidFill>
                <a:latin typeface="楷体_GB2312" pitchFamily="49" charset="-122"/>
                <a:ea typeface="楷体_GB2312" pitchFamily="49" charset="-122"/>
              </a:rPr>
              <a:t>；子程序名：</a:t>
            </a:r>
            <a:r>
              <a:rPr lang="en-US" altLang="zh-CN" sz="2000" b="0" dirty="0" err="1">
                <a:solidFill>
                  <a:schemeClr val="accent2"/>
                </a:solidFill>
                <a:latin typeface="楷体_GB2312" pitchFamily="49" charset="-122"/>
                <a:ea typeface="楷体_GB2312" pitchFamily="49" charset="-122"/>
              </a:rPr>
              <a:t>stdin</a:t>
            </a:r>
            <a:endParaRPr lang="en-US" altLang="zh-CN" sz="2000" b="0" dirty="0">
              <a:solidFill>
                <a:schemeClr val="accent2"/>
              </a:solidFill>
              <a:latin typeface="楷体_GB2312" pitchFamily="49" charset="-122"/>
              <a:ea typeface="楷体_GB2312" pitchFamily="49" charset="-122"/>
            </a:endParaRPr>
          </a:p>
          <a:p>
            <a:r>
              <a:rPr lang="zh-CN" altLang="en-US" sz="2000" b="0" dirty="0">
                <a:solidFill>
                  <a:schemeClr val="accent2"/>
                </a:solidFill>
                <a:latin typeface="楷体_GB2312" pitchFamily="49" charset="-122"/>
                <a:ea typeface="楷体_GB2312" pitchFamily="49" charset="-122"/>
              </a:rPr>
              <a:t>；功能：从键盘输入</a:t>
            </a:r>
            <a:r>
              <a:rPr lang="en-US" altLang="zh-CN" sz="2000" b="0" dirty="0">
                <a:solidFill>
                  <a:schemeClr val="accent2"/>
                </a:solidFill>
                <a:latin typeface="楷体_GB2312" pitchFamily="49" charset="-122"/>
                <a:ea typeface="楷体_GB2312" pitchFamily="49" charset="-122"/>
              </a:rPr>
              <a:t>1</a:t>
            </a:r>
            <a:r>
              <a:rPr lang="zh-CN" altLang="en-US" sz="2000" b="0" dirty="0">
                <a:solidFill>
                  <a:schemeClr val="accent2"/>
                </a:solidFill>
                <a:latin typeface="楷体_GB2312" pitchFamily="49" charset="-122"/>
                <a:ea typeface="楷体_GB2312" pitchFamily="49" charset="-122"/>
              </a:rPr>
              <a:t>位十进制数，若不是十进制数，则重新输入。</a:t>
            </a:r>
          </a:p>
          <a:p>
            <a:r>
              <a:rPr lang="zh-CN" altLang="en-US" sz="2000" b="0" dirty="0">
                <a:solidFill>
                  <a:schemeClr val="accent2"/>
                </a:solidFill>
                <a:latin typeface="楷体_GB2312" pitchFamily="49" charset="-122"/>
                <a:ea typeface="楷体_GB2312" pitchFamily="49" charset="-122"/>
              </a:rPr>
              <a:t>；入口参数：等待键盘输入</a:t>
            </a:r>
          </a:p>
          <a:p>
            <a:r>
              <a:rPr lang="zh-CN" altLang="en-US" sz="2000" b="0" dirty="0">
                <a:solidFill>
                  <a:schemeClr val="accent2"/>
                </a:solidFill>
                <a:latin typeface="楷体_GB2312" pitchFamily="49" charset="-122"/>
                <a:ea typeface="楷体_GB2312" pitchFamily="49" charset="-122"/>
              </a:rPr>
              <a:t>；出口参数：</a:t>
            </a:r>
            <a:r>
              <a:rPr lang="en-US" altLang="zh-CN" sz="2000" b="0" dirty="0">
                <a:solidFill>
                  <a:schemeClr val="accent2"/>
                </a:solidFill>
                <a:latin typeface="楷体_GB2312" pitchFamily="49" charset="-122"/>
                <a:ea typeface="楷体_GB2312" pitchFamily="49" charset="-122"/>
              </a:rPr>
              <a:t>al</a:t>
            </a:r>
            <a:r>
              <a:rPr lang="zh-CN" altLang="en-US" sz="2000" b="0" dirty="0">
                <a:solidFill>
                  <a:schemeClr val="accent2"/>
                </a:solidFill>
                <a:latin typeface="楷体_GB2312" pitchFamily="49" charset="-122"/>
                <a:ea typeface="楷体_GB2312" pitchFamily="49" charset="-122"/>
              </a:rPr>
              <a:t>中存放输入的数值</a:t>
            </a:r>
            <a:endParaRPr lang="en-US" altLang="zh-CN" sz="2000" b="0" dirty="0">
              <a:solidFill>
                <a:schemeClr val="accent2"/>
              </a:solidFill>
              <a:latin typeface="楷体_GB2312" pitchFamily="49" charset="-122"/>
              <a:ea typeface="楷体_GB2312" pitchFamily="49" charset="-122"/>
            </a:endParaRPr>
          </a:p>
          <a:p>
            <a:endParaRPr lang="zh-CN" altLang="en-US" sz="2000" b="0" dirty="0">
              <a:solidFill>
                <a:schemeClr val="accent2"/>
              </a:solidFill>
              <a:latin typeface="楷体_GB2312" pitchFamily="49" charset="-122"/>
              <a:ea typeface="楷体_GB2312" pitchFamily="49" charset="-122"/>
            </a:endParaRPr>
          </a:p>
          <a:p>
            <a:r>
              <a:rPr lang="en-US" altLang="zh-CN" sz="2000" b="0" dirty="0">
                <a:latin typeface="+mn-lt"/>
                <a:ea typeface="楷体_GB2312" pitchFamily="49" charset="-122"/>
              </a:rPr>
              <a:t>stdin	proc		;</a:t>
            </a:r>
            <a:r>
              <a:rPr lang="zh-CN" altLang="en-US" sz="2000" b="0" dirty="0">
                <a:latin typeface="+mn-lt"/>
                <a:ea typeface="楷体_GB2312" pitchFamily="49" charset="-122"/>
              </a:rPr>
              <a:t>缺省表示</a:t>
            </a:r>
            <a:r>
              <a:rPr lang="en-US" altLang="zh-CN" sz="2000" b="0" dirty="0">
                <a:latin typeface="+mn-lt"/>
                <a:ea typeface="楷体_GB2312" pitchFamily="49" charset="-122"/>
              </a:rPr>
              <a:t>Near</a:t>
            </a:r>
            <a:r>
              <a:rPr lang="zh-CN" altLang="en-US" sz="2000" b="0" dirty="0">
                <a:latin typeface="+mn-lt"/>
                <a:ea typeface="楷体_GB2312" pitchFamily="49" charset="-122"/>
              </a:rPr>
              <a:t>属性</a:t>
            </a:r>
            <a:endParaRPr lang="en-US" altLang="zh-CN" sz="2000" b="0" dirty="0">
              <a:latin typeface="+mn-lt"/>
              <a:ea typeface="楷体_GB2312" pitchFamily="49" charset="-122"/>
            </a:endParaRPr>
          </a:p>
          <a:p>
            <a:r>
              <a:rPr lang="en-US" altLang="zh-CN" sz="2000" b="0" dirty="0">
                <a:latin typeface="+mn-lt"/>
                <a:ea typeface="楷体_GB2312" pitchFamily="49" charset="-122"/>
              </a:rPr>
              <a:t>again:    </a:t>
            </a:r>
            <a:r>
              <a:rPr lang="en-US" altLang="zh-CN" sz="2000" b="0" dirty="0" err="1">
                <a:latin typeface="+mn-lt"/>
                <a:ea typeface="楷体_GB2312" pitchFamily="49" charset="-122"/>
              </a:rPr>
              <a:t>mov</a:t>
            </a:r>
            <a:r>
              <a:rPr lang="en-US" altLang="zh-CN" sz="2000" b="0" dirty="0">
                <a:latin typeface="+mn-lt"/>
                <a:ea typeface="楷体_GB2312" pitchFamily="49" charset="-122"/>
              </a:rPr>
              <a:t>	ah, 1</a:t>
            </a:r>
          </a:p>
          <a:p>
            <a:r>
              <a:rPr lang="en-US" altLang="zh-CN" sz="2000" b="0" dirty="0">
                <a:latin typeface="+mn-lt"/>
                <a:ea typeface="楷体_GB2312" pitchFamily="49" charset="-122"/>
              </a:rPr>
              <a:t>              </a:t>
            </a:r>
            <a:r>
              <a:rPr lang="en-US" altLang="zh-CN" sz="2000" b="0" dirty="0" err="1">
                <a:latin typeface="+mn-lt"/>
                <a:ea typeface="楷体_GB2312" pitchFamily="49" charset="-122"/>
              </a:rPr>
              <a:t>int</a:t>
            </a:r>
            <a:r>
              <a:rPr lang="en-US" altLang="zh-CN" sz="2000" b="0" dirty="0">
                <a:latin typeface="+mn-lt"/>
                <a:ea typeface="楷体_GB2312" pitchFamily="49" charset="-122"/>
              </a:rPr>
              <a:t>	21h</a:t>
            </a:r>
          </a:p>
          <a:p>
            <a:r>
              <a:rPr lang="en-US" altLang="zh-CN" sz="2000" b="0" dirty="0">
                <a:latin typeface="+mn-lt"/>
                <a:ea typeface="楷体_GB2312" pitchFamily="49" charset="-122"/>
              </a:rPr>
              <a:t>              </a:t>
            </a:r>
            <a:r>
              <a:rPr lang="en-US" altLang="zh-CN" sz="2000" b="0" dirty="0" err="1">
                <a:latin typeface="+mn-lt"/>
                <a:ea typeface="楷体_GB2312" pitchFamily="49" charset="-122"/>
              </a:rPr>
              <a:t>cmp</a:t>
            </a:r>
            <a:r>
              <a:rPr lang="en-US" altLang="zh-CN" sz="2000" b="0" dirty="0">
                <a:latin typeface="+mn-lt"/>
                <a:ea typeface="楷体_GB2312" pitchFamily="49" charset="-122"/>
              </a:rPr>
              <a:t>	al, 30h</a:t>
            </a:r>
          </a:p>
          <a:p>
            <a:r>
              <a:rPr lang="en-US" altLang="zh-CN" sz="2000" b="0" dirty="0">
                <a:latin typeface="+mn-lt"/>
                <a:ea typeface="楷体_GB2312" pitchFamily="49" charset="-122"/>
              </a:rPr>
              <a:t>              </a:t>
            </a:r>
            <a:r>
              <a:rPr lang="en-US" altLang="zh-CN" sz="2000" b="0" dirty="0" err="1">
                <a:latin typeface="+mn-lt"/>
                <a:ea typeface="楷体_GB2312" pitchFamily="49" charset="-122"/>
              </a:rPr>
              <a:t>jl</a:t>
            </a:r>
            <a:r>
              <a:rPr lang="en-US" altLang="zh-CN" sz="2000" b="0" dirty="0">
                <a:latin typeface="+mn-lt"/>
                <a:ea typeface="楷体_GB2312" pitchFamily="49" charset="-122"/>
              </a:rPr>
              <a:t> 	again</a:t>
            </a:r>
          </a:p>
          <a:p>
            <a:r>
              <a:rPr lang="en-US" altLang="zh-CN" sz="2000" b="0" dirty="0">
                <a:latin typeface="+mn-lt"/>
                <a:ea typeface="楷体_GB2312" pitchFamily="49" charset="-122"/>
              </a:rPr>
              <a:t>              </a:t>
            </a:r>
            <a:r>
              <a:rPr lang="en-US" altLang="zh-CN" sz="2000" b="0" dirty="0" err="1">
                <a:latin typeface="+mn-lt"/>
                <a:ea typeface="楷体_GB2312" pitchFamily="49" charset="-122"/>
              </a:rPr>
              <a:t>cmp</a:t>
            </a:r>
            <a:r>
              <a:rPr lang="en-US" altLang="zh-CN" sz="2000" b="0" dirty="0">
                <a:latin typeface="+mn-lt"/>
                <a:ea typeface="楷体_GB2312" pitchFamily="49" charset="-122"/>
              </a:rPr>
              <a:t> 	al, 39h</a:t>
            </a:r>
          </a:p>
          <a:p>
            <a:r>
              <a:rPr lang="en-US" altLang="zh-CN" sz="2000" b="0" dirty="0">
                <a:latin typeface="+mn-lt"/>
                <a:ea typeface="楷体_GB2312" pitchFamily="49" charset="-122"/>
              </a:rPr>
              <a:t>              </a:t>
            </a:r>
            <a:r>
              <a:rPr lang="en-US" altLang="zh-CN" sz="2000" b="0" dirty="0" err="1">
                <a:latin typeface="+mn-lt"/>
                <a:ea typeface="楷体_GB2312" pitchFamily="49" charset="-122"/>
              </a:rPr>
              <a:t>jg</a:t>
            </a:r>
            <a:r>
              <a:rPr lang="en-US" altLang="zh-CN" sz="2000" b="0" dirty="0">
                <a:latin typeface="+mn-lt"/>
                <a:ea typeface="楷体_GB2312" pitchFamily="49" charset="-122"/>
              </a:rPr>
              <a:t> 	again</a:t>
            </a:r>
          </a:p>
          <a:p>
            <a:r>
              <a:rPr lang="en-US" altLang="zh-CN" sz="2000" b="0" dirty="0">
                <a:latin typeface="+mn-lt"/>
                <a:ea typeface="楷体_GB2312" pitchFamily="49" charset="-122"/>
              </a:rPr>
              <a:t>              and 	al, 0fh	;ASCII</a:t>
            </a:r>
            <a:r>
              <a:rPr lang="zh-CN" altLang="en-US" sz="2000" b="0" dirty="0">
                <a:latin typeface="+mn-lt"/>
                <a:ea typeface="楷体_GB2312" pitchFamily="49" charset="-122"/>
              </a:rPr>
              <a:t>码</a:t>
            </a:r>
            <a:r>
              <a:rPr lang="en-US" altLang="zh-CN" sz="2000" b="0" dirty="0">
                <a:latin typeface="+mn-lt"/>
                <a:ea typeface="楷体_GB2312" pitchFamily="49" charset="-122"/>
              </a:rPr>
              <a:t>-&gt;0~9</a:t>
            </a:r>
            <a:r>
              <a:rPr lang="zh-CN" altLang="en-US" sz="2000" b="0" dirty="0">
                <a:latin typeface="+mn-lt"/>
                <a:ea typeface="楷体_GB2312" pitchFamily="49" charset="-122"/>
              </a:rPr>
              <a:t>，</a:t>
            </a:r>
            <a:r>
              <a:rPr lang="en-US" altLang="zh-CN" sz="2000" b="0" dirty="0">
                <a:latin typeface="+mn-lt"/>
                <a:ea typeface="楷体_GB2312" pitchFamily="49" charset="-122"/>
              </a:rPr>
              <a:t>or (sub al, 30h)</a:t>
            </a:r>
          </a:p>
          <a:p>
            <a:r>
              <a:rPr lang="en-US" altLang="zh-CN" sz="2000" b="0" dirty="0">
                <a:latin typeface="+mn-lt"/>
                <a:ea typeface="楷体_GB2312" pitchFamily="49" charset="-122"/>
              </a:rPr>
              <a:t>	    ret</a:t>
            </a:r>
          </a:p>
          <a:p>
            <a:r>
              <a:rPr lang="en-US" altLang="zh-CN" sz="2000" b="0" dirty="0" err="1">
                <a:latin typeface="+mn-lt"/>
                <a:ea typeface="楷体_GB2312" pitchFamily="49" charset="-122"/>
              </a:rPr>
              <a:t>stdin</a:t>
            </a:r>
            <a:r>
              <a:rPr lang="en-US" altLang="zh-CN" sz="2000" b="0" dirty="0">
                <a:latin typeface="+mn-lt"/>
                <a:ea typeface="楷体_GB2312" pitchFamily="49" charset="-122"/>
              </a:rPr>
              <a:t> 	</a:t>
            </a:r>
            <a:r>
              <a:rPr lang="en-US" altLang="zh-CN" sz="2000" b="0" dirty="0" err="1">
                <a:latin typeface="+mn-lt"/>
                <a:ea typeface="楷体_GB2312" pitchFamily="49" charset="-122"/>
              </a:rPr>
              <a:t>endp</a:t>
            </a:r>
            <a:endParaRPr lang="en-US" altLang="zh-CN" sz="2000" b="0" dirty="0">
              <a:latin typeface="+mn-lt"/>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子程序的引出与定义</a:t>
            </a:r>
          </a:p>
        </p:txBody>
      </p:sp>
      <p:sp>
        <p:nvSpPr>
          <p:cNvPr id="6" name="Text Box 3077"/>
          <p:cNvSpPr txBox="1">
            <a:spLocks noChangeArrowheads="1"/>
          </p:cNvSpPr>
          <p:nvPr/>
        </p:nvSpPr>
        <p:spPr bwMode="auto">
          <a:xfrm>
            <a:off x="4391980" y="3465004"/>
            <a:ext cx="4212468" cy="1323439"/>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DOS</a:t>
            </a:r>
            <a:r>
              <a:rPr lang="zh-CN" altLang="en-US" sz="2000" dirty="0"/>
              <a:t>系统调用</a:t>
            </a:r>
            <a:r>
              <a:rPr lang="en-US" altLang="zh-CN" sz="2000" dirty="0"/>
              <a:t>INT 21H-</a:t>
            </a:r>
            <a:r>
              <a:rPr lang="zh-CN" altLang="en-US" sz="2000" b="1" dirty="0"/>
              <a:t>单字符输入：</a:t>
            </a:r>
            <a:endParaRPr lang="en-US" altLang="zh-CN" sz="2000" b="1" dirty="0"/>
          </a:p>
          <a:p>
            <a:pPr lvl="1">
              <a:spcBef>
                <a:spcPct val="50000"/>
              </a:spcBef>
            </a:pPr>
            <a:r>
              <a:rPr lang="zh-CN" altLang="en-US" sz="2000" b="1" dirty="0"/>
              <a:t>功能号</a:t>
            </a:r>
            <a:r>
              <a:rPr lang="en-US" altLang="zh-CN" sz="2000" b="1" dirty="0"/>
              <a:t>1</a:t>
            </a:r>
            <a:r>
              <a:rPr lang="zh-CN" altLang="en-US" sz="2000" b="1" dirty="0"/>
              <a:t>送</a:t>
            </a:r>
            <a:r>
              <a:rPr lang="en-US" altLang="zh-CN" sz="2000" b="1" dirty="0"/>
              <a:t>AH</a:t>
            </a:r>
          </a:p>
          <a:p>
            <a:pPr lvl="1">
              <a:spcBef>
                <a:spcPct val="50000"/>
              </a:spcBef>
            </a:pPr>
            <a:r>
              <a:rPr lang="en-US" altLang="zh-CN" sz="2000" b="1" dirty="0"/>
              <a:t>AL=</a:t>
            </a:r>
            <a:r>
              <a:rPr lang="zh-CN" altLang="en-US" sz="2000" b="1" dirty="0"/>
              <a:t>输入字符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body" idx="1"/>
          </p:nvPr>
        </p:nvSpPr>
        <p:spPr>
          <a:xfrm>
            <a:off x="251520" y="1268760"/>
            <a:ext cx="4572508" cy="4585871"/>
          </a:xfr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.data</a:t>
            </a:r>
          </a:p>
          <a:p>
            <a:pPr marL="0" indent="35560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count= 10</a:t>
            </a:r>
          </a:p>
          <a:p>
            <a:pPr marL="0" indent="35560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array	</a:t>
            </a:r>
            <a:r>
              <a:rPr lang="en-US" altLang="zh-CN" sz="1600" b="0" kern="1200" dirty="0" err="1">
                <a:solidFill>
                  <a:schemeClr val="tx1"/>
                </a:solidFill>
                <a:effectLst/>
                <a:ea typeface="宋体" panose="02010600030101010101" pitchFamily="2" charset="-122"/>
              </a:rPr>
              <a:t>dw</a:t>
            </a:r>
            <a:r>
              <a:rPr lang="en-US" altLang="zh-CN" sz="1600" b="0" kern="1200" dirty="0">
                <a:solidFill>
                  <a:schemeClr val="tx1"/>
                </a:solidFill>
                <a:effectLst/>
                <a:ea typeface="宋体" panose="02010600030101010101" pitchFamily="2" charset="-122"/>
              </a:rPr>
              <a:t> count dup(0)  ;</a:t>
            </a:r>
            <a:r>
              <a:rPr lang="zh-CN" altLang="en-US" sz="1600" b="0" kern="1200" dirty="0">
                <a:solidFill>
                  <a:schemeClr val="tx1"/>
                </a:solidFill>
                <a:effectLst/>
                <a:ea typeface="宋体" panose="02010600030101010101" pitchFamily="2" charset="-122"/>
              </a:rPr>
              <a:t>预留数据存储空间</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.code</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.startup</a:t>
            </a:r>
          </a:p>
          <a:p>
            <a:pPr marL="0" indent="355600" eaLnBrk="1" hangingPunct="1">
              <a:spcBef>
                <a:spcPct val="25000"/>
              </a:spcBef>
              <a:buFont typeface="Arial" panose="020B0604020202020204" pitchFamily="34" charset="0"/>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cx,count</a:t>
            </a:r>
            <a:endParaRPr lang="en-US" altLang="zh-CN" sz="1600" b="0" kern="1200" dirty="0">
              <a:solidFill>
                <a:schemeClr val="tx1"/>
              </a:solidFill>
              <a:effectLst/>
              <a:ea typeface="宋体" panose="02010600030101010101" pitchFamily="2" charset="-122"/>
            </a:endParaRPr>
          </a:p>
          <a:p>
            <a:pPr marL="0" indent="355600" eaLnBrk="1" hangingPunct="1">
              <a:spcBef>
                <a:spcPct val="25000"/>
              </a:spcBef>
              <a:buFont typeface="Arial" panose="020B0604020202020204" pitchFamily="34" charset="0"/>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bx,offset</a:t>
            </a:r>
            <a:r>
              <a:rPr lang="en-US" altLang="zh-CN" sz="1600" b="0" kern="1200" dirty="0">
                <a:solidFill>
                  <a:schemeClr val="tx1"/>
                </a:solidFill>
                <a:effectLst/>
                <a:ea typeface="宋体" panose="02010600030101010101" pitchFamily="2" charset="-122"/>
              </a:rPr>
              <a:t> array</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again:  call read	;</a:t>
            </a:r>
            <a:r>
              <a:rPr lang="zh-CN" altLang="en-US" sz="1600" b="0" kern="1200" dirty="0">
                <a:solidFill>
                  <a:schemeClr val="tx1"/>
                </a:solidFill>
                <a:effectLst/>
                <a:ea typeface="宋体" panose="02010600030101010101" pitchFamily="2" charset="-122"/>
              </a:rPr>
              <a:t>调用子程序输入一个数据</a:t>
            </a:r>
          </a:p>
          <a:p>
            <a:pPr marL="0" indent="355600" eaLnBrk="1" hangingPunct="1">
              <a:spcBef>
                <a:spcPct val="25000"/>
              </a:spcBef>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],ax	;</a:t>
            </a:r>
            <a:r>
              <a:rPr lang="zh-CN" altLang="en-US" sz="1600" b="0" kern="1200" dirty="0">
                <a:solidFill>
                  <a:schemeClr val="tx1"/>
                </a:solidFill>
                <a:effectLst/>
                <a:ea typeface="宋体" panose="02010600030101010101" pitchFamily="2" charset="-122"/>
              </a:rPr>
              <a:t>将出口参数存放缓冲区</a:t>
            </a:r>
          </a:p>
          <a:p>
            <a:pPr marL="0" indent="355600" eaLnBrk="1" hangingPunct="1">
              <a:spcBef>
                <a:spcPct val="25000"/>
              </a:spcBef>
              <a:buNone/>
            </a:pPr>
            <a:r>
              <a:rPr lang="en-US" altLang="zh-CN" sz="1600" b="0" kern="1200" dirty="0" err="1">
                <a:solidFill>
                  <a:schemeClr val="tx1"/>
                </a:solidFill>
                <a:effectLst/>
                <a:ea typeface="宋体" panose="02010600030101010101" pitchFamily="2" charset="-122"/>
              </a:rPr>
              <a:t>inc</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a:p>
            <a:pPr marL="0" indent="355600" eaLnBrk="1" hangingPunct="1">
              <a:spcBef>
                <a:spcPct val="25000"/>
              </a:spcBef>
              <a:buNone/>
            </a:pPr>
            <a:r>
              <a:rPr lang="en-US" altLang="zh-CN" sz="1600" b="0" kern="1200" dirty="0" err="1">
                <a:solidFill>
                  <a:schemeClr val="tx1"/>
                </a:solidFill>
                <a:effectLst/>
                <a:ea typeface="宋体" panose="02010600030101010101" pitchFamily="2" charset="-122"/>
              </a:rPr>
              <a:t>inc</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a:p>
            <a:pPr marL="0" indent="355600" eaLnBrk="1" hangingPunct="1">
              <a:spcBef>
                <a:spcPct val="25000"/>
              </a:spcBef>
              <a:buNone/>
            </a:pPr>
            <a:r>
              <a:rPr lang="en-US" altLang="zh-CN" sz="1600" b="0" kern="1200" dirty="0">
                <a:solidFill>
                  <a:schemeClr val="tx1"/>
                </a:solidFill>
                <a:effectLst/>
                <a:ea typeface="宋体" panose="02010600030101010101" pitchFamily="2" charset="-122"/>
              </a:rPr>
              <a:t>call </a:t>
            </a:r>
            <a:r>
              <a:rPr lang="en-US" altLang="zh-CN" sz="1600" b="0" kern="1200" dirty="0" err="1">
                <a:solidFill>
                  <a:schemeClr val="tx1"/>
                </a:solidFill>
                <a:effectLst/>
                <a:ea typeface="宋体" panose="02010600030101010101" pitchFamily="2" charset="-122"/>
              </a:rPr>
              <a:t>dpcrlf</a:t>
            </a:r>
            <a:r>
              <a:rPr lang="zh-CN" altLang="en-US" sz="1600" b="0" kern="1200" dirty="0">
                <a:solidFill>
                  <a:schemeClr val="tx1"/>
                </a:solidFill>
                <a:effectLst/>
                <a:ea typeface="宋体" panose="02010600030101010101" pitchFamily="2" charset="-122"/>
              </a:rPr>
              <a:t> </a:t>
            </a: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调用子程序，光标回车换行以便输</a:t>
            </a:r>
            <a:r>
              <a:rPr lang="en-US" altLang="zh-CN" sz="1600" b="0" kern="1200" dirty="0">
                <a:solidFill>
                  <a:schemeClr val="tx1"/>
                </a:solidFill>
                <a:effectLst/>
                <a:ea typeface="宋体" panose="02010600030101010101" pitchFamily="2" charset="-122"/>
              </a:rPr>
              <a:t>		</a:t>
            </a:r>
            <a:r>
              <a:rPr lang="zh-CN" altLang="en-US" sz="1600" b="0" kern="1200" dirty="0">
                <a:solidFill>
                  <a:schemeClr val="tx1"/>
                </a:solidFill>
                <a:effectLst/>
                <a:ea typeface="宋体" panose="02010600030101010101" pitchFamily="2" charset="-122"/>
              </a:rPr>
              <a:t>入下一个数据</a:t>
            </a:r>
            <a:endParaRPr lang="en-US" altLang="zh-CN" sz="1600" b="0" kern="1200" dirty="0">
              <a:solidFill>
                <a:schemeClr val="tx1"/>
              </a:solidFill>
              <a:effectLst/>
              <a:ea typeface="宋体" panose="02010600030101010101" pitchFamily="2" charset="-122"/>
            </a:endParaRPr>
          </a:p>
          <a:p>
            <a:pPr marL="0" indent="355600" eaLnBrk="1" hangingPunct="1">
              <a:spcBef>
                <a:spcPct val="25000"/>
              </a:spcBef>
              <a:buNone/>
            </a:pPr>
            <a:r>
              <a:rPr lang="en-US" altLang="zh-CN" sz="1600" b="0" kern="1200" dirty="0">
                <a:solidFill>
                  <a:schemeClr val="tx1"/>
                </a:solidFill>
                <a:effectLst/>
                <a:ea typeface="宋体" panose="02010600030101010101" pitchFamily="2" charset="-122"/>
              </a:rPr>
              <a:t>loop again</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.exit 0</a:t>
            </a:r>
          </a:p>
        </p:txBody>
      </p:sp>
      <p:sp>
        <p:nvSpPr>
          <p:cNvPr id="1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补充例题</a:t>
            </a:r>
          </a:p>
        </p:txBody>
      </p:sp>
      <p:sp>
        <p:nvSpPr>
          <p:cNvPr id="21" name="Rectangle 2"/>
          <p:cNvSpPr txBox="1">
            <a:spLocks noChangeArrowheads="1"/>
          </p:cNvSpPr>
          <p:nvPr/>
        </p:nvSpPr>
        <p:spPr bwMode="auto">
          <a:xfrm>
            <a:off x="4896036" y="1016732"/>
            <a:ext cx="4212468" cy="5509200"/>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9pPr>
          </a:lstStyle>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输入有符号</a:t>
            </a:r>
            <a:r>
              <a:rPr lang="en-US" altLang="zh-CN" sz="1600" b="0" kern="1200" dirty="0">
                <a:solidFill>
                  <a:schemeClr val="tx1"/>
                </a:solidFill>
                <a:effectLst/>
                <a:ea typeface="宋体" panose="02010600030101010101" pitchFamily="2" charset="-122"/>
              </a:rPr>
              <a:t>10</a:t>
            </a:r>
            <a:r>
              <a:rPr lang="zh-CN" altLang="en-US" sz="1600" b="0" kern="1200" dirty="0">
                <a:solidFill>
                  <a:schemeClr val="tx1"/>
                </a:solidFill>
                <a:effectLst/>
                <a:ea typeface="宋体" panose="02010600030101010101" pitchFamily="2" charset="-122"/>
              </a:rPr>
              <a:t>进制数的通用子程序</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出口参数：</a:t>
            </a:r>
            <a:r>
              <a:rPr lang="en-US" altLang="zh-CN" sz="1600" b="0" kern="1200" dirty="0">
                <a:solidFill>
                  <a:schemeClr val="tx1"/>
                </a:solidFill>
                <a:effectLst/>
                <a:ea typeface="宋体" panose="02010600030101010101" pitchFamily="2" charset="-122"/>
              </a:rPr>
              <a:t>AX</a:t>
            </a:r>
            <a:r>
              <a:rPr lang="zh-CN" altLang="en-US" sz="1600" b="0" kern="1200" dirty="0">
                <a:solidFill>
                  <a:schemeClr val="tx1"/>
                </a:solidFill>
                <a:effectLst/>
                <a:ea typeface="宋体" panose="02010600030101010101" pitchFamily="2" charset="-122"/>
              </a:rPr>
              <a:t>＝补码表示的二进制数值</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	  </a:t>
            </a:r>
            <a:r>
              <a:rPr lang="en-US" altLang="zh-CN" sz="1600" b="0" kern="1200" dirty="0">
                <a:solidFill>
                  <a:schemeClr val="tx1"/>
                </a:solidFill>
                <a:effectLst/>
                <a:ea typeface="宋体" panose="02010600030101010101" pitchFamily="2" charset="-122"/>
              </a:rPr>
              <a:t>CX=0</a:t>
            </a:r>
            <a:r>
              <a:rPr lang="zh-CN" altLang="en-US" sz="1600" b="0" kern="1200" dirty="0">
                <a:solidFill>
                  <a:schemeClr val="tx1"/>
                </a:solidFill>
                <a:effectLst/>
                <a:ea typeface="宋体" panose="02010600030101010101" pitchFamily="2" charset="-122"/>
              </a:rPr>
              <a:t>表示正数</a:t>
            </a:r>
            <a:r>
              <a:rPr lang="en-US" altLang="zh-CN" sz="1600" b="0" kern="1200" dirty="0">
                <a:solidFill>
                  <a:schemeClr val="tx1"/>
                </a:solidFill>
                <a:effectLst/>
                <a:ea typeface="宋体" panose="02010600030101010101" pitchFamily="2" charset="-122"/>
              </a:rPr>
              <a:t>,CX=-1</a:t>
            </a:r>
            <a:r>
              <a:rPr lang="zh-CN" altLang="en-US" sz="1600" b="0" kern="1200" dirty="0">
                <a:solidFill>
                  <a:schemeClr val="tx1"/>
                </a:solidFill>
                <a:effectLst/>
                <a:ea typeface="宋体" panose="02010600030101010101" pitchFamily="2" charset="-122"/>
              </a:rPr>
              <a:t>表示负数</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说明：负数用“－”引导，正数用“＋”引导或直接输入</a:t>
            </a:r>
            <a:endParaRPr lang="en-US" altLang="zh-CN" sz="1600" b="0" kern="120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数据范围是＋</a:t>
            </a:r>
            <a:r>
              <a:rPr lang="en-US" altLang="zh-CN" sz="1600" b="0" kern="1200" dirty="0">
                <a:solidFill>
                  <a:schemeClr val="tx1"/>
                </a:solidFill>
                <a:effectLst/>
                <a:ea typeface="宋体" panose="02010600030101010101" pitchFamily="2" charset="-122"/>
              </a:rPr>
              <a:t>32767</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32768</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	proc</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push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push cx</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push dx</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xor</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	;BX</a:t>
            </a:r>
            <a:r>
              <a:rPr lang="zh-CN" altLang="en-US" sz="1600" b="0" kern="1200" dirty="0">
                <a:solidFill>
                  <a:schemeClr val="tx1"/>
                </a:solidFill>
                <a:effectLst/>
                <a:ea typeface="宋体" panose="02010600030101010101" pitchFamily="2" charset="-122"/>
              </a:rPr>
              <a:t>保存结果</a:t>
            </a:r>
          </a:p>
          <a:p>
            <a:pPr marL="0" indent="0" eaLnBrk="1" hangingPunct="1">
              <a:spcBef>
                <a:spcPct val="25000"/>
              </a:spcBef>
              <a:buFont typeface="Arial" panose="020B0604020202020204" pitchFamily="34" charset="0"/>
              <a:buNone/>
            </a:pPr>
            <a:r>
              <a:rPr lang="zh-CN" altLang="en-US"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xor</a:t>
            </a:r>
            <a:r>
              <a:rPr lang="en-US" altLang="zh-CN" sz="1600" b="0" kern="1200" dirty="0">
                <a:solidFill>
                  <a:schemeClr val="tx1"/>
                </a:solidFill>
                <a:effectLst/>
                <a:ea typeface="宋体" panose="02010600030101010101" pitchFamily="2" charset="-122"/>
              </a:rPr>
              <a:t> cx, cx</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	;CX</a:t>
            </a:r>
            <a:r>
              <a:rPr lang="zh-CN" altLang="en-US" sz="1600" b="0" kern="1200" dirty="0">
                <a:solidFill>
                  <a:schemeClr val="tx1"/>
                </a:solidFill>
                <a:effectLst/>
                <a:ea typeface="宋体" panose="02010600030101010101" pitchFamily="2" charset="-122"/>
              </a:rPr>
              <a:t>为正负标志，</a:t>
            </a:r>
            <a:r>
              <a:rPr lang="en-US" altLang="zh-CN" sz="1600" b="0" kern="1200" dirty="0">
                <a:solidFill>
                  <a:schemeClr val="tx1"/>
                </a:solidFill>
                <a:effectLst/>
                <a:ea typeface="宋体" panose="02010600030101010101" pitchFamily="2" charset="-122"/>
              </a:rPr>
              <a:t>0</a:t>
            </a:r>
            <a:r>
              <a:rPr lang="zh-CN" altLang="en-US" sz="1600" b="0" kern="1200" dirty="0">
                <a:solidFill>
                  <a:schemeClr val="tx1"/>
                </a:solidFill>
                <a:effectLst/>
                <a:ea typeface="宋体" panose="02010600030101010101" pitchFamily="2" charset="-122"/>
              </a:rPr>
              <a:t>为正，－</a:t>
            </a:r>
            <a:r>
              <a:rPr lang="en-US" altLang="zh-CN" sz="1600" b="0" kern="1200" dirty="0">
                <a:solidFill>
                  <a:schemeClr val="tx1"/>
                </a:solidFill>
                <a:effectLst/>
                <a:ea typeface="宋体" panose="02010600030101010101" pitchFamily="2" charset="-122"/>
              </a:rPr>
              <a:t>1</a:t>
            </a:r>
            <a:r>
              <a:rPr lang="zh-CN" altLang="en-US" sz="1600" b="0" kern="1200" dirty="0">
                <a:solidFill>
                  <a:schemeClr val="tx1"/>
                </a:solidFill>
                <a:effectLst/>
                <a:ea typeface="宋体" panose="02010600030101010101" pitchFamily="2" charset="-122"/>
              </a:rPr>
              <a:t>为负</a:t>
            </a:r>
          </a:p>
          <a:p>
            <a:pPr marL="0" indent="0" eaLnBrk="1" hangingPunct="1">
              <a:spcBef>
                <a:spcPct val="25000"/>
              </a:spcBef>
              <a:buFont typeface="Arial" panose="020B0604020202020204" pitchFamily="34" charset="0"/>
              <a:buNone/>
            </a:pPr>
            <a:r>
              <a:rPr lang="zh-CN" altLang="en-US"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ah, 1	;</a:t>
            </a:r>
            <a:r>
              <a:rPr lang="zh-CN" altLang="en-US" sz="1600" b="0" kern="1200" dirty="0">
                <a:solidFill>
                  <a:schemeClr val="tx1"/>
                </a:solidFill>
                <a:effectLst/>
                <a:ea typeface="宋体" panose="02010600030101010101" pitchFamily="2" charset="-122"/>
              </a:rPr>
              <a:t>输入一个字符</a:t>
            </a:r>
          </a:p>
          <a:p>
            <a:pPr marL="0" indent="0" eaLnBrk="1" hangingPunct="1">
              <a:spcBef>
                <a:spcPct val="25000"/>
              </a:spcBef>
              <a:buFont typeface="Arial" panose="020B0604020202020204" pitchFamily="34" charset="0"/>
              <a:buNone/>
            </a:pPr>
            <a:r>
              <a:rPr lang="zh-CN" altLang="en-US"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int</a:t>
            </a:r>
            <a:r>
              <a:rPr lang="en-US" altLang="zh-CN" sz="1600" b="0" kern="1200" dirty="0">
                <a:solidFill>
                  <a:schemeClr val="tx1"/>
                </a:solidFill>
                <a:effectLst/>
                <a:ea typeface="宋体" panose="02010600030101010101" pitchFamily="2" charset="-122"/>
              </a:rPr>
              <a:t> 21h</a:t>
            </a: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a:t>
            </a:r>
            <a:r>
              <a:rPr lang="en-US" altLang="zh-CN" sz="1600" b="0" dirty="0" err="1">
                <a:solidFill>
                  <a:schemeClr val="tx1"/>
                </a:solidFill>
                <a:effectLst/>
                <a:ea typeface="宋体" panose="02010600030101010101" pitchFamily="2" charset="-122"/>
              </a:rPr>
              <a:t>cmp</a:t>
            </a:r>
            <a:r>
              <a:rPr lang="en-US" altLang="zh-CN" sz="1600" b="0" dirty="0">
                <a:solidFill>
                  <a:schemeClr val="tx1"/>
                </a:solidFill>
                <a:effectLst/>
                <a:ea typeface="宋体" panose="02010600030101010101" pitchFamily="2" charset="-122"/>
              </a:rPr>
              <a:t> al, '+'	</a:t>
            </a: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a:t>
            </a:r>
            <a:r>
              <a:rPr lang="zh-CN" altLang="en-US" sz="1600" b="0" dirty="0">
                <a:solidFill>
                  <a:schemeClr val="tx1"/>
                </a:solidFill>
                <a:effectLst/>
                <a:ea typeface="宋体" panose="02010600030101010101" pitchFamily="2" charset="-122"/>
              </a:rPr>
              <a:t>是“＋”，继续输入字符</a:t>
            </a:r>
          </a:p>
          <a:p>
            <a:pPr marL="0" indent="0" eaLnBrk="1" hangingPunct="1">
              <a:spcBef>
                <a:spcPct val="25000"/>
              </a:spcBef>
              <a:buFont typeface="Arial" panose="020B0604020202020204" pitchFamily="34" charset="0"/>
              <a:buNone/>
            </a:pPr>
            <a:r>
              <a:rPr lang="zh-CN" altLang="en-US" sz="1600" b="0" dirty="0">
                <a:solidFill>
                  <a:schemeClr val="tx1"/>
                </a:solidFill>
                <a:effectLst/>
                <a:ea typeface="宋体" panose="02010600030101010101" pitchFamily="2" charset="-122"/>
              </a:rPr>
              <a:t>	</a:t>
            </a:r>
            <a:r>
              <a:rPr lang="en-US" altLang="zh-CN" sz="1600" b="0" dirty="0" err="1">
                <a:solidFill>
                  <a:schemeClr val="tx1"/>
                </a:solidFill>
                <a:effectLst/>
                <a:ea typeface="宋体" panose="02010600030101010101" pitchFamily="2" charset="-122"/>
              </a:rPr>
              <a:t>jz</a:t>
            </a:r>
            <a:r>
              <a:rPr lang="en-US" altLang="zh-CN" sz="1600" b="0" dirty="0">
                <a:solidFill>
                  <a:schemeClr val="tx1"/>
                </a:solidFill>
                <a:effectLst/>
                <a:ea typeface="宋体" panose="02010600030101010101" pitchFamily="2" charset="-122"/>
              </a:rPr>
              <a:t> read1</a:t>
            </a: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452120" y="980728"/>
            <a:ext cx="4284476" cy="5570756"/>
          </a:xfr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cmp</a:t>
            </a:r>
            <a:r>
              <a:rPr lang="en-US" altLang="zh-CN" sz="1600" b="0" kern="1200" dirty="0">
                <a:solidFill>
                  <a:schemeClr val="tx1"/>
                </a:solidFill>
                <a:effectLst/>
                <a:ea typeface="宋体" panose="02010600030101010101" pitchFamily="2" charset="-122"/>
              </a:rPr>
              <a:t> al, '-'	</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是“－”，设置－</a:t>
            </a:r>
            <a:r>
              <a:rPr lang="en-US" altLang="zh-CN" sz="1600" b="0" kern="1200" dirty="0">
                <a:solidFill>
                  <a:schemeClr val="tx1"/>
                </a:solidFill>
                <a:effectLst/>
                <a:ea typeface="宋体" panose="02010600030101010101" pitchFamily="2" charset="-122"/>
              </a:rPr>
              <a:t>1</a:t>
            </a:r>
            <a:r>
              <a:rPr lang="zh-CN" altLang="en-US" sz="1600" b="0" kern="1200" dirty="0">
                <a:solidFill>
                  <a:schemeClr val="tx1"/>
                </a:solidFill>
                <a:effectLst/>
                <a:ea typeface="宋体" panose="02010600030101010101" pitchFamily="2" charset="-122"/>
              </a:rPr>
              <a:t>标志</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jnz</a:t>
            </a:r>
            <a:r>
              <a:rPr lang="en-US" altLang="zh-CN" sz="1600" b="0" kern="1200" dirty="0">
                <a:solidFill>
                  <a:schemeClr val="tx1"/>
                </a:solidFill>
                <a:effectLst/>
                <a:ea typeface="宋体" panose="02010600030101010101" pitchFamily="2" charset="-122"/>
              </a:rPr>
              <a:t> read2	</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非“＋”和“－”，转</a:t>
            </a:r>
            <a:r>
              <a:rPr lang="en-US" altLang="zh-CN" sz="1600" b="0" kern="1200" dirty="0">
                <a:solidFill>
                  <a:schemeClr val="tx1"/>
                </a:solidFill>
                <a:effectLst/>
                <a:ea typeface="宋体" panose="02010600030101010101" pitchFamily="2" charset="-122"/>
              </a:rPr>
              <a:t>read2</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cx, -1</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read1: </a:t>
            </a: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ah, 1	</a:t>
            </a:r>
          </a:p>
          <a:p>
            <a:pPr marL="0" indent="53340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继续输入字符</a:t>
            </a:r>
            <a:endParaRPr lang="en-US" altLang="zh-CN" sz="1600" b="0" kern="1200" dirty="0">
              <a:solidFill>
                <a:schemeClr val="tx1"/>
              </a:solidFill>
              <a:effectLst/>
              <a:ea typeface="宋体" panose="02010600030101010101" pitchFamily="2" charset="-122"/>
            </a:endParaRPr>
          </a:p>
          <a:p>
            <a:pPr marL="0" indent="533400" eaLnBrk="1" hangingPunct="1">
              <a:spcBef>
                <a:spcPct val="25000"/>
              </a:spcBef>
              <a:buFont typeface="Arial" panose="020B0604020202020204" pitchFamily="34" charset="0"/>
              <a:buNone/>
            </a:pPr>
            <a:r>
              <a:rPr lang="en-US" altLang="zh-CN" sz="1600" b="0" kern="1200" dirty="0" err="1">
                <a:solidFill>
                  <a:schemeClr val="tx1"/>
                </a:solidFill>
                <a:effectLst/>
                <a:ea typeface="宋体" panose="02010600030101010101" pitchFamily="2" charset="-122"/>
              </a:rPr>
              <a:t>int</a:t>
            </a:r>
            <a:r>
              <a:rPr lang="en-US" altLang="zh-CN" sz="1600" b="0" kern="1200" dirty="0">
                <a:solidFill>
                  <a:schemeClr val="tx1"/>
                </a:solidFill>
                <a:effectLst/>
                <a:ea typeface="宋体" panose="02010600030101010101" pitchFamily="2" charset="-122"/>
              </a:rPr>
              <a:t> 21h</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read2: </a:t>
            </a:r>
            <a:r>
              <a:rPr lang="en-US" altLang="zh-CN" sz="1600" b="0" kern="1200" dirty="0" err="1">
                <a:solidFill>
                  <a:schemeClr val="tx1"/>
                </a:solidFill>
                <a:effectLst/>
                <a:ea typeface="宋体" panose="02010600030101010101" pitchFamily="2" charset="-122"/>
              </a:rPr>
              <a:t>cmp</a:t>
            </a:r>
            <a:r>
              <a:rPr lang="en-US" altLang="zh-CN" sz="1600" b="0" kern="1200" dirty="0">
                <a:solidFill>
                  <a:schemeClr val="tx1"/>
                </a:solidFill>
                <a:effectLst/>
                <a:ea typeface="宋体" panose="02010600030101010101" pitchFamily="2" charset="-122"/>
              </a:rPr>
              <a:t> al,'0‘</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不是</a:t>
            </a:r>
            <a:r>
              <a:rPr lang="en-US" altLang="zh-CN" sz="1600" b="0" kern="1200" dirty="0">
                <a:solidFill>
                  <a:schemeClr val="tx1"/>
                </a:solidFill>
                <a:effectLst/>
                <a:ea typeface="宋体" panose="02010600030101010101" pitchFamily="2" charset="-122"/>
              </a:rPr>
              <a:t>0</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9</a:t>
            </a:r>
            <a:r>
              <a:rPr lang="zh-CN" altLang="en-US" sz="1600" b="0" kern="1200" dirty="0">
                <a:solidFill>
                  <a:schemeClr val="tx1"/>
                </a:solidFill>
                <a:effectLst/>
                <a:ea typeface="宋体" panose="02010600030101010101" pitchFamily="2" charset="-122"/>
              </a:rPr>
              <a:t>之间的字符，则输入数据结束</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jb</a:t>
            </a:r>
            <a:r>
              <a:rPr lang="en-US" altLang="zh-CN" sz="1600" b="0" kern="1200" dirty="0">
                <a:solidFill>
                  <a:schemeClr val="tx1"/>
                </a:solidFill>
                <a:effectLst/>
                <a:ea typeface="宋体" panose="02010600030101010101" pitchFamily="2" charset="-122"/>
              </a:rPr>
              <a:t> read3</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cmp</a:t>
            </a:r>
            <a:r>
              <a:rPr lang="en-US" altLang="zh-CN" sz="1600" b="0" kern="1200" dirty="0">
                <a:solidFill>
                  <a:schemeClr val="tx1"/>
                </a:solidFill>
                <a:effectLst/>
                <a:ea typeface="宋体" panose="02010600030101010101" pitchFamily="2" charset="-122"/>
              </a:rPr>
              <a:t> al, '9'</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ja read3</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sub al, 30h</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是</a:t>
            </a:r>
            <a:r>
              <a:rPr lang="en-US" altLang="zh-CN" sz="1600" b="0" kern="1200" dirty="0">
                <a:solidFill>
                  <a:schemeClr val="tx1"/>
                </a:solidFill>
                <a:effectLst/>
                <a:ea typeface="宋体" panose="02010600030101010101" pitchFamily="2" charset="-122"/>
              </a:rPr>
              <a:t>0</a:t>
            </a:r>
            <a:r>
              <a:rPr lang="zh-CN" altLang="en-US" sz="1600" b="0" kern="1200" dirty="0">
                <a:solidFill>
                  <a:schemeClr val="tx1"/>
                </a:solidFill>
                <a:effectLst/>
                <a:ea typeface="宋体" panose="02010600030101010101" pitchFamily="2" charset="-122"/>
              </a:rPr>
              <a:t>～</a:t>
            </a:r>
            <a:r>
              <a:rPr lang="en-US" altLang="zh-CN" sz="1600" b="0" kern="1200" dirty="0">
                <a:solidFill>
                  <a:schemeClr val="tx1"/>
                </a:solidFill>
                <a:effectLst/>
                <a:ea typeface="宋体" panose="02010600030101010101" pitchFamily="2" charset="-122"/>
              </a:rPr>
              <a:t>9</a:t>
            </a:r>
            <a:r>
              <a:rPr lang="zh-CN" altLang="en-US" sz="1600" b="0" kern="1200" dirty="0">
                <a:solidFill>
                  <a:schemeClr val="tx1"/>
                </a:solidFill>
                <a:effectLst/>
                <a:ea typeface="宋体" panose="02010600030101010101" pitchFamily="2" charset="-122"/>
              </a:rPr>
              <a:t>之间的字符，则转换为二进制数</a:t>
            </a:r>
          </a:p>
          <a:p>
            <a:pPr marL="0" indent="533400" eaLnBrk="1" hangingPunct="1">
              <a:spcBef>
                <a:spcPct val="25000"/>
              </a:spcBef>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利用移位指令，实现数值乘</a:t>
            </a:r>
            <a:r>
              <a:rPr lang="en-US" altLang="zh-CN" sz="1600" b="0" kern="1200" dirty="0">
                <a:solidFill>
                  <a:schemeClr val="tx1"/>
                </a:solidFill>
                <a:effectLst/>
                <a:ea typeface="宋体" panose="02010600030101010101" pitchFamily="2" charset="-122"/>
              </a:rPr>
              <a:t>10</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shl</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 1</a:t>
            </a:r>
          </a:p>
          <a:p>
            <a:pPr marL="0" indent="533400" eaLnBrk="1" hangingPunct="1">
              <a:spcBef>
                <a:spcPct val="25000"/>
              </a:spcBef>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dx,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p:txBody>
      </p:sp>
      <p:sp>
        <p:nvSpPr>
          <p:cNvPr id="1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补充例题</a:t>
            </a:r>
          </a:p>
        </p:txBody>
      </p:sp>
      <p:sp>
        <p:nvSpPr>
          <p:cNvPr id="22" name="Rectangle 2"/>
          <p:cNvSpPr txBox="1">
            <a:spLocks noChangeArrowheads="1"/>
          </p:cNvSpPr>
          <p:nvPr/>
        </p:nvSpPr>
        <p:spPr bwMode="auto">
          <a:xfrm>
            <a:off x="4900449" y="8620"/>
            <a:ext cx="3888432" cy="6740307"/>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sz="1800">
                <a:solidFill>
                  <a:schemeClr val="tx1"/>
                </a:solidFill>
                <a:latin typeface="+mn-lt"/>
                <a:ea typeface="+mn-ea"/>
              </a:defRPr>
            </a:lvl9pPr>
          </a:lstStyle>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shl</a:t>
            </a:r>
            <a:r>
              <a:rPr lang="en-US" altLang="zh-CN" sz="1600" b="0" kern="1200" dirty="0">
                <a:solidFill>
                  <a:schemeClr val="tx1"/>
                </a:solidFill>
                <a:effectLst/>
                <a:ea typeface="宋体" panose="02010600030101010101" pitchFamily="2" charset="-122"/>
              </a:rPr>
              <a:t> bx,1</a:t>
            </a: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shl</a:t>
            </a:r>
            <a:r>
              <a:rPr lang="en-US" altLang="zh-CN" sz="1600" b="0" kern="1200" dirty="0">
                <a:solidFill>
                  <a:schemeClr val="tx1"/>
                </a:solidFill>
                <a:effectLst/>
                <a:ea typeface="宋体" panose="02010600030101010101" pitchFamily="2" charset="-122"/>
              </a:rPr>
              <a:t> bx,1</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add </a:t>
            </a:r>
            <a:r>
              <a:rPr lang="en-US" altLang="zh-CN" sz="1600" b="0" kern="1200" dirty="0" err="1">
                <a:solidFill>
                  <a:schemeClr val="tx1"/>
                </a:solidFill>
                <a:effectLst/>
                <a:ea typeface="宋体" panose="02010600030101010101" pitchFamily="2" charset="-122"/>
              </a:rPr>
              <a:t>bx,dx</a:t>
            </a:r>
            <a:endParaRPr lang="en-US" altLang="zh-CN" sz="1600" b="0" kern="1200" dirty="0">
              <a:solidFill>
                <a:schemeClr val="tx1"/>
              </a:solidFill>
              <a:effectLst/>
              <a:ea typeface="宋体" panose="02010600030101010101" pitchFamily="2" charset="-122"/>
            </a:endParaRP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ah,0</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add </a:t>
            </a:r>
            <a:r>
              <a:rPr lang="en-US" altLang="zh-CN" sz="1600" b="0" kern="1200" dirty="0" err="1">
                <a:solidFill>
                  <a:schemeClr val="tx1"/>
                </a:solidFill>
                <a:effectLst/>
                <a:ea typeface="宋体" panose="02010600030101010101" pitchFamily="2" charset="-122"/>
              </a:rPr>
              <a:t>bx,ax</a:t>
            </a:r>
            <a:endParaRPr lang="en-US" altLang="zh-CN" sz="1600" b="0" kern="1200" dirty="0">
              <a:solidFill>
                <a:schemeClr val="tx1"/>
              </a:solidFill>
              <a:effectLst/>
              <a:ea typeface="宋体" panose="02010600030101010101" pitchFamily="2" charset="-122"/>
            </a:endParaRP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a:t>
            </a:r>
            <a:r>
              <a:rPr lang="zh-CN" altLang="en-US" sz="1600" b="0" kern="1200" dirty="0">
                <a:solidFill>
                  <a:schemeClr val="tx1"/>
                </a:solidFill>
                <a:effectLst/>
                <a:ea typeface="宋体" panose="02010600030101010101" pitchFamily="2" charset="-122"/>
              </a:rPr>
              <a:t>已输入数值乘</a:t>
            </a:r>
            <a:r>
              <a:rPr lang="en-US" altLang="zh-CN" sz="1600" b="0" kern="1200" dirty="0">
                <a:solidFill>
                  <a:schemeClr val="tx1"/>
                </a:solidFill>
                <a:effectLst/>
                <a:ea typeface="宋体" panose="02010600030101010101" pitchFamily="2" charset="-122"/>
              </a:rPr>
              <a:t>10</a:t>
            </a:r>
            <a:r>
              <a:rPr lang="zh-CN" altLang="en-US" sz="1600" b="0" kern="1200" dirty="0">
                <a:solidFill>
                  <a:schemeClr val="tx1"/>
                </a:solidFill>
                <a:effectLst/>
                <a:ea typeface="宋体" panose="02010600030101010101" pitchFamily="2" charset="-122"/>
              </a:rPr>
              <a:t>后，与新输入数值相加</a:t>
            </a: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jmp</a:t>
            </a:r>
            <a:r>
              <a:rPr lang="en-US" altLang="zh-CN" sz="1600" b="0" kern="1200" dirty="0">
                <a:solidFill>
                  <a:schemeClr val="tx1"/>
                </a:solidFill>
                <a:effectLst/>
                <a:ea typeface="宋体" panose="02010600030101010101" pitchFamily="2" charset="-122"/>
              </a:rPr>
              <a:t> read1	;</a:t>
            </a:r>
            <a:r>
              <a:rPr lang="zh-CN" altLang="en-US" sz="1600" b="0" kern="1200" dirty="0">
                <a:solidFill>
                  <a:schemeClr val="tx1"/>
                </a:solidFill>
                <a:effectLst/>
                <a:ea typeface="宋体" panose="02010600030101010101" pitchFamily="2" charset="-122"/>
              </a:rPr>
              <a:t>继续输入字符</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read3: </a:t>
            </a:r>
            <a:r>
              <a:rPr lang="en-US" altLang="zh-CN" sz="1600" b="0" kern="1200" dirty="0" err="1">
                <a:solidFill>
                  <a:schemeClr val="tx1"/>
                </a:solidFill>
                <a:effectLst/>
                <a:ea typeface="宋体" panose="02010600030101010101" pitchFamily="2" charset="-122"/>
              </a:rPr>
              <a:t>cmp</a:t>
            </a:r>
            <a:r>
              <a:rPr lang="en-US" altLang="zh-CN" sz="1600" b="0" kern="1200" dirty="0">
                <a:solidFill>
                  <a:schemeClr val="tx1"/>
                </a:solidFill>
                <a:effectLst/>
                <a:ea typeface="宋体" panose="02010600030101010101" pitchFamily="2" charset="-122"/>
              </a:rPr>
              <a:t> cx,0</a:t>
            </a: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jz</a:t>
            </a:r>
            <a:r>
              <a:rPr lang="en-US" altLang="zh-CN" sz="1600" b="0" kern="1200" dirty="0">
                <a:solidFill>
                  <a:schemeClr val="tx1"/>
                </a:solidFill>
                <a:effectLst/>
                <a:ea typeface="宋体" panose="02010600030101010101" pitchFamily="2" charset="-122"/>
              </a:rPr>
              <a:t> read4</a:t>
            </a:r>
          </a:p>
          <a:p>
            <a:pPr marL="0" indent="533400" eaLnBrk="1" hangingPunct="1">
              <a:spcBef>
                <a:spcPct val="25000"/>
              </a:spcBef>
              <a:buFont typeface="Wingdings" panose="05000000000000000000" pitchFamily="2" charset="2"/>
              <a:buNone/>
            </a:pPr>
            <a:r>
              <a:rPr lang="en-US" altLang="zh-CN" sz="1600" b="0" kern="1200" dirty="0" err="1">
                <a:solidFill>
                  <a:schemeClr val="tx1"/>
                </a:solidFill>
                <a:effectLst/>
                <a:ea typeface="宋体" panose="02010600030101010101" pitchFamily="2" charset="-122"/>
              </a:rPr>
              <a:t>neg</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bx</a:t>
            </a:r>
            <a:r>
              <a:rPr lang="en-US" altLang="zh-CN" sz="1600" b="0" kern="1200" dirty="0">
                <a:solidFill>
                  <a:schemeClr val="tx1"/>
                </a:solidFill>
                <a:effectLst/>
                <a:ea typeface="宋体" panose="02010600030101010101" pitchFamily="2" charset="-122"/>
              </a:rPr>
              <a:t>	;</a:t>
            </a:r>
            <a:r>
              <a:rPr lang="zh-CN" altLang="en-US" sz="1600" b="0" kern="1200" dirty="0">
                <a:solidFill>
                  <a:schemeClr val="tx1"/>
                </a:solidFill>
                <a:effectLst/>
                <a:ea typeface="宋体" panose="02010600030101010101" pitchFamily="2" charset="-122"/>
              </a:rPr>
              <a:t>是负数，进行求补</a:t>
            </a:r>
          </a:p>
          <a:p>
            <a:pPr marL="0" indent="0" eaLnBrk="1" hangingPunct="1">
              <a:spcBef>
                <a:spcPct val="25000"/>
              </a:spcBef>
              <a:buFont typeface="Arial" panose="020B0604020202020204" pitchFamily="34" charset="0"/>
              <a:buNone/>
            </a:pPr>
            <a:r>
              <a:rPr lang="en-US" altLang="zh-CN" sz="1600" b="0" kern="1200" dirty="0">
                <a:solidFill>
                  <a:schemeClr val="tx1"/>
                </a:solidFill>
                <a:effectLst/>
                <a:ea typeface="宋体" panose="02010600030101010101" pitchFamily="2" charset="-122"/>
              </a:rPr>
              <a:t>read4: </a:t>
            </a:r>
            <a:r>
              <a:rPr lang="en-US" altLang="zh-CN" sz="1600" b="0" kern="1200" dirty="0" err="1">
                <a:solidFill>
                  <a:schemeClr val="tx1"/>
                </a:solidFill>
                <a:effectLst/>
                <a:ea typeface="宋体" panose="02010600030101010101" pitchFamily="2" charset="-122"/>
              </a:rPr>
              <a:t>mov</a:t>
            </a:r>
            <a:r>
              <a:rPr lang="en-US" altLang="zh-CN" sz="1600" b="0" kern="1200" dirty="0">
                <a:solidFill>
                  <a:schemeClr val="tx1"/>
                </a:solidFill>
                <a:effectLst/>
                <a:ea typeface="宋体" panose="02010600030101010101" pitchFamily="2" charset="-122"/>
              </a:rPr>
              <a:t> </a:t>
            </a:r>
            <a:r>
              <a:rPr lang="en-US" altLang="zh-CN" sz="1600" b="0" kern="1200" dirty="0" err="1">
                <a:solidFill>
                  <a:schemeClr val="tx1"/>
                </a:solidFill>
                <a:effectLst/>
                <a:ea typeface="宋体" panose="02010600030101010101" pitchFamily="2" charset="-122"/>
              </a:rPr>
              <a:t>ax,bx</a:t>
            </a:r>
            <a:r>
              <a:rPr lang="en-US" altLang="zh-CN" sz="1600" b="0" kern="1200" dirty="0">
                <a:solidFill>
                  <a:schemeClr val="tx1"/>
                </a:solidFill>
                <a:effectLst/>
                <a:ea typeface="宋体" panose="02010600030101010101" pitchFamily="2" charset="-122"/>
              </a:rPr>
              <a:t>	;</a:t>
            </a:r>
            <a:r>
              <a:rPr lang="zh-CN" altLang="en-US" sz="1600" b="0" kern="1200" dirty="0">
                <a:solidFill>
                  <a:schemeClr val="tx1"/>
                </a:solidFill>
                <a:effectLst/>
                <a:ea typeface="宋体" panose="02010600030101010101" pitchFamily="2" charset="-122"/>
              </a:rPr>
              <a:t>设置出口参数</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pop dx</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pop cx</a:t>
            </a: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pop </a:t>
            </a:r>
            <a:r>
              <a:rPr lang="en-US" altLang="zh-CN" sz="1600" b="0" kern="1200" dirty="0" err="1">
                <a:solidFill>
                  <a:schemeClr val="tx1"/>
                </a:solidFill>
                <a:effectLst/>
                <a:ea typeface="宋体" panose="02010600030101010101" pitchFamily="2" charset="-122"/>
              </a:rPr>
              <a:t>bx</a:t>
            </a:r>
            <a:endParaRPr lang="en-US" altLang="zh-CN" sz="1600" b="0" kern="1200" dirty="0">
              <a:solidFill>
                <a:schemeClr val="tx1"/>
              </a:solidFill>
              <a:effectLst/>
              <a:ea typeface="宋体" panose="02010600030101010101" pitchFamily="2" charset="-122"/>
            </a:endParaRPr>
          </a:p>
          <a:p>
            <a:pPr marL="0" indent="533400" eaLnBrk="1" hangingPunct="1">
              <a:spcBef>
                <a:spcPct val="25000"/>
              </a:spcBef>
              <a:buFont typeface="Wingdings" panose="05000000000000000000" pitchFamily="2" charset="2"/>
              <a:buNone/>
            </a:pPr>
            <a:r>
              <a:rPr lang="en-US" altLang="zh-CN" sz="1600" b="0" kern="1200" dirty="0">
                <a:solidFill>
                  <a:schemeClr val="tx1"/>
                </a:solidFill>
                <a:effectLst/>
                <a:ea typeface="宋体" panose="02010600030101010101" pitchFamily="2" charset="-122"/>
              </a:rPr>
              <a:t>ret	;</a:t>
            </a:r>
            <a:r>
              <a:rPr lang="zh-CN" altLang="en-US" sz="1600" b="0" kern="1200" dirty="0">
                <a:solidFill>
                  <a:schemeClr val="tx1"/>
                </a:solidFill>
                <a:effectLst/>
                <a:ea typeface="宋体" panose="02010600030101010101" pitchFamily="2" charset="-122"/>
              </a:rPr>
              <a:t>子程序返回</a:t>
            </a:r>
            <a:endParaRPr lang="en-US" altLang="zh-CN" sz="1600" b="0" kern="120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read	</a:t>
            </a:r>
            <a:r>
              <a:rPr lang="en-US" altLang="zh-CN" sz="1600" b="0" dirty="0" err="1">
                <a:solidFill>
                  <a:schemeClr val="tx1"/>
                </a:solidFill>
                <a:effectLst/>
                <a:ea typeface="宋体" panose="02010600030101010101" pitchFamily="2" charset="-122"/>
              </a:rPr>
              <a:t>endp</a:t>
            </a:r>
            <a:endParaRPr lang="en-US" altLang="zh-CN" sz="1600" b="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a:t>
            </a:r>
            <a:r>
              <a:rPr lang="zh-CN" altLang="en-US" sz="1600" b="0" dirty="0">
                <a:solidFill>
                  <a:schemeClr val="tx1"/>
                </a:solidFill>
                <a:effectLst/>
                <a:ea typeface="宋体" panose="02010600030101010101" pitchFamily="2" charset="-122"/>
              </a:rPr>
              <a:t>使光标回车换行的子程序</a:t>
            </a:r>
          </a:p>
          <a:p>
            <a:pPr marL="0" indent="0" eaLnBrk="1" hangingPunct="1">
              <a:spcBef>
                <a:spcPct val="25000"/>
              </a:spcBef>
              <a:buFont typeface="Arial" panose="020B0604020202020204" pitchFamily="34" charset="0"/>
              <a:buNone/>
            </a:pPr>
            <a:r>
              <a:rPr lang="en-US" altLang="zh-CN" sz="1600" b="0" dirty="0" err="1">
                <a:solidFill>
                  <a:schemeClr val="tx1"/>
                </a:solidFill>
                <a:effectLst/>
                <a:ea typeface="宋体" panose="02010600030101010101" pitchFamily="2" charset="-122"/>
              </a:rPr>
              <a:t>dpcrlf</a:t>
            </a:r>
            <a:r>
              <a:rPr lang="en-US" altLang="zh-CN" sz="1600" b="0" dirty="0">
                <a:solidFill>
                  <a:schemeClr val="tx1"/>
                </a:solidFill>
                <a:effectLst/>
                <a:ea typeface="宋体" panose="02010600030101010101" pitchFamily="2" charset="-122"/>
              </a:rPr>
              <a:t>	proc</a:t>
            </a: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	;</a:t>
            </a:r>
            <a:r>
              <a:rPr lang="zh-CN" altLang="en-US" sz="1600" b="0" dirty="0">
                <a:solidFill>
                  <a:schemeClr val="tx1"/>
                </a:solidFill>
                <a:effectLst/>
                <a:ea typeface="宋体" panose="02010600030101010101" pitchFamily="2" charset="-122"/>
              </a:rPr>
              <a:t>省略</a:t>
            </a:r>
          </a:p>
          <a:p>
            <a:pPr marL="0" indent="0" eaLnBrk="1" hangingPunct="1">
              <a:spcBef>
                <a:spcPct val="25000"/>
              </a:spcBef>
              <a:buFont typeface="Arial" panose="020B0604020202020204" pitchFamily="34" charset="0"/>
              <a:buNone/>
            </a:pPr>
            <a:r>
              <a:rPr lang="en-US" altLang="zh-CN" sz="1600" b="0" dirty="0" err="1">
                <a:solidFill>
                  <a:schemeClr val="tx1"/>
                </a:solidFill>
                <a:effectLst/>
                <a:ea typeface="宋体" panose="02010600030101010101" pitchFamily="2" charset="-122"/>
              </a:rPr>
              <a:t>dpcrlf</a:t>
            </a:r>
            <a:r>
              <a:rPr lang="en-US" altLang="zh-CN" sz="1600" b="0" dirty="0">
                <a:solidFill>
                  <a:schemeClr val="tx1"/>
                </a:solidFill>
                <a:effectLst/>
                <a:ea typeface="宋体" panose="02010600030101010101" pitchFamily="2" charset="-122"/>
              </a:rPr>
              <a:t>	</a:t>
            </a:r>
            <a:r>
              <a:rPr lang="en-US" altLang="zh-CN" sz="1600" b="0" dirty="0" err="1">
                <a:solidFill>
                  <a:schemeClr val="tx1"/>
                </a:solidFill>
                <a:effectLst/>
                <a:ea typeface="宋体" panose="02010600030101010101" pitchFamily="2" charset="-122"/>
              </a:rPr>
              <a:t>endp</a:t>
            </a:r>
            <a:endParaRPr lang="en-US" altLang="zh-CN" sz="1600" b="0" dirty="0">
              <a:solidFill>
                <a:schemeClr val="tx1"/>
              </a:solidFill>
              <a:effectLst/>
              <a:ea typeface="宋体" panose="02010600030101010101" pitchFamily="2" charset="-122"/>
            </a:endParaRPr>
          </a:p>
          <a:p>
            <a:pPr marL="0" indent="0" eaLnBrk="1" hangingPunct="1">
              <a:spcBef>
                <a:spcPct val="25000"/>
              </a:spcBef>
              <a:buFont typeface="Arial" panose="020B0604020202020204" pitchFamily="34" charset="0"/>
              <a:buNone/>
            </a:pPr>
            <a:r>
              <a:rPr lang="en-US" altLang="zh-CN" sz="1600" b="0" dirty="0">
                <a:solidFill>
                  <a:schemeClr val="tx1"/>
                </a:solidFill>
                <a:effectLst/>
                <a:ea typeface="宋体" panose="02010600030101010101" pitchFamily="2" charset="-122"/>
              </a:rPr>
              <a:t>	end</a:t>
            </a:r>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295636" y="1304764"/>
            <a:ext cx="63367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zh-CN" altLang="en-US" sz="2800" b="1" dirty="0">
                <a:solidFill>
                  <a:srgbClr val="800000"/>
                </a:solidFill>
              </a:rPr>
              <a:t>第</a:t>
            </a:r>
            <a:r>
              <a:rPr lang="en-US" altLang="zh-CN" sz="2800" b="1" dirty="0">
                <a:solidFill>
                  <a:srgbClr val="800000"/>
                </a:solidFill>
              </a:rPr>
              <a:t>7</a:t>
            </a:r>
            <a:r>
              <a:rPr lang="zh-CN" altLang="en-US" sz="2800" dirty="0">
                <a:solidFill>
                  <a:srgbClr val="800000"/>
                </a:solidFill>
              </a:rPr>
              <a:t>讲作业：</a:t>
            </a:r>
            <a:endParaRPr lang="en-US" altLang="zh-CN" sz="2800" dirty="0">
              <a:solidFill>
                <a:srgbClr val="800000"/>
              </a:solidFill>
            </a:endParaRPr>
          </a:p>
          <a:p>
            <a:r>
              <a:rPr lang="en-US" altLang="zh-CN" sz="2800" dirty="0">
                <a:solidFill>
                  <a:srgbClr val="800000"/>
                </a:solidFill>
              </a:rPr>
              <a:t>	</a:t>
            </a:r>
            <a:r>
              <a:rPr lang="fr-FR" altLang="zh-CN" sz="2800" dirty="0">
                <a:solidFill>
                  <a:srgbClr val="800000"/>
                </a:solidFill>
              </a:rPr>
              <a:t>Page 241</a:t>
            </a:r>
            <a:r>
              <a:rPr lang="zh-CN" altLang="en-US" sz="2800" dirty="0">
                <a:solidFill>
                  <a:srgbClr val="800000"/>
                </a:solidFill>
              </a:rPr>
              <a:t>：</a:t>
            </a:r>
            <a:r>
              <a:rPr lang="en-US" altLang="zh-CN" sz="2800" dirty="0">
                <a:solidFill>
                  <a:srgbClr val="800000"/>
                </a:solidFill>
              </a:rPr>
              <a:t>6.7</a:t>
            </a:r>
            <a:endParaRPr lang="fr-FR" altLang="zh-CN" sz="2800" dirty="0">
              <a:solidFill>
                <a:srgbClr val="800000"/>
              </a:solidFill>
            </a:endParaRPr>
          </a:p>
          <a:p>
            <a:endParaRPr lang="fr-FR" altLang="zh-CN" sz="2800" dirty="0">
              <a:solidFill>
                <a:srgbClr val="800000"/>
              </a:solidFill>
            </a:endParaRPr>
          </a:p>
          <a:p>
            <a:endParaRPr lang="fr-FR" altLang="zh-CN" sz="2800" dirty="0">
              <a:solidFill>
                <a:srgbClr val="800000"/>
              </a:solidFill>
            </a:endParaRPr>
          </a:p>
          <a:p>
            <a:r>
              <a:rPr lang="zh-CN" altLang="en-US" sz="2800" dirty="0">
                <a:solidFill>
                  <a:srgbClr val="800000"/>
                </a:solidFill>
              </a:rPr>
              <a:t>第</a:t>
            </a:r>
            <a:r>
              <a:rPr lang="en-US" altLang="zh-CN" sz="2800" dirty="0">
                <a:solidFill>
                  <a:srgbClr val="800000"/>
                </a:solidFill>
              </a:rPr>
              <a:t>8</a:t>
            </a:r>
            <a:r>
              <a:rPr lang="zh-CN" altLang="en-US" sz="2800" dirty="0">
                <a:solidFill>
                  <a:srgbClr val="800000"/>
                </a:solidFill>
              </a:rPr>
              <a:t>讲作业：</a:t>
            </a:r>
            <a:endParaRPr lang="en-US" altLang="zh-CN" sz="2800" dirty="0">
              <a:solidFill>
                <a:srgbClr val="800000"/>
              </a:solidFill>
            </a:endParaRPr>
          </a:p>
          <a:p>
            <a:r>
              <a:rPr lang="en-US" altLang="zh-CN" sz="2800" dirty="0">
                <a:solidFill>
                  <a:srgbClr val="800000"/>
                </a:solidFill>
              </a:rPr>
              <a:t>	</a:t>
            </a:r>
            <a:r>
              <a:rPr lang="fr-FR" altLang="zh-CN" sz="2800" dirty="0">
                <a:solidFill>
                  <a:srgbClr val="800000"/>
                </a:solidFill>
              </a:rPr>
              <a:t>Page 244</a:t>
            </a:r>
            <a:r>
              <a:rPr lang="zh-CN" altLang="en-US" sz="2800" dirty="0">
                <a:solidFill>
                  <a:srgbClr val="800000"/>
                </a:solidFill>
              </a:rPr>
              <a:t>：</a:t>
            </a:r>
            <a:r>
              <a:rPr lang="en-US" altLang="zh-CN" sz="2800" dirty="0">
                <a:solidFill>
                  <a:srgbClr val="800000"/>
                </a:solidFill>
              </a:rPr>
              <a:t>6.15</a:t>
            </a:r>
            <a:endParaRPr lang="zh-CN" altLang="en-US" sz="2800" b="1" dirty="0">
              <a:solidFill>
                <a:srgbClr val="800000"/>
              </a:solidFill>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7&amp;8</a:t>
            </a:r>
            <a:r>
              <a:rPr lang="zh-CN" altLang="en-US" sz="2600" kern="0" dirty="0">
                <a:solidFill>
                  <a:schemeClr val="tx2"/>
                </a:solidFill>
                <a:effectLst>
                  <a:outerShdw blurRad="38100" dist="38100" dir="2700000" algn="tl">
                    <a:srgbClr val="C0C0C0"/>
                  </a:outerShdw>
                </a:effectLst>
                <a:latin typeface="+mj-lt"/>
                <a:cs typeface="+mj-cs"/>
              </a:rPr>
              <a:t>讲：子程序结构</a:t>
            </a:r>
          </a:p>
        </p:txBody>
      </p:sp>
      <p:sp>
        <p:nvSpPr>
          <p:cNvPr id="3" name="文本框 2"/>
          <p:cNvSpPr txBox="1"/>
          <p:nvPr/>
        </p:nvSpPr>
        <p:spPr>
          <a:xfrm>
            <a:off x="1223628" y="1196752"/>
            <a:ext cx="6571615" cy="3637919"/>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子程序的引出与定义</a:t>
            </a:r>
          </a:p>
          <a:p>
            <a:pPr marL="342900" indent="-342900">
              <a:lnSpc>
                <a:spcPct val="160000"/>
              </a:lnSpc>
              <a:buClr>
                <a:srgbClr val="FF3300"/>
              </a:buClr>
              <a:buFont typeface="Wingdings" panose="05000000000000000000" charset="0"/>
              <a:buChar char=""/>
            </a:pPr>
            <a:r>
              <a:rPr lang="zh-CN" altLang="en-US" b="0" dirty="0">
                <a:solidFill>
                  <a:srgbClr val="FF0000"/>
                </a:solidFill>
                <a:latin typeface="宋体" panose="02010600030101010101" pitchFamily="2" charset="-122"/>
                <a:sym typeface="+mn-ea"/>
              </a:rPr>
              <a:t>子程序调用与和返回</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子程序设计方法</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子程序嵌套</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递归子程序</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程序的连接</a:t>
            </a:r>
          </a:p>
        </p:txBody>
      </p:sp>
    </p:spTree>
  </p:cSld>
  <p:clrMapOvr>
    <a:masterClrMapping/>
  </p:clrMapOvr>
  <p:transition/>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8211</TotalTime>
  <Words>11333</Words>
  <Application>Microsoft Macintosh PowerPoint</Application>
  <PresentationFormat>On-screen Show (4:3)</PresentationFormat>
  <Paragraphs>1718</Paragraphs>
  <Slides>82</Slides>
  <Notes>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97" baseType="lpstr">
      <vt:lpstr>楷体_GB2312</vt:lpstr>
      <vt:lpstr>黑体</vt:lpstr>
      <vt:lpstr>宋体</vt:lpstr>
      <vt:lpstr>华文新魏</vt:lpstr>
      <vt:lpstr>Arial</vt:lpstr>
      <vt:lpstr>Cambria Math</vt:lpstr>
      <vt:lpstr>Lucida Console</vt:lpstr>
      <vt:lpstr>Lucida Sans Unicode</vt:lpstr>
      <vt:lpstr>Tahoma</vt:lpstr>
      <vt:lpstr>Times New Roman</vt:lpstr>
      <vt:lpstr>Verdana</vt:lpstr>
      <vt:lpstr>Wingdings</vt:lpstr>
      <vt:lpstr>Level</vt:lpstr>
      <vt:lpstr>位图图像</vt:lpstr>
      <vt:lpstr>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；主程序清单如下： SSEG SEGMENT  STACK STK DB 20  DUP（0） SSEG ENDS DSEG SEGMENT LIST1 DW 100，110，48，130，24，150 CNT1 DW 6 LIST2 DW 200，20，220，6，240 CNT2 DW 5 LIST3 DW 300，15，340，350 CNT3 DW 4 SUM DW 0 DSEG ENDS CSEG SEGMENT  ASSUME    CS：CSEG，DS：DSEG  ASSUME    SS：SSEG START：MOV AX，DSEG  MOV DS，AX  MOV AX，SSEG  MOV SS，AX  LEA SI，LIST1  MOV CX，CNT1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例：求S=X！+Y！。设X，Y存放在MNVAL开始的单元。其值在4~7之间。计算结果存入RLT单元。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Pei Wenjie</cp:lastModifiedBy>
  <cp:revision>886</cp:revision>
  <dcterms:created xsi:type="dcterms:W3CDTF">2004-04-02T12:11:00Z</dcterms:created>
  <dcterms:modified xsi:type="dcterms:W3CDTF">2020-11-21T10:45:31Z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2052-10.1.0.6930</vt:lpwstr>
  </property>
</Properties>
</file>