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75" r:id="rId16"/>
    <p:sldId id="276" r:id="rId17"/>
    <p:sldId id="277" r:id="rId18"/>
    <p:sldId id="278" r:id="rId19"/>
    <p:sldId id="257" r:id="rId20"/>
    <p:sldId id="258" r:id="rId21"/>
    <p:sldId id="259" r:id="rId22"/>
    <p:sldId id="260" r:id="rId23"/>
    <p:sldId id="261" r:id="rId24"/>
    <p:sldId id="262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9933"/>
    <a:srgbClr val="F5F5F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2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146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D2E3CB-626F-4770-8932-5AE0BF46A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16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B7DC73-80AA-44D7-A902-096D6C625A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519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E0ED5-91BA-4871-8F09-C3662BB63B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45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A27B9-7902-4DAC-AC53-A332732B1E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3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1A662-37A1-4B80-9312-9DA23CF71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52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F37B04-E893-40D6-A53E-3AD4F675DE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5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C5ED2-E148-4BDC-83F1-50A83F710B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45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C0AB8-CBC1-4C79-940C-058B2D76D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27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BA401-E123-4596-B957-125839B80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85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3338C-1BA3-41B7-8926-AACAD1B205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12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8A799-76EA-4D1E-9263-329CA34CF2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0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50E08-A2BC-4D00-8685-70D473C8EC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0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C98BF-B96A-4C75-9D44-3306AA72DC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32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A753C-C665-41CE-8F39-D26804E1AA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12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571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85B1EF-4590-47B8-9FE0-5618BA220F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kern="12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3213"/>
            <a:ext cx="7772400" cy="1470025"/>
          </a:xfrm>
        </p:spPr>
        <p:txBody>
          <a:bodyPr anchor="ctr"/>
          <a:lstStyle/>
          <a:p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编译原理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988" y="3059113"/>
            <a:ext cx="6400800" cy="603250"/>
          </a:xfrm>
        </p:spPr>
        <p:txBody>
          <a:bodyPr/>
          <a:lstStyle/>
          <a:p>
            <a:r>
              <a:rPr lang="en-US" altLang="zh-CN" sz="2800"/>
              <a:t>Principles of Compilers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347788" y="3898900"/>
            <a:ext cx="6400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/>
              <a:t>第一章 绪论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编译原理概述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altLang="zh-CN"/>
              <a:t>Hello world!</a:t>
            </a:r>
          </a:p>
          <a:p>
            <a:pPr lvl="1">
              <a:buFontTx/>
              <a:buNone/>
            </a:pPr>
            <a:endParaRPr lang="en-US" altLang="zh-CN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US" altLang="zh-CN" sz="2200" noProof="1">
                <a:solidFill>
                  <a:srgbClr val="0000FF"/>
                </a:solidFill>
                <a:latin typeface="Lucida Console" panose="020B0609040504020204" pitchFamily="49" charset="0"/>
              </a:rPr>
              <a:t>#include </a:t>
            </a:r>
            <a:r>
              <a:rPr lang="en-US" altLang="zh-CN" sz="2200" noProof="1">
                <a:solidFill>
                  <a:srgbClr val="A31515"/>
                </a:solidFill>
                <a:latin typeface="Lucida Console" panose="020B0609040504020204" pitchFamily="49" charset="0"/>
              </a:rPr>
              <a:t>&lt;iostream&gt;</a:t>
            </a:r>
          </a:p>
          <a:p>
            <a:pPr lvl="1">
              <a:buFontTx/>
              <a:buNone/>
            </a:pPr>
            <a:r>
              <a:rPr lang="en-US" altLang="zh-CN" sz="2200" noProof="1">
                <a:solidFill>
                  <a:srgbClr val="0000FF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zh-CN" sz="2200" noProof="1">
                <a:latin typeface="Lucida Console" panose="020B0609040504020204" pitchFamily="49" charset="0"/>
              </a:rPr>
              <a:t>main()</a:t>
            </a:r>
          </a:p>
          <a:p>
            <a:pPr lvl="1">
              <a:buFontTx/>
              <a:buNone/>
            </a:pPr>
            <a:r>
              <a:rPr lang="en-US" altLang="zh-CN" sz="2200" noProof="1">
                <a:latin typeface="Lucida Console" panose="020B06090405040202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zh-CN" sz="2200" noProof="1">
                <a:latin typeface="Lucida Console" panose="020B0609040504020204" pitchFamily="49" charset="0"/>
              </a:rPr>
              <a:t>	std::wcout &lt;&lt; L</a:t>
            </a:r>
            <a:r>
              <a:rPr lang="en-US" altLang="zh-CN" sz="2200" noProof="1">
                <a:solidFill>
                  <a:srgbClr val="A31515"/>
                </a:solidFill>
                <a:latin typeface="Lucida Console" panose="020B0609040504020204" pitchFamily="49" charset="0"/>
              </a:rPr>
              <a:t>"Hello world!" </a:t>
            </a:r>
            <a:r>
              <a:rPr lang="en-US" altLang="zh-CN" sz="2200" noProof="1">
                <a:latin typeface="Lucida Console" panose="020B0609040504020204" pitchFamily="49" charset="0"/>
              </a:rPr>
              <a:t>&lt;&lt; std::endl;</a:t>
            </a:r>
          </a:p>
          <a:p>
            <a:pPr lvl="1">
              <a:buFontTx/>
              <a:buNone/>
            </a:pPr>
            <a:r>
              <a:rPr lang="en-US" altLang="zh-CN" sz="2200" noProof="1">
                <a:solidFill>
                  <a:srgbClr val="A31515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CN" sz="2200" noProof="1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CN" sz="2200" noProof="1">
                <a:latin typeface="Lucida Console" panose="020B0609040504020204" pitchFamily="49" charset="0"/>
              </a:rPr>
              <a:t>0;</a:t>
            </a:r>
          </a:p>
          <a:p>
            <a:pPr lvl="1">
              <a:buFontTx/>
              <a:buNone/>
            </a:pPr>
            <a:r>
              <a:rPr lang="en-US" altLang="zh-CN" sz="2200" noProof="1">
                <a:latin typeface="Lucida Console" panose="020B0609040504020204" pitchFamily="49" charset="0"/>
              </a:rPr>
              <a:t>}</a:t>
            </a:r>
            <a:endParaRPr lang="en-US" altLang="zh-CN" sz="2200">
              <a:latin typeface="Lucida Console" panose="020B0609040504020204" pitchFamily="49" charset="0"/>
            </a:endParaRPr>
          </a:p>
          <a:p>
            <a:pPr lvl="1"/>
            <a:endParaRPr lang="en-US" altLang="zh-CN" sz="22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编译原理概述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9050"/>
            <a:ext cx="8229600" cy="927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机器语言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</a:rPr>
              <a:t>Machine Code, Native Code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25675"/>
            <a:ext cx="77152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1160463" y="2203450"/>
            <a:ext cx="996950" cy="4162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3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编译原理概述</a:t>
            </a:r>
          </a:p>
        </p:txBody>
      </p:sp>
      <p:grpSp>
        <p:nvGrpSpPr>
          <p:cNvPr id="57362" name="Group 18"/>
          <p:cNvGrpSpPr>
            <a:grpSpLocks/>
          </p:cNvGrpSpPr>
          <p:nvPr/>
        </p:nvGrpSpPr>
        <p:grpSpPr bwMode="auto">
          <a:xfrm>
            <a:off x="906463" y="1600200"/>
            <a:ext cx="4568825" cy="1630363"/>
            <a:chOff x="571" y="1008"/>
            <a:chExt cx="2878" cy="1027"/>
          </a:xfrm>
        </p:grpSpPr>
        <p:sp>
          <p:nvSpPr>
            <p:cNvPr id="57360" name="AutoShape 16"/>
            <p:cNvSpPr>
              <a:spLocks noChangeArrowheads="1"/>
            </p:cNvSpPr>
            <p:nvPr/>
          </p:nvSpPr>
          <p:spPr bwMode="auto">
            <a:xfrm>
              <a:off x="1389" y="1033"/>
              <a:ext cx="2060" cy="945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0100101001100111010101010</a:t>
              </a:r>
            </a:p>
            <a:p>
              <a:pPr algn="ctr"/>
              <a:r>
                <a:rPr lang="en-US" altLang="zh-CN"/>
                <a:t>1110101010101000111110101</a:t>
              </a:r>
            </a:p>
            <a:p>
              <a:pPr algn="ctr"/>
              <a:r>
                <a:rPr lang="en-US" altLang="zh-CN"/>
                <a:t>0001111101110101110100110</a:t>
              </a:r>
            </a:p>
            <a:p>
              <a:pPr algn="ctr"/>
              <a:r>
                <a:rPr lang="en-US" altLang="zh-CN"/>
                <a:t>1100101010001110101010101</a:t>
              </a:r>
            </a:p>
          </p:txBody>
        </p:sp>
        <p:pic>
          <p:nvPicPr>
            <p:cNvPr id="57358" name="Picture 14" descr="j020558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" y="1008"/>
              <a:ext cx="1119" cy="1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363" name="Group 19"/>
          <p:cNvGrpSpPr>
            <a:grpSpLocks/>
          </p:cNvGrpSpPr>
          <p:nvPr/>
        </p:nvGrpSpPr>
        <p:grpSpPr bwMode="auto">
          <a:xfrm>
            <a:off x="3825875" y="4414838"/>
            <a:ext cx="4330700" cy="2152650"/>
            <a:chOff x="2410" y="2781"/>
            <a:chExt cx="2728" cy="1356"/>
          </a:xfrm>
        </p:grpSpPr>
        <p:sp>
          <p:nvSpPr>
            <p:cNvPr id="57361" name="AutoShape 17"/>
            <p:cNvSpPr>
              <a:spLocks noChangeArrowheads="1"/>
            </p:cNvSpPr>
            <p:nvPr/>
          </p:nvSpPr>
          <p:spPr bwMode="auto">
            <a:xfrm>
              <a:off x="2410" y="3192"/>
              <a:ext cx="2060" cy="945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latin typeface="Lucida Console" panose="020B0609040504020204" pitchFamily="49" charset="0"/>
                </a:rPr>
                <a:t>std::wcout &lt;&lt; L”Hello </a:t>
              </a:r>
            </a:p>
            <a:p>
              <a:r>
                <a:rPr lang="en-US" altLang="zh-CN">
                  <a:latin typeface="Lucida Console" panose="020B0609040504020204" pitchFamily="49" charset="0"/>
                </a:rPr>
                <a:t>return 0;    </a:t>
              </a:r>
            </a:p>
            <a:p>
              <a:endParaRPr lang="en-US" altLang="zh-CN">
                <a:latin typeface="Lucida Console" panose="020B0609040504020204" pitchFamily="49" charset="0"/>
              </a:endParaRPr>
            </a:p>
            <a:p>
              <a:r>
                <a:rPr lang="en-US" altLang="zh-CN">
                  <a:latin typeface="Lucida Console" panose="020B0609040504020204" pitchFamily="49" charset="0"/>
                </a:rPr>
                <a:t>       </a:t>
              </a:r>
            </a:p>
          </p:txBody>
        </p:sp>
        <p:pic>
          <p:nvPicPr>
            <p:cNvPr id="57359" name="Picture 15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" y="2781"/>
              <a:ext cx="1177" cy="1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369" name="Group 25"/>
          <p:cNvGrpSpPr>
            <a:grpSpLocks/>
          </p:cNvGrpSpPr>
          <p:nvPr/>
        </p:nvGrpSpPr>
        <p:grpSpPr bwMode="auto">
          <a:xfrm>
            <a:off x="3376613" y="2881313"/>
            <a:ext cx="2436812" cy="2259012"/>
            <a:chOff x="2127" y="1815"/>
            <a:chExt cx="1535" cy="1423"/>
          </a:xfrm>
        </p:grpSpPr>
        <p:pic>
          <p:nvPicPr>
            <p:cNvPr id="57365" name="Picture 21" descr="j0234687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2343"/>
              <a:ext cx="774" cy="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66" name="Text Box 22"/>
            <p:cNvSpPr txBox="1">
              <a:spLocks noChangeArrowheads="1"/>
            </p:cNvSpPr>
            <p:nvPr/>
          </p:nvSpPr>
          <p:spPr bwMode="auto">
            <a:xfrm>
              <a:off x="2970" y="2445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CC0000"/>
                  </a:solidFill>
                  <a:ea typeface="华文楷体" pitchFamily="2" charset="-122"/>
                </a:rPr>
                <a:t>编译器</a:t>
              </a:r>
            </a:p>
          </p:txBody>
        </p:sp>
        <p:sp>
          <p:nvSpPr>
            <p:cNvPr id="57367" name="AutoShape 23"/>
            <p:cNvSpPr>
              <a:spLocks noChangeArrowheads="1"/>
            </p:cNvSpPr>
            <p:nvPr/>
          </p:nvSpPr>
          <p:spPr bwMode="auto">
            <a:xfrm rot="16200000">
              <a:off x="2771" y="2731"/>
              <a:ext cx="566" cy="448"/>
            </a:xfrm>
            <a:prstGeom prst="curvedUpArrow">
              <a:avLst>
                <a:gd name="adj1" fmla="val 25268"/>
                <a:gd name="adj2" fmla="val 5053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7368" name="AutoShape 24"/>
            <p:cNvSpPr>
              <a:spLocks noChangeArrowheads="1"/>
            </p:cNvSpPr>
            <p:nvPr/>
          </p:nvSpPr>
          <p:spPr bwMode="auto">
            <a:xfrm rot="5400000" flipH="1">
              <a:off x="2030" y="1912"/>
              <a:ext cx="566" cy="371"/>
            </a:xfrm>
            <a:prstGeom prst="curvedUpArrow">
              <a:avLst>
                <a:gd name="adj1" fmla="val 30512"/>
                <a:gd name="adj2" fmla="val 6102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编译原理概述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513"/>
            <a:ext cx="8229600" cy="1044575"/>
          </a:xfrm>
        </p:spPr>
        <p:txBody>
          <a:bodyPr/>
          <a:lstStyle/>
          <a:p>
            <a:r>
              <a:rPr lang="zh-CN" altLang="en-US"/>
              <a:t>如何翻译</a:t>
            </a:r>
          </a:p>
          <a:p>
            <a:pPr lvl="1"/>
            <a:r>
              <a:rPr lang="zh-CN" altLang="en-US"/>
              <a:t>他们编写程序 。               我们测试代码 。</a:t>
            </a:r>
          </a:p>
        </p:txBody>
      </p:sp>
      <p:grpSp>
        <p:nvGrpSpPr>
          <p:cNvPr id="59412" name="Group 20"/>
          <p:cNvGrpSpPr>
            <a:grpSpLocks/>
          </p:cNvGrpSpPr>
          <p:nvPr/>
        </p:nvGrpSpPr>
        <p:grpSpPr bwMode="auto">
          <a:xfrm>
            <a:off x="1198563" y="2366963"/>
            <a:ext cx="6746875" cy="527050"/>
            <a:chOff x="755" y="1491"/>
            <a:chExt cx="4250" cy="332"/>
          </a:xfrm>
        </p:grpSpPr>
        <p:sp>
          <p:nvSpPr>
            <p:cNvPr id="59396" name="Line 4"/>
            <p:cNvSpPr>
              <a:spLocks noChangeShapeType="1"/>
            </p:cNvSpPr>
            <p:nvPr/>
          </p:nvSpPr>
          <p:spPr bwMode="auto">
            <a:xfrm>
              <a:off x="834" y="1492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1255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1698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2170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>
              <a:off x="3255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3684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4112" y="1491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4533" y="1491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755" y="151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代词</a:t>
              </a: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183" y="152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动词</a:t>
              </a:r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1626" y="152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名词</a:t>
              </a: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2076" y="152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句号</a:t>
              </a:r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3184" y="152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代词</a:t>
              </a:r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3612" y="152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动词</a:t>
              </a:r>
            </a:p>
          </p:txBody>
        </p:sp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4055" y="153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名词</a:t>
              </a:r>
            </a:p>
          </p:txBody>
        </p:sp>
        <p:sp>
          <p:nvSpPr>
            <p:cNvPr id="59411" name="Text Box 19"/>
            <p:cNvSpPr txBox="1">
              <a:spLocks noChangeArrowheads="1"/>
            </p:cNvSpPr>
            <p:nvPr/>
          </p:nvSpPr>
          <p:spPr bwMode="auto">
            <a:xfrm>
              <a:off x="4505" y="152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句号</a:t>
              </a:r>
            </a:p>
          </p:txBody>
        </p:sp>
      </p:grpSp>
      <p:grpSp>
        <p:nvGrpSpPr>
          <p:cNvPr id="59413" name="Group 21"/>
          <p:cNvGrpSpPr>
            <a:grpSpLocks/>
          </p:cNvGrpSpPr>
          <p:nvPr/>
        </p:nvGrpSpPr>
        <p:grpSpPr bwMode="auto">
          <a:xfrm>
            <a:off x="1220788" y="3000375"/>
            <a:ext cx="6746875" cy="527050"/>
            <a:chOff x="755" y="1491"/>
            <a:chExt cx="4250" cy="332"/>
          </a:xfrm>
        </p:grpSpPr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>
              <a:off x="834" y="1492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>
              <a:off x="1255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16" name="Line 24"/>
            <p:cNvSpPr>
              <a:spLocks noChangeShapeType="1"/>
            </p:cNvSpPr>
            <p:nvPr/>
          </p:nvSpPr>
          <p:spPr bwMode="auto">
            <a:xfrm>
              <a:off x="1698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>
              <a:off x="2170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>
              <a:off x="3255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3684" y="1499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4112" y="1491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4533" y="1491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22" name="Text Box 30"/>
            <p:cNvSpPr txBox="1">
              <a:spLocks noChangeArrowheads="1"/>
            </p:cNvSpPr>
            <p:nvPr/>
          </p:nvSpPr>
          <p:spPr bwMode="auto">
            <a:xfrm>
              <a:off x="755" y="151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主语</a:t>
              </a:r>
            </a:p>
          </p:txBody>
        </p:sp>
        <p:sp>
          <p:nvSpPr>
            <p:cNvPr id="59423" name="Text Box 31"/>
            <p:cNvSpPr txBox="1">
              <a:spLocks noChangeArrowheads="1"/>
            </p:cNvSpPr>
            <p:nvPr/>
          </p:nvSpPr>
          <p:spPr bwMode="auto">
            <a:xfrm>
              <a:off x="1183" y="152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谓语</a:t>
              </a:r>
            </a:p>
          </p:txBody>
        </p:sp>
        <p:sp>
          <p:nvSpPr>
            <p:cNvPr id="59424" name="Text Box 32"/>
            <p:cNvSpPr txBox="1">
              <a:spLocks noChangeArrowheads="1"/>
            </p:cNvSpPr>
            <p:nvPr/>
          </p:nvSpPr>
          <p:spPr bwMode="auto">
            <a:xfrm>
              <a:off x="1626" y="152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宾语</a:t>
              </a:r>
            </a:p>
          </p:txBody>
        </p:sp>
        <p:sp>
          <p:nvSpPr>
            <p:cNvPr id="59425" name="Text Box 33"/>
            <p:cNvSpPr txBox="1">
              <a:spLocks noChangeArrowheads="1"/>
            </p:cNvSpPr>
            <p:nvPr/>
          </p:nvSpPr>
          <p:spPr bwMode="auto">
            <a:xfrm>
              <a:off x="2076" y="152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标点</a:t>
              </a:r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3184" y="152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主语</a:t>
              </a:r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3612" y="152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谓语</a:t>
              </a: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4055" y="153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宾语</a:t>
              </a:r>
            </a:p>
          </p:txBody>
        </p:sp>
        <p:sp>
          <p:nvSpPr>
            <p:cNvPr id="59429" name="Text Box 37"/>
            <p:cNvSpPr txBox="1">
              <a:spLocks noChangeArrowheads="1"/>
            </p:cNvSpPr>
            <p:nvPr/>
          </p:nvSpPr>
          <p:spPr bwMode="auto">
            <a:xfrm>
              <a:off x="4505" y="152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标点</a:t>
              </a:r>
            </a:p>
          </p:txBody>
        </p:sp>
      </p:grpSp>
      <p:grpSp>
        <p:nvGrpSpPr>
          <p:cNvPr id="59438" name="Group 46"/>
          <p:cNvGrpSpPr>
            <a:grpSpLocks/>
          </p:cNvGrpSpPr>
          <p:nvPr/>
        </p:nvGrpSpPr>
        <p:grpSpPr bwMode="auto">
          <a:xfrm>
            <a:off x="1395413" y="3681413"/>
            <a:ext cx="6375400" cy="657225"/>
            <a:chOff x="879" y="2319"/>
            <a:chExt cx="4016" cy="414"/>
          </a:xfrm>
        </p:grpSpPr>
        <p:sp>
          <p:nvSpPr>
            <p:cNvPr id="59430" name="Line 38"/>
            <p:cNvSpPr>
              <a:spLocks noChangeShapeType="1"/>
            </p:cNvSpPr>
            <p:nvPr/>
          </p:nvSpPr>
          <p:spPr bwMode="auto">
            <a:xfrm>
              <a:off x="879" y="2319"/>
              <a:ext cx="15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3308" y="2334"/>
              <a:ext cx="15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32" name="Text Box 40"/>
            <p:cNvSpPr txBox="1">
              <a:spLocks noChangeArrowheads="1"/>
            </p:cNvSpPr>
            <p:nvPr/>
          </p:nvSpPr>
          <p:spPr bwMode="auto">
            <a:xfrm>
              <a:off x="1293" y="2399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CC0000"/>
                  </a:solidFill>
                </a:rPr>
                <a:t>句子</a:t>
              </a:r>
            </a:p>
          </p:txBody>
        </p:sp>
        <p:sp>
          <p:nvSpPr>
            <p:cNvPr id="59433" name="Text Box 41"/>
            <p:cNvSpPr txBox="1">
              <a:spLocks noChangeArrowheads="1"/>
            </p:cNvSpPr>
            <p:nvPr/>
          </p:nvSpPr>
          <p:spPr bwMode="auto">
            <a:xfrm>
              <a:off x="3833" y="240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CC0000"/>
                  </a:solidFill>
                </a:rPr>
                <a:t>句子</a:t>
              </a:r>
            </a:p>
          </p:txBody>
        </p:sp>
      </p:grpSp>
      <p:grpSp>
        <p:nvGrpSpPr>
          <p:cNvPr id="59439" name="Group 47"/>
          <p:cNvGrpSpPr>
            <a:grpSpLocks/>
          </p:cNvGrpSpPr>
          <p:nvPr/>
        </p:nvGrpSpPr>
        <p:grpSpPr bwMode="auto">
          <a:xfrm>
            <a:off x="2155825" y="4595813"/>
            <a:ext cx="4933950" cy="622300"/>
            <a:chOff x="1358" y="2895"/>
            <a:chExt cx="3108" cy="392"/>
          </a:xfrm>
        </p:grpSpPr>
        <p:sp>
          <p:nvSpPr>
            <p:cNvPr id="59434" name="Line 42"/>
            <p:cNvSpPr>
              <a:spLocks noChangeShapeType="1"/>
            </p:cNvSpPr>
            <p:nvPr/>
          </p:nvSpPr>
          <p:spPr bwMode="auto">
            <a:xfrm>
              <a:off x="1358" y="2895"/>
              <a:ext cx="31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35" name="Text Box 43"/>
            <p:cNvSpPr txBox="1">
              <a:spLocks noChangeArrowheads="1"/>
            </p:cNvSpPr>
            <p:nvPr/>
          </p:nvSpPr>
          <p:spPr bwMode="auto">
            <a:xfrm>
              <a:off x="2614" y="296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CC0000"/>
                  </a:solidFill>
                </a:rPr>
                <a:t>段落</a:t>
              </a:r>
            </a:p>
          </p:txBody>
        </p:sp>
      </p:grpSp>
      <p:grpSp>
        <p:nvGrpSpPr>
          <p:cNvPr id="59440" name="Group 48"/>
          <p:cNvGrpSpPr>
            <a:grpSpLocks/>
          </p:cNvGrpSpPr>
          <p:nvPr/>
        </p:nvGrpSpPr>
        <p:grpSpPr bwMode="auto">
          <a:xfrm>
            <a:off x="3373438" y="5416550"/>
            <a:ext cx="2297112" cy="646113"/>
            <a:chOff x="2125" y="3412"/>
            <a:chExt cx="1447" cy="407"/>
          </a:xfrm>
        </p:grpSpPr>
        <p:sp>
          <p:nvSpPr>
            <p:cNvPr id="59436" name="Line 44"/>
            <p:cNvSpPr>
              <a:spLocks noChangeShapeType="1"/>
            </p:cNvSpPr>
            <p:nvPr/>
          </p:nvSpPr>
          <p:spPr bwMode="auto">
            <a:xfrm flipV="1">
              <a:off x="2125" y="3412"/>
              <a:ext cx="1447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9437" name="Text Box 45"/>
            <p:cNvSpPr txBox="1">
              <a:spLocks noChangeArrowheads="1"/>
            </p:cNvSpPr>
            <p:nvPr/>
          </p:nvSpPr>
          <p:spPr bwMode="auto">
            <a:xfrm>
              <a:off x="2599" y="349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CC0000"/>
                  </a:solidFill>
                </a:rPr>
                <a:t>文章</a:t>
              </a:r>
            </a:p>
          </p:txBody>
        </p:sp>
      </p:grpSp>
      <p:sp>
        <p:nvSpPr>
          <p:cNvPr id="59441" name="Text Box 49"/>
          <p:cNvSpPr txBox="1">
            <a:spLocks noChangeArrowheads="1"/>
          </p:cNvSpPr>
          <p:nvPr/>
        </p:nvSpPr>
        <p:spPr bwMode="auto">
          <a:xfrm>
            <a:off x="3402013" y="2620963"/>
            <a:ext cx="5165725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They write the program,</a:t>
            </a:r>
          </a:p>
          <a:p>
            <a:r>
              <a:rPr lang="en-US" altLang="zh-CN" sz="3600"/>
              <a:t>and we test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594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编译原理概述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225550"/>
            <a:ext cx="8229600" cy="5102225"/>
          </a:xfrm>
        </p:spPr>
        <p:txBody>
          <a:bodyPr/>
          <a:lstStyle/>
          <a:p>
            <a:r>
              <a:rPr lang="zh-CN" altLang="en-US"/>
              <a:t>编译器的组成</a:t>
            </a:r>
          </a:p>
          <a:p>
            <a:pPr lvl="1"/>
            <a:r>
              <a:rPr lang="zh-CN" altLang="en-US"/>
              <a:t>编译器是一个复杂的系统软件，传统上把编译器分为以下几个部件，分别讨论：</a:t>
            </a:r>
          </a:p>
          <a:p>
            <a:pPr lvl="2"/>
            <a:r>
              <a:rPr lang="zh-CN" altLang="en-US"/>
              <a:t>前端</a:t>
            </a:r>
            <a:r>
              <a:rPr lang="en-US" altLang="zh-CN"/>
              <a:t>(Front-end)</a:t>
            </a:r>
          </a:p>
          <a:p>
            <a:pPr lvl="3"/>
            <a:r>
              <a:rPr lang="zh-CN" altLang="en-US"/>
              <a:t>预处理器</a:t>
            </a:r>
            <a:r>
              <a:rPr lang="en-US" altLang="zh-CN"/>
              <a:t>(optional)</a:t>
            </a:r>
          </a:p>
          <a:p>
            <a:pPr lvl="3"/>
            <a:r>
              <a:rPr lang="zh-CN" altLang="en-US"/>
              <a:t>词法分析器</a:t>
            </a:r>
          </a:p>
          <a:p>
            <a:pPr lvl="3"/>
            <a:r>
              <a:rPr lang="zh-CN" altLang="en-US"/>
              <a:t>语法</a:t>
            </a:r>
            <a:r>
              <a:rPr lang="en-US" altLang="zh-CN"/>
              <a:t>/</a:t>
            </a:r>
            <a:r>
              <a:rPr lang="zh-CN" altLang="en-US"/>
              <a:t>语义分析器</a:t>
            </a:r>
          </a:p>
          <a:p>
            <a:pPr lvl="2"/>
            <a:r>
              <a:rPr lang="zh-CN" altLang="en-US"/>
              <a:t>后端</a:t>
            </a:r>
            <a:r>
              <a:rPr lang="en-US" altLang="zh-CN"/>
              <a:t>(Back-end)</a:t>
            </a:r>
          </a:p>
          <a:p>
            <a:pPr lvl="3"/>
            <a:r>
              <a:rPr lang="zh-CN" altLang="en-US"/>
              <a:t>平台相关优化</a:t>
            </a:r>
            <a:r>
              <a:rPr lang="en-US" altLang="zh-CN"/>
              <a:t>(optional)</a:t>
            </a:r>
          </a:p>
          <a:p>
            <a:pPr lvl="3"/>
            <a:r>
              <a:rPr lang="zh-CN" altLang="en-US"/>
              <a:t>代码生成器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编译原理概述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225550"/>
            <a:ext cx="8229600" cy="71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预处理器</a:t>
            </a:r>
            <a:r>
              <a:rPr lang="en-US" altLang="zh-CN" sz="2000"/>
              <a:t>(Preprocessor)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基于文本的替换与处理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06625"/>
            <a:ext cx="6223000" cy="4224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2625725"/>
            <a:ext cx="4632325" cy="1760538"/>
          </a:xfrm>
          <a:prstGeom prst="rect">
            <a:avLst/>
          </a:prstGeom>
          <a:solidFill>
            <a:schemeClr val="accent1">
              <a:alpha val="5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2" name="AutoShape 6"/>
          <p:cNvSpPr>
            <a:spLocks noChangeArrowheads="1"/>
          </p:cNvSpPr>
          <p:nvPr/>
        </p:nvSpPr>
        <p:spPr bwMode="auto">
          <a:xfrm rot="-1795152">
            <a:off x="1816100" y="4268788"/>
            <a:ext cx="774700" cy="1160462"/>
          </a:xfrm>
          <a:prstGeom prst="curvedRightArrow">
            <a:avLst>
              <a:gd name="adj1" fmla="val 59918"/>
              <a:gd name="adj2" fmla="val 59918"/>
              <a:gd name="adj3" fmla="val 32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编译原理概述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zh-CN" altLang="en-US"/>
              <a:t>词法分析器</a:t>
            </a:r>
            <a:r>
              <a:rPr lang="en-US" altLang="zh-CN"/>
              <a:t>(Lexical Analyzer, Scanner)</a:t>
            </a:r>
          </a:p>
          <a:p>
            <a:pPr lvl="1"/>
            <a:r>
              <a:rPr lang="zh-CN" altLang="en-US"/>
              <a:t>将源程序</a:t>
            </a:r>
            <a:r>
              <a:rPr lang="en-US" altLang="zh-CN"/>
              <a:t>(</a:t>
            </a:r>
            <a:r>
              <a:rPr lang="zh-CN" altLang="en-US"/>
              <a:t>字符序列</a:t>
            </a:r>
            <a:r>
              <a:rPr lang="en-US" altLang="zh-CN"/>
              <a:t>)</a:t>
            </a:r>
            <a:r>
              <a:rPr lang="zh-CN" altLang="en-US"/>
              <a:t>翻译为单词的序列</a:t>
            </a:r>
          </a:p>
          <a:p>
            <a:pPr lvl="1">
              <a:buFontTx/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AU" altLang="zh-CN" sz="2200" noProof="1">
                <a:solidFill>
                  <a:srgbClr val="0000FF"/>
                </a:solidFill>
                <a:latin typeface="Lucida Console" panose="020B0609040504020204" pitchFamily="49" charset="0"/>
              </a:rPr>
              <a:t>#include </a:t>
            </a:r>
            <a:r>
              <a:rPr lang="en-AU" altLang="zh-CN" sz="2200" noProof="1">
                <a:solidFill>
                  <a:srgbClr val="A31515"/>
                </a:solidFill>
                <a:latin typeface="Lucida Console" panose="020B0609040504020204" pitchFamily="49" charset="0"/>
              </a:rPr>
              <a:t>&lt;iostream&gt;</a:t>
            </a:r>
          </a:p>
          <a:p>
            <a:pPr lvl="1">
              <a:buFontTx/>
              <a:buNone/>
            </a:pPr>
            <a:r>
              <a:rPr lang="en-AU" altLang="zh-CN" sz="2200" noProof="1">
                <a:solidFill>
                  <a:srgbClr val="0000FF"/>
                </a:solidFill>
                <a:latin typeface="Lucida Console" panose="020B0609040504020204" pitchFamily="49" charset="0"/>
              </a:rPr>
              <a:t>int </a:t>
            </a:r>
            <a:r>
              <a:rPr lang="en-AU" altLang="zh-CN" sz="2200" noProof="1">
                <a:latin typeface="Lucida Console" panose="020B0609040504020204" pitchFamily="49" charset="0"/>
              </a:rPr>
              <a:t>main</a:t>
            </a:r>
            <a:r>
              <a:rPr lang="en-US" altLang="zh-CN" sz="2200">
                <a:latin typeface="Lucida Console" panose="020B0609040504020204" pitchFamily="49" charset="0"/>
              </a:rPr>
              <a:t> </a:t>
            </a:r>
            <a:r>
              <a:rPr lang="en-US" altLang="zh-CN" sz="2200" noProof="1">
                <a:latin typeface="Lucida Console" panose="020B0609040504020204" pitchFamily="49" charset="0"/>
              </a:rPr>
              <a:t>(</a:t>
            </a:r>
            <a:r>
              <a:rPr lang="en-US" altLang="zh-CN" sz="2200">
                <a:latin typeface="Lucida Console" panose="020B0609040504020204" pitchFamily="49" charset="0"/>
              </a:rPr>
              <a:t> </a:t>
            </a:r>
            <a:r>
              <a:rPr lang="en-US" altLang="zh-CN" sz="2200" noProof="1">
                <a:latin typeface="Lucida Console" panose="020B06090405040202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2200" noProof="1">
                <a:latin typeface="Lucida Console" panose="020B06090405040202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zh-CN" sz="2200" noProof="1">
                <a:latin typeface="Lucida Console" panose="020B0609040504020204" pitchFamily="49" charset="0"/>
              </a:rPr>
              <a:t>	std::wcout &lt;&lt; L</a:t>
            </a:r>
            <a:r>
              <a:rPr lang="en-US" altLang="zh-CN" sz="2200" noProof="1">
                <a:solidFill>
                  <a:srgbClr val="A31515"/>
                </a:solidFill>
                <a:latin typeface="Lucida Console" panose="020B0609040504020204" pitchFamily="49" charset="0"/>
              </a:rPr>
              <a:t>"Hello world!" </a:t>
            </a:r>
            <a:r>
              <a:rPr lang="en-US" altLang="zh-CN" sz="2200" noProof="1">
                <a:latin typeface="Lucida Console" panose="020B0609040504020204" pitchFamily="49" charset="0"/>
              </a:rPr>
              <a:t>&lt;&lt; std::endl;</a:t>
            </a:r>
          </a:p>
          <a:p>
            <a:pPr lvl="1">
              <a:buFontTx/>
              <a:buNone/>
            </a:pPr>
            <a:r>
              <a:rPr lang="en-US" altLang="zh-CN" sz="2200" noProof="1">
                <a:solidFill>
                  <a:srgbClr val="A31515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CN" sz="2200" noProof="1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CN" sz="2200" noProof="1">
                <a:latin typeface="Lucida Console" panose="020B0609040504020204" pitchFamily="49" charset="0"/>
              </a:rPr>
              <a:t>0;</a:t>
            </a:r>
          </a:p>
          <a:p>
            <a:pPr lvl="1">
              <a:buFontTx/>
              <a:buNone/>
            </a:pPr>
            <a:r>
              <a:rPr lang="en-US" altLang="zh-CN" sz="2200" noProof="1">
                <a:latin typeface="Lucida Console" panose="020B0609040504020204" pitchFamily="49" charset="0"/>
              </a:rPr>
              <a:t>}</a:t>
            </a:r>
            <a:endParaRPr lang="en-US" altLang="zh-CN" sz="2200">
              <a:latin typeface="Lucida Console" panose="020B0609040504020204" pitchFamily="49" charset="0"/>
            </a:endParaRPr>
          </a:p>
          <a:p>
            <a:pPr lvl="1"/>
            <a:endParaRPr lang="en-US" altLang="zh-CN" sz="2200">
              <a:latin typeface="Lucida Console" panose="020B0609040504020204" pitchFamily="49" charset="0"/>
            </a:endParaRP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960438" y="3092450"/>
            <a:ext cx="3328987" cy="350838"/>
          </a:xfrm>
          <a:prstGeom prst="roundRect">
            <a:avLst>
              <a:gd name="adj" fmla="val 16667"/>
            </a:avLst>
          </a:prstGeom>
          <a:solidFill>
            <a:schemeClr val="folHlink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957263" y="3490913"/>
            <a:ext cx="609600" cy="350837"/>
          </a:xfrm>
          <a:prstGeom prst="roundRect">
            <a:avLst>
              <a:gd name="adj" fmla="val 16667"/>
            </a:avLst>
          </a:prstGeom>
          <a:solidFill>
            <a:schemeClr val="accent2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662113" y="3490913"/>
            <a:ext cx="690562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2447925" y="3502025"/>
            <a:ext cx="268288" cy="350838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2800350" y="3502025"/>
            <a:ext cx="268288" cy="350838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960438" y="3878263"/>
            <a:ext cx="268287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960438" y="5097463"/>
            <a:ext cx="268287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>
            <a:off x="1289050" y="4311650"/>
            <a:ext cx="477838" cy="350838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54" name="AutoShape 14"/>
          <p:cNvSpPr>
            <a:spLocks noChangeArrowheads="1"/>
          </p:cNvSpPr>
          <p:nvPr/>
        </p:nvSpPr>
        <p:spPr bwMode="auto">
          <a:xfrm>
            <a:off x="1804988" y="4311650"/>
            <a:ext cx="277812" cy="350838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2109788" y="4311650"/>
            <a:ext cx="863600" cy="350838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3095625" y="4322763"/>
            <a:ext cx="417513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57" name="AutoShape 17"/>
          <p:cNvSpPr>
            <a:spLocks noChangeArrowheads="1"/>
          </p:cNvSpPr>
          <p:nvPr/>
        </p:nvSpPr>
        <p:spPr bwMode="auto">
          <a:xfrm>
            <a:off x="3635375" y="4310063"/>
            <a:ext cx="2551113" cy="350837"/>
          </a:xfrm>
          <a:prstGeom prst="roundRect">
            <a:avLst>
              <a:gd name="adj" fmla="val 16667"/>
            </a:avLst>
          </a:prstGeom>
          <a:solidFill>
            <a:srgbClr val="993300">
              <a:alpha val="5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58" name="AutoShape 18"/>
          <p:cNvSpPr>
            <a:spLocks noChangeArrowheads="1"/>
          </p:cNvSpPr>
          <p:nvPr/>
        </p:nvSpPr>
        <p:spPr bwMode="auto">
          <a:xfrm>
            <a:off x="6307138" y="4310063"/>
            <a:ext cx="417512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59" name="AutoShape 19"/>
          <p:cNvSpPr>
            <a:spLocks noChangeArrowheads="1"/>
          </p:cNvSpPr>
          <p:nvPr/>
        </p:nvSpPr>
        <p:spPr bwMode="auto">
          <a:xfrm>
            <a:off x="6835775" y="4298950"/>
            <a:ext cx="488950" cy="350838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7362825" y="4287838"/>
            <a:ext cx="277813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61" name="AutoShape 21"/>
          <p:cNvSpPr>
            <a:spLocks noChangeArrowheads="1"/>
          </p:cNvSpPr>
          <p:nvPr/>
        </p:nvSpPr>
        <p:spPr bwMode="auto">
          <a:xfrm>
            <a:off x="7689850" y="4287838"/>
            <a:ext cx="617538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8358188" y="4275138"/>
            <a:ext cx="138112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63" name="AutoShape 23"/>
          <p:cNvSpPr>
            <a:spLocks noChangeArrowheads="1"/>
          </p:cNvSpPr>
          <p:nvPr/>
        </p:nvSpPr>
        <p:spPr bwMode="auto">
          <a:xfrm>
            <a:off x="1274763" y="4710113"/>
            <a:ext cx="1030287" cy="350837"/>
          </a:xfrm>
          <a:prstGeom prst="roundRect">
            <a:avLst>
              <a:gd name="adj" fmla="val 16667"/>
            </a:avLst>
          </a:prstGeom>
          <a:solidFill>
            <a:schemeClr val="accent2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2378075" y="4697413"/>
            <a:ext cx="268288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2671763" y="4697413"/>
            <a:ext cx="138112" cy="350837"/>
          </a:xfrm>
          <a:prstGeom prst="roundRect">
            <a:avLst>
              <a:gd name="adj" fmla="val 16667"/>
            </a:avLst>
          </a:prstGeom>
          <a:solidFill>
            <a:schemeClr val="tx1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编译原理概述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3388" y="1287463"/>
            <a:ext cx="8308975" cy="1263650"/>
          </a:xfrm>
        </p:spPr>
        <p:txBody>
          <a:bodyPr/>
          <a:lstStyle/>
          <a:p>
            <a:pPr marL="0" indent="0"/>
            <a:r>
              <a:rPr lang="zh-CN" altLang="en-US" sz="2000"/>
              <a:t>语法分析器</a:t>
            </a:r>
            <a:r>
              <a:rPr lang="en-US" altLang="zh-CN" sz="2000"/>
              <a:t>(Syntax/Semantic Analyzer, Parser)</a:t>
            </a:r>
          </a:p>
          <a:p>
            <a:pPr lvl="1"/>
            <a:r>
              <a:rPr lang="zh-CN" altLang="en-US" sz="2000"/>
              <a:t>对单词序列进行结构分析，语义分析</a:t>
            </a:r>
          </a:p>
          <a:p>
            <a:pPr lvl="1"/>
            <a:r>
              <a:rPr lang="zh-CN" altLang="en-US" sz="2000"/>
              <a:t>生成中间代码</a:t>
            </a:r>
            <a:r>
              <a:rPr lang="en-US" altLang="zh-CN" sz="2000"/>
              <a:t>(Intermediate-code, Intermediate-representation)</a:t>
            </a:r>
          </a:p>
        </p:txBody>
      </p:sp>
      <p:graphicFrame>
        <p:nvGraphicFramePr>
          <p:cNvPr id="62488" name="Object 2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89250" y="2803525"/>
          <a:ext cx="5805488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Visio" r:id="rId3" imgW="3994484" imgH="2374633" progId="Visio.Drawing.11">
                  <p:embed/>
                </p:oleObj>
              </mc:Choice>
              <mc:Fallback>
                <p:oleObj name="Visio" r:id="rId3" imgW="3994484" imgH="2374633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803525"/>
                        <a:ext cx="5805488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90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590800"/>
            <a:ext cx="3951287" cy="1328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91" name="AutoShape 27"/>
          <p:cNvSpPr>
            <a:spLocks noChangeArrowheads="1"/>
          </p:cNvSpPr>
          <p:nvPr/>
        </p:nvSpPr>
        <p:spPr bwMode="auto">
          <a:xfrm rot="-3356352">
            <a:off x="2338388" y="3835400"/>
            <a:ext cx="490538" cy="1093787"/>
          </a:xfrm>
          <a:prstGeom prst="curvedRightArrow">
            <a:avLst>
              <a:gd name="adj1" fmla="val 44595"/>
              <a:gd name="adj2" fmla="val 8919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2535238"/>
            <a:ext cx="5575300" cy="378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编译原理概述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3388" y="1287463"/>
            <a:ext cx="8308975" cy="1263650"/>
          </a:xfrm>
        </p:spPr>
        <p:txBody>
          <a:bodyPr/>
          <a:lstStyle/>
          <a:p>
            <a:pPr marL="0" indent="0"/>
            <a:r>
              <a:rPr lang="zh-CN" altLang="en-US" sz="2400"/>
              <a:t>代码生成器</a:t>
            </a:r>
            <a:r>
              <a:rPr lang="en-US" altLang="zh-CN" sz="2400"/>
              <a:t>(Code Generator)</a:t>
            </a:r>
          </a:p>
          <a:p>
            <a:pPr lvl="1"/>
            <a:r>
              <a:rPr lang="zh-CN" altLang="en-US" sz="2200"/>
              <a:t>针对目标平台优化代码</a:t>
            </a:r>
          </a:p>
          <a:p>
            <a:pPr lvl="1"/>
            <a:r>
              <a:rPr lang="zh-CN" altLang="en-US" sz="2200"/>
              <a:t>生成二进制代码</a:t>
            </a:r>
          </a:p>
        </p:txBody>
      </p:sp>
      <p:graphicFrame>
        <p:nvGraphicFramePr>
          <p:cNvPr id="645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22313" y="3049588"/>
          <a:ext cx="2909887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Visio" r:id="rId4" imgW="3994484" imgH="2374633" progId="Visio.Drawing.11">
                  <p:embed/>
                </p:oleObj>
              </mc:Choice>
              <mc:Fallback>
                <p:oleObj name="Visio" r:id="rId4" imgW="3994484" imgH="237463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049588"/>
                        <a:ext cx="2909887" cy="1730375"/>
                      </a:xfrm>
                      <a:prstGeom prst="rect">
                        <a:avLst/>
                      </a:prstGeom>
                      <a:solidFill>
                        <a:schemeClr val="bg1">
                          <a:alpha val="7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AutoShape 8"/>
          <p:cNvSpPr>
            <a:spLocks noChangeArrowheads="1"/>
          </p:cNvSpPr>
          <p:nvPr/>
        </p:nvSpPr>
        <p:spPr bwMode="auto">
          <a:xfrm rot="-1856388">
            <a:off x="2309813" y="4783138"/>
            <a:ext cx="738187" cy="1090612"/>
          </a:xfrm>
          <a:prstGeom prst="curvedRightArrow">
            <a:avLst>
              <a:gd name="adj1" fmla="val 41710"/>
              <a:gd name="adj2" fmla="val 7125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课程概述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研究程序设计语言的翻译方法与技术</a:t>
            </a:r>
          </a:p>
          <a:p>
            <a:pPr lvl="1"/>
            <a:r>
              <a:rPr lang="zh-CN" altLang="en-US"/>
              <a:t>计算机只能执行二进制的机器语言程序</a:t>
            </a:r>
          </a:p>
          <a:p>
            <a:pPr lvl="1"/>
            <a:r>
              <a:rPr lang="zh-CN" altLang="en-US"/>
              <a:t>机器语言可读性差</a:t>
            </a:r>
          </a:p>
          <a:p>
            <a:pPr lvl="1"/>
            <a:r>
              <a:rPr lang="zh-CN" altLang="en-US"/>
              <a:t>计算机无法直接运行高级程序设计语言</a:t>
            </a:r>
          </a:p>
          <a:p>
            <a:r>
              <a:rPr lang="zh-CN" altLang="en-US"/>
              <a:t>主要的翻译策略</a:t>
            </a:r>
          </a:p>
          <a:p>
            <a:pPr lvl="1"/>
            <a:r>
              <a:rPr lang="zh-CN" altLang="en-US"/>
              <a:t>解释</a:t>
            </a:r>
            <a:r>
              <a:rPr lang="en-US" altLang="zh-CN"/>
              <a:t>(Interpret), </a:t>
            </a:r>
            <a:r>
              <a:rPr lang="zh-CN" altLang="en-US"/>
              <a:t>例如</a:t>
            </a:r>
            <a:r>
              <a:rPr lang="en-US" altLang="zh-CN"/>
              <a:t>Basic, Java, Asp</a:t>
            </a:r>
          </a:p>
          <a:p>
            <a:pPr lvl="1"/>
            <a:r>
              <a:rPr lang="zh-CN" altLang="en-US"/>
              <a:t>编译</a:t>
            </a:r>
            <a:r>
              <a:rPr lang="en-US" altLang="zh-CN"/>
              <a:t>(Compile), </a:t>
            </a:r>
            <a:r>
              <a:rPr lang="zh-CN" altLang="en-US"/>
              <a:t>例如</a:t>
            </a:r>
            <a:r>
              <a:rPr lang="en-US" altLang="zh-CN"/>
              <a:t>Fortran, Pascal, C, C++</a:t>
            </a:r>
          </a:p>
          <a:p>
            <a:pPr lvl="1"/>
            <a:r>
              <a:rPr lang="zh-CN" altLang="en-US"/>
              <a:t>即时翻译</a:t>
            </a:r>
            <a:r>
              <a:rPr lang="en-US" altLang="zh-CN"/>
              <a:t>(Just-in-time, JIT)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</a:t>
            </a:r>
            <a:r>
              <a:rPr lang="zh-CN" altLang="en-US" dirty="0" smtClean="0"/>
              <a:t>序设计语言与编译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199"/>
            <a:ext cx="8479634" cy="53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课程概述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语言</a:t>
            </a:r>
          </a:p>
          <a:p>
            <a:pPr lvl="1"/>
            <a:r>
              <a:rPr lang="zh-CN" altLang="en-US"/>
              <a:t>一种语言是一个符号系统</a:t>
            </a:r>
          </a:p>
          <a:p>
            <a:pPr lvl="1"/>
            <a:r>
              <a:rPr lang="zh-CN" altLang="en-US"/>
              <a:t>每种语言的完整定义包括其语法</a:t>
            </a:r>
            <a:r>
              <a:rPr lang="en-US" altLang="zh-CN"/>
              <a:t>(Syntax)</a:t>
            </a:r>
            <a:r>
              <a:rPr lang="zh-CN" altLang="en-US"/>
              <a:t>和语义</a:t>
            </a:r>
            <a:r>
              <a:rPr lang="en-US" altLang="zh-CN"/>
              <a:t>(Senmatics)</a:t>
            </a:r>
            <a:r>
              <a:rPr lang="zh-CN" altLang="en-US"/>
              <a:t>的定义</a:t>
            </a:r>
          </a:p>
          <a:p>
            <a:pPr lvl="1"/>
            <a:r>
              <a:rPr lang="zh-CN" altLang="en-US"/>
              <a:t>语法定义语言中符号的组成规律</a:t>
            </a:r>
          </a:p>
          <a:p>
            <a:pPr lvl="1"/>
            <a:r>
              <a:rPr lang="zh-CN" altLang="en-US"/>
              <a:t>语义定义语言描述的内容</a:t>
            </a:r>
          </a:p>
          <a:p>
            <a:r>
              <a:rPr lang="zh-CN" altLang="en-US"/>
              <a:t>形式语言</a:t>
            </a:r>
            <a:r>
              <a:rPr lang="en-US" altLang="zh-CN"/>
              <a:t>(Formal Language)</a:t>
            </a:r>
          </a:p>
          <a:p>
            <a:pPr lvl="1"/>
            <a:r>
              <a:rPr lang="zh-CN" altLang="en-US"/>
              <a:t>语法和语义有着严格定义的语言</a:t>
            </a:r>
          </a:p>
          <a:p>
            <a:pPr lvl="1"/>
            <a:r>
              <a:rPr lang="zh-CN" altLang="en-US"/>
              <a:t>能够利用数学方法方法证明其性质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课程概述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程序设计语言</a:t>
            </a:r>
            <a:r>
              <a:rPr lang="en-US" altLang="zh-CN"/>
              <a:t>(Programming Language)</a:t>
            </a:r>
          </a:p>
          <a:p>
            <a:pPr lvl="1"/>
            <a:r>
              <a:rPr lang="zh-CN" altLang="en-US"/>
              <a:t>高级语言：</a:t>
            </a:r>
            <a:r>
              <a:rPr lang="en-US" altLang="zh-CN"/>
              <a:t>Pascal, Fortran, Java, C++</a:t>
            </a:r>
          </a:p>
          <a:p>
            <a:pPr lvl="1"/>
            <a:r>
              <a:rPr lang="zh-CN" altLang="en-US"/>
              <a:t>低级语言：汇编</a:t>
            </a:r>
            <a:r>
              <a:rPr lang="en-US" altLang="zh-CN"/>
              <a:t>, </a:t>
            </a:r>
            <a:r>
              <a:rPr lang="zh-CN" altLang="en-US"/>
              <a:t>机器语言</a:t>
            </a:r>
          </a:p>
          <a:p>
            <a:pPr lvl="1"/>
            <a:r>
              <a:rPr lang="zh-CN" altLang="en-US"/>
              <a:t>共同点：利用有限的存储器，每一次只能执行有限的运算</a:t>
            </a:r>
          </a:p>
          <a:p>
            <a:r>
              <a:rPr lang="zh-CN" altLang="en-US"/>
              <a:t>程序设计语言的语法：上下文无关文法</a:t>
            </a:r>
          </a:p>
          <a:p>
            <a:r>
              <a:rPr lang="zh-CN" altLang="en-US"/>
              <a:t>程序设计语言的语义：主要包括操作语义、公理语义、指称语义等。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课程概述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程序设计语言的翻译</a:t>
            </a:r>
          </a:p>
          <a:p>
            <a:pPr lvl="1"/>
            <a:r>
              <a:rPr lang="zh-CN" altLang="en-US"/>
              <a:t>在保持语义不变的前提下，将一个语言表示的问题用另外一种语言描述出来。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编译程序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文法分析</a:t>
            </a:r>
          </a:p>
          <a:p>
            <a:pPr lvl="1"/>
            <a:r>
              <a:rPr lang="zh-CN" altLang="en-US"/>
              <a:t>词法分析</a:t>
            </a:r>
          </a:p>
          <a:p>
            <a:pPr lvl="1"/>
            <a:r>
              <a:rPr lang="zh-CN" altLang="en-US"/>
              <a:t>语法分析</a:t>
            </a:r>
          </a:p>
          <a:p>
            <a:r>
              <a:rPr lang="zh-CN" altLang="en-US"/>
              <a:t>语义分析</a:t>
            </a:r>
          </a:p>
          <a:p>
            <a:r>
              <a:rPr lang="zh-CN" altLang="en-US"/>
              <a:t>代码优化</a:t>
            </a:r>
          </a:p>
          <a:p>
            <a:r>
              <a:rPr lang="zh-CN" altLang="en-US"/>
              <a:t>目标代码生成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编译程序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编译程序的生成方法</a:t>
            </a:r>
          </a:p>
          <a:p>
            <a:pPr lvl="1"/>
            <a:r>
              <a:rPr lang="zh-CN" altLang="en-US"/>
              <a:t>自展</a:t>
            </a:r>
          </a:p>
          <a:p>
            <a:pPr lvl="1"/>
            <a:r>
              <a:rPr lang="zh-CN" altLang="en-US"/>
              <a:t>移植</a:t>
            </a:r>
          </a:p>
          <a:p>
            <a:pPr lvl="1"/>
            <a:r>
              <a:rPr lang="zh-CN" altLang="en-US"/>
              <a:t>交叉编译</a:t>
            </a:r>
          </a:p>
          <a:p>
            <a:r>
              <a:rPr lang="zh-CN" altLang="en-US"/>
              <a:t>反复利用自展与移植的方法可以得到复杂的编译程序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altLang="zh-CN" sz="2200" noProof="1" smtClean="0">
                <a:latin typeface="+mj-lt"/>
              </a:rPr>
              <a:t>Example 1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 smtClean="0">
                <a:latin typeface="Courier New" panose="02070309020205020404" pitchFamily="49" charset="0"/>
              </a:rPr>
              <a:t>#</a:t>
            </a:r>
            <a:r>
              <a:rPr lang="en-AU" altLang="zh-CN" sz="2000" noProof="1">
                <a:latin typeface="Courier New" panose="02070309020205020404" pitchFamily="49" charset="0"/>
              </a:rPr>
              <a:t>include &lt;stdio.h&gt;</a:t>
            </a:r>
          </a:p>
          <a:p>
            <a:pPr lvl="1">
              <a:lnSpc>
                <a:spcPct val="80000"/>
              </a:lnSpc>
            </a:pPr>
            <a:endParaRPr lang="en-AU" altLang="zh-CN" sz="2000" noProof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AU" altLang="zh-CN" sz="2000" b="1" noProof="1">
                <a:latin typeface="Courier New" panose="02070309020205020404" pitchFamily="49" charset="0"/>
              </a:rPr>
              <a:t>int</a:t>
            </a:r>
            <a:r>
              <a:rPr lang="en-AU" altLang="zh-CN" sz="2000" noProof="1">
                <a:latin typeface="Courier New" panose="02070309020205020404" pitchFamily="49" charset="0"/>
              </a:rPr>
              <a:t> main()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    </a:t>
            </a:r>
            <a:r>
              <a:rPr lang="en-AU" altLang="zh-CN" sz="2000" b="1" noProof="1">
                <a:latin typeface="Courier New" panose="02070309020205020404" pitchFamily="49" charset="0"/>
              </a:rPr>
              <a:t>signed</a:t>
            </a:r>
            <a:r>
              <a:rPr lang="en-AU" altLang="zh-CN" sz="2000" noProof="1">
                <a:latin typeface="Courier New" panose="02070309020205020404" pitchFamily="49" charset="0"/>
              </a:rPr>
              <a:t> </a:t>
            </a:r>
            <a:r>
              <a:rPr lang="en-AU" altLang="zh-CN" sz="2000" b="1" noProof="1">
                <a:latin typeface="Courier New" panose="02070309020205020404" pitchFamily="49" charset="0"/>
              </a:rPr>
              <a:t>char</a:t>
            </a:r>
            <a:r>
              <a:rPr lang="en-AU" altLang="zh-CN" sz="2000" noProof="1">
                <a:latin typeface="Courier New" panose="02070309020205020404" pitchFamily="49" charset="0"/>
              </a:rPr>
              <a:t> a;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    </a:t>
            </a:r>
            <a:r>
              <a:rPr lang="en-AU" altLang="zh-CN" sz="2000" b="1" noProof="1">
                <a:latin typeface="Courier New" panose="02070309020205020404" pitchFamily="49" charset="0"/>
              </a:rPr>
              <a:t>unsigned</a:t>
            </a:r>
            <a:r>
              <a:rPr lang="en-AU" altLang="zh-CN" sz="2000" noProof="1">
                <a:latin typeface="Courier New" panose="02070309020205020404" pitchFamily="49" charset="0"/>
              </a:rPr>
              <a:t> </a:t>
            </a:r>
            <a:r>
              <a:rPr lang="en-AU" altLang="zh-CN" sz="2000" b="1" noProof="1">
                <a:latin typeface="Courier New" panose="02070309020205020404" pitchFamily="49" charset="0"/>
              </a:rPr>
              <a:t>int</a:t>
            </a:r>
            <a:r>
              <a:rPr lang="en-AU" altLang="zh-CN" sz="2000" noProof="1">
                <a:latin typeface="Courier New" panose="02070309020205020404" pitchFamily="49" charset="0"/>
              </a:rPr>
              <a:t> b;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    a = -20;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    b = 10;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    </a:t>
            </a:r>
            <a:r>
              <a:rPr lang="en-AU" altLang="zh-CN" sz="2000" b="1" noProof="1">
                <a:latin typeface="Courier New" panose="02070309020205020404" pitchFamily="49" charset="0"/>
              </a:rPr>
              <a:t>if</a:t>
            </a:r>
            <a:r>
              <a:rPr lang="en-AU" altLang="zh-CN" sz="2000" noProof="1">
                <a:latin typeface="Courier New" panose="02070309020205020404" pitchFamily="49" charset="0"/>
              </a:rPr>
              <a:t>( a &lt; b )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        printf( "a &lt; b\n" );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    </a:t>
            </a:r>
            <a:r>
              <a:rPr lang="en-AU" altLang="zh-CN" sz="2000" b="1" noProof="1">
                <a:latin typeface="Courier New" panose="02070309020205020404" pitchFamily="49" charset="0"/>
              </a:rPr>
              <a:t>else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        printf( "a &gt;= b\n" );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    </a:t>
            </a:r>
            <a:r>
              <a:rPr lang="en-AU" altLang="zh-CN" sz="2000" b="1" noProof="1">
                <a:latin typeface="Courier New" panose="02070309020205020404" pitchFamily="49" charset="0"/>
              </a:rPr>
              <a:t>return</a:t>
            </a:r>
            <a:r>
              <a:rPr lang="en-AU" altLang="zh-CN" sz="2000" noProof="1">
                <a:latin typeface="Courier New" panose="02070309020205020404" pitchFamily="49" charset="0"/>
              </a:rPr>
              <a:t> 0;</a:t>
            </a:r>
          </a:p>
          <a:p>
            <a:pPr lvl="1">
              <a:lnSpc>
                <a:spcPct val="80000"/>
              </a:lnSpc>
            </a:pPr>
            <a:r>
              <a:rPr lang="en-AU" altLang="zh-CN" sz="2000" noProof="1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altLang="zh-CN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67700" cy="1782763"/>
          </a:xfrm>
        </p:spPr>
        <p:txBody>
          <a:bodyPr/>
          <a:lstStyle/>
          <a:p>
            <a:r>
              <a:rPr lang="en-US" altLang="zh-CN" sz="2200" dirty="0" smtClean="0">
                <a:latin typeface="+mj-lt"/>
              </a:rPr>
              <a:t>Example 2</a:t>
            </a:r>
          </a:p>
          <a:p>
            <a:pPr lvl="1"/>
            <a:r>
              <a:rPr lang="en-US" altLang="zh-CN" sz="2000" b="1" dirty="0" smtClean="0">
                <a:latin typeface="Courier New" panose="02070309020205020404" pitchFamily="49" charset="0"/>
              </a:rPr>
              <a:t>double</a:t>
            </a:r>
            <a:r>
              <a:rPr lang="en-US" altLang="zh-CN" sz="2000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Girth(</a:t>
            </a:r>
            <a:r>
              <a:rPr lang="en-US" altLang="zh-CN" sz="2000" b="1" dirty="0">
                <a:latin typeface="Courier New" panose="02070309020205020404" pitchFamily="49" charset="0"/>
              </a:rPr>
              <a:t>double</a:t>
            </a:r>
            <a:r>
              <a:rPr lang="en-US" altLang="zh-CN" sz="2000" dirty="0">
                <a:latin typeface="Courier New" panose="02070309020205020404" pitchFamily="49" charset="0"/>
              </a:rPr>
              <a:t> r)</a:t>
            </a:r>
          </a:p>
          <a:p>
            <a:pPr lvl="1"/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urier New" panose="02070309020205020404" pitchFamily="49" charset="0"/>
              </a:rPr>
              <a:t> 6.2831852 * r;</a:t>
            </a:r>
            <a:endParaRPr lang="en-US" altLang="zh-CN" sz="2000" noProof="1">
              <a:latin typeface="Courier New" panose="02070309020205020404" pitchFamily="49" charset="0"/>
            </a:endParaRPr>
          </a:p>
          <a:p>
            <a:pPr lvl="1"/>
            <a:r>
              <a:rPr lang="en-US" altLang="zh-CN" sz="2000" noProof="1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zh-CN" sz="2000" dirty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15925" y="3671888"/>
            <a:ext cx="826770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000" b="1">
                <a:latin typeface="Courier New" panose="02070309020205020404" pitchFamily="49" charset="0"/>
              </a:rPr>
              <a:t>double</a:t>
            </a:r>
            <a:r>
              <a:rPr lang="en-US" altLang="zh-CN" sz="2000">
                <a:latin typeface="Courier New" panose="02070309020205020404" pitchFamily="49" charset="0"/>
              </a:rPr>
              <a:t> Girth(</a:t>
            </a:r>
            <a:r>
              <a:rPr lang="en-US" altLang="zh-CN" sz="2000" b="1">
                <a:latin typeface="Courier New" panose="02070309020205020404" pitchFamily="49" charset="0"/>
              </a:rPr>
              <a:t>double</a:t>
            </a:r>
            <a:r>
              <a:rPr lang="en-US" altLang="zh-CN" sz="2000">
                <a:latin typeface="Courier New" panose="02070309020205020404" pitchFamily="49" charset="0"/>
              </a:rPr>
              <a:t> r)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const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double</a:t>
            </a:r>
            <a:r>
              <a:rPr lang="en-US" altLang="zh-CN" sz="2000">
                <a:latin typeface="Courier New" panose="02070309020205020404" pitchFamily="49" charset="0"/>
              </a:rPr>
              <a:t> PI = 3.1415926;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return</a:t>
            </a:r>
            <a:r>
              <a:rPr lang="en-US" altLang="zh-CN" sz="2000">
                <a:latin typeface="Courier New" panose="02070309020205020404" pitchFamily="49" charset="0"/>
              </a:rPr>
              <a:t> 2 * PI * r;</a:t>
            </a:r>
            <a:endParaRPr lang="en-US" altLang="zh-CN" sz="2000" noProof="1">
              <a:latin typeface="Courier New" panose="02070309020205020404" pitchFamily="49" charset="0"/>
            </a:endParaRPr>
          </a:p>
          <a:p>
            <a:pPr lvl="1"/>
            <a:r>
              <a:rPr lang="en-US" altLang="zh-CN" sz="2000" noProof="1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altLang="zh-CN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67700" cy="1782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 smtClean="0">
                <a:latin typeface="+mj-lt"/>
              </a:rPr>
              <a:t>Example 3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atoi</a:t>
            </a:r>
            <a:r>
              <a:rPr lang="en-US" altLang="zh-CN" sz="2000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latin typeface="Courier New" panose="02070309020205020404" pitchFamily="49" charset="0"/>
              </a:rPr>
              <a:t>char</a:t>
            </a:r>
            <a:r>
              <a:rPr lang="en-US" altLang="zh-CN" sz="2000" dirty="0">
                <a:latin typeface="Courier New" panose="02070309020205020404" pitchFamily="49" charset="0"/>
              </a:rPr>
              <a:t> *</a:t>
            </a:r>
            <a:r>
              <a:rPr lang="en-US" altLang="zh-CN" sz="2000" dirty="0" err="1">
                <a:latin typeface="Courier New" panose="02070309020205020404" pitchFamily="49" charset="0"/>
              </a:rPr>
              <a:t>str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49" charset="0"/>
              </a:rPr>
              <a:t>  …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urier New" panose="02070309020205020404" pitchFamily="49" charset="0"/>
              </a:rPr>
              <a:t> …;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49" charset="0"/>
              </a:rPr>
              <a:t>}</a:t>
            </a:r>
            <a:endParaRPr lang="en-US" altLang="zh-CN" sz="2000" dirty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15925" y="3825240"/>
            <a:ext cx="826770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atoi</a:t>
            </a:r>
            <a:r>
              <a:rPr lang="en-US" altLang="zh-CN" sz="2000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char</a:t>
            </a:r>
            <a:r>
              <a:rPr lang="en-US" altLang="zh-CN" sz="2000" dirty="0">
                <a:latin typeface="Courier New" panose="02070309020205020404" pitchFamily="49" charset="0"/>
              </a:rPr>
              <a:t> *</a:t>
            </a:r>
            <a:r>
              <a:rPr lang="en-US" altLang="zh-CN" sz="2000" dirty="0" err="1">
                <a:latin typeface="Courier New" panose="02070309020205020404" pitchFamily="49" charset="0"/>
              </a:rPr>
              <a:t>str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000" dirty="0">
                <a:latin typeface="Courier New" panose="02070309020205020404" pitchFamily="49" charset="0"/>
              </a:rPr>
              <a:t>  …</a:t>
            </a:r>
          </a:p>
          <a:p>
            <a:pPr lvl="1"/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urier New" panose="02070309020205020404" pitchFamily="49" charset="0"/>
              </a:rPr>
              <a:t> …;</a:t>
            </a:r>
          </a:p>
          <a:p>
            <a:pPr lvl="1"/>
            <a:r>
              <a:rPr lang="en-US" altLang="zh-CN" sz="2000" dirty="0">
                <a:latin typeface="Courier New" panose="02070309020205020404" pitchFamily="49" charset="0"/>
              </a:rPr>
              <a:t>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altLang="zh-CN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89248"/>
            <a:ext cx="8229600" cy="4836916"/>
          </a:xfrm>
        </p:spPr>
        <p:txBody>
          <a:bodyPr/>
          <a:lstStyle/>
          <a:p>
            <a:r>
              <a:rPr lang="en-US" altLang="zh-CN" dirty="0" smtClean="0"/>
              <a:t>Example 4</a:t>
            </a:r>
          </a:p>
          <a:p>
            <a:pPr lvl="1"/>
            <a:r>
              <a:rPr lang="zh-CN" altLang="en-US" dirty="0"/>
              <a:t>假</a:t>
            </a:r>
            <a:r>
              <a:rPr lang="zh-CN" altLang="en-US" dirty="0" smtClean="0"/>
              <a:t>设有一块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的内存，需要将其显示在电脑中，以便查看其内容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试编制</a:t>
            </a:r>
            <a:r>
              <a:rPr lang="en-US" altLang="zh-CN" dirty="0" smtClean="0"/>
              <a:t>Java/C#</a:t>
            </a:r>
            <a:r>
              <a:rPr lang="zh-CN" altLang="en-US" dirty="0" smtClean="0"/>
              <a:t>程序，以最快的速度将其转换为一个字符串</a:t>
            </a:r>
            <a:endParaRPr lang="en-US" altLang="zh-CN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入：</a:t>
            </a:r>
            <a:r>
              <a:rPr lang="en-US" altLang="zh-CN" dirty="0" smtClean="0"/>
              <a:t>byte[65536]</a:t>
            </a:r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出：</a:t>
            </a:r>
            <a:r>
              <a:rPr lang="en-US" altLang="zh-CN" smtClean="0"/>
              <a:t>string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学习目的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掌握如何设计一个语言</a:t>
            </a:r>
          </a:p>
          <a:p>
            <a:r>
              <a:rPr lang="zh-CN" altLang="en-US"/>
              <a:t>掌握如何识别、翻译一个语言</a:t>
            </a:r>
          </a:p>
          <a:p>
            <a:r>
              <a:rPr lang="zh-CN" altLang="en-US"/>
              <a:t>了解程序设计语言的实现原理</a:t>
            </a:r>
          </a:p>
          <a:p>
            <a:r>
              <a:rPr lang="zh-CN" altLang="en-US"/>
              <a:t>从编译的角度了解如何编制高质量的程序</a:t>
            </a:r>
          </a:p>
          <a:p>
            <a:r>
              <a:rPr lang="zh-CN" altLang="en-US"/>
              <a:t>了解形式语言的基础知识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预备知识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集合论</a:t>
            </a:r>
          </a:p>
          <a:p>
            <a:r>
              <a:rPr lang="zh-CN" altLang="en-US"/>
              <a:t>一门程序设计语言</a:t>
            </a:r>
          </a:p>
          <a:p>
            <a:r>
              <a:rPr lang="zh-CN" altLang="en-US"/>
              <a:t>数据结构</a:t>
            </a:r>
          </a:p>
          <a:p>
            <a:r>
              <a:rPr lang="zh-CN" altLang="en-US"/>
              <a:t>算法分析与设计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评分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平时作业</a:t>
            </a:r>
          </a:p>
          <a:p>
            <a:pPr lvl="1"/>
            <a:r>
              <a:rPr lang="en-US" altLang="zh-CN"/>
              <a:t>10%</a:t>
            </a:r>
          </a:p>
          <a:p>
            <a:r>
              <a:rPr lang="zh-CN" altLang="en-US"/>
              <a:t>编程作业</a:t>
            </a:r>
          </a:p>
          <a:p>
            <a:pPr lvl="1"/>
            <a:r>
              <a:rPr lang="en-US" altLang="zh-CN"/>
              <a:t>30%</a:t>
            </a:r>
          </a:p>
          <a:p>
            <a:r>
              <a:rPr lang="zh-CN" altLang="en-US"/>
              <a:t>期末考试</a:t>
            </a:r>
          </a:p>
          <a:p>
            <a:pPr lvl="1"/>
            <a:r>
              <a:rPr lang="en-US" altLang="zh-CN"/>
              <a:t>60%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1150</Words>
  <Application>Microsoft Office PowerPoint</Application>
  <PresentationFormat>On-screen Show (4:3)</PresentationFormat>
  <Paragraphs>186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华文楷体</vt:lpstr>
      <vt:lpstr>宋体</vt:lpstr>
      <vt:lpstr>Arial</vt:lpstr>
      <vt:lpstr>Courier New</vt:lpstr>
      <vt:lpstr>Lucida Console</vt:lpstr>
      <vt:lpstr>Wingdings</vt:lpstr>
      <vt:lpstr>默认设计模板</vt:lpstr>
      <vt:lpstr>Visio</vt:lpstr>
      <vt:lpstr>编译原理</vt:lpstr>
      <vt:lpstr>程序设计语言与编译</vt:lpstr>
      <vt:lpstr>Motivation</vt:lpstr>
      <vt:lpstr>Motivation</vt:lpstr>
      <vt:lpstr>Motivation</vt:lpstr>
      <vt:lpstr>Motivation</vt:lpstr>
      <vt:lpstr>学习目的</vt:lpstr>
      <vt:lpstr>预备知识</vt:lpstr>
      <vt:lpstr>评分</vt:lpstr>
      <vt:lpstr>1.1 编译原理概述</vt:lpstr>
      <vt:lpstr>1.1 编译原理概述</vt:lpstr>
      <vt:lpstr>1.1 编译原理概述</vt:lpstr>
      <vt:lpstr>1.1 编译原理概述</vt:lpstr>
      <vt:lpstr>1.1 编译原理概述</vt:lpstr>
      <vt:lpstr>1.1 编译原理概述</vt:lpstr>
      <vt:lpstr>1.1 编译原理概述</vt:lpstr>
      <vt:lpstr>1.1 编译原理概述</vt:lpstr>
      <vt:lpstr>1.1 编译原理概述</vt:lpstr>
      <vt:lpstr>1.2 课程概述</vt:lpstr>
      <vt:lpstr>1.2 课程概述</vt:lpstr>
      <vt:lpstr>1.2 课程概述</vt:lpstr>
      <vt:lpstr>1.2 课程概述</vt:lpstr>
      <vt:lpstr>1.3 编译程序</vt:lpstr>
      <vt:lpstr>1.3 编译程序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Title</dc:creator>
  <cp:lastModifiedBy>No Title</cp:lastModifiedBy>
  <cp:revision>67</cp:revision>
  <cp:lastPrinted>1601-01-01T00:00:00Z</cp:lastPrinted>
  <dcterms:created xsi:type="dcterms:W3CDTF">1601-01-01T00:00:00Z</dcterms:created>
  <dcterms:modified xsi:type="dcterms:W3CDTF">2017-09-07T01:48:27Z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