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31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13" r:id="rId16"/>
    <p:sldId id="269" r:id="rId17"/>
    <p:sldId id="270" r:id="rId18"/>
    <p:sldId id="271" r:id="rId19"/>
    <p:sldId id="272" r:id="rId20"/>
    <p:sldId id="273" r:id="rId21"/>
    <p:sldId id="274" r:id="rId22"/>
    <p:sldId id="31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311" r:id="rId39"/>
    <p:sldId id="312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301" r:id="rId50"/>
    <p:sldId id="302" r:id="rId51"/>
    <p:sldId id="304" r:id="rId52"/>
    <p:sldId id="306" r:id="rId53"/>
    <p:sldId id="299" r:id="rId54"/>
    <p:sldId id="307" r:id="rId55"/>
    <p:sldId id="308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00" r:id="rId67"/>
    <p:sldId id="309" r:id="rId68"/>
    <p:sldId id="310" r:id="rId6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CEE"/>
    <a:srgbClr val="990000"/>
    <a:srgbClr val="FF9933"/>
    <a:srgbClr val="F5F5F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24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8"/>
    </p:cViewPr>
  </p:sorterViewPr>
  <p:notesViewPr>
    <p:cSldViewPr snapToGrid="0">
      <p:cViewPr varScale="1">
        <p:scale>
          <a:sx n="60" d="100"/>
          <a:sy n="60" d="100"/>
        </p:scale>
        <p:origin x="-114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e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e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DDB77802-5339-41A9-A486-654A8ECBD2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349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6186FEC2-8D18-4B35-ACFD-3B606B5506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273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AD334-67A1-48B0-AC4B-4BCFB099F5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92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580B2-9E7B-4815-8E2F-F25493776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6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5F4EF-ED61-44A4-B363-707BD63237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6443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715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2961F-8494-47DE-B905-75344E5EAF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483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715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FB641-99B9-494A-A019-9F0135A429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004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715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AA1A-595D-4C0A-9C56-4AB4E3AAEE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9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2C94F-EFB3-4BCD-B493-4FDB219BD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14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850A6-7CEF-4004-8444-D64AF20287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54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29C92-1D05-43F2-A3E2-344ACB1BC5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83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D378E-34C6-4FB9-9C30-E471F0C330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58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364E3-EEDF-4730-9142-9C68367992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8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887A6-E3DF-4E29-9F7C-85020290C6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48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0979B-29F3-4B7F-84F2-ED35EC0FE9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85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9132F-C5F3-4F62-A8DD-5D4CE76B11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3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5715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032560B-10A9-4497-845C-4F67233DCE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kern="1200">
          <a:solidFill>
            <a:srgbClr val="CC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2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8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5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0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3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5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48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48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1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2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3213"/>
            <a:ext cx="7772400" cy="1470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b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编译原理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6988" y="3059113"/>
            <a:ext cx="6400800" cy="60325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Principles of Compilers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347788" y="3898900"/>
            <a:ext cx="64008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2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/>
              <a:t>第三章 正则语言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3.2 </a:t>
            </a:r>
            <a:r>
              <a:rPr lang="zh-CN" altLang="en-US" dirty="0" smtClean="0"/>
              <a:t>有穷状态自动机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557838" cy="4686300"/>
          </a:xfrm>
        </p:spPr>
        <p:txBody>
          <a:bodyPr/>
          <a:lstStyle/>
          <a:p>
            <a:pPr marL="0" indent="0" eaLnBrk="1" hangingPunct="1"/>
            <a:r>
              <a:rPr lang="en-US" altLang="zh-CN" smtClean="0"/>
              <a:t> </a:t>
            </a:r>
            <a:r>
              <a:rPr lang="en-US" altLang="zh-CN" i="1" smtClean="0"/>
              <a:t>M</a:t>
            </a:r>
            <a:r>
              <a:rPr lang="en-US" altLang="zh-CN" smtClean="0"/>
              <a:t> = ( </a:t>
            </a:r>
            <a:r>
              <a:rPr lang="en-US" altLang="zh-CN" i="1" smtClean="0"/>
              <a:t>Q</a:t>
            </a:r>
            <a:r>
              <a:rPr lang="en-US" altLang="zh-CN" smtClean="0"/>
              <a:t>, </a:t>
            </a:r>
            <a:r>
              <a:rPr lang="en-US" altLang="zh-CN" smtClean="0">
                <a:sym typeface="Symbol" panose="05050102010706020507" pitchFamily="18" charset="2"/>
              </a:rPr>
              <a:t>, </a:t>
            </a:r>
            <a:r>
              <a:rPr lang="en-US" altLang="zh-CN" i="1" smtClean="0">
                <a:sym typeface="Symbol" panose="05050102010706020507" pitchFamily="18" charset="2"/>
              </a:rPr>
              <a:t>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F</a:t>
            </a:r>
            <a:r>
              <a:rPr lang="en-US" altLang="zh-CN" smtClean="0">
                <a:sym typeface="Symbol" panose="05050102010706020507" pitchFamily="18" charset="2"/>
              </a:rPr>
              <a:t> )</a:t>
            </a:r>
            <a:r>
              <a:rPr lang="zh-CN" altLang="en-US" smtClean="0">
                <a:sym typeface="Symbol" panose="05050102010706020507" pitchFamily="18" charset="2"/>
              </a:rPr>
              <a:t>，其中：</a:t>
            </a:r>
          </a:p>
          <a:p>
            <a:pPr lvl="1" eaLnBrk="1" hangingPunct="1"/>
            <a:r>
              <a:rPr lang="en-US" altLang="zh-CN" sz="2700" i="1" smtClean="0">
                <a:sym typeface="Symbol" panose="05050102010706020507" pitchFamily="18" charset="2"/>
              </a:rPr>
              <a:t>Q</a:t>
            </a:r>
            <a:r>
              <a:rPr lang="en-US" altLang="zh-CN" sz="2700" smtClean="0">
                <a:sym typeface="Symbol" panose="05050102010706020507" pitchFamily="18" charset="2"/>
              </a:rPr>
              <a:t> = { 0, 1 }</a:t>
            </a:r>
            <a:r>
              <a:rPr lang="zh-CN" altLang="en-US" sz="2700" smtClean="0">
                <a:sym typeface="Symbol" panose="05050102010706020507" pitchFamily="18" charset="2"/>
              </a:rPr>
              <a:t>；</a:t>
            </a:r>
          </a:p>
          <a:p>
            <a:pPr lvl="1" eaLnBrk="1" hangingPunct="1"/>
            <a:r>
              <a:rPr lang="zh-CN" altLang="en-US" sz="2700" smtClean="0">
                <a:sym typeface="Symbol" panose="05050102010706020507" pitchFamily="18" charset="2"/>
              </a:rPr>
              <a:t> </a:t>
            </a:r>
            <a:r>
              <a:rPr lang="en-US" altLang="zh-CN" sz="2700" smtClean="0">
                <a:sym typeface="Symbol" panose="05050102010706020507" pitchFamily="18" charset="2"/>
              </a:rPr>
              <a:t>= { a, 1, $ } </a:t>
            </a:r>
            <a:r>
              <a:rPr lang="zh-CN" altLang="en-US" sz="2700" smtClean="0">
                <a:sym typeface="Symbol" panose="05050102010706020507" pitchFamily="18" charset="2"/>
              </a:rPr>
              <a:t>；</a:t>
            </a:r>
          </a:p>
          <a:p>
            <a:pPr lvl="1" eaLnBrk="1" hangingPunct="1"/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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= { ((0, a), 1), ((1, a), 1), ((1, 1), 1)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；</a:t>
            </a:r>
          </a:p>
          <a:p>
            <a:pPr lvl="1"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= 0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；</a:t>
            </a:r>
          </a:p>
          <a:p>
            <a:pPr lvl="1"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= { 1 }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7680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924550" y="2540000"/>
          <a:ext cx="2933700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Visio" r:id="rId3" imgW="1754429" imgH="1120750" progId="Visio.Drawing.11">
                  <p:embed/>
                </p:oleObj>
              </mc:Choice>
              <mc:Fallback>
                <p:oleObj name="Visio" r:id="rId3" imgW="1754429" imgH="11207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2540000"/>
                        <a:ext cx="2933700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FA</a:t>
            </a:r>
            <a:r>
              <a:rPr lang="zh-CN" altLang="en-US" smtClean="0"/>
              <a:t>的语义</a:t>
            </a:r>
            <a:r>
              <a:rPr lang="en-US" altLang="zh-CN" smtClean="0"/>
              <a:t>( FA</a:t>
            </a:r>
            <a:r>
              <a:rPr lang="zh-CN" altLang="en-US" smtClean="0"/>
              <a:t>与语言的关系 </a:t>
            </a:r>
            <a:r>
              <a:rPr lang="en-US" altLang="zh-CN" smtClean="0"/>
              <a:t>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89925" cy="4872038"/>
          </a:xfrm>
        </p:spPr>
        <p:txBody>
          <a:bodyPr/>
          <a:lstStyle/>
          <a:p>
            <a:pPr marL="0" indent="0" eaLnBrk="1" hangingPunct="1"/>
            <a:r>
              <a:rPr lang="en-US" altLang="zh-CN" smtClean="0"/>
              <a:t>FA</a:t>
            </a:r>
            <a:r>
              <a:rPr lang="zh-CN" altLang="en-US" smtClean="0"/>
              <a:t>的运行：</a:t>
            </a:r>
          </a:p>
          <a:p>
            <a:pPr lvl="1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给定一台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FA </a:t>
            </a:r>
            <a:r>
              <a:rPr lang="en-US" altLang="zh-CN" i="1" smtClean="0"/>
              <a:t>M</a:t>
            </a:r>
            <a:r>
              <a:rPr lang="en-US" altLang="zh-CN" smtClean="0"/>
              <a:t> = ( </a:t>
            </a:r>
            <a:r>
              <a:rPr lang="en-US" altLang="zh-CN" i="1" smtClean="0"/>
              <a:t>Q</a:t>
            </a:r>
            <a:r>
              <a:rPr lang="en-US" altLang="zh-CN" smtClean="0"/>
              <a:t>, </a:t>
            </a:r>
            <a:r>
              <a:rPr lang="en-US" altLang="zh-CN" smtClean="0">
                <a:sym typeface="Symbol" panose="05050102010706020507" pitchFamily="18" charset="2"/>
              </a:rPr>
              <a:t>, </a:t>
            </a:r>
            <a:r>
              <a:rPr lang="en-US" altLang="zh-CN" i="1" smtClean="0">
                <a:sym typeface="Symbol" panose="05050102010706020507" pitchFamily="18" charset="2"/>
              </a:rPr>
              <a:t>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F</a:t>
            </a:r>
            <a:r>
              <a:rPr lang="en-US" altLang="zh-CN" smtClean="0">
                <a:sym typeface="Symbol" panose="05050102010706020507" pitchFamily="18" charset="2"/>
              </a:rPr>
              <a:t> )</a:t>
            </a:r>
            <a:endParaRPr lang="en-US" altLang="zh-CN" smtClean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的一个运行是一个有穷的状态序列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i="1" baseline="-25000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，其中：</a:t>
            </a:r>
          </a:p>
          <a:p>
            <a:pPr lvl="2"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；</a:t>
            </a:r>
          </a:p>
          <a:p>
            <a:pPr lvl="2"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i="1" baseline="-25000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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；</a:t>
            </a:r>
          </a:p>
          <a:p>
            <a:pPr lvl="2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0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&lt;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 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mtClean="0">
                <a:sym typeface="Symbol" panose="05050102010706020507" pitchFamily="18" charset="2"/>
              </a:rPr>
              <a:t>(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i="1" baseline="-25000" smtClean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) = s</a:t>
            </a:r>
            <a:r>
              <a:rPr lang="en-US" altLang="zh-CN" i="1" baseline="-25000" smtClean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+1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) )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。</a:t>
            </a:r>
          </a:p>
          <a:p>
            <a:pPr marL="0" indent="0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例：</a:t>
            </a:r>
          </a:p>
          <a:p>
            <a:pPr lvl="1" eaLnBrk="1" hangingPunct="1"/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01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011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0111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都是图中自动机的运行。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FA</a:t>
            </a:r>
            <a:r>
              <a:rPr lang="zh-CN" altLang="en-US" smtClean="0"/>
              <a:t>的语义</a:t>
            </a:r>
            <a:r>
              <a:rPr lang="en-US" altLang="zh-CN" smtClean="0"/>
              <a:t>( FA</a:t>
            </a:r>
            <a:r>
              <a:rPr lang="zh-CN" altLang="en-US" smtClean="0"/>
              <a:t>与语言的关系 </a:t>
            </a:r>
            <a:r>
              <a:rPr lang="en-US" altLang="zh-CN" smtClean="0"/>
              <a:t>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89925" cy="4872038"/>
          </a:xfrm>
        </p:spPr>
        <p:txBody>
          <a:bodyPr/>
          <a:lstStyle/>
          <a:p>
            <a:pPr marL="0" indent="0" eaLnBrk="1" hangingPunct="1"/>
            <a:r>
              <a:rPr lang="en-US" altLang="zh-CN" smtClean="0"/>
              <a:t>FA</a:t>
            </a:r>
            <a:r>
              <a:rPr lang="zh-CN" altLang="en-US" smtClean="0"/>
              <a:t>接受（识别）的串：</a:t>
            </a:r>
          </a:p>
          <a:p>
            <a:pPr lvl="1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给定一台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FA </a:t>
            </a:r>
            <a:r>
              <a:rPr lang="en-US" altLang="zh-CN" i="1" smtClean="0"/>
              <a:t>M</a:t>
            </a:r>
            <a:r>
              <a:rPr lang="en-US" altLang="zh-CN" smtClean="0"/>
              <a:t> = ( </a:t>
            </a:r>
            <a:r>
              <a:rPr lang="en-US" altLang="zh-CN" i="1" smtClean="0"/>
              <a:t>Q</a:t>
            </a:r>
            <a:r>
              <a:rPr lang="en-US" altLang="zh-CN" smtClean="0"/>
              <a:t>, </a:t>
            </a:r>
            <a:r>
              <a:rPr lang="en-US" altLang="zh-CN" smtClean="0">
                <a:sym typeface="Symbol" panose="05050102010706020507" pitchFamily="18" charset="2"/>
              </a:rPr>
              <a:t>, </a:t>
            </a:r>
            <a:r>
              <a:rPr lang="en-US" altLang="zh-CN" i="1" smtClean="0">
                <a:sym typeface="Symbol" panose="05050102010706020507" pitchFamily="18" charset="2"/>
              </a:rPr>
              <a:t>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F</a:t>
            </a:r>
            <a:r>
              <a:rPr lang="en-US" altLang="zh-CN" smtClean="0">
                <a:sym typeface="Symbol" panose="05050102010706020507" pitchFamily="18" charset="2"/>
              </a:rPr>
              <a:t> )</a:t>
            </a:r>
            <a:endParaRPr lang="en-US" altLang="zh-CN" smtClean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称一个串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i="1" baseline="-25000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被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接受（识别），如果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存在一个运行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i="1" baseline="-25000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，使得：</a:t>
            </a:r>
          </a:p>
          <a:p>
            <a:pPr lvl="2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0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&lt;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i="1" baseline="-25000" smtClean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i="1" baseline="-25000" smtClean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+1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) = s</a:t>
            </a:r>
            <a:r>
              <a:rPr lang="en-US" altLang="zh-CN" i="1" baseline="-25000" smtClean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+1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。</a:t>
            </a:r>
          </a:p>
          <a:p>
            <a:pPr lvl="1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如果串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不被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接受，则称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拒绝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 。</a:t>
            </a:r>
          </a:p>
          <a:p>
            <a:pPr marL="0" indent="0" eaLnBrk="1" hangingPunct="1"/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FA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的语言</a:t>
            </a:r>
            <a:r>
              <a:rPr lang="en-US" altLang="zh-CN" smtClean="0">
                <a:latin typeface="Monotype Corsiva" panose="03010101010201010101" pitchFamily="66" charset="0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为所有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接受的串的集合。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FA</a:t>
            </a:r>
            <a:r>
              <a:rPr lang="zh-CN" altLang="en-US" smtClean="0"/>
              <a:t>的语义</a:t>
            </a:r>
            <a:r>
              <a:rPr lang="en-US" altLang="zh-CN" smtClean="0"/>
              <a:t>( FA</a:t>
            </a:r>
            <a:r>
              <a:rPr lang="zh-CN" altLang="en-US" smtClean="0"/>
              <a:t>与语言的关系 </a:t>
            </a:r>
            <a:r>
              <a:rPr lang="en-US" altLang="zh-CN" smtClean="0"/>
              <a:t>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89925" cy="769938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例：</a:t>
            </a:r>
            <a:endParaRPr lang="zh-CN" altLang="en-US" smtClean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7987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60525" y="2425700"/>
          <a:ext cx="5392738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Visio" r:id="rId3" imgW="2535631" imgH="1342949" progId="Visio.Drawing.11">
                  <p:embed/>
                </p:oleObj>
              </mc:Choice>
              <mc:Fallback>
                <p:oleObj name="Visio" r:id="rId3" imgW="2535631" imgH="134294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2425700"/>
                        <a:ext cx="5392738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FA</a:t>
            </a:r>
            <a:r>
              <a:rPr lang="zh-CN" altLang="en-US" sz="3600" smtClean="0"/>
              <a:t>与正则语言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89925" cy="4872038"/>
          </a:xfrm>
        </p:spPr>
        <p:txBody>
          <a:bodyPr/>
          <a:lstStyle/>
          <a:p>
            <a:pPr marL="0" indent="0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定义：称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FA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识别语言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，如果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恰好接受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中的所有串。</a:t>
            </a:r>
          </a:p>
          <a:p>
            <a:pPr marL="0" indent="0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定义：一个语言是正则的，当且仅当存在一台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FA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识别它。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199" y="1600200"/>
            <a:ext cx="8334671" cy="4525963"/>
          </a:xfrm>
        </p:spPr>
        <p:txBody>
          <a:bodyPr/>
          <a:lstStyle/>
          <a:p>
            <a:r>
              <a:rPr lang="zh-CN" altLang="en-US" dirty="0" smtClean="0"/>
              <a:t>试构造自动机识别以下语言：</a:t>
            </a:r>
            <a:endParaRPr lang="en-US" altLang="zh-CN" dirty="0" smtClean="0"/>
          </a:p>
          <a:p>
            <a:pPr lvl="1"/>
            <a:r>
              <a:rPr lang="en-AU" i="1" dirty="0" smtClean="0"/>
              <a:t>L</a:t>
            </a:r>
            <a:r>
              <a:rPr lang="en-AU" baseline="-25000" dirty="0" smtClean="0"/>
              <a:t>1</a:t>
            </a:r>
            <a:r>
              <a:rPr lang="en-AU" dirty="0" smtClean="0"/>
              <a:t> = { </a:t>
            </a:r>
            <a:r>
              <a:rPr lang="en-AU" i="1" dirty="0" smtClean="0">
                <a:latin typeface="Symbol" panose="05050102010706020507" pitchFamily="18" charset="2"/>
              </a:rPr>
              <a:t>w</a:t>
            </a:r>
            <a:r>
              <a:rPr lang="en-AU" dirty="0" smtClean="0"/>
              <a:t> | </a:t>
            </a:r>
            <a:r>
              <a:rPr lang="en-AU" i="1" dirty="0" smtClean="0">
                <a:latin typeface="Symbol" panose="05050102010706020507" pitchFamily="18" charset="2"/>
              </a:rPr>
              <a:t>w</a:t>
            </a:r>
            <a:r>
              <a:rPr lang="zh-CN" altLang="en-US" dirty="0" smtClean="0"/>
              <a:t>以</a:t>
            </a:r>
            <a:r>
              <a:rPr lang="en-AU" altLang="zh-CN" dirty="0" smtClean="0"/>
              <a:t>101</a:t>
            </a:r>
            <a:r>
              <a:rPr lang="zh-CN" altLang="en-US" dirty="0" smtClean="0"/>
              <a:t>开头 </a:t>
            </a:r>
            <a:r>
              <a:rPr lang="en-US" altLang="zh-CN" dirty="0" smtClean="0"/>
              <a:t>}</a:t>
            </a:r>
          </a:p>
          <a:p>
            <a:pPr lvl="1"/>
            <a:r>
              <a:rPr lang="en-AU" i="1" dirty="0" smtClean="0"/>
              <a:t>L</a:t>
            </a:r>
            <a:r>
              <a:rPr lang="en-AU" baseline="-25000" dirty="0" smtClean="0"/>
              <a:t>2</a:t>
            </a:r>
            <a:r>
              <a:rPr lang="en-AU" dirty="0" smtClean="0"/>
              <a:t> = { </a:t>
            </a:r>
            <a:r>
              <a:rPr lang="en-AU" i="1" dirty="0" smtClean="0">
                <a:latin typeface="Symbol" panose="05050102010706020507" pitchFamily="18" charset="2"/>
              </a:rPr>
              <a:t>w</a:t>
            </a:r>
            <a:r>
              <a:rPr lang="en-AU" dirty="0" smtClean="0"/>
              <a:t> | </a:t>
            </a:r>
            <a:r>
              <a:rPr lang="en-AU" i="1" dirty="0" smtClean="0">
                <a:latin typeface="Symbol" panose="05050102010706020507" pitchFamily="18" charset="2"/>
              </a:rPr>
              <a:t>w</a:t>
            </a:r>
            <a:r>
              <a:rPr lang="zh-CN" altLang="en-US" smtClean="0">
                <a:latin typeface="Symbol" panose="05050102010706020507" pitchFamily="18" charset="2"/>
              </a:rPr>
              <a:t>包含</a:t>
            </a:r>
            <a:r>
              <a:rPr lang="en-AU" altLang="zh-CN" smtClean="0"/>
              <a:t>101</a:t>
            </a:r>
            <a:r>
              <a:rPr lang="zh-CN" altLang="en-US" dirty="0" smtClean="0"/>
              <a:t>的子串 </a:t>
            </a:r>
            <a:r>
              <a:rPr lang="en-US" altLang="zh-CN" dirty="0" smtClean="0"/>
              <a:t>}</a:t>
            </a:r>
          </a:p>
          <a:p>
            <a:pPr lvl="1"/>
            <a:r>
              <a:rPr lang="en-AU" i="1" dirty="0" smtClean="0"/>
              <a:t>L</a:t>
            </a:r>
            <a:r>
              <a:rPr lang="en-US" altLang="zh-CN" baseline="-25000" dirty="0" smtClean="0"/>
              <a:t>3</a:t>
            </a:r>
            <a:r>
              <a:rPr lang="en-AU" dirty="0" smtClean="0"/>
              <a:t> = { </a:t>
            </a:r>
            <a:r>
              <a:rPr lang="en-AU" i="1" dirty="0" smtClean="0">
                <a:latin typeface="Symbol" panose="05050102010706020507" pitchFamily="18" charset="2"/>
              </a:rPr>
              <a:t>w</a:t>
            </a:r>
            <a:r>
              <a:rPr lang="en-AU" dirty="0" smtClean="0"/>
              <a:t> | </a:t>
            </a:r>
            <a:r>
              <a:rPr lang="en-AU" i="1" dirty="0" smtClean="0">
                <a:latin typeface="Symbol" panose="05050102010706020507" pitchFamily="18" charset="2"/>
              </a:rPr>
              <a:t>w</a:t>
            </a:r>
            <a:r>
              <a:rPr lang="zh-CN" altLang="en-US" dirty="0" smtClean="0"/>
              <a:t>是一个合法的八进制数 </a:t>
            </a:r>
            <a:r>
              <a:rPr lang="en-US" altLang="zh-CN" dirty="0" smtClean="0"/>
              <a:t>}</a:t>
            </a:r>
          </a:p>
          <a:p>
            <a:pPr lvl="1"/>
            <a:r>
              <a:rPr lang="en-AU" i="1" dirty="0" smtClean="0"/>
              <a:t>L</a:t>
            </a:r>
            <a:r>
              <a:rPr lang="en-US" altLang="zh-CN" baseline="-25000" dirty="0" smtClean="0"/>
              <a:t>4</a:t>
            </a:r>
            <a:r>
              <a:rPr lang="en-AU" dirty="0" smtClean="0"/>
              <a:t> = { </a:t>
            </a:r>
            <a:r>
              <a:rPr lang="en-AU" i="1" dirty="0" smtClean="0">
                <a:latin typeface="Symbol" panose="05050102010706020507" pitchFamily="18" charset="2"/>
              </a:rPr>
              <a:t>w</a:t>
            </a:r>
            <a:r>
              <a:rPr lang="en-AU" dirty="0" smtClean="0"/>
              <a:t> | </a:t>
            </a:r>
            <a:r>
              <a:rPr lang="en-AU" i="1" dirty="0" smtClean="0">
                <a:latin typeface="Symbol" panose="05050102010706020507" pitchFamily="18" charset="2"/>
              </a:rPr>
              <a:t>w</a:t>
            </a:r>
            <a:r>
              <a:rPr lang="zh-CN" altLang="en-US" dirty="0" smtClean="0"/>
              <a:t>是一个合法的十六进制数 </a:t>
            </a:r>
            <a:r>
              <a:rPr lang="en-US" altLang="zh-CN" dirty="0" smtClean="0"/>
              <a:t>}</a:t>
            </a:r>
          </a:p>
          <a:p>
            <a:pPr lvl="1"/>
            <a:r>
              <a:rPr lang="en-AU" i="1" dirty="0" smtClean="0"/>
              <a:t>L</a:t>
            </a:r>
            <a:r>
              <a:rPr lang="en-US" altLang="zh-CN" baseline="-25000" dirty="0" smtClean="0"/>
              <a:t>3 </a:t>
            </a:r>
            <a:r>
              <a:rPr lang="en-US" altLang="zh-CN" dirty="0" smtClean="0">
                <a:sym typeface="Symbol" panose="05050102010706020507" pitchFamily="18" charset="2"/>
              </a:rPr>
              <a:t></a:t>
            </a:r>
            <a:r>
              <a:rPr lang="en-US" altLang="zh-CN" baseline="-25000" dirty="0" smtClean="0"/>
              <a:t> </a:t>
            </a:r>
            <a:r>
              <a:rPr lang="en-AU" i="1" dirty="0" smtClean="0"/>
              <a:t>L</a:t>
            </a:r>
            <a:r>
              <a:rPr lang="en-US" altLang="zh-CN" baseline="-25000" dirty="0" smtClean="0"/>
              <a:t>4</a:t>
            </a:r>
            <a:r>
              <a:rPr lang="en-AU" dirty="0" smtClean="0"/>
              <a:t> </a:t>
            </a:r>
            <a:endParaRPr lang="en-US" altLang="zh-CN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2052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3.3 </a:t>
            </a:r>
            <a:r>
              <a:rPr lang="zh-CN" altLang="en-US" dirty="0" smtClean="0"/>
              <a:t>正则语言的封闭性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正则语言在并运算下的封闭性</a:t>
            </a:r>
          </a:p>
          <a:p>
            <a:pPr eaLnBrk="1" hangingPunct="1"/>
            <a:r>
              <a:rPr lang="zh-CN" altLang="en-US" smtClean="0"/>
              <a:t>定理：如果</a:t>
            </a:r>
            <a:r>
              <a:rPr lang="en-US" altLang="zh-CN" i="1" smtClean="0"/>
              <a:t>L</a:t>
            </a:r>
            <a:r>
              <a:rPr lang="en-US" altLang="zh-CN" baseline="-25000" smtClean="0"/>
              <a:t>1</a:t>
            </a:r>
            <a:r>
              <a:rPr lang="zh-CN" altLang="en-US" smtClean="0"/>
              <a:t>与</a:t>
            </a:r>
            <a:r>
              <a:rPr lang="en-US" altLang="zh-CN" i="1" smtClean="0"/>
              <a:t>L</a:t>
            </a:r>
            <a:r>
              <a:rPr lang="en-US" altLang="zh-CN" baseline="-25000" smtClean="0"/>
              <a:t>2</a:t>
            </a:r>
            <a:r>
              <a:rPr lang="zh-CN" altLang="en-US" smtClean="0"/>
              <a:t>为正则语言，则</a:t>
            </a:r>
            <a:r>
              <a:rPr lang="en-US" altLang="zh-CN" i="1" smtClean="0"/>
              <a:t>L</a:t>
            </a:r>
            <a:r>
              <a:rPr lang="en-US" altLang="zh-CN" baseline="-25000" smtClean="0"/>
              <a:t>1</a:t>
            </a:r>
            <a:r>
              <a:rPr lang="en-US" altLang="zh-CN" smtClean="0">
                <a:sym typeface="Symbol" panose="05050102010706020507" pitchFamily="18" charset="2"/>
              </a:rPr>
              <a:t></a:t>
            </a:r>
            <a:r>
              <a:rPr lang="en-US" altLang="zh-CN" i="1" smtClean="0">
                <a:sym typeface="Symbol" panose="05050102010706020507" pitchFamily="18" charset="2"/>
              </a:rPr>
              <a:t>L</a:t>
            </a:r>
            <a:r>
              <a:rPr lang="en-US" altLang="zh-CN" baseline="-25000" smtClean="0">
                <a:sym typeface="Symbol" panose="05050102010706020507" pitchFamily="18" charset="2"/>
              </a:rPr>
              <a:t>2</a:t>
            </a:r>
            <a:r>
              <a:rPr lang="zh-CN" altLang="en-US" smtClean="0">
                <a:sym typeface="Symbol" panose="05050102010706020507" pitchFamily="18" charset="2"/>
              </a:rPr>
              <a:t>也是正则语言。</a:t>
            </a: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证明思路：构造一台</a:t>
            </a:r>
            <a:r>
              <a:rPr lang="en-US" altLang="zh-CN" smtClean="0">
                <a:sym typeface="Symbol" panose="05050102010706020507" pitchFamily="18" charset="2"/>
              </a:rPr>
              <a:t>FA</a:t>
            </a:r>
            <a:r>
              <a:rPr lang="zh-CN" altLang="en-US" smtClean="0">
                <a:sym typeface="Symbol" panose="05050102010706020507" pitchFamily="18" charset="2"/>
              </a:rPr>
              <a:t>恰好识别</a:t>
            </a:r>
            <a:r>
              <a:rPr lang="en-US" altLang="zh-CN" i="1" smtClean="0"/>
              <a:t>L</a:t>
            </a:r>
            <a:r>
              <a:rPr lang="en-US" altLang="zh-CN" baseline="-25000" smtClean="0"/>
              <a:t>1</a:t>
            </a:r>
            <a:r>
              <a:rPr lang="en-US" altLang="zh-CN" smtClean="0">
                <a:sym typeface="Symbol" panose="05050102010706020507" pitchFamily="18" charset="2"/>
              </a:rPr>
              <a:t></a:t>
            </a:r>
            <a:r>
              <a:rPr lang="en-US" altLang="zh-CN" i="1" smtClean="0">
                <a:sym typeface="Symbol" panose="05050102010706020507" pitchFamily="18" charset="2"/>
              </a:rPr>
              <a:t>L</a:t>
            </a:r>
            <a:r>
              <a:rPr lang="en-US" altLang="zh-CN" baseline="-25000" smtClean="0">
                <a:sym typeface="Symbol" panose="05050102010706020507" pitchFamily="18" charset="2"/>
              </a:rPr>
              <a:t>2</a:t>
            </a:r>
            <a:r>
              <a:rPr lang="zh-CN" altLang="en-US" smtClean="0">
                <a:sym typeface="Symbol" panose="05050102010706020507" pitchFamily="18" charset="2"/>
              </a:rPr>
              <a:t>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/>
            <a:r>
              <a:rPr lang="zh-CN" altLang="en-US" sz="2400" smtClean="0"/>
              <a:t>语言的性质</a:t>
            </a:r>
          </a:p>
          <a:p>
            <a:pPr lvl="1" eaLnBrk="1" hangingPunct="1"/>
            <a:r>
              <a:rPr lang="zh-CN" altLang="en-US" sz="2200" smtClean="0"/>
              <a:t>语言是符号串的集合</a:t>
            </a:r>
          </a:p>
          <a:p>
            <a:pPr lvl="1" eaLnBrk="1" hangingPunct="1"/>
            <a:r>
              <a:rPr lang="zh-CN" altLang="en-US" sz="2200" smtClean="0"/>
              <a:t>补运算</a:t>
            </a:r>
          </a:p>
          <a:p>
            <a:pPr marL="0" indent="0" eaLnBrk="1" hangingPunct="1"/>
            <a:r>
              <a:rPr lang="zh-CN" altLang="en-US" sz="2400" smtClean="0"/>
              <a:t>封闭性</a:t>
            </a:r>
          </a:p>
          <a:p>
            <a:pPr lvl="1" eaLnBrk="1" hangingPunct="1"/>
            <a:r>
              <a:rPr lang="zh-CN" altLang="en-US" sz="2200" smtClean="0"/>
              <a:t>如果语言</a:t>
            </a:r>
            <a:r>
              <a:rPr lang="en-US" altLang="zh-CN" sz="2200" i="1" smtClean="0"/>
              <a:t>A</a:t>
            </a:r>
            <a:r>
              <a:rPr lang="zh-CN" altLang="en-US" sz="2200" smtClean="0"/>
              <a:t>为正则语言，那么</a:t>
            </a:r>
            <a:r>
              <a:rPr lang="en-US" altLang="zh-CN" sz="2200" i="1" smtClean="0"/>
              <a:t>A</a:t>
            </a:r>
            <a:r>
              <a:rPr lang="zh-CN" altLang="en-US" sz="2200" smtClean="0"/>
              <a:t>的补集也是正则语言</a:t>
            </a:r>
          </a:p>
          <a:p>
            <a:pPr lvl="1" eaLnBrk="1" hangingPunct="1"/>
            <a:r>
              <a:rPr lang="zh-CN" altLang="en-US" sz="2200" smtClean="0"/>
              <a:t>语言封闭性的意义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3.3 </a:t>
            </a:r>
            <a:r>
              <a:rPr lang="zh-CN" altLang="en-US" dirty="0" smtClean="0"/>
              <a:t>正则语言的补运算</a:t>
            </a:r>
          </a:p>
        </p:txBody>
      </p:sp>
      <p:sp>
        <p:nvSpPr>
          <p:cNvPr id="82948" name="AutoShape 4"/>
          <p:cNvSpPr>
            <a:spLocks noChangeArrowheads="1"/>
          </p:cNvSpPr>
          <p:nvPr/>
        </p:nvSpPr>
        <p:spPr bwMode="auto">
          <a:xfrm>
            <a:off x="5562600" y="4800600"/>
            <a:ext cx="3048000" cy="1600200"/>
          </a:xfrm>
          <a:prstGeom prst="wedgeRoundRectCallout">
            <a:avLst>
              <a:gd name="adj1" fmla="val -35519"/>
              <a:gd name="adj2" fmla="val -115574"/>
              <a:gd name="adj3" fmla="val 16667"/>
            </a:avLst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CC0000"/>
                </a:solidFill>
              </a:rPr>
              <a:t>全集为</a:t>
            </a:r>
            <a:r>
              <a:rPr lang="el-GR" altLang="zh-CN" sz="2400">
                <a:solidFill>
                  <a:srgbClr val="CC0000"/>
                </a:solidFill>
                <a:latin typeface="宋体" panose="02010600030101010101" pitchFamily="2" charset="-122"/>
              </a:rPr>
              <a:t>Σ</a:t>
            </a:r>
            <a:r>
              <a:rPr lang="en-US" altLang="zh-CN" sz="2400" baseline="30000">
                <a:solidFill>
                  <a:srgbClr val="CC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2400">
                <a:solidFill>
                  <a:srgbClr val="CC0000"/>
                </a:solidFill>
                <a:latin typeface="宋体" panose="02010600030101010101" pitchFamily="2" charset="-122"/>
              </a:rPr>
              <a:t>，即所有可能的符号串的集合。</a:t>
            </a:r>
            <a:endParaRPr lang="zh-CN" altLang="el-GR" sz="2400" baseline="3000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build="p"/>
      <p:bldP spid="82948" grpId="0" animBg="1"/>
      <p:bldP spid="8294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证明思路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由于</a:t>
            </a:r>
            <a:r>
              <a:rPr lang="en-US" altLang="zh-CN" smtClean="0"/>
              <a:t>A</a:t>
            </a:r>
            <a:r>
              <a:rPr lang="zh-CN" altLang="en-US" smtClean="0"/>
              <a:t>为正则语言所以存在一台</a:t>
            </a:r>
            <a:r>
              <a:rPr lang="en-US" altLang="zh-CN" smtClean="0"/>
              <a:t>DFA M</a:t>
            </a:r>
            <a:r>
              <a:rPr lang="zh-CN" altLang="en-US" smtClean="0"/>
              <a:t>恰好识别</a:t>
            </a:r>
            <a:r>
              <a:rPr lang="en-US" altLang="zh-CN" smtClean="0"/>
              <a:t>A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根据</a:t>
            </a:r>
            <a:r>
              <a:rPr lang="en-US" altLang="zh-CN" smtClean="0"/>
              <a:t>M</a:t>
            </a:r>
            <a:r>
              <a:rPr lang="zh-CN" altLang="en-US" smtClean="0"/>
              <a:t>，构造一台</a:t>
            </a:r>
            <a:r>
              <a:rPr lang="en-US" altLang="zh-CN" smtClean="0"/>
              <a:t>DFA M’</a:t>
            </a:r>
            <a:r>
              <a:rPr lang="zh-CN" altLang="en-US" smtClean="0"/>
              <a:t>，恰好识别</a:t>
            </a:r>
            <a:r>
              <a:rPr lang="en-US" altLang="zh-CN" smtClean="0"/>
              <a:t>A</a:t>
            </a:r>
            <a:r>
              <a:rPr lang="zh-CN" altLang="en-US" smtClean="0"/>
              <a:t>的补集</a:t>
            </a:r>
          </a:p>
          <a:p>
            <a:pPr lvl="1" eaLnBrk="1" hangingPunct="1"/>
            <a:r>
              <a:rPr lang="zh-CN" altLang="en-US" smtClean="0"/>
              <a:t>对任何一个符号串，如果</a:t>
            </a:r>
            <a:r>
              <a:rPr lang="en-US" altLang="zh-CN" smtClean="0"/>
              <a:t>M</a:t>
            </a:r>
            <a:r>
              <a:rPr lang="zh-CN" altLang="en-US" smtClean="0"/>
              <a:t>接受，则</a:t>
            </a:r>
            <a:r>
              <a:rPr lang="en-US" altLang="zh-CN" smtClean="0"/>
              <a:t>M’</a:t>
            </a:r>
            <a:r>
              <a:rPr lang="zh-CN" altLang="en-US" smtClean="0"/>
              <a:t>拒绝</a:t>
            </a:r>
          </a:p>
          <a:p>
            <a:pPr lvl="1" eaLnBrk="1" hangingPunct="1"/>
            <a:r>
              <a:rPr lang="zh-CN" altLang="en-US" smtClean="0"/>
              <a:t>如果</a:t>
            </a:r>
            <a:r>
              <a:rPr lang="en-US" altLang="zh-CN" smtClean="0"/>
              <a:t>M</a:t>
            </a:r>
            <a:r>
              <a:rPr lang="zh-CN" altLang="en-US" smtClean="0"/>
              <a:t>拒绝，则</a:t>
            </a:r>
            <a:r>
              <a:rPr lang="en-US" altLang="zh-CN" smtClean="0"/>
              <a:t>M’</a:t>
            </a:r>
            <a:r>
              <a:rPr lang="zh-CN" altLang="en-US" smtClean="0"/>
              <a:t>接受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证明</a:t>
            </a:r>
            <a:r>
              <a:rPr lang="en-US" altLang="zh-CN" smtClean="0">
                <a:latin typeface="Monotype Corsiva" panose="03010101010201010101" pitchFamily="66" charset="0"/>
              </a:rPr>
              <a:t>L</a:t>
            </a:r>
            <a:r>
              <a:rPr lang="en-US" altLang="zh-CN" smtClean="0"/>
              <a:t>(M’) = A</a:t>
            </a:r>
            <a:r>
              <a:rPr lang="zh-CN" altLang="en-US" smtClean="0"/>
              <a:t>的补集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例：一个正则语言的补集</a:t>
            </a:r>
          </a:p>
        </p:txBody>
      </p:sp>
      <p:graphicFrame>
        <p:nvGraphicFramePr>
          <p:cNvPr id="2048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152525" y="3048000"/>
          <a:ext cx="264636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" name="Visio" r:id="rId3" imgW="2645664" imgH="1120750" progId="Visio.Drawing.11">
                  <p:embed/>
                </p:oleObj>
              </mc:Choice>
              <mc:Fallback>
                <p:oleObj name="Visio" r:id="rId3" imgW="2645664" imgH="112075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3048000"/>
                        <a:ext cx="2646363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00200" y="2057400"/>
          <a:ext cx="211613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6" name="Equation" r:id="rId5" imgW="1586811" imgH="215806" progId="Equation.DSMT4">
                  <p:embed/>
                </p:oleObj>
              </mc:Choice>
              <mc:Fallback>
                <p:oleObj name="Equation" r:id="rId5" imgW="1586811" imgH="21580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0"/>
                        <a:ext cx="2116138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5372100" y="2049463"/>
          <a:ext cx="26241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" name="Equation" r:id="rId7" imgW="1739900" imgH="228600" progId="Equation.DSMT4">
                  <p:embed/>
                </p:oleObj>
              </mc:Choice>
              <mc:Fallback>
                <p:oleObj name="Equation" r:id="rId7" imgW="17399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2049463"/>
                        <a:ext cx="26241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105400" y="3048000"/>
          <a:ext cx="264636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" name="Visio" r:id="rId9" imgW="2645664" imgH="1120750" progId="Visio.Drawing.11">
                  <p:embed/>
                </p:oleObj>
              </mc:Choice>
              <mc:Fallback>
                <p:oleObj name="Visio" r:id="rId9" imgW="2645664" imgH="112075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048000"/>
                        <a:ext cx="2646363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38400" y="2590800"/>
          <a:ext cx="2698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9" name="Equation" r:id="rId11" imgW="203024" imgH="164957" progId="Equation.DSMT4">
                  <p:embed/>
                </p:oleObj>
              </mc:Choice>
              <mc:Fallback>
                <p:oleObj name="Equation" r:id="rId11" imgW="203024" imgH="16495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90800"/>
                        <a:ext cx="269875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6299200" y="2590800"/>
          <a:ext cx="3206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0" name="Equation" r:id="rId13" imgW="241091" imgH="164957" progId="Equation.DSMT4">
                  <p:embed/>
                </p:oleObj>
              </mc:Choice>
              <mc:Fallback>
                <p:oleObj name="Equation" r:id="rId13" imgW="241091" imgH="16495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2590800"/>
                        <a:ext cx="320675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01" name="Group 9"/>
          <p:cNvGrpSpPr>
            <a:grpSpLocks/>
          </p:cNvGrpSpPr>
          <p:nvPr/>
        </p:nvGrpSpPr>
        <p:grpSpPr bwMode="auto">
          <a:xfrm>
            <a:off x="2895600" y="4876800"/>
            <a:ext cx="3048000" cy="838200"/>
            <a:chOff x="1824" y="3072"/>
            <a:chExt cx="1920" cy="528"/>
          </a:xfrm>
        </p:grpSpPr>
        <p:sp>
          <p:nvSpPr>
            <p:cNvPr id="20497" name="AutoShape 10"/>
            <p:cNvSpPr>
              <a:spLocks noChangeArrowheads="1"/>
            </p:cNvSpPr>
            <p:nvPr/>
          </p:nvSpPr>
          <p:spPr bwMode="auto">
            <a:xfrm>
              <a:off x="1824" y="3072"/>
              <a:ext cx="1920" cy="528"/>
            </a:xfrm>
            <a:prstGeom prst="wedgeRoundRectCallout">
              <a:avLst>
                <a:gd name="adj1" fmla="val 29116"/>
                <a:gd name="adj2" fmla="val -135606"/>
                <a:gd name="adj3" fmla="val 16667"/>
              </a:avLst>
            </a:prstGeom>
            <a:solidFill>
              <a:srgbClr val="F5F5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sz="2400">
                <a:solidFill>
                  <a:srgbClr val="CC0000"/>
                </a:solidFill>
              </a:endParaRPr>
            </a:p>
          </p:txBody>
        </p:sp>
        <p:graphicFrame>
          <p:nvGraphicFramePr>
            <p:cNvPr id="20498" name="Object 11"/>
            <p:cNvGraphicFramePr>
              <a:graphicFrameLocks noChangeAspect="1"/>
            </p:cNvGraphicFramePr>
            <p:nvPr/>
          </p:nvGraphicFramePr>
          <p:xfrm>
            <a:off x="2501" y="3121"/>
            <a:ext cx="596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1" name="Equation" r:id="rId15" imgW="710891" imgH="431613" progId="Equation.DSMT4">
                    <p:embed/>
                  </p:oleObj>
                </mc:Choice>
                <mc:Fallback>
                  <p:oleObj name="Equation" r:id="rId15" imgW="710891" imgH="431613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1" y="3121"/>
                          <a:ext cx="596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04" name="Group 12"/>
          <p:cNvGrpSpPr>
            <a:grpSpLocks/>
          </p:cNvGrpSpPr>
          <p:nvPr/>
        </p:nvGrpSpPr>
        <p:grpSpPr bwMode="auto">
          <a:xfrm>
            <a:off x="5715000" y="4114800"/>
            <a:ext cx="635000" cy="762000"/>
            <a:chOff x="3600" y="2592"/>
            <a:chExt cx="400" cy="480"/>
          </a:xfrm>
        </p:grpSpPr>
        <p:sp>
          <p:nvSpPr>
            <p:cNvPr id="20495" name="Line 13"/>
            <p:cNvSpPr>
              <a:spLocks noChangeShapeType="1"/>
            </p:cNvSpPr>
            <p:nvPr/>
          </p:nvSpPr>
          <p:spPr bwMode="auto">
            <a:xfrm>
              <a:off x="3600" y="2592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496" name="Text Box 14"/>
            <p:cNvSpPr txBox="1">
              <a:spLocks noChangeArrowheads="1"/>
            </p:cNvSpPr>
            <p:nvPr/>
          </p:nvSpPr>
          <p:spPr bwMode="auto">
            <a:xfrm>
              <a:off x="3840" y="268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0</a:t>
              </a:r>
            </a:p>
          </p:txBody>
        </p:sp>
      </p:grpSp>
      <p:graphicFrame>
        <p:nvGraphicFramePr>
          <p:cNvPr id="85007" name="Object 15"/>
          <p:cNvGraphicFramePr>
            <a:graphicFrameLocks noChangeAspect="1"/>
          </p:cNvGraphicFramePr>
          <p:nvPr/>
        </p:nvGraphicFramePr>
        <p:xfrm>
          <a:off x="6315075" y="4556125"/>
          <a:ext cx="12287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" name="Visio" r:id="rId17" imgW="1228649" imgH="701954" progId="Visio.Drawing.11">
                  <p:embed/>
                </p:oleObj>
              </mc:Choice>
              <mc:Fallback>
                <p:oleObj name="Visio" r:id="rId17" imgW="1228649" imgH="701954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75" y="4556125"/>
                        <a:ext cx="12287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08" name="Group 16"/>
          <p:cNvGrpSpPr>
            <a:grpSpLocks/>
          </p:cNvGrpSpPr>
          <p:nvPr/>
        </p:nvGrpSpPr>
        <p:grpSpPr bwMode="auto">
          <a:xfrm>
            <a:off x="6510338" y="4162425"/>
            <a:ext cx="255587" cy="533400"/>
            <a:chOff x="4101" y="2622"/>
            <a:chExt cx="161" cy="336"/>
          </a:xfrm>
        </p:grpSpPr>
        <p:sp>
          <p:nvSpPr>
            <p:cNvPr id="20493" name="Line 17"/>
            <p:cNvSpPr>
              <a:spLocks noChangeShapeType="1"/>
            </p:cNvSpPr>
            <p:nvPr/>
          </p:nvSpPr>
          <p:spPr bwMode="auto">
            <a:xfrm>
              <a:off x="4101" y="262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494" name="Text Box 18"/>
            <p:cNvSpPr txBox="1">
              <a:spLocks noChangeArrowheads="1"/>
            </p:cNvSpPr>
            <p:nvPr/>
          </p:nvSpPr>
          <p:spPr bwMode="auto">
            <a:xfrm>
              <a:off x="4102" y="2681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6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3.1 </a:t>
            </a:r>
            <a:r>
              <a:rPr lang="zh-CN" altLang="en-US" dirty="0" smtClean="0"/>
              <a:t>词法分析概述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词法分析的任务</a:t>
            </a:r>
          </a:p>
          <a:p>
            <a:pPr lvl="1" eaLnBrk="1" hangingPunct="1"/>
            <a:r>
              <a:rPr lang="zh-CN" altLang="en-US" smtClean="0"/>
              <a:t>扫描源程序，从中识别出单词</a:t>
            </a:r>
          </a:p>
          <a:p>
            <a:pPr eaLnBrk="1" hangingPunct="1"/>
            <a:r>
              <a:rPr lang="zh-CN" altLang="en-US" smtClean="0"/>
              <a:t>单词</a:t>
            </a:r>
          </a:p>
          <a:p>
            <a:pPr lvl="1" eaLnBrk="1" hangingPunct="1"/>
            <a:r>
              <a:rPr lang="zh-CN" altLang="en-US" smtClean="0"/>
              <a:t>程序设计语言的基本语法单位，也是最小的语义单位</a:t>
            </a:r>
          </a:p>
          <a:p>
            <a:pPr eaLnBrk="1" hangingPunct="1"/>
            <a:r>
              <a:rPr lang="zh-CN" altLang="en-US" smtClean="0"/>
              <a:t>单词的类型</a:t>
            </a:r>
          </a:p>
          <a:p>
            <a:pPr lvl="1" eaLnBrk="1" hangingPunct="1"/>
            <a:r>
              <a:rPr lang="zh-CN" altLang="en-US" smtClean="0"/>
              <a:t>关键字</a:t>
            </a:r>
            <a:r>
              <a:rPr lang="en-US" altLang="zh-CN" smtClean="0"/>
              <a:t>(Keyword)</a:t>
            </a:r>
            <a:r>
              <a:rPr lang="zh-CN" altLang="en-US" smtClean="0"/>
              <a:t>，标识符</a:t>
            </a:r>
            <a:r>
              <a:rPr lang="en-US" altLang="zh-CN" smtClean="0"/>
              <a:t>(Identifier)</a:t>
            </a:r>
            <a:r>
              <a:rPr lang="zh-CN" altLang="en-US" smtClean="0"/>
              <a:t>，常数</a:t>
            </a:r>
            <a:r>
              <a:rPr lang="en-US" altLang="zh-CN" smtClean="0"/>
              <a:t>(Constant)</a:t>
            </a:r>
            <a:r>
              <a:rPr lang="zh-CN" altLang="en-US" smtClean="0"/>
              <a:t>，运算符</a:t>
            </a:r>
            <a:r>
              <a:rPr lang="en-US" altLang="zh-CN" smtClean="0"/>
              <a:t>(Operator)</a:t>
            </a:r>
          </a:p>
        </p:txBody>
      </p:sp>
    </p:spTree>
    <p:extLst>
      <p:ext uri="{BB962C8B-B14F-4D97-AF65-F5344CB8AC3E}">
        <p14:creationId xmlns:p14="http://schemas.microsoft.com/office/powerpoint/2010/main" val="332016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补自动机的构造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609600"/>
          </a:xfrm>
        </p:spPr>
        <p:txBody>
          <a:bodyPr/>
          <a:lstStyle/>
          <a:p>
            <a:pPr marL="0" indent="0" eaLnBrk="1" hangingPunct="1"/>
            <a:r>
              <a:rPr lang="zh-CN" altLang="en-US" smtClean="0">
                <a:latin typeface="宋体" panose="02010600030101010101" pitchFamily="2" charset="-122"/>
              </a:rPr>
              <a:t>原始自动机</a:t>
            </a:r>
            <a:endParaRPr lang="zh-CN" altLang="el-GR" smtClean="0">
              <a:latin typeface="宋体" panose="02010600030101010101" pitchFamily="2" charset="-122"/>
            </a:endParaRPr>
          </a:p>
        </p:txBody>
      </p:sp>
      <p:graphicFrame>
        <p:nvGraphicFramePr>
          <p:cNvPr id="2150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2000" y="2374900"/>
          <a:ext cx="2070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5" name="Equation" r:id="rId3" imgW="2070100" imgH="368300" progId="Equation.DSMT4">
                  <p:embed/>
                </p:oleObj>
              </mc:Choice>
              <mc:Fallback>
                <p:oleObj name="Equation" r:id="rId3" imgW="2070100" imgH="368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74900"/>
                        <a:ext cx="2070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572000" y="16002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l"/>
              <a:defRPr sz="2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补自动机</a:t>
            </a:r>
            <a:endParaRPr lang="zh-CN" altLang="el-GR">
              <a:latin typeface="Times New Roman" panose="02020603050405020304" pitchFamily="18" charset="0"/>
            </a:endParaRP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5002213" y="2360613"/>
          <a:ext cx="246538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6" name="Equation" r:id="rId5" imgW="2374900" imgH="368300" progId="Equation.DSMT4">
                  <p:embed/>
                </p:oleObj>
              </mc:Choice>
              <mc:Fallback>
                <p:oleObj name="Equation" r:id="rId5" imgW="2374900" imgH="368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2360613"/>
                        <a:ext cx="2465387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23" name="Group 7"/>
          <p:cNvGrpSpPr>
            <a:grpSpLocks/>
          </p:cNvGrpSpPr>
          <p:nvPr/>
        </p:nvGrpSpPr>
        <p:grpSpPr bwMode="auto">
          <a:xfrm>
            <a:off x="457200" y="3124200"/>
            <a:ext cx="3048000" cy="2590800"/>
            <a:chOff x="288" y="1968"/>
            <a:chExt cx="1920" cy="1632"/>
          </a:xfrm>
        </p:grpSpPr>
        <p:sp>
          <p:nvSpPr>
            <p:cNvPr id="21517" name="AutoShape 8"/>
            <p:cNvSpPr>
              <a:spLocks noChangeArrowheads="1"/>
            </p:cNvSpPr>
            <p:nvPr/>
          </p:nvSpPr>
          <p:spPr bwMode="auto">
            <a:xfrm>
              <a:off x="288" y="1968"/>
              <a:ext cx="1920" cy="1632"/>
            </a:xfrm>
            <a:prstGeom prst="wedgeRoundRectCallout">
              <a:avLst>
                <a:gd name="adj1" fmla="val 92449"/>
                <a:gd name="adj2" fmla="val -72241"/>
                <a:gd name="adj3" fmla="val 16667"/>
              </a:avLst>
            </a:prstGeom>
            <a:solidFill>
              <a:srgbClr val="F5F5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sz="2400">
                <a:solidFill>
                  <a:srgbClr val="CC0000"/>
                </a:solidFill>
              </a:endParaRPr>
            </a:p>
          </p:txBody>
        </p:sp>
        <p:graphicFrame>
          <p:nvGraphicFramePr>
            <p:cNvPr id="21518" name="Object 9"/>
            <p:cNvGraphicFramePr>
              <a:graphicFrameLocks noChangeAspect="1"/>
            </p:cNvGraphicFramePr>
            <p:nvPr/>
          </p:nvGraphicFramePr>
          <p:xfrm>
            <a:off x="446" y="2076"/>
            <a:ext cx="1557" cy="1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7" name="Visio" r:id="rId7" imgW="2645664" imgH="2182063" progId="Visio.Drawing.11">
                    <p:embed/>
                  </p:oleObj>
                </mc:Choice>
                <mc:Fallback>
                  <p:oleObj name="Visio" r:id="rId7" imgW="2645664" imgH="2182063" progId="Visio.Drawing.11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" y="2076"/>
                          <a:ext cx="1557" cy="1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5257800" y="2895600"/>
          <a:ext cx="1219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" name="Equation" r:id="rId9" imgW="1218671" imgH="304668" progId="Equation.DSMT4">
                  <p:embed/>
                </p:oleObj>
              </mc:Choice>
              <mc:Fallback>
                <p:oleObj name="Equation" r:id="rId9" imgW="1218671" imgH="30466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895600"/>
                        <a:ext cx="1219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11"/>
          <p:cNvGraphicFramePr>
            <a:graphicFrameLocks noChangeAspect="1"/>
          </p:cNvGraphicFramePr>
          <p:nvPr/>
        </p:nvGraphicFramePr>
        <p:xfrm>
          <a:off x="5257800" y="3314700"/>
          <a:ext cx="584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9" name="Equation" r:id="rId11" imgW="583947" imgH="228501" progId="Equation.DSMT4">
                  <p:embed/>
                </p:oleObj>
              </mc:Choice>
              <mc:Fallback>
                <p:oleObj name="Equation" r:id="rId11" imgW="583947" imgH="22850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314700"/>
                        <a:ext cx="584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8" name="Object 12"/>
          <p:cNvGraphicFramePr>
            <a:graphicFrameLocks noChangeAspect="1"/>
          </p:cNvGraphicFramePr>
          <p:nvPr/>
        </p:nvGraphicFramePr>
        <p:xfrm>
          <a:off x="5257800" y="3638550"/>
          <a:ext cx="647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0" name="Equation" r:id="rId13" imgW="647419" imgH="342751" progId="Equation.DSMT4">
                  <p:embed/>
                </p:oleObj>
              </mc:Choice>
              <mc:Fallback>
                <p:oleObj name="Equation" r:id="rId13" imgW="647419" imgH="34275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38550"/>
                        <a:ext cx="647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9" name="Object 13"/>
          <p:cNvGraphicFramePr>
            <a:graphicFrameLocks noChangeAspect="1"/>
          </p:cNvGraphicFramePr>
          <p:nvPr/>
        </p:nvGraphicFramePr>
        <p:xfrm>
          <a:off x="5219700" y="4140200"/>
          <a:ext cx="33147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" name="Equation" r:id="rId15" imgW="3314700" imgH="1193800" progId="Equation.DSMT4">
                  <p:embed/>
                </p:oleObj>
              </mc:Choice>
              <mc:Fallback>
                <p:oleObj name="Equation" r:id="rId15" imgW="3314700" imgH="1193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140200"/>
                        <a:ext cx="33147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0" name="Object 14"/>
          <p:cNvGraphicFramePr>
            <a:graphicFrameLocks noChangeAspect="1"/>
          </p:cNvGraphicFramePr>
          <p:nvPr/>
        </p:nvGraphicFramePr>
        <p:xfrm>
          <a:off x="5257800" y="5486400"/>
          <a:ext cx="140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2" name="Equation" r:id="rId17" imgW="1409088" imgH="266584" progId="Equation.DSMT4">
                  <p:embed/>
                </p:oleObj>
              </mc:Choice>
              <mc:Fallback>
                <p:oleObj name="Equation" r:id="rId17" imgW="1409088" imgH="266584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486400"/>
                        <a:ext cx="1409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证明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4038600" cy="549275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证明方法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387475" y="638175"/>
          <a:ext cx="283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" name="Equation" r:id="rId3" imgW="2209800" imgH="469900" progId="Equation.DSMT4">
                  <p:embed/>
                </p:oleObj>
              </mc:Choice>
              <mc:Fallback>
                <p:oleObj name="Equation" r:id="rId3" imgW="22098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638175"/>
                        <a:ext cx="283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874713" y="2057400"/>
          <a:ext cx="683736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1" name="Equation" r:id="rId5" imgW="6870700" imgH="342900" progId="Equation.DSMT4">
                  <p:embed/>
                </p:oleObj>
              </mc:Choice>
              <mc:Fallback>
                <p:oleObj name="Equation" r:id="rId5" imgW="6870700" imgH="342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2057400"/>
                        <a:ext cx="6837362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46" name="Group 6"/>
          <p:cNvGrpSpPr>
            <a:grpSpLocks/>
          </p:cNvGrpSpPr>
          <p:nvPr/>
        </p:nvGrpSpPr>
        <p:grpSpPr bwMode="auto">
          <a:xfrm>
            <a:off x="457200" y="2667000"/>
            <a:ext cx="5105400" cy="549275"/>
            <a:chOff x="288" y="1680"/>
            <a:chExt cx="3216" cy="346"/>
          </a:xfrm>
        </p:grpSpPr>
        <p:sp>
          <p:nvSpPr>
            <p:cNvPr id="22548" name="Rectangle 7"/>
            <p:cNvSpPr>
              <a:spLocks noChangeArrowheads="1"/>
            </p:cNvSpPr>
            <p:nvPr/>
          </p:nvSpPr>
          <p:spPr bwMode="auto">
            <a:xfrm>
              <a:off x="288" y="1680"/>
              <a:ext cx="129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引理</a:t>
              </a:r>
              <a:r>
                <a:rPr lang="en-US" altLang="zh-CN"/>
                <a:t>1</a:t>
              </a:r>
            </a:p>
          </p:txBody>
        </p:sp>
        <p:graphicFrame>
          <p:nvGraphicFramePr>
            <p:cNvPr id="22549" name="Object 8"/>
            <p:cNvGraphicFramePr>
              <a:graphicFrameLocks noChangeAspect="1"/>
            </p:cNvGraphicFramePr>
            <p:nvPr/>
          </p:nvGraphicFramePr>
          <p:xfrm>
            <a:off x="1196" y="1753"/>
            <a:ext cx="230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2" name="Equation" r:id="rId7" imgW="3683000" imgH="342900" progId="Equation.DSMT4">
                    <p:embed/>
                  </p:oleObj>
                </mc:Choice>
                <mc:Fallback>
                  <p:oleObj name="Equation" r:id="rId7" imgW="3683000" imgH="3429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1753"/>
                          <a:ext cx="230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995363" y="3168650"/>
          <a:ext cx="29670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3" name="Equation" r:id="rId9" imgW="2984500" imgH="406400" progId="Equation.DSMT4">
                  <p:embed/>
                </p:oleObj>
              </mc:Choice>
              <mc:Fallback>
                <p:oleObj name="Equation" r:id="rId9" imgW="2984500" imgH="40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3168650"/>
                        <a:ext cx="2967037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990600" y="3625850"/>
          <a:ext cx="549751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4" name="Equation" r:id="rId11" imgW="5473700" imgH="787400" progId="Equation.DSMT4">
                  <p:embed/>
                </p:oleObj>
              </mc:Choice>
              <mc:Fallback>
                <p:oleObj name="Equation" r:id="rId11" imgW="5473700" imgH="787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25850"/>
                        <a:ext cx="5497513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51" name="Group 11"/>
          <p:cNvGrpSpPr>
            <a:grpSpLocks/>
          </p:cNvGrpSpPr>
          <p:nvPr/>
        </p:nvGrpSpPr>
        <p:grpSpPr bwMode="auto">
          <a:xfrm>
            <a:off x="4572000" y="1371600"/>
            <a:ext cx="4267200" cy="1295400"/>
            <a:chOff x="2880" y="864"/>
            <a:chExt cx="2688" cy="816"/>
          </a:xfrm>
        </p:grpSpPr>
        <p:sp>
          <p:nvSpPr>
            <p:cNvPr id="22546" name="AutoShape 12"/>
            <p:cNvSpPr>
              <a:spLocks noChangeArrowheads="1"/>
            </p:cNvSpPr>
            <p:nvPr/>
          </p:nvSpPr>
          <p:spPr bwMode="auto">
            <a:xfrm>
              <a:off x="2880" y="864"/>
              <a:ext cx="2688" cy="816"/>
            </a:xfrm>
            <a:prstGeom prst="wedgeRoundRectCallout">
              <a:avLst>
                <a:gd name="adj1" fmla="val -37648"/>
                <a:gd name="adj2" fmla="val 127083"/>
                <a:gd name="adj3" fmla="val 16667"/>
              </a:avLst>
            </a:prstGeom>
            <a:solidFill>
              <a:srgbClr val="F5F5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aphicFrame>
          <p:nvGraphicFramePr>
            <p:cNvPr id="22547" name="Object 13"/>
            <p:cNvGraphicFramePr>
              <a:graphicFrameLocks noChangeAspect="1"/>
            </p:cNvGraphicFramePr>
            <p:nvPr/>
          </p:nvGraphicFramePr>
          <p:xfrm>
            <a:off x="3044" y="1078"/>
            <a:ext cx="241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5" name="Equation" r:id="rId13" imgW="3835400" imgH="419100" progId="Equation.DSMT4">
                    <p:embed/>
                  </p:oleObj>
                </mc:Choice>
                <mc:Fallback>
                  <p:oleObj name="Equation" r:id="rId13" imgW="3835400" imgH="4191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4" y="1078"/>
                          <a:ext cx="2415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54" name="Object 14"/>
          <p:cNvGraphicFramePr>
            <a:graphicFrameLocks noChangeAspect="1"/>
          </p:cNvGraphicFramePr>
          <p:nvPr/>
        </p:nvGraphicFramePr>
        <p:xfrm>
          <a:off x="2736850" y="4572000"/>
          <a:ext cx="14525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6" name="Equation" r:id="rId15" imgW="1459866" imgH="406224" progId="Equation.DSMT4">
                  <p:embed/>
                </p:oleObj>
              </mc:Choice>
              <mc:Fallback>
                <p:oleObj name="Equation" r:id="rId15" imgW="1459866" imgH="406224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4572000"/>
                        <a:ext cx="14525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5" name="Object 15"/>
          <p:cNvGraphicFramePr>
            <a:graphicFrameLocks noChangeAspect="1"/>
          </p:cNvGraphicFramePr>
          <p:nvPr/>
        </p:nvGraphicFramePr>
        <p:xfrm>
          <a:off x="2743200" y="5016500"/>
          <a:ext cx="48974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7" name="Equation" r:id="rId17" imgW="4927600" imgH="406400" progId="Equation.DSMT4">
                  <p:embed/>
                </p:oleObj>
              </mc:Choice>
              <mc:Fallback>
                <p:oleObj name="Equation" r:id="rId17" imgW="4927600" imgH="406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16500"/>
                        <a:ext cx="489743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56" name="Group 16"/>
          <p:cNvGrpSpPr>
            <a:grpSpLocks/>
          </p:cNvGrpSpPr>
          <p:nvPr/>
        </p:nvGrpSpPr>
        <p:grpSpPr bwMode="auto">
          <a:xfrm>
            <a:off x="3810000" y="2438400"/>
            <a:ext cx="4724400" cy="1295400"/>
            <a:chOff x="2400" y="1536"/>
            <a:chExt cx="2976" cy="816"/>
          </a:xfrm>
        </p:grpSpPr>
        <p:sp>
          <p:nvSpPr>
            <p:cNvPr id="22544" name="AutoShape 17"/>
            <p:cNvSpPr>
              <a:spLocks noChangeArrowheads="1"/>
            </p:cNvSpPr>
            <p:nvPr/>
          </p:nvSpPr>
          <p:spPr bwMode="auto">
            <a:xfrm>
              <a:off x="2400" y="1536"/>
              <a:ext cx="2976" cy="816"/>
            </a:xfrm>
            <a:prstGeom prst="wedgeRoundRectCallout">
              <a:avLst>
                <a:gd name="adj1" fmla="val -38843"/>
                <a:gd name="adj2" fmla="val 127083"/>
                <a:gd name="adj3" fmla="val 16667"/>
              </a:avLst>
            </a:prstGeom>
            <a:solidFill>
              <a:srgbClr val="F5F5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aphicFrame>
          <p:nvGraphicFramePr>
            <p:cNvPr id="22545" name="Object 18"/>
            <p:cNvGraphicFramePr>
              <a:graphicFrameLocks noChangeAspect="1"/>
            </p:cNvGraphicFramePr>
            <p:nvPr/>
          </p:nvGraphicFramePr>
          <p:xfrm>
            <a:off x="2513" y="1658"/>
            <a:ext cx="2767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8" name="Equation" r:id="rId19" imgW="4394200" imgH="711200" progId="Equation.DSMT4">
                    <p:embed/>
                  </p:oleObj>
                </mc:Choice>
                <mc:Fallback>
                  <p:oleObj name="Equation" r:id="rId19" imgW="4394200" imgH="7112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3" y="1658"/>
                          <a:ext cx="2767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059" name="Group 19"/>
          <p:cNvGrpSpPr>
            <a:grpSpLocks/>
          </p:cNvGrpSpPr>
          <p:nvPr/>
        </p:nvGrpSpPr>
        <p:grpSpPr bwMode="auto">
          <a:xfrm>
            <a:off x="4191000" y="2590800"/>
            <a:ext cx="4724400" cy="1447800"/>
            <a:chOff x="2640" y="1632"/>
            <a:chExt cx="2976" cy="912"/>
          </a:xfrm>
        </p:grpSpPr>
        <p:sp>
          <p:nvSpPr>
            <p:cNvPr id="22542" name="AutoShape 20"/>
            <p:cNvSpPr>
              <a:spLocks noChangeArrowheads="1"/>
            </p:cNvSpPr>
            <p:nvPr/>
          </p:nvSpPr>
          <p:spPr bwMode="auto">
            <a:xfrm>
              <a:off x="2640" y="1632"/>
              <a:ext cx="2976" cy="912"/>
            </a:xfrm>
            <a:prstGeom prst="wedgeRoundRectCallout">
              <a:avLst>
                <a:gd name="adj1" fmla="val -38843"/>
                <a:gd name="adj2" fmla="val 118968"/>
                <a:gd name="adj3" fmla="val 16667"/>
              </a:avLst>
            </a:prstGeom>
            <a:solidFill>
              <a:srgbClr val="F5F5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aphicFrame>
          <p:nvGraphicFramePr>
            <p:cNvPr id="22543" name="Object 21"/>
            <p:cNvGraphicFramePr>
              <a:graphicFrameLocks noChangeAspect="1"/>
            </p:cNvGraphicFramePr>
            <p:nvPr/>
          </p:nvGraphicFramePr>
          <p:xfrm>
            <a:off x="2848" y="1729"/>
            <a:ext cx="2576" cy="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9" name="Equation" r:id="rId21" imgW="4089400" imgH="1092200" progId="Equation.DSMT4">
                    <p:embed/>
                  </p:oleObj>
                </mc:Choice>
                <mc:Fallback>
                  <p:oleObj name="Equation" r:id="rId21" imgW="4089400" imgH="10922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8" y="1729"/>
                          <a:ext cx="2576" cy="6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例：自动机的乘积</a:t>
            </a:r>
          </a:p>
        </p:txBody>
      </p:sp>
      <p:graphicFrame>
        <p:nvGraphicFramePr>
          <p:cNvPr id="20483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03459429"/>
              </p:ext>
            </p:extLst>
          </p:nvPr>
        </p:nvGraphicFramePr>
        <p:xfrm>
          <a:off x="151243" y="2896764"/>
          <a:ext cx="3736215" cy="2300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2" name="Visio" r:id="rId3" imgW="2490810" imgH="1533456" progId="Visio.Drawing.11">
                  <p:embed/>
                </p:oleObj>
              </mc:Choice>
              <mc:Fallback>
                <p:oleObj name="Visio" r:id="rId3" imgW="2490810" imgH="153345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43" y="2896764"/>
                        <a:ext cx="3736215" cy="2300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133109"/>
              </p:ext>
            </p:extLst>
          </p:nvPr>
        </p:nvGraphicFramePr>
        <p:xfrm>
          <a:off x="3314700" y="3589338"/>
          <a:ext cx="5743376" cy="1607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Visio" r:id="rId5" imgW="3828917" imgH="1071740" progId="Visio.Drawing.11">
                  <p:embed/>
                </p:oleObj>
              </mc:Choice>
              <mc:Fallback>
                <p:oleObj name="Visio" r:id="rId5" imgW="3828917" imgH="10717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3589338"/>
                        <a:ext cx="5743376" cy="1607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655508" y="1607343"/>
            <a:ext cx="8051169" cy="636061"/>
          </a:xfrm>
        </p:spPr>
        <p:txBody>
          <a:bodyPr/>
          <a:lstStyle/>
          <a:p>
            <a:r>
              <a:rPr lang="zh-CN" altLang="en-US" dirty="0" smtClean="0"/>
              <a:t>试设计自动机识别下面两个语言的乘积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086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在</a:t>
            </a:r>
            <a:r>
              <a:rPr lang="en-US" altLang="zh-CN" smtClean="0"/>
              <a:t>FA</a:t>
            </a:r>
            <a:r>
              <a:rPr lang="zh-CN" altLang="en-US" smtClean="0"/>
              <a:t>的计算过程中，有的时候需要“猜测”的功能</a:t>
            </a:r>
          </a:p>
          <a:p>
            <a:pPr lvl="1" eaLnBrk="1" hangingPunct="1"/>
            <a:r>
              <a:rPr lang="zh-CN" altLang="en-US" smtClean="0"/>
              <a:t>例：证明正则语言在乘积运算下封闭</a:t>
            </a:r>
          </a:p>
          <a:p>
            <a:pPr marL="0" indent="0" eaLnBrk="1" hangingPunct="1"/>
            <a:r>
              <a:rPr lang="zh-CN" altLang="en-US" smtClean="0"/>
              <a:t>普通的</a:t>
            </a:r>
            <a:r>
              <a:rPr lang="en-US" altLang="zh-CN" smtClean="0"/>
              <a:t>FA</a:t>
            </a:r>
            <a:r>
              <a:rPr lang="zh-CN" altLang="en-US" smtClean="0"/>
              <a:t>无法“猜测”</a:t>
            </a:r>
          </a:p>
          <a:p>
            <a:pPr marL="0" indent="0" eaLnBrk="1" hangingPunct="1"/>
            <a:r>
              <a:rPr lang="zh-CN" altLang="en-US" smtClean="0"/>
              <a:t>需要一种机制能够同时计算所有的可能</a:t>
            </a:r>
            <a:r>
              <a:rPr lang="en-US" altLang="zh-CN" smtClean="0"/>
              <a:t>-</a:t>
            </a:r>
            <a:r>
              <a:rPr lang="zh-CN" altLang="en-US" smtClean="0"/>
              <a:t>非确定性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3.4 </a:t>
            </a:r>
            <a:r>
              <a:rPr lang="zh-CN" altLang="en-US" dirty="0" smtClean="0"/>
              <a:t>非确定性的有穷自动机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/>
            <a:r>
              <a:rPr lang="en-US" altLang="zh-CN" smtClean="0"/>
              <a:t>NFA( Nondeterministic Finite Automata )</a:t>
            </a:r>
          </a:p>
          <a:p>
            <a:pPr marL="0" indent="0" eaLnBrk="1" hangingPunct="1"/>
            <a:r>
              <a:rPr lang="en-US" altLang="zh-CN" smtClean="0"/>
              <a:t>DFA( Deterministic Finite Automata )</a:t>
            </a:r>
          </a:p>
          <a:p>
            <a:pPr marL="0" indent="0" eaLnBrk="1" hangingPunct="1"/>
            <a:r>
              <a:rPr lang="en-US" altLang="zh-CN" smtClean="0"/>
              <a:t>NFA</a:t>
            </a:r>
            <a:r>
              <a:rPr lang="zh-CN" altLang="en-US" smtClean="0"/>
              <a:t>与</a:t>
            </a:r>
            <a:r>
              <a:rPr lang="en-US" altLang="zh-CN" smtClean="0"/>
              <a:t>DFA</a:t>
            </a:r>
            <a:r>
              <a:rPr lang="zh-CN" altLang="en-US" smtClean="0"/>
              <a:t>的区别</a:t>
            </a:r>
          </a:p>
          <a:p>
            <a:pPr lvl="1" eaLnBrk="1" hangingPunct="1"/>
            <a:r>
              <a:rPr lang="zh-CN" altLang="en-US" smtClean="0"/>
              <a:t>从</a:t>
            </a:r>
            <a:r>
              <a:rPr lang="en-US" altLang="zh-CN" smtClean="0"/>
              <a:t>DFA</a:t>
            </a:r>
            <a:r>
              <a:rPr lang="zh-CN" altLang="en-US" smtClean="0"/>
              <a:t>的每一个状态出发，对于字母表中的每一个符号，最多只有一条迁移，而</a:t>
            </a:r>
            <a:r>
              <a:rPr lang="en-US" altLang="zh-CN" smtClean="0"/>
              <a:t>NFA</a:t>
            </a:r>
            <a:r>
              <a:rPr lang="zh-CN" altLang="en-US" smtClean="0"/>
              <a:t>可以有多条。</a:t>
            </a:r>
          </a:p>
          <a:p>
            <a:pPr lvl="1" eaLnBrk="1" hangingPunct="1"/>
            <a:r>
              <a:rPr lang="en-US" altLang="zh-CN" smtClean="0"/>
              <a:t>NFA</a:t>
            </a:r>
            <a:r>
              <a:rPr lang="zh-CN" altLang="en-US" smtClean="0"/>
              <a:t>允许“空转移”，也就是能够不读入任何符号就迁移到另外的状态。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3.4 </a:t>
            </a:r>
            <a:r>
              <a:rPr lang="zh-CN" altLang="en-US" dirty="0" smtClean="0"/>
              <a:t>非确定性的有穷自动机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0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3.4 </a:t>
            </a:r>
            <a:r>
              <a:rPr lang="zh-CN" altLang="en-US" dirty="0" smtClean="0"/>
              <a:t>非确定性的有穷自动机</a:t>
            </a:r>
          </a:p>
        </p:txBody>
      </p:sp>
      <p:graphicFrame>
        <p:nvGraphicFramePr>
          <p:cNvPr id="25603" name="Object 5"/>
          <p:cNvGraphicFramePr>
            <a:graphicFrameLocks noGrp="1"/>
          </p:cNvGraphicFramePr>
          <p:nvPr>
            <p:ph idx="1"/>
          </p:nvPr>
        </p:nvGraphicFramePr>
        <p:xfrm>
          <a:off x="1716088" y="2736850"/>
          <a:ext cx="5437187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Visio" r:id="rId3" imgW="3617671" imgH="1120750" progId="Visio.Drawing.11">
                  <p:embed/>
                </p:oleObj>
              </mc:Choice>
              <mc:Fallback>
                <p:oleObj name="Visio" r:id="rId3" imgW="3617671" imgH="1120750" progId="Visio.Drawing.11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2736850"/>
                        <a:ext cx="5437187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9" name="AutoShape 13"/>
          <p:cNvSpPr>
            <a:spLocks noChangeArrowheads="1"/>
          </p:cNvSpPr>
          <p:nvPr/>
        </p:nvSpPr>
        <p:spPr bwMode="auto">
          <a:xfrm>
            <a:off x="3127375" y="1638300"/>
            <a:ext cx="3048000" cy="1143000"/>
          </a:xfrm>
          <a:prstGeom prst="wedgeRoundRectCallout">
            <a:avLst>
              <a:gd name="adj1" fmla="val -55731"/>
              <a:gd name="adj2" fmla="val 89444"/>
              <a:gd name="adj3" fmla="val 16667"/>
            </a:avLst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CC0000"/>
                </a:solidFill>
              </a:rPr>
              <a:t>对同样的符号有多条迁移</a:t>
            </a:r>
            <a:endParaRPr lang="zh-CN" altLang="el-GR" sz="2400" baseline="3000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  <p:sp>
        <p:nvSpPr>
          <p:cNvPr id="91150" name="AutoShape 14"/>
          <p:cNvSpPr>
            <a:spLocks noChangeArrowheads="1"/>
          </p:cNvSpPr>
          <p:nvPr/>
        </p:nvSpPr>
        <p:spPr bwMode="auto">
          <a:xfrm>
            <a:off x="4560888" y="4851400"/>
            <a:ext cx="3048000" cy="1143000"/>
          </a:xfrm>
          <a:prstGeom prst="wedgeRoundRectCallout">
            <a:avLst>
              <a:gd name="adj1" fmla="val -48384"/>
              <a:gd name="adj2" fmla="val -111667"/>
              <a:gd name="adj3" fmla="val 16667"/>
            </a:avLst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CC0000"/>
                </a:solidFill>
              </a:rPr>
              <a:t>允许空转移</a:t>
            </a:r>
            <a:endParaRPr lang="zh-CN" altLang="el-GR" sz="2400" baseline="3000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9" grpId="0" animBg="1"/>
      <p:bldP spid="911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3.4 </a:t>
            </a:r>
            <a:r>
              <a:rPr lang="zh-CN" altLang="en-US" dirty="0" smtClean="0"/>
              <a:t>非确定性的有穷自动机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127500" cy="4691063"/>
          </a:xfrm>
        </p:spPr>
        <p:txBody>
          <a:bodyPr/>
          <a:lstStyle/>
          <a:p>
            <a:pPr marL="0" indent="0" eaLnBrk="1" hangingPunct="1"/>
            <a:r>
              <a:rPr lang="en-US" altLang="zh-CN" smtClean="0"/>
              <a:t>NFA</a:t>
            </a:r>
            <a:r>
              <a:rPr lang="zh-CN" altLang="en-US" smtClean="0"/>
              <a:t>的计算方式</a:t>
            </a:r>
          </a:p>
          <a:p>
            <a:pPr lvl="1" eaLnBrk="1" hangingPunct="1"/>
            <a:r>
              <a:rPr lang="zh-CN" altLang="en-US" smtClean="0"/>
              <a:t>每当遇到多种选择的时候就分裂，并发计算这些选择。</a:t>
            </a:r>
          </a:p>
          <a:p>
            <a:pPr lvl="1" eaLnBrk="1" hangingPunct="1"/>
            <a:r>
              <a:rPr lang="zh-CN" altLang="en-US" smtClean="0"/>
              <a:t>当输入结束的时候，只要有一个分支接受，则接受。</a:t>
            </a:r>
          </a:p>
          <a:p>
            <a:pPr marL="0" indent="0" eaLnBrk="1" hangingPunct="1"/>
            <a:r>
              <a:rPr lang="zh-CN" altLang="en-US" smtClean="0"/>
              <a:t>例：</a:t>
            </a:r>
          </a:p>
          <a:p>
            <a:pPr lvl="1" eaLnBrk="1" hangingPunct="1"/>
            <a:r>
              <a:rPr lang="zh-CN" altLang="en-US" smtClean="0"/>
              <a:t>输入为</a:t>
            </a:r>
            <a:r>
              <a:rPr lang="en-US" altLang="zh-CN" smtClean="0"/>
              <a:t>1011</a:t>
            </a:r>
          </a:p>
        </p:txBody>
      </p:sp>
      <p:graphicFrame>
        <p:nvGraphicFramePr>
          <p:cNvPr id="93188" name="Object 4"/>
          <p:cNvGraphicFramePr>
            <a:graphicFrameLocks noGrp="1"/>
          </p:cNvGraphicFramePr>
          <p:nvPr>
            <p:ph sz="half" idx="2"/>
          </p:nvPr>
        </p:nvGraphicFramePr>
        <p:xfrm>
          <a:off x="4857750" y="1571625"/>
          <a:ext cx="361791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6" name="Visio" r:id="rId3" imgW="3617671" imgH="1120750" progId="Visio.Drawing.11">
                  <p:embed/>
                </p:oleObj>
              </mc:Choice>
              <mc:Fallback>
                <p:oleObj name="Visio" r:id="rId3" imgW="3617671" imgH="1120750" progId="Visio.Drawing.11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1571625"/>
                        <a:ext cx="3617913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/>
          </p:cNvGraphicFramePr>
          <p:nvPr/>
        </p:nvGraphicFramePr>
        <p:xfrm>
          <a:off x="5321300" y="3438525"/>
          <a:ext cx="28305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7" name="Visio" r:id="rId5" imgW="2830678" imgH="2554529" progId="Visio.Drawing.11">
                  <p:embed/>
                </p:oleObj>
              </mc:Choice>
              <mc:Fallback>
                <p:oleObj name="Visio" r:id="rId5" imgW="2830678" imgH="2554529" progId="Visio.Drawing.11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4836"/>
                      <a:stretch>
                        <a:fillRect/>
                      </a:stretch>
                    </p:blipFill>
                    <p:spPr bwMode="auto">
                      <a:xfrm>
                        <a:off x="5321300" y="3438525"/>
                        <a:ext cx="28305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9"/>
          <p:cNvGraphicFramePr>
            <a:graphicFrameLocks/>
          </p:cNvGraphicFramePr>
          <p:nvPr/>
        </p:nvGraphicFramePr>
        <p:xfrm>
          <a:off x="5319713" y="3816350"/>
          <a:ext cx="28305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8" name="Visio" r:id="rId7" imgW="2830678" imgH="2554529" progId="Visio.Drawing.11">
                  <p:embed/>
                </p:oleObj>
              </mc:Choice>
              <mc:Fallback>
                <p:oleObj name="Visio" r:id="rId7" imgW="2830678" imgH="2554529" progId="Visio.Drawing.11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4915" b="63766"/>
                      <a:stretch>
                        <a:fillRect/>
                      </a:stretch>
                    </p:blipFill>
                    <p:spPr bwMode="auto">
                      <a:xfrm>
                        <a:off x="5319713" y="3816350"/>
                        <a:ext cx="283051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10"/>
          <p:cNvGraphicFramePr>
            <a:graphicFrameLocks/>
          </p:cNvGraphicFramePr>
          <p:nvPr/>
        </p:nvGraphicFramePr>
        <p:xfrm>
          <a:off x="5329238" y="4359275"/>
          <a:ext cx="28305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9" name="Visio" r:id="rId8" imgW="2830678" imgH="2554529" progId="Visio.Drawing.11">
                  <p:embed/>
                </p:oleObj>
              </mc:Choice>
              <mc:Fallback>
                <p:oleObj name="Visio" r:id="rId8" imgW="2830678" imgH="2554529" progId="Visio.Drawing.11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6171" b="42511"/>
                      <a:stretch>
                        <a:fillRect/>
                      </a:stretch>
                    </p:blipFill>
                    <p:spPr bwMode="auto">
                      <a:xfrm>
                        <a:off x="5329238" y="4359275"/>
                        <a:ext cx="283051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Object 11"/>
          <p:cNvGraphicFramePr>
            <a:graphicFrameLocks/>
          </p:cNvGraphicFramePr>
          <p:nvPr/>
        </p:nvGraphicFramePr>
        <p:xfrm>
          <a:off x="5338763" y="4892675"/>
          <a:ext cx="28305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0" name="Visio" r:id="rId9" imgW="2830678" imgH="2554529" progId="Visio.Drawing.11">
                  <p:embed/>
                </p:oleObj>
              </mc:Choice>
              <mc:Fallback>
                <p:oleObj name="Visio" r:id="rId9" imgW="2830678" imgH="2554529" progId="Visio.Drawing.11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7054" b="21629"/>
                      <a:stretch>
                        <a:fillRect/>
                      </a:stretch>
                    </p:blipFill>
                    <p:spPr bwMode="auto">
                      <a:xfrm>
                        <a:off x="5338763" y="4892675"/>
                        <a:ext cx="283051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12"/>
          <p:cNvGraphicFramePr>
            <a:graphicFrameLocks/>
          </p:cNvGraphicFramePr>
          <p:nvPr/>
        </p:nvGraphicFramePr>
        <p:xfrm>
          <a:off x="5338763" y="5426075"/>
          <a:ext cx="283051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1" name="Visio" r:id="rId10" imgW="2830678" imgH="2554529" progId="Visio.Drawing.11">
                  <p:embed/>
                </p:oleObj>
              </mc:Choice>
              <mc:Fallback>
                <p:oleObj name="Visio" r:id="rId10" imgW="2830678" imgH="2554529" progId="Visio.Drawing.11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7937"/>
                      <a:stretch>
                        <a:fillRect/>
                      </a:stretch>
                    </p:blipFill>
                    <p:spPr bwMode="auto">
                      <a:xfrm>
                        <a:off x="5338763" y="5426075"/>
                        <a:ext cx="283051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3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3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一台</a:t>
            </a:r>
            <a:r>
              <a:rPr lang="en-US" altLang="zh-CN" smtClean="0"/>
              <a:t>NFA </a:t>
            </a:r>
            <a:r>
              <a:rPr lang="en-US" altLang="zh-CN" i="1" smtClean="0"/>
              <a:t>M</a:t>
            </a:r>
            <a:r>
              <a:rPr lang="en-US" altLang="zh-CN" smtClean="0"/>
              <a:t> = ( </a:t>
            </a:r>
            <a:r>
              <a:rPr lang="en-US" altLang="zh-CN" i="1" smtClean="0"/>
              <a:t>Q</a:t>
            </a:r>
            <a:r>
              <a:rPr lang="en-US" altLang="zh-CN" smtClean="0"/>
              <a:t>, </a:t>
            </a:r>
            <a:r>
              <a:rPr lang="en-US" altLang="zh-CN" smtClean="0">
                <a:sym typeface="Symbol" panose="05050102010706020507" pitchFamily="18" charset="2"/>
              </a:rPr>
              <a:t>, </a:t>
            </a:r>
            <a:r>
              <a:rPr lang="en-US" altLang="zh-CN" i="1" smtClean="0">
                <a:sym typeface="Symbol" panose="05050102010706020507" pitchFamily="18" charset="2"/>
              </a:rPr>
              <a:t>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F</a:t>
            </a:r>
            <a:r>
              <a:rPr lang="en-US" altLang="zh-CN" smtClean="0">
                <a:sym typeface="Symbol" panose="05050102010706020507" pitchFamily="18" charset="2"/>
              </a:rPr>
              <a:t> )</a:t>
            </a:r>
            <a:r>
              <a:rPr lang="zh-CN" altLang="en-US" smtClean="0">
                <a:sym typeface="Symbol" panose="05050102010706020507" pitchFamily="18" charset="2"/>
              </a:rPr>
              <a:t>，其中：</a:t>
            </a:r>
          </a:p>
          <a:p>
            <a:pPr lvl="1" eaLnBrk="1" hangingPunct="1"/>
            <a:r>
              <a:rPr lang="en-US" altLang="zh-CN" sz="2700" i="1" smtClean="0">
                <a:sym typeface="Symbol" panose="05050102010706020507" pitchFamily="18" charset="2"/>
              </a:rPr>
              <a:t>Q</a:t>
            </a:r>
            <a:r>
              <a:rPr lang="zh-CN" altLang="en-US" sz="2700" smtClean="0">
                <a:sym typeface="Symbol" panose="05050102010706020507" pitchFamily="18" charset="2"/>
              </a:rPr>
              <a:t>为一个非空有穷的状态集合；</a:t>
            </a:r>
          </a:p>
          <a:p>
            <a:pPr lvl="1" eaLnBrk="1" hangingPunct="1"/>
            <a:r>
              <a:rPr lang="zh-CN" altLang="en-US" sz="2700" smtClean="0">
                <a:sym typeface="Symbol" panose="05050102010706020507" pitchFamily="18" charset="2"/>
              </a:rPr>
              <a:t>为有穷的字母表</a:t>
            </a:r>
            <a:r>
              <a:rPr lang="en-US" altLang="zh-CN" sz="2700" smtClean="0">
                <a:sym typeface="Symbol" panose="05050102010706020507" pitchFamily="18" charset="2"/>
              </a:rPr>
              <a:t>( </a:t>
            </a:r>
            <a:r>
              <a:rPr lang="zh-CN" altLang="en-US" sz="2700" smtClean="0">
                <a:sym typeface="Symbol" panose="05050102010706020507" pitchFamily="18" charset="2"/>
              </a:rPr>
              <a:t>符号集 </a:t>
            </a:r>
            <a:r>
              <a:rPr lang="en-US" altLang="zh-CN" sz="2700" smtClean="0">
                <a:sym typeface="Symbol" panose="05050102010706020507" pitchFamily="18" charset="2"/>
              </a:rPr>
              <a:t>)</a:t>
            </a:r>
            <a:r>
              <a:rPr lang="zh-CN" altLang="en-US" sz="2700" smtClean="0">
                <a:sym typeface="Symbol" panose="05050102010706020507" pitchFamily="18" charset="2"/>
              </a:rPr>
              <a:t>；</a:t>
            </a:r>
          </a:p>
          <a:p>
            <a:pPr lvl="1" eaLnBrk="1" hangingPunct="1"/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zh-CN" altLang="en-US" smtClean="0">
                <a:sym typeface="Symbol" panose="05050102010706020507" pitchFamily="18" charset="2"/>
              </a:rPr>
              <a:t>：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smtClean="0">
                <a:sym typeface="Symbol" panose="05050102010706020507" pitchFamily="18" charset="2"/>
              </a:rPr>
              <a:t>  </a:t>
            </a:r>
            <a:r>
              <a:rPr lang="en-US" altLang="zh-CN" i="1" baseline="-25000" smtClean="0">
                <a:sym typeface="Symbol" panose="05050102010706020507" pitchFamily="18" charset="2"/>
              </a:rPr>
              <a:t></a:t>
            </a:r>
            <a:r>
              <a:rPr lang="en-US" altLang="zh-CN" smtClean="0">
                <a:sym typeface="Symbol" panose="05050102010706020507" pitchFamily="18" charset="2"/>
              </a:rPr>
              <a:t>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→ 2</a:t>
            </a:r>
            <a:r>
              <a:rPr lang="en-US" altLang="zh-CN" i="1" baseline="30000" smtClean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为状态迁移函数，其中</a:t>
            </a:r>
            <a:r>
              <a:rPr lang="zh-CN" altLang="en-US" smtClean="0">
                <a:sym typeface="Symbol" panose="05050102010706020507" pitchFamily="18" charset="2"/>
              </a:rPr>
              <a:t></a:t>
            </a:r>
            <a:r>
              <a:rPr lang="zh-CN" altLang="en-US" i="1" baseline="-25000" smtClean="0">
                <a:sym typeface="Symbol" panose="05050102010706020507" pitchFamily="18" charset="2"/>
              </a:rPr>
              <a:t></a:t>
            </a:r>
            <a:r>
              <a:rPr lang="en-US" altLang="zh-CN" i="1" smtClean="0">
                <a:sym typeface="Symbol" panose="05050102010706020507" pitchFamily="18" charset="2"/>
              </a:rPr>
              <a:t>=</a:t>
            </a:r>
            <a:r>
              <a:rPr lang="en-US" altLang="zh-CN" smtClean="0">
                <a:sym typeface="Symbol" panose="05050102010706020507" pitchFamily="18" charset="2"/>
              </a:rPr>
              <a:t>{</a:t>
            </a:r>
            <a:r>
              <a:rPr lang="en-US" altLang="zh-CN" i="1" smtClean="0">
                <a:sym typeface="Symbol" panose="05050102010706020507" pitchFamily="18" charset="2"/>
              </a:rPr>
              <a:t></a:t>
            </a:r>
            <a:r>
              <a:rPr lang="en-US" altLang="zh-CN" smtClean="0">
                <a:sym typeface="Symbol" panose="05050102010706020507" pitchFamily="18" charset="2"/>
              </a:rPr>
              <a:t>}</a:t>
            </a:r>
            <a:r>
              <a:rPr lang="zh-CN" altLang="en-US" smtClean="0">
                <a:sym typeface="Symbol" panose="05050102010706020507" pitchFamily="18" charset="2"/>
              </a:rPr>
              <a:t>；</a:t>
            </a:r>
            <a:endParaRPr lang="zh-CN" altLang="en-US" smtClean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为初始状态；</a:t>
            </a:r>
          </a:p>
          <a:p>
            <a:pPr lvl="1"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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为接受状态集合。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3.4.1 NFA</a:t>
            </a:r>
            <a:r>
              <a:rPr lang="zh-CN" altLang="en-US" dirty="0" smtClean="0"/>
              <a:t>的形式定义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3.4.1 NFA</a:t>
            </a:r>
            <a:r>
              <a:rPr lang="zh-CN" altLang="en-US" dirty="0" smtClean="0"/>
              <a:t>的形式定义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smtClean="0"/>
              <a:t>表格表示方法</a:t>
            </a:r>
            <a:endParaRPr lang="zh-CN" altLang="en-US" smtClean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95236" name="Object 4"/>
          <p:cNvGraphicFramePr>
            <a:graphicFrameLocks noGrp="1"/>
          </p:cNvGraphicFramePr>
          <p:nvPr>
            <p:ph sz="quarter" idx="2"/>
          </p:nvPr>
        </p:nvGraphicFramePr>
        <p:xfrm>
          <a:off x="2595563" y="2490788"/>
          <a:ext cx="361791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Visio" r:id="rId3" imgW="3617671" imgH="1120750" progId="Visio.Drawing.11">
                  <p:embed/>
                </p:oleObj>
              </mc:Choice>
              <mc:Fallback>
                <p:oleObj name="Visio" r:id="rId3" imgW="3617671" imgH="1120750" progId="Visio.Drawing.11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2490788"/>
                        <a:ext cx="3617912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452" name="Group 220"/>
          <p:cNvGraphicFramePr>
            <a:graphicFrameLocks noGrp="1"/>
          </p:cNvGraphicFramePr>
          <p:nvPr>
            <p:ph sz="quarter" idx="3"/>
          </p:nvPr>
        </p:nvGraphicFramePr>
        <p:xfrm>
          <a:off x="2536825" y="4037013"/>
          <a:ext cx="4038600" cy="2286000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,q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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/>
            <a:r>
              <a:rPr lang="en-US" altLang="zh-CN" smtClean="0"/>
              <a:t>NFA</a:t>
            </a:r>
            <a:r>
              <a:rPr lang="zh-CN" altLang="en-US" smtClean="0"/>
              <a:t>的运行：</a:t>
            </a:r>
          </a:p>
          <a:p>
            <a:pPr lvl="1"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的一个运行是一个有穷的状态序列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i="1" baseline="-25000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，其中：</a:t>
            </a:r>
          </a:p>
          <a:p>
            <a:pPr lvl="2"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；</a:t>
            </a:r>
          </a:p>
          <a:p>
            <a:pPr lvl="2"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i="1" baseline="-25000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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；</a:t>
            </a:r>
          </a:p>
          <a:p>
            <a:pPr lvl="2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0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&lt;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 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mtClean="0">
                <a:sym typeface="Symbol" panose="05050102010706020507" pitchFamily="18" charset="2"/>
              </a:rPr>
              <a:t></a:t>
            </a:r>
            <a:r>
              <a:rPr lang="en-US" altLang="zh-CN" i="1" baseline="-25000" smtClean="0">
                <a:sym typeface="Symbol" panose="05050102010706020507" pitchFamily="18" charset="2"/>
              </a:rPr>
              <a:t></a:t>
            </a:r>
            <a:r>
              <a:rPr lang="en-US" altLang="zh-CN" smtClean="0">
                <a:sym typeface="Symbol" panose="05050102010706020507" pitchFamily="18" charset="2"/>
              </a:rPr>
              <a:t>(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i="1" baseline="-25000" smtClean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+1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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i="1" baseline="-25000" smtClean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)) )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。</a:t>
            </a:r>
          </a:p>
          <a:p>
            <a:pPr lvl="2" eaLnBrk="1" hangingPunct="1"/>
            <a:endParaRPr lang="zh-CN" altLang="en-US" smtClean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3.4.2 NFA</a:t>
            </a:r>
            <a:r>
              <a:rPr lang="zh-CN" altLang="en-US" dirty="0" smtClean="0"/>
              <a:t>的语言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3.1 </a:t>
            </a:r>
            <a:r>
              <a:rPr lang="zh-CN" altLang="en-US" dirty="0" smtClean="0"/>
              <a:t>词法分析概述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正则语言</a:t>
            </a:r>
            <a:r>
              <a:rPr lang="en-US" altLang="zh-CN" dirty="0" smtClean="0"/>
              <a:t>(Regular Language</a:t>
            </a:r>
            <a:r>
              <a:rPr lang="en-AU" altLang="zh-CN" dirty="0" smtClean="0"/>
              <a:t>s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zh-CN" altLang="en-US" dirty="0" smtClean="0"/>
              <a:t>一种最简单的形式语言。</a:t>
            </a:r>
          </a:p>
          <a:p>
            <a:pPr lvl="1" eaLnBrk="1" hangingPunct="1"/>
            <a:r>
              <a:rPr lang="zh-CN" altLang="en-US" dirty="0" smtClean="0"/>
              <a:t>计算机程序设计语言的词法属于正则语言的范畴。</a:t>
            </a:r>
          </a:p>
          <a:p>
            <a:pPr eaLnBrk="1" hangingPunct="1"/>
            <a:r>
              <a:rPr lang="zh-CN" altLang="en-US" dirty="0" smtClean="0"/>
              <a:t>正则语言的三种模型</a:t>
            </a:r>
          </a:p>
          <a:p>
            <a:pPr lvl="1" eaLnBrk="1" hangingPunct="1"/>
            <a:r>
              <a:rPr lang="zh-CN" altLang="en-US" dirty="0" smtClean="0"/>
              <a:t>有穷状态自动机</a:t>
            </a:r>
          </a:p>
          <a:p>
            <a:pPr lvl="1" eaLnBrk="1" hangingPunct="1"/>
            <a:r>
              <a:rPr lang="zh-CN" altLang="en-US" dirty="0" smtClean="0"/>
              <a:t>正则表达式</a:t>
            </a:r>
          </a:p>
          <a:p>
            <a:pPr lvl="1" eaLnBrk="1" hangingPunct="1"/>
            <a:r>
              <a:rPr lang="zh-CN" altLang="en-US" dirty="0" smtClean="0"/>
              <a:t>正则文法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/>
            <a:r>
              <a:rPr lang="en-US" altLang="zh-CN" smtClean="0"/>
              <a:t>NFA</a:t>
            </a:r>
            <a:r>
              <a:rPr lang="zh-CN" altLang="en-US" smtClean="0"/>
              <a:t>接受的串：</a:t>
            </a:r>
          </a:p>
          <a:p>
            <a:pPr lvl="1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称一个串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i="1" baseline="-25000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被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接受（识别），如果存在一个串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’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= a’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a’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a’</a:t>
            </a:r>
            <a:r>
              <a:rPr lang="en-US" altLang="zh-CN" i="1" baseline="-25000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，其中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a’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a’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,…,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a’</a:t>
            </a:r>
            <a:r>
              <a:rPr lang="en-US" altLang="zh-CN" i="1" baseline="-25000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</a:t>
            </a:r>
            <a:r>
              <a:rPr lang="en-US" altLang="zh-CN" smtClean="0">
                <a:sym typeface="Symbol" panose="05050102010706020507" pitchFamily="18" charset="2"/>
              </a:rPr>
              <a:t></a:t>
            </a:r>
            <a:r>
              <a:rPr lang="en-US" altLang="zh-CN" i="1" baseline="-25000" smtClean="0">
                <a:sym typeface="Symbol" panose="05050102010706020507" pitchFamily="18" charset="2"/>
              </a:rPr>
              <a:t>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，使得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’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= 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而且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存在一个运行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i="1" baseline="-25000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，使得：</a:t>
            </a:r>
          </a:p>
          <a:p>
            <a:pPr lvl="2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0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&lt;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(s</a:t>
            </a:r>
            <a:r>
              <a:rPr lang="en-US" altLang="zh-CN" i="1" baseline="-25000" smtClean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+1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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i="1" baseline="-25000" smtClean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a’</a:t>
            </a:r>
            <a:r>
              <a:rPr lang="en-US" altLang="zh-CN" i="1" baseline="-25000" smtClean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+1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))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。</a:t>
            </a:r>
          </a:p>
          <a:p>
            <a:pPr lvl="1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如果串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不被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接受，则称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拒绝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 。</a:t>
            </a:r>
          </a:p>
          <a:p>
            <a:pPr marL="0" indent="0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例：</a:t>
            </a:r>
          </a:p>
          <a:p>
            <a:pPr lvl="1" eaLnBrk="1" hangingPunct="1"/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0111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可以写为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01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11</a:t>
            </a:r>
          </a:p>
          <a:p>
            <a:pPr lvl="1" eaLnBrk="1" hangingPunct="1"/>
            <a:endParaRPr lang="en-US" altLang="zh-CN" smtClean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3.4.2 NFA</a:t>
            </a:r>
            <a:r>
              <a:rPr lang="zh-CN" altLang="en-US" dirty="0" smtClean="0"/>
              <a:t>的语言</a:t>
            </a:r>
          </a:p>
        </p:txBody>
      </p:sp>
      <p:graphicFrame>
        <p:nvGraphicFramePr>
          <p:cNvPr id="98308" name="Object 4"/>
          <p:cNvGraphicFramePr>
            <a:graphicFrameLocks noGrp="1"/>
          </p:cNvGraphicFramePr>
          <p:nvPr>
            <p:ph sz="half" idx="2"/>
          </p:nvPr>
        </p:nvGraphicFramePr>
        <p:xfrm>
          <a:off x="5300663" y="4830763"/>
          <a:ext cx="361791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Visio" r:id="rId3" imgW="3617671" imgH="1120750" progId="Visio.Drawing.11">
                  <p:embed/>
                </p:oleObj>
              </mc:Choice>
              <mc:Fallback>
                <p:oleObj name="Visio" r:id="rId3" imgW="3617671" imgH="1120750" progId="Visio.Drawing.11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63" y="4830763"/>
                        <a:ext cx="3617912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8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/>
            <a:r>
              <a:rPr lang="en-US" altLang="zh-CN" smtClean="0"/>
              <a:t>N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FA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的语言</a:t>
            </a:r>
            <a:r>
              <a:rPr lang="en-US" altLang="zh-CN" smtClean="0">
                <a:latin typeface="Monotype Corsiva" panose="03010101010201010101" pitchFamily="66" charset="0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为所有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接受的串的集合。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3.4.2 NFA</a:t>
            </a:r>
            <a:r>
              <a:rPr lang="zh-CN" altLang="en-US" dirty="0" smtClean="0"/>
              <a:t>的语言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889250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定义：如果两台自动机识别相同的语言，则称这两台自动机等价。</a:t>
            </a:r>
          </a:p>
          <a:p>
            <a:pPr marL="0" indent="0" eaLnBrk="1" hangingPunct="1"/>
            <a:r>
              <a:rPr lang="zh-CN" altLang="en-US" smtClean="0"/>
              <a:t>定理：对于任意一台</a:t>
            </a:r>
            <a:r>
              <a:rPr lang="en-US" altLang="zh-CN" smtClean="0"/>
              <a:t>NFA</a:t>
            </a:r>
            <a:r>
              <a:rPr lang="zh-CN" altLang="en-US" smtClean="0"/>
              <a:t>，都存在等价的</a:t>
            </a:r>
            <a:r>
              <a:rPr lang="en-US" altLang="zh-CN" smtClean="0"/>
              <a:t>DFA</a:t>
            </a:r>
            <a:r>
              <a:rPr lang="zh-CN" altLang="en-US" smtClean="0"/>
              <a:t>。</a:t>
            </a:r>
          </a:p>
          <a:p>
            <a:pPr marL="0" indent="0" eaLnBrk="1" hangingPunct="1"/>
            <a:r>
              <a:rPr lang="zh-CN" altLang="en-US" smtClean="0"/>
              <a:t>证明思路：对任意的</a:t>
            </a:r>
            <a:r>
              <a:rPr lang="en-US" altLang="zh-CN" smtClean="0"/>
              <a:t>NFA</a:t>
            </a:r>
            <a:r>
              <a:rPr lang="zh-CN" altLang="en-US" smtClean="0"/>
              <a:t>，构造一台</a:t>
            </a:r>
            <a:r>
              <a:rPr lang="en-US" altLang="zh-CN" smtClean="0"/>
              <a:t>DFA</a:t>
            </a:r>
            <a:r>
              <a:rPr lang="zh-CN" altLang="en-US" smtClean="0"/>
              <a:t>，模拟</a:t>
            </a:r>
            <a:r>
              <a:rPr lang="en-US" altLang="zh-CN" smtClean="0"/>
              <a:t>NFA</a:t>
            </a:r>
            <a:r>
              <a:rPr lang="zh-CN" altLang="en-US" smtClean="0"/>
              <a:t>的运行，用</a:t>
            </a:r>
            <a:r>
              <a:rPr lang="en-US" altLang="zh-CN" smtClean="0"/>
              <a:t>DFA</a:t>
            </a:r>
            <a:r>
              <a:rPr lang="zh-CN" altLang="en-US" smtClean="0"/>
              <a:t>的一个状态去记录所有分支的状态。</a:t>
            </a:r>
            <a:endParaRPr lang="zh-CN" altLang="en-US" smtClean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3.4.3 NFA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的等价性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3.4.3 NFA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的等价性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779463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例：</a:t>
            </a:r>
            <a:endParaRPr lang="zh-CN" altLang="en-US" smtClean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101380" name="Object 4"/>
          <p:cNvGraphicFramePr>
            <a:graphicFrameLocks noGrp="1"/>
          </p:cNvGraphicFramePr>
          <p:nvPr>
            <p:ph sz="half" idx="2"/>
          </p:nvPr>
        </p:nvGraphicFramePr>
        <p:xfrm>
          <a:off x="2419350" y="2262188"/>
          <a:ext cx="4246563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Visio" r:id="rId3" imgW="2830678" imgH="2554529" progId="Visio.Drawing.11">
                  <p:embed/>
                </p:oleObj>
              </mc:Choice>
              <mc:Fallback>
                <p:oleObj name="Visio" r:id="rId3" imgW="2830678" imgH="2554529" progId="Visio.Drawing.11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-1833"/>
                      <a:stretch>
                        <a:fillRect/>
                      </a:stretch>
                    </p:blipFill>
                    <p:spPr bwMode="auto">
                      <a:xfrm>
                        <a:off x="2419350" y="2262188"/>
                        <a:ext cx="4246563" cy="388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718050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证明：首先不考虑空转移的情况</a:t>
            </a:r>
          </a:p>
          <a:p>
            <a:pPr lvl="1" eaLnBrk="1" hangingPunct="1"/>
            <a:r>
              <a:rPr lang="zh-CN" altLang="en-US" smtClean="0"/>
              <a:t>令</a:t>
            </a:r>
            <a:r>
              <a:rPr lang="en-US" altLang="zh-CN" smtClean="0"/>
              <a:t>NFA </a:t>
            </a:r>
            <a:r>
              <a:rPr lang="en-US" altLang="zh-CN" i="1" smtClean="0"/>
              <a:t>N</a:t>
            </a:r>
            <a:r>
              <a:rPr lang="en-US" altLang="zh-CN" smtClean="0"/>
              <a:t> = ( </a:t>
            </a:r>
            <a:r>
              <a:rPr lang="en-US" altLang="zh-CN" i="1" smtClean="0"/>
              <a:t>Q</a:t>
            </a:r>
            <a:r>
              <a:rPr lang="en-US" altLang="zh-CN" smtClean="0"/>
              <a:t>, </a:t>
            </a:r>
            <a:r>
              <a:rPr lang="en-US" altLang="zh-CN" smtClean="0">
                <a:sym typeface="Symbol" panose="05050102010706020507" pitchFamily="18" charset="2"/>
              </a:rPr>
              <a:t>, </a:t>
            </a:r>
            <a:r>
              <a:rPr lang="en-US" altLang="zh-CN" i="1" smtClean="0">
                <a:sym typeface="Symbol" panose="05050102010706020507" pitchFamily="18" charset="2"/>
              </a:rPr>
              <a:t>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F</a:t>
            </a:r>
            <a:r>
              <a:rPr lang="en-US" altLang="zh-CN" smtClean="0">
                <a:sym typeface="Symbol" panose="05050102010706020507" pitchFamily="18" charset="2"/>
              </a:rPr>
              <a:t> )</a:t>
            </a: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构造</a:t>
            </a:r>
            <a:r>
              <a:rPr lang="en-US" altLang="zh-CN" smtClean="0">
                <a:sym typeface="Symbol" panose="05050102010706020507" pitchFamily="18" charset="2"/>
              </a:rPr>
              <a:t>DFA M = </a:t>
            </a:r>
            <a:r>
              <a:rPr lang="en-US" altLang="zh-CN" smtClean="0"/>
              <a:t>( </a:t>
            </a:r>
            <a:r>
              <a:rPr lang="en-US" altLang="zh-CN" i="1" smtClean="0"/>
              <a:t>Q’</a:t>
            </a:r>
            <a:r>
              <a:rPr lang="en-US" altLang="zh-CN" smtClean="0"/>
              <a:t>, </a:t>
            </a:r>
            <a:r>
              <a:rPr lang="en-US" altLang="zh-CN" smtClean="0">
                <a:sym typeface="Symbol" panose="05050102010706020507" pitchFamily="18" charset="2"/>
              </a:rPr>
              <a:t>, </a:t>
            </a:r>
            <a:r>
              <a:rPr lang="en-US" altLang="zh-CN" i="1" smtClean="0">
                <a:sym typeface="Symbol" panose="05050102010706020507" pitchFamily="18" charset="2"/>
              </a:rPr>
              <a:t>’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q’</a:t>
            </a:r>
            <a:r>
              <a:rPr lang="en-US" altLang="zh-CN" baseline="-25000" smtClean="0"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F’</a:t>
            </a:r>
            <a:r>
              <a:rPr lang="en-US" altLang="zh-CN" smtClean="0">
                <a:sym typeface="Symbol" panose="05050102010706020507" pitchFamily="18" charset="2"/>
              </a:rPr>
              <a:t> )</a:t>
            </a:r>
            <a:r>
              <a:rPr lang="zh-CN" altLang="en-US" smtClean="0">
                <a:sym typeface="Symbol" panose="05050102010706020507" pitchFamily="18" charset="2"/>
              </a:rPr>
              <a:t>，其中</a:t>
            </a:r>
          </a:p>
          <a:p>
            <a:pPr lvl="2" eaLnBrk="1" hangingPunct="1"/>
            <a:r>
              <a:rPr lang="en-US" altLang="zh-CN" i="1" smtClean="0">
                <a:sym typeface="Symbol" panose="05050102010706020507" pitchFamily="18" charset="2"/>
              </a:rPr>
              <a:t>Q’</a:t>
            </a:r>
            <a:r>
              <a:rPr lang="en-US" altLang="zh-CN" smtClean="0">
                <a:sym typeface="Symbol" panose="05050102010706020507" pitchFamily="18" charset="2"/>
              </a:rPr>
              <a:t> = 2</a:t>
            </a:r>
            <a:r>
              <a:rPr lang="en-US" altLang="zh-CN" i="1" baseline="30000" smtClean="0">
                <a:sym typeface="Symbol" panose="05050102010706020507" pitchFamily="18" charset="2"/>
              </a:rPr>
              <a:t>Q</a:t>
            </a:r>
          </a:p>
          <a:p>
            <a:pPr lvl="2" eaLnBrk="1" hangingPunct="1"/>
            <a:r>
              <a:rPr lang="zh-CN" altLang="en-US" smtClean="0">
                <a:sym typeface="Symbol" panose="05050102010706020507" pitchFamily="18" charset="2"/>
              </a:rPr>
              <a:t>对所有</a:t>
            </a:r>
            <a:r>
              <a:rPr lang="en-US" altLang="zh-CN" i="1" smtClean="0">
                <a:sym typeface="Symbol" panose="05050102010706020507" pitchFamily="18" charset="2"/>
              </a:rPr>
              <a:t>q’</a:t>
            </a:r>
            <a:r>
              <a:rPr lang="en-US" altLang="zh-CN" smtClean="0">
                <a:sym typeface="Symbol" panose="05050102010706020507" pitchFamily="18" charset="2"/>
              </a:rPr>
              <a:t>  </a:t>
            </a:r>
            <a:r>
              <a:rPr lang="en-US" altLang="zh-CN" i="1" smtClean="0">
                <a:sym typeface="Symbol" panose="05050102010706020507" pitchFamily="18" charset="2"/>
              </a:rPr>
              <a:t>Q’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</a:t>
            </a:r>
            <a:r>
              <a:rPr lang="zh-CN" altLang="en-US" smtClean="0">
                <a:sym typeface="Symbol" panose="05050102010706020507" pitchFamily="18" charset="2"/>
              </a:rPr>
              <a:t>，令</a:t>
            </a:r>
            <a:r>
              <a:rPr lang="zh-CN" altLang="en-US" i="1" smtClean="0">
                <a:sym typeface="Symbol" panose="05050102010706020507" pitchFamily="18" charset="2"/>
              </a:rPr>
              <a:t>’</a:t>
            </a:r>
            <a:r>
              <a:rPr lang="en-US" altLang="zh-CN" smtClean="0"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ym typeface="Symbol" panose="05050102010706020507" pitchFamily="18" charset="2"/>
              </a:rPr>
              <a:t>q’</a:t>
            </a:r>
            <a:r>
              <a:rPr lang="en-US" altLang="zh-CN" smtClean="0">
                <a:sym typeface="Symbol" panose="05050102010706020507" pitchFamily="18" charset="2"/>
              </a:rPr>
              <a:t>,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) = </a:t>
            </a:r>
            <a:r>
              <a:rPr lang="en-US" altLang="zh-CN" i="1" baseline="-25000" smtClean="0">
                <a:sym typeface="Symbol" panose="05050102010706020507" pitchFamily="18" charset="2"/>
              </a:rPr>
              <a:t>r</a:t>
            </a:r>
            <a:r>
              <a:rPr lang="en-US" altLang="zh-CN" baseline="-25000" smtClean="0">
                <a:sym typeface="Symbol" panose="05050102010706020507" pitchFamily="18" charset="2"/>
              </a:rPr>
              <a:t></a:t>
            </a:r>
            <a:r>
              <a:rPr lang="en-US" altLang="zh-CN" i="1" baseline="-25000" smtClean="0">
                <a:sym typeface="Symbol" panose="05050102010706020507" pitchFamily="18" charset="2"/>
              </a:rPr>
              <a:t>q’</a:t>
            </a:r>
            <a:r>
              <a:rPr lang="en-US" altLang="zh-CN" smtClean="0">
                <a:sym typeface="Symbol" panose="05050102010706020507" pitchFamily="18" charset="2"/>
              </a:rPr>
              <a:t> </a:t>
            </a:r>
            <a:r>
              <a:rPr lang="en-US" altLang="zh-CN" i="1" smtClean="0">
                <a:sym typeface="Symbol" panose="05050102010706020507" pitchFamily="18" charset="2"/>
              </a:rPr>
              <a:t></a:t>
            </a:r>
            <a:r>
              <a:rPr lang="en-US" altLang="zh-CN" smtClean="0"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ym typeface="Symbol" panose="05050102010706020507" pitchFamily="18" charset="2"/>
              </a:rPr>
              <a:t>r</a:t>
            </a:r>
            <a:r>
              <a:rPr lang="en-US" altLang="zh-CN" smtClean="0">
                <a:sym typeface="Symbol" panose="05050102010706020507" pitchFamily="18" charset="2"/>
              </a:rPr>
              <a:t>,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</a:p>
          <a:p>
            <a:pPr lvl="2" eaLnBrk="1" hangingPunct="1"/>
            <a:r>
              <a:rPr lang="en-US" altLang="zh-CN" i="1" smtClean="0">
                <a:sym typeface="Symbol" panose="05050102010706020507" pitchFamily="18" charset="2"/>
              </a:rPr>
              <a:t>q’</a:t>
            </a:r>
            <a:r>
              <a:rPr lang="en-US" altLang="zh-CN" baseline="-25000" smtClean="0"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 = {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}</a:t>
            </a:r>
          </a:p>
          <a:p>
            <a:pPr lvl="2" eaLnBrk="1" hangingPunct="1"/>
            <a:r>
              <a:rPr lang="en-US" altLang="zh-CN" i="1" smtClean="0">
                <a:sym typeface="Symbol" panose="05050102010706020507" pitchFamily="18" charset="2"/>
              </a:rPr>
              <a:t>F’</a:t>
            </a:r>
            <a:r>
              <a:rPr lang="en-US" altLang="zh-CN" smtClean="0">
                <a:sym typeface="Symbol" panose="05050102010706020507" pitchFamily="18" charset="2"/>
              </a:rPr>
              <a:t> = {</a:t>
            </a:r>
            <a:r>
              <a:rPr lang="en-US" altLang="zh-CN" i="1" smtClean="0">
                <a:sym typeface="Symbol" panose="05050102010706020507" pitchFamily="18" charset="2"/>
              </a:rPr>
              <a:t>q’</a:t>
            </a:r>
            <a:r>
              <a:rPr lang="en-US" altLang="zh-CN" smtClean="0">
                <a:sym typeface="Symbol" panose="05050102010706020507" pitchFamily="18" charset="2"/>
              </a:rPr>
              <a:t>  </a:t>
            </a:r>
            <a:r>
              <a:rPr lang="en-US" altLang="zh-CN" i="1" smtClean="0">
                <a:sym typeface="Symbol" panose="05050102010706020507" pitchFamily="18" charset="2"/>
              </a:rPr>
              <a:t>Q’ | q’</a:t>
            </a:r>
            <a:r>
              <a:rPr lang="zh-CN" altLang="en-US" smtClean="0">
                <a:sym typeface="Symbol" panose="05050102010706020507" pitchFamily="18" charset="2"/>
              </a:rPr>
              <a:t>包含</a:t>
            </a:r>
            <a:r>
              <a:rPr lang="en-US" altLang="zh-CN" i="1" smtClean="0">
                <a:sym typeface="Symbol" panose="05050102010706020507" pitchFamily="18" charset="2"/>
              </a:rPr>
              <a:t>N</a:t>
            </a:r>
            <a:r>
              <a:rPr lang="zh-CN" altLang="en-US" smtClean="0">
                <a:sym typeface="Symbol" panose="05050102010706020507" pitchFamily="18" charset="2"/>
              </a:rPr>
              <a:t>的一个接受状态 </a:t>
            </a:r>
            <a:r>
              <a:rPr lang="en-US" altLang="zh-CN" smtClean="0">
                <a:sym typeface="Symbol" panose="05050102010706020507" pitchFamily="18" charset="2"/>
              </a:rPr>
              <a:t>}</a:t>
            </a:r>
            <a:endParaRPr lang="en-US" altLang="zh-CN" i="1" smtClean="0">
              <a:sym typeface="Symbol" panose="05050102010706020507" pitchFamily="18" charset="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3.4.3 NFA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的等价性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718050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考虑空转移的情况</a:t>
            </a:r>
          </a:p>
          <a:p>
            <a:pPr marL="0" indent="0" eaLnBrk="1" hangingPunct="1"/>
            <a:r>
              <a:rPr lang="zh-CN" altLang="en-US" smtClean="0"/>
              <a:t>定义函数</a:t>
            </a:r>
            <a:r>
              <a:rPr lang="zh-CN" altLang="en-US" i="1" smtClean="0">
                <a:sym typeface="Symbol" panose="05050102010706020507" pitchFamily="18" charset="2"/>
              </a:rPr>
              <a:t></a:t>
            </a:r>
            <a:r>
              <a:rPr lang="en-US" altLang="zh-CN" i="1" smtClean="0">
                <a:sym typeface="Symbol" panose="05050102010706020507" pitchFamily="18" charset="2"/>
              </a:rPr>
              <a:t>-Closure</a:t>
            </a:r>
            <a:endParaRPr lang="en-US" altLang="zh-CN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对</a:t>
            </a:r>
            <a:r>
              <a:rPr lang="en-US" altLang="zh-CN" smtClean="0">
                <a:sym typeface="Symbol" panose="05050102010706020507" pitchFamily="18" charset="2"/>
              </a:rPr>
              <a:t>M</a:t>
            </a:r>
            <a:r>
              <a:rPr lang="zh-CN" altLang="en-US" smtClean="0">
                <a:sym typeface="Symbol" panose="05050102010706020507" pitchFamily="18" charset="2"/>
              </a:rPr>
              <a:t>的一个状态</a:t>
            </a:r>
            <a:r>
              <a:rPr lang="en-US" altLang="zh-CN" i="1" smtClean="0">
                <a:sym typeface="Symbol" panose="05050102010706020507" pitchFamily="18" charset="2"/>
              </a:rPr>
              <a:t>q’</a:t>
            </a:r>
            <a:r>
              <a:rPr lang="en-US" altLang="zh-CN" smtClean="0">
                <a:sym typeface="Symbol" panose="05050102010706020507" pitchFamily="18" charset="2"/>
              </a:rPr>
              <a:t>  </a:t>
            </a:r>
            <a:r>
              <a:rPr lang="en-US" altLang="zh-CN" i="1" smtClean="0">
                <a:sym typeface="Symbol" panose="05050102010706020507" pitchFamily="18" charset="2"/>
              </a:rPr>
              <a:t>Q’</a:t>
            </a:r>
            <a:r>
              <a:rPr lang="zh-CN" altLang="en-US" smtClean="0">
                <a:sym typeface="Symbol" panose="05050102010706020507" pitchFamily="18" charset="2"/>
              </a:rPr>
              <a:t>， </a:t>
            </a:r>
            <a:r>
              <a:rPr lang="zh-CN" altLang="en-US" i="1" smtClean="0">
                <a:sym typeface="Symbol" panose="05050102010706020507" pitchFamily="18" charset="2"/>
              </a:rPr>
              <a:t></a:t>
            </a:r>
            <a:r>
              <a:rPr lang="en-US" altLang="zh-CN" i="1" smtClean="0">
                <a:sym typeface="Symbol" panose="05050102010706020507" pitchFamily="18" charset="2"/>
              </a:rPr>
              <a:t>-Closure</a:t>
            </a:r>
            <a:r>
              <a:rPr lang="en-US" altLang="zh-CN" smtClean="0"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ym typeface="Symbol" panose="05050102010706020507" pitchFamily="18" charset="2"/>
              </a:rPr>
              <a:t>q’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  <a:r>
              <a:rPr lang="zh-CN" altLang="en-US" smtClean="0">
                <a:sym typeface="Symbol" panose="05050102010706020507" pitchFamily="18" charset="2"/>
              </a:rPr>
              <a:t>表示从</a:t>
            </a:r>
            <a:r>
              <a:rPr lang="en-US" altLang="zh-CN" i="1" smtClean="0">
                <a:sym typeface="Symbol" panose="05050102010706020507" pitchFamily="18" charset="2"/>
              </a:rPr>
              <a:t>q’</a:t>
            </a:r>
            <a:r>
              <a:rPr lang="zh-CN" altLang="en-US" smtClean="0">
                <a:sym typeface="Symbol" panose="05050102010706020507" pitchFamily="18" charset="2"/>
              </a:rPr>
              <a:t>中的状态出发，只经过空转移能到达的所有状态的集合</a:t>
            </a:r>
          </a:p>
          <a:p>
            <a:pPr marL="0" indent="0" eaLnBrk="1" hangingPunct="1"/>
            <a:r>
              <a:rPr lang="zh-CN" altLang="en-US" smtClean="0">
                <a:sym typeface="Symbol" panose="05050102010706020507" pitchFamily="18" charset="2"/>
              </a:rPr>
              <a:t>改写转移函数：</a:t>
            </a:r>
          </a:p>
          <a:p>
            <a:pPr lvl="1" eaLnBrk="1" hangingPunct="1"/>
            <a:r>
              <a:rPr lang="zh-CN" altLang="en-US" i="1" smtClean="0">
                <a:sym typeface="Symbol" panose="05050102010706020507" pitchFamily="18" charset="2"/>
              </a:rPr>
              <a:t>’</a:t>
            </a:r>
            <a:r>
              <a:rPr lang="en-US" altLang="zh-CN" smtClean="0"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ym typeface="Symbol" panose="05050102010706020507" pitchFamily="18" charset="2"/>
              </a:rPr>
              <a:t>q’</a:t>
            </a:r>
            <a:r>
              <a:rPr lang="en-US" altLang="zh-CN" smtClean="0">
                <a:sym typeface="Symbol" panose="05050102010706020507" pitchFamily="18" charset="2"/>
              </a:rPr>
              <a:t>,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) = { 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smtClean="0">
                <a:sym typeface="Symbol" panose="05050102010706020507" pitchFamily="18" charset="2"/>
              </a:rPr>
              <a:t>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smtClean="0">
                <a:sym typeface="Symbol" panose="05050102010706020507" pitchFamily="18" charset="2"/>
              </a:rPr>
              <a:t> | </a:t>
            </a:r>
            <a:r>
              <a:rPr lang="zh-CN" altLang="en-US" smtClean="0">
                <a:sym typeface="Symbol" panose="05050102010706020507" pitchFamily="18" charset="2"/>
              </a:rPr>
              <a:t>存在</a:t>
            </a:r>
            <a:r>
              <a:rPr lang="en-US" altLang="zh-CN" i="1" smtClean="0">
                <a:sym typeface="Symbol" panose="05050102010706020507" pitchFamily="18" charset="2"/>
              </a:rPr>
              <a:t>r</a:t>
            </a:r>
            <a:r>
              <a:rPr lang="en-US" altLang="zh-CN" smtClean="0">
                <a:sym typeface="Symbol" panose="05050102010706020507" pitchFamily="18" charset="2"/>
              </a:rPr>
              <a:t>  </a:t>
            </a:r>
            <a:r>
              <a:rPr lang="en-US" altLang="zh-CN" i="1" smtClean="0">
                <a:sym typeface="Symbol" panose="05050102010706020507" pitchFamily="18" charset="2"/>
              </a:rPr>
              <a:t>q’</a:t>
            </a:r>
            <a:r>
              <a:rPr lang="zh-CN" altLang="en-US" smtClean="0">
                <a:sym typeface="Symbol" panose="05050102010706020507" pitchFamily="18" charset="2"/>
              </a:rPr>
              <a:t>，使得</a:t>
            </a:r>
            <a:r>
              <a:rPr lang="en-US" altLang="zh-CN" smtClean="0">
                <a:sym typeface="Symbol" panose="05050102010706020507" pitchFamily="18" charset="2"/>
              </a:rPr>
              <a:t>q  </a:t>
            </a:r>
            <a:r>
              <a:rPr lang="en-US" altLang="zh-CN" i="1" smtClean="0">
                <a:sym typeface="Symbol" panose="05050102010706020507" pitchFamily="18" charset="2"/>
              </a:rPr>
              <a:t>-Closure</a:t>
            </a:r>
            <a:r>
              <a:rPr lang="en-US" altLang="zh-CN" smtClean="0"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ym typeface="Symbol" panose="05050102010706020507" pitchFamily="18" charset="2"/>
              </a:rPr>
              <a:t></a:t>
            </a:r>
            <a:r>
              <a:rPr lang="en-US" altLang="zh-CN" smtClean="0"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ym typeface="Symbol" panose="05050102010706020507" pitchFamily="18" charset="2"/>
              </a:rPr>
              <a:t>r</a:t>
            </a:r>
            <a:r>
              <a:rPr lang="en-US" altLang="zh-CN" smtClean="0">
                <a:sym typeface="Symbol" panose="05050102010706020507" pitchFamily="18" charset="2"/>
              </a:rPr>
              <a:t>,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)) }</a:t>
            </a:r>
            <a:r>
              <a:rPr lang="zh-CN" altLang="en-US" smtClean="0">
                <a:sym typeface="Symbol" panose="05050102010706020507" pitchFamily="18" charset="2"/>
              </a:rPr>
              <a:t>。</a:t>
            </a:r>
          </a:p>
          <a:p>
            <a:pPr marL="0" indent="0" eaLnBrk="1" hangingPunct="1"/>
            <a:r>
              <a:rPr lang="zh-CN" altLang="en-US" smtClean="0">
                <a:sym typeface="Symbol" panose="05050102010706020507" pitchFamily="18" charset="2"/>
              </a:rPr>
              <a:t>改写起始状态</a:t>
            </a:r>
          </a:p>
          <a:p>
            <a:pPr lvl="1" eaLnBrk="1" hangingPunct="1"/>
            <a:r>
              <a:rPr lang="en-US" altLang="zh-CN" i="1" smtClean="0">
                <a:sym typeface="Symbol" panose="05050102010706020507" pitchFamily="18" charset="2"/>
              </a:rPr>
              <a:t>q’</a:t>
            </a:r>
            <a:r>
              <a:rPr lang="en-US" altLang="zh-CN" baseline="-25000" smtClean="0"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 = </a:t>
            </a:r>
            <a:r>
              <a:rPr lang="en-US" altLang="zh-CN" i="1" smtClean="0">
                <a:sym typeface="Symbol" panose="05050102010706020507" pitchFamily="18" charset="2"/>
              </a:rPr>
              <a:t>-Closure</a:t>
            </a:r>
            <a:r>
              <a:rPr lang="en-US" altLang="zh-CN" smtClean="0"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3.4.3 NFA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的等价性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718050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子集法</a:t>
            </a:r>
          </a:p>
          <a:p>
            <a:pPr lvl="1" eaLnBrk="1" hangingPunct="1"/>
            <a:r>
              <a:rPr lang="zh-CN" altLang="en-US" smtClean="0"/>
              <a:t>构造状态集的幂集，作为</a:t>
            </a:r>
            <a:r>
              <a:rPr lang="en-US" altLang="zh-CN" smtClean="0"/>
              <a:t>DFA</a:t>
            </a:r>
            <a:r>
              <a:rPr lang="zh-CN" altLang="en-US" smtClean="0"/>
              <a:t>的状态集；</a:t>
            </a:r>
          </a:p>
          <a:p>
            <a:pPr lvl="1" eaLnBrk="1" hangingPunct="1"/>
            <a:r>
              <a:rPr lang="zh-CN" altLang="en-US" smtClean="0"/>
              <a:t>对</a:t>
            </a:r>
            <a:r>
              <a:rPr lang="en-US" altLang="zh-CN" smtClean="0"/>
              <a:t>DFA</a:t>
            </a:r>
            <a:r>
              <a:rPr lang="zh-CN" altLang="en-US" smtClean="0"/>
              <a:t>的每一个状态，构造由其出发的迁移。</a:t>
            </a:r>
          </a:p>
          <a:p>
            <a:pPr marL="0" indent="0" eaLnBrk="1" hangingPunct="1"/>
            <a:r>
              <a:rPr lang="zh-CN" altLang="en-US" smtClean="0"/>
              <a:t>造表法</a:t>
            </a:r>
            <a:r>
              <a:rPr lang="en-US" altLang="zh-CN" smtClean="0"/>
              <a:t>( On-the-fly )</a:t>
            </a: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首先构造</a:t>
            </a:r>
            <a:r>
              <a:rPr lang="en-US" altLang="zh-CN" smtClean="0">
                <a:sym typeface="Symbol" panose="05050102010706020507" pitchFamily="18" charset="2"/>
              </a:rPr>
              <a:t>DFA</a:t>
            </a:r>
            <a:r>
              <a:rPr lang="zh-CN" altLang="en-US" smtClean="0">
                <a:sym typeface="Symbol" panose="05050102010706020507" pitchFamily="18" charset="2"/>
              </a:rPr>
              <a:t>的初始状态；</a:t>
            </a: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对于现有</a:t>
            </a:r>
            <a:r>
              <a:rPr lang="en-US" altLang="zh-CN" smtClean="0">
                <a:sym typeface="Symbol" panose="05050102010706020507" pitchFamily="18" charset="2"/>
              </a:rPr>
              <a:t>DFA</a:t>
            </a:r>
            <a:r>
              <a:rPr lang="zh-CN" altLang="en-US" smtClean="0">
                <a:sym typeface="Symbol" panose="05050102010706020507" pitchFamily="18" charset="2"/>
              </a:rPr>
              <a:t>的状态，构造由其出发的迁移，如果迁移的目标为新状态则构造一个新的状态。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3.4.4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NFA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4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4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663575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例：</a:t>
            </a:r>
            <a:endParaRPr lang="zh-CN" altLang="en-US" smtClean="0">
              <a:sym typeface="Symbol" panose="05050102010706020507" pitchFamily="18" charset="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3.4.4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NFA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的转换</a:t>
            </a:r>
          </a:p>
        </p:txBody>
      </p:sp>
      <p:graphicFrame>
        <p:nvGraphicFramePr>
          <p:cNvPr id="105476" name="Object 4"/>
          <p:cNvGraphicFramePr>
            <a:graphicFrameLocks noGrp="1"/>
          </p:cNvGraphicFramePr>
          <p:nvPr>
            <p:ph sz="half" idx="2"/>
          </p:nvPr>
        </p:nvGraphicFramePr>
        <p:xfrm>
          <a:off x="2230438" y="2422525"/>
          <a:ext cx="5041900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Visio" r:id="rId3" imgW="2505761" imgH="1635557" progId="Visio.Drawing.11">
                  <p:embed/>
                </p:oleObj>
              </mc:Choice>
              <mc:Fallback>
                <p:oleObj name="Visio" r:id="rId3" imgW="2505761" imgH="1635557" progId="Visio.Drawing.11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2422525"/>
                        <a:ext cx="5041900" cy="329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3.4.4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NFA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的转换</a:t>
            </a:r>
            <a:endParaRPr lang="en-US" alt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zh-CN" smtClean="0"/>
              <a:t>DFA</a:t>
            </a:r>
            <a:r>
              <a:rPr lang="zh-CN" altLang="en-US" smtClean="0"/>
              <a:t>的最小化</a:t>
            </a:r>
          </a:p>
          <a:p>
            <a:pPr marL="952500" lvl="1" indent="-495300" eaLnBrk="1" hangingPunct="1">
              <a:buFontTx/>
              <a:buAutoNum type="arabicPeriod"/>
            </a:pPr>
            <a:r>
              <a:rPr lang="zh-CN" altLang="en-US" smtClean="0"/>
              <a:t>给定</a:t>
            </a:r>
            <a:r>
              <a:rPr lang="en-US" altLang="zh-CN" smtClean="0"/>
              <a:t>DFA </a:t>
            </a:r>
            <a:r>
              <a:rPr lang="en-US" altLang="zh-CN" i="1" smtClean="0"/>
              <a:t>M</a:t>
            </a:r>
            <a:r>
              <a:rPr lang="en-US" altLang="zh-CN" smtClean="0"/>
              <a:t> = ( </a:t>
            </a:r>
            <a:r>
              <a:rPr lang="en-US" altLang="zh-CN" i="1" smtClean="0"/>
              <a:t>Q</a:t>
            </a:r>
            <a:r>
              <a:rPr lang="en-US" altLang="zh-CN" smtClean="0"/>
              <a:t>, </a:t>
            </a:r>
            <a:r>
              <a:rPr lang="en-US" altLang="zh-CN" smtClean="0">
                <a:sym typeface="Symbol" panose="05050102010706020507" pitchFamily="18" charset="2"/>
              </a:rPr>
              <a:t>, </a:t>
            </a:r>
            <a:r>
              <a:rPr lang="en-US" altLang="zh-CN" i="1" smtClean="0">
                <a:sym typeface="Symbol" panose="05050102010706020507" pitchFamily="18" charset="2"/>
              </a:rPr>
              <a:t>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F</a:t>
            </a:r>
            <a:r>
              <a:rPr lang="en-US" altLang="zh-CN" smtClean="0">
                <a:sym typeface="Symbol" panose="05050102010706020507" pitchFamily="18" charset="2"/>
              </a:rPr>
              <a:t> )</a:t>
            </a:r>
            <a:r>
              <a:rPr lang="en-US" altLang="zh-CN" smtClean="0"/>
              <a:t> </a:t>
            </a:r>
            <a:r>
              <a:rPr lang="zh-CN" altLang="en-US" smtClean="0"/>
              <a:t>，首先对状态集做划分：</a:t>
            </a:r>
            <a:r>
              <a:rPr lang="en-US" altLang="zh-CN" i="1" smtClean="0"/>
              <a:t>P</a:t>
            </a:r>
            <a:r>
              <a:rPr lang="en-US" altLang="zh-CN" smtClean="0"/>
              <a:t> = {</a:t>
            </a:r>
            <a:r>
              <a:rPr lang="en-US" altLang="zh-CN" i="1" smtClean="0"/>
              <a:t>p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p</a:t>
            </a:r>
            <a:r>
              <a:rPr lang="en-US" altLang="zh-CN" baseline="-25000" smtClean="0"/>
              <a:t>2</a:t>
            </a:r>
            <a:r>
              <a:rPr lang="en-US" altLang="zh-CN" smtClean="0"/>
              <a:t>}</a:t>
            </a:r>
            <a:r>
              <a:rPr lang="zh-CN" altLang="en-US" smtClean="0"/>
              <a:t>，其中</a:t>
            </a:r>
            <a:r>
              <a:rPr lang="en-US" altLang="zh-CN" i="1" smtClean="0"/>
              <a:t>p</a:t>
            </a:r>
            <a:r>
              <a:rPr lang="en-US" altLang="zh-CN" baseline="-25000" smtClean="0"/>
              <a:t>1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, </a:t>
            </a:r>
            <a:r>
              <a:rPr lang="en-US" altLang="zh-CN" i="1" smtClean="0"/>
              <a:t>p</a:t>
            </a:r>
            <a:r>
              <a:rPr lang="en-US" altLang="zh-CN" baseline="-25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Q</a:t>
            </a:r>
            <a:r>
              <a:rPr lang="en-US" altLang="zh-CN" smtClean="0"/>
              <a:t>\</a:t>
            </a:r>
            <a:r>
              <a:rPr lang="en-US" altLang="zh-CN" i="1" smtClean="0"/>
              <a:t>F</a:t>
            </a:r>
            <a:r>
              <a:rPr lang="zh-CN" altLang="en-US" smtClean="0"/>
              <a:t>。</a:t>
            </a:r>
          </a:p>
          <a:p>
            <a:pPr marL="952500" lvl="1" indent="-495300" eaLnBrk="1" hangingPunct="1">
              <a:buFontTx/>
              <a:buAutoNum type="arabicPeriod"/>
            </a:pPr>
            <a:r>
              <a:rPr lang="zh-CN" altLang="en-US" smtClean="0"/>
              <a:t>对</a:t>
            </a:r>
            <a:r>
              <a:rPr lang="en-US" altLang="zh-CN" i="1" smtClean="0"/>
              <a:t>P</a:t>
            </a:r>
            <a:r>
              <a:rPr lang="zh-CN" altLang="en-US" smtClean="0"/>
              <a:t>中任意一个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i</a:t>
            </a:r>
            <a:r>
              <a:rPr lang="zh-CN" altLang="en-US" smtClean="0"/>
              <a:t>，取其中任意两个状态</a:t>
            </a:r>
            <a:r>
              <a:rPr lang="en-US" altLang="zh-CN" i="1" smtClean="0"/>
              <a:t>q</a:t>
            </a:r>
            <a:r>
              <a:rPr lang="en-US" altLang="zh-CN" baseline="-25000" smtClean="0"/>
              <a:t>1</a:t>
            </a:r>
            <a:r>
              <a:rPr lang="zh-CN" altLang="en-US" smtClean="0"/>
              <a:t>与</a:t>
            </a:r>
            <a:r>
              <a:rPr lang="en-US" altLang="zh-CN" i="1" smtClean="0"/>
              <a:t>q</a:t>
            </a:r>
            <a:r>
              <a:rPr lang="en-US" altLang="zh-CN" baseline="-25000" smtClean="0"/>
              <a:t>2</a:t>
            </a:r>
            <a:r>
              <a:rPr lang="zh-CN" altLang="en-US" smtClean="0"/>
              <a:t>，如果对所有输入</a:t>
            </a:r>
            <a:r>
              <a:rPr lang="en-US" altLang="zh-CN" i="1" smtClean="0"/>
              <a:t>a</a:t>
            </a:r>
            <a:r>
              <a:rPr lang="zh-CN" altLang="en-US" smtClean="0"/>
              <a:t>其目标状态都属于同一个</a:t>
            </a:r>
            <a:r>
              <a:rPr lang="en-US" altLang="zh-CN" i="1" smtClean="0"/>
              <a:t>q</a:t>
            </a:r>
            <a:r>
              <a:rPr lang="en-US" altLang="zh-CN" i="1" baseline="-25000" smtClean="0"/>
              <a:t>j</a:t>
            </a:r>
            <a:r>
              <a:rPr lang="zh-CN" altLang="en-US" smtClean="0"/>
              <a:t>，那么保持</a:t>
            </a:r>
            <a:r>
              <a:rPr lang="en-US" altLang="zh-CN" i="1" smtClean="0"/>
              <a:t>q</a:t>
            </a:r>
            <a:r>
              <a:rPr lang="en-US" altLang="zh-CN" baseline="-25000" smtClean="0"/>
              <a:t>1</a:t>
            </a:r>
            <a:r>
              <a:rPr lang="zh-CN" altLang="en-US" smtClean="0"/>
              <a:t>与</a:t>
            </a:r>
            <a:r>
              <a:rPr lang="en-US" altLang="zh-CN" i="1" smtClean="0"/>
              <a:t>q</a:t>
            </a:r>
            <a:r>
              <a:rPr lang="en-US" altLang="zh-CN" baseline="-25000" smtClean="0"/>
              <a:t>2</a:t>
            </a:r>
            <a:r>
              <a:rPr lang="zh-CN" altLang="en-US" smtClean="0"/>
              <a:t>在同一个子集中，否则</a:t>
            </a:r>
            <a:r>
              <a:rPr lang="en-US" altLang="zh-CN" i="1" smtClean="0"/>
              <a:t>q</a:t>
            </a:r>
            <a:r>
              <a:rPr lang="en-US" altLang="zh-CN" baseline="-25000" smtClean="0"/>
              <a:t>1</a:t>
            </a:r>
            <a:r>
              <a:rPr lang="zh-CN" altLang="en-US" smtClean="0"/>
              <a:t>与</a:t>
            </a:r>
            <a:r>
              <a:rPr lang="en-US" altLang="zh-CN" i="1" smtClean="0"/>
              <a:t>q</a:t>
            </a:r>
            <a:r>
              <a:rPr lang="en-US" altLang="zh-CN" baseline="-25000" smtClean="0"/>
              <a:t>2</a:t>
            </a:r>
            <a:r>
              <a:rPr lang="zh-CN" altLang="en-US" smtClean="0"/>
              <a:t>与不在一个子集中。</a:t>
            </a:r>
          </a:p>
          <a:p>
            <a:pPr marL="952500" lvl="1" indent="-495300" eaLnBrk="1" hangingPunct="1">
              <a:buFontTx/>
              <a:buAutoNum type="arabicPeriod"/>
            </a:pPr>
            <a:r>
              <a:rPr lang="zh-CN" altLang="en-US" smtClean="0"/>
              <a:t>重复</a:t>
            </a:r>
            <a:r>
              <a:rPr lang="en-US" altLang="zh-CN" smtClean="0"/>
              <a:t>2</a:t>
            </a:r>
            <a:r>
              <a:rPr lang="zh-CN" altLang="en-US" smtClean="0"/>
              <a:t>直到</a:t>
            </a:r>
            <a:r>
              <a:rPr lang="en-US" altLang="zh-CN" i="1" smtClean="0"/>
              <a:t>P</a:t>
            </a:r>
            <a:r>
              <a:rPr lang="zh-CN" altLang="en-US" smtClean="0"/>
              <a:t>中子集的个数不再增加为止。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3.4.4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NFA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的转换</a:t>
            </a:r>
            <a:endParaRPr lang="en-US" alt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98488"/>
          </a:xfrm>
        </p:spPr>
        <p:txBody>
          <a:bodyPr/>
          <a:lstStyle/>
          <a:p>
            <a:pPr marL="533400" indent="-533400" eaLnBrk="1" hangingPunct="1"/>
            <a:r>
              <a:rPr lang="zh-CN" altLang="en-US" smtClean="0"/>
              <a:t>例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2319338"/>
            <a:ext cx="52006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3.2 </a:t>
            </a:r>
            <a:r>
              <a:rPr lang="zh-CN" altLang="en-US" dirty="0" smtClean="0"/>
              <a:t>有穷状态自动机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28000" cy="4860925"/>
          </a:xfrm>
        </p:spPr>
        <p:txBody>
          <a:bodyPr/>
          <a:lstStyle/>
          <a:p>
            <a:pPr marL="0" indent="0" eaLnBrk="1" hangingPunct="1"/>
            <a:r>
              <a:rPr lang="zh-CN" altLang="en-US" sz="2400" smtClean="0"/>
              <a:t>一个识别</a:t>
            </a:r>
            <a:r>
              <a:rPr lang="zh-CN" altLang="en-US" sz="2400" smtClean="0">
                <a:sym typeface="Symbol" panose="05050102010706020507" pitchFamily="18" charset="2"/>
              </a:rPr>
              <a:t> </a:t>
            </a:r>
            <a:r>
              <a:rPr lang="en-US" altLang="zh-CN" sz="2400" smtClean="0">
                <a:sym typeface="Symbol" panose="05050102010706020507" pitchFamily="18" charset="2"/>
              </a:rPr>
              <a:t>= { a, 1, $ }</a:t>
            </a:r>
            <a:r>
              <a:rPr lang="zh-CN" altLang="en-US" sz="2400" smtClean="0"/>
              <a:t>中所有标识符的程序：</a:t>
            </a:r>
          </a:p>
          <a:p>
            <a:pPr lvl="2" eaLnBrk="1" hangingPunct="1">
              <a:buFontTx/>
              <a:buNone/>
            </a:pPr>
            <a:r>
              <a:rPr lang="en-US" altLang="zh-CN" sz="1800" b="1" smtClean="0">
                <a:latin typeface="Lucida Console" panose="020B0609040504020204" pitchFamily="49" charset="0"/>
              </a:rPr>
              <a:t>int</a:t>
            </a:r>
            <a:r>
              <a:rPr lang="en-US" altLang="zh-CN" sz="1800" smtClean="0">
                <a:latin typeface="Lucida Console" panose="020B0609040504020204" pitchFamily="49" charset="0"/>
              </a:rPr>
              <a:t> nState = 0;</a:t>
            </a:r>
          </a:p>
          <a:p>
            <a:pPr lvl="2" eaLnBrk="1" hangingPunct="1">
              <a:buFontTx/>
              <a:buNone/>
            </a:pPr>
            <a:r>
              <a:rPr lang="en-US" altLang="zh-CN" sz="1800" b="1" smtClean="0">
                <a:latin typeface="Lucida Console" panose="020B0609040504020204" pitchFamily="49" charset="0"/>
              </a:rPr>
              <a:t>while</a:t>
            </a:r>
            <a:r>
              <a:rPr lang="en-US" altLang="zh-CN" sz="1800" smtClean="0">
                <a:latin typeface="Lucida Console" panose="020B0609040504020204" pitchFamily="49" charset="0"/>
              </a:rPr>
              <a:t>( ch = getch() )</a:t>
            </a:r>
          </a:p>
          <a:p>
            <a:pPr lvl="2" eaLnBrk="1" hangingPunct="1">
              <a:buFontTx/>
              <a:buNone/>
            </a:pPr>
            <a:r>
              <a:rPr lang="en-US" altLang="zh-CN" sz="1800" smtClean="0">
                <a:latin typeface="Lucida Console" panose="020B0609040504020204" pitchFamily="49" charset="0"/>
              </a:rPr>
              <a:t>{</a:t>
            </a:r>
          </a:p>
          <a:p>
            <a:pPr lvl="2" eaLnBrk="1" hangingPunct="1">
              <a:buFontTx/>
              <a:buNone/>
            </a:pPr>
            <a:r>
              <a:rPr lang="en-US" altLang="zh-CN" sz="1800" smtClean="0">
                <a:latin typeface="Lucida Console" panose="020B0609040504020204" pitchFamily="49" charset="0"/>
              </a:rPr>
              <a:t>    </a:t>
            </a:r>
            <a:r>
              <a:rPr lang="en-US" altLang="zh-CN" sz="1800" b="1" smtClean="0">
                <a:latin typeface="Lucida Console" panose="020B0609040504020204" pitchFamily="49" charset="0"/>
              </a:rPr>
              <a:t>if</a:t>
            </a:r>
            <a:r>
              <a:rPr lang="en-US" altLang="zh-CN" sz="1800" smtClean="0">
                <a:latin typeface="Lucida Console" panose="020B0609040504020204" pitchFamily="49" charset="0"/>
              </a:rPr>
              <a:t>( nState == 0 )</a:t>
            </a:r>
          </a:p>
          <a:p>
            <a:pPr lvl="2" eaLnBrk="1" hangingPunct="1">
              <a:buFontTx/>
              <a:buNone/>
            </a:pPr>
            <a:r>
              <a:rPr lang="en-US" altLang="zh-CN" sz="1800" smtClean="0">
                <a:latin typeface="Lucida Console" panose="020B0609040504020204" pitchFamily="49" charset="0"/>
              </a:rPr>
              <a:t>        </a:t>
            </a:r>
            <a:r>
              <a:rPr lang="en-US" altLang="zh-CN" sz="1800" b="1" smtClean="0">
                <a:latin typeface="Lucida Console" panose="020B0609040504020204" pitchFamily="49" charset="0"/>
              </a:rPr>
              <a:t>if</a:t>
            </a:r>
            <a:r>
              <a:rPr lang="en-US" altLang="zh-CN" sz="1800" smtClean="0">
                <a:latin typeface="Lucida Console" panose="020B0609040504020204" pitchFamily="49" charset="0"/>
              </a:rPr>
              <a:t>( ch == ‘a’ )</a:t>
            </a:r>
          </a:p>
          <a:p>
            <a:pPr lvl="2" eaLnBrk="1" hangingPunct="1">
              <a:buFontTx/>
              <a:buNone/>
            </a:pPr>
            <a:r>
              <a:rPr lang="en-US" altLang="zh-CN" sz="1800" smtClean="0">
                <a:latin typeface="Lucida Console" panose="020B0609040504020204" pitchFamily="49" charset="0"/>
              </a:rPr>
              <a:t>            nState = 1;</a:t>
            </a:r>
          </a:p>
          <a:p>
            <a:pPr lvl="2" eaLnBrk="1" hangingPunct="1">
              <a:buFontTx/>
              <a:buNone/>
            </a:pPr>
            <a:r>
              <a:rPr lang="en-US" altLang="zh-CN" sz="1800" smtClean="0">
                <a:latin typeface="Lucida Console" panose="020B0609040504020204" pitchFamily="49" charset="0"/>
              </a:rPr>
              <a:t>        </a:t>
            </a:r>
            <a:r>
              <a:rPr lang="en-US" altLang="zh-CN" sz="1800" b="1" smtClean="0">
                <a:latin typeface="Lucida Console" panose="020B0609040504020204" pitchFamily="49" charset="0"/>
              </a:rPr>
              <a:t>else</a:t>
            </a:r>
          </a:p>
          <a:p>
            <a:pPr lvl="2" eaLnBrk="1" hangingPunct="1">
              <a:buFontTx/>
              <a:buNone/>
            </a:pPr>
            <a:r>
              <a:rPr lang="en-US" altLang="zh-CN" sz="1800" smtClean="0">
                <a:latin typeface="Lucida Console" panose="020B0609040504020204" pitchFamily="49" charset="0"/>
              </a:rPr>
              <a:t>            </a:t>
            </a:r>
            <a:r>
              <a:rPr lang="en-US" altLang="zh-CN" sz="1800" b="1" smtClean="0">
                <a:latin typeface="Lucida Console" panose="020B0609040504020204" pitchFamily="49" charset="0"/>
              </a:rPr>
              <a:t>return</a:t>
            </a:r>
            <a:r>
              <a:rPr lang="en-US" altLang="zh-CN" sz="1800" smtClean="0">
                <a:latin typeface="Lucida Console" panose="020B0609040504020204" pitchFamily="49" charset="0"/>
              </a:rPr>
              <a:t> ERROR;</a:t>
            </a:r>
          </a:p>
          <a:p>
            <a:pPr lvl="2" eaLnBrk="1" hangingPunct="1">
              <a:buFontTx/>
              <a:buNone/>
            </a:pPr>
            <a:r>
              <a:rPr lang="en-US" altLang="zh-CN" sz="1800" smtClean="0">
                <a:latin typeface="Lucida Console" panose="020B0609040504020204" pitchFamily="49" charset="0"/>
              </a:rPr>
              <a:t>    </a:t>
            </a:r>
            <a:r>
              <a:rPr lang="en-US" altLang="zh-CN" sz="1800" b="1" smtClean="0">
                <a:latin typeface="Lucida Console" panose="020B0609040504020204" pitchFamily="49" charset="0"/>
              </a:rPr>
              <a:t>else</a:t>
            </a:r>
          </a:p>
          <a:p>
            <a:pPr lvl="2" eaLnBrk="1" hangingPunct="1">
              <a:buFontTx/>
              <a:buNone/>
            </a:pPr>
            <a:r>
              <a:rPr lang="en-US" altLang="zh-CN" sz="1800" smtClean="0">
                <a:latin typeface="Lucida Console" panose="020B0609040504020204" pitchFamily="49" charset="0"/>
              </a:rPr>
              <a:t>        </a:t>
            </a:r>
            <a:r>
              <a:rPr lang="en-US" altLang="zh-CN" sz="1800" b="1" smtClean="0">
                <a:latin typeface="Lucida Console" panose="020B0609040504020204" pitchFamily="49" charset="0"/>
              </a:rPr>
              <a:t>if</a:t>
            </a:r>
            <a:r>
              <a:rPr lang="en-US" altLang="zh-CN" sz="1800" smtClean="0">
                <a:latin typeface="Lucida Console" panose="020B0609040504020204" pitchFamily="49" charset="0"/>
              </a:rPr>
              <a:t>( ch != ‘a’ &amp;&amp; ch != ‘1’ )</a:t>
            </a:r>
          </a:p>
          <a:p>
            <a:pPr lvl="2" eaLnBrk="1" hangingPunct="1">
              <a:buFontTx/>
              <a:buNone/>
            </a:pPr>
            <a:r>
              <a:rPr lang="en-US" altLang="zh-CN" sz="1800" smtClean="0">
                <a:latin typeface="Lucida Console" panose="020B0609040504020204" pitchFamily="49" charset="0"/>
              </a:rPr>
              <a:t>            </a:t>
            </a:r>
            <a:r>
              <a:rPr lang="en-US" altLang="zh-CN" sz="1800" b="1" smtClean="0">
                <a:latin typeface="Lucida Console" panose="020B0609040504020204" pitchFamily="49" charset="0"/>
              </a:rPr>
              <a:t>return</a:t>
            </a:r>
            <a:r>
              <a:rPr lang="en-US" altLang="zh-CN" sz="1800" smtClean="0">
                <a:latin typeface="Lucida Console" panose="020B0609040504020204" pitchFamily="49" charset="0"/>
              </a:rPr>
              <a:t> ERROR;</a:t>
            </a:r>
          </a:p>
          <a:p>
            <a:pPr lvl="2" eaLnBrk="1" hangingPunct="1">
              <a:buFontTx/>
              <a:buNone/>
            </a:pPr>
            <a:r>
              <a:rPr lang="en-US" altLang="zh-CN" sz="1800" smtClean="0">
                <a:latin typeface="Lucida Console" panose="020B0609040504020204" pitchFamily="49" charset="0"/>
              </a:rPr>
              <a:t>}</a:t>
            </a:r>
          </a:p>
          <a:p>
            <a:pPr lvl="2" eaLnBrk="1" hangingPunct="1">
              <a:buFontTx/>
              <a:buNone/>
            </a:pPr>
            <a:r>
              <a:rPr lang="en-US" altLang="zh-CN" sz="1800" b="1" smtClean="0">
                <a:latin typeface="Lucida Console" panose="020B0609040504020204" pitchFamily="49" charset="0"/>
              </a:rPr>
              <a:t>return</a:t>
            </a:r>
            <a:r>
              <a:rPr lang="en-US" altLang="zh-CN" sz="1800" smtClean="0">
                <a:latin typeface="Lucida Console" panose="020B0609040504020204" pitchFamily="49" charset="0"/>
              </a:rPr>
              <a:t> 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889250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推论：</a:t>
            </a:r>
          </a:p>
          <a:p>
            <a:pPr lvl="1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一个语言是正则的，当且仅当存在一台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NFA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识别它。</a:t>
            </a:r>
          </a:p>
          <a:p>
            <a:pPr marL="0" indent="0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定理：</a:t>
            </a:r>
          </a:p>
          <a:p>
            <a:pPr lvl="1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正则语言在并运算、乘积运算、闭包运算下封闭。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3.4.5 </a:t>
            </a:r>
            <a:r>
              <a:rPr lang="zh-CN" altLang="en-US" dirty="0" smtClean="0"/>
              <a:t>正则语言的封闭性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617538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并运算</a:t>
            </a:r>
            <a:endParaRPr lang="zh-CN" altLang="en-US" smtClean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3.4.5 </a:t>
            </a:r>
            <a:r>
              <a:rPr lang="zh-CN" altLang="en-US" dirty="0" smtClean="0"/>
              <a:t>正则语言的封闭性</a:t>
            </a:r>
          </a:p>
        </p:txBody>
      </p:sp>
      <p:graphicFrame>
        <p:nvGraphicFramePr>
          <p:cNvPr id="107524" name="Object 4"/>
          <p:cNvGraphicFramePr>
            <a:graphicFrameLocks noGrp="1"/>
          </p:cNvGraphicFramePr>
          <p:nvPr>
            <p:ph sz="half" idx="2"/>
          </p:nvPr>
        </p:nvGraphicFramePr>
        <p:xfrm>
          <a:off x="1960563" y="2097088"/>
          <a:ext cx="2220912" cy="423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Visio" r:id="rId3" imgW="1671523" imgH="3184550" progId="Visio.Drawing.11">
                  <p:embed/>
                </p:oleObj>
              </mc:Choice>
              <mc:Fallback>
                <p:oleObj name="Visio" r:id="rId3" imgW="1671523" imgH="3184550" progId="Visio.Drawing.11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2097088"/>
                        <a:ext cx="2220912" cy="423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/>
          </p:cNvGraphicFramePr>
          <p:nvPr/>
        </p:nvGraphicFramePr>
        <p:xfrm>
          <a:off x="5311775" y="1768475"/>
          <a:ext cx="3598863" cy="483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name="Visio" r:id="rId5" imgW="2707538" imgH="3634740" progId="Visio.Drawing.11">
                  <p:embed/>
                </p:oleObj>
              </mc:Choice>
              <mc:Fallback>
                <p:oleObj name="Visio" r:id="rId5" imgW="2707538" imgH="3634740" progId="Visio.Drawing.11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1768475"/>
                        <a:ext cx="3598863" cy="483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617538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乘积运算</a:t>
            </a:r>
            <a:endParaRPr lang="zh-CN" altLang="en-US" smtClean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3.4.5 </a:t>
            </a:r>
            <a:r>
              <a:rPr lang="zh-CN" altLang="en-US" dirty="0" smtClean="0"/>
              <a:t>正则语言的封闭性</a:t>
            </a:r>
          </a:p>
        </p:txBody>
      </p:sp>
      <p:graphicFrame>
        <p:nvGraphicFramePr>
          <p:cNvPr id="108548" name="Object 4"/>
          <p:cNvGraphicFramePr>
            <a:graphicFrameLocks noGrp="1"/>
          </p:cNvGraphicFramePr>
          <p:nvPr>
            <p:ph sz="half" idx="2"/>
          </p:nvPr>
        </p:nvGraphicFramePr>
        <p:xfrm>
          <a:off x="942975" y="2200275"/>
          <a:ext cx="2220913" cy="423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Visio" r:id="rId3" imgW="1671523" imgH="3184550" progId="Visio.Drawing.11">
                  <p:embed/>
                </p:oleObj>
              </mc:Choice>
              <mc:Fallback>
                <p:oleObj name="Visio" r:id="rId3" imgW="1671523" imgH="3184550" progId="Visio.Drawing.11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2200275"/>
                        <a:ext cx="2220913" cy="423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5"/>
          <p:cNvGraphicFramePr>
            <a:graphicFrameLocks/>
          </p:cNvGraphicFramePr>
          <p:nvPr/>
        </p:nvGraphicFramePr>
        <p:xfrm>
          <a:off x="4017963" y="3070225"/>
          <a:ext cx="4830762" cy="219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Visio" r:id="rId5" imgW="3634740" imgH="1654759" progId="Visio.Drawing.11">
                  <p:embed/>
                </p:oleObj>
              </mc:Choice>
              <mc:Fallback>
                <p:oleObj name="Visio" r:id="rId5" imgW="3634740" imgH="1654759" progId="Visio.Drawing.11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3" y="3070225"/>
                        <a:ext cx="4830762" cy="219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617538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闭包运算</a:t>
            </a:r>
            <a:endParaRPr lang="zh-CN" altLang="en-US" smtClean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3.4.5 </a:t>
            </a:r>
            <a:r>
              <a:rPr lang="zh-CN" altLang="en-US" dirty="0" smtClean="0"/>
              <a:t>正则语言的封闭性</a:t>
            </a:r>
          </a:p>
        </p:txBody>
      </p:sp>
      <p:graphicFrame>
        <p:nvGraphicFramePr>
          <p:cNvPr id="109572" name="Object 4"/>
          <p:cNvGraphicFramePr>
            <a:graphicFrameLocks noGrp="1"/>
          </p:cNvGraphicFramePr>
          <p:nvPr>
            <p:ph sz="half" idx="2"/>
          </p:nvPr>
        </p:nvGraphicFramePr>
        <p:xfrm>
          <a:off x="825500" y="3100388"/>
          <a:ext cx="2220913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Visio" r:id="rId3" imgW="1671523" imgH="1474622" progId="Visio.Drawing.11">
                  <p:embed/>
                </p:oleObj>
              </mc:Choice>
              <mc:Fallback>
                <p:oleObj name="Visio" r:id="rId3" imgW="1671523" imgH="1474622" progId="Visio.Drawing.11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3100388"/>
                        <a:ext cx="2220913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/>
          </p:cNvGraphicFramePr>
          <p:nvPr/>
        </p:nvGraphicFramePr>
        <p:xfrm>
          <a:off x="4673600" y="3070225"/>
          <a:ext cx="3517900" cy="219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Visio" r:id="rId5" imgW="2647798" imgH="1654759" progId="Visio.Drawing.11">
                  <p:embed/>
                </p:oleObj>
              </mc:Choice>
              <mc:Fallback>
                <p:oleObj name="Visio" r:id="rId5" imgW="2647798" imgH="1654759" progId="Visio.Drawing.11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3070225"/>
                        <a:ext cx="3517900" cy="219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889250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利用运算符来构造语言运算的表达式，从而得到复杂的语言。</a:t>
            </a:r>
          </a:p>
          <a:p>
            <a:pPr marL="0" indent="0" eaLnBrk="1" hangingPunct="1"/>
            <a:r>
              <a:rPr lang="zh-CN" altLang="en-US" smtClean="0"/>
              <a:t>如果这些运算符为正则运算，则称这样的表达式为正则表达式。</a:t>
            </a:r>
          </a:p>
          <a:p>
            <a:pPr marL="0" indent="0" eaLnBrk="1" hangingPunct="1"/>
            <a:r>
              <a:rPr lang="zh-CN" altLang="en-US" smtClean="0"/>
              <a:t>正则运算：并、乘积、闭包。</a:t>
            </a:r>
            <a:endParaRPr lang="zh-CN" altLang="en-US" smtClean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3.5 </a:t>
            </a:r>
            <a:r>
              <a:rPr lang="zh-CN" altLang="en-US" dirty="0" smtClean="0"/>
              <a:t>正则表达式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806950"/>
          </a:xfrm>
        </p:spPr>
        <p:txBody>
          <a:bodyPr/>
          <a:lstStyle/>
          <a:p>
            <a:pPr marL="0" indent="0" eaLnBrk="1" hangingPunct="1"/>
            <a:r>
              <a:rPr lang="zh-CN" altLang="en-US" dirty="0" smtClean="0"/>
              <a:t>语法：归纳定义</a:t>
            </a:r>
          </a:p>
          <a:p>
            <a:pPr marL="0" indent="0" eaLnBrk="1" hangingPunct="1"/>
            <a:r>
              <a:rPr lang="zh-CN" altLang="en-US" dirty="0" smtClean="0"/>
              <a:t>称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为一个正则表达式，如果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为以下情况的一种：</a:t>
            </a:r>
          </a:p>
          <a:p>
            <a:pPr lvl="1" eaLnBrk="1" hangingPunct="1"/>
            <a:r>
              <a:rPr lang="en-US" altLang="zh-CN" i="1" dirty="0" smtClean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zh-CN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i="1" dirty="0" smtClean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dirty="0" smtClean="0">
                <a:cs typeface="Arial" panose="020B0604020202020204" pitchFamily="34" charset="0"/>
                <a:sym typeface="Symbol" panose="05050102010706020507" pitchFamily="18" charset="2"/>
              </a:rPr>
              <a:t></a:t>
            </a:r>
          </a:p>
          <a:p>
            <a:pPr lvl="1" eaLnBrk="1" hangingPunct="1"/>
            <a:r>
              <a:rPr lang="en-US" altLang="zh-CN" i="1" dirty="0" smtClean="0"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</a:p>
          <a:p>
            <a:pPr lvl="1" eaLnBrk="1" hangingPunct="1"/>
            <a:r>
              <a:rPr lang="en-US" altLang="zh-CN" dirty="0" smtClean="0">
                <a:cs typeface="Arial" panose="020B0604020202020204" pitchFamily="34" charset="0"/>
                <a:sym typeface="Symbol" panose="05050102010706020507" pitchFamily="18" charset="2"/>
              </a:rPr>
              <a:t></a:t>
            </a:r>
          </a:p>
          <a:p>
            <a:pPr lvl="1" eaLnBrk="1" hangingPunct="1"/>
            <a:r>
              <a:rPr lang="en-US" altLang="zh-CN" i="1" dirty="0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dirty="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cs typeface="Arial" panose="020B0604020202020204" pitchFamily="34" charset="0"/>
                <a:sym typeface="Symbol" panose="05050102010706020507" pitchFamily="18" charset="2"/>
              </a:rPr>
              <a:t> | </a:t>
            </a:r>
            <a:r>
              <a:rPr lang="en-US" altLang="zh-CN" i="1" dirty="0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dirty="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i="1" dirty="0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dirty="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cs typeface="Arial" panose="020B0604020202020204" pitchFamily="34" charset="0"/>
                <a:sym typeface="Symbol" panose="05050102010706020507" pitchFamily="18" charset="2"/>
              </a:rPr>
              <a:t>  </a:t>
            </a:r>
            <a:r>
              <a:rPr lang="en-US" altLang="zh-CN" i="1" dirty="0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dirty="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+ </a:t>
            </a:r>
            <a:r>
              <a:rPr lang="en-US" altLang="zh-CN" i="1" dirty="0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dirty="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如果</a:t>
            </a:r>
            <a:r>
              <a:rPr lang="en-US" altLang="zh-CN" i="1" dirty="0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dirty="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与</a:t>
            </a:r>
            <a:r>
              <a:rPr lang="en-US" altLang="zh-CN" i="1" dirty="0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dirty="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都是正则表达式</a:t>
            </a:r>
          </a:p>
          <a:p>
            <a:pPr lvl="1" eaLnBrk="1" hangingPunct="1"/>
            <a:r>
              <a:rPr lang="en-US" altLang="zh-CN" i="1" dirty="0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dirty="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cs typeface="Arial" panose="020B0604020202020204" pitchFamily="34" charset="0"/>
              </a:rPr>
              <a:t>· </a:t>
            </a:r>
            <a:r>
              <a:rPr lang="en-US" altLang="zh-CN" i="1" dirty="0" smtClean="0">
                <a:cs typeface="Arial" panose="020B0604020202020204" pitchFamily="34" charset="0"/>
              </a:rPr>
              <a:t>R</a:t>
            </a:r>
            <a:r>
              <a:rPr lang="en-US" altLang="zh-CN" baseline="-25000" dirty="0" smtClean="0">
                <a:cs typeface="Arial" panose="020B0604020202020204" pitchFamily="34" charset="0"/>
              </a:rPr>
              <a:t>2</a:t>
            </a:r>
            <a:r>
              <a:rPr lang="zh-CN" altLang="en-US" dirty="0" smtClean="0">
                <a:cs typeface="Arial" panose="020B0604020202020204" pitchFamily="34" charset="0"/>
              </a:rPr>
              <a:t>，如果</a:t>
            </a:r>
            <a:r>
              <a:rPr lang="en-US" altLang="zh-CN" i="1" dirty="0" smtClean="0">
                <a:cs typeface="Arial" panose="020B0604020202020204" pitchFamily="34" charset="0"/>
              </a:rPr>
              <a:t>R</a:t>
            </a:r>
            <a:r>
              <a:rPr lang="en-US" altLang="zh-CN" baseline="-25000" dirty="0" smtClean="0"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与</a:t>
            </a:r>
            <a:r>
              <a:rPr lang="en-US" altLang="zh-CN" i="1" dirty="0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dirty="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都是正则表达式</a:t>
            </a:r>
          </a:p>
          <a:p>
            <a:pPr lvl="1" eaLnBrk="1" hangingPunct="1"/>
            <a:r>
              <a:rPr lang="en-US" altLang="zh-CN" i="1" dirty="0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dirty="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cs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zh-CN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zh-CN" altLang="en-US" dirty="0" smtClean="0">
                <a:cs typeface="Arial" panose="020B0604020202020204" pitchFamily="34" charset="0"/>
              </a:rPr>
              <a:t>如果</a:t>
            </a:r>
            <a:r>
              <a:rPr lang="en-US" altLang="zh-CN" i="1" dirty="0" smtClean="0">
                <a:cs typeface="Arial" panose="020B0604020202020204" pitchFamily="34" charset="0"/>
              </a:rPr>
              <a:t>R</a:t>
            </a:r>
            <a:r>
              <a:rPr lang="en-US" altLang="zh-CN" baseline="-25000" dirty="0" smtClean="0"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是正则表达式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3.5.1 </a:t>
            </a:r>
            <a:r>
              <a:rPr lang="zh-CN" altLang="en-US" dirty="0" smtClean="0"/>
              <a:t>正则表达式的定义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1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1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1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16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806950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语义：归纳定义</a:t>
            </a:r>
          </a:p>
          <a:p>
            <a:pPr marL="0" indent="0" eaLnBrk="1" hangingPunct="1"/>
            <a:r>
              <a:rPr lang="zh-CN" altLang="en-US" smtClean="0"/>
              <a:t>如果</a:t>
            </a:r>
            <a:r>
              <a:rPr lang="en-US" altLang="zh-CN" i="1" smtClean="0"/>
              <a:t>R</a:t>
            </a:r>
            <a:r>
              <a:rPr lang="zh-CN" altLang="en-US" smtClean="0"/>
              <a:t>为一个正则表达式，那么</a:t>
            </a:r>
            <a:r>
              <a:rPr lang="en-US" altLang="zh-CN" i="1" smtClean="0"/>
              <a:t>R</a:t>
            </a:r>
            <a:r>
              <a:rPr lang="zh-CN" altLang="en-US" smtClean="0"/>
              <a:t>的语言</a:t>
            </a:r>
            <a:r>
              <a:rPr lang="en-US" altLang="zh-CN" smtClean="0">
                <a:latin typeface="Monotype Corsiva" panose="03010101010201010101" pitchFamily="66" charset="0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zh-CN" altLang="en-US" smtClean="0"/>
              <a:t>可以归纳定义如下：</a:t>
            </a:r>
          </a:p>
          <a:p>
            <a:pPr lvl="1" eaLnBrk="1" hangingPunct="1"/>
            <a:r>
              <a:rPr lang="en-US" altLang="zh-CN" smtClean="0">
                <a:latin typeface="Monotype Corsiva" panose="03010101010201010101" pitchFamily="66" charset="0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) = {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lvl="1" eaLnBrk="1" hangingPunct="1"/>
            <a:r>
              <a:rPr lang="en-US" altLang="zh-CN" smtClean="0">
                <a:latin typeface="Monotype Corsiva" panose="03010101010201010101" pitchFamily="66" charset="0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) = {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lvl="1" eaLnBrk="1" hangingPunct="1"/>
            <a:r>
              <a:rPr lang="en-US" altLang="zh-CN" smtClean="0">
                <a:latin typeface="Monotype Corsiva" panose="03010101010201010101" pitchFamily="66" charset="0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() = </a:t>
            </a:r>
          </a:p>
          <a:p>
            <a:pPr lvl="1" eaLnBrk="1" hangingPunct="1"/>
            <a:r>
              <a:rPr lang="en-US" altLang="zh-CN" smtClean="0">
                <a:latin typeface="Monotype Corsiva" panose="03010101010201010101" pitchFamily="66" charset="0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|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) = </a:t>
            </a:r>
            <a:r>
              <a:rPr lang="en-US" altLang="zh-CN" smtClean="0">
                <a:latin typeface="Monotype Corsiva" panose="03010101010201010101" pitchFamily="66" charset="0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)  </a:t>
            </a:r>
            <a:r>
              <a:rPr lang="en-US" altLang="zh-CN" smtClean="0">
                <a:latin typeface="Monotype Corsiva" panose="03010101010201010101" pitchFamily="66" charset="0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en-US" altLang="zh-CN" smtClean="0">
                <a:latin typeface="Monotype Corsiva" panose="03010101010201010101" pitchFamily="66" charset="0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mtClean="0">
                <a:cs typeface="Arial" panose="020B0604020202020204" pitchFamily="34" charset="0"/>
              </a:rPr>
              <a:t>· </a:t>
            </a:r>
            <a:r>
              <a:rPr lang="en-US" altLang="zh-CN" i="1" smtClean="0">
                <a:cs typeface="Arial" panose="020B0604020202020204" pitchFamily="34" charset="0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</a:rPr>
              <a:t>2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) = </a:t>
            </a:r>
            <a:r>
              <a:rPr lang="en-US" altLang="zh-CN" smtClean="0">
                <a:latin typeface="Monotype Corsiva" panose="03010101010201010101" pitchFamily="66" charset="0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zh-CN" smtClean="0">
                <a:cs typeface="Arial" panose="020B0604020202020204" pitchFamily="34" charset="0"/>
              </a:rPr>
              <a:t>· </a:t>
            </a:r>
            <a:r>
              <a:rPr lang="en-US" altLang="zh-CN" smtClean="0">
                <a:latin typeface="Monotype Corsiva" panose="03010101010201010101" pitchFamily="66" charset="0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en-US" altLang="zh-CN" smtClean="0">
                <a:latin typeface="Monotype Corsiva" panose="03010101010201010101" pitchFamily="66" charset="0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* ) = </a:t>
            </a:r>
            <a:r>
              <a:rPr lang="en-US" altLang="zh-CN" smtClean="0">
                <a:latin typeface="Monotype Corsiva" panose="03010101010201010101" pitchFamily="66" charset="0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)*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3.5.1 </a:t>
            </a:r>
            <a:r>
              <a:rPr lang="zh-CN" altLang="en-US" dirty="0" smtClean="0"/>
              <a:t>正则表达式的定义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806950"/>
          </a:xfrm>
        </p:spPr>
        <p:txBody>
          <a:bodyPr/>
          <a:lstStyle/>
          <a:p>
            <a:pPr marL="0" indent="0"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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mtClean="0"/>
              <a:t> =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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/>
              <a:t> </a:t>
            </a:r>
          </a:p>
          <a:p>
            <a:pPr marL="0" indent="0" eaLnBrk="1" hangingPunct="1"/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mtClean="0">
                <a:cs typeface="Arial" panose="020B0604020202020204" pitchFamily="34" charset="0"/>
              </a:rPr>
              <a:t>· </a:t>
            </a:r>
            <a:r>
              <a:rPr lang="en-US" altLang="zh-CN" i="1" smtClean="0">
                <a:cs typeface="Arial" panose="020B0604020202020204" pitchFamily="34" charset="0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</a:rPr>
              <a:t>2</a:t>
            </a:r>
            <a:r>
              <a:rPr lang="en-US" altLang="zh-CN" smtClean="0">
                <a:cs typeface="Arial" panose="020B0604020202020204" pitchFamily="34" charset="0"/>
              </a:rPr>
              <a:t>) · </a:t>
            </a:r>
            <a:r>
              <a:rPr lang="en-US" altLang="zh-CN" i="1" smtClean="0">
                <a:cs typeface="Arial" panose="020B0604020202020204" pitchFamily="34" charset="0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</a:rPr>
              <a:t>3</a:t>
            </a:r>
            <a:r>
              <a:rPr lang="en-US" altLang="zh-CN" smtClean="0">
                <a:cs typeface="Arial" panose="020B0604020202020204" pitchFamily="34" charset="0"/>
              </a:rPr>
              <a:t> =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mtClean="0">
                <a:cs typeface="Arial" panose="020B0604020202020204" pitchFamily="34" charset="0"/>
              </a:rPr>
              <a:t>· (</a:t>
            </a:r>
            <a:r>
              <a:rPr lang="en-US" altLang="zh-CN" i="1" smtClean="0">
                <a:cs typeface="Arial" panose="020B0604020202020204" pitchFamily="34" charset="0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</a:rPr>
              <a:t>2</a:t>
            </a:r>
            <a:r>
              <a:rPr lang="en-US" altLang="zh-CN" smtClean="0">
                <a:cs typeface="Arial" panose="020B0604020202020204" pitchFamily="34" charset="0"/>
              </a:rPr>
              <a:t> · </a:t>
            </a:r>
            <a:r>
              <a:rPr lang="en-US" altLang="zh-CN" i="1" smtClean="0">
                <a:cs typeface="Arial" panose="020B0604020202020204" pitchFamily="34" charset="0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</a:rPr>
              <a:t>3</a:t>
            </a:r>
            <a:r>
              <a:rPr lang="en-US" altLang="zh-CN" smtClean="0">
                <a:cs typeface="Arial" panose="020B0604020202020204" pitchFamily="34" charset="0"/>
              </a:rPr>
              <a:t>)</a:t>
            </a:r>
          </a:p>
          <a:p>
            <a:pPr marL="0" indent="0" eaLnBrk="1" hangingPunct="1"/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</a:t>
            </a:r>
            <a:r>
              <a:rPr lang="en-US" altLang="zh-CN" smtClean="0">
                <a:cs typeface="Arial" panose="020B0604020202020204" pitchFamily="34" charset="0"/>
              </a:rPr>
              <a:t> </a:t>
            </a:r>
            <a:r>
              <a:rPr lang="en-US" altLang="zh-CN" i="1" smtClean="0">
                <a:cs typeface="Arial" panose="020B0604020202020204" pitchFamily="34" charset="0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</a:rPr>
              <a:t>2</a:t>
            </a:r>
            <a:r>
              <a:rPr lang="en-US" altLang="zh-CN" smtClean="0">
                <a:cs typeface="Arial" panose="020B0604020202020204" pitchFamily="34" charset="0"/>
              </a:rPr>
              <a:t>)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zh-CN" smtClean="0">
                <a:cs typeface="Arial" panose="020B0604020202020204" pitchFamily="34" charset="0"/>
              </a:rPr>
              <a:t> </a:t>
            </a:r>
            <a:r>
              <a:rPr lang="en-US" altLang="zh-CN" i="1" smtClean="0">
                <a:cs typeface="Arial" panose="020B0604020202020204" pitchFamily="34" charset="0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</a:rPr>
              <a:t>3</a:t>
            </a:r>
            <a:r>
              <a:rPr lang="en-US" altLang="zh-CN" smtClean="0">
                <a:cs typeface="Arial" panose="020B0604020202020204" pitchFamily="34" charset="0"/>
              </a:rPr>
              <a:t> =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</a:t>
            </a:r>
            <a:r>
              <a:rPr lang="en-US" altLang="zh-CN" smtClean="0">
                <a:cs typeface="Arial" panose="020B0604020202020204" pitchFamily="34" charset="0"/>
              </a:rPr>
              <a:t> (</a:t>
            </a:r>
            <a:r>
              <a:rPr lang="en-US" altLang="zh-CN" i="1" smtClean="0">
                <a:cs typeface="Arial" panose="020B0604020202020204" pitchFamily="34" charset="0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</a:rPr>
              <a:t>2</a:t>
            </a:r>
            <a:r>
              <a:rPr lang="en-US" altLang="zh-CN" smtClean="0">
                <a:cs typeface="Arial" panose="020B0604020202020204" pitchFamily="34" charset="0"/>
              </a:rPr>
              <a:t>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zh-CN" smtClean="0">
                <a:cs typeface="Arial" panose="020B0604020202020204" pitchFamily="34" charset="0"/>
              </a:rPr>
              <a:t> </a:t>
            </a:r>
            <a:r>
              <a:rPr lang="en-US" altLang="zh-CN" i="1" smtClean="0">
                <a:cs typeface="Arial" panose="020B0604020202020204" pitchFamily="34" charset="0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</a:rPr>
              <a:t>3</a:t>
            </a:r>
            <a:r>
              <a:rPr lang="en-US" altLang="zh-CN" smtClean="0">
                <a:cs typeface="Arial" panose="020B0604020202020204" pitchFamily="34" charset="0"/>
              </a:rPr>
              <a:t>)</a:t>
            </a:r>
          </a:p>
          <a:p>
            <a:pPr marL="0" indent="0"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mtClean="0">
                <a:cs typeface="Arial" panose="020B0604020202020204" pitchFamily="34" charset="0"/>
              </a:rPr>
              <a:t>· (</a:t>
            </a:r>
            <a:r>
              <a:rPr lang="en-US" altLang="zh-CN" i="1" smtClean="0">
                <a:cs typeface="Arial" panose="020B0604020202020204" pitchFamily="34" charset="0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</a:rPr>
              <a:t>2</a:t>
            </a:r>
            <a:r>
              <a:rPr lang="en-US" altLang="zh-CN" smtClean="0">
                <a:cs typeface="Arial" panose="020B0604020202020204" pitchFamily="34" charset="0"/>
              </a:rPr>
              <a:t>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zh-CN" smtClean="0">
                <a:cs typeface="Arial" panose="020B0604020202020204" pitchFamily="34" charset="0"/>
              </a:rPr>
              <a:t> </a:t>
            </a:r>
            <a:r>
              <a:rPr lang="en-US" altLang="zh-CN" i="1" smtClean="0">
                <a:cs typeface="Arial" panose="020B0604020202020204" pitchFamily="34" charset="0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</a:rPr>
              <a:t>3</a:t>
            </a:r>
            <a:r>
              <a:rPr lang="en-US" altLang="zh-CN" smtClean="0">
                <a:cs typeface="Arial" panose="020B0604020202020204" pitchFamily="34" charset="0"/>
              </a:rPr>
              <a:t>) = 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n-US" altLang="zh-CN" smtClean="0">
                <a:cs typeface="Arial" panose="020B0604020202020204" pitchFamily="34" charset="0"/>
              </a:rPr>
              <a:t>· </a:t>
            </a:r>
            <a:r>
              <a:rPr lang="en-US" altLang="zh-CN" i="1" smtClean="0">
                <a:cs typeface="Arial" panose="020B0604020202020204" pitchFamily="34" charset="0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</a:rPr>
              <a:t>2 </a:t>
            </a:r>
            <a:r>
              <a:rPr lang="en-US" altLang="zh-CN" smtClean="0">
                <a:cs typeface="Arial" panose="020B0604020202020204" pitchFamily="34" charset="0"/>
              </a:rPr>
              <a:t>)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 </a:t>
            </a:r>
            <a:r>
              <a:rPr lang="en-US" altLang="zh-CN" smtClean="0">
                <a:cs typeface="Arial" panose="020B0604020202020204" pitchFamily="34" charset="0"/>
              </a:rPr>
              <a:t>(</a:t>
            </a:r>
            <a:r>
              <a:rPr lang="en-US" altLang="zh-CN" i="1" smtClean="0">
                <a:cs typeface="Arial" panose="020B0604020202020204" pitchFamily="34" charset="0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</a:rPr>
              <a:t>1</a:t>
            </a:r>
            <a:r>
              <a:rPr lang="en-US" altLang="zh-CN" smtClean="0">
                <a:cs typeface="Arial" panose="020B0604020202020204" pitchFamily="34" charset="0"/>
              </a:rPr>
              <a:t> · </a:t>
            </a:r>
            <a:r>
              <a:rPr lang="en-US" altLang="zh-CN" i="1" smtClean="0">
                <a:cs typeface="Arial" panose="020B0604020202020204" pitchFamily="34" charset="0"/>
              </a:rPr>
              <a:t>R</a:t>
            </a:r>
            <a:r>
              <a:rPr lang="en-US" altLang="zh-CN" baseline="-25000" smtClean="0">
                <a:cs typeface="Arial" panose="020B0604020202020204" pitchFamily="34" charset="0"/>
              </a:rPr>
              <a:t>3</a:t>
            </a:r>
            <a:r>
              <a:rPr lang="en-US" altLang="zh-CN" smtClean="0">
                <a:cs typeface="Arial" panose="020B0604020202020204" pitchFamily="34" charset="0"/>
              </a:rPr>
              <a:t>)</a:t>
            </a:r>
          </a:p>
          <a:p>
            <a:pPr marL="0" indent="0" eaLnBrk="1" hangingPunct="1"/>
            <a:endParaRPr lang="en-US" altLang="zh-CN" smtClean="0">
              <a:cs typeface="Arial" panose="020B0604020202020204" pitchFamily="34" charset="0"/>
            </a:endParaRPr>
          </a:p>
          <a:p>
            <a:pPr marL="0" indent="0" eaLnBrk="1" hangingPunct="1"/>
            <a:endParaRPr lang="en-US" altLang="zh-CN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3.5.2 </a:t>
            </a:r>
            <a:r>
              <a:rPr lang="zh-CN" altLang="en-US" dirty="0" smtClean="0"/>
              <a:t>正则表达式的性质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806950"/>
          </a:xfrm>
        </p:spPr>
        <p:txBody>
          <a:bodyPr/>
          <a:lstStyle/>
          <a:p>
            <a:pPr marL="0" indent="0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定理：一个语言是正则的，当且仅当存在一个正则表达式描述它。</a:t>
            </a:r>
          </a:p>
          <a:p>
            <a:pPr marL="0" indent="0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引理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：如果一个语言可以用正则表达式描述，则它是正则语言。</a:t>
            </a:r>
          </a:p>
          <a:p>
            <a:pPr marL="0" indent="0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引理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：如果一个语言是正则的，那么可以用正则表达式描述它。</a:t>
            </a:r>
            <a:endParaRPr lang="zh-CN" altLang="en-US" smtClean="0">
              <a:cs typeface="Arial" panose="020B0604020202020204" pitchFamily="34" charset="0"/>
            </a:endParaRPr>
          </a:p>
          <a:p>
            <a:pPr marL="0" indent="0" eaLnBrk="1" hangingPunct="1"/>
            <a:endParaRPr lang="zh-CN" altLang="en-US" smtClean="0">
              <a:cs typeface="Arial" panose="020B0604020202020204" pitchFamily="34" charset="0"/>
            </a:endParaRPr>
          </a:p>
          <a:p>
            <a:pPr marL="0" indent="0" eaLnBrk="1" hangingPunct="1"/>
            <a:endParaRPr lang="zh-CN" alt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3.5.3 </a:t>
            </a:r>
            <a:r>
              <a:rPr lang="zh-CN" altLang="en-US" dirty="0" smtClean="0"/>
              <a:t>正则表达式与</a:t>
            </a:r>
            <a:r>
              <a:rPr lang="en-US" altLang="zh-CN" dirty="0" smtClean="0"/>
              <a:t>FA</a:t>
            </a:r>
            <a:r>
              <a:rPr lang="zh-CN" altLang="en-US" dirty="0" smtClean="0"/>
              <a:t>的等价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387850"/>
          </a:xfrm>
        </p:spPr>
        <p:txBody>
          <a:bodyPr/>
          <a:lstStyle/>
          <a:p>
            <a:pPr marL="0" indent="0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引理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：如果一个语言可以用正则表达式描述，则它是正则语言。</a:t>
            </a:r>
          </a:p>
          <a:p>
            <a:pPr marL="0" indent="0" eaLnBrk="1" hangingPunct="1"/>
            <a:r>
              <a:rPr lang="zh-CN" altLang="en-US" smtClean="0">
                <a:cs typeface="Arial" panose="020B0604020202020204" pitchFamily="34" charset="0"/>
              </a:rPr>
              <a:t>证明思路：对任意一个正则表达式，都存在等价的</a:t>
            </a:r>
            <a:r>
              <a:rPr lang="en-US" altLang="zh-CN" smtClean="0">
                <a:cs typeface="Arial" panose="020B0604020202020204" pitchFamily="34" charset="0"/>
              </a:rPr>
              <a:t>FA</a:t>
            </a:r>
            <a:r>
              <a:rPr lang="zh-CN" altLang="en-US" smtClean="0">
                <a:cs typeface="Arial" panose="020B0604020202020204" pitchFamily="34" charset="0"/>
              </a:rPr>
              <a:t>。</a:t>
            </a:r>
          </a:p>
          <a:p>
            <a:pPr marL="0" indent="0" eaLnBrk="1" hangingPunct="1"/>
            <a:r>
              <a:rPr lang="zh-CN" altLang="en-US" smtClean="0">
                <a:cs typeface="Arial" panose="020B0604020202020204" pitchFamily="34" charset="0"/>
              </a:rPr>
              <a:t>证明方法：归纳法，按照正则运算的次数归纳</a:t>
            </a:r>
          </a:p>
          <a:p>
            <a:pPr lvl="1" eaLnBrk="1" hangingPunct="1"/>
            <a:r>
              <a:rPr lang="zh-CN" altLang="en-US" smtClean="0">
                <a:cs typeface="Arial" panose="020B0604020202020204" pitchFamily="34" charset="0"/>
              </a:rPr>
              <a:t>归纳基础：运算次数</a:t>
            </a:r>
            <a:r>
              <a:rPr lang="en-US" altLang="zh-CN" smtClean="0">
                <a:cs typeface="Arial" panose="020B0604020202020204" pitchFamily="34" charset="0"/>
              </a:rPr>
              <a:t>n = 0</a:t>
            </a:r>
            <a:r>
              <a:rPr lang="zh-CN" altLang="en-US" smtClean="0">
                <a:cs typeface="Arial" panose="020B0604020202020204" pitchFamily="34" charset="0"/>
              </a:rPr>
              <a:t>；</a:t>
            </a:r>
          </a:p>
          <a:p>
            <a:pPr lvl="1" eaLnBrk="1" hangingPunct="1"/>
            <a:r>
              <a:rPr lang="zh-CN" altLang="en-US" smtClean="0">
                <a:cs typeface="Arial" panose="020B0604020202020204" pitchFamily="34" charset="0"/>
              </a:rPr>
              <a:t>归纳假设：假设运算次数</a:t>
            </a:r>
            <a:r>
              <a:rPr lang="en-US" altLang="zh-CN" smtClean="0">
                <a:cs typeface="Arial" panose="020B0604020202020204" pitchFamily="34" charset="0"/>
              </a:rPr>
              <a:t>n &lt; k</a:t>
            </a:r>
            <a:r>
              <a:rPr lang="zh-CN" altLang="en-US" smtClean="0">
                <a:cs typeface="Arial" panose="020B0604020202020204" pitchFamily="34" charset="0"/>
              </a:rPr>
              <a:t>时都成立；</a:t>
            </a:r>
          </a:p>
          <a:p>
            <a:pPr lvl="1" eaLnBrk="1" hangingPunct="1"/>
            <a:r>
              <a:rPr lang="zh-CN" altLang="en-US" smtClean="0">
                <a:cs typeface="Arial" panose="020B0604020202020204" pitchFamily="34" charset="0"/>
              </a:rPr>
              <a:t>归纳步骤：运算次数</a:t>
            </a:r>
            <a:r>
              <a:rPr lang="en-US" altLang="zh-CN" smtClean="0">
                <a:cs typeface="Arial" panose="020B0604020202020204" pitchFamily="34" charset="0"/>
              </a:rPr>
              <a:t>n = k</a:t>
            </a:r>
            <a:r>
              <a:rPr lang="zh-CN" altLang="en-US" smtClean="0">
                <a:cs typeface="Arial" panose="020B0604020202020204" pitchFamily="34" charset="0"/>
              </a:rPr>
              <a:t>时，按照正则表达式的结构，分三种情况证明。</a:t>
            </a:r>
          </a:p>
          <a:p>
            <a:pPr marL="0" indent="0" eaLnBrk="1" hangingPunct="1"/>
            <a:endParaRPr lang="zh-CN" altLang="en-US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3.5.3 </a:t>
            </a:r>
            <a:r>
              <a:rPr lang="zh-CN" altLang="en-US" dirty="0" smtClean="0"/>
              <a:t>正则表达式与</a:t>
            </a:r>
            <a:r>
              <a:rPr lang="en-US" altLang="zh-CN" dirty="0" smtClean="0"/>
              <a:t>FA</a:t>
            </a:r>
            <a:r>
              <a:rPr lang="zh-CN" altLang="en-US" dirty="0" smtClean="0"/>
              <a:t>的等价</a:t>
            </a:r>
          </a:p>
        </p:txBody>
      </p:sp>
      <p:grpSp>
        <p:nvGrpSpPr>
          <p:cNvPr id="117766" name="Group 6"/>
          <p:cNvGrpSpPr>
            <a:grpSpLocks/>
          </p:cNvGrpSpPr>
          <p:nvPr/>
        </p:nvGrpSpPr>
        <p:grpSpPr bwMode="auto">
          <a:xfrm>
            <a:off x="2659063" y="1247775"/>
            <a:ext cx="5186362" cy="2274888"/>
            <a:chOff x="1675" y="786"/>
            <a:chExt cx="3267" cy="1433"/>
          </a:xfrm>
        </p:grpSpPr>
        <p:sp>
          <p:nvSpPr>
            <p:cNvPr id="50182" name="AutoShape 4"/>
            <p:cNvSpPr>
              <a:spLocks noChangeArrowheads="1"/>
            </p:cNvSpPr>
            <p:nvPr/>
          </p:nvSpPr>
          <p:spPr bwMode="auto">
            <a:xfrm>
              <a:off x="1675" y="798"/>
              <a:ext cx="3267" cy="1421"/>
            </a:xfrm>
            <a:prstGeom prst="wedgeRoundRectCallout">
              <a:avLst>
                <a:gd name="adj1" fmla="val -12167"/>
                <a:gd name="adj2" fmla="val 73292"/>
                <a:gd name="adj3" fmla="val 16667"/>
              </a:avLst>
            </a:prstGeom>
            <a:solidFill>
              <a:srgbClr val="F5F5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/>
              <a:r>
                <a:rPr lang="en-US" altLang="zh-CN" sz="2400" i="1">
                  <a:sym typeface="Symbol" panose="05050102010706020507" pitchFamily="18" charset="2"/>
                </a:rPr>
                <a:t>    a</a:t>
              </a:r>
              <a:r>
                <a:rPr lang="zh-CN" altLang="en-US" sz="2400">
                  <a:sym typeface="Symbol" panose="05050102010706020507" pitchFamily="18" charset="2"/>
                </a:rPr>
                <a:t>，</a:t>
              </a:r>
              <a:r>
                <a:rPr lang="en-US" altLang="zh-CN" sz="2400" i="1">
                  <a:sym typeface="Symbol" panose="05050102010706020507" pitchFamily="18" charset="2"/>
                </a:rPr>
                <a:t>a</a:t>
              </a:r>
              <a:r>
                <a:rPr lang="en-US" altLang="zh-CN" sz="2400">
                  <a:sym typeface="Symbol" panose="05050102010706020507" pitchFamily="18" charset="2"/>
                </a:rPr>
                <a:t></a:t>
              </a:r>
            </a:p>
            <a:p>
              <a:pPr lvl="1" eaLnBrk="1" hangingPunct="1"/>
              <a:endParaRPr lang="en-US" altLang="zh-CN" sz="2400">
                <a:sym typeface="Symbol" panose="05050102010706020507" pitchFamily="18" charset="2"/>
              </a:endParaRPr>
            </a:p>
            <a:p>
              <a:pPr lvl="1" eaLnBrk="1" hangingPunct="1"/>
              <a:r>
                <a:rPr lang="en-US" altLang="zh-CN" sz="2400" i="1">
                  <a:sym typeface="Symbol" panose="05050102010706020507" pitchFamily="18" charset="2"/>
                </a:rPr>
                <a:t>    </a:t>
              </a:r>
            </a:p>
            <a:p>
              <a:pPr lvl="1" eaLnBrk="1" hangingPunct="1"/>
              <a:endParaRPr lang="en-US" altLang="zh-CN" sz="2400" i="1">
                <a:sym typeface="Symbol" panose="05050102010706020507" pitchFamily="18" charset="2"/>
              </a:endParaRPr>
            </a:p>
            <a:p>
              <a:pPr lvl="1" eaLnBrk="1" hangingPunct="1"/>
              <a:r>
                <a:rPr lang="en-US" altLang="zh-CN" sz="2400">
                  <a:sym typeface="Symbol" panose="05050102010706020507" pitchFamily="18" charset="2"/>
                </a:rPr>
                <a:t>    </a:t>
              </a:r>
            </a:p>
          </p:txBody>
        </p:sp>
        <p:graphicFrame>
          <p:nvGraphicFramePr>
            <p:cNvPr id="50183" name="Object 5"/>
            <p:cNvGraphicFramePr>
              <a:graphicFrameLocks/>
            </p:cNvGraphicFramePr>
            <p:nvPr/>
          </p:nvGraphicFramePr>
          <p:xfrm>
            <a:off x="3261" y="786"/>
            <a:ext cx="1022" cy="1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6" name="Visio" r:id="rId3" imgW="1621841" imgH="2018690" progId="Visio.Drawing.11">
                    <p:embed/>
                  </p:oleObj>
                </mc:Choice>
                <mc:Fallback>
                  <p:oleObj name="Visio" r:id="rId3" imgW="1621841" imgH="2018690" progId="Visio.Drawing.11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1" y="786"/>
                          <a:ext cx="1022" cy="1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7767" name="AutoShape 7"/>
          <p:cNvSpPr>
            <a:spLocks noChangeArrowheads="1"/>
          </p:cNvSpPr>
          <p:nvPr/>
        </p:nvSpPr>
        <p:spPr bwMode="auto">
          <a:xfrm>
            <a:off x="1879600" y="2022475"/>
            <a:ext cx="3160713" cy="2501900"/>
          </a:xfrm>
          <a:prstGeom prst="wedgeRoundRectCallout">
            <a:avLst>
              <a:gd name="adj1" fmla="val -17606"/>
              <a:gd name="adj2" fmla="val 81787"/>
              <a:gd name="adj3" fmla="val 16667"/>
            </a:avLst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en-US" altLang="zh-CN" sz="2400" i="1">
                <a:sym typeface="Symbol" panose="05050102010706020507" pitchFamily="18" charset="2"/>
              </a:rPr>
              <a:t>    R</a:t>
            </a:r>
            <a:r>
              <a:rPr lang="en-US" altLang="zh-CN" sz="2400">
                <a:sym typeface="Symbol" panose="05050102010706020507" pitchFamily="18" charset="2"/>
              </a:rPr>
              <a:t>1 | </a:t>
            </a:r>
            <a:r>
              <a:rPr lang="en-US" altLang="zh-CN" sz="2400" i="1">
                <a:sym typeface="Symbol" panose="05050102010706020507" pitchFamily="18" charset="2"/>
              </a:rPr>
              <a:t>R</a:t>
            </a:r>
            <a:r>
              <a:rPr lang="en-US" altLang="zh-CN" sz="2400">
                <a:sym typeface="Symbol" panose="05050102010706020507" pitchFamily="18" charset="2"/>
              </a:rPr>
              <a:t>2</a:t>
            </a:r>
          </a:p>
          <a:p>
            <a:pPr lvl="1" eaLnBrk="1" hangingPunct="1"/>
            <a:endParaRPr lang="en-US" altLang="zh-CN" sz="240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400" i="1">
                <a:sym typeface="Symbol" panose="05050102010706020507" pitchFamily="18" charset="2"/>
              </a:rPr>
              <a:t>    R</a:t>
            </a:r>
            <a:r>
              <a:rPr lang="en-US" altLang="zh-CN" sz="2400">
                <a:sym typeface="Symbol" panose="05050102010706020507" pitchFamily="18" charset="2"/>
              </a:rPr>
              <a:t>1 </a:t>
            </a:r>
            <a:r>
              <a:rPr lang="en-US" altLang="zh-CN" sz="2400"/>
              <a:t>· </a:t>
            </a:r>
            <a:r>
              <a:rPr lang="en-US" altLang="zh-CN" sz="2400" i="1"/>
              <a:t>R</a:t>
            </a:r>
            <a:r>
              <a:rPr lang="en-US" altLang="zh-CN" sz="2400"/>
              <a:t>2</a:t>
            </a:r>
          </a:p>
          <a:p>
            <a:pPr lvl="1" eaLnBrk="1" hangingPunct="1"/>
            <a:endParaRPr lang="en-US" altLang="zh-CN" sz="2400"/>
          </a:p>
          <a:p>
            <a:pPr lvl="1" eaLnBrk="1" hangingPunct="1"/>
            <a:r>
              <a:rPr lang="en-US" altLang="zh-CN" sz="2400" i="1">
                <a:sym typeface="Symbol" panose="05050102010706020507" pitchFamily="18" charset="2"/>
              </a:rPr>
              <a:t>    R</a:t>
            </a:r>
            <a:r>
              <a:rPr lang="en-US" altLang="zh-CN" sz="2400">
                <a:sym typeface="Symbol" panose="05050102010706020507" pitchFamily="18" charset="2"/>
              </a:rPr>
              <a:t>1*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zh-CN" altLang="el-GR" sz="2400" baseline="3000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7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7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build="p"/>
      <p:bldP spid="117767" grpId="0" animBg="1"/>
      <p:bldP spid="11776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3.2 </a:t>
            </a:r>
            <a:r>
              <a:rPr lang="zh-CN" altLang="en-US" dirty="0" smtClean="0"/>
              <a:t>有穷状态自动机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29575" cy="719138"/>
          </a:xfrm>
        </p:spPr>
        <p:txBody>
          <a:bodyPr/>
          <a:lstStyle/>
          <a:p>
            <a:pPr marL="0" indent="0" eaLnBrk="1" hangingPunct="1"/>
            <a:r>
              <a:rPr lang="zh-CN" altLang="en-US" sz="2400" smtClean="0"/>
              <a:t>识别算法可以用图形表示：</a:t>
            </a:r>
          </a:p>
        </p:txBody>
      </p:sp>
      <p:pic>
        <p:nvPicPr>
          <p:cNvPr id="717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2578100"/>
            <a:ext cx="4211637" cy="269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806950"/>
          </a:xfrm>
        </p:spPr>
        <p:txBody>
          <a:bodyPr/>
          <a:lstStyle/>
          <a:p>
            <a:pPr marL="0" indent="0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引理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：如果一个语言是正则的，那么可以用正则表达式描述它。</a:t>
            </a:r>
            <a:endParaRPr lang="zh-CN" altLang="en-US" smtClean="0">
              <a:cs typeface="Arial" panose="020B0604020202020204" pitchFamily="34" charset="0"/>
            </a:endParaRPr>
          </a:p>
          <a:p>
            <a:pPr marL="0" indent="0" eaLnBrk="1" hangingPunct="1"/>
            <a:r>
              <a:rPr lang="zh-CN" altLang="en-US" smtClean="0">
                <a:cs typeface="Arial" panose="020B0604020202020204" pitchFamily="34" charset="0"/>
              </a:rPr>
              <a:t>证明思路：任意一台</a:t>
            </a:r>
            <a:r>
              <a:rPr lang="en-US" altLang="zh-CN" smtClean="0">
                <a:cs typeface="Arial" panose="020B0604020202020204" pitchFamily="34" charset="0"/>
              </a:rPr>
              <a:t>FA</a:t>
            </a:r>
            <a:r>
              <a:rPr lang="zh-CN" altLang="en-US" smtClean="0">
                <a:cs typeface="Arial" panose="020B0604020202020204" pitchFamily="34" charset="0"/>
              </a:rPr>
              <a:t>都可以构造等价的正则表达式。利用</a:t>
            </a:r>
            <a:r>
              <a:rPr lang="en-US" altLang="zh-CN" smtClean="0">
                <a:cs typeface="Arial" panose="020B0604020202020204" pitchFamily="34" charset="0"/>
              </a:rPr>
              <a:t>GNFA</a:t>
            </a:r>
            <a:r>
              <a:rPr lang="zh-CN" altLang="en-US" smtClean="0">
                <a:cs typeface="Arial" panose="020B0604020202020204" pitchFamily="34" charset="0"/>
              </a:rPr>
              <a:t>，逐步删除状态，得到只有两个状态的</a:t>
            </a:r>
            <a:r>
              <a:rPr lang="en-US" altLang="zh-CN" smtClean="0">
                <a:cs typeface="Arial" panose="020B0604020202020204" pitchFamily="34" charset="0"/>
              </a:rPr>
              <a:t>GNFA</a:t>
            </a:r>
            <a:r>
              <a:rPr lang="zh-CN" altLang="en-US" smtClean="0">
                <a:cs typeface="Arial" panose="020B0604020202020204" pitchFamily="34" charset="0"/>
              </a:rPr>
              <a:t>。</a:t>
            </a:r>
          </a:p>
          <a:p>
            <a:pPr marL="0" indent="0" eaLnBrk="1" hangingPunct="1"/>
            <a:r>
              <a:rPr lang="zh-CN" altLang="en-US" smtClean="0">
                <a:cs typeface="Arial" panose="020B0604020202020204" pitchFamily="34" charset="0"/>
              </a:rPr>
              <a:t>状态删除方法：状态删除后，考察任意两个状态之间是否损失了的路径，然后弥补损失的路径。</a:t>
            </a:r>
          </a:p>
          <a:p>
            <a:pPr marL="0" indent="0" eaLnBrk="1" hangingPunct="1"/>
            <a:endParaRPr lang="zh-CN" alt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3.5.3 </a:t>
            </a:r>
            <a:r>
              <a:rPr lang="zh-CN" altLang="en-US" dirty="0" smtClean="0"/>
              <a:t>正则表达式与</a:t>
            </a:r>
            <a:r>
              <a:rPr lang="en-US" altLang="zh-CN" dirty="0" smtClean="0"/>
              <a:t>FA</a:t>
            </a:r>
            <a:r>
              <a:rPr lang="zh-CN" altLang="en-US" dirty="0" smtClean="0"/>
              <a:t>的等价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663575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路径补偿</a:t>
            </a:r>
            <a:endParaRPr lang="zh-CN" altLang="en-US" smtClean="0">
              <a:sym typeface="Symbol" panose="05050102010706020507" pitchFamily="18" charset="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3.5.3 </a:t>
            </a:r>
            <a:r>
              <a:rPr lang="zh-CN" altLang="en-US" dirty="0" smtClean="0"/>
              <a:t>正则表达式与</a:t>
            </a:r>
            <a:r>
              <a:rPr lang="en-US" altLang="zh-CN" dirty="0" smtClean="0"/>
              <a:t>FA</a:t>
            </a:r>
            <a:r>
              <a:rPr lang="zh-CN" altLang="en-US" dirty="0" smtClean="0"/>
              <a:t>的等价</a:t>
            </a:r>
          </a:p>
        </p:txBody>
      </p:sp>
      <p:graphicFrame>
        <p:nvGraphicFramePr>
          <p:cNvPr id="120836" name="Object 4"/>
          <p:cNvGraphicFramePr>
            <a:graphicFrameLocks noGrp="1"/>
          </p:cNvGraphicFramePr>
          <p:nvPr>
            <p:ph sz="half" idx="2"/>
          </p:nvPr>
        </p:nvGraphicFramePr>
        <p:xfrm>
          <a:off x="525463" y="2466975"/>
          <a:ext cx="4046537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4" name="Visio" r:id="rId3" imgW="1766316" imgH="1437132" progId="Visio.Drawing.11">
                  <p:embed/>
                </p:oleObj>
              </mc:Choice>
              <mc:Fallback>
                <p:oleObj name="Visio" r:id="rId3" imgW="1766316" imgH="1437132" progId="Visio.Drawing.11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2466975"/>
                        <a:ext cx="4046537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5"/>
          <p:cNvGraphicFramePr>
            <a:graphicFrameLocks/>
          </p:cNvGraphicFramePr>
          <p:nvPr/>
        </p:nvGraphicFramePr>
        <p:xfrm>
          <a:off x="5270500" y="2447925"/>
          <a:ext cx="3227388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name="Visio" r:id="rId5" imgW="1409090" imgH="1298448" progId="Visio.Drawing.11">
                  <p:embed/>
                </p:oleObj>
              </mc:Choice>
              <mc:Fallback>
                <p:oleObj name="Visio" r:id="rId5" imgW="1409090" imgH="1298448" progId="Visio.Drawing.11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2447925"/>
                        <a:ext cx="3227388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663575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例：</a:t>
            </a:r>
            <a:endParaRPr lang="zh-CN" altLang="en-US" smtClean="0">
              <a:sym typeface="Symbol" panose="05050102010706020507" pitchFamily="18" charset="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3.5.3 </a:t>
            </a:r>
            <a:r>
              <a:rPr lang="zh-CN" altLang="en-US" dirty="0" smtClean="0"/>
              <a:t>正则表达式与</a:t>
            </a:r>
            <a:r>
              <a:rPr lang="en-US" altLang="zh-CN" dirty="0" smtClean="0"/>
              <a:t>FA</a:t>
            </a:r>
            <a:r>
              <a:rPr lang="zh-CN" altLang="en-US" dirty="0" smtClean="0"/>
              <a:t>的等价</a:t>
            </a:r>
          </a:p>
        </p:txBody>
      </p:sp>
      <p:graphicFrame>
        <p:nvGraphicFramePr>
          <p:cNvPr id="122884" name="Object 4"/>
          <p:cNvGraphicFramePr>
            <a:graphicFrameLocks noGrp="1"/>
          </p:cNvGraphicFramePr>
          <p:nvPr>
            <p:ph sz="half" idx="2"/>
          </p:nvPr>
        </p:nvGraphicFramePr>
        <p:xfrm>
          <a:off x="536575" y="2076450"/>
          <a:ext cx="3760788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3" name="Visio" r:id="rId3" imgW="2228393" imgH="1317346" progId="Visio.Drawing.11">
                  <p:embed/>
                </p:oleObj>
              </mc:Choice>
              <mc:Fallback>
                <p:oleObj name="Visio" r:id="rId3" imgW="2228393" imgH="1317346" progId="Visio.Drawing.11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076450"/>
                        <a:ext cx="3760788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/>
          <p:cNvGraphicFramePr>
            <a:graphicFrameLocks/>
          </p:cNvGraphicFramePr>
          <p:nvPr/>
        </p:nvGraphicFramePr>
        <p:xfrm>
          <a:off x="3808413" y="1809750"/>
          <a:ext cx="5137150" cy="24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4" name="Visio" r:id="rId5" imgW="3044647" imgH="1467307" progId="Visio.Drawing.11">
                  <p:embed/>
                </p:oleObj>
              </mc:Choice>
              <mc:Fallback>
                <p:oleObj name="Visio" r:id="rId5" imgW="3044647" imgH="1467307" progId="Visio.Drawing.11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1809750"/>
                        <a:ext cx="5137150" cy="247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6" name="Oval 6"/>
          <p:cNvSpPr>
            <a:spLocks noChangeArrowheads="1"/>
          </p:cNvSpPr>
          <p:nvPr/>
        </p:nvSpPr>
        <p:spPr bwMode="auto">
          <a:xfrm>
            <a:off x="5557838" y="3222625"/>
            <a:ext cx="630237" cy="64452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590550" y="4111625"/>
            <a:ext cx="25622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2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/>
              <a:t>需要补偿的路径</a:t>
            </a:r>
          </a:p>
          <a:p>
            <a:pPr lvl="1" eaLnBrk="1" hangingPunct="1"/>
            <a:r>
              <a:rPr lang="en-US" altLang="zh-CN" sz="1800">
                <a:sym typeface="Symbol" panose="05050102010706020507" pitchFamily="18" charset="2"/>
              </a:rPr>
              <a:t>S-3 b</a:t>
            </a:r>
          </a:p>
          <a:p>
            <a:pPr lvl="1" eaLnBrk="1" hangingPunct="1"/>
            <a:r>
              <a:rPr lang="en-US" altLang="zh-CN" sz="1800">
                <a:sym typeface="Symbol" panose="05050102010706020507" pitchFamily="18" charset="2"/>
              </a:rPr>
              <a:t>S-2 a</a:t>
            </a:r>
          </a:p>
          <a:p>
            <a:pPr lvl="1" eaLnBrk="1" hangingPunct="1"/>
            <a:r>
              <a:rPr lang="en-US" altLang="zh-CN" sz="1800">
                <a:sym typeface="Symbol" panose="05050102010706020507" pitchFamily="18" charset="2"/>
              </a:rPr>
              <a:t>3-3 bb</a:t>
            </a:r>
          </a:p>
          <a:p>
            <a:pPr lvl="1" eaLnBrk="1" hangingPunct="1"/>
            <a:r>
              <a:rPr lang="en-US" altLang="zh-CN" sz="1800">
                <a:sym typeface="Symbol" panose="05050102010706020507" pitchFamily="18" charset="2"/>
              </a:rPr>
              <a:t>2-2 aa</a:t>
            </a:r>
          </a:p>
          <a:p>
            <a:pPr lvl="1" eaLnBrk="1" hangingPunct="1"/>
            <a:r>
              <a:rPr lang="en-US" altLang="zh-CN" sz="1800">
                <a:sym typeface="Symbol" panose="05050102010706020507" pitchFamily="18" charset="2"/>
              </a:rPr>
              <a:t>3-2 ba</a:t>
            </a:r>
          </a:p>
          <a:p>
            <a:pPr lvl="1" eaLnBrk="1" hangingPunct="1"/>
            <a:r>
              <a:rPr lang="en-US" altLang="zh-CN" sz="1800">
                <a:sym typeface="Symbol" panose="05050102010706020507" pitchFamily="18" charset="2"/>
              </a:rPr>
              <a:t>2-3 ab</a:t>
            </a:r>
          </a:p>
        </p:txBody>
      </p:sp>
      <p:graphicFrame>
        <p:nvGraphicFramePr>
          <p:cNvPr id="122888" name="Object 8"/>
          <p:cNvGraphicFramePr>
            <a:graphicFrameLocks/>
          </p:cNvGraphicFramePr>
          <p:nvPr/>
        </p:nvGraphicFramePr>
        <p:xfrm>
          <a:off x="3808413" y="3970338"/>
          <a:ext cx="5137150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5" name="Visio" r:id="rId7" imgW="3044647" imgH="1642872" progId="Visio.Drawing.11">
                  <p:embed/>
                </p:oleObj>
              </mc:Choice>
              <mc:Fallback>
                <p:oleObj name="Visio" r:id="rId7" imgW="3044647" imgH="1642872" progId="Visio.Drawing.11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3970338"/>
                        <a:ext cx="5137150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2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28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28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28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8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28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build="p"/>
      <p:bldP spid="122886" grpId="0" animBg="1"/>
      <p:bldP spid="12288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806950"/>
          </a:xfrm>
        </p:spPr>
        <p:txBody>
          <a:bodyPr/>
          <a:lstStyle/>
          <a:p>
            <a:pPr marL="0" indent="0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定理：一个语言是正则的，当且仅当存在一个正则文法描述它。</a:t>
            </a:r>
          </a:p>
          <a:p>
            <a:pPr marL="0" indent="0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引理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：如果一个语言可以用正则文法描述，则它是正则语言。</a:t>
            </a:r>
          </a:p>
          <a:p>
            <a:pPr marL="0" indent="0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引理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：如果一个语言是正则的，那么可以用正则文法描述它。</a:t>
            </a:r>
            <a:endParaRPr lang="zh-CN" altLang="en-US" smtClean="0">
              <a:cs typeface="Arial" panose="020B0604020202020204" pitchFamily="34" charset="0"/>
            </a:endParaRPr>
          </a:p>
          <a:p>
            <a:pPr marL="0" indent="0" eaLnBrk="1" hangingPunct="1"/>
            <a:endParaRPr lang="zh-CN" altLang="en-US" smtClean="0">
              <a:cs typeface="Arial" panose="020B0604020202020204" pitchFamily="34" charset="0"/>
            </a:endParaRPr>
          </a:p>
          <a:p>
            <a:pPr marL="0" indent="0" eaLnBrk="1" hangingPunct="1"/>
            <a:endParaRPr lang="zh-CN" altLang="en-US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3.6 </a:t>
            </a:r>
            <a:r>
              <a:rPr lang="zh-CN" altLang="en-US" dirty="0" smtClean="0"/>
              <a:t>正则文法与</a:t>
            </a:r>
            <a:r>
              <a:rPr lang="en-US" altLang="zh-CN" dirty="0" smtClean="0"/>
              <a:t>FA</a:t>
            </a:r>
            <a:r>
              <a:rPr lang="zh-CN" altLang="en-US" dirty="0" smtClean="0"/>
              <a:t>的等价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806950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给定文法</a:t>
            </a:r>
            <a:r>
              <a:rPr lang="en-US" altLang="zh-CN" i="1" smtClean="0"/>
              <a:t>G</a:t>
            </a:r>
            <a:r>
              <a:rPr lang="en-US" altLang="zh-CN" smtClean="0"/>
              <a:t> = (</a:t>
            </a:r>
            <a:r>
              <a:rPr lang="en-US" altLang="zh-CN" i="1" smtClean="0"/>
              <a:t>V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, </a:t>
            </a:r>
            <a:r>
              <a:rPr lang="en-US" altLang="zh-CN" i="1" smtClean="0"/>
              <a:t>V</a:t>
            </a:r>
            <a:r>
              <a:rPr lang="en-US" altLang="zh-CN" i="1" baseline="-25000" smtClean="0"/>
              <a:t>T</a:t>
            </a:r>
            <a:r>
              <a:rPr lang="en-US" altLang="zh-CN" smtClean="0"/>
              <a:t>, </a:t>
            </a:r>
            <a:r>
              <a:rPr lang="en-US" altLang="zh-CN" i="1" smtClean="0"/>
              <a:t>P</a:t>
            </a:r>
            <a:r>
              <a:rPr lang="en-US" altLang="zh-CN" smtClean="0"/>
              <a:t>, </a:t>
            </a:r>
            <a:r>
              <a:rPr lang="en-US" altLang="zh-CN" i="1" smtClean="0"/>
              <a:t>S</a:t>
            </a:r>
            <a:r>
              <a:rPr lang="en-US" altLang="zh-CN" smtClean="0"/>
              <a:t>)</a:t>
            </a:r>
            <a:r>
              <a:rPr lang="zh-CN" altLang="en-US" smtClean="0"/>
              <a:t>，构造</a:t>
            </a:r>
            <a:r>
              <a:rPr lang="en-US" altLang="zh-CN" smtClean="0"/>
              <a:t>NFA </a:t>
            </a:r>
            <a:r>
              <a:rPr lang="en-US" altLang="zh-CN" i="1" smtClean="0"/>
              <a:t>N</a:t>
            </a:r>
            <a:r>
              <a:rPr lang="en-US" altLang="zh-CN" smtClean="0"/>
              <a:t> = ( </a:t>
            </a:r>
            <a:r>
              <a:rPr lang="en-US" altLang="zh-CN" i="1" smtClean="0"/>
              <a:t>Q</a:t>
            </a:r>
            <a:r>
              <a:rPr lang="en-US" altLang="zh-CN" smtClean="0"/>
              <a:t>, </a:t>
            </a:r>
            <a:r>
              <a:rPr lang="en-US" altLang="zh-CN" smtClean="0">
                <a:sym typeface="Symbol" panose="05050102010706020507" pitchFamily="18" charset="2"/>
              </a:rPr>
              <a:t>, </a:t>
            </a:r>
            <a:r>
              <a:rPr lang="en-US" altLang="zh-CN" i="1" smtClean="0">
                <a:sym typeface="Symbol" panose="05050102010706020507" pitchFamily="18" charset="2"/>
              </a:rPr>
              <a:t>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F</a:t>
            </a:r>
            <a:r>
              <a:rPr lang="en-US" altLang="zh-CN" smtClean="0">
                <a:sym typeface="Symbol" panose="05050102010706020507" pitchFamily="18" charset="2"/>
              </a:rPr>
              <a:t> )</a:t>
            </a:r>
            <a:r>
              <a:rPr lang="zh-CN" altLang="en-US" smtClean="0">
                <a:sym typeface="Symbol" panose="05050102010706020507" pitchFamily="18" charset="2"/>
              </a:rPr>
              <a:t>，其中：</a:t>
            </a: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 </a:t>
            </a:r>
            <a:r>
              <a:rPr lang="en-US" altLang="zh-CN" smtClean="0">
                <a:sym typeface="Symbol" panose="05050102010706020507" pitchFamily="18" charset="2"/>
              </a:rPr>
              <a:t>= </a:t>
            </a:r>
            <a:r>
              <a:rPr lang="en-US" altLang="zh-CN" i="1" smtClean="0"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sym typeface="Symbol" panose="05050102010706020507" pitchFamily="18" charset="2"/>
              </a:rPr>
              <a:t>T</a:t>
            </a:r>
            <a:r>
              <a:rPr lang="en-US" altLang="zh-CN" smtClean="0"/>
              <a:t> </a:t>
            </a:r>
          </a:p>
          <a:p>
            <a:pPr lvl="1" eaLnBrk="1" hangingPunct="1"/>
            <a:r>
              <a:rPr lang="en-US" altLang="zh-CN" i="1" smtClean="0"/>
              <a:t>Q</a:t>
            </a:r>
            <a:r>
              <a:rPr lang="en-US" altLang="zh-CN" smtClean="0"/>
              <a:t> = </a:t>
            </a:r>
            <a:r>
              <a:rPr lang="en-US" altLang="zh-CN" i="1" smtClean="0"/>
              <a:t>V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 </a:t>
            </a:r>
            <a:r>
              <a:rPr lang="en-US" altLang="zh-CN" smtClean="0">
                <a:sym typeface="Symbol" panose="05050102010706020507" pitchFamily="18" charset="2"/>
              </a:rPr>
              <a:t> { </a:t>
            </a:r>
            <a:r>
              <a:rPr lang="en-US" altLang="zh-CN" i="1" smtClean="0">
                <a:sym typeface="Symbol" panose="05050102010706020507" pitchFamily="18" charset="2"/>
              </a:rPr>
              <a:t>Z</a:t>
            </a:r>
            <a:r>
              <a:rPr lang="en-US" altLang="zh-CN" smtClean="0">
                <a:sym typeface="Symbol" panose="05050102010706020507" pitchFamily="18" charset="2"/>
              </a:rPr>
              <a:t> }</a:t>
            </a:r>
          </a:p>
          <a:p>
            <a:pPr lvl="1" eaLnBrk="1" hangingPunct="1"/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 = </a:t>
            </a:r>
            <a:r>
              <a:rPr lang="en-US" altLang="zh-CN" i="1" smtClean="0">
                <a:sym typeface="Symbol" panose="05050102010706020507" pitchFamily="18" charset="2"/>
              </a:rPr>
              <a:t>S</a:t>
            </a:r>
          </a:p>
          <a:p>
            <a:pPr lvl="1" eaLnBrk="1" hangingPunct="1"/>
            <a:r>
              <a:rPr lang="en-US" altLang="zh-CN" i="1" smtClean="0">
                <a:sym typeface="Symbol" panose="05050102010706020507" pitchFamily="18" charset="2"/>
              </a:rPr>
              <a:t>F</a:t>
            </a:r>
            <a:r>
              <a:rPr lang="en-US" altLang="zh-CN" smtClean="0">
                <a:sym typeface="Symbol" panose="05050102010706020507" pitchFamily="18" charset="2"/>
              </a:rPr>
              <a:t> = { </a:t>
            </a:r>
            <a:r>
              <a:rPr lang="en-US" altLang="zh-CN" i="1" smtClean="0">
                <a:sym typeface="Symbol" panose="05050102010706020507" pitchFamily="18" charset="2"/>
              </a:rPr>
              <a:t>Z</a:t>
            </a:r>
            <a:r>
              <a:rPr lang="en-US" altLang="zh-CN" smtClean="0">
                <a:sym typeface="Symbol" panose="05050102010706020507" pitchFamily="18" charset="2"/>
              </a:rPr>
              <a:t> }</a:t>
            </a:r>
          </a:p>
          <a:p>
            <a:pPr lvl="1" eaLnBrk="1" hangingPunct="1"/>
            <a:r>
              <a:rPr lang="zh-CN" altLang="en-US" smtClean="0">
                <a:sym typeface="Symbol" panose="05050102010706020507" pitchFamily="18" charset="2"/>
              </a:rPr>
              <a:t>令</a:t>
            </a:r>
            <a:r>
              <a:rPr lang="zh-CN" altLang="en-US" i="1" smtClean="0">
                <a:sym typeface="Symbol" panose="05050102010706020507" pitchFamily="18" charset="2"/>
              </a:rPr>
              <a:t></a:t>
            </a:r>
            <a:r>
              <a:rPr lang="en-US" altLang="zh-CN" smtClean="0"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) = </a:t>
            </a:r>
            <a:r>
              <a:rPr lang="en-US" altLang="zh-CN" i="1" smtClean="0">
                <a:sym typeface="Symbol" panose="05050102010706020507" pitchFamily="18" charset="2"/>
              </a:rPr>
              <a:t>T</a:t>
            </a:r>
            <a:r>
              <a:rPr lang="zh-CN" altLang="en-US" smtClean="0">
                <a:sym typeface="Symbol" panose="05050102010706020507" pitchFamily="18" charset="2"/>
              </a:rPr>
              <a:t>，满足：</a:t>
            </a:r>
          </a:p>
          <a:p>
            <a:pPr lvl="2" eaLnBrk="1" hangingPunct="1"/>
            <a:r>
              <a:rPr lang="zh-CN" altLang="en-US" smtClean="0">
                <a:sym typeface="Symbol" panose="05050102010706020507" pitchFamily="18" charset="2"/>
              </a:rPr>
              <a:t>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sym typeface="Symbol" panose="05050102010706020507" pitchFamily="18" charset="2"/>
              </a:rPr>
              <a:t>1</a:t>
            </a:r>
            <a:r>
              <a:rPr lang="en-US" altLang="zh-CN" smtClean="0">
                <a:sym typeface="Symbol" panose="05050102010706020507" pitchFamily="18" charset="2"/>
              </a:rPr>
              <a:t>,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sym typeface="Symbol" panose="05050102010706020507" pitchFamily="18" charset="2"/>
              </a:rPr>
              <a:t>2</a:t>
            </a:r>
            <a:r>
              <a:rPr lang="en-US" altLang="zh-CN" smtClean="0">
                <a:sym typeface="Symbol" panose="05050102010706020507" pitchFamily="18" charset="2"/>
              </a:rPr>
              <a:t>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smtClean="0">
                <a:sym typeface="Symbol" panose="05050102010706020507" pitchFamily="18" charset="2"/>
              </a:rPr>
              <a:t>(((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sym typeface="Symbol" panose="05050102010706020507" pitchFamily="18" charset="2"/>
              </a:rPr>
              <a:t>1</a:t>
            </a:r>
            <a:r>
              <a:rPr lang="en-US" altLang="zh-CN" smtClean="0">
                <a:sym typeface="Symbol" panose="05050102010706020507" pitchFamily="18" charset="2"/>
              </a:rPr>
              <a:t>,</a:t>
            </a:r>
            <a:r>
              <a:rPr lang="en-US" altLang="zh-CN" i="1" smtClean="0">
                <a:sym typeface="Symbol" panose="05050102010706020507" pitchFamily="18" charset="2"/>
              </a:rPr>
              <a:t>aq</a:t>
            </a:r>
            <a:r>
              <a:rPr lang="en-US" altLang="zh-CN" baseline="-25000" smtClean="0">
                <a:sym typeface="Symbol" panose="05050102010706020507" pitchFamily="18" charset="2"/>
              </a:rPr>
              <a:t>2</a:t>
            </a:r>
            <a:r>
              <a:rPr lang="en-US" altLang="zh-CN" smtClean="0">
                <a:sym typeface="Symbol" panose="05050102010706020507" pitchFamily="18" charset="2"/>
              </a:rPr>
              <a:t>)</a:t>
            </a:r>
            <a:r>
              <a:rPr lang="en-US" altLang="zh-CN" i="1" smtClean="0">
                <a:sym typeface="Symbol" panose="05050102010706020507" pitchFamily="18" charset="2"/>
              </a:rPr>
              <a:t>P</a:t>
            </a:r>
            <a:r>
              <a:rPr lang="en-US" altLang="zh-CN" smtClean="0">
                <a:sym typeface="Symbol" panose="05050102010706020507" pitchFamily="18" charset="2"/>
              </a:rPr>
              <a:t>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sym typeface="Symbol" panose="05050102010706020507" pitchFamily="18" charset="2"/>
              </a:rPr>
              <a:t>2</a:t>
            </a:r>
            <a:r>
              <a:rPr lang="en-US" altLang="zh-CN" smtClean="0">
                <a:sym typeface="Symbol" panose="05050102010706020507" pitchFamily="18" charset="2"/>
              </a:rPr>
              <a:t></a:t>
            </a:r>
            <a:r>
              <a:rPr lang="en-US" altLang="zh-CN" i="1" smtClean="0">
                <a:sym typeface="Symbol" panose="05050102010706020507" pitchFamily="18" charset="2"/>
              </a:rPr>
              <a:t>T</a:t>
            </a:r>
            <a:r>
              <a:rPr lang="en-US" altLang="zh-CN" smtClean="0">
                <a:sym typeface="Symbol" panose="05050102010706020507" pitchFamily="18" charset="2"/>
              </a:rPr>
              <a:t>)  ((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sym typeface="Symbol" panose="05050102010706020507" pitchFamily="18" charset="2"/>
              </a:rPr>
              <a:t>1</a:t>
            </a:r>
            <a:r>
              <a:rPr lang="en-US" altLang="zh-CN" smtClean="0">
                <a:sym typeface="Symbol" panose="05050102010706020507" pitchFamily="18" charset="2"/>
              </a:rPr>
              <a:t>,</a:t>
            </a:r>
            <a:r>
              <a:rPr lang="en-US" altLang="zh-CN" i="1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) </a:t>
            </a:r>
            <a:r>
              <a:rPr lang="en-US" altLang="zh-CN" i="1" smtClean="0">
                <a:sym typeface="Symbol" panose="05050102010706020507" pitchFamily="18" charset="2"/>
              </a:rPr>
              <a:t>P</a:t>
            </a:r>
            <a:r>
              <a:rPr lang="en-US" altLang="zh-CN" smtClean="0">
                <a:sym typeface="Symbol" panose="05050102010706020507" pitchFamily="18" charset="2"/>
              </a:rPr>
              <a:t></a:t>
            </a:r>
            <a:r>
              <a:rPr lang="en-US" altLang="zh-CN" i="1" smtClean="0">
                <a:sym typeface="Symbol" panose="05050102010706020507" pitchFamily="18" charset="2"/>
              </a:rPr>
              <a:t>Z</a:t>
            </a:r>
            <a:r>
              <a:rPr lang="en-US" altLang="zh-CN" smtClean="0">
                <a:sym typeface="Symbol" panose="05050102010706020507" pitchFamily="18" charset="2"/>
              </a:rPr>
              <a:t></a:t>
            </a:r>
            <a:r>
              <a:rPr lang="en-US" altLang="zh-CN" i="1" smtClean="0">
                <a:sym typeface="Symbol" panose="05050102010706020507" pitchFamily="18" charset="2"/>
              </a:rPr>
              <a:t>T</a:t>
            </a:r>
            <a:r>
              <a:rPr lang="en-US" altLang="zh-CN" smtClean="0"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3.6.1 </a:t>
            </a:r>
            <a:r>
              <a:rPr lang="zh-CN" altLang="en-US" dirty="0" smtClean="0"/>
              <a:t>正则文法到</a:t>
            </a:r>
            <a:r>
              <a:rPr lang="en-US" altLang="zh-CN" dirty="0" smtClean="0"/>
              <a:t>FA</a:t>
            </a:r>
            <a:r>
              <a:rPr lang="zh-CN" altLang="en-US" dirty="0" smtClean="0"/>
              <a:t>的转换</a:t>
            </a:r>
          </a:p>
        </p:txBody>
      </p:sp>
      <p:grpSp>
        <p:nvGrpSpPr>
          <p:cNvPr id="123910" name="Group 6"/>
          <p:cNvGrpSpPr>
            <a:grpSpLocks/>
          </p:cNvGrpSpPr>
          <p:nvPr/>
        </p:nvGrpSpPr>
        <p:grpSpPr bwMode="auto">
          <a:xfrm>
            <a:off x="3303588" y="1138238"/>
            <a:ext cx="3160712" cy="3162300"/>
            <a:chOff x="2081" y="717"/>
            <a:chExt cx="1991" cy="1992"/>
          </a:xfrm>
        </p:grpSpPr>
        <p:sp>
          <p:nvSpPr>
            <p:cNvPr id="55304" name="AutoShape 4"/>
            <p:cNvSpPr>
              <a:spLocks noChangeArrowheads="1"/>
            </p:cNvSpPr>
            <p:nvPr/>
          </p:nvSpPr>
          <p:spPr bwMode="auto">
            <a:xfrm>
              <a:off x="2081" y="717"/>
              <a:ext cx="1991" cy="1992"/>
            </a:xfrm>
            <a:prstGeom prst="wedgeRoundRectCallout">
              <a:avLst>
                <a:gd name="adj1" fmla="val -17102"/>
                <a:gd name="adj2" fmla="val 69426"/>
                <a:gd name="adj3" fmla="val 16667"/>
              </a:avLst>
            </a:prstGeom>
            <a:solidFill>
              <a:srgbClr val="F5F5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/>
              <a:r>
                <a:rPr lang="en-US" altLang="zh-CN" sz="2400" i="1">
                  <a:sym typeface="Symbol" panose="05050102010706020507" pitchFamily="18" charset="2"/>
                </a:rPr>
                <a:t>    A </a:t>
              </a:r>
              <a:r>
                <a:rPr lang="en-US" altLang="zh-CN" sz="2400">
                  <a:sym typeface="Symbol" panose="05050102010706020507" pitchFamily="18" charset="2"/>
                </a:rPr>
                <a:t> </a:t>
              </a:r>
              <a:r>
                <a:rPr lang="en-US" altLang="zh-CN" sz="2400" i="1">
                  <a:sym typeface="Symbol" panose="05050102010706020507" pitchFamily="18" charset="2"/>
                </a:rPr>
                <a:t>aB</a:t>
              </a:r>
              <a:endParaRPr lang="en-US" altLang="zh-CN" sz="2400">
                <a:sym typeface="Symbol" panose="05050102010706020507" pitchFamily="18" charset="2"/>
              </a:endParaRPr>
            </a:p>
            <a:p>
              <a:pPr lvl="1" eaLnBrk="1" hangingPunct="1"/>
              <a:endParaRPr lang="en-US" altLang="zh-CN" sz="2400">
                <a:sym typeface="Symbol" panose="05050102010706020507" pitchFamily="18" charset="2"/>
              </a:endParaRPr>
            </a:p>
            <a:p>
              <a:pPr lvl="1" eaLnBrk="1" hangingPunct="1"/>
              <a:r>
                <a:rPr lang="en-US" altLang="zh-CN" sz="2400" i="1">
                  <a:sym typeface="Symbol" panose="05050102010706020507" pitchFamily="18" charset="2"/>
                </a:rPr>
                <a:t>    </a:t>
              </a:r>
              <a:endParaRPr lang="zh-CN" altLang="el-GR" sz="2400" baseline="30000">
                <a:solidFill>
                  <a:srgbClr val="CC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55305" name="Object 5"/>
            <p:cNvGraphicFramePr>
              <a:graphicFrameLocks/>
            </p:cNvGraphicFramePr>
            <p:nvPr/>
          </p:nvGraphicFramePr>
          <p:xfrm>
            <a:off x="2105" y="1452"/>
            <a:ext cx="1928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0" name="Visio" r:id="rId3" imgW="1114654" imgH="400812" progId="Visio.Drawing.11">
                    <p:embed/>
                  </p:oleObj>
                </mc:Choice>
                <mc:Fallback>
                  <p:oleObj name="Visio" r:id="rId3" imgW="1114654" imgH="400812" progId="Visio.Drawing.11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5" y="1452"/>
                          <a:ext cx="1928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911" name="Group 7"/>
          <p:cNvGrpSpPr>
            <a:grpSpLocks/>
          </p:cNvGrpSpPr>
          <p:nvPr/>
        </p:nvGrpSpPr>
        <p:grpSpPr bwMode="auto">
          <a:xfrm>
            <a:off x="5746750" y="1184275"/>
            <a:ext cx="3160713" cy="3162300"/>
            <a:chOff x="2081" y="717"/>
            <a:chExt cx="1991" cy="1992"/>
          </a:xfrm>
        </p:grpSpPr>
        <p:sp>
          <p:nvSpPr>
            <p:cNvPr id="55302" name="AutoShape 8"/>
            <p:cNvSpPr>
              <a:spLocks noChangeArrowheads="1"/>
            </p:cNvSpPr>
            <p:nvPr/>
          </p:nvSpPr>
          <p:spPr bwMode="auto">
            <a:xfrm>
              <a:off x="2081" y="717"/>
              <a:ext cx="1991" cy="1992"/>
            </a:xfrm>
            <a:prstGeom prst="wedgeRoundRectCallout">
              <a:avLst>
                <a:gd name="adj1" fmla="val -17102"/>
                <a:gd name="adj2" fmla="val 69426"/>
                <a:gd name="adj3" fmla="val 16667"/>
              </a:avLst>
            </a:prstGeom>
            <a:solidFill>
              <a:srgbClr val="F5F5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/>
              <a:r>
                <a:rPr lang="en-US" altLang="zh-CN" sz="2400" i="1">
                  <a:sym typeface="Symbol" panose="05050102010706020507" pitchFamily="18" charset="2"/>
                </a:rPr>
                <a:t>    A </a:t>
              </a:r>
              <a:r>
                <a:rPr lang="en-US" altLang="zh-CN" sz="2400">
                  <a:sym typeface="Symbol" panose="05050102010706020507" pitchFamily="18" charset="2"/>
                </a:rPr>
                <a:t> </a:t>
              </a:r>
              <a:r>
                <a:rPr lang="en-US" altLang="zh-CN" sz="2400" i="1">
                  <a:sym typeface="Symbol" panose="05050102010706020507" pitchFamily="18" charset="2"/>
                </a:rPr>
                <a:t>a</a:t>
              </a:r>
              <a:endParaRPr lang="en-US" altLang="zh-CN" sz="2400">
                <a:sym typeface="Symbol" panose="05050102010706020507" pitchFamily="18" charset="2"/>
              </a:endParaRPr>
            </a:p>
            <a:p>
              <a:pPr lvl="1" eaLnBrk="1" hangingPunct="1"/>
              <a:endParaRPr lang="en-US" altLang="zh-CN" sz="2400">
                <a:sym typeface="Symbol" panose="05050102010706020507" pitchFamily="18" charset="2"/>
              </a:endParaRPr>
            </a:p>
            <a:p>
              <a:pPr lvl="1" eaLnBrk="1" hangingPunct="1"/>
              <a:r>
                <a:rPr lang="en-US" altLang="zh-CN" sz="2400" i="1">
                  <a:sym typeface="Symbol" panose="05050102010706020507" pitchFamily="18" charset="2"/>
                </a:rPr>
                <a:t>    </a:t>
              </a:r>
              <a:endParaRPr lang="zh-CN" altLang="el-GR" sz="2400" baseline="30000">
                <a:solidFill>
                  <a:srgbClr val="CC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55303" name="Object 9"/>
            <p:cNvGraphicFramePr>
              <a:graphicFrameLocks/>
            </p:cNvGraphicFramePr>
            <p:nvPr/>
          </p:nvGraphicFramePr>
          <p:xfrm>
            <a:off x="2105" y="1452"/>
            <a:ext cx="1928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1" name="Visio" r:id="rId5" imgW="1114654" imgH="400812" progId="Visio.Drawing.11">
                    <p:embed/>
                  </p:oleObj>
                </mc:Choice>
                <mc:Fallback>
                  <p:oleObj name="Visio" r:id="rId5" imgW="1114654" imgH="400812" progId="Visio.Drawing.11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5" y="1452"/>
                          <a:ext cx="1928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3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3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806950"/>
          </a:xfrm>
        </p:spPr>
        <p:txBody>
          <a:bodyPr/>
          <a:lstStyle/>
          <a:p>
            <a:pPr marL="0" indent="0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给定一个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DFA </a:t>
            </a:r>
            <a:r>
              <a:rPr lang="en-US" altLang="zh-CN" i="1" smtClean="0"/>
              <a:t>M</a:t>
            </a:r>
            <a:r>
              <a:rPr lang="en-US" altLang="zh-CN" smtClean="0"/>
              <a:t> = ( </a:t>
            </a:r>
            <a:r>
              <a:rPr lang="en-US" altLang="zh-CN" i="1" smtClean="0"/>
              <a:t>Q</a:t>
            </a:r>
            <a:r>
              <a:rPr lang="en-US" altLang="zh-CN" smtClean="0"/>
              <a:t>, </a:t>
            </a:r>
            <a:r>
              <a:rPr lang="en-US" altLang="zh-CN" smtClean="0">
                <a:sym typeface="Symbol" panose="05050102010706020507" pitchFamily="18" charset="2"/>
              </a:rPr>
              <a:t>, </a:t>
            </a:r>
            <a:r>
              <a:rPr lang="en-US" altLang="zh-CN" i="1" smtClean="0">
                <a:sym typeface="Symbol" panose="05050102010706020507" pitchFamily="18" charset="2"/>
              </a:rPr>
              <a:t>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F</a:t>
            </a:r>
            <a:r>
              <a:rPr lang="en-US" altLang="zh-CN" smtClean="0">
                <a:sym typeface="Symbol" panose="05050102010706020507" pitchFamily="18" charset="2"/>
              </a:rPr>
              <a:t> )</a:t>
            </a:r>
            <a:r>
              <a:rPr lang="zh-CN" altLang="en-US" smtClean="0">
                <a:sym typeface="Symbol" panose="05050102010706020507" pitchFamily="18" charset="2"/>
              </a:rPr>
              <a:t>，构造正则文法</a:t>
            </a:r>
            <a:r>
              <a:rPr lang="en-US" altLang="zh-CN" i="1" smtClean="0"/>
              <a:t>G</a:t>
            </a:r>
            <a:r>
              <a:rPr lang="en-US" altLang="zh-CN" smtClean="0"/>
              <a:t> = (</a:t>
            </a:r>
            <a:r>
              <a:rPr lang="en-US" altLang="zh-CN" i="1" smtClean="0"/>
              <a:t>V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, </a:t>
            </a:r>
            <a:r>
              <a:rPr lang="en-US" altLang="zh-CN" i="1" smtClean="0"/>
              <a:t>V</a:t>
            </a:r>
            <a:r>
              <a:rPr lang="en-US" altLang="zh-CN" i="1" baseline="-25000" smtClean="0"/>
              <a:t>T</a:t>
            </a:r>
            <a:r>
              <a:rPr lang="en-US" altLang="zh-CN" smtClean="0"/>
              <a:t>, </a:t>
            </a:r>
            <a:r>
              <a:rPr lang="en-US" altLang="zh-CN" i="1" smtClean="0"/>
              <a:t>P</a:t>
            </a:r>
            <a:r>
              <a:rPr lang="en-US" altLang="zh-CN" smtClean="0"/>
              <a:t>, </a:t>
            </a:r>
            <a:r>
              <a:rPr lang="en-US" altLang="zh-CN" i="1" smtClean="0"/>
              <a:t>S</a:t>
            </a:r>
            <a:r>
              <a:rPr lang="en-US" altLang="zh-CN" smtClean="0"/>
              <a:t>)</a:t>
            </a:r>
            <a:r>
              <a:rPr lang="zh-CN" altLang="en-US" smtClean="0"/>
              <a:t>，其中：</a:t>
            </a:r>
          </a:p>
          <a:p>
            <a:pPr lvl="1" eaLnBrk="1" hangingPunct="1"/>
            <a:r>
              <a:rPr lang="en-US" altLang="zh-CN" i="1" smtClean="0">
                <a:cs typeface="Arial" panose="020B0604020202020204" pitchFamily="34" charset="0"/>
              </a:rPr>
              <a:t>V</a:t>
            </a:r>
            <a:r>
              <a:rPr lang="en-US" altLang="zh-CN" i="1" baseline="-25000" smtClean="0">
                <a:cs typeface="Arial" panose="020B0604020202020204" pitchFamily="34" charset="0"/>
              </a:rPr>
              <a:t>N</a:t>
            </a:r>
            <a:r>
              <a:rPr lang="en-US" altLang="zh-CN" smtClean="0">
                <a:cs typeface="Arial" panose="020B0604020202020204" pitchFamily="34" charset="0"/>
              </a:rPr>
              <a:t> = </a:t>
            </a:r>
            <a:r>
              <a:rPr lang="en-US" altLang="zh-CN" i="1" smtClean="0">
                <a:cs typeface="Arial" panose="020B0604020202020204" pitchFamily="34" charset="0"/>
              </a:rPr>
              <a:t>Q</a:t>
            </a:r>
          </a:p>
          <a:p>
            <a:pPr lvl="1" eaLnBrk="1" hangingPunct="1"/>
            <a:r>
              <a:rPr lang="en-US" altLang="zh-CN" i="1" smtClean="0">
                <a:cs typeface="Arial" panose="020B0604020202020204" pitchFamily="34" charset="0"/>
              </a:rPr>
              <a:t>V</a:t>
            </a:r>
            <a:r>
              <a:rPr lang="en-US" altLang="zh-CN" i="1" baseline="-25000" smtClean="0">
                <a:cs typeface="Arial" panose="020B0604020202020204" pitchFamily="34" charset="0"/>
              </a:rPr>
              <a:t>T</a:t>
            </a:r>
            <a:r>
              <a:rPr lang="en-US" altLang="zh-CN" smtClean="0">
                <a:cs typeface="Arial" panose="020B0604020202020204" pitchFamily="34" charset="0"/>
              </a:rPr>
              <a:t> =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  {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}</a:t>
            </a:r>
          </a:p>
          <a:p>
            <a:pPr lvl="1"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</a:p>
          <a:p>
            <a:pPr lvl="1"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= { 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aq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) |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) =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}  { 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) |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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}</a:t>
            </a:r>
          </a:p>
          <a:p>
            <a:pPr marL="0" indent="0" eaLnBrk="1" hangingPunct="1"/>
            <a:endParaRPr lang="en-US" altLang="zh-CN" smtClean="0">
              <a:cs typeface="Arial" panose="020B0604020202020204" pitchFamily="34" charset="0"/>
            </a:endParaRPr>
          </a:p>
          <a:p>
            <a:pPr marL="0" indent="0" eaLnBrk="1" hangingPunct="1"/>
            <a:endParaRPr lang="en-US" altLang="zh-CN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3.6.2 </a:t>
            </a:r>
            <a:r>
              <a:rPr lang="en-US" altLang="zh-CN" dirty="0" smtClean="0"/>
              <a:t>FA</a:t>
            </a:r>
            <a:r>
              <a:rPr lang="zh-CN" altLang="en-US" dirty="0" smtClean="0"/>
              <a:t>到正则文法的转换</a:t>
            </a:r>
          </a:p>
        </p:txBody>
      </p:sp>
      <p:grpSp>
        <p:nvGrpSpPr>
          <p:cNvPr id="124938" name="Group 10"/>
          <p:cNvGrpSpPr>
            <a:grpSpLocks/>
          </p:cNvGrpSpPr>
          <p:nvPr/>
        </p:nvGrpSpPr>
        <p:grpSpPr bwMode="auto">
          <a:xfrm>
            <a:off x="2492375" y="238125"/>
            <a:ext cx="3160713" cy="3162300"/>
            <a:chOff x="1570" y="150"/>
            <a:chExt cx="1991" cy="1992"/>
          </a:xfrm>
        </p:grpSpPr>
        <p:sp>
          <p:nvSpPr>
            <p:cNvPr id="56328" name="AutoShape 5"/>
            <p:cNvSpPr>
              <a:spLocks noChangeArrowheads="1"/>
            </p:cNvSpPr>
            <p:nvPr/>
          </p:nvSpPr>
          <p:spPr bwMode="auto">
            <a:xfrm>
              <a:off x="1570" y="150"/>
              <a:ext cx="1991" cy="1992"/>
            </a:xfrm>
            <a:prstGeom prst="wedgeRoundRectCallout">
              <a:avLst>
                <a:gd name="adj1" fmla="val -17102"/>
                <a:gd name="adj2" fmla="val 69426"/>
                <a:gd name="adj3" fmla="val 16667"/>
              </a:avLst>
            </a:prstGeom>
            <a:solidFill>
              <a:srgbClr val="F5F5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/>
              <a:r>
                <a:rPr lang="en-US" altLang="zh-CN" sz="2400" i="1">
                  <a:sym typeface="Symbol" panose="05050102010706020507" pitchFamily="18" charset="2"/>
                </a:rPr>
                <a:t>    </a:t>
              </a:r>
            </a:p>
            <a:p>
              <a:pPr lvl="1" eaLnBrk="1" hangingPunct="1"/>
              <a:endParaRPr lang="en-US" altLang="zh-CN" sz="2400" i="1">
                <a:sym typeface="Symbol" panose="05050102010706020507" pitchFamily="18" charset="2"/>
              </a:endParaRPr>
            </a:p>
            <a:p>
              <a:pPr lvl="1" eaLnBrk="1" hangingPunct="1"/>
              <a:endParaRPr lang="en-US" altLang="zh-CN" sz="2400" i="1">
                <a:sym typeface="Symbol" panose="05050102010706020507" pitchFamily="18" charset="2"/>
              </a:endParaRPr>
            </a:p>
            <a:p>
              <a:pPr lvl="1" eaLnBrk="1" hangingPunct="1"/>
              <a:endParaRPr lang="en-US" altLang="zh-CN" sz="2400" i="1">
                <a:sym typeface="Symbol" panose="05050102010706020507" pitchFamily="18" charset="2"/>
              </a:endParaRPr>
            </a:p>
            <a:p>
              <a:pPr lvl="1" eaLnBrk="1" hangingPunct="1"/>
              <a:endParaRPr lang="en-US" altLang="zh-CN" sz="2400" i="1">
                <a:sym typeface="Symbol" panose="05050102010706020507" pitchFamily="18" charset="2"/>
              </a:endParaRPr>
            </a:p>
            <a:p>
              <a:pPr lvl="1" eaLnBrk="1" hangingPunct="1"/>
              <a:r>
                <a:rPr lang="en-US" altLang="zh-CN" sz="2400" i="1">
                  <a:sym typeface="Symbol" panose="05050102010706020507" pitchFamily="18" charset="2"/>
                </a:rPr>
                <a:t>  A </a:t>
              </a:r>
              <a:r>
                <a:rPr lang="en-US" altLang="zh-CN" sz="2400">
                  <a:sym typeface="Symbol" panose="05050102010706020507" pitchFamily="18" charset="2"/>
                </a:rPr>
                <a:t> </a:t>
              </a:r>
              <a:r>
                <a:rPr lang="en-US" altLang="zh-CN" sz="2400" i="1">
                  <a:sym typeface="Symbol" panose="05050102010706020507" pitchFamily="18" charset="2"/>
                </a:rPr>
                <a:t>aB</a:t>
              </a:r>
              <a:endParaRPr lang="en-US" altLang="zh-CN" sz="2400">
                <a:sym typeface="Symbol" panose="05050102010706020507" pitchFamily="18" charset="2"/>
              </a:endParaRPr>
            </a:p>
            <a:p>
              <a:pPr lvl="1" eaLnBrk="1" hangingPunct="1"/>
              <a:endParaRPr lang="en-US" altLang="zh-CN" sz="2400">
                <a:sym typeface="Symbol" panose="05050102010706020507" pitchFamily="18" charset="2"/>
              </a:endParaRPr>
            </a:p>
            <a:p>
              <a:pPr lvl="1" eaLnBrk="1" hangingPunct="1"/>
              <a:r>
                <a:rPr lang="en-US" altLang="zh-CN" sz="2400" i="1">
                  <a:sym typeface="Symbol" panose="05050102010706020507" pitchFamily="18" charset="2"/>
                </a:rPr>
                <a:t>    </a:t>
              </a:r>
              <a:endParaRPr lang="zh-CN" altLang="el-GR" sz="2400" baseline="30000">
                <a:solidFill>
                  <a:srgbClr val="CC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56329" name="Object 6"/>
            <p:cNvGraphicFramePr>
              <a:graphicFrameLocks/>
            </p:cNvGraphicFramePr>
            <p:nvPr/>
          </p:nvGraphicFramePr>
          <p:xfrm>
            <a:off x="1604" y="366"/>
            <a:ext cx="1928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4" name="Visio" r:id="rId3" imgW="1114654" imgH="400812" progId="Visio.Drawing.11">
                    <p:embed/>
                  </p:oleObj>
                </mc:Choice>
                <mc:Fallback>
                  <p:oleObj name="Visio" r:id="rId3" imgW="1114654" imgH="400812" progId="Visio.Drawing.11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4" y="366"/>
                          <a:ext cx="1928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939" name="Group 11"/>
          <p:cNvGrpSpPr>
            <a:grpSpLocks/>
          </p:cNvGrpSpPr>
          <p:nvPr/>
        </p:nvGrpSpPr>
        <p:grpSpPr bwMode="auto">
          <a:xfrm>
            <a:off x="5775325" y="225425"/>
            <a:ext cx="3160713" cy="3162300"/>
            <a:chOff x="3638" y="142"/>
            <a:chExt cx="1991" cy="1992"/>
          </a:xfrm>
        </p:grpSpPr>
        <p:sp>
          <p:nvSpPr>
            <p:cNvPr id="56326" name="AutoShape 8"/>
            <p:cNvSpPr>
              <a:spLocks noChangeArrowheads="1"/>
            </p:cNvSpPr>
            <p:nvPr/>
          </p:nvSpPr>
          <p:spPr bwMode="auto">
            <a:xfrm>
              <a:off x="3638" y="142"/>
              <a:ext cx="1991" cy="1992"/>
            </a:xfrm>
            <a:prstGeom prst="wedgeRoundRectCallout">
              <a:avLst>
                <a:gd name="adj1" fmla="val -17102"/>
                <a:gd name="adj2" fmla="val 69426"/>
                <a:gd name="adj3" fmla="val 16667"/>
              </a:avLst>
            </a:prstGeom>
            <a:solidFill>
              <a:srgbClr val="F5F5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/>
              <a:r>
                <a:rPr lang="en-US" altLang="zh-CN" sz="2400" i="1">
                  <a:sym typeface="Symbol" panose="05050102010706020507" pitchFamily="18" charset="2"/>
                </a:rPr>
                <a:t>    </a:t>
              </a:r>
            </a:p>
            <a:p>
              <a:pPr lvl="1" eaLnBrk="1" hangingPunct="1"/>
              <a:endParaRPr lang="en-US" altLang="zh-CN" sz="2400" i="1">
                <a:sym typeface="Symbol" panose="05050102010706020507" pitchFamily="18" charset="2"/>
              </a:endParaRPr>
            </a:p>
            <a:p>
              <a:pPr lvl="1" eaLnBrk="1" hangingPunct="1"/>
              <a:endParaRPr lang="en-US" altLang="zh-CN" sz="2400" i="1">
                <a:sym typeface="Symbol" panose="05050102010706020507" pitchFamily="18" charset="2"/>
              </a:endParaRPr>
            </a:p>
            <a:p>
              <a:pPr lvl="1" eaLnBrk="1" hangingPunct="1"/>
              <a:endParaRPr lang="en-US" altLang="zh-CN" sz="2400" i="1">
                <a:sym typeface="Symbol" panose="05050102010706020507" pitchFamily="18" charset="2"/>
              </a:endParaRPr>
            </a:p>
            <a:p>
              <a:pPr lvl="1" eaLnBrk="1" hangingPunct="1"/>
              <a:endParaRPr lang="en-US" altLang="zh-CN" sz="2400" i="1">
                <a:sym typeface="Symbol" panose="05050102010706020507" pitchFamily="18" charset="2"/>
              </a:endParaRPr>
            </a:p>
            <a:p>
              <a:pPr lvl="1" eaLnBrk="1" hangingPunct="1"/>
              <a:r>
                <a:rPr lang="en-US" altLang="zh-CN" sz="2400" i="1">
                  <a:sym typeface="Symbol" panose="05050102010706020507" pitchFamily="18" charset="2"/>
                </a:rPr>
                <a:t>  A </a:t>
              </a:r>
              <a:r>
                <a:rPr lang="en-US" altLang="zh-CN" sz="2400">
                  <a:sym typeface="Symbol" panose="05050102010706020507" pitchFamily="18" charset="2"/>
                </a:rPr>
                <a:t> </a:t>
              </a:r>
              <a:r>
                <a:rPr lang="en-US" altLang="zh-CN" sz="2400" i="1">
                  <a:sym typeface="Symbol" panose="05050102010706020507" pitchFamily="18" charset="2"/>
                </a:rPr>
                <a:t></a:t>
              </a:r>
              <a:endParaRPr lang="en-US" altLang="zh-CN" sz="2400">
                <a:sym typeface="Symbol" panose="05050102010706020507" pitchFamily="18" charset="2"/>
              </a:endParaRPr>
            </a:p>
            <a:p>
              <a:pPr lvl="1" eaLnBrk="1" hangingPunct="1"/>
              <a:endParaRPr lang="en-US" altLang="zh-CN" sz="2400">
                <a:sym typeface="Symbol" panose="05050102010706020507" pitchFamily="18" charset="2"/>
              </a:endParaRPr>
            </a:p>
            <a:p>
              <a:pPr lvl="1" eaLnBrk="1" hangingPunct="1"/>
              <a:r>
                <a:rPr lang="en-US" altLang="zh-CN" sz="2400" i="1">
                  <a:sym typeface="Symbol" panose="05050102010706020507" pitchFamily="18" charset="2"/>
                </a:rPr>
                <a:t>    </a:t>
              </a:r>
              <a:endParaRPr lang="zh-CN" altLang="el-GR" sz="2400" baseline="30000">
                <a:solidFill>
                  <a:srgbClr val="CC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56327" name="Object 9"/>
            <p:cNvGraphicFramePr>
              <a:graphicFrameLocks/>
            </p:cNvGraphicFramePr>
            <p:nvPr/>
          </p:nvGraphicFramePr>
          <p:xfrm>
            <a:off x="4284" y="368"/>
            <a:ext cx="684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5" name="Visio" r:id="rId5" imgW="394716" imgH="394716" progId="Visio.Drawing.11">
                    <p:embed/>
                  </p:oleObj>
                </mc:Choice>
                <mc:Fallback>
                  <p:oleObj name="Visio" r:id="rId5" imgW="394716" imgH="394716" progId="Visio.Drawing.11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4" y="368"/>
                          <a:ext cx="684" cy="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4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4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3.7 </a:t>
            </a:r>
            <a:r>
              <a:rPr lang="zh-CN" altLang="en-US" dirty="0" smtClean="0"/>
              <a:t>自动机的模拟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NFA</a:t>
            </a:r>
            <a:r>
              <a:rPr lang="zh-CN" altLang="en-US" sz="2000" smtClean="0"/>
              <a:t>的模拟算法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smtClean="0"/>
              <a:t>S</a:t>
            </a:r>
            <a:r>
              <a:rPr lang="en-US" altLang="zh-CN" sz="2000" smtClean="0"/>
              <a:t> := </a:t>
            </a:r>
            <a:r>
              <a:rPr lang="en-US" altLang="zh-CN" sz="2000" i="1" smtClean="0">
                <a:sym typeface="Symbol" panose="05050102010706020507" pitchFamily="18" charset="2"/>
              </a:rPr>
              <a:t></a:t>
            </a:r>
            <a:r>
              <a:rPr lang="en-US" altLang="zh-CN" sz="2000" smtClean="0">
                <a:sym typeface="Symbol" panose="05050102010706020507" pitchFamily="18" charset="2"/>
              </a:rPr>
              <a:t>-</a:t>
            </a:r>
            <a:r>
              <a:rPr lang="en-US" altLang="zh-CN" sz="2000" i="1" smtClean="0">
                <a:sym typeface="Symbol" panose="05050102010706020507" pitchFamily="18" charset="2"/>
              </a:rPr>
              <a:t>Closure</a:t>
            </a:r>
            <a:r>
              <a:rPr lang="en-US" altLang="zh-CN" sz="2000" smtClean="0">
                <a:sym typeface="Symbol" panose="05050102010706020507" pitchFamily="18" charset="2"/>
              </a:rPr>
              <a:t>( { </a:t>
            </a:r>
            <a:r>
              <a:rPr lang="en-US" altLang="zh-CN" sz="2000" i="1" smtClean="0">
                <a:sym typeface="Symbol" panose="05050102010706020507" pitchFamily="18" charset="2"/>
              </a:rPr>
              <a:t>q</a:t>
            </a:r>
            <a:r>
              <a:rPr lang="en-US" altLang="zh-CN" sz="2000" baseline="-25000" smtClean="0">
                <a:sym typeface="Symbol" panose="05050102010706020507" pitchFamily="18" charset="2"/>
              </a:rPr>
              <a:t>0</a:t>
            </a:r>
            <a:r>
              <a:rPr lang="en-US" altLang="zh-CN" sz="2000" smtClean="0">
                <a:sym typeface="Symbol" panose="05050102010706020507" pitchFamily="18" charset="2"/>
              </a:rPr>
              <a:t> } 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smtClean="0"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ym typeface="Symbol" panose="05050102010706020507" pitchFamily="18" charset="2"/>
              </a:rPr>
              <a:t> := </a:t>
            </a:r>
            <a:r>
              <a:rPr lang="en-US" altLang="zh-CN" sz="2000" i="1" smtClean="0">
                <a:sym typeface="Symbol" panose="05050102010706020507" pitchFamily="18" charset="2"/>
              </a:rPr>
              <a:t>getch</a:t>
            </a:r>
            <a:r>
              <a:rPr lang="en-US" altLang="zh-CN" sz="2000" smtClean="0">
                <a:sym typeface="Symbol" panose="05050102010706020507" pitchFamily="18" charset="2"/>
              </a:rPr>
              <a:t>();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 smtClean="0">
                <a:sym typeface="Symbol" panose="05050102010706020507" pitchFamily="18" charset="2"/>
              </a:rPr>
              <a:t>while</a:t>
            </a:r>
            <a:r>
              <a:rPr lang="en-US" altLang="zh-CN" sz="2000" smtClean="0">
                <a:sym typeface="Symbol" panose="05050102010706020507" pitchFamily="18" charset="2"/>
              </a:rPr>
              <a:t> </a:t>
            </a:r>
            <a:r>
              <a:rPr lang="en-US" altLang="zh-CN" sz="2000" i="1" smtClean="0"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ym typeface="Symbol" panose="05050102010706020507" pitchFamily="18" charset="2"/>
              </a:rPr>
              <a:t>  </a:t>
            </a:r>
            <a:r>
              <a:rPr lang="en-US" altLang="zh-CN" sz="2000" b="1" smtClean="0">
                <a:sym typeface="Symbol" panose="05050102010706020507" pitchFamily="18" charset="2"/>
              </a:rPr>
              <a:t>eof</a:t>
            </a:r>
            <a:r>
              <a:rPr lang="en-US" altLang="zh-CN" sz="2000" smtClean="0">
                <a:sym typeface="Symbol" panose="05050102010706020507" pitchFamily="18" charset="2"/>
              </a:rPr>
              <a:t> </a:t>
            </a:r>
            <a:r>
              <a:rPr lang="en-US" altLang="zh-CN" sz="2000" b="1" smtClean="0">
                <a:sym typeface="Symbol" panose="05050102010706020507" pitchFamily="18" charset="2"/>
              </a:rPr>
              <a:t>do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sym typeface="Symbol" panose="05050102010706020507" pitchFamily="18" charset="2"/>
              </a:rPr>
              <a:t>    </a:t>
            </a:r>
            <a:r>
              <a:rPr lang="en-US" altLang="zh-CN" sz="2000" b="1" smtClean="0">
                <a:sym typeface="Symbol" panose="05050102010706020507" pitchFamily="18" charset="2"/>
              </a:rPr>
              <a:t>begin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sym typeface="Symbol" panose="05050102010706020507" pitchFamily="18" charset="2"/>
              </a:rPr>
              <a:t>    </a:t>
            </a:r>
            <a:r>
              <a:rPr lang="en-US" altLang="zh-CN" sz="2000" i="1" smtClean="0">
                <a:sym typeface="Symbol" panose="05050102010706020507" pitchFamily="18" charset="2"/>
              </a:rPr>
              <a:t>S</a:t>
            </a:r>
            <a:r>
              <a:rPr lang="en-US" altLang="zh-CN" sz="2000" smtClean="0">
                <a:sym typeface="Symbol" panose="05050102010706020507" pitchFamily="18" charset="2"/>
              </a:rPr>
              <a:t> := </a:t>
            </a:r>
            <a:r>
              <a:rPr lang="en-US" altLang="zh-CN" sz="2000" i="1" smtClean="0">
                <a:sym typeface="Symbol" panose="05050102010706020507" pitchFamily="18" charset="2"/>
              </a:rPr>
              <a:t>-Closure</a:t>
            </a:r>
            <a:r>
              <a:rPr lang="en-US" altLang="zh-CN" sz="2000" smtClean="0">
                <a:sym typeface="Symbol" panose="05050102010706020507" pitchFamily="18" charset="2"/>
              </a:rPr>
              <a:t>( </a:t>
            </a:r>
            <a:r>
              <a:rPr lang="en-US" altLang="zh-CN" sz="2000" baseline="-25000" smtClean="0">
                <a:sym typeface="Symbol" panose="05050102010706020507" pitchFamily="18" charset="2"/>
              </a:rPr>
              <a:t>qS</a:t>
            </a:r>
            <a:r>
              <a:rPr lang="en-US" altLang="zh-CN" sz="2000" i="1" smtClean="0">
                <a:sym typeface="Symbol" panose="05050102010706020507" pitchFamily="18" charset="2"/>
              </a:rPr>
              <a:t></a:t>
            </a:r>
            <a:r>
              <a:rPr lang="en-US" altLang="zh-CN" sz="2000" smtClean="0">
                <a:sym typeface="Symbol" panose="05050102010706020507" pitchFamily="18" charset="2"/>
              </a:rPr>
              <a:t>(</a:t>
            </a:r>
            <a:r>
              <a:rPr lang="en-US" altLang="zh-CN" sz="2000" i="1" smtClean="0">
                <a:sym typeface="Symbol" panose="05050102010706020507" pitchFamily="18" charset="2"/>
              </a:rPr>
              <a:t>q</a:t>
            </a:r>
            <a:r>
              <a:rPr lang="en-US" altLang="zh-CN" sz="2000" smtClean="0">
                <a:sym typeface="Symbol" panose="05050102010706020507" pitchFamily="18" charset="2"/>
              </a:rPr>
              <a:t>,</a:t>
            </a:r>
            <a:r>
              <a:rPr lang="en-US" altLang="zh-CN" sz="2000" i="1" smtClean="0"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ym typeface="Symbol" panose="05050102010706020507" pitchFamily="18" charset="2"/>
              </a:rPr>
              <a:t>) 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sym typeface="Symbol" panose="05050102010706020507" pitchFamily="18" charset="2"/>
              </a:rPr>
              <a:t>    </a:t>
            </a:r>
            <a:r>
              <a:rPr lang="en-US" altLang="zh-CN" sz="2000" i="1" smtClean="0"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ym typeface="Symbol" panose="05050102010706020507" pitchFamily="18" charset="2"/>
              </a:rPr>
              <a:t> := </a:t>
            </a:r>
            <a:r>
              <a:rPr lang="en-US" altLang="zh-CN" sz="2000" i="1" smtClean="0">
                <a:sym typeface="Symbol" panose="05050102010706020507" pitchFamily="18" charset="2"/>
              </a:rPr>
              <a:t>getch</a:t>
            </a:r>
            <a:r>
              <a:rPr lang="en-US" altLang="zh-CN" sz="2000" smtClean="0">
                <a:sym typeface="Symbol" panose="05050102010706020507" pitchFamily="18" charset="2"/>
              </a:rPr>
              <a:t>();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sym typeface="Symbol" panose="05050102010706020507" pitchFamily="18" charset="2"/>
              </a:rPr>
              <a:t>    </a:t>
            </a:r>
            <a:r>
              <a:rPr lang="en-US" altLang="zh-CN" sz="2000" b="1" smtClean="0">
                <a:sym typeface="Symbol" panose="05050102010706020507" pitchFamily="18" charset="2"/>
              </a:rPr>
              <a:t>end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 smtClean="0">
                <a:sym typeface="Symbol" panose="05050102010706020507" pitchFamily="18" charset="2"/>
              </a:rPr>
              <a:t>if</a:t>
            </a:r>
            <a:r>
              <a:rPr lang="en-US" altLang="zh-CN" sz="2000" smtClean="0">
                <a:sym typeface="Symbol" panose="05050102010706020507" pitchFamily="18" charset="2"/>
              </a:rPr>
              <a:t> </a:t>
            </a:r>
            <a:r>
              <a:rPr lang="en-US" altLang="zh-CN" sz="2000" i="1" smtClean="0">
                <a:sym typeface="Symbol" panose="05050102010706020507" pitchFamily="18" charset="2"/>
              </a:rPr>
              <a:t>S</a:t>
            </a:r>
            <a:r>
              <a:rPr lang="en-US" altLang="zh-CN" sz="2000" smtClean="0">
                <a:sym typeface="Symbol" panose="05050102010706020507" pitchFamily="18" charset="2"/>
              </a:rPr>
              <a:t>  </a:t>
            </a:r>
            <a:r>
              <a:rPr lang="en-US" altLang="zh-CN" sz="2000" i="1" smtClean="0">
                <a:sym typeface="Symbol" panose="05050102010706020507" pitchFamily="18" charset="2"/>
              </a:rPr>
              <a:t>F</a:t>
            </a:r>
            <a:r>
              <a:rPr lang="en-US" altLang="zh-CN" sz="2000" smtClean="0">
                <a:sym typeface="Symbol" panose="05050102010706020507" pitchFamily="18" charset="2"/>
              </a:rPr>
              <a:t>   </a:t>
            </a:r>
            <a:r>
              <a:rPr lang="en-US" altLang="zh-CN" sz="2000" b="1" smtClean="0">
                <a:sym typeface="Symbol" panose="05050102010706020507" pitchFamily="18" charset="2"/>
              </a:rPr>
              <a:t>then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sym typeface="Symbol" panose="05050102010706020507" pitchFamily="18" charset="2"/>
              </a:rPr>
              <a:t>    </a:t>
            </a:r>
            <a:r>
              <a:rPr lang="en-US" altLang="zh-CN" sz="2000" b="1" smtClean="0">
                <a:sym typeface="Symbol" panose="05050102010706020507" pitchFamily="18" charset="2"/>
              </a:rPr>
              <a:t>return </a:t>
            </a:r>
            <a:r>
              <a:rPr lang="en-US" altLang="zh-CN" sz="2000" smtClean="0">
                <a:sym typeface="Symbol" panose="05050102010706020507" pitchFamily="18" charset="2"/>
              </a:rPr>
              <a:t>ACCEPT;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 smtClean="0">
                <a:sym typeface="Symbol" panose="05050102010706020507" pitchFamily="18" charset="2"/>
              </a:rPr>
              <a:t>else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sym typeface="Symbol" panose="05050102010706020507" pitchFamily="18" charset="2"/>
              </a:rPr>
              <a:t>    </a:t>
            </a:r>
            <a:r>
              <a:rPr lang="en-US" altLang="zh-CN" sz="2000" b="1" smtClean="0">
                <a:sym typeface="Symbol" panose="05050102010706020507" pitchFamily="18" charset="2"/>
              </a:rPr>
              <a:t>return</a:t>
            </a:r>
            <a:r>
              <a:rPr lang="en-US" altLang="zh-CN" sz="2000" smtClean="0">
                <a:sym typeface="Symbol" panose="05050102010706020507" pitchFamily="18" charset="2"/>
              </a:rPr>
              <a:t> REJECT;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>
                <a:sym typeface="Symbol" panose="05050102010706020507" pitchFamily="18" charset="2"/>
              </a:rPr>
              <a:t>算法复杂度：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>
                <a:sym typeface="Symbol" panose="05050102010706020507" pitchFamily="18" charset="2"/>
              </a:rPr>
              <a:t>时间复杂度</a:t>
            </a:r>
            <a:r>
              <a:rPr lang="en-US" altLang="zh-CN" sz="2000" smtClean="0">
                <a:sym typeface="Symbol" panose="05050102010706020507" pitchFamily="18" charset="2"/>
              </a:rPr>
              <a:t>O(|</a:t>
            </a:r>
            <a:r>
              <a:rPr lang="en-US" altLang="zh-CN" sz="2000" i="1" smtClean="0">
                <a:sym typeface="Symbol" panose="05050102010706020507" pitchFamily="18" charset="2"/>
              </a:rPr>
              <a:t>N</a:t>
            </a:r>
            <a:r>
              <a:rPr lang="en-US" altLang="zh-CN" sz="2000" smtClean="0">
                <a:sym typeface="Symbol" panose="05050102010706020507" pitchFamily="18" charset="2"/>
              </a:rPr>
              <a:t>|  |</a:t>
            </a:r>
            <a:r>
              <a:rPr lang="en-US" altLang="zh-CN" sz="2000" i="1" smtClean="0">
                <a:sym typeface="Symbol" panose="05050102010706020507" pitchFamily="18" charset="2"/>
              </a:rPr>
              <a:t></a:t>
            </a:r>
            <a:r>
              <a:rPr lang="en-US" altLang="zh-CN" sz="2000" smtClean="0">
                <a:sym typeface="Symbol" panose="05050102010706020507" pitchFamily="18" charset="2"/>
              </a:rPr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394677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3.7 </a:t>
            </a:r>
            <a:r>
              <a:rPr lang="zh-CN" altLang="en-US" dirty="0" smtClean="0"/>
              <a:t>自动机的模拟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NFA</a:t>
            </a:r>
            <a:r>
              <a:rPr lang="zh-CN" altLang="en-US" smtClean="0"/>
              <a:t>的模拟</a:t>
            </a:r>
          </a:p>
          <a:p>
            <a:pPr lvl="1" eaLnBrk="1" hangingPunct="1"/>
            <a:r>
              <a:rPr lang="zh-CN" altLang="en-US" smtClean="0"/>
              <a:t>时间复杂度高，空间复杂度低</a:t>
            </a:r>
          </a:p>
          <a:p>
            <a:pPr eaLnBrk="1" hangingPunct="1"/>
            <a:r>
              <a:rPr lang="en-US" altLang="zh-CN" smtClean="0"/>
              <a:t>DFA</a:t>
            </a:r>
            <a:r>
              <a:rPr lang="zh-CN" altLang="en-US" smtClean="0"/>
              <a:t>的模拟</a:t>
            </a:r>
          </a:p>
          <a:p>
            <a:pPr lvl="1" eaLnBrk="1" hangingPunct="1"/>
            <a:r>
              <a:rPr lang="zh-CN" altLang="en-US" smtClean="0"/>
              <a:t>时间复杂度低，空间复杂度高</a:t>
            </a:r>
          </a:p>
        </p:txBody>
      </p:sp>
    </p:spTree>
    <p:extLst>
      <p:ext uri="{BB962C8B-B14F-4D97-AF65-F5344CB8AC3E}">
        <p14:creationId xmlns:p14="http://schemas.microsoft.com/office/powerpoint/2010/main" val="165566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3.8 </a:t>
            </a:r>
            <a:r>
              <a:rPr lang="en-US" altLang="zh-CN" dirty="0" smtClean="0"/>
              <a:t>LEX</a:t>
            </a:r>
            <a:r>
              <a:rPr lang="zh-CN" altLang="en-US" dirty="0" smtClean="0"/>
              <a:t>编译器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根据正则表达式自动生成词法分析器</a:t>
            </a:r>
          </a:p>
          <a:p>
            <a:pPr eaLnBrk="1" hangingPunct="1"/>
            <a:r>
              <a:rPr lang="en-US" altLang="zh-CN" smtClean="0"/>
              <a:t>LEX</a:t>
            </a:r>
            <a:r>
              <a:rPr lang="zh-CN" altLang="en-US" smtClean="0"/>
              <a:t>中词法分析器的定义</a:t>
            </a:r>
            <a:r>
              <a:rPr lang="en-US" altLang="zh-CN" smtClean="0"/>
              <a:t>(LEX</a:t>
            </a:r>
            <a:r>
              <a:rPr lang="zh-CN" altLang="en-US" smtClean="0"/>
              <a:t>说明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en-US" altLang="zh-CN" i="1" smtClean="0"/>
              <a:t>r</a:t>
            </a:r>
            <a:r>
              <a:rPr lang="en-US" altLang="zh-CN" baseline="-25000" smtClean="0"/>
              <a:t>1</a:t>
            </a:r>
            <a:r>
              <a:rPr lang="en-US" altLang="zh-CN" smtClean="0"/>
              <a:t>	{ </a:t>
            </a:r>
            <a:r>
              <a:rPr lang="en-US" altLang="zh-CN" i="1" smtClean="0"/>
              <a:t>action</a:t>
            </a:r>
            <a:r>
              <a:rPr lang="en-US" altLang="zh-CN" baseline="-25000" smtClean="0"/>
              <a:t>1</a:t>
            </a:r>
            <a:r>
              <a:rPr lang="en-US" altLang="zh-CN" smtClean="0"/>
              <a:t> }</a:t>
            </a:r>
          </a:p>
          <a:p>
            <a:pPr lvl="1" eaLnBrk="1" hangingPunct="1"/>
            <a:r>
              <a:rPr lang="en-US" altLang="zh-CN" i="1" smtClean="0"/>
              <a:t>r</a:t>
            </a:r>
            <a:r>
              <a:rPr lang="en-US" altLang="zh-CN" baseline="-25000" smtClean="0"/>
              <a:t>2</a:t>
            </a:r>
            <a:r>
              <a:rPr lang="en-US" altLang="zh-CN" smtClean="0"/>
              <a:t>	{ </a:t>
            </a:r>
            <a:r>
              <a:rPr lang="en-US" altLang="zh-CN" i="1" smtClean="0"/>
              <a:t>action</a:t>
            </a:r>
            <a:r>
              <a:rPr lang="en-US" altLang="zh-CN" baseline="-25000" smtClean="0"/>
              <a:t>2</a:t>
            </a:r>
            <a:r>
              <a:rPr lang="en-US" altLang="zh-CN" smtClean="0"/>
              <a:t> }</a:t>
            </a:r>
          </a:p>
          <a:p>
            <a:pPr lvl="1" eaLnBrk="1" hangingPunct="1"/>
            <a:r>
              <a:rPr lang="en-US" altLang="zh-CN" smtClean="0"/>
              <a:t>. . .</a:t>
            </a:r>
          </a:p>
          <a:p>
            <a:pPr lvl="1" eaLnBrk="1" hangingPunct="1"/>
            <a:r>
              <a:rPr lang="en-US" altLang="zh-CN" i="1" smtClean="0"/>
              <a:t>r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	{ </a:t>
            </a:r>
            <a:r>
              <a:rPr lang="en-US" altLang="zh-CN" i="1" smtClean="0"/>
              <a:t>action</a:t>
            </a:r>
            <a:r>
              <a:rPr lang="en-US" altLang="zh-CN" baseline="-25000" smtClean="0"/>
              <a:t>n</a:t>
            </a:r>
            <a:r>
              <a:rPr lang="en-US" altLang="zh-CN" smtClean="0"/>
              <a:t> }</a:t>
            </a:r>
          </a:p>
          <a:p>
            <a:pPr eaLnBrk="1" hangingPunct="1"/>
            <a:r>
              <a:rPr lang="en-US" altLang="zh-CN" smtClean="0"/>
              <a:t>LEX</a:t>
            </a:r>
            <a:r>
              <a:rPr lang="zh-CN" altLang="en-US" smtClean="0"/>
              <a:t>编译器模型</a:t>
            </a:r>
          </a:p>
          <a:p>
            <a:pPr lvl="1" eaLnBrk="1" hangingPunct="1"/>
            <a:r>
              <a:rPr lang="zh-CN" altLang="en-US" smtClean="0"/>
              <a:t>输入为</a:t>
            </a:r>
            <a:r>
              <a:rPr lang="en-US" altLang="zh-CN" smtClean="0"/>
              <a:t>LEX</a:t>
            </a:r>
            <a:r>
              <a:rPr lang="zh-CN" altLang="en-US" smtClean="0"/>
              <a:t>说明</a:t>
            </a:r>
          </a:p>
          <a:p>
            <a:pPr lvl="1" eaLnBrk="1" hangingPunct="1"/>
            <a:r>
              <a:rPr lang="zh-CN" altLang="en-US" smtClean="0"/>
              <a:t>输出一个词法分析程序</a:t>
            </a:r>
          </a:p>
        </p:txBody>
      </p:sp>
    </p:spTree>
    <p:extLst>
      <p:ext uri="{BB962C8B-B14F-4D97-AF65-F5344CB8AC3E}">
        <p14:creationId xmlns:p14="http://schemas.microsoft.com/office/powerpoint/2010/main" val="424164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3.8 </a:t>
            </a:r>
            <a:r>
              <a:rPr lang="en-US" altLang="zh-CN" dirty="0" smtClean="0"/>
              <a:t>LEX</a:t>
            </a:r>
            <a:r>
              <a:rPr lang="zh-CN" altLang="en-US" dirty="0" smtClean="0"/>
              <a:t>编译器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2625"/>
          </a:xfrm>
        </p:spPr>
        <p:txBody>
          <a:bodyPr/>
          <a:lstStyle/>
          <a:p>
            <a:pPr eaLnBrk="1" hangingPunct="1"/>
            <a:r>
              <a:rPr lang="en-US" altLang="zh-CN" smtClean="0"/>
              <a:t>LEX</a:t>
            </a:r>
            <a:r>
              <a:rPr lang="zh-CN" altLang="en-US" smtClean="0"/>
              <a:t>生成的词法分析程序</a:t>
            </a:r>
          </a:p>
        </p:txBody>
      </p:sp>
      <p:grpSp>
        <p:nvGrpSpPr>
          <p:cNvPr id="69643" name="Group 11"/>
          <p:cNvGrpSpPr>
            <a:grpSpLocks/>
          </p:cNvGrpSpPr>
          <p:nvPr/>
        </p:nvGrpSpPr>
        <p:grpSpPr bwMode="auto">
          <a:xfrm>
            <a:off x="814388" y="2452688"/>
            <a:ext cx="8094662" cy="3563937"/>
            <a:chOff x="513" y="1545"/>
            <a:chExt cx="5099" cy="2245"/>
          </a:xfrm>
        </p:grpSpPr>
        <p:sp>
          <p:nvSpPr>
            <p:cNvPr id="9221" name="Rectangle 4"/>
            <p:cNvSpPr>
              <a:spLocks noChangeArrowheads="1"/>
            </p:cNvSpPr>
            <p:nvPr/>
          </p:nvSpPr>
          <p:spPr bwMode="auto">
            <a:xfrm>
              <a:off x="513" y="1553"/>
              <a:ext cx="3846" cy="3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400"/>
                <a:t>。。。。。。。。。单词。。。。。。。。</a:t>
              </a:r>
            </a:p>
          </p:txBody>
        </p:sp>
        <p:sp>
          <p:nvSpPr>
            <p:cNvPr id="9222" name="Rectangle 5"/>
            <p:cNvSpPr>
              <a:spLocks noChangeArrowheads="1"/>
            </p:cNvSpPr>
            <p:nvPr/>
          </p:nvSpPr>
          <p:spPr bwMode="auto">
            <a:xfrm>
              <a:off x="4366" y="1545"/>
              <a:ext cx="1246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400"/>
                <a:t>输入缓冲区</a:t>
              </a:r>
            </a:p>
          </p:txBody>
        </p:sp>
        <p:sp>
          <p:nvSpPr>
            <p:cNvPr id="9223" name="Rectangle 6"/>
            <p:cNvSpPr>
              <a:spLocks noChangeArrowheads="1"/>
            </p:cNvSpPr>
            <p:nvPr/>
          </p:nvSpPr>
          <p:spPr bwMode="auto">
            <a:xfrm>
              <a:off x="1970" y="2340"/>
              <a:ext cx="1020" cy="8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US" altLang="zh-CN" sz="2400"/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400"/>
                <a:t>FA</a:t>
              </a:r>
              <a:r>
                <a:rPr lang="zh-CN" altLang="en-US" sz="2400"/>
                <a:t>模拟器</a:t>
              </a:r>
            </a:p>
          </p:txBody>
        </p:sp>
        <p:sp>
          <p:nvSpPr>
            <p:cNvPr id="9224" name="Line 7"/>
            <p:cNvSpPr>
              <a:spLocks noChangeShapeType="1"/>
            </p:cNvSpPr>
            <p:nvPr/>
          </p:nvSpPr>
          <p:spPr bwMode="auto">
            <a:xfrm flipV="1">
              <a:off x="2203" y="1884"/>
              <a:ext cx="0" cy="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Line 8"/>
            <p:cNvSpPr>
              <a:spLocks noChangeShapeType="1"/>
            </p:cNvSpPr>
            <p:nvPr/>
          </p:nvSpPr>
          <p:spPr bwMode="auto">
            <a:xfrm flipV="1">
              <a:off x="2802" y="1884"/>
              <a:ext cx="0" cy="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Rectangle 9"/>
            <p:cNvSpPr>
              <a:spLocks noChangeArrowheads="1"/>
            </p:cNvSpPr>
            <p:nvPr/>
          </p:nvSpPr>
          <p:spPr bwMode="auto">
            <a:xfrm>
              <a:off x="1877" y="3462"/>
              <a:ext cx="1199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400"/>
                <a:t>状态转换表</a:t>
              </a:r>
            </a:p>
          </p:txBody>
        </p:sp>
        <p:sp>
          <p:nvSpPr>
            <p:cNvPr id="9227" name="Line 10"/>
            <p:cNvSpPr>
              <a:spLocks noChangeShapeType="1"/>
            </p:cNvSpPr>
            <p:nvPr/>
          </p:nvSpPr>
          <p:spPr bwMode="auto">
            <a:xfrm flipV="1">
              <a:off x="2475" y="318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29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3.2 </a:t>
            </a:r>
            <a:r>
              <a:rPr lang="zh-CN" altLang="en-US" dirty="0" smtClean="0"/>
              <a:t>有穷状态自动机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有穷状态自动机</a:t>
            </a:r>
            <a:r>
              <a:rPr lang="en-US" altLang="zh-CN" smtClean="0"/>
              <a:t>( Finite Automata )</a:t>
            </a:r>
          </a:p>
          <a:p>
            <a:pPr lvl="1" eaLnBrk="1" hangingPunct="1"/>
            <a:r>
              <a:rPr lang="zh-CN" altLang="en-US" smtClean="0"/>
              <a:t>一台只有一个变量的计算机。</a:t>
            </a:r>
          </a:p>
          <a:p>
            <a:pPr lvl="1" eaLnBrk="1" hangingPunct="1"/>
            <a:r>
              <a:rPr lang="zh-CN" altLang="en-US" smtClean="0"/>
              <a:t>变量的取值范围有限，变量的一个值称为该计算机的状态。</a:t>
            </a:r>
          </a:p>
          <a:p>
            <a:pPr lvl="1" eaLnBrk="1" hangingPunct="1"/>
            <a:r>
              <a:rPr lang="zh-CN" altLang="en-US" smtClean="0"/>
              <a:t>计算机从初始状态开始运行，从坐向右读入输入的字符。</a:t>
            </a:r>
          </a:p>
          <a:p>
            <a:pPr lvl="1" eaLnBrk="1" hangingPunct="1"/>
            <a:r>
              <a:rPr lang="zh-CN" altLang="en-US" smtClean="0"/>
              <a:t>每读一个字符，根据一定规则修改状态值。</a:t>
            </a:r>
          </a:p>
          <a:p>
            <a:pPr lvl="1" eaLnBrk="1" hangingPunct="1"/>
            <a:r>
              <a:rPr lang="zh-CN" altLang="en-US" smtClean="0"/>
              <a:t>如果输入结束，当前状态为接受状态，则接受输入的串；否则拒绝输入串。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3.8.1 </a:t>
            </a:r>
            <a:r>
              <a:rPr lang="en-US" altLang="zh-CN" dirty="0" smtClean="0"/>
              <a:t>LEX</a:t>
            </a:r>
            <a:r>
              <a:rPr lang="zh-CN" altLang="en-US" dirty="0" smtClean="0"/>
              <a:t>的工作原理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8350" cy="719138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根据</a:t>
            </a:r>
            <a:r>
              <a:rPr lang="en-US" altLang="zh-CN" smtClean="0"/>
              <a:t>LEX</a:t>
            </a:r>
            <a:r>
              <a:rPr lang="zh-CN" altLang="en-US" smtClean="0"/>
              <a:t>说明生成等价的</a:t>
            </a:r>
            <a:r>
              <a:rPr lang="en-US" altLang="zh-CN" smtClean="0"/>
              <a:t>NFA</a:t>
            </a:r>
          </a:p>
        </p:txBody>
      </p:sp>
      <p:graphicFrame>
        <p:nvGraphicFramePr>
          <p:cNvPr id="70660" name="Object 4"/>
          <p:cNvGraphicFramePr>
            <a:graphicFrameLocks/>
          </p:cNvGraphicFramePr>
          <p:nvPr>
            <p:ph sz="half" idx="2"/>
          </p:nvPr>
        </p:nvGraphicFramePr>
        <p:xfrm>
          <a:off x="3187700" y="2286000"/>
          <a:ext cx="2708275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2" name="Visio" r:id="rId3" imgW="2445715" imgH="2290877" progId="Visio.Drawing.11">
                  <p:embed/>
                </p:oleObj>
              </mc:Choice>
              <mc:Fallback>
                <p:oleObj name="Visio" r:id="rId3" imgW="2445715" imgH="2290877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2286000"/>
                        <a:ext cx="2708275" cy="253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44500" y="5084763"/>
            <a:ext cx="838835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2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将识别动作嵌入到词法分析器中</a:t>
            </a:r>
          </a:p>
        </p:txBody>
      </p:sp>
    </p:spTree>
    <p:extLst>
      <p:ext uri="{BB962C8B-B14F-4D97-AF65-F5344CB8AC3E}">
        <p14:creationId xmlns:p14="http://schemas.microsoft.com/office/powerpoint/2010/main" val="58561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  <p:bldP spid="70662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3.8.2 </a:t>
            </a:r>
            <a:r>
              <a:rPr lang="en-US" altLang="zh-CN" dirty="0" smtClean="0"/>
              <a:t>LEX</a:t>
            </a:r>
            <a:r>
              <a:rPr lang="zh-CN" altLang="en-US" dirty="0" smtClean="0"/>
              <a:t>的例子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831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400" smtClean="0"/>
              <a:t>LEX</a:t>
            </a:r>
            <a:r>
              <a:rPr lang="zh-CN" altLang="en-US" sz="1400" smtClean="0"/>
              <a:t>说明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300" smtClean="0"/>
              <a:t>%{  /* </a:t>
            </a:r>
            <a:r>
              <a:rPr lang="zh-CN" altLang="en-US" sz="1300" smtClean="0"/>
              <a:t>常量定义，包括：</a:t>
            </a:r>
            <a:r>
              <a:rPr lang="en-US" altLang="zh-CN" sz="1300" smtClean="0"/>
              <a:t>LT, LE, EQ, NE, GT, GE, IF, THEN, ELSE, ID, NUMBER, RELOP</a:t>
            </a:r>
            <a:r>
              <a:rPr lang="zh-CN" altLang="en-US" sz="1300" smtClean="0"/>
              <a:t>等 *</a:t>
            </a:r>
            <a:r>
              <a:rPr lang="en-US" altLang="zh-CN" sz="1300" smtClean="0"/>
              <a:t>/ %}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300" smtClean="0"/>
              <a:t>/* </a:t>
            </a:r>
            <a:r>
              <a:rPr lang="zh-CN" altLang="en-US" sz="1300" smtClean="0"/>
              <a:t>正则表达式定义 *</a:t>
            </a:r>
            <a:r>
              <a:rPr lang="en-US" altLang="zh-CN" sz="1300" smtClean="0"/>
              <a:t>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300" smtClean="0"/>
              <a:t>delim		[ \t\n]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300" smtClean="0"/>
              <a:t>ws			{delim}+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300" smtClean="0"/>
              <a:t>letter		[A-Za-z]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300" smtClean="0"/>
              <a:t>digit		[0-9]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300" smtClean="0"/>
              <a:t>id			{letter}({letter}|{digit})*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300" smtClean="0"/>
              <a:t>number	{digit}(\.{digit}+)?(E[+\-]?{digit}+)?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300" smtClean="0"/>
              <a:t>/* </a:t>
            </a:r>
            <a:r>
              <a:rPr lang="zh-CN" altLang="en-US" sz="1300" smtClean="0"/>
              <a:t>动作定义 *</a:t>
            </a:r>
            <a:r>
              <a:rPr lang="en-US" altLang="zh-CN" sz="1300" smtClean="0"/>
              <a:t>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300" smtClean="0"/>
              <a:t>%%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300" smtClean="0"/>
              <a:t>{ws}		{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300" smtClean="0"/>
              <a:t>if			{ return (IF);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300" smtClean="0"/>
              <a:t>then		{ return (THEN);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300" smtClean="0"/>
              <a:t>else		{ return (ELSE);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300" smtClean="0"/>
              <a:t>{id}			{ yylval = InstallID(); return (ID);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300" smtClean="0"/>
              <a:t>{number}	{ yylval = InstallNumber(); return (NUMBER);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300" smtClean="0"/>
              <a:t>“&lt;“			{ yylval = LT; return (RELOP)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300" smtClean="0"/>
              <a:t>“&lt;=“		{ yylval = LE; return (RELOP)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300" smtClean="0"/>
              <a:t>…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300" smtClean="0"/>
              <a:t>%%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300" smtClean="0"/>
              <a:t>InstallID() { /* </a:t>
            </a:r>
            <a:r>
              <a:rPr lang="zh-CN" altLang="en-US" sz="1300" smtClean="0"/>
              <a:t>在符号表中登记一个标识符 *</a:t>
            </a:r>
            <a:r>
              <a:rPr lang="en-US" altLang="zh-CN" sz="1300" smtClean="0"/>
              <a:t>/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300" smtClean="0"/>
              <a:t>InstallNumber() { … }</a:t>
            </a:r>
          </a:p>
        </p:txBody>
      </p:sp>
    </p:spTree>
    <p:extLst>
      <p:ext uri="{BB962C8B-B14F-4D97-AF65-F5344CB8AC3E}">
        <p14:creationId xmlns:p14="http://schemas.microsoft.com/office/powerpoint/2010/main" val="371555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16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16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16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16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6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16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168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3.9 </a:t>
            </a:r>
            <a:r>
              <a:rPr lang="en-US" altLang="zh-CN" dirty="0" smtClean="0"/>
              <a:t>Hard Coding a Scanner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1588"/>
            <a:ext cx="8229600" cy="4854575"/>
          </a:xfrm>
        </p:spPr>
        <p:txBody>
          <a:bodyPr/>
          <a:lstStyle/>
          <a:p>
            <a:pPr eaLnBrk="1" hangingPunct="1"/>
            <a:r>
              <a:rPr lang="zh-CN" altLang="en-US" smtClean="0"/>
              <a:t>优点</a:t>
            </a:r>
          </a:p>
          <a:p>
            <a:pPr lvl="1" eaLnBrk="1" hangingPunct="1"/>
            <a:r>
              <a:rPr lang="zh-CN" altLang="en-US" smtClean="0"/>
              <a:t>灵活性更高</a:t>
            </a:r>
          </a:p>
          <a:p>
            <a:pPr lvl="1" eaLnBrk="1" hangingPunct="1"/>
            <a:r>
              <a:rPr lang="zh-CN" altLang="en-US" smtClean="0"/>
              <a:t>可以写出高效率的分析器</a:t>
            </a:r>
          </a:p>
          <a:p>
            <a:pPr eaLnBrk="1" hangingPunct="1"/>
            <a:r>
              <a:rPr lang="zh-CN" altLang="en-US" smtClean="0"/>
              <a:t>缺点</a:t>
            </a:r>
          </a:p>
          <a:p>
            <a:pPr lvl="1" eaLnBrk="1" hangingPunct="1"/>
            <a:r>
              <a:rPr lang="zh-CN" altLang="en-US" smtClean="0"/>
              <a:t>词法的修改可能导致分析器的大规模修改</a:t>
            </a:r>
          </a:p>
          <a:p>
            <a:pPr lvl="1" eaLnBrk="1" hangingPunct="1"/>
            <a:r>
              <a:rPr lang="zh-CN" altLang="en-US" smtClean="0"/>
              <a:t>对程序员要求高</a:t>
            </a:r>
          </a:p>
        </p:txBody>
      </p:sp>
    </p:spTree>
    <p:extLst>
      <p:ext uri="{BB962C8B-B14F-4D97-AF65-F5344CB8AC3E}">
        <p14:creationId xmlns:p14="http://schemas.microsoft.com/office/powerpoint/2010/main" val="170866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3.9 </a:t>
            </a:r>
            <a:r>
              <a:rPr lang="en-US" altLang="zh-CN" dirty="0" smtClean="0"/>
              <a:t>Hard Coding a Scanner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1588"/>
            <a:ext cx="8229600" cy="4854575"/>
          </a:xfrm>
        </p:spPr>
        <p:txBody>
          <a:bodyPr/>
          <a:lstStyle/>
          <a:p>
            <a:pPr eaLnBrk="1" hangingPunct="1"/>
            <a:r>
              <a:rPr lang="zh-CN" altLang="en-US" smtClean="0"/>
              <a:t>设计要点</a:t>
            </a:r>
          </a:p>
          <a:p>
            <a:pPr lvl="1" eaLnBrk="1" hangingPunct="1"/>
            <a:r>
              <a:rPr lang="zh-CN" altLang="en-US" smtClean="0"/>
              <a:t>为了提高处理速度，</a:t>
            </a:r>
            <a:r>
              <a:rPr lang="en-US" altLang="zh-CN" smtClean="0"/>
              <a:t>Scanner</a:t>
            </a:r>
            <a:r>
              <a:rPr lang="zh-CN" altLang="en-US" smtClean="0"/>
              <a:t>应该从左向右扫描一遍即可识别所有的单词；</a:t>
            </a:r>
          </a:p>
          <a:p>
            <a:pPr lvl="1" eaLnBrk="1" hangingPunct="1"/>
            <a:r>
              <a:rPr lang="zh-CN" altLang="en-US" smtClean="0"/>
              <a:t>理论上的</a:t>
            </a:r>
            <a:r>
              <a:rPr lang="en-US" altLang="zh-CN" smtClean="0"/>
              <a:t>FA</a:t>
            </a:r>
            <a:r>
              <a:rPr lang="zh-CN" altLang="en-US" smtClean="0"/>
              <a:t>识别一个单词后停机，而</a:t>
            </a:r>
            <a:r>
              <a:rPr lang="en-US" altLang="zh-CN" smtClean="0"/>
              <a:t>Scanner</a:t>
            </a:r>
            <a:r>
              <a:rPr lang="zh-CN" altLang="en-US" smtClean="0"/>
              <a:t>应该能扫描出单词的序列，所以在设计中往往使用</a:t>
            </a:r>
            <a:r>
              <a:rPr lang="en-US" altLang="zh-CN" smtClean="0"/>
              <a:t>FA</a:t>
            </a:r>
            <a:r>
              <a:rPr lang="zh-CN" altLang="en-US" smtClean="0"/>
              <a:t>的一种变体；</a:t>
            </a:r>
          </a:p>
          <a:p>
            <a:pPr lvl="1" eaLnBrk="1" hangingPunct="1"/>
            <a:r>
              <a:rPr lang="zh-CN" altLang="en-US" smtClean="0"/>
              <a:t>除了单词种类，</a:t>
            </a:r>
            <a:r>
              <a:rPr lang="en-US" altLang="zh-CN" smtClean="0"/>
              <a:t>Scanner</a:t>
            </a:r>
            <a:r>
              <a:rPr lang="zh-CN" altLang="en-US" smtClean="0"/>
              <a:t>还应该提供单词的语义，例如单词的位置、类型、值等信息。</a:t>
            </a:r>
          </a:p>
          <a:p>
            <a:pPr lvl="1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8052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3.9 </a:t>
            </a:r>
            <a:r>
              <a:rPr lang="en-US" altLang="zh-CN" dirty="0" smtClean="0"/>
              <a:t>Hard Coding a Scanner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1588"/>
            <a:ext cx="8229600" cy="4854575"/>
          </a:xfrm>
        </p:spPr>
        <p:txBody>
          <a:bodyPr/>
          <a:lstStyle/>
          <a:p>
            <a:pPr eaLnBrk="1" hangingPunct="1"/>
            <a:r>
              <a:rPr lang="zh-CN" altLang="en-US" smtClean="0"/>
              <a:t>改进的</a:t>
            </a:r>
            <a:r>
              <a:rPr lang="en-US" altLang="zh-CN" smtClean="0"/>
              <a:t>FA</a:t>
            </a:r>
          </a:p>
          <a:p>
            <a:pPr lvl="1" eaLnBrk="1" hangingPunct="1"/>
            <a:r>
              <a:rPr lang="zh-CN" altLang="en-US" smtClean="0"/>
              <a:t>仍然从左向右扫描，但是</a:t>
            </a:r>
            <a:r>
              <a:rPr lang="en-US" altLang="zh-CN" smtClean="0"/>
              <a:t>FA</a:t>
            </a:r>
            <a:r>
              <a:rPr lang="zh-CN" altLang="en-US" smtClean="0"/>
              <a:t>可以控制是否向右移动光标；</a:t>
            </a:r>
          </a:p>
          <a:p>
            <a:pPr lvl="1" eaLnBrk="1" hangingPunct="1"/>
            <a:r>
              <a:rPr lang="zh-CN" altLang="en-US" smtClean="0"/>
              <a:t>读到符号的同时，不仅发生状态迁移，还能执行预定义的动作；</a:t>
            </a:r>
          </a:p>
          <a:p>
            <a:pPr lvl="1" eaLnBrk="1" hangingPunct="1"/>
            <a:r>
              <a:rPr lang="zh-CN" altLang="en-US" smtClean="0"/>
              <a:t>常用的动作包括：</a:t>
            </a:r>
          </a:p>
          <a:p>
            <a:pPr lvl="2" eaLnBrk="1" hangingPunct="1"/>
            <a:r>
              <a:rPr lang="en-US" altLang="zh-CN" smtClean="0"/>
              <a:t>SHIFT: </a:t>
            </a:r>
            <a:r>
              <a:rPr lang="zh-CN" altLang="en-US" smtClean="0"/>
              <a:t>光标右移</a:t>
            </a:r>
          </a:p>
          <a:p>
            <a:pPr lvl="2" eaLnBrk="1" hangingPunct="1"/>
            <a:r>
              <a:rPr lang="en-US" altLang="zh-CN" smtClean="0"/>
              <a:t>RETURN: </a:t>
            </a:r>
            <a:r>
              <a:rPr lang="zh-CN" altLang="en-US" smtClean="0"/>
              <a:t>光标不动，返回一个单词</a:t>
            </a:r>
          </a:p>
          <a:p>
            <a:pPr lvl="2" eaLnBrk="1" hangingPunct="1"/>
            <a:r>
              <a:rPr lang="en-US" altLang="zh-CN" smtClean="0"/>
              <a:t>SHIFTRETURN: </a:t>
            </a:r>
            <a:r>
              <a:rPr lang="zh-CN" altLang="en-US" smtClean="0"/>
              <a:t>光标右移，再返回一个单词</a:t>
            </a:r>
          </a:p>
        </p:txBody>
      </p:sp>
    </p:spTree>
    <p:extLst>
      <p:ext uri="{BB962C8B-B14F-4D97-AF65-F5344CB8AC3E}">
        <p14:creationId xmlns:p14="http://schemas.microsoft.com/office/powerpoint/2010/main" val="13127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3.9 </a:t>
            </a:r>
            <a:r>
              <a:rPr lang="en-US" altLang="zh-CN" dirty="0" smtClean="0"/>
              <a:t>Hard Coding a Scanner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sz="2400" smtClean="0"/>
              <a:t>例：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439863" y="2349500"/>
          <a:ext cx="5805487" cy="337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Visio" r:id="rId3" imgW="3601893" imgH="2095997" progId="Visio.Drawing.11">
                  <p:embed/>
                </p:oleObj>
              </mc:Choice>
              <mc:Fallback>
                <p:oleObj name="Visio" r:id="rId3" imgW="3601893" imgH="209599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349500"/>
                        <a:ext cx="5805487" cy="337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40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3.10 </a:t>
            </a:r>
            <a:r>
              <a:rPr lang="zh-CN" altLang="en-US" dirty="0" smtClean="0"/>
              <a:t>本章小结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512888" y="201453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CC0000"/>
                </a:solidFill>
                <a:cs typeface="Arial" panose="020B0604020202020204" pitchFamily="34" charset="0"/>
              </a:rPr>
              <a:t>正则语言</a:t>
            </a:r>
          </a:p>
        </p:txBody>
      </p:sp>
      <p:grpSp>
        <p:nvGrpSpPr>
          <p:cNvPr id="116750" name="Group 14"/>
          <p:cNvGrpSpPr>
            <a:grpSpLocks/>
          </p:cNvGrpSpPr>
          <p:nvPr/>
        </p:nvGrpSpPr>
        <p:grpSpPr bwMode="auto">
          <a:xfrm>
            <a:off x="2309813" y="2644775"/>
            <a:ext cx="984250" cy="1317625"/>
            <a:chOff x="1455" y="1666"/>
            <a:chExt cx="620" cy="830"/>
          </a:xfrm>
        </p:grpSpPr>
        <p:sp>
          <p:nvSpPr>
            <p:cNvPr id="57358" name="Text Box 6"/>
            <p:cNvSpPr txBox="1">
              <a:spLocks noChangeArrowheads="1"/>
            </p:cNvSpPr>
            <p:nvPr/>
          </p:nvSpPr>
          <p:spPr bwMode="auto">
            <a:xfrm>
              <a:off x="1511" y="2169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CC0000"/>
                  </a:solidFill>
                  <a:cs typeface="Arial" panose="020B0604020202020204" pitchFamily="34" charset="0"/>
                </a:rPr>
                <a:t>DFA</a:t>
              </a:r>
            </a:p>
          </p:txBody>
        </p:sp>
        <p:sp>
          <p:nvSpPr>
            <p:cNvPr id="57359" name="AutoShape 10"/>
            <p:cNvSpPr>
              <a:spLocks noChangeArrowheads="1"/>
            </p:cNvSpPr>
            <p:nvPr/>
          </p:nvSpPr>
          <p:spPr bwMode="auto">
            <a:xfrm rot="4190770">
              <a:off x="1329" y="1792"/>
              <a:ext cx="544" cy="291"/>
            </a:xfrm>
            <a:prstGeom prst="leftRightArrow">
              <a:avLst>
                <a:gd name="adj1" fmla="val 52926"/>
                <a:gd name="adj2" fmla="val 435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AU" altLang="en-US"/>
            </a:p>
          </p:txBody>
        </p:sp>
      </p:grpSp>
      <p:grpSp>
        <p:nvGrpSpPr>
          <p:cNvPr id="116751" name="Group 15"/>
          <p:cNvGrpSpPr>
            <a:grpSpLocks/>
          </p:cNvGrpSpPr>
          <p:nvPr/>
        </p:nvGrpSpPr>
        <p:grpSpPr bwMode="auto">
          <a:xfrm>
            <a:off x="3335338" y="3429000"/>
            <a:ext cx="2117725" cy="519113"/>
            <a:chOff x="2101" y="2160"/>
            <a:chExt cx="1334" cy="327"/>
          </a:xfrm>
        </p:grpSpPr>
        <p:sp>
          <p:nvSpPr>
            <p:cNvPr id="57356" name="Text Box 7"/>
            <p:cNvSpPr txBox="1">
              <a:spLocks noChangeArrowheads="1"/>
            </p:cNvSpPr>
            <p:nvPr/>
          </p:nvSpPr>
          <p:spPr bwMode="auto">
            <a:xfrm>
              <a:off x="2871" y="2160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CC0000"/>
                  </a:solidFill>
                  <a:cs typeface="Arial" panose="020B0604020202020204" pitchFamily="34" charset="0"/>
                </a:rPr>
                <a:t>NFA</a:t>
              </a:r>
            </a:p>
          </p:txBody>
        </p:sp>
        <p:sp>
          <p:nvSpPr>
            <p:cNvPr id="57357" name="AutoShape 11"/>
            <p:cNvSpPr>
              <a:spLocks noChangeArrowheads="1"/>
            </p:cNvSpPr>
            <p:nvPr/>
          </p:nvSpPr>
          <p:spPr bwMode="auto">
            <a:xfrm>
              <a:off x="2101" y="2182"/>
              <a:ext cx="751" cy="291"/>
            </a:xfrm>
            <a:prstGeom prst="leftRightArrow">
              <a:avLst>
                <a:gd name="adj1" fmla="val 52926"/>
                <a:gd name="adj2" fmla="val 6009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AU" altLang="en-US"/>
            </a:p>
          </p:txBody>
        </p:sp>
      </p:grpSp>
      <p:grpSp>
        <p:nvGrpSpPr>
          <p:cNvPr id="116752" name="Group 16"/>
          <p:cNvGrpSpPr>
            <a:grpSpLocks/>
          </p:cNvGrpSpPr>
          <p:nvPr/>
        </p:nvGrpSpPr>
        <p:grpSpPr bwMode="auto">
          <a:xfrm>
            <a:off x="5426075" y="1970088"/>
            <a:ext cx="3252788" cy="1200150"/>
            <a:chOff x="3418" y="1241"/>
            <a:chExt cx="2049" cy="756"/>
          </a:xfrm>
        </p:grpSpPr>
        <p:sp>
          <p:nvSpPr>
            <p:cNvPr id="57354" name="Text Box 8"/>
            <p:cNvSpPr txBox="1">
              <a:spLocks noChangeArrowheads="1"/>
            </p:cNvSpPr>
            <p:nvPr/>
          </p:nvSpPr>
          <p:spPr bwMode="auto">
            <a:xfrm>
              <a:off x="4231" y="1241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CC0000"/>
                  </a:solidFill>
                  <a:cs typeface="Arial" panose="020B0604020202020204" pitchFamily="34" charset="0"/>
                </a:rPr>
                <a:t>正则表达式</a:t>
              </a:r>
            </a:p>
          </p:txBody>
        </p:sp>
        <p:sp>
          <p:nvSpPr>
            <p:cNvPr id="57355" name="AutoShape 12"/>
            <p:cNvSpPr>
              <a:spLocks noChangeArrowheads="1"/>
            </p:cNvSpPr>
            <p:nvPr/>
          </p:nvSpPr>
          <p:spPr bwMode="auto">
            <a:xfrm rot="-2212034">
              <a:off x="3418" y="1706"/>
              <a:ext cx="984" cy="291"/>
            </a:xfrm>
            <a:prstGeom prst="leftRightArrow">
              <a:avLst>
                <a:gd name="adj1" fmla="val 52926"/>
                <a:gd name="adj2" fmla="val 7874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AU" altLang="en-US"/>
            </a:p>
          </p:txBody>
        </p:sp>
      </p:grpSp>
      <p:grpSp>
        <p:nvGrpSpPr>
          <p:cNvPr id="116753" name="Group 17"/>
          <p:cNvGrpSpPr>
            <a:grpSpLocks/>
          </p:cNvGrpSpPr>
          <p:nvPr/>
        </p:nvGrpSpPr>
        <p:grpSpPr bwMode="auto">
          <a:xfrm>
            <a:off x="5443538" y="3890963"/>
            <a:ext cx="2879725" cy="787400"/>
            <a:chOff x="3429" y="2451"/>
            <a:chExt cx="1814" cy="496"/>
          </a:xfrm>
        </p:grpSpPr>
        <p:sp>
          <p:nvSpPr>
            <p:cNvPr id="57352" name="Text Box 9"/>
            <p:cNvSpPr txBox="1">
              <a:spLocks noChangeArrowheads="1"/>
            </p:cNvSpPr>
            <p:nvPr/>
          </p:nvSpPr>
          <p:spPr bwMode="auto">
            <a:xfrm>
              <a:off x="4231" y="2620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CC0000"/>
                  </a:solidFill>
                  <a:cs typeface="Arial" panose="020B0604020202020204" pitchFamily="34" charset="0"/>
                </a:rPr>
                <a:t>正则文法</a:t>
              </a:r>
            </a:p>
          </p:txBody>
        </p:sp>
        <p:sp>
          <p:nvSpPr>
            <p:cNvPr id="57353" name="AutoShape 13"/>
            <p:cNvSpPr>
              <a:spLocks noChangeArrowheads="1"/>
            </p:cNvSpPr>
            <p:nvPr/>
          </p:nvSpPr>
          <p:spPr bwMode="auto">
            <a:xfrm rot="1828143">
              <a:off x="3429" y="2451"/>
              <a:ext cx="929" cy="291"/>
            </a:xfrm>
            <a:prstGeom prst="leftRightArrow">
              <a:avLst>
                <a:gd name="adj1" fmla="val 52926"/>
                <a:gd name="adj2" fmla="val 743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AU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6825"/>
            <a:ext cx="8229600" cy="5289550"/>
          </a:xfrm>
        </p:spPr>
        <p:txBody>
          <a:bodyPr/>
          <a:lstStyle/>
          <a:p>
            <a:pPr marL="0" indent="0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泵引理：</a:t>
            </a:r>
          </a:p>
          <a:p>
            <a:pPr lvl="1" eaLnBrk="1" hangingPunct="1"/>
            <a:r>
              <a:rPr lang="zh-CN" altLang="en-US" smtClean="0">
                <a:cs typeface="Arial" panose="020B0604020202020204" pitchFamily="34" charset="0"/>
              </a:rPr>
              <a:t>如果</a:t>
            </a:r>
            <a:r>
              <a:rPr lang="en-US" altLang="zh-CN" i="1" smtClean="0">
                <a:cs typeface="Arial" panose="020B0604020202020204" pitchFamily="34" charset="0"/>
              </a:rPr>
              <a:t>L</a:t>
            </a:r>
            <a:r>
              <a:rPr lang="zh-CN" altLang="en-US" smtClean="0">
                <a:cs typeface="Arial" panose="020B0604020202020204" pitchFamily="34" charset="0"/>
              </a:rPr>
              <a:t>是一个正则语言，则存在一个数</a:t>
            </a:r>
            <a:r>
              <a:rPr lang="en-US" altLang="zh-CN" i="1" smtClean="0">
                <a:cs typeface="Arial" panose="020B0604020202020204" pitchFamily="34" charset="0"/>
              </a:rPr>
              <a:t>p</a:t>
            </a:r>
            <a:r>
              <a:rPr lang="en-US" altLang="zh-CN" smtClean="0">
                <a:cs typeface="Arial" panose="020B0604020202020204" pitchFamily="34" charset="0"/>
              </a:rPr>
              <a:t>(</a:t>
            </a:r>
            <a:r>
              <a:rPr lang="zh-CN" altLang="en-US" smtClean="0">
                <a:cs typeface="Arial" panose="020B0604020202020204" pitchFamily="34" charset="0"/>
              </a:rPr>
              <a:t>泵长度</a:t>
            </a:r>
            <a:r>
              <a:rPr lang="en-US" altLang="zh-CN" smtClean="0">
                <a:cs typeface="Arial" panose="020B0604020202020204" pitchFamily="34" charset="0"/>
              </a:rPr>
              <a:t>)</a:t>
            </a:r>
            <a:r>
              <a:rPr lang="zh-CN" altLang="en-US" smtClean="0">
                <a:cs typeface="Arial" panose="020B0604020202020204" pitchFamily="34" charset="0"/>
              </a:rPr>
              <a:t>，使得</a:t>
            </a:r>
            <a:r>
              <a:rPr lang="en-US" altLang="zh-CN" i="1" smtClean="0">
                <a:cs typeface="Arial" panose="020B0604020202020204" pitchFamily="34" charset="0"/>
              </a:rPr>
              <a:t>L</a:t>
            </a:r>
            <a:r>
              <a:rPr lang="zh-CN" altLang="en-US" smtClean="0">
                <a:cs typeface="Arial" panose="020B0604020202020204" pitchFamily="34" charset="0"/>
              </a:rPr>
              <a:t>中任意一个长度不小于</a:t>
            </a:r>
            <a:r>
              <a:rPr lang="en-US" altLang="zh-CN" i="1" smtClean="0">
                <a:cs typeface="Arial" panose="020B0604020202020204" pitchFamily="34" charset="0"/>
              </a:rPr>
              <a:t>p</a:t>
            </a:r>
            <a:r>
              <a:rPr lang="zh-CN" altLang="en-US" smtClean="0">
                <a:cs typeface="Arial" panose="020B0604020202020204" pitchFamily="34" charset="0"/>
              </a:rPr>
              <a:t>的串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，都可以分为三段： 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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，且满足：</a:t>
            </a:r>
          </a:p>
          <a:p>
            <a:pPr lvl="2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对所有的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 0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， 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</a:t>
            </a:r>
            <a:r>
              <a:rPr lang="en-US" altLang="zh-CN" i="1" baseline="30000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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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；</a:t>
            </a:r>
          </a:p>
          <a:p>
            <a:pPr lvl="2" eaLnBrk="1" hangingPunct="1"/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| &gt;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；</a:t>
            </a:r>
          </a:p>
          <a:p>
            <a:pPr lvl="2" eaLnBrk="1" hangingPunct="1"/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|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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。</a:t>
            </a:r>
          </a:p>
          <a:p>
            <a:pPr marL="0" indent="0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证明思路：</a:t>
            </a:r>
          </a:p>
          <a:p>
            <a:pPr lvl="1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令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DFA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识别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为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的状态数。</a:t>
            </a:r>
          </a:p>
          <a:p>
            <a:pPr lvl="1" eaLnBrk="1" hangingPunct="1"/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的长度大于等于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对应的运行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i="1" baseline="-25000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，满足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&gt;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，因此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中存在重复的状态。</a:t>
            </a:r>
            <a:endParaRPr lang="zh-CN" altLang="en-US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3.11 </a:t>
            </a:r>
            <a:r>
              <a:rPr lang="zh-CN" altLang="en-US" dirty="0" smtClean="0"/>
              <a:t>附录：正则语言的泵引理</a:t>
            </a:r>
          </a:p>
        </p:txBody>
      </p:sp>
      <p:sp>
        <p:nvSpPr>
          <p:cNvPr id="125956" name="AutoShape 4"/>
          <p:cNvSpPr>
            <a:spLocks noChangeArrowheads="1"/>
          </p:cNvSpPr>
          <p:nvPr/>
        </p:nvSpPr>
        <p:spPr bwMode="auto">
          <a:xfrm>
            <a:off x="2844800" y="3460750"/>
            <a:ext cx="6151563" cy="1884363"/>
          </a:xfrm>
          <a:prstGeom prst="wedgeRoundRectCallout">
            <a:avLst>
              <a:gd name="adj1" fmla="val 12245"/>
              <a:gd name="adj2" fmla="val 59435"/>
              <a:gd name="adj3" fmla="val 16667"/>
            </a:avLst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sz="2400">
                <a:solidFill>
                  <a:srgbClr val="CC0000"/>
                </a:solidFill>
                <a:sym typeface="Symbol" panose="05050102010706020507" pitchFamily="18" charset="2"/>
              </a:rPr>
              <a:t>令</a:t>
            </a:r>
            <a:r>
              <a:rPr lang="en-US" altLang="zh-CN" sz="2400">
                <a:solidFill>
                  <a:srgbClr val="CC0000"/>
                </a:solidFill>
                <a:sym typeface="Symbol" panose="05050102010706020507" pitchFamily="18" charset="2"/>
              </a:rPr>
              <a:t>k</a:t>
            </a:r>
            <a:r>
              <a:rPr lang="zh-CN" altLang="en-US" sz="2400">
                <a:solidFill>
                  <a:srgbClr val="CC0000"/>
                </a:solidFill>
                <a:sym typeface="Symbol" panose="05050102010706020507" pitchFamily="18" charset="2"/>
              </a:rPr>
              <a:t>为使得</a:t>
            </a:r>
            <a:r>
              <a:rPr lang="zh-CN" altLang="en-US" sz="2400" i="1">
                <a:solidFill>
                  <a:srgbClr val="CC0000"/>
                </a:solidFill>
                <a:sym typeface="Symbol" panose="05050102010706020507" pitchFamily="18" charset="2"/>
              </a:rPr>
              <a:t></a:t>
            </a:r>
            <a:r>
              <a:rPr lang="zh-CN" altLang="en-US">
                <a:sym typeface="Symbol" panose="05050102010706020507" pitchFamily="18" charset="2"/>
              </a:rPr>
              <a:t> </a:t>
            </a:r>
            <a:r>
              <a:rPr lang="zh-CN" altLang="en-US" sz="2400">
                <a:solidFill>
                  <a:srgbClr val="CC0000"/>
                </a:solidFill>
                <a:sym typeface="Symbol" panose="05050102010706020507" pitchFamily="18" charset="2"/>
              </a:rPr>
              <a:t>中状态发生重复的最小下标，</a:t>
            </a:r>
            <a:r>
              <a:rPr lang="zh-CN" altLang="en-US" sz="2400" i="1">
                <a:solidFill>
                  <a:srgbClr val="CC0000"/>
                </a:solidFill>
                <a:sym typeface="Symbol" panose="05050102010706020507" pitchFamily="18" charset="2"/>
              </a:rPr>
              <a:t></a:t>
            </a:r>
            <a:r>
              <a:rPr lang="zh-CN" altLang="en-US" sz="2400">
                <a:solidFill>
                  <a:srgbClr val="CC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CC0000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 i="1">
                <a:solidFill>
                  <a:srgbClr val="CC00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aseline="-25000">
                <a:solidFill>
                  <a:srgbClr val="CC0000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i="1">
                <a:solidFill>
                  <a:srgbClr val="CC00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aseline="-25000">
                <a:solidFill>
                  <a:srgbClr val="CC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>
                <a:solidFill>
                  <a:srgbClr val="CC0000"/>
                </a:solidFill>
                <a:sym typeface="Symbol" panose="05050102010706020507" pitchFamily="18" charset="2"/>
              </a:rPr>
              <a:t>…</a:t>
            </a:r>
            <a:r>
              <a:rPr lang="en-US" altLang="zh-CN" sz="2400" i="1">
                <a:solidFill>
                  <a:srgbClr val="CC00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i="1" baseline="-25000">
                <a:solidFill>
                  <a:srgbClr val="CC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>
                <a:solidFill>
                  <a:srgbClr val="CC0000"/>
                </a:solidFill>
                <a:sym typeface="Symbol" panose="05050102010706020507" pitchFamily="18" charset="2"/>
              </a:rPr>
              <a:t>……</a:t>
            </a:r>
            <a:r>
              <a:rPr lang="en-US" altLang="zh-CN" sz="2400" i="1">
                <a:solidFill>
                  <a:srgbClr val="CC00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i="1" baseline="-25000">
                <a:solidFill>
                  <a:srgbClr val="CC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400">
                <a:solidFill>
                  <a:srgbClr val="CC0000"/>
                </a:solidFill>
                <a:sym typeface="Symbol" panose="05050102010706020507" pitchFamily="18" charset="2"/>
              </a:rPr>
              <a:t>……</a:t>
            </a:r>
            <a:r>
              <a:rPr lang="en-US" altLang="zh-CN" sz="2400" i="1">
                <a:solidFill>
                  <a:srgbClr val="CC00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i="1" baseline="-25000">
                <a:solidFill>
                  <a:srgbClr val="CC0000"/>
                </a:solidFill>
                <a:sym typeface="Symbol" panose="05050102010706020507" pitchFamily="18" charset="2"/>
              </a:rPr>
              <a:t>m</a:t>
            </a:r>
            <a:r>
              <a:rPr lang="zh-CN" altLang="en-US" sz="2400">
                <a:solidFill>
                  <a:srgbClr val="CC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i="1">
                <a:solidFill>
                  <a:srgbClr val="CC00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i="1" baseline="-25000">
                <a:solidFill>
                  <a:srgbClr val="CC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>
                <a:solidFill>
                  <a:srgbClr val="CC0000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2400" i="1">
                <a:solidFill>
                  <a:srgbClr val="CC00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i="1" baseline="-25000">
                <a:solidFill>
                  <a:srgbClr val="CC0000"/>
                </a:solidFill>
                <a:sym typeface="Symbol" panose="05050102010706020507" pitchFamily="18" charset="2"/>
              </a:rPr>
              <a:t>k</a:t>
            </a:r>
            <a:endParaRPr lang="el-GR" altLang="zh-CN" sz="2400" i="1" baseline="-25000">
              <a:solidFill>
                <a:srgbClr val="CC0000"/>
              </a:solidFill>
              <a:sym typeface="Symbol" panose="05050102010706020507" pitchFamily="18" charset="2"/>
            </a:endParaRPr>
          </a:p>
        </p:txBody>
      </p:sp>
      <p:grpSp>
        <p:nvGrpSpPr>
          <p:cNvPr id="125965" name="Group 13"/>
          <p:cNvGrpSpPr>
            <a:grpSpLocks/>
          </p:cNvGrpSpPr>
          <p:nvPr/>
        </p:nvGrpSpPr>
        <p:grpSpPr bwMode="auto">
          <a:xfrm>
            <a:off x="4808538" y="4367213"/>
            <a:ext cx="2692400" cy="758825"/>
            <a:chOff x="3029" y="2751"/>
            <a:chExt cx="1696" cy="478"/>
          </a:xfrm>
        </p:grpSpPr>
        <p:sp>
          <p:nvSpPr>
            <p:cNvPr id="58374" name="Freeform 6"/>
            <p:cNvSpPr>
              <a:spLocks/>
            </p:cNvSpPr>
            <p:nvPr/>
          </p:nvSpPr>
          <p:spPr bwMode="auto">
            <a:xfrm>
              <a:off x="3029" y="2751"/>
              <a:ext cx="552" cy="165"/>
            </a:xfrm>
            <a:custGeom>
              <a:avLst/>
              <a:gdLst>
                <a:gd name="T0" fmla="*/ 0 w 552"/>
                <a:gd name="T1" fmla="*/ 0 h 165"/>
                <a:gd name="T2" fmla="*/ 303 w 552"/>
                <a:gd name="T3" fmla="*/ 163 h 165"/>
                <a:gd name="T4" fmla="*/ 552 w 552"/>
                <a:gd name="T5" fmla="*/ 15 h 1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2" h="165">
                  <a:moveTo>
                    <a:pt x="0" y="0"/>
                  </a:moveTo>
                  <a:cubicBezTo>
                    <a:pt x="105" y="80"/>
                    <a:pt x="211" y="161"/>
                    <a:pt x="303" y="163"/>
                  </a:cubicBezTo>
                  <a:cubicBezTo>
                    <a:pt x="395" y="165"/>
                    <a:pt x="473" y="90"/>
                    <a:pt x="552" y="15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8375" name="Freeform 7"/>
            <p:cNvSpPr>
              <a:spLocks/>
            </p:cNvSpPr>
            <p:nvPr/>
          </p:nvSpPr>
          <p:spPr bwMode="auto">
            <a:xfrm>
              <a:off x="3628" y="2759"/>
              <a:ext cx="552" cy="165"/>
            </a:xfrm>
            <a:custGeom>
              <a:avLst/>
              <a:gdLst>
                <a:gd name="T0" fmla="*/ 0 w 552"/>
                <a:gd name="T1" fmla="*/ 0 h 165"/>
                <a:gd name="T2" fmla="*/ 303 w 552"/>
                <a:gd name="T3" fmla="*/ 163 h 165"/>
                <a:gd name="T4" fmla="*/ 552 w 552"/>
                <a:gd name="T5" fmla="*/ 15 h 1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2" h="165">
                  <a:moveTo>
                    <a:pt x="0" y="0"/>
                  </a:moveTo>
                  <a:cubicBezTo>
                    <a:pt x="105" y="80"/>
                    <a:pt x="211" y="161"/>
                    <a:pt x="303" y="163"/>
                  </a:cubicBezTo>
                  <a:cubicBezTo>
                    <a:pt x="395" y="165"/>
                    <a:pt x="473" y="90"/>
                    <a:pt x="552" y="15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8376" name="Freeform 8"/>
            <p:cNvSpPr>
              <a:spLocks/>
            </p:cNvSpPr>
            <p:nvPr/>
          </p:nvSpPr>
          <p:spPr bwMode="auto">
            <a:xfrm>
              <a:off x="4173" y="2775"/>
              <a:ext cx="552" cy="165"/>
            </a:xfrm>
            <a:custGeom>
              <a:avLst/>
              <a:gdLst>
                <a:gd name="T0" fmla="*/ 0 w 552"/>
                <a:gd name="T1" fmla="*/ 0 h 165"/>
                <a:gd name="T2" fmla="*/ 303 w 552"/>
                <a:gd name="T3" fmla="*/ 163 h 165"/>
                <a:gd name="T4" fmla="*/ 552 w 552"/>
                <a:gd name="T5" fmla="*/ 15 h 1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2" h="165">
                  <a:moveTo>
                    <a:pt x="0" y="0"/>
                  </a:moveTo>
                  <a:cubicBezTo>
                    <a:pt x="105" y="80"/>
                    <a:pt x="211" y="161"/>
                    <a:pt x="303" y="163"/>
                  </a:cubicBezTo>
                  <a:cubicBezTo>
                    <a:pt x="395" y="165"/>
                    <a:pt x="473" y="90"/>
                    <a:pt x="552" y="15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8377" name="Text Box 10"/>
            <p:cNvSpPr txBox="1">
              <a:spLocks noChangeArrowheads="1"/>
            </p:cNvSpPr>
            <p:nvPr/>
          </p:nvSpPr>
          <p:spPr bwMode="auto">
            <a:xfrm>
              <a:off x="3219" y="2982"/>
              <a:ext cx="2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CC0000"/>
                  </a:solidFill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58378" name="Text Box 11"/>
            <p:cNvSpPr txBox="1">
              <a:spLocks noChangeArrowheads="1"/>
            </p:cNvSpPr>
            <p:nvPr/>
          </p:nvSpPr>
          <p:spPr bwMode="auto">
            <a:xfrm>
              <a:off x="3787" y="299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CC0000"/>
                  </a:solidFill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58379" name="Text Box 12"/>
            <p:cNvSpPr txBox="1">
              <a:spLocks noChangeArrowheads="1"/>
            </p:cNvSpPr>
            <p:nvPr/>
          </p:nvSpPr>
          <p:spPr bwMode="auto">
            <a:xfrm>
              <a:off x="4348" y="2982"/>
              <a:ext cx="1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CC0000"/>
                  </a:solidFill>
                  <a:sym typeface="Symbol" panose="05050102010706020507" pitchFamily="18" charset="2"/>
                </a:rPr>
                <a:t>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5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build="p"/>
      <p:bldP spid="12595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6825"/>
            <a:ext cx="8229600" cy="5289550"/>
          </a:xfrm>
        </p:spPr>
        <p:txBody>
          <a:bodyPr/>
          <a:lstStyle/>
          <a:p>
            <a:pPr marL="0" indent="0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例：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= { 0</a:t>
            </a:r>
            <a:r>
              <a:rPr lang="en-US" altLang="zh-CN" i="1" baseline="30000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i="1" baseline="30000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|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 0 }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不是正则语言</a:t>
            </a:r>
          </a:p>
          <a:p>
            <a:pPr marL="0" indent="0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证明：</a:t>
            </a:r>
          </a:p>
          <a:p>
            <a:pPr lvl="1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假设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是正则语言，那么必然存在泵长度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</a:p>
          <a:p>
            <a:pPr lvl="1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选择串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= 0</a:t>
            </a:r>
            <a:r>
              <a:rPr lang="en-US" altLang="zh-CN" i="1" baseline="30000" smtClean="0"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i="1" baseline="30000" smtClean="0"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，将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分为三段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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，考虑以下情况：</a:t>
            </a:r>
          </a:p>
          <a:p>
            <a:pPr lvl="2" eaLnBrk="1" hangingPunct="1"/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只包含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： 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</a:t>
            </a:r>
            <a:r>
              <a:rPr lang="en-US" altLang="zh-CN" i="1" baseline="30000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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中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比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多</a:t>
            </a:r>
          </a:p>
          <a:p>
            <a:pPr lvl="2" eaLnBrk="1" hangingPunct="1"/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只包含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： 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</a:t>
            </a:r>
            <a:r>
              <a:rPr lang="en-US" altLang="zh-CN" i="1" baseline="30000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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中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比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多</a:t>
            </a:r>
          </a:p>
          <a:p>
            <a:pPr lvl="2" eaLnBrk="1" hangingPunct="1"/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包含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与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： 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</a:t>
            </a:r>
            <a:r>
              <a:rPr lang="en-US" altLang="zh-CN" i="1" baseline="30000" smtClean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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中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与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的次序混乱。</a:t>
            </a:r>
          </a:p>
          <a:p>
            <a:pPr lvl="1"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所以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zh-CN" i="1" baseline="30000" smtClean="0"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i="1" baseline="30000" smtClean="0"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不能分割，与假设矛盾，即证。</a:t>
            </a:r>
          </a:p>
          <a:p>
            <a:pPr lvl="2" eaLnBrk="1" hangingPunct="1"/>
            <a:endParaRPr lang="zh-CN" altLang="en-US" smtClean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eaLnBrk="1" hangingPunct="1"/>
            <a:endParaRPr lang="zh-CN" altLang="en-US" smtClean="0">
              <a:cs typeface="Arial" panose="020B0604020202020204" pitchFamily="34" charset="0"/>
            </a:endParaRPr>
          </a:p>
          <a:p>
            <a:pPr marL="0" indent="0" eaLnBrk="1" hangingPunct="1"/>
            <a:endParaRPr lang="zh-CN" altLang="en-US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3.11 </a:t>
            </a:r>
            <a:r>
              <a:rPr lang="zh-CN" altLang="en-US" dirty="0" smtClean="0"/>
              <a:t>附录：正则语言的泵引理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3.2 </a:t>
            </a:r>
            <a:r>
              <a:rPr lang="zh-CN" altLang="en-US" dirty="0" smtClean="0"/>
              <a:t>有穷状态自动机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5763" cy="731838"/>
          </a:xfrm>
        </p:spPr>
        <p:txBody>
          <a:bodyPr/>
          <a:lstStyle/>
          <a:p>
            <a:pPr marL="0" indent="0" eaLnBrk="1" hangingPunct="1"/>
            <a:r>
              <a:rPr lang="en-US" altLang="zh-CN" smtClean="0"/>
              <a:t>FA</a:t>
            </a:r>
            <a:r>
              <a:rPr lang="zh-CN" altLang="en-US" smtClean="0"/>
              <a:t>的表示方法</a:t>
            </a:r>
            <a:r>
              <a:rPr lang="en-US" altLang="zh-CN" smtClean="0"/>
              <a:t>---</a:t>
            </a:r>
            <a:r>
              <a:rPr lang="zh-CN" altLang="en-US" sz="2900" smtClean="0"/>
              <a:t>状态图：</a:t>
            </a:r>
          </a:p>
        </p:txBody>
      </p:sp>
      <p:graphicFrame>
        <p:nvGraphicFramePr>
          <p:cNvPr id="716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390775" y="2386013"/>
          <a:ext cx="4321175" cy="276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Visio" r:id="rId3" imgW="1754429" imgH="1120750" progId="Visio.Drawing.11">
                  <p:embed/>
                </p:oleObj>
              </mc:Choice>
              <mc:Fallback>
                <p:oleObj name="Visio" r:id="rId3" imgW="1754429" imgH="11207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2386013"/>
                        <a:ext cx="4321175" cy="276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AutoShape 6"/>
          <p:cNvSpPr>
            <a:spLocks noChangeArrowheads="1"/>
          </p:cNvSpPr>
          <p:nvPr/>
        </p:nvSpPr>
        <p:spPr bwMode="auto">
          <a:xfrm>
            <a:off x="790575" y="5041900"/>
            <a:ext cx="2038350" cy="1038225"/>
          </a:xfrm>
          <a:prstGeom prst="wedgeRoundRectCallout">
            <a:avLst>
              <a:gd name="adj1" fmla="val 73208"/>
              <a:gd name="adj2" fmla="val -63301"/>
              <a:gd name="adj3" fmla="val 16667"/>
            </a:avLst>
          </a:prstGeom>
          <a:solidFill>
            <a:srgbClr val="D6EC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状态：用圆圈表示，圆圈中符号标识状态</a:t>
            </a:r>
          </a:p>
        </p:txBody>
      </p:sp>
      <p:sp>
        <p:nvSpPr>
          <p:cNvPr id="71687" name="AutoShape 7"/>
          <p:cNvSpPr>
            <a:spLocks noChangeArrowheads="1"/>
          </p:cNvSpPr>
          <p:nvPr/>
        </p:nvSpPr>
        <p:spPr bwMode="auto">
          <a:xfrm>
            <a:off x="6732588" y="1309688"/>
            <a:ext cx="2038350" cy="1520825"/>
          </a:xfrm>
          <a:prstGeom prst="wedgeRoundRectCallout">
            <a:avLst>
              <a:gd name="adj1" fmla="val -73287"/>
              <a:gd name="adj2" fmla="val 69417"/>
              <a:gd name="adj3" fmla="val 16667"/>
            </a:avLst>
          </a:prstGeom>
          <a:solidFill>
            <a:srgbClr val="D6EC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迁移：用连接两个状态的箭头表示，箭头上的符号为迁移的激活符号</a:t>
            </a:r>
          </a:p>
        </p:txBody>
      </p:sp>
      <p:sp>
        <p:nvSpPr>
          <p:cNvPr id="71688" name="AutoShape 8"/>
          <p:cNvSpPr>
            <a:spLocks noChangeArrowheads="1"/>
          </p:cNvSpPr>
          <p:nvPr/>
        </p:nvSpPr>
        <p:spPr bwMode="auto">
          <a:xfrm>
            <a:off x="493713" y="2298700"/>
            <a:ext cx="2038350" cy="1038225"/>
          </a:xfrm>
          <a:prstGeom prst="wedgeRoundRectCallout">
            <a:avLst>
              <a:gd name="adj1" fmla="val 59815"/>
              <a:gd name="adj2" fmla="val 87769"/>
              <a:gd name="adj3" fmla="val 16667"/>
            </a:avLst>
          </a:prstGeom>
          <a:solidFill>
            <a:srgbClr val="D6EC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初始状态：无源的箭头标识初始状态</a:t>
            </a:r>
          </a:p>
        </p:txBody>
      </p:sp>
      <p:sp>
        <p:nvSpPr>
          <p:cNvPr id="71689" name="AutoShape 9"/>
          <p:cNvSpPr>
            <a:spLocks noChangeArrowheads="1"/>
          </p:cNvSpPr>
          <p:nvPr/>
        </p:nvSpPr>
        <p:spPr bwMode="auto">
          <a:xfrm>
            <a:off x="6597650" y="5326063"/>
            <a:ext cx="2038350" cy="1038225"/>
          </a:xfrm>
          <a:prstGeom prst="wedgeRoundRectCallout">
            <a:avLst>
              <a:gd name="adj1" fmla="val -74144"/>
              <a:gd name="adj2" fmla="val -79968"/>
              <a:gd name="adj3" fmla="val 16667"/>
            </a:avLst>
          </a:prstGeom>
          <a:solidFill>
            <a:srgbClr val="D6EC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接受状态：用双圈表示接受状态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  <p:bldP spid="71686" grpId="0" animBg="1"/>
      <p:bldP spid="71687" grpId="0" animBg="1"/>
      <p:bldP spid="71688" grpId="0" animBg="1"/>
      <p:bldP spid="716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3.2 </a:t>
            </a:r>
            <a:r>
              <a:rPr lang="zh-CN" altLang="en-US" dirty="0" smtClean="0"/>
              <a:t>有穷状态自动机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731838"/>
          </a:xfrm>
        </p:spPr>
        <p:txBody>
          <a:bodyPr/>
          <a:lstStyle/>
          <a:p>
            <a:pPr marL="0" indent="0" eaLnBrk="1" hangingPunct="1"/>
            <a:r>
              <a:rPr lang="en-US" altLang="zh-CN" smtClean="0"/>
              <a:t>FA</a:t>
            </a:r>
            <a:r>
              <a:rPr lang="zh-CN" altLang="en-US" smtClean="0"/>
              <a:t>的表示方法</a:t>
            </a:r>
            <a:r>
              <a:rPr lang="en-US" altLang="zh-CN" smtClean="0"/>
              <a:t>---</a:t>
            </a:r>
            <a:r>
              <a:rPr lang="zh-CN" altLang="en-US" sz="2900" smtClean="0"/>
              <a:t>迁移表：</a:t>
            </a:r>
          </a:p>
        </p:txBody>
      </p:sp>
      <p:graphicFrame>
        <p:nvGraphicFramePr>
          <p:cNvPr id="7373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57263" y="2886075"/>
          <a:ext cx="2933700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Visio" r:id="rId3" imgW="1754429" imgH="1120750" progId="Visio.Drawing.11">
                  <p:embed/>
                </p:oleObj>
              </mc:Choice>
              <mc:Fallback>
                <p:oleObj name="Visio" r:id="rId3" imgW="1754429" imgH="11207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2886075"/>
                        <a:ext cx="2933700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5" name="Group 27"/>
          <p:cNvGraphicFramePr>
            <a:graphicFrameLocks noGrp="1"/>
          </p:cNvGraphicFramePr>
          <p:nvPr>
            <p:ph sz="quarter" idx="3"/>
          </p:nvPr>
        </p:nvGraphicFramePr>
        <p:xfrm>
          <a:off x="4635500" y="2814638"/>
          <a:ext cx="4038600" cy="1939926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646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FA</a:t>
            </a:r>
            <a:r>
              <a:rPr lang="zh-CN" altLang="en-US" sz="3600" smtClean="0"/>
              <a:t>的语法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4686300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一台</a:t>
            </a:r>
            <a:r>
              <a:rPr lang="en-US" altLang="zh-CN" smtClean="0"/>
              <a:t>FA </a:t>
            </a:r>
            <a:r>
              <a:rPr lang="en-US" altLang="zh-CN" i="1" smtClean="0"/>
              <a:t>M</a:t>
            </a:r>
            <a:r>
              <a:rPr lang="en-US" altLang="zh-CN" smtClean="0"/>
              <a:t> = ( </a:t>
            </a:r>
            <a:r>
              <a:rPr lang="en-US" altLang="zh-CN" i="1" smtClean="0"/>
              <a:t>Q</a:t>
            </a:r>
            <a:r>
              <a:rPr lang="en-US" altLang="zh-CN" smtClean="0"/>
              <a:t>, </a:t>
            </a:r>
            <a:r>
              <a:rPr lang="en-US" altLang="zh-CN" smtClean="0">
                <a:sym typeface="Symbol" panose="05050102010706020507" pitchFamily="18" charset="2"/>
              </a:rPr>
              <a:t>, </a:t>
            </a:r>
            <a:r>
              <a:rPr lang="en-US" altLang="zh-CN" i="1" smtClean="0">
                <a:sym typeface="Symbol" panose="05050102010706020507" pitchFamily="18" charset="2"/>
              </a:rPr>
              <a:t>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F</a:t>
            </a:r>
            <a:r>
              <a:rPr lang="en-US" altLang="zh-CN" smtClean="0">
                <a:sym typeface="Symbol" panose="05050102010706020507" pitchFamily="18" charset="2"/>
              </a:rPr>
              <a:t> )</a:t>
            </a:r>
            <a:r>
              <a:rPr lang="zh-CN" altLang="en-US" smtClean="0">
                <a:sym typeface="Symbol" panose="05050102010706020507" pitchFamily="18" charset="2"/>
              </a:rPr>
              <a:t>，其中：</a:t>
            </a:r>
          </a:p>
          <a:p>
            <a:pPr lvl="1" eaLnBrk="1" hangingPunct="1"/>
            <a:r>
              <a:rPr lang="en-US" altLang="zh-CN" sz="2700" i="1" smtClean="0">
                <a:sym typeface="Symbol" panose="05050102010706020507" pitchFamily="18" charset="2"/>
              </a:rPr>
              <a:t>Q</a:t>
            </a:r>
            <a:r>
              <a:rPr lang="zh-CN" altLang="en-US" sz="2700" smtClean="0">
                <a:sym typeface="Symbol" panose="05050102010706020507" pitchFamily="18" charset="2"/>
              </a:rPr>
              <a:t>为一个非空有穷的状态集合；</a:t>
            </a:r>
          </a:p>
          <a:p>
            <a:pPr lvl="1" eaLnBrk="1" hangingPunct="1"/>
            <a:r>
              <a:rPr lang="zh-CN" altLang="en-US" sz="2700" smtClean="0">
                <a:sym typeface="Symbol" panose="05050102010706020507" pitchFamily="18" charset="2"/>
              </a:rPr>
              <a:t>为有穷的字母表</a:t>
            </a:r>
            <a:r>
              <a:rPr lang="en-US" altLang="zh-CN" sz="2700" smtClean="0">
                <a:sym typeface="Symbol" panose="05050102010706020507" pitchFamily="18" charset="2"/>
              </a:rPr>
              <a:t>( </a:t>
            </a:r>
            <a:r>
              <a:rPr lang="zh-CN" altLang="en-US" sz="2700" smtClean="0">
                <a:sym typeface="Symbol" panose="05050102010706020507" pitchFamily="18" charset="2"/>
              </a:rPr>
              <a:t>符号集 </a:t>
            </a:r>
            <a:r>
              <a:rPr lang="en-US" altLang="zh-CN" sz="2700" smtClean="0">
                <a:sym typeface="Symbol" panose="05050102010706020507" pitchFamily="18" charset="2"/>
              </a:rPr>
              <a:t>)</a:t>
            </a:r>
            <a:r>
              <a:rPr lang="zh-CN" altLang="en-US" sz="2700" smtClean="0">
                <a:sym typeface="Symbol" panose="05050102010706020507" pitchFamily="18" charset="2"/>
              </a:rPr>
              <a:t>；</a:t>
            </a:r>
          </a:p>
          <a:p>
            <a:pPr lvl="1" eaLnBrk="1" hangingPunct="1"/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zh-CN" altLang="en-US" smtClean="0">
                <a:sym typeface="Symbol" panose="05050102010706020507" pitchFamily="18" charset="2"/>
              </a:rPr>
              <a:t>：</a:t>
            </a:r>
            <a:r>
              <a:rPr lang="en-US" altLang="zh-CN" i="1" smtClean="0">
                <a:sym typeface="Symbol" panose="05050102010706020507" pitchFamily="18" charset="2"/>
              </a:rPr>
              <a:t>Q</a:t>
            </a:r>
            <a:r>
              <a:rPr lang="en-US" altLang="zh-CN" smtClean="0">
                <a:sym typeface="Symbol" panose="05050102010706020507" pitchFamily="18" charset="2"/>
              </a:rPr>
              <a:t>  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→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为状态迁移函数；</a:t>
            </a:r>
          </a:p>
          <a:p>
            <a:pPr lvl="1"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为初始状态；</a:t>
            </a:r>
          </a:p>
          <a:p>
            <a:pPr lvl="1"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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为接受状态集合。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4630</TotalTime>
  <Words>4715</Words>
  <Application>Microsoft Office PowerPoint</Application>
  <PresentationFormat>On-screen Show (4:3)</PresentationFormat>
  <Paragraphs>460</Paragraphs>
  <Slides>68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68</vt:i4>
      </vt:variant>
    </vt:vector>
  </HeadingPairs>
  <TitlesOfParts>
    <vt:vector size="80" baseType="lpstr">
      <vt:lpstr>宋体</vt:lpstr>
      <vt:lpstr>Arial</vt:lpstr>
      <vt:lpstr>Lucida Console</vt:lpstr>
      <vt:lpstr>Monotype Corsiva</vt:lpstr>
      <vt:lpstr>Symbol</vt:lpstr>
      <vt:lpstr>Times New Roman</vt:lpstr>
      <vt:lpstr>Wingdings</vt:lpstr>
      <vt:lpstr>默认设计模板</vt:lpstr>
      <vt:lpstr>Visio</vt:lpstr>
      <vt:lpstr>Equation</vt:lpstr>
      <vt:lpstr>Microsoft Visio Drawing</vt:lpstr>
      <vt:lpstr>Microsoft Office Visio 绘图</vt:lpstr>
      <vt:lpstr>编译原理</vt:lpstr>
      <vt:lpstr>3.1 词法分析概述</vt:lpstr>
      <vt:lpstr>3.1 词法分析概述</vt:lpstr>
      <vt:lpstr>3.2 有穷状态自动机</vt:lpstr>
      <vt:lpstr>3.2 有穷状态自动机</vt:lpstr>
      <vt:lpstr>3.2 有穷状态自动机</vt:lpstr>
      <vt:lpstr>3.2 有穷状态自动机</vt:lpstr>
      <vt:lpstr>3.2 有穷状态自动机</vt:lpstr>
      <vt:lpstr>FA的语法</vt:lpstr>
      <vt:lpstr>3.2 有穷状态自动机</vt:lpstr>
      <vt:lpstr>FA的语义( FA与语言的关系 )</vt:lpstr>
      <vt:lpstr>FA的语义( FA与语言的关系 )</vt:lpstr>
      <vt:lpstr>FA的语义( FA与语言的关系 )</vt:lpstr>
      <vt:lpstr>FA与正则语言</vt:lpstr>
      <vt:lpstr>例：</vt:lpstr>
      <vt:lpstr>3.3 正则语言的封闭性</vt:lpstr>
      <vt:lpstr>3.3 正则语言的补运算</vt:lpstr>
      <vt:lpstr>证明思路</vt:lpstr>
      <vt:lpstr>例：一个正则语言的补集</vt:lpstr>
      <vt:lpstr>补自动机的构造</vt:lpstr>
      <vt:lpstr>证明</vt:lpstr>
      <vt:lpstr>例：自动机的乘积</vt:lpstr>
      <vt:lpstr>3.4 非确定性的有穷自动机</vt:lpstr>
      <vt:lpstr>3.4 非确定性的有穷自动机</vt:lpstr>
      <vt:lpstr>3.4 非确定性的有穷自动机</vt:lpstr>
      <vt:lpstr>3.4 非确定性的有穷自动机</vt:lpstr>
      <vt:lpstr>3.4.1 NFA的形式定义</vt:lpstr>
      <vt:lpstr>3.4.1 NFA的形式定义</vt:lpstr>
      <vt:lpstr>3.4.2 NFA的语言</vt:lpstr>
      <vt:lpstr>3.4.2 NFA的语言</vt:lpstr>
      <vt:lpstr>3.4.2 NFA的语言</vt:lpstr>
      <vt:lpstr>3.4.3 NFA与DFA的等价性</vt:lpstr>
      <vt:lpstr>3.4.3 NFA与DFA的等价性</vt:lpstr>
      <vt:lpstr>3.4.3 NFA与DFA的等价性</vt:lpstr>
      <vt:lpstr>3.4.3 NFA与DFA的等价性</vt:lpstr>
      <vt:lpstr>3.4.4 从NFA到DFA的转换</vt:lpstr>
      <vt:lpstr>3.4.4 从NFA到DFA的转换</vt:lpstr>
      <vt:lpstr>3.4.4 从NFA到DFA的转换</vt:lpstr>
      <vt:lpstr>3.4.4 从NFA到DFA的转换</vt:lpstr>
      <vt:lpstr>3.4.5 正则语言的封闭性</vt:lpstr>
      <vt:lpstr>3.4.5 正则语言的封闭性</vt:lpstr>
      <vt:lpstr>3.4.5 正则语言的封闭性</vt:lpstr>
      <vt:lpstr>3.4.5 正则语言的封闭性</vt:lpstr>
      <vt:lpstr>3.5 正则表达式</vt:lpstr>
      <vt:lpstr>3.5.1 正则表达式的定义</vt:lpstr>
      <vt:lpstr>3.5.1 正则表达式的定义</vt:lpstr>
      <vt:lpstr>3.5.2 正则表达式的性质</vt:lpstr>
      <vt:lpstr>3.5.3 正则表达式与FA的等价</vt:lpstr>
      <vt:lpstr>3.5.3 正则表达式与FA的等价</vt:lpstr>
      <vt:lpstr>3.5.3 正则表达式与FA的等价</vt:lpstr>
      <vt:lpstr>3.5.3 正则表达式与FA的等价</vt:lpstr>
      <vt:lpstr>3.5.3 正则表达式与FA的等价</vt:lpstr>
      <vt:lpstr>3.6 正则文法与FA的等价</vt:lpstr>
      <vt:lpstr>3.6.1 正则文法到FA的转换</vt:lpstr>
      <vt:lpstr>3.6.2 FA到正则文法的转换</vt:lpstr>
      <vt:lpstr>3.7 自动机的模拟</vt:lpstr>
      <vt:lpstr>3.7 自动机的模拟</vt:lpstr>
      <vt:lpstr>3.8 LEX编译器</vt:lpstr>
      <vt:lpstr>3.8 LEX编译器</vt:lpstr>
      <vt:lpstr>3.8.1 LEX的工作原理</vt:lpstr>
      <vt:lpstr>3.8.2 LEX的例子</vt:lpstr>
      <vt:lpstr>3.9 Hard Coding a Scanner</vt:lpstr>
      <vt:lpstr>3.9 Hard Coding a Scanner</vt:lpstr>
      <vt:lpstr>3.9 Hard Coding a Scanner</vt:lpstr>
      <vt:lpstr>3.9 Hard Coding a Scanner</vt:lpstr>
      <vt:lpstr>3.10 本章小结</vt:lpstr>
      <vt:lpstr>3.11 附录：正则语言的泵引理</vt:lpstr>
      <vt:lpstr>3.11 附录：正则语言的泵引理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 Title</dc:creator>
  <cp:lastModifiedBy>No Title</cp:lastModifiedBy>
  <cp:revision>166</cp:revision>
  <cp:lastPrinted>1601-01-01T00:00:00Z</cp:lastPrinted>
  <dcterms:created xsi:type="dcterms:W3CDTF">1601-01-01T00:00:00Z</dcterms:created>
  <dcterms:modified xsi:type="dcterms:W3CDTF">2017-11-08T11:23:09Z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