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9933"/>
    <a:srgbClr val="F5F5F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7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146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9C2246-23FA-4C10-8EAE-E36267F17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111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1444FC-9718-4324-8CD4-6FBF1A9C5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8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73DB5-F298-4271-BEC5-66AAE2900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34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103E2-5206-4185-AF70-C20FE636C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16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8D5C4-6576-42D0-BDA2-191260A49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48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15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F5C6E-CCCC-4B9A-8A85-B53656C3C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37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D021-A848-4EED-B7F2-B8AB6CD67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0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03B0D-FCC7-45E9-A038-AC6D49DA7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70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726C-6FBB-4E58-AF4B-BAA0DB5D3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08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2FC9-A33F-4301-BC18-AA28356D2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6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34415-4606-4F20-9D25-4E3A6F6E3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7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7BA74-C98A-4167-AC7E-7B800BF1C7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0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1B21-3FA9-4F99-B867-36E664247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42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8EC21-C311-4C28-B61E-67E875CEDB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4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571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2D5FFE7-EB88-450E-BE21-F31411DFB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kern="12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3213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编译原理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8" y="3059113"/>
            <a:ext cx="6400800" cy="6032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Principles of Compilers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347788" y="3898900"/>
            <a:ext cx="6400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第二章 形式语言概述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文法与语言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句型： 给定文法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= (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，如果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，则称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的一个句型。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句子：对于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的一个句型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，如果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，则称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的一个句子。</a:t>
            </a: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语言：文法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的语言是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的所有句子的集合，记为</a:t>
            </a:r>
            <a:r>
              <a:rPr lang="en-US" altLang="zh-CN" i="1" smtClean="0">
                <a:latin typeface="Monotype Corsiva" panose="030101010102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13316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7842250" y="1628775"/>
          <a:ext cx="3317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330057" imgH="406224" progId="Equation.DSMT4">
                  <p:embed/>
                </p:oleObj>
              </mc:Choice>
              <mc:Fallback>
                <p:oleObj name="Equation" r:id="rId3" imgW="330057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1628775"/>
                        <a:ext cx="3317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文法与语言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→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→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*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→ (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)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endParaRPr lang="en-US" altLang="zh-CN" i="1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mtClean="0">
                <a:latin typeface="Monotype Corsiva" panose="030101010102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则：</a:t>
            </a:r>
          </a:p>
          <a:p>
            <a:pPr lvl="1" eaLnBrk="1" hangingPunct="1"/>
            <a:r>
              <a:rPr lang="en-US" altLang="zh-CN" i="1" smtClean="0">
                <a:latin typeface="Monotype Corsiva" panose="030101010102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为所有以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的运算对象，只包含加法与乘法的表达式的集合。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都是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的句型。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*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 *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都是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的句子。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文法的分类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38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型文法（短语文法）：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对产生式无限制。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型文法（上下文相关文法）：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文法中任意的产生式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→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，则存在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；使得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baseline="-25000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baseline="-25000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型文法（上下文无关文法）：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文法中所有的产生式都为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的形式，其中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zh-CN" altLang="en-US" i="1" smtClean="0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型文法（正则文法）：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文法中所有的产生式都为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或者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aB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的形式，其中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文法的分类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→ cA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型文法的产生式。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sAc → sac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Ab → abb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型文法的产生式。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A → Abc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B → aBc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型文法的产生式。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 → 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 → 1S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型文法的产生式。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文法的分类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文法分类的意义：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针对不同类型的文法，可以使用不同的识别技术。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Turing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可识别的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Turing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可判定的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PDA( Push Down Automata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型文法：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FA( Finite Automata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语法树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语法树：描述句子的语法结构。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语法树的定义：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给定上下文无关文法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= (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树中的每个结点都有一个标记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，且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根结点的标记为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非叶子结点的标记为非终结符。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如果一个结点的标记为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，其子结点的标记从左到右分别为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…,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中的每个句型都存在一个等价的语法树，使得叶子结点的标记从左向右连接恰好等于该句型。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语法树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句子的二义性：一个句子如果存在两个或者以上的与之等价的不同语法树，则称该句子具有二义性。</a:t>
            </a: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文法的二义性：如果一个文法的任意一个句子具有二义性，则称该文法具有二义性。</a:t>
            </a: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G[S]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→ if B then S | if B then S else S |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练习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语言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a, b, c }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，试写出等价的文法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]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：</a:t>
            </a:r>
          </a:p>
          <a:p>
            <a:pPr lvl="1" eaLnBrk="1" hangingPunct="1"/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 a | b | c</a:t>
            </a: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试证明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的语言与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等价。</a:t>
            </a:r>
          </a:p>
          <a:p>
            <a:pPr lvl="1"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即证明集合</a:t>
            </a:r>
            <a:r>
              <a:rPr lang="en-US" altLang="zh-CN" i="1" smtClean="0">
                <a:latin typeface="Monotype Corsiva" panose="030101010102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相等。</a:t>
            </a:r>
          </a:p>
          <a:p>
            <a:pPr lvl="1"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中的每一个句子都在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中。</a:t>
            </a:r>
          </a:p>
          <a:p>
            <a:pPr lvl="1"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中的每一个串都是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的句子。</a:t>
            </a:r>
          </a:p>
          <a:p>
            <a:pPr lvl="1" eaLnBrk="1" hangingPunct="1"/>
            <a:endParaRPr lang="zh-CN" altLang="en-US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练习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给定语言，写出等价的文法。假设字母表为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{ 0, 1 }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中至少包含两个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 }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以相同的符号开始与结束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中的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一样多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中的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比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多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smtClean="0"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= {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baseline="30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baseline="30000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  0 }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的补集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基本概念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字母表</a:t>
            </a:r>
          </a:p>
          <a:p>
            <a:pPr lvl="1" eaLnBrk="1" hangingPunct="1"/>
            <a:r>
              <a:rPr lang="zh-CN" altLang="en-US" dirty="0" smtClean="0"/>
              <a:t>一个非空的有穷集合</a:t>
            </a:r>
          </a:p>
          <a:p>
            <a:pPr lvl="1" eaLnBrk="1" hangingPunct="1"/>
            <a:r>
              <a:rPr lang="zh-CN" altLang="en-US" dirty="0" smtClean="0"/>
              <a:t>集合中的元素称为符号</a:t>
            </a:r>
          </a:p>
          <a:p>
            <a:pPr lvl="1" eaLnBrk="1" hangingPunct="1"/>
            <a:r>
              <a:rPr lang="zh-CN" altLang="en-US" dirty="0" smtClean="0"/>
              <a:t>字母表是语言的最基本组成元素</a:t>
            </a:r>
          </a:p>
          <a:p>
            <a:pPr lvl="1" eaLnBrk="1" hangingPunct="1"/>
            <a:r>
              <a:rPr lang="zh-CN" altLang="en-US" dirty="0" smtClean="0"/>
              <a:t>例如：</a:t>
            </a:r>
            <a:r>
              <a:rPr lang="en-US" altLang="zh-CN" dirty="0" smtClean="0"/>
              <a:t>{ 0, 1 }, {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…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 }, { 0x00, 0x01, … 0x7f }</a:t>
            </a:r>
          </a:p>
          <a:p>
            <a:pPr eaLnBrk="1" hangingPunct="1"/>
            <a:r>
              <a:rPr lang="zh-CN" altLang="en-US" dirty="0" smtClean="0"/>
              <a:t>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符号串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符号的有穷序列称为符号串</a:t>
            </a:r>
          </a:p>
          <a:p>
            <a:pPr lvl="1" eaLnBrk="1" hangingPunct="1"/>
            <a:r>
              <a:rPr lang="zh-CN" altLang="en-US" dirty="0" smtClean="0"/>
              <a:t>不包含任何符号的串称为空串，记为</a:t>
            </a:r>
            <a:r>
              <a:rPr lang="zh-CN" altLang="en-US" dirty="0" smtClean="0">
                <a:sym typeface="Symbol" panose="05050102010706020507" pitchFamily="18" charset="2"/>
              </a:rPr>
              <a:t></a:t>
            </a:r>
          </a:p>
          <a:p>
            <a:pPr lvl="1" eaLnBrk="1" hangingPunct="1"/>
            <a:r>
              <a:rPr lang="zh-CN" altLang="en-US" dirty="0" smtClean="0">
                <a:sym typeface="Symbol" panose="05050102010706020507" pitchFamily="18" charset="2"/>
              </a:rPr>
              <a:t>串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zh-CN" altLang="en-US" dirty="0" smtClean="0">
                <a:sym typeface="Symbol" panose="05050102010706020507" pitchFamily="18" charset="2"/>
              </a:rPr>
              <a:t>中符号的个数称为串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zh-CN" altLang="en-US" dirty="0" smtClean="0">
                <a:sym typeface="Symbol" panose="05050102010706020507" pitchFamily="18" charset="2"/>
              </a:rPr>
              <a:t>的长度，记为</a:t>
            </a:r>
            <a:r>
              <a:rPr lang="en-US" altLang="zh-CN" dirty="0" smtClean="0">
                <a:latin typeface="Symbol" panose="05050102010706020507" pitchFamily="18" charset="2"/>
                <a:sym typeface="Symbol" panose="05050102010706020507" pitchFamily="18" charset="2"/>
              </a:rPr>
              <a:t>|</a:t>
            </a:r>
            <a:r>
              <a:rPr lang="en-US" altLang="zh-CN" i="1" dirty="0" smtClean="0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endParaRPr lang="zh-CN" altLang="zh-CN" dirty="0" smtClean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基本概念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串的连接</a:t>
            </a:r>
          </a:p>
          <a:p>
            <a:pPr lvl="1" eaLnBrk="1" hangingPunct="1"/>
            <a:r>
              <a:rPr lang="zh-CN" altLang="en-US" smtClean="0"/>
              <a:t>令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为两个串，则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的连接记为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zh-CN" alt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i="1" smtClean="0">
                <a:sym typeface="Symbol" panose="05050102010706020507" pitchFamily="18" charset="2"/>
              </a:rPr>
              <a:t> </a:t>
            </a:r>
            <a:r>
              <a:rPr lang="zh-CN" altLang="en-US" i="1" smtClean="0">
                <a:latin typeface="Symbol" panose="05050102010706020507" pitchFamily="18" charset="2"/>
                <a:sym typeface="Symbol" panose="05050102010706020507" pitchFamily="18" charset="2"/>
              </a:rPr>
              <a:t> </a:t>
            </a:r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l-GR" altLang="zh-CN" i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l-GR" altLang="zh-CN" i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 </a:t>
            </a:r>
            <a:r>
              <a:rPr lang="en-US" altLang="zh-CN" i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endParaRPr lang="el-GR" altLang="zh-CN" i="1" smtClean="0">
              <a:latin typeface="Symbol" panose="05050102010706020507" pitchFamily="18" charset="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mtClean="0"/>
              <a:t>串集合的乘积</a:t>
            </a:r>
          </a:p>
          <a:p>
            <a:pPr lvl="1" eaLnBrk="1" hangingPunct="1"/>
            <a:r>
              <a:rPr lang="zh-CN" altLang="en-US" smtClean="0"/>
              <a:t>令</a:t>
            </a:r>
            <a:r>
              <a:rPr lang="en-US" altLang="zh-CN" i="1" smtClean="0"/>
              <a:t>A</a:t>
            </a:r>
            <a:r>
              <a:rPr lang="zh-CN" altLang="en-US" smtClean="0"/>
              <a:t>、</a:t>
            </a:r>
            <a:r>
              <a:rPr lang="en-US" altLang="zh-CN" i="1" smtClean="0"/>
              <a:t>B</a:t>
            </a:r>
            <a:r>
              <a:rPr lang="zh-CN" altLang="en-US" smtClean="0"/>
              <a:t>为两个串集合，则</a:t>
            </a:r>
            <a:r>
              <a:rPr lang="en-US" altLang="zh-CN" i="1" smtClean="0"/>
              <a:t>A</a:t>
            </a:r>
            <a:r>
              <a:rPr lang="zh-CN" altLang="en-US" smtClean="0"/>
              <a:t>与</a:t>
            </a:r>
            <a:r>
              <a:rPr lang="en-US" altLang="zh-CN" i="1" smtClean="0"/>
              <a:t>B</a:t>
            </a:r>
            <a:r>
              <a:rPr lang="zh-CN" altLang="en-US" smtClean="0"/>
              <a:t>的乘积</a:t>
            </a:r>
            <a:r>
              <a:rPr lang="en-US" altLang="zh-CN" i="1" smtClean="0"/>
              <a:t>A</a:t>
            </a:r>
            <a:r>
              <a:rPr lang="en-US" altLang="zh-CN" i="1" smtClean="0">
                <a:cs typeface="Arial" panose="020B0604020202020204" pitchFamily="34" charset="0"/>
              </a:rPr>
              <a:t>·B</a:t>
            </a:r>
            <a:r>
              <a:rPr lang="en-US" altLang="zh-CN" smtClean="0">
                <a:cs typeface="Arial" panose="020B0604020202020204" pitchFamily="34" charset="0"/>
              </a:rPr>
              <a:t> = {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|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l-GR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，也可以缩写为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</a:p>
          <a:p>
            <a:pPr lvl="1" eaLnBrk="1" hangingPunct="1"/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en-US" altLang="zh-CN" i="1" smtClean="0">
                <a:cs typeface="Arial" panose="020B0604020202020204" pitchFamily="34" charset="0"/>
              </a:rPr>
              <a:t>·A = A ·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A,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Ø</a:t>
            </a:r>
            <a:r>
              <a:rPr lang="en-US" altLang="zh-CN" i="1" smtClean="0">
                <a:cs typeface="Arial" panose="020B0604020202020204" pitchFamily="34" charset="0"/>
              </a:rPr>
              <a:t>·A = A ·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Ø</a:t>
            </a:r>
            <a:r>
              <a:rPr lang="en-US" altLang="zh-CN" i="1" smtClean="0">
                <a:cs typeface="Arial" panose="020B0604020202020204" pitchFamily="34" charset="0"/>
              </a:rPr>
              <a:t>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mtClean="0">
                <a:cs typeface="Arial" panose="020B0604020202020204" pitchFamily="34" charset="0"/>
                <a:sym typeface="Symbol" panose="05050102010706020507" pitchFamily="18" charset="2"/>
              </a:rPr>
              <a:t>Ø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i="1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基本概念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串的方幂</a:t>
            </a:r>
          </a:p>
          <a:p>
            <a:pPr lvl="1" eaLnBrk="1" hangingPunct="1"/>
            <a:r>
              <a:rPr lang="zh-CN" altLang="en-US" i="1" smtClean="0">
                <a:sym typeface="Symbol" panose="05050102010706020507" pitchFamily="18" charset="2"/>
              </a:rPr>
              <a:t></a:t>
            </a:r>
            <a:r>
              <a:rPr lang="en-US" altLang="zh-CN" baseline="30000" smtClean="0">
                <a:sym typeface="Symbol" panose="05050102010706020507" pitchFamily="18" charset="2"/>
              </a:rPr>
              <a:t>0</a:t>
            </a:r>
            <a:r>
              <a:rPr lang="en-US" altLang="zh-CN" i="1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endParaRPr lang="en-US" altLang="zh-CN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30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30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 , </a:t>
            </a:r>
            <a:r>
              <a:rPr lang="en-US" altLang="zh-CN" smtClean="0">
                <a:sym typeface="Symbol" panose="05050102010706020507" pitchFamily="18" charset="2"/>
              </a:rPr>
              <a:t>…, </a:t>
            </a:r>
            <a:r>
              <a:rPr lang="en-US" altLang="zh-CN" i="1" smtClean="0">
                <a:sym typeface="Symbol" panose="05050102010706020507" pitchFamily="18" charset="2"/>
              </a:rPr>
              <a:t></a:t>
            </a:r>
            <a:r>
              <a:rPr lang="en-US" altLang="zh-CN" baseline="30000" smtClean="0"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ym typeface="Symbol" panose="05050102010706020507" pitchFamily="18" charset="2"/>
              </a:rPr>
              <a:t> </a:t>
            </a:r>
            <a:r>
              <a:rPr lang="en-US" altLang="zh-CN" baseline="30000" smtClean="0">
                <a:sym typeface="Symbol" panose="05050102010706020507" pitchFamily="18" charset="2"/>
              </a:rPr>
              <a:t>n-1</a:t>
            </a:r>
            <a:endParaRPr lang="el-GR" altLang="zh-CN" baseline="30000" smtClean="0">
              <a:latin typeface="Symbol" panose="05050102010706020507" pitchFamily="18" charset="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mtClean="0"/>
              <a:t>串集合的方幂</a:t>
            </a:r>
          </a:p>
          <a:p>
            <a:pPr lvl="1" eaLnBrk="1" hangingPunct="1"/>
            <a:r>
              <a:rPr lang="en-US" altLang="zh-CN" i="1" smtClean="0"/>
              <a:t>A</a:t>
            </a:r>
            <a:r>
              <a:rPr lang="en-US" altLang="zh-CN" baseline="30000" smtClean="0"/>
              <a:t>0</a:t>
            </a:r>
            <a:r>
              <a:rPr lang="en-US" altLang="zh-CN" smtClean="0"/>
              <a:t> = {</a:t>
            </a:r>
            <a:r>
              <a:rPr lang="en-US" altLang="zh-CN" i="1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en-US" altLang="zh-CN" smtClean="0"/>
              <a:t>}</a:t>
            </a:r>
          </a:p>
          <a:p>
            <a:pPr lvl="1" eaLnBrk="1" hangingPunct="1"/>
            <a:r>
              <a:rPr lang="en-US" altLang="zh-CN" i="1" smtClean="0"/>
              <a:t>A</a:t>
            </a:r>
            <a:r>
              <a:rPr lang="en-US" altLang="zh-CN" baseline="30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AA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n</a:t>
            </a:r>
            <a:r>
              <a:rPr lang="en-US" altLang="zh-CN" smtClean="0"/>
              <a:t> = </a:t>
            </a:r>
            <a:r>
              <a:rPr lang="en-US" altLang="zh-CN" i="1" smtClean="0"/>
              <a:t>AA</a:t>
            </a:r>
            <a:r>
              <a:rPr lang="en-US" altLang="zh-CN" baseline="30000" smtClean="0"/>
              <a:t>n-1</a:t>
            </a:r>
          </a:p>
          <a:p>
            <a:pPr eaLnBrk="1" hangingPunct="1"/>
            <a:endParaRPr lang="en-US" altLang="zh-CN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基本概念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串集合的闭包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 … …</a:t>
            </a:r>
          </a:p>
          <a:p>
            <a:pPr eaLnBrk="1" hangingPunct="1"/>
            <a:r>
              <a:rPr lang="zh-CN" altLang="en-US" smtClean="0"/>
              <a:t>串集合的正闭包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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 … …</a:t>
            </a:r>
            <a:endParaRPr lang="en-US" altLang="zh-CN" smtClean="0"/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 A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</a:p>
          <a:p>
            <a:pPr lvl="1" eaLnBrk="1" hangingPunct="1"/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{ 0, 1 }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为所有二进制串的集合。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基本概念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语言</a:t>
            </a:r>
          </a:p>
          <a:p>
            <a:pPr lvl="1" eaLnBrk="1" hangingPunct="1"/>
            <a:r>
              <a:rPr lang="zh-CN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一个语言为满足一定规律的串的集合。</a:t>
            </a:r>
          </a:p>
          <a:p>
            <a:pPr eaLnBrk="1" hangingPunct="1"/>
            <a:r>
              <a:rPr lang="zh-CN" altLang="en-US" dirty="0" smtClean="0"/>
              <a:t>语言的表示方法</a:t>
            </a:r>
          </a:p>
          <a:p>
            <a:pPr lvl="1" eaLnBrk="1" hangingPunct="1"/>
            <a:r>
              <a:rPr lang="zh-CN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集合表示：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{ 1, </a:t>
            </a:r>
            <a:r>
              <a:rPr lang="en-US" altLang="zh-CN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}, { </a:t>
            </a:r>
            <a:r>
              <a:rPr lang="en-US" altLang="zh-CN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30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&gt; 0 }</a:t>
            </a:r>
            <a:r>
              <a:rPr lang="zh-CN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串集合的运算：</a:t>
            </a:r>
            <a:r>
              <a:rPr lang="en-US" altLang="zh-CN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{1, </a:t>
            </a:r>
            <a:r>
              <a:rPr lang="en-US" altLang="zh-CN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aseline="300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文法与语言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4665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当语言的规律比较复杂的时候，需要更强大的描述工具来描述语言。</a:t>
            </a: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(Grammar)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适合描述程序设计语言的规律。</a:t>
            </a:r>
          </a:p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一个文法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= (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，其中：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为非终结符集合；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为终结符号集合；</a:t>
            </a:r>
          </a:p>
          <a:p>
            <a:pPr lvl="1" eaLnBrk="1" hangingPunct="1"/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为产生式的集合，每一个产生式为一个序偶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，通常也可以写做： 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::=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/>
            <a:r>
              <a:rPr lang="en-US" altLang="zh-CN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为文法的开始符号或者识别符号。</a:t>
            </a:r>
            <a:endParaRPr lang="zh-CN" altLang="en-US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zh-CN" altLang="en-US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文法与语言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78800" cy="2609850"/>
          </a:xfrm>
        </p:spPr>
        <p:txBody>
          <a:bodyPr/>
          <a:lstStyle/>
          <a:p>
            <a:pPr marL="0" indent="0" eaLnBrk="1" hangingPunct="1"/>
            <a:r>
              <a:rPr lang="zh-CN" altLang="en-US" sz="2400" smtClean="0">
                <a:cs typeface="Arial" panose="020B0604020202020204" pitchFamily="34" charset="0"/>
                <a:sym typeface="Symbol" panose="05050102010706020507" pitchFamily="18" charset="2"/>
              </a:rPr>
              <a:t>直接推导：给定文法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= ( 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(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，称</a:t>
            </a:r>
            <a:r>
              <a:rPr lang="zh-CN" altLang="en-US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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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的直接推导，记为</a:t>
            </a:r>
            <a:r>
              <a:rPr lang="zh-CN" altLang="en-US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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zh-CN" altLang="en-US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  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zh-CN" sz="2400" i="1" baseline="3000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/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例：文法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smtClean="0">
                <a:cs typeface="Arial" panose="020B0604020202020204" pitchFamily="34" charset="0"/>
                <a:sym typeface="Symbol" panose="05050102010706020507" pitchFamily="18" charset="2"/>
              </a:rPr>
              <a:t>→1</a:t>
            </a:r>
            <a:r>
              <a:rPr lang="en-US" altLang="zh-CN" sz="2400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400" smtClean="0">
                <a:cs typeface="Arial" panose="020B0604020202020204" pitchFamily="34" charset="0"/>
                <a:sym typeface="Symbol" panose="05050102010706020507" pitchFamily="18" charset="2"/>
              </a:rPr>
              <a:t>0|10</a:t>
            </a:r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zh-CN" altLang="en-US" sz="2200" smtClean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z="2200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zh-CN" altLang="en-US" sz="2200" smtClean="0">
                <a:cs typeface="Arial" panose="020B0604020202020204" pitchFamily="34" charset="0"/>
                <a:sym typeface="Symbol" panose="05050102010706020507" pitchFamily="18" charset="2"/>
              </a:rPr>
              <a:t>的直接推导。</a:t>
            </a:r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  <a:sym typeface="Symbol" panose="05050102010706020507" pitchFamily="18" charset="2"/>
              </a:rPr>
              <a:t>1100</a:t>
            </a:r>
            <a:r>
              <a:rPr lang="zh-CN" altLang="en-US" sz="2200" smtClean="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z="2200" smtClean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200" i="1" smtClean="0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200" smtClean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z="2200" smtClean="0">
                <a:cs typeface="Arial" panose="020B0604020202020204" pitchFamily="34" charset="0"/>
                <a:sym typeface="Symbol" panose="05050102010706020507" pitchFamily="18" charset="2"/>
              </a:rPr>
              <a:t>的直接推导。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71488" y="4926013"/>
            <a:ext cx="84010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2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sz="2400">
                <a:cs typeface="Arial" panose="020B0604020202020204" pitchFamily="34" charset="0"/>
                <a:sym typeface="Symbol" panose="05050102010706020507" pitchFamily="18" charset="2"/>
              </a:rPr>
              <a:t>10</a:t>
            </a:r>
            <a:r>
              <a:rPr lang="zh-CN" altLang="en-US" sz="240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z="2400" i="1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zh-CN" altLang="en-US" sz="2400">
                <a:cs typeface="Arial" panose="020B0604020202020204" pitchFamily="34" charset="0"/>
                <a:sym typeface="Symbol" panose="05050102010706020507" pitchFamily="18" charset="2"/>
              </a:rPr>
              <a:t>的推导，</a:t>
            </a:r>
            <a:r>
              <a:rPr lang="en-US" altLang="zh-CN" sz="2400">
                <a:cs typeface="Arial" panose="020B0604020202020204" pitchFamily="34" charset="0"/>
                <a:sym typeface="Symbol" panose="05050102010706020507" pitchFamily="18" charset="2"/>
              </a:rPr>
              <a:t>1100</a:t>
            </a:r>
            <a:r>
              <a:rPr lang="zh-CN" altLang="en-US" sz="240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z="2400" i="1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zh-CN" altLang="en-US" sz="2400">
                <a:cs typeface="Arial" panose="020B0604020202020204" pitchFamily="34" charset="0"/>
                <a:sym typeface="Symbol" panose="05050102010706020507" pitchFamily="18" charset="2"/>
              </a:rPr>
              <a:t>的推导，</a:t>
            </a:r>
            <a:r>
              <a:rPr lang="en-US" altLang="zh-CN" sz="2400">
                <a:cs typeface="Arial" panose="020B0604020202020204" pitchFamily="34" charset="0"/>
                <a:sym typeface="Symbol" panose="05050102010706020507" pitchFamily="18" charset="2"/>
              </a:rPr>
              <a:t>111</a:t>
            </a:r>
            <a:r>
              <a:rPr lang="en-US" altLang="zh-CN" sz="2400" i="1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400">
                <a:cs typeface="Arial" panose="020B0604020202020204" pitchFamily="34" charset="0"/>
                <a:sym typeface="Symbol" panose="05050102010706020507" pitchFamily="18" charset="2"/>
              </a:rPr>
              <a:t>000</a:t>
            </a:r>
            <a:r>
              <a:rPr lang="zh-CN" altLang="en-US" sz="2400">
                <a:cs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sz="24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i="1"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40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sz="2400">
                <a:cs typeface="Arial" panose="020B0604020202020204" pitchFamily="34" charset="0"/>
                <a:sym typeface="Symbol" panose="05050102010706020507" pitchFamily="18" charset="2"/>
              </a:rPr>
              <a:t>的推导。</a:t>
            </a:r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463550" y="3644900"/>
            <a:ext cx="7897813" cy="1284288"/>
            <a:chOff x="292" y="2296"/>
            <a:chExt cx="4975" cy="809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92" y="2296"/>
              <a:ext cx="4975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2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推导：如果存在一个直接推导序列</a:t>
              </a:r>
              <a:r>
                <a:rPr lang="zh-CN" altLang="en-US" sz="2400" i="1">
                  <a:cs typeface="Arial" panose="020B0604020202020204" pitchFamily="34" charset="0"/>
                  <a:sym typeface="Symbol" panose="05050102010706020507" pitchFamily="18" charset="2"/>
                </a:rPr>
                <a:t>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cs typeface="Arial" panose="020B0604020202020204" pitchFamily="34" charset="0"/>
                  <a:sym typeface="Symbol" panose="05050102010706020507" pitchFamily="18" charset="2"/>
                </a:rPr>
                <a:t>= </a:t>
              </a:r>
              <a:r>
                <a:rPr lang="en-US" altLang="zh-CN" sz="2400" i="1">
                  <a:cs typeface="Arial" panose="020B0604020202020204" pitchFamily="34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aseline="-25000">
                  <a:cs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zh-CN" sz="2400">
                  <a:cs typeface="Arial" panose="020B0604020202020204" pitchFamily="34" charset="0"/>
                  <a:sym typeface="Symbol" panose="05050102010706020507" pitchFamily="18" charset="2"/>
                </a:rPr>
                <a:t>  </a:t>
              </a:r>
              <a:r>
                <a:rPr lang="en-US" altLang="zh-CN" sz="2400" i="1">
                  <a:cs typeface="Arial" panose="020B0604020202020204" pitchFamily="34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aseline="-25000">
                  <a:cs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zh-CN" sz="2400">
                  <a:cs typeface="Arial" panose="020B0604020202020204" pitchFamily="34" charset="0"/>
                  <a:sym typeface="Symbol" panose="05050102010706020507" pitchFamily="18" charset="2"/>
                </a:rPr>
                <a:t>  … </a:t>
              </a:r>
              <a:r>
                <a:rPr lang="en-US" altLang="zh-CN" sz="2400" i="1">
                  <a:cs typeface="Arial" panose="020B0604020202020204" pitchFamily="34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aseline="-25000">
                  <a:cs typeface="Arial" panose="020B0604020202020204" pitchFamily="34" charset="0"/>
                  <a:sym typeface="Symbol" panose="05050102010706020507" pitchFamily="18" charset="2"/>
                </a:rPr>
                <a:t>n</a:t>
              </a:r>
              <a:r>
                <a:rPr lang="en-US" altLang="zh-CN" sz="2400">
                  <a:cs typeface="Arial" panose="020B0604020202020204" pitchFamily="34" charset="0"/>
                  <a:sym typeface="Symbol" panose="05050102010706020507" pitchFamily="18" charset="2"/>
                </a:rPr>
                <a:t> = </a:t>
              </a:r>
              <a:r>
                <a:rPr lang="en-US" altLang="zh-CN" sz="2400" i="1">
                  <a:cs typeface="Arial" panose="020B0604020202020204" pitchFamily="34" charset="0"/>
                  <a:sym typeface="Symbol" panose="05050102010706020507" pitchFamily="18" charset="2"/>
                </a:rPr>
                <a:t>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，</a:t>
              </a:r>
              <a:r>
                <a:rPr lang="en-US" altLang="zh-CN" sz="2400">
                  <a:cs typeface="Arial" panose="020B0604020202020204" pitchFamily="34" charset="0"/>
                  <a:sym typeface="Symbol" panose="05050102010706020507" pitchFamily="18" charset="2"/>
                </a:rPr>
                <a:t>n &gt; 0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，则称</a:t>
              </a:r>
              <a:r>
                <a:rPr lang="zh-CN" altLang="en-US" sz="2400" i="1">
                  <a:cs typeface="Arial" panose="020B0604020202020204" pitchFamily="34" charset="0"/>
                  <a:sym typeface="Symbol" panose="05050102010706020507" pitchFamily="18" charset="2"/>
                </a:rPr>
                <a:t>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为</a:t>
              </a:r>
              <a:r>
                <a:rPr lang="zh-CN" altLang="en-US" sz="2400" i="1">
                  <a:cs typeface="Arial" panose="020B0604020202020204" pitchFamily="34" charset="0"/>
                  <a:sym typeface="Symbol" panose="05050102010706020507" pitchFamily="18" charset="2"/>
                </a:rPr>
                <a:t>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的一个推导，记为</a:t>
              </a:r>
              <a:r>
                <a:rPr lang="zh-CN" altLang="en-US" sz="2400" i="1">
                  <a:cs typeface="Arial" panose="020B0604020202020204" pitchFamily="34" charset="0"/>
                  <a:sym typeface="Symbol" panose="05050102010706020507" pitchFamily="18" charset="2"/>
                </a:rPr>
                <a:t>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     </a:t>
              </a:r>
              <a:r>
                <a:rPr lang="zh-CN" altLang="en-US" sz="2400" i="1">
                  <a:cs typeface="Arial" panose="020B0604020202020204" pitchFamily="34" charset="0"/>
                  <a:sym typeface="Symbol" panose="05050102010706020507" pitchFamily="18" charset="2"/>
                </a:rPr>
                <a:t>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。</a:t>
              </a:r>
            </a:p>
            <a:p>
              <a:pPr eaLnBrk="1" hangingPunct="1"/>
              <a:r>
                <a:rPr lang="zh-CN" altLang="en-US" sz="2400" i="1">
                  <a:sym typeface="Symbol" panose="05050102010706020507" pitchFamily="18" charset="2"/>
                </a:rPr>
                <a:t></a:t>
              </a:r>
              <a:r>
                <a:rPr lang="zh-CN" altLang="en-US" sz="2400">
                  <a:sym typeface="Symbol" panose="05050102010706020507" pitchFamily="18" charset="2"/>
                </a:rPr>
                <a:t>     </a:t>
              </a:r>
              <a:r>
                <a:rPr lang="zh-CN" altLang="en-US" sz="2400" i="1">
                  <a:sym typeface="Symbol" panose="05050102010706020507" pitchFamily="18" charset="2"/>
                </a:rPr>
                <a:t>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表示</a:t>
              </a:r>
              <a:r>
                <a:rPr lang="zh-CN" altLang="en-US" sz="2400" i="1">
                  <a:sym typeface="Symbol" panose="05050102010706020507" pitchFamily="18" charset="2"/>
                </a:rPr>
                <a:t></a:t>
              </a:r>
              <a:r>
                <a:rPr lang="zh-CN" altLang="en-US" sz="2400">
                  <a:sym typeface="Symbol" panose="05050102010706020507" pitchFamily="18" charset="2"/>
                </a:rPr>
                <a:t>     </a:t>
              </a:r>
              <a:r>
                <a:rPr lang="zh-CN" altLang="en-US" sz="2400" i="1">
                  <a:sym typeface="Symbol" panose="05050102010706020507" pitchFamily="18" charset="2"/>
                </a:rPr>
                <a:t></a:t>
              </a:r>
              <a:r>
                <a:rPr lang="zh-CN" altLang="en-US" sz="2400">
                  <a:cs typeface="Arial" panose="020B0604020202020204" pitchFamily="34" charset="0"/>
                  <a:sym typeface="Symbol" panose="05050102010706020507" pitchFamily="18" charset="2"/>
                </a:rPr>
                <a:t>或者</a:t>
              </a:r>
              <a:r>
                <a:rPr lang="zh-CN" altLang="en-US" sz="2400" i="1">
                  <a:sym typeface="Symbol" panose="05050102010706020507" pitchFamily="18" charset="2"/>
                </a:rPr>
                <a:t> </a:t>
              </a:r>
              <a:r>
                <a:rPr lang="zh-CN" altLang="en-US" sz="2400"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sym typeface="Symbol" panose="05050102010706020507" pitchFamily="18" charset="2"/>
                </a:rPr>
                <a:t>= </a:t>
              </a:r>
              <a:r>
                <a:rPr lang="en-US" altLang="zh-CN" sz="2400" i="1">
                  <a:sym typeface="Symbol" panose="05050102010706020507" pitchFamily="18" charset="2"/>
                </a:rPr>
                <a:t></a:t>
              </a:r>
            </a:p>
          </p:txBody>
        </p:sp>
        <p:graphicFrame>
          <p:nvGraphicFramePr>
            <p:cNvPr id="11271" name="Object 4"/>
            <p:cNvGraphicFramePr>
              <a:graphicFrameLocks noChangeAspect="1"/>
            </p:cNvGraphicFramePr>
            <p:nvPr/>
          </p:nvGraphicFramePr>
          <p:xfrm>
            <a:off x="3894" y="2560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Equation" r:id="rId3" imgW="330200" imgH="419100" progId="Equation.DSMT4">
                    <p:embed/>
                  </p:oleObj>
                </mc:Choice>
                <mc:Fallback>
                  <p:oleObj name="Equation" r:id="rId3" imgW="330200" imgH="419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2560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2"/>
            <p:cNvGraphicFramePr>
              <a:graphicFrameLocks noChangeAspect="1"/>
            </p:cNvGraphicFramePr>
            <p:nvPr/>
          </p:nvGraphicFramePr>
          <p:xfrm>
            <a:off x="656" y="2824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5" imgW="330057" imgH="406224" progId="Equation.DSMT4">
                    <p:embed/>
                  </p:oleObj>
                </mc:Choice>
                <mc:Fallback>
                  <p:oleObj name="Equation" r:id="rId5" imgW="330057" imgH="406224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2824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4"/>
            <p:cNvGraphicFramePr>
              <a:graphicFrameLocks noChangeAspect="1"/>
            </p:cNvGraphicFramePr>
            <p:nvPr/>
          </p:nvGraphicFramePr>
          <p:xfrm>
            <a:off x="1521" y="2841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7" imgW="330200" imgH="419100" progId="Equation.DSMT4">
                    <p:embed/>
                  </p:oleObj>
                </mc:Choice>
                <mc:Fallback>
                  <p:oleObj name="Equation" r:id="rId7" imgW="330200" imgH="4191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2841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文法与语言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46650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最左直接推导：如果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A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  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,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(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，则称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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A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的一个最左直接推导。</a:t>
            </a:r>
          </a:p>
          <a:p>
            <a:pPr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最右直接推导：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A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  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, 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 (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smtClean="0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，则称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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i="1" smtClean="0">
                <a:cs typeface="Times New Roman" panose="02020603050405020304" pitchFamily="18" charset="0"/>
                <a:sym typeface="Symbol" panose="05050102010706020507" pitchFamily="18" charset="2"/>
              </a:rPr>
              <a:t>A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的一个最右直接推导。</a:t>
            </a:r>
          </a:p>
          <a:p>
            <a:pPr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最右推导又称为规范推导。</a:t>
            </a:r>
          </a:p>
          <a:p>
            <a:pPr eaLnBrk="1" hangingPunct="1"/>
            <a:r>
              <a:rPr lang="zh-CN" altLang="en-US" smtClean="0">
                <a:cs typeface="Arial" panose="020B0604020202020204" pitchFamily="34" charset="0"/>
                <a:sym typeface="Symbol" panose="05050102010706020507" pitchFamily="18" charset="2"/>
              </a:rPr>
              <a:t>最左推导与最右推导的定义与文法分析的过程相关。</a:t>
            </a:r>
          </a:p>
          <a:p>
            <a:pPr lvl="1" eaLnBrk="1" hangingPunct="1"/>
            <a:endParaRPr lang="zh-CN" altLang="en-US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</TotalTime>
  <Words>1523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Symbol</vt:lpstr>
      <vt:lpstr>Times New Roman</vt:lpstr>
      <vt:lpstr>Monotype Corsiva</vt:lpstr>
      <vt:lpstr>默认设计模板</vt:lpstr>
      <vt:lpstr>MathType 5.0 Equation</vt:lpstr>
      <vt:lpstr>编译原理</vt:lpstr>
      <vt:lpstr>2.1 基本概念</vt:lpstr>
      <vt:lpstr>2.1 基本概念</vt:lpstr>
      <vt:lpstr>2.1 基本概念</vt:lpstr>
      <vt:lpstr>2.1 基本概念</vt:lpstr>
      <vt:lpstr>2.1 基本概念</vt:lpstr>
      <vt:lpstr>2.2 文法与语言</vt:lpstr>
      <vt:lpstr>2.2 文法与语言</vt:lpstr>
      <vt:lpstr>2.2 文法与语言</vt:lpstr>
      <vt:lpstr>2.2 文法与语言</vt:lpstr>
      <vt:lpstr>2.2 文法与语言</vt:lpstr>
      <vt:lpstr>2.3 文法的分类</vt:lpstr>
      <vt:lpstr>2.3 文法的分类</vt:lpstr>
      <vt:lpstr>2.3 文法的分类</vt:lpstr>
      <vt:lpstr>2.4 语法树</vt:lpstr>
      <vt:lpstr>2.4 语法树</vt:lpstr>
      <vt:lpstr>2.4 练习</vt:lpstr>
      <vt:lpstr>2.4 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Title</dc:creator>
  <cp:lastModifiedBy>No Title</cp:lastModifiedBy>
  <cp:revision>84</cp:revision>
  <cp:lastPrinted>1601-01-01T00:00:00Z</cp:lastPrinted>
  <dcterms:created xsi:type="dcterms:W3CDTF">1601-01-01T00:00:00Z</dcterms:created>
  <dcterms:modified xsi:type="dcterms:W3CDTF">2015-09-20T06:03:53Z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