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74" r:id="rId4"/>
    <p:sldId id="258" r:id="rId5"/>
    <p:sldId id="259" r:id="rId6"/>
    <p:sldId id="261" r:id="rId7"/>
    <p:sldId id="263" r:id="rId8"/>
    <p:sldId id="262" r:id="rId9"/>
    <p:sldId id="264" r:id="rId10"/>
    <p:sldId id="275" r:id="rId11"/>
    <p:sldId id="265" r:id="rId12"/>
    <p:sldId id="276" r:id="rId13"/>
    <p:sldId id="266" r:id="rId14"/>
    <p:sldId id="269" r:id="rId15"/>
    <p:sldId id="277" r:id="rId16"/>
    <p:sldId id="278" r:id="rId17"/>
    <p:sldId id="26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88" autoAdjust="0"/>
  </p:normalViewPr>
  <p:slideViewPr>
    <p:cSldViewPr snapToGrid="0">
      <p:cViewPr varScale="1">
        <p:scale>
          <a:sx n="89" d="100"/>
          <a:sy n="89" d="100"/>
        </p:scale>
        <p:origin x="10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1EEDFB-70A6-45F2-8761-DE6288B44C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65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B91EF3-4B1F-4B98-8576-8E6FA9C1D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0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09F76-D699-4C72-8D06-B58A6DD3F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B2F16-40B5-442D-A5C7-60D354323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92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0D59A-27DE-48DD-8FE3-24B17569F3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0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7C6263-404C-4CBD-AFDC-FBD1795D2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6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C857-C32B-4A86-B347-6E29CF8B98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FF73-CBB2-4846-8817-71080DB42A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4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11C01-0D08-48BE-89C1-91C68143FA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5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C5013-A6F1-4BDA-A25F-C716E2B77D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1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9C000-ADDD-468B-A9E4-D3B1340EF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37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FAE75-037D-49E6-A07D-DD9ED19969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94E86-D711-4D2E-9A3C-B286786EE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2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E99CE-F0F5-401C-AB4E-C396E3F30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3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C7A9DB-8510-4DE0-A717-71497D8201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11111.vsd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r>
              <a:rPr lang="en-US" altLang="zh-CN" sz="2800"/>
              <a:t>Principles of Compilers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章 中间代</a:t>
            </a:r>
            <a:r>
              <a:rPr lang="zh-CN" altLang="en-US" dirty="0"/>
              <a:t>码生成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 dirty="0"/>
              <a:t>作用域的实现</a:t>
            </a:r>
          </a:p>
          <a:p>
            <a:pPr lvl="1"/>
            <a:r>
              <a:rPr lang="zh-CN" altLang="en-US" dirty="0"/>
              <a:t>在允许嵌套过程的语言中，需要树状的符号表，实现作用域的嵌套；</a:t>
            </a:r>
          </a:p>
          <a:p>
            <a:pPr lvl="1"/>
            <a:r>
              <a:rPr lang="zh-CN" altLang="en-US" dirty="0"/>
              <a:t>每当遇到一个过程（函数</a:t>
            </a:r>
            <a:r>
              <a:rPr lang="en-US" altLang="zh-CN" dirty="0" smtClean="0"/>
              <a:t>/</a:t>
            </a:r>
            <a:r>
              <a:rPr lang="zh-CN" altLang="en-US" dirty="0"/>
              <a:t>复合</a:t>
            </a:r>
            <a:r>
              <a:rPr lang="zh-CN" altLang="en-US" dirty="0" smtClean="0"/>
              <a:t>语句</a:t>
            </a:r>
            <a:r>
              <a:rPr lang="zh-CN" altLang="en-US" dirty="0"/>
              <a:t>）声明，就为该过程创建一张子表，该过程的所用声明都登记到这张子表中；</a:t>
            </a:r>
          </a:p>
          <a:p>
            <a:pPr lvl="1"/>
            <a:r>
              <a:rPr lang="zh-CN" altLang="en-US" dirty="0"/>
              <a:t>每当过程声明结束，退回到上一级符号表；</a:t>
            </a:r>
          </a:p>
          <a:p>
            <a:pPr lvl="1"/>
            <a:r>
              <a:rPr lang="zh-CN" altLang="en-US" dirty="0"/>
              <a:t>搜索声明的时候，从本符号表中开始，如果未找到，则到上一级符号表中查找，直到根表。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205413"/>
          </a:xfrm>
        </p:spPr>
        <p:txBody>
          <a:bodyPr/>
          <a:lstStyle/>
          <a:p>
            <a:r>
              <a:rPr lang="zh-CN" altLang="en-US" dirty="0"/>
              <a:t>作用域的实现</a:t>
            </a:r>
          </a:p>
          <a:p>
            <a:pPr lvl="1"/>
            <a:r>
              <a:rPr lang="zh-CN" altLang="en-US" dirty="0"/>
              <a:t>过程声明</a:t>
            </a:r>
          </a:p>
          <a:p>
            <a:pPr lvl="2"/>
            <a:r>
              <a:rPr lang="en-US" altLang="zh-CN" dirty="0"/>
              <a:t>D → T id (PL) begin Statements end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en-US" altLang="zh-CN" dirty="0"/>
              <a:t>F → id</a:t>
            </a:r>
          </a:p>
          <a:p>
            <a:pPr lvl="1"/>
            <a:r>
              <a:rPr lang="zh-CN" altLang="en-US" dirty="0"/>
              <a:t>翻译规程</a:t>
            </a:r>
          </a:p>
          <a:p>
            <a:pPr lvl="2"/>
            <a:r>
              <a:rPr lang="en-US" altLang="zh-CN" dirty="0"/>
              <a:t>D → T id D’ (PL) begin </a:t>
            </a:r>
            <a:r>
              <a:rPr lang="en-US" altLang="zh-CN" dirty="0" smtClean="0"/>
              <a:t>Statements </a:t>
            </a:r>
            <a:r>
              <a:rPr lang="en-US" altLang="zh-CN" dirty="0"/>
              <a:t>end D’’</a:t>
            </a:r>
          </a:p>
          <a:p>
            <a:pPr lvl="2"/>
            <a:r>
              <a:rPr lang="en-US" altLang="zh-CN" dirty="0"/>
              <a:t>D’ → </a:t>
            </a:r>
            <a:r>
              <a:rPr lang="en-US" altLang="zh-CN" i="1" dirty="0">
                <a:latin typeface="Symbol" panose="05050102010706020507" pitchFamily="18" charset="2"/>
              </a:rPr>
              <a:t>e</a:t>
            </a:r>
            <a:r>
              <a:rPr lang="en-US" altLang="zh-CN" dirty="0"/>
              <a:t> { push(</a:t>
            </a:r>
            <a:r>
              <a:rPr lang="en-US" altLang="zh-CN" dirty="0" err="1"/>
              <a:t>ct</a:t>
            </a:r>
            <a:r>
              <a:rPr lang="en-US" altLang="zh-CN" dirty="0"/>
              <a:t>); </a:t>
            </a:r>
            <a:r>
              <a:rPr lang="en-US" altLang="zh-CN" dirty="0" err="1"/>
              <a:t>ct</a:t>
            </a:r>
            <a:r>
              <a:rPr lang="en-US" altLang="zh-CN" dirty="0"/>
              <a:t> := </a:t>
            </a:r>
            <a:r>
              <a:rPr lang="en-US" altLang="zh-CN" dirty="0" err="1"/>
              <a:t>NewTable</a:t>
            </a:r>
            <a:r>
              <a:rPr lang="en-US" altLang="zh-CN" dirty="0"/>
              <a:t>(</a:t>
            </a:r>
            <a:r>
              <a:rPr lang="en-US" altLang="zh-CN" dirty="0" err="1"/>
              <a:t>ct</a:t>
            </a:r>
            <a:r>
              <a:rPr lang="en-US" altLang="zh-CN"/>
              <a:t>, </a:t>
            </a:r>
            <a:r>
              <a:rPr lang="en-US" altLang="zh-CN" smtClean="0"/>
              <a:t>$0.Name</a:t>
            </a:r>
            <a:r>
              <a:rPr lang="en-US" altLang="zh-CN" dirty="0"/>
              <a:t>); }</a:t>
            </a:r>
          </a:p>
          <a:p>
            <a:pPr lvl="2"/>
            <a:r>
              <a:rPr lang="en-US" altLang="zh-CN" dirty="0"/>
              <a:t>D’’ → </a:t>
            </a:r>
            <a:r>
              <a:rPr lang="en-US" altLang="zh-CN" i="1" dirty="0">
                <a:latin typeface="Symbol" panose="05050102010706020507" pitchFamily="18" charset="2"/>
              </a:rPr>
              <a:t>e</a:t>
            </a:r>
            <a:r>
              <a:rPr lang="en-US" altLang="zh-CN" dirty="0"/>
              <a:t> { </a:t>
            </a:r>
            <a:r>
              <a:rPr lang="en-US" altLang="zh-CN" dirty="0" err="1"/>
              <a:t>ct</a:t>
            </a:r>
            <a:r>
              <a:rPr lang="en-US" altLang="zh-CN" dirty="0"/>
              <a:t> :=  pop(); }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en-US" altLang="zh-CN" dirty="0"/>
              <a:t>F → id { $$.</a:t>
            </a:r>
            <a:r>
              <a:rPr lang="en-US" altLang="zh-CN" dirty="0" err="1"/>
              <a:t>ent</a:t>
            </a:r>
            <a:r>
              <a:rPr lang="en-US" altLang="zh-CN" dirty="0"/>
              <a:t> := Lookup(</a:t>
            </a:r>
            <a:r>
              <a:rPr lang="en-US" altLang="zh-CN" dirty="0" err="1"/>
              <a:t>ct</a:t>
            </a:r>
            <a:r>
              <a:rPr lang="en-US" altLang="zh-CN" dirty="0"/>
              <a:t>, </a:t>
            </a:r>
            <a:r>
              <a:rPr lang="en-US" altLang="zh-CN" dirty="0" err="1"/>
              <a:t>id.Name</a:t>
            </a:r>
            <a:r>
              <a:rPr lang="en-US" altLang="zh-CN" dirty="0"/>
              <a:t>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sz="2400"/>
              <a:t>例</a:t>
            </a:r>
          </a:p>
          <a:p>
            <a:pPr lvl="1"/>
            <a:r>
              <a:rPr lang="en-US" altLang="zh-CN" sz="1400" b="1">
                <a:latin typeface="Lucida Console" panose="020B0609040504020204" pitchFamily="49" charset="0"/>
              </a:rPr>
              <a:t>int</a:t>
            </a:r>
            <a:r>
              <a:rPr lang="en-US" altLang="zh-CN" sz="1400">
                <a:latin typeface="Lucida Console" panose="020B0609040504020204" pitchFamily="49" charset="0"/>
              </a:rPr>
              <a:t> foo;</a:t>
            </a:r>
          </a:p>
          <a:p>
            <a:pPr lvl="1"/>
            <a:r>
              <a:rPr lang="en-US" altLang="zh-CN" sz="1400" b="1">
                <a:latin typeface="Lucida Console" panose="020B0609040504020204" pitchFamily="49" charset="0"/>
              </a:rPr>
              <a:t>void</a:t>
            </a:r>
            <a:r>
              <a:rPr lang="en-US" altLang="zh-CN" sz="1400">
                <a:latin typeface="Lucida Console" panose="020B0609040504020204" pitchFamily="49" charset="0"/>
              </a:rPr>
              <a:t> bar(</a:t>
            </a:r>
            <a:r>
              <a:rPr lang="en-US" altLang="zh-CN" sz="1400" b="1">
                <a:latin typeface="Lucida Console" panose="020B0609040504020204" pitchFamily="49" charset="0"/>
              </a:rPr>
              <a:t>int</a:t>
            </a:r>
            <a:r>
              <a:rPr lang="en-US" altLang="zh-CN" sz="1400">
                <a:latin typeface="Lucida Console" panose="020B0609040504020204" pitchFamily="49" charset="0"/>
              </a:rPr>
              <a:t> zoo) {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foo = 1;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{ 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  </a:t>
            </a:r>
            <a:r>
              <a:rPr lang="en-US" altLang="zh-CN" sz="1400" b="1">
                <a:latin typeface="Lucida Console" panose="020B0609040504020204" pitchFamily="49" charset="0"/>
              </a:rPr>
              <a:t>int</a:t>
            </a:r>
            <a:r>
              <a:rPr lang="en-US" altLang="zh-CN" sz="1400">
                <a:latin typeface="Lucida Console" panose="020B0609040504020204" pitchFamily="49" charset="0"/>
              </a:rPr>
              <a:t> foo;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  foo = zoo + 2;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}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}</a:t>
            </a:r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22525" y="2117725"/>
          <a:ext cx="672147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Visio" r:id="rId3" imgW="3867607" imgH="2110740" progId="Visio.Drawing.11">
                  <p:embed/>
                </p:oleObj>
              </mc:Choice>
              <mc:Fallback>
                <p:oleObj name="Visio" r:id="rId3" imgW="3867607" imgH="21107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117725"/>
                        <a:ext cx="6721475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75638" cy="5205413"/>
          </a:xfrm>
        </p:spPr>
        <p:txBody>
          <a:bodyPr/>
          <a:lstStyle/>
          <a:p>
            <a:r>
              <a:rPr lang="zh-CN" altLang="en-US"/>
              <a:t>记录中的域名</a:t>
            </a:r>
          </a:p>
          <a:p>
            <a:pPr lvl="1"/>
            <a:r>
              <a:rPr lang="zh-CN" altLang="en-US"/>
              <a:t>每当遇到一个记录声明，就为该过程创建一张子表，该记录的所用域都登记到这张子表中；</a:t>
            </a:r>
          </a:p>
          <a:p>
            <a:pPr lvl="1"/>
            <a:r>
              <a:rPr lang="zh-CN" altLang="en-US"/>
              <a:t>为每个域变量分配空间；</a:t>
            </a:r>
          </a:p>
          <a:p>
            <a:pPr lvl="1"/>
            <a:r>
              <a:rPr lang="zh-CN" altLang="en-US"/>
              <a:t>每当记录声明结束，退回到上一级符号表。</a:t>
            </a:r>
          </a:p>
          <a:p>
            <a:r>
              <a:rPr lang="zh-CN" altLang="en-US"/>
              <a:t>翻译规程</a:t>
            </a:r>
          </a:p>
          <a:p>
            <a:pPr lvl="2"/>
            <a:r>
              <a:rPr lang="en-US" altLang="zh-CN"/>
              <a:t>S → struct id begin S’ Declarations end S’’</a:t>
            </a:r>
          </a:p>
          <a:p>
            <a:pPr lvl="2"/>
            <a:r>
              <a:rPr lang="en-US" altLang="zh-CN"/>
              <a:t>S’ → </a:t>
            </a:r>
            <a:r>
              <a:rPr lang="en-US" altLang="zh-CN" i="1">
                <a:latin typeface="Symbol" panose="05050102010706020507" pitchFamily="18" charset="2"/>
              </a:rPr>
              <a:t>e</a:t>
            </a:r>
            <a:r>
              <a:rPr lang="en-US" altLang="zh-CN"/>
              <a:t> { push(ct); ct := NewTable(ct, $-1.Name); }</a:t>
            </a:r>
          </a:p>
          <a:p>
            <a:pPr lvl="2"/>
            <a:r>
              <a:rPr lang="en-US" altLang="zh-CN"/>
              <a:t>S’’ → </a:t>
            </a:r>
            <a:r>
              <a:rPr lang="en-US" altLang="zh-CN" i="1">
                <a:latin typeface="Symbol" panose="05050102010706020507" pitchFamily="18" charset="2"/>
              </a:rPr>
              <a:t>e</a:t>
            </a:r>
            <a:r>
              <a:rPr lang="en-US" altLang="zh-CN"/>
              <a:t> { ct :=  pop();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表达式语句的翻译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表达式的属性</a:t>
            </a:r>
          </a:p>
          <a:p>
            <a:pPr lvl="1"/>
            <a:r>
              <a:rPr lang="zh-CN" altLang="en-US"/>
              <a:t>左值（</a:t>
            </a:r>
            <a:r>
              <a:rPr lang="en-US" altLang="zh-CN"/>
              <a:t>Left Value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右值（</a:t>
            </a:r>
            <a:r>
              <a:rPr lang="en-US" altLang="zh-CN"/>
              <a:t>Right Value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类型（</a:t>
            </a:r>
            <a:r>
              <a:rPr lang="en-US" altLang="zh-CN"/>
              <a:t>Type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副作用（</a:t>
            </a:r>
            <a:r>
              <a:rPr lang="en-US" altLang="zh-CN"/>
              <a:t>Side Effect</a:t>
            </a:r>
            <a:r>
              <a:rPr lang="zh-CN" altLang="en-US"/>
              <a:t>）</a:t>
            </a:r>
          </a:p>
          <a:p>
            <a:r>
              <a:rPr lang="zh-CN" altLang="en-US"/>
              <a:t>例：</a:t>
            </a:r>
          </a:p>
          <a:p>
            <a:pPr lvl="1"/>
            <a:r>
              <a:rPr lang="en-US" altLang="zh-CN"/>
              <a:t>int *p; </a:t>
            </a:r>
            <a:r>
              <a:rPr lang="zh-CN" altLang="en-US"/>
              <a:t>则表达式*</a:t>
            </a:r>
            <a:r>
              <a:rPr lang="en-US" altLang="zh-CN"/>
              <a:t>p</a:t>
            </a:r>
            <a:r>
              <a:rPr lang="zh-CN" altLang="en-US"/>
              <a:t>的左值为</a:t>
            </a:r>
            <a:r>
              <a:rPr lang="en-US" altLang="zh-CN"/>
              <a:t>p</a:t>
            </a:r>
            <a:r>
              <a:rPr lang="zh-CN" altLang="en-US"/>
              <a:t>指向的地址；右值为</a:t>
            </a:r>
            <a:r>
              <a:rPr lang="en-US" altLang="zh-CN"/>
              <a:t>p</a:t>
            </a:r>
            <a:r>
              <a:rPr lang="zh-CN" altLang="en-US"/>
              <a:t>指向单元的内容；类型为</a:t>
            </a:r>
            <a:r>
              <a:rPr lang="en-US" altLang="zh-CN"/>
              <a:t>integer</a:t>
            </a:r>
            <a:r>
              <a:rPr lang="zh-CN" altLang="en-US"/>
              <a:t>；无副作用。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表达式语句的翻译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 dirty="0"/>
              <a:t>表达式语句的翻译规程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F → id { s := Lookup(</a:t>
            </a:r>
            <a:r>
              <a:rPr lang="en-US" altLang="zh-CN" sz="1600" dirty="0" err="1">
                <a:latin typeface="Lucida Console" panose="020B0609040504020204" pitchFamily="49" charset="0"/>
              </a:rPr>
              <a:t>ct</a:t>
            </a:r>
            <a:r>
              <a:rPr lang="en-US" altLang="zh-CN" sz="1600" dirty="0">
                <a:latin typeface="Lucida Console" panose="020B0609040504020204" pitchFamily="49" charset="0"/>
              </a:rPr>
              <a:t>, $1.Name);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$$.node = </a:t>
            </a:r>
            <a:r>
              <a:rPr lang="en-US" altLang="zh-CN" sz="1600" dirty="0" err="1">
                <a:latin typeface="Lucida Console" panose="020B0609040504020204" pitchFamily="49" charset="0"/>
              </a:rPr>
              <a:t>CreateNode</a:t>
            </a:r>
            <a:r>
              <a:rPr lang="en-US" altLang="zh-CN" sz="1600" dirty="0">
                <a:latin typeface="Lucida Console" panose="020B0609040504020204" pitchFamily="49" charset="0"/>
              </a:rPr>
              <a:t>(IDENTIFIER);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$$.node.lv := </a:t>
            </a:r>
            <a:r>
              <a:rPr lang="en-US" altLang="zh-CN" sz="1600" dirty="0" err="1">
                <a:latin typeface="Lucida Console" panose="020B0609040504020204" pitchFamily="49" charset="0"/>
              </a:rPr>
              <a:t>s.address</a:t>
            </a:r>
            <a:r>
              <a:rPr lang="en-US" altLang="zh-CN" sz="1600" dirty="0">
                <a:latin typeface="Lucida Console" panose="020B0609040504020204" pitchFamily="49" charset="0"/>
              </a:rPr>
              <a:t>; 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</a:t>
            </a:r>
            <a:r>
              <a:rPr lang="en-US" altLang="zh-CN" sz="1600" dirty="0" err="1">
                <a:latin typeface="Lucida Console" panose="020B0609040504020204" pitchFamily="49" charset="0"/>
              </a:rPr>
              <a:t>node.rv</a:t>
            </a:r>
            <a:r>
              <a:rPr lang="en-US" altLang="zh-CN" sz="1600" dirty="0">
                <a:latin typeface="Lucida Console" panose="020B0609040504020204" pitchFamily="49" charset="0"/>
              </a:rPr>
              <a:t> := </a:t>
            </a:r>
            <a:r>
              <a:rPr lang="en-US" altLang="zh-CN" sz="1600" dirty="0" err="1">
                <a:latin typeface="Lucida Console" panose="020B0609040504020204" pitchFamily="49" charset="0"/>
              </a:rPr>
              <a:t>s.value</a:t>
            </a:r>
            <a:r>
              <a:rPr lang="en-US" altLang="zh-CN" sz="1600" dirty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</a:t>
            </a:r>
            <a:r>
              <a:rPr lang="en-US" altLang="zh-CN" sz="1600" dirty="0" err="1">
                <a:latin typeface="Lucida Console" panose="020B0609040504020204" pitchFamily="49" charset="0"/>
              </a:rPr>
              <a:t>node.type</a:t>
            </a:r>
            <a:r>
              <a:rPr lang="en-US" altLang="zh-CN" sz="1600" dirty="0">
                <a:latin typeface="Lucida Console" panose="020B0609040504020204" pitchFamily="49" charset="0"/>
              </a:rPr>
              <a:t> := </a:t>
            </a:r>
            <a:r>
              <a:rPr lang="en-US" altLang="zh-CN" sz="1600" dirty="0" err="1">
                <a:latin typeface="Lucida Console" panose="020B0609040504020204" pitchFamily="49" charset="0"/>
              </a:rPr>
              <a:t>s.type</a:t>
            </a:r>
            <a:r>
              <a:rPr lang="en-US" altLang="zh-CN" sz="1600" dirty="0">
                <a:latin typeface="Lucida Console" panose="020B0609040504020204" pitchFamily="49" charset="0"/>
              </a:rPr>
              <a:t>; }    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F → </a:t>
            </a:r>
            <a:r>
              <a:rPr lang="en-US" altLang="zh-CN" sz="1600" dirty="0" err="1">
                <a:latin typeface="Lucida Console" panose="020B0609040504020204" pitchFamily="49" charset="0"/>
              </a:rPr>
              <a:t>num</a:t>
            </a:r>
            <a:r>
              <a:rPr lang="en-US" altLang="zh-CN" sz="1600" dirty="0">
                <a:latin typeface="Lucida Console" panose="020B0609040504020204" pitchFamily="49" charset="0"/>
              </a:rPr>
              <a:t> {$$.node = </a:t>
            </a:r>
            <a:r>
              <a:rPr lang="en-US" altLang="zh-CN" sz="1600" dirty="0" err="1">
                <a:latin typeface="Lucida Console" panose="020B0609040504020204" pitchFamily="49" charset="0"/>
              </a:rPr>
              <a:t>CreateNode</a:t>
            </a:r>
            <a:r>
              <a:rPr lang="en-US" altLang="zh-CN" sz="1600" dirty="0">
                <a:latin typeface="Lucida Console" panose="020B0609040504020204" pitchFamily="49" charset="0"/>
              </a:rPr>
              <a:t>(CONSTANT);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$$.lv := nil;   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</a:t>
            </a:r>
            <a:r>
              <a:rPr lang="en-US" altLang="zh-CN" sz="1600" dirty="0" err="1">
                <a:latin typeface="Lucida Console" panose="020B0609040504020204" pitchFamily="49" charset="0"/>
              </a:rPr>
              <a:t>rv</a:t>
            </a:r>
            <a:r>
              <a:rPr lang="en-US" altLang="zh-CN" sz="1600" dirty="0">
                <a:latin typeface="Lucida Console" panose="020B0609040504020204" pitchFamily="49" charset="0"/>
              </a:rPr>
              <a:t> := $1.value;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$$.type := $1.type; }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T → T * F { $$.node = </a:t>
            </a:r>
            <a:r>
              <a:rPr lang="en-US" altLang="zh-CN" sz="1600" dirty="0" err="1">
                <a:latin typeface="Lucida Console" panose="020B0609040504020204" pitchFamily="49" charset="0"/>
              </a:rPr>
              <a:t>CreateNode</a:t>
            </a:r>
            <a:r>
              <a:rPr lang="en-US" altLang="zh-CN" sz="1600" dirty="0">
                <a:latin typeface="Lucida Console" panose="020B0609040504020204" pitchFamily="49" charset="0"/>
              </a:rPr>
              <a:t>(MUL);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</a:t>
            </a:r>
            <a:r>
              <a:rPr lang="en-US" altLang="zh-CN" sz="1600" dirty="0" err="1">
                <a:latin typeface="Lucida Console" panose="020B0609040504020204" pitchFamily="49" charset="0"/>
              </a:rPr>
              <a:t>node.AddChild</a:t>
            </a:r>
            <a:r>
              <a:rPr lang="en-US" altLang="zh-CN" sz="1600" dirty="0">
                <a:latin typeface="Lucida Console" panose="020B0609040504020204" pitchFamily="49" charset="0"/>
              </a:rPr>
              <a:t>($1.node);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         $$.</a:t>
            </a:r>
            <a:r>
              <a:rPr lang="en-US" altLang="zh-CN" sz="1600" dirty="0" err="1">
                <a:latin typeface="Lucida Console" panose="020B0609040504020204" pitchFamily="49" charset="0"/>
              </a:rPr>
              <a:t>node.Addchild</a:t>
            </a:r>
            <a:r>
              <a:rPr lang="en-US" altLang="zh-CN" sz="1600" dirty="0">
                <a:latin typeface="Lucida Console" panose="020B0609040504020204" pitchFamily="49" charset="0"/>
              </a:rPr>
              <a:t>($3.node); </a:t>
            </a:r>
            <a:endParaRPr lang="en-US" altLang="zh-CN" sz="1600" dirty="0" smtClean="0">
              <a:latin typeface="Lucida Console" panose="020B0609040504020204" pitchFamily="49" charset="0"/>
            </a:endParaRP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         $$.</a:t>
            </a:r>
            <a:r>
              <a:rPr lang="en-US" altLang="zh-CN" sz="1600" dirty="0" err="1" smtClean="0">
                <a:latin typeface="Lucida Console" panose="020B0609040504020204" pitchFamily="49" charset="0"/>
              </a:rPr>
              <a:t>node.type</a:t>
            </a:r>
            <a:r>
              <a:rPr lang="en-US" altLang="zh-CN" sz="1600" dirty="0">
                <a:latin typeface="Lucida Console" panose="020B0609040504020204" pitchFamily="49" charset="0"/>
              </a:rPr>
              <a:t> 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:= $1.node.type;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         $$.node.lv := nil;</a:t>
            </a:r>
          </a:p>
          <a:p>
            <a:pPr lvl="2"/>
            <a:r>
              <a:rPr lang="en-US" altLang="zh-CN" sz="1600" dirty="0">
                <a:latin typeface="Lucida Console" panose="020B0609040504020204" pitchFamily="49" charset="0"/>
              </a:rPr>
              <a:t> 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         $$.</a:t>
            </a:r>
            <a:r>
              <a:rPr lang="en-US" altLang="zh-CN" sz="1600" dirty="0" err="1" smtClean="0">
                <a:latin typeface="Lucida Console" panose="020B0609040504020204" pitchFamily="49" charset="0"/>
              </a:rPr>
              <a:t>node.rv</a:t>
            </a:r>
            <a:r>
              <a:rPr lang="en-US" altLang="zh-CN" sz="1600" dirty="0" smtClean="0">
                <a:latin typeface="Lucida Console" panose="020B0609040504020204" pitchFamily="49" charset="0"/>
              </a:rPr>
              <a:t> := </a:t>
            </a:r>
            <a:r>
              <a:rPr lang="en-US" altLang="zh-CN" sz="160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CN" sz="1600" smtClean="0">
                <a:latin typeface="Lucida Console" panose="020B0609040504020204" pitchFamily="49" charset="0"/>
              </a:rPr>
              <a:t>; }</a:t>
            </a:r>
            <a:endParaRPr lang="en-US" altLang="zh-CN" sz="16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表达式语句的翻译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数组运算的翻译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语言中</a:t>
            </a:r>
            <a:r>
              <a:rPr lang="en-US" altLang="zh-CN"/>
              <a:t>a[b] == *(a + b)</a:t>
            </a:r>
          </a:p>
          <a:p>
            <a:r>
              <a:rPr lang="zh-CN" altLang="en-US"/>
              <a:t>数组运算的翻译规程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</a:rPr>
              <a:t>E → E1[E2] { pn.node := CreateNode(ADD);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</a:rPr>
              <a:t>              pn.node.AddChild($1.node);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</a:rPr>
              <a:t>              pn.node.AddChild($3.node);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</a:rPr>
              <a:t>              $$.node := CreateNode(PTR);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</a:rPr>
              <a:t>              $$.node.AddChild(pn.node);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类型检查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类型检查</a:t>
            </a:r>
          </a:p>
          <a:p>
            <a:pPr lvl="1"/>
            <a:r>
              <a:rPr lang="zh-CN" altLang="en-US"/>
              <a:t>为了确保程序满足语言的类型规则，必须进行类型检查以发现程序潜在的错误。</a:t>
            </a:r>
          </a:p>
          <a:p>
            <a:pPr lvl="1"/>
            <a:r>
              <a:rPr lang="zh-CN" altLang="en-US"/>
              <a:t>在类型检查的过程中，编译器需要为源程序的每一个语义组成部分赋予一个类型，并验证这些类型是否满足类型系统中的规则。</a:t>
            </a:r>
          </a:p>
          <a:p>
            <a:pPr lvl="1"/>
            <a:r>
              <a:rPr lang="zh-CN" altLang="en-US"/>
              <a:t>如果编译器能够保证程序在运行时刻不会出现类型错误，那么该语言被称为“强类型”的。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类型检查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类型综合</a:t>
            </a:r>
            <a:r>
              <a:rPr lang="en-US" altLang="zh-CN"/>
              <a:t>(Type Synthesis)</a:t>
            </a:r>
          </a:p>
          <a:p>
            <a:pPr lvl="1"/>
            <a:r>
              <a:rPr lang="zh-CN" altLang="en-US"/>
              <a:t>根据子表达式的类型构造父表达式的类型；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int + int = int</a:t>
            </a:r>
          </a:p>
          <a:p>
            <a:r>
              <a:rPr lang="zh-CN" altLang="en-US"/>
              <a:t>类型推导</a:t>
            </a:r>
            <a:r>
              <a:rPr lang="en-US" altLang="zh-CN"/>
              <a:t>(Type Inference)</a:t>
            </a:r>
          </a:p>
          <a:p>
            <a:pPr lvl="1"/>
            <a:r>
              <a:rPr lang="zh-CN" altLang="en-US"/>
              <a:t>根据一个语言结构的使用方式来确定该结构的类型。</a:t>
            </a:r>
          </a:p>
          <a:p>
            <a:pPr lvl="1"/>
            <a:r>
              <a:rPr lang="zh-CN" altLang="en-US"/>
              <a:t>例如：假设</a:t>
            </a:r>
            <a:r>
              <a:rPr lang="en-US" altLang="zh-CN"/>
              <a:t>max</a:t>
            </a:r>
            <a:r>
              <a:rPr lang="zh-CN" altLang="en-US"/>
              <a:t>的类型为</a:t>
            </a:r>
            <a:r>
              <a:rPr lang="en-US" altLang="zh-CN"/>
              <a:t>int </a:t>
            </a:r>
            <a:r>
              <a:rPr lang="en-US" altLang="zh-CN">
                <a:cs typeface="Arial" panose="020B0604020202020204" pitchFamily="34" charset="0"/>
              </a:rPr>
              <a:t>×int → int</a:t>
            </a:r>
            <a:r>
              <a:rPr lang="zh-CN" altLang="en-US">
                <a:cs typeface="Arial" panose="020B0604020202020204" pitchFamily="34" charset="0"/>
              </a:rPr>
              <a:t>，那么根据这个函数的使用</a:t>
            </a:r>
            <a:r>
              <a:rPr lang="en-US" altLang="zh-CN">
                <a:cs typeface="Arial" panose="020B0604020202020204" pitchFamily="34" charset="0"/>
              </a:rPr>
              <a:t>max(a, b)</a:t>
            </a:r>
            <a:r>
              <a:rPr lang="zh-CN" altLang="en-US">
                <a:cs typeface="Arial" panose="020B0604020202020204" pitchFamily="34" charset="0"/>
              </a:rPr>
              <a:t>可以推断出</a:t>
            </a:r>
            <a:r>
              <a:rPr lang="en-US" altLang="zh-CN">
                <a:cs typeface="Arial" panose="020B0604020202020204" pitchFamily="34" charset="0"/>
              </a:rPr>
              <a:t>a</a:t>
            </a:r>
            <a:r>
              <a:rPr lang="zh-CN" altLang="en-US">
                <a:cs typeface="Arial" panose="020B0604020202020204" pitchFamily="34" charset="0"/>
              </a:rPr>
              <a:t>和</a:t>
            </a:r>
            <a:r>
              <a:rPr lang="en-US" altLang="zh-CN">
                <a:cs typeface="Arial" panose="020B0604020202020204" pitchFamily="34" charset="0"/>
              </a:rPr>
              <a:t>b</a:t>
            </a:r>
            <a:r>
              <a:rPr lang="zh-CN" altLang="en-US">
                <a:cs typeface="Arial" panose="020B0604020202020204" pitchFamily="34" charset="0"/>
              </a:rPr>
              <a:t>的类型为</a:t>
            </a:r>
            <a:r>
              <a:rPr lang="en-US" altLang="zh-CN">
                <a:cs typeface="Arial" panose="020B0604020202020204" pitchFamily="34" charset="0"/>
              </a:rPr>
              <a:t>int</a:t>
            </a:r>
            <a:r>
              <a:rPr lang="zh-CN" altLang="en-US"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类型检查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类型转换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为了满足运算符的语义，有的时候需要将运算对象转换为兼容的类型以进行计算。</a:t>
            </a:r>
          </a:p>
          <a:p>
            <a:r>
              <a:rPr lang="zh-CN" altLang="en-US">
                <a:cs typeface="Arial" panose="020B0604020202020204" pitchFamily="34" charset="0"/>
              </a:rPr>
              <a:t>隐式类型转换</a:t>
            </a:r>
          </a:p>
          <a:p>
            <a:pPr lvl="1"/>
            <a:r>
              <a:rPr lang="en-US" altLang="zh-CN">
                <a:cs typeface="Arial" panose="020B0604020202020204" pitchFamily="34" charset="0"/>
              </a:rPr>
              <a:t>Implicit, Coercion, </a:t>
            </a:r>
            <a:r>
              <a:rPr lang="zh-CN" altLang="en-US">
                <a:cs typeface="Arial" panose="020B0604020202020204" pitchFamily="34" charset="0"/>
              </a:rPr>
              <a:t>由编译器自动完成的类型转换。</a:t>
            </a:r>
          </a:p>
          <a:p>
            <a:r>
              <a:rPr lang="zh-CN" altLang="en-US">
                <a:cs typeface="Arial" panose="020B0604020202020204" pitchFamily="34" charset="0"/>
              </a:rPr>
              <a:t>显式类型转换</a:t>
            </a:r>
          </a:p>
          <a:p>
            <a:pPr lvl="1"/>
            <a:r>
              <a:rPr lang="en-US" altLang="zh-CN">
                <a:cs typeface="Arial" panose="020B0604020202020204" pitchFamily="34" charset="0"/>
              </a:rPr>
              <a:t>Explicit, Cast, </a:t>
            </a:r>
            <a:r>
              <a:rPr lang="zh-CN" altLang="en-US">
                <a:cs typeface="Arial" panose="020B0604020202020204" pitchFamily="34" charset="0"/>
              </a:rPr>
              <a:t>由程序员书写的转换运算。</a:t>
            </a:r>
          </a:p>
          <a:p>
            <a:r>
              <a:rPr lang="zh-CN" altLang="en-US">
                <a:cs typeface="Arial" panose="020B0604020202020204" pitchFamily="34" charset="0"/>
              </a:rPr>
              <a:t>常见的转换规则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类型拓宽</a:t>
            </a:r>
            <a:r>
              <a:rPr lang="en-US" altLang="zh-CN">
                <a:cs typeface="Arial" panose="020B0604020202020204" pitchFamily="34" charset="0"/>
              </a:rPr>
              <a:t>(Widening)</a:t>
            </a:r>
            <a:r>
              <a:rPr lang="zh-CN" altLang="en-US">
                <a:cs typeface="Arial" panose="020B0604020202020204" pitchFamily="34" charset="0"/>
              </a:rPr>
              <a:t>与类型窄化</a:t>
            </a:r>
            <a:r>
              <a:rPr lang="en-US" altLang="zh-CN">
                <a:cs typeface="Arial" panose="020B0604020202020204" pitchFamily="34" charset="0"/>
              </a:rPr>
              <a:t>(Narrowing)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中间语言</a:t>
            </a:r>
          </a:p>
          <a:p>
            <a:pPr lvl="1"/>
            <a:r>
              <a:rPr lang="en-US" altLang="zh-CN"/>
              <a:t>Intermediate Language/Representation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在编译过程中会使用多种变换与优化方法，每种方法都需要获取不同类别的程序信息；</a:t>
            </a:r>
          </a:p>
          <a:p>
            <a:pPr lvl="1"/>
            <a:r>
              <a:rPr lang="zh-CN" altLang="en-US"/>
              <a:t>不同的语言适合描述不同的程序信息，例如树型语言有利于描述程序的结构与层次信息，顺序语言有利于描述语句的执行关系；</a:t>
            </a:r>
          </a:p>
          <a:p>
            <a:pPr lvl="1"/>
            <a:r>
              <a:rPr lang="zh-CN" altLang="en-US"/>
              <a:t>现代编译器往往采用多种中间语言，经过多次变换得到目标语言</a:t>
            </a:r>
            <a:r>
              <a:rPr lang="en-US" altLang="zh-CN"/>
              <a:t>;</a:t>
            </a:r>
          </a:p>
          <a:p>
            <a:pPr lvl="1"/>
            <a:r>
              <a:rPr lang="zh-CN" altLang="en-US"/>
              <a:t>使用中间语言可以提高编译器的可移植性。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类型转换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sz="2400"/>
              <a:t>例</a:t>
            </a:r>
          </a:p>
          <a:p>
            <a:pPr lvl="1"/>
            <a:r>
              <a:rPr lang="en-US" altLang="zh-CN" sz="1400" b="1">
                <a:latin typeface="Lucida Console" panose="020B0609040504020204" pitchFamily="49" charset="0"/>
              </a:rPr>
              <a:t>long </a:t>
            </a:r>
            <a:r>
              <a:rPr lang="en-US" altLang="zh-CN" sz="1400">
                <a:latin typeface="Lucida Console" panose="020B0609040504020204" pitchFamily="49" charset="0"/>
              </a:rPr>
              <a:t>a;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char b, c;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c = a + b;</a:t>
            </a:r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9750" y="2265363"/>
          <a:ext cx="5805488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Visio" r:id="rId3" imgW="2417545" imgH="1495124" progId="Visio.Drawing.11">
                  <p:embed/>
                </p:oleObj>
              </mc:Choice>
              <mc:Fallback>
                <p:oleObj name="Visio" r:id="rId3" imgW="2417545" imgH="149512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265363"/>
                        <a:ext cx="5805488" cy="359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类型转换</a:t>
            </a:r>
          </a:p>
        </p:txBody>
      </p:sp>
      <p:graphicFrame>
        <p:nvGraphicFramePr>
          <p:cNvPr id="983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2613" y="1644650"/>
          <a:ext cx="7985125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Visio" r:id="rId3" imgW="3983656" imgH="2316480" progId="Visio.Drawing.11">
                  <p:embed/>
                </p:oleObj>
              </mc:Choice>
              <mc:Fallback>
                <p:oleObj name="Visio" r:id="rId3" imgW="3983656" imgH="23164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644650"/>
                        <a:ext cx="7985125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124450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AST</a:t>
            </a:r>
            <a:r>
              <a:rPr lang="zh-CN" altLang="en-US"/>
              <a:t>到顺序代码</a:t>
            </a:r>
          </a:p>
          <a:p>
            <a:pPr lvl="1"/>
            <a:r>
              <a:rPr lang="zh-CN" altLang="en-US"/>
              <a:t>后序遍历</a:t>
            </a:r>
            <a:r>
              <a:rPr lang="en-US" altLang="zh-CN"/>
              <a:t>AST</a:t>
            </a:r>
            <a:r>
              <a:rPr lang="zh-CN" altLang="en-US"/>
              <a:t>生成三地址码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t = PostOrder(ast);</a:t>
            </a:r>
          </a:p>
          <a:p>
            <a:pPr lvl="2"/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while</a:t>
            </a:r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t != nil </a:t>
            </a:r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do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IsBinary(t)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t.code.add(t.children[0].code);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t.code.add(t.children[1].code);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t.result := NewTemp();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t.code.add(t.result, t.op, t.children[0].result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                 t.children[1].result);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else</a:t>
            </a:r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IsIdentifier(t)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   t.result = t.name;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endif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  t = PostOrder(ast);</a:t>
            </a:r>
          </a:p>
          <a:p>
            <a:pPr lvl="2"/>
            <a:r>
              <a:rPr lang="en-US" altLang="zh-CN" sz="1600" b="1">
                <a:latin typeface="Lucida Console" panose="020B0609040504020204" pitchFamily="49" charset="0"/>
                <a:cs typeface="Arial" panose="020B0604020202020204" pitchFamily="34" charset="0"/>
              </a:rPr>
              <a:t>endwhile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124450"/>
          </a:xfrm>
        </p:spPr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语句的翻译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if (e) s1 else s2;</a:t>
            </a:r>
          </a:p>
          <a:p>
            <a:r>
              <a:rPr lang="zh-CN" altLang="en-US"/>
              <a:t>三地址码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L1: 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jzero e, L2;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s1;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jmp L3;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L2: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  s2;</a:t>
            </a:r>
          </a:p>
          <a:p>
            <a:pPr lvl="2"/>
            <a:r>
              <a:rPr lang="en-US" altLang="zh-CN" sz="1600">
                <a:latin typeface="Lucida Console" panose="020B0609040504020204" pitchFamily="49" charset="0"/>
                <a:cs typeface="Arial" panose="020B0604020202020204" pitchFamily="34" charset="0"/>
              </a:rPr>
              <a:t>L3: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124450"/>
          </a:xfrm>
        </p:spPr>
        <p:txBody>
          <a:bodyPr/>
          <a:lstStyle/>
          <a:p>
            <a:r>
              <a:rPr lang="en-US" altLang="zh-CN" sz="2400" dirty="0"/>
              <a:t>switch</a:t>
            </a:r>
            <a:r>
              <a:rPr lang="zh-CN" altLang="en-US" sz="2400" dirty="0"/>
              <a:t>语句的翻译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switch (e) {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case v1: s1</a:t>
            </a:r>
            <a:r>
              <a:rPr lang="en-US" altLang="zh-CN" sz="14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; break;</a:t>
            </a:r>
            <a:endParaRPr lang="en-US" altLang="zh-CN" sz="14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case v2: s2</a:t>
            </a:r>
            <a:r>
              <a:rPr lang="en-US" altLang="zh-CN" sz="14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; break;</a:t>
            </a:r>
            <a:endParaRPr lang="en-US" altLang="zh-CN" sz="14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…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case </a:t>
            </a:r>
            <a:r>
              <a:rPr lang="en-US" altLang="zh-CN" sz="1400" dirty="0" err="1">
                <a:latin typeface="Lucida Console" panose="020B0609040504020204" pitchFamily="49" charset="0"/>
                <a:cs typeface="Arial" panose="020B0604020202020204" pitchFamily="34" charset="0"/>
              </a:rPr>
              <a:t>vn</a:t>
            </a:r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: </a:t>
            </a:r>
            <a:r>
              <a:rPr lang="en-US" altLang="zh-CN" sz="1400" dirty="0" err="1">
                <a:latin typeface="Lucida Console" panose="020B0609040504020204" pitchFamily="49" charset="0"/>
                <a:cs typeface="Arial" panose="020B0604020202020204" pitchFamily="34" charset="0"/>
              </a:rPr>
              <a:t>sn</a:t>
            </a:r>
            <a:r>
              <a:rPr lang="en-US" altLang="zh-CN" sz="1400">
                <a:latin typeface="Lucida Console" panose="020B0609040504020204" pitchFamily="49" charset="0"/>
                <a:cs typeface="Arial" panose="020B0604020202020204" pitchFamily="34" charset="0"/>
              </a:rPr>
              <a:t>; </a:t>
            </a:r>
            <a:r>
              <a:rPr lang="en-US" altLang="zh-CN" sz="1400" smtClean="0">
                <a:latin typeface="Lucida Console" panose="020B0609040504020204" pitchFamily="49" charset="0"/>
                <a:cs typeface="Arial" panose="020B0604020202020204" pitchFamily="34" charset="0"/>
              </a:rPr>
              <a:t>break; }</a:t>
            </a:r>
            <a:endParaRPr lang="en-US" altLang="zh-CN" sz="14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zh-CN" altLang="en-US" sz="2400" dirty="0"/>
              <a:t>三地址码</a:t>
            </a:r>
          </a:p>
          <a:p>
            <a:pPr lvl="2"/>
            <a:r>
              <a:rPr lang="zh-CN" altLang="en-US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e;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latin typeface="Lucida Console" panose="020B0609040504020204" pitchFamily="49" charset="0"/>
                <a:cs typeface="Arial" panose="020B0604020202020204" pitchFamily="34" charset="0"/>
              </a:rPr>
              <a:t>jmp</a:t>
            </a:r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test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L1: s1;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latin typeface="Lucida Console" panose="020B0609040504020204" pitchFamily="49" charset="0"/>
                <a:cs typeface="Arial" panose="020B0604020202020204" pitchFamily="34" charset="0"/>
              </a:rPr>
              <a:t>jmp</a:t>
            </a:r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next;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L2: s2;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latin typeface="Lucida Console" panose="020B0609040504020204" pitchFamily="49" charset="0"/>
                <a:cs typeface="Arial" panose="020B0604020202020204" pitchFamily="34" charset="0"/>
              </a:rPr>
              <a:t>jmp</a:t>
            </a:r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next;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…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test: j= e, v1, L1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j= e, v2, L2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    …</a:t>
            </a:r>
          </a:p>
          <a:p>
            <a:pPr lvl="2"/>
            <a:r>
              <a:rPr lang="en-US" altLang="zh-CN" sz="1400" dirty="0">
                <a:latin typeface="Lucida Console" panose="020B0609040504020204" pitchFamily="49" charset="0"/>
                <a:cs typeface="Arial" panose="020B0604020202020204" pitchFamily="34" charset="0"/>
              </a:rPr>
              <a:t>next: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1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3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3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508625"/>
          </a:xfrm>
        </p:spPr>
        <p:txBody>
          <a:bodyPr/>
          <a:lstStyle/>
          <a:p>
            <a:r>
              <a:rPr lang="zh-CN" altLang="en-US"/>
              <a:t>布尔表达式的短路翻译方法</a:t>
            </a:r>
          </a:p>
          <a:p>
            <a:pPr lvl="1"/>
            <a:r>
              <a:rPr lang="zh-CN" altLang="en-US"/>
              <a:t>当布尔表达式用于控制流语句</a:t>
            </a:r>
            <a:r>
              <a:rPr lang="en-US" altLang="zh-CN"/>
              <a:t>(if-else, while)</a:t>
            </a:r>
            <a:r>
              <a:rPr lang="zh-CN" altLang="en-US"/>
              <a:t>的时候，布尔运算符</a:t>
            </a:r>
            <a:r>
              <a:rPr lang="en-US" altLang="zh-CN"/>
              <a:t>&amp;&amp;, ||, !</a:t>
            </a:r>
            <a:r>
              <a:rPr lang="zh-CN" altLang="en-US"/>
              <a:t>被翻译为跳转语句；</a:t>
            </a:r>
          </a:p>
          <a:p>
            <a:pPr lvl="1"/>
            <a:r>
              <a:rPr lang="zh-CN" altLang="en-US"/>
              <a:t>如果程序的语义允许不对布尔表达式完全求值，那么编译器可以优化布尔表达式的求值过程，跳过不影响表达式结果的子表达式的计算，这种翻译方法称为短路翻译方法。</a:t>
            </a:r>
          </a:p>
          <a:p>
            <a:pPr lvl="1"/>
            <a:r>
              <a:rPr lang="zh-CN" altLang="en-US"/>
              <a:t>例：</a:t>
            </a:r>
          </a:p>
          <a:p>
            <a:pPr lvl="2"/>
            <a:r>
              <a:rPr lang="en-US" altLang="zh-CN"/>
              <a:t>if (p &amp;&amp; p-&gt;x)</a:t>
            </a:r>
          </a:p>
          <a:p>
            <a:pPr lvl="2"/>
            <a:r>
              <a:rPr lang="en-US" altLang="zh-CN"/>
              <a:t>    q += p-&gt;x</a:t>
            </a:r>
          </a:p>
          <a:p>
            <a:pPr lvl="2"/>
            <a:r>
              <a:rPr lang="zh-CN" altLang="en-US"/>
              <a:t>如果</a:t>
            </a:r>
            <a:r>
              <a:rPr lang="en-US" altLang="zh-CN"/>
              <a:t>p</a:t>
            </a:r>
            <a:r>
              <a:rPr lang="zh-CN" altLang="en-US"/>
              <a:t>不成立（不为</a:t>
            </a:r>
            <a:r>
              <a:rPr lang="en-US" altLang="zh-CN"/>
              <a:t>0</a:t>
            </a:r>
            <a:r>
              <a:rPr lang="zh-CN" altLang="en-US"/>
              <a:t>），在短路的翻译方法中则不需要计算</a:t>
            </a:r>
            <a:r>
              <a:rPr lang="en-US" altLang="zh-CN"/>
              <a:t>p-&gt;x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508625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AST</a:t>
            </a:r>
            <a:r>
              <a:rPr lang="zh-CN" altLang="en-US"/>
              <a:t>生成短路计算的顺序代码</a:t>
            </a:r>
          </a:p>
          <a:p>
            <a:pPr lvl="1"/>
            <a:r>
              <a:rPr lang="zh-CN" altLang="en-US"/>
              <a:t>为每个布尔表达式添加两个属性：</a:t>
            </a:r>
            <a:r>
              <a:rPr lang="en-US" altLang="zh-CN"/>
              <a:t>tentry</a:t>
            </a:r>
            <a:r>
              <a:rPr lang="zh-CN" altLang="en-US"/>
              <a:t>和</a:t>
            </a:r>
            <a:r>
              <a:rPr lang="en-US" altLang="zh-CN"/>
              <a:t>fentry</a:t>
            </a:r>
            <a:r>
              <a:rPr lang="zh-CN" altLang="en-US"/>
              <a:t>，表示该布尔表达式为真或为假时应该跳转的目标。</a:t>
            </a:r>
          </a:p>
          <a:p>
            <a:pPr lvl="1"/>
            <a:r>
              <a:rPr lang="zh-CN" altLang="en-US"/>
              <a:t>采用两次遍历：前序遍历与后序遍历</a:t>
            </a:r>
          </a:p>
          <a:p>
            <a:pPr lvl="2"/>
            <a:r>
              <a:rPr lang="zh-CN" altLang="en-US"/>
              <a:t>前序遍历用于找到控制流语句中的布尔表达式，并计算出每个布尔表达式相关的</a:t>
            </a:r>
            <a:r>
              <a:rPr lang="en-US" altLang="zh-CN"/>
              <a:t>tentry</a:t>
            </a:r>
            <a:r>
              <a:rPr lang="zh-CN" altLang="en-US"/>
              <a:t>和</a:t>
            </a:r>
            <a:r>
              <a:rPr lang="en-US" altLang="zh-CN"/>
              <a:t>fentry</a:t>
            </a:r>
            <a:r>
              <a:rPr lang="zh-CN" altLang="en-US"/>
              <a:t>属性。</a:t>
            </a:r>
          </a:p>
          <a:p>
            <a:pPr lvl="2"/>
            <a:r>
              <a:rPr lang="zh-CN" altLang="en-US"/>
              <a:t>后序遍历根据</a:t>
            </a:r>
            <a:r>
              <a:rPr lang="en-US" altLang="zh-CN"/>
              <a:t>tentry</a:t>
            </a:r>
            <a:r>
              <a:rPr lang="zh-CN" altLang="en-US"/>
              <a:t>和</a:t>
            </a:r>
            <a:r>
              <a:rPr lang="en-US" altLang="zh-CN"/>
              <a:t>fentry</a:t>
            </a:r>
            <a:r>
              <a:rPr lang="zh-CN" altLang="en-US"/>
              <a:t>生成三地址码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sz="2400"/>
              <a:t>例</a:t>
            </a:r>
          </a:p>
          <a:p>
            <a:pPr lvl="1"/>
            <a:r>
              <a:rPr lang="en-US" altLang="zh-CN" sz="1400" b="1">
                <a:latin typeface="Lucida Console" panose="020B0609040504020204" pitchFamily="49" charset="0"/>
              </a:rPr>
              <a:t>if</a:t>
            </a:r>
            <a:r>
              <a:rPr lang="en-US" altLang="zh-CN" sz="1400">
                <a:latin typeface="Lucida Console" panose="020B0609040504020204" pitchFamily="49" charset="0"/>
              </a:rPr>
              <a:t> (p &amp;&amp; p-&gt;x)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p = 0;</a:t>
            </a:r>
          </a:p>
          <a:p>
            <a:pPr lvl="1"/>
            <a:r>
              <a:rPr lang="en-US" altLang="zh-CN" sz="1400" b="1"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  p = 1;</a:t>
            </a:r>
          </a:p>
          <a:p>
            <a:pPr lvl="1"/>
            <a:r>
              <a:rPr lang="en-US" altLang="zh-CN" sz="1400">
                <a:latin typeface="Lucida Console" panose="020B0609040504020204" pitchFamily="49" charset="0"/>
              </a:rPr>
              <a:t>q = 0;</a:t>
            </a:r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22625" y="1679575"/>
          <a:ext cx="5448300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Visio" r:id="rId3" imgW="2689555" imgH="2374697" progId="Visio.Drawing.11">
                  <p:embed/>
                </p:oleObj>
              </mc:Choice>
              <mc:Fallback>
                <p:oleObj name="Visio" r:id="rId3" imgW="2689555" imgH="237469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679575"/>
                        <a:ext cx="5448300" cy="481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117850" y="3187700"/>
            <a:ext cx="5768975" cy="336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152775" y="4324350"/>
            <a:ext cx="5768975" cy="2205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7" grpId="0" animBg="1"/>
      <p:bldP spid="1054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5508625"/>
          </a:xfrm>
        </p:spPr>
        <p:txBody>
          <a:bodyPr/>
          <a:lstStyle/>
          <a:p>
            <a:r>
              <a:rPr lang="en-US" altLang="zh-CN" sz="2400" dirty="0" smtClean="0"/>
              <a:t>While</a:t>
            </a:r>
            <a:r>
              <a:rPr lang="zh-CN" altLang="en-US" sz="2400" dirty="0" smtClean="0"/>
              <a:t>语句的翻译</a:t>
            </a:r>
            <a:endParaRPr lang="zh-CN" altLang="en-US" sz="2400" dirty="0"/>
          </a:p>
          <a:p>
            <a:pPr lvl="1"/>
            <a:r>
              <a:rPr lang="en-AU" altLang="zh-CN" sz="2400" dirty="0" smtClean="0"/>
              <a:t>while E do S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en-AU" altLang="zh-CN" sz="2400" dirty="0" smtClean="0"/>
              <a:t>. </a:t>
            </a:r>
            <a:r>
              <a:rPr lang="zh-CN" altLang="en-US" sz="2400" dirty="0" smtClean="0"/>
              <a:t>生成新标号：</a:t>
            </a:r>
            <a:r>
              <a:rPr lang="en-AU" altLang="zh-CN" sz="2400" dirty="0" smtClean="0"/>
              <a:t>_while@1,_while@2</a:t>
            </a:r>
            <a:r>
              <a:rPr lang="zh-CN" altLang="en-US" sz="2400" dirty="0" smtClean="0"/>
              <a:t>和</a:t>
            </a:r>
            <a:r>
              <a:rPr lang="en-AU" altLang="zh-CN" sz="2400" dirty="0" smtClean="0"/>
              <a:t>_S@1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将</a:t>
            </a:r>
            <a:r>
              <a:rPr lang="en-AU" altLang="zh-CN" sz="2400" smtClean="0"/>
              <a:t>_while@2</a:t>
            </a:r>
            <a:r>
              <a:rPr lang="zh-CN" altLang="en-US" sz="2400" smtClean="0"/>
              <a:t>赋</a:t>
            </a:r>
            <a:r>
              <a:rPr lang="zh-CN" altLang="en-US" sz="2400" dirty="0" smtClean="0"/>
              <a:t>给</a:t>
            </a:r>
            <a:r>
              <a:rPr lang="en-AU" altLang="zh-CN" sz="2400" dirty="0" err="1" smtClean="0"/>
              <a:t>E.</a:t>
            </a:r>
            <a:r>
              <a:rPr lang="en-AU" altLang="zh-CN" sz="2400" dirty="0" err="1"/>
              <a:t>f</a:t>
            </a:r>
            <a:r>
              <a:rPr lang="en-AU" altLang="zh-CN" sz="2400" dirty="0" err="1" smtClean="0"/>
              <a:t>entry</a:t>
            </a:r>
            <a:r>
              <a:rPr lang="zh-CN" altLang="en-US" sz="2400" dirty="0" smtClean="0"/>
              <a:t>，将</a:t>
            </a:r>
            <a:r>
              <a:rPr lang="en-AU" altLang="zh-CN" sz="2400" dirty="0" smtClean="0"/>
              <a:t>_S@1</a:t>
            </a:r>
            <a:r>
              <a:rPr lang="zh-CN" altLang="en-US" sz="2400" dirty="0" smtClean="0"/>
              <a:t>赋给</a:t>
            </a:r>
            <a:r>
              <a:rPr lang="en-AU" altLang="zh-CN" sz="2400" dirty="0" err="1" smtClean="0"/>
              <a:t>E.tentry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3. </a:t>
            </a:r>
            <a:r>
              <a:rPr lang="zh-CN" altLang="en-US" sz="2400" dirty="0" smtClean="0"/>
              <a:t>依次生成一下代码：</a:t>
            </a:r>
            <a:endParaRPr lang="en-US" altLang="zh-CN" sz="2400" dirty="0" smtClean="0"/>
          </a:p>
          <a:p>
            <a:pPr lvl="2"/>
            <a:r>
              <a:rPr lang="en-AU" altLang="zh-CN" dirty="0" smtClean="0"/>
              <a:t>_while@1:</a:t>
            </a:r>
          </a:p>
          <a:p>
            <a:pPr lvl="2"/>
            <a:r>
              <a:rPr lang="en-AU" altLang="zh-CN" dirty="0" smtClean="0"/>
              <a:t>E</a:t>
            </a:r>
          </a:p>
          <a:p>
            <a:pPr lvl="2"/>
            <a:r>
              <a:rPr lang="en-AU" altLang="zh-CN" dirty="0" smtClean="0"/>
              <a:t>_S@1:</a:t>
            </a:r>
          </a:p>
          <a:p>
            <a:pPr lvl="2"/>
            <a:r>
              <a:rPr lang="en-AU" altLang="zh-CN" dirty="0" smtClean="0"/>
              <a:t>S</a:t>
            </a:r>
          </a:p>
          <a:p>
            <a:pPr lvl="2"/>
            <a:r>
              <a:rPr lang="en-AU" altLang="zh-CN" dirty="0" err="1" smtClean="0"/>
              <a:t>jmp</a:t>
            </a:r>
            <a:r>
              <a:rPr lang="en-AU" altLang="zh-CN" dirty="0" smtClean="0"/>
              <a:t> _while@1</a:t>
            </a:r>
          </a:p>
          <a:p>
            <a:pPr lvl="2"/>
            <a:r>
              <a:rPr lang="en-AU" altLang="zh-CN" dirty="0" smtClean="0"/>
              <a:t>_while@2: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/>
              <a:t>顺序代码生成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sz="2400" dirty="0"/>
              <a:t>例</a:t>
            </a:r>
          </a:p>
          <a:p>
            <a:pPr lvl="1"/>
            <a:r>
              <a:rPr lang="en-US" altLang="zh-CN" sz="1400" b="1" dirty="0" smtClean="0">
                <a:latin typeface="Lucida Console" panose="020B0609040504020204" pitchFamily="49" charset="0"/>
              </a:rPr>
              <a:t>while</a:t>
            </a:r>
            <a:r>
              <a:rPr lang="en-US" altLang="zh-CN" sz="1400" dirty="0" smtClean="0">
                <a:latin typeface="Lucida Console" panose="020B0609040504020204" pitchFamily="49" charset="0"/>
              </a:rPr>
              <a:t> </a:t>
            </a:r>
            <a:r>
              <a:rPr lang="en-US" altLang="zh-CN" sz="1400" dirty="0">
                <a:latin typeface="Lucida Console" panose="020B0609040504020204" pitchFamily="49" charset="0"/>
              </a:rPr>
              <a:t>(p </a:t>
            </a:r>
            <a:r>
              <a:rPr lang="en-US" altLang="zh-CN" sz="1400" dirty="0" smtClean="0">
                <a:latin typeface="Lucida Console" panose="020B0609040504020204" pitchFamily="49" charset="0"/>
              </a:rPr>
              <a:t>|| q)</a:t>
            </a:r>
            <a:endParaRPr lang="en-US" altLang="zh-CN" sz="1400" dirty="0">
              <a:latin typeface="Lucida Console" panose="020B0609040504020204" pitchFamily="49" charset="0"/>
            </a:endParaRPr>
          </a:p>
          <a:p>
            <a:pPr lvl="1"/>
            <a:r>
              <a:rPr lang="en-US" altLang="zh-CN" sz="1400" dirty="0">
                <a:latin typeface="Lucida Console" panose="020B0609040504020204" pitchFamily="49" charset="0"/>
              </a:rPr>
              <a:t>  p </a:t>
            </a:r>
            <a:r>
              <a:rPr lang="en-US" altLang="zh-CN" sz="1400" dirty="0" smtClean="0">
                <a:latin typeface="Lucida Console" panose="020B0609040504020204" pitchFamily="49" charset="0"/>
              </a:rPr>
              <a:t>++;</a:t>
            </a:r>
            <a:endParaRPr lang="en-US" altLang="zh-CN" sz="1400" dirty="0">
              <a:latin typeface="Lucida Console" panose="020B0609040504020204" pitchFamily="49" charset="0"/>
            </a:endParaRPr>
          </a:p>
          <a:p>
            <a:pPr lvl="1"/>
            <a:r>
              <a:rPr lang="en-US" altLang="zh-CN" sz="1400" dirty="0" smtClean="0">
                <a:latin typeface="Lucida Console" panose="020B0609040504020204" pitchFamily="49" charset="0"/>
              </a:rPr>
              <a:t>q </a:t>
            </a:r>
            <a:r>
              <a:rPr lang="en-US" altLang="zh-CN" sz="1400" dirty="0">
                <a:latin typeface="Lucida Console" panose="020B0609040504020204" pitchFamily="49" charset="0"/>
              </a:rPr>
              <a:t>= 0;</a:t>
            </a:r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29457"/>
              </p:ext>
            </p:extLst>
          </p:nvPr>
        </p:nvGraphicFramePr>
        <p:xfrm>
          <a:off x="3222625" y="1679575"/>
          <a:ext cx="54483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Visio" r:id="rId4" imgW="2681398" imgH="2366943" progId="Visio.Drawing.11">
                  <p:embed/>
                </p:oleObj>
              </mc:Choice>
              <mc:Fallback>
                <p:oleObj name="Visio" r:id="rId4" imgW="2681398" imgH="23669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679575"/>
                        <a:ext cx="5448300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5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8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常用的中间语言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树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Abstract Syntax Tree (AST</a:t>
            </a:r>
            <a:r>
              <a:rPr lang="zh-CN" altLang="en-US"/>
              <a:t>，抽象语法树</a:t>
            </a:r>
            <a:r>
              <a:rPr lang="en-US" altLang="zh-CN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Symbol Table (</a:t>
            </a:r>
            <a:r>
              <a:rPr lang="zh-CN" altLang="en-US"/>
              <a:t>符号表</a:t>
            </a:r>
            <a:r>
              <a:rPr lang="en-US" altLang="zh-CN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图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Directed Acyclic Graph (DAG</a:t>
            </a:r>
            <a:r>
              <a:rPr lang="zh-CN" altLang="en-US"/>
              <a:t>，有向无环图</a:t>
            </a:r>
            <a:r>
              <a:rPr lang="en-US" altLang="zh-CN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Control Flow Graph (CFG, </a:t>
            </a:r>
            <a:r>
              <a:rPr lang="zh-CN" altLang="en-US"/>
              <a:t>控制流图</a:t>
            </a:r>
            <a:r>
              <a:rPr lang="en-US" altLang="zh-CN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顺序语言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Quadruple (</a:t>
            </a:r>
            <a:r>
              <a:rPr lang="zh-CN" altLang="en-US"/>
              <a:t>四元式，三地址码</a:t>
            </a:r>
            <a:r>
              <a:rPr lang="en-US" altLang="zh-CN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底层中间语言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Register Transfer Language (RTL)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6"/>
            <a:ext cx="8205537" cy="4735847"/>
          </a:xfrm>
        </p:spPr>
        <p:txBody>
          <a:bodyPr/>
          <a:lstStyle/>
          <a:p>
            <a:r>
              <a:rPr lang="en-US" dirty="0" smtClean="0"/>
              <a:t>AST</a:t>
            </a:r>
            <a:r>
              <a:rPr lang="zh-CN" altLang="en-US" dirty="0" smtClean="0"/>
              <a:t>生成方法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个非终结符对应一个分析函数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个非终结符的分析函数在分析结束时返回一颗对应的</a:t>
            </a:r>
            <a:r>
              <a:rPr lang="en-US" altLang="zh-CN" dirty="0" smtClean="0"/>
              <a:t>AST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于表达式，采用歧义文法，以避免过多的分析函数</a:t>
            </a:r>
            <a:endParaRPr lang="en-US" altLang="zh-CN" dirty="0" smtClean="0"/>
          </a:p>
          <a:p>
            <a:pPr lvl="1"/>
            <a:r>
              <a:rPr lang="zh-CN" altLang="en-US" dirty="0"/>
              <a:t>采</a:t>
            </a:r>
            <a:r>
              <a:rPr lang="zh-CN" altLang="en-US" dirty="0" smtClean="0"/>
              <a:t>用优先级避免表达式分析的歧义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7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的生成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2" y="1983875"/>
            <a:ext cx="6449949" cy="154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2" y="3574203"/>
            <a:ext cx="5874734" cy="29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的生成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23" y="1907110"/>
            <a:ext cx="4539887" cy="43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的生成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2" y="1983875"/>
            <a:ext cx="7258103" cy="37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/>
              <a:t>运算</a:t>
            </a:r>
            <a:r>
              <a:rPr lang="zh-CN" altLang="en-US" dirty="0" smtClean="0"/>
              <a:t>符的优先级处理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39" y="1917888"/>
            <a:ext cx="6679455" cy="42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二元运算符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39" y="2154992"/>
            <a:ext cx="6043657" cy="24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二元运算符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83" y="1983875"/>
            <a:ext cx="6522292" cy="2139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0" y="4305255"/>
            <a:ext cx="4964942" cy="14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6.6 </a:t>
            </a:r>
            <a:r>
              <a:rPr lang="zh-CN" altLang="en-US" dirty="0" smtClean="0"/>
              <a:t>递归下降的代码生成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390317"/>
            <a:ext cx="8205537" cy="593558"/>
          </a:xfrm>
        </p:spPr>
        <p:txBody>
          <a:bodyPr/>
          <a:lstStyle/>
          <a:p>
            <a:r>
              <a:rPr lang="zh-CN" altLang="en-US" dirty="0" smtClean="0"/>
              <a:t>二元运算符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56" y="2041772"/>
            <a:ext cx="7410981" cy="41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抽象语法树</a:t>
            </a:r>
          </a:p>
          <a:p>
            <a:pPr lvl="1"/>
            <a:r>
              <a:rPr lang="zh-CN" altLang="en-US"/>
              <a:t>结点为运算符或运算对象；</a:t>
            </a:r>
          </a:p>
          <a:p>
            <a:pPr lvl="1"/>
            <a:r>
              <a:rPr lang="zh-CN" altLang="en-US"/>
              <a:t>叶子结点必须为运算对象；</a:t>
            </a:r>
          </a:p>
          <a:p>
            <a:pPr lvl="1"/>
            <a:r>
              <a:rPr lang="zh-CN" altLang="en-US"/>
              <a:t>声明、赋值、循环等也用运算的形式表示；</a:t>
            </a:r>
          </a:p>
          <a:p>
            <a:pPr lvl="1"/>
            <a:r>
              <a:rPr lang="en-US" altLang="zh-CN"/>
              <a:t>AST</a:t>
            </a:r>
            <a:r>
              <a:rPr lang="zh-CN" altLang="en-US"/>
              <a:t>描述了源程序的自然层次结构。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三地址码</a:t>
            </a:r>
          </a:p>
          <a:p>
            <a:pPr lvl="1"/>
            <a:r>
              <a:rPr lang="zh-CN" altLang="en-US"/>
              <a:t>三地址码是以下一般形式的语句序列：</a:t>
            </a:r>
          </a:p>
          <a:p>
            <a:pPr lvl="2"/>
            <a:r>
              <a:rPr lang="en-US" altLang="zh-CN"/>
              <a:t>x := y op z</a:t>
            </a:r>
          </a:p>
          <a:p>
            <a:pPr lvl="1"/>
            <a:r>
              <a:rPr lang="en-US" altLang="zh-CN"/>
              <a:t>x, y, z</a:t>
            </a:r>
            <a:r>
              <a:rPr lang="zh-CN" altLang="en-US"/>
              <a:t>可以是标识符、常量或编译器生成的临时变量；</a:t>
            </a:r>
          </a:p>
          <a:p>
            <a:pPr lvl="1"/>
            <a:r>
              <a:rPr lang="en-US" altLang="zh-CN"/>
              <a:t>op</a:t>
            </a:r>
            <a:r>
              <a:rPr lang="zh-CN" altLang="en-US"/>
              <a:t>表示运算符，如算数运算、比较运算、跳转等；</a:t>
            </a:r>
          </a:p>
          <a:p>
            <a:pPr lvl="1"/>
            <a:r>
              <a:rPr lang="zh-CN" altLang="en-US"/>
              <a:t>三地址码与汇编类似，容易翻译为目标代码。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9750" cy="527050"/>
          </a:xfrm>
        </p:spPr>
        <p:txBody>
          <a:bodyPr/>
          <a:lstStyle/>
          <a:p>
            <a:pPr marL="0" indent="0"/>
            <a:r>
              <a:rPr lang="zh-CN" altLang="en-US" sz="2400"/>
              <a:t>生成</a:t>
            </a:r>
            <a:r>
              <a:rPr lang="en-US" altLang="zh-CN" sz="2400"/>
              <a:t>AST</a:t>
            </a:r>
            <a:r>
              <a:rPr lang="zh-CN" altLang="en-US" sz="2400"/>
              <a:t>的翻译规程</a:t>
            </a:r>
          </a:p>
        </p:txBody>
      </p:sp>
      <p:graphicFrame>
        <p:nvGraphicFramePr>
          <p:cNvPr id="69756" name="Group 1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7616393"/>
              </p:ext>
            </p:extLst>
          </p:nvPr>
        </p:nvGraphicFramePr>
        <p:xfrm>
          <a:off x="769938" y="2173288"/>
          <a:ext cx="7897812" cy="3702812"/>
        </p:xfrm>
        <a:graphic>
          <a:graphicData uri="http://schemas.openxmlformats.org/drawingml/2006/table">
            <a:tbl>
              <a:tblPr/>
              <a:tblGrid>
                <a:gridCol w="2505075"/>
                <a:gridCol w="5392737"/>
              </a:tblGrid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 → id :=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mknode(:=); $$.t-&gt;left := mknode($1.name);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$$.t-&gt;right := $3.t;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 → E +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mknode( + ); $$.t-&gt;left := $1.t;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$$.t-&gt;right := $3.t;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 →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$1.t;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T *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mknode( * ); $$.t-&gt;left := $1.t;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$$.t-&gt;right := $3.t;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$1.t;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→ ( E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 := $2.t;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$$.t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:=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mknode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$1.name 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中间语言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9750" cy="527050"/>
          </a:xfrm>
        </p:spPr>
        <p:txBody>
          <a:bodyPr/>
          <a:lstStyle/>
          <a:p>
            <a:pPr marL="0" indent="0"/>
            <a:r>
              <a:rPr lang="zh-CN" altLang="en-US" sz="2400"/>
              <a:t>生成三地址码的翻译规程</a:t>
            </a:r>
          </a:p>
        </p:txBody>
      </p:sp>
      <p:graphicFrame>
        <p:nvGraphicFramePr>
          <p:cNvPr id="72736" name="Group 32"/>
          <p:cNvGraphicFramePr>
            <a:graphicFrameLocks noGrp="1"/>
          </p:cNvGraphicFramePr>
          <p:nvPr>
            <p:ph sz="half" idx="2"/>
          </p:nvPr>
        </p:nvGraphicFramePr>
        <p:xfrm>
          <a:off x="769938" y="2173288"/>
          <a:ext cx="7897812" cy="3514281"/>
        </p:xfrm>
        <a:graphic>
          <a:graphicData uri="http://schemas.openxmlformats.org/drawingml/2006/table">
            <a:tbl>
              <a:tblPr/>
              <a:tblGrid>
                <a:gridCol w="2505075"/>
                <a:gridCol w="5392737"/>
              </a:tblGrid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 → id :=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emit( ‘:=‘, E.r, _, id.name 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 → E +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$$.r := NewTemp;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emit( ‘+’, $1.r, $3.r, $$.r 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 →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$$.r := $1.r;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T *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{$$.r := NewTemp;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emit( ‘*’, $1.r, $3.r, $$.r 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{$$.r := $1.r;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→ ( E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{$$.r := $2.r;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$$.r := $1.name 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9375"/>
            <a:ext cx="8229600" cy="4525963"/>
          </a:xfrm>
        </p:spPr>
        <p:txBody>
          <a:bodyPr/>
          <a:lstStyle/>
          <a:p>
            <a:r>
              <a:rPr lang="zh-CN" altLang="en-US"/>
              <a:t>声明语句的翻译</a:t>
            </a:r>
          </a:p>
          <a:p>
            <a:pPr lvl="1"/>
            <a:r>
              <a:rPr lang="zh-CN" altLang="en-US"/>
              <a:t>声明语句包括类型声明、变量声明、过程声明等；</a:t>
            </a:r>
          </a:p>
          <a:p>
            <a:pPr lvl="1"/>
            <a:r>
              <a:rPr lang="zh-CN" altLang="en-US"/>
              <a:t>对声明语句的翻译就是搜集声明的信息，并将之登记到符号表中，以便需要的时候查询。</a:t>
            </a:r>
          </a:p>
          <a:p>
            <a:r>
              <a:rPr lang="zh-CN" altLang="en-US"/>
              <a:t>过程中的声明语句</a:t>
            </a:r>
          </a:p>
          <a:p>
            <a:pPr lvl="1"/>
            <a:r>
              <a:rPr lang="zh-CN" altLang="en-US"/>
              <a:t>将说明项登记到与过程相关的符号表中；</a:t>
            </a:r>
          </a:p>
          <a:p>
            <a:pPr lvl="1"/>
            <a:r>
              <a:rPr lang="zh-CN" altLang="en-US"/>
              <a:t>为变量分配空间。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/>
              <a:t>声明语句的翻译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9750" cy="527050"/>
          </a:xfrm>
        </p:spPr>
        <p:txBody>
          <a:bodyPr/>
          <a:lstStyle/>
          <a:p>
            <a:pPr marL="0" indent="0"/>
            <a:r>
              <a:rPr lang="zh-CN" altLang="en-US" sz="2400"/>
              <a:t>过程中的声明语句</a:t>
            </a:r>
          </a:p>
        </p:txBody>
      </p:sp>
      <p:graphicFrame>
        <p:nvGraphicFramePr>
          <p:cNvPr id="73769" name="Group 41"/>
          <p:cNvGraphicFramePr>
            <a:graphicFrameLocks noGrp="1"/>
          </p:cNvGraphicFramePr>
          <p:nvPr>
            <p:ph sz="half" idx="2"/>
          </p:nvPr>
        </p:nvGraphicFramePr>
        <p:xfrm>
          <a:off x="769938" y="2173288"/>
          <a:ext cx="7897812" cy="4470147"/>
        </p:xfrm>
        <a:graphic>
          <a:graphicData uri="http://schemas.openxmlformats.org/drawingml/2006/table">
            <a:tbl>
              <a:tblPr/>
              <a:tblGrid>
                <a:gridCol w="2505075"/>
                <a:gridCol w="5392737"/>
              </a:tblGrid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→ SD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 →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offset := 0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 → D;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 → id: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enter( $1.name, $3.type, offset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offset := offset + $3.width;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{$$.type := integer; $$.width := 4;}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{$$.type := real; $$.width := 8;}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array[num] of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$$.type := array( $3.val, $6.type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$$.width := $3.val * $6.width;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→ ^T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CC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$$.type := pointer( $2.type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$$.width := 4;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2881</Words>
  <Application>Microsoft Office PowerPoint</Application>
  <PresentationFormat>On-screen Show (4:3)</PresentationFormat>
  <Paragraphs>300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宋体</vt:lpstr>
      <vt:lpstr>Arial</vt:lpstr>
      <vt:lpstr>Lucida Console</vt:lpstr>
      <vt:lpstr>Symbol</vt:lpstr>
      <vt:lpstr>Wingdings</vt:lpstr>
      <vt:lpstr>默认设计模板</vt:lpstr>
      <vt:lpstr>Visio</vt:lpstr>
      <vt:lpstr>编译原理</vt:lpstr>
      <vt:lpstr>6.1 中间语言</vt:lpstr>
      <vt:lpstr>6.1 中间语言</vt:lpstr>
      <vt:lpstr>6.1 中间语言</vt:lpstr>
      <vt:lpstr>6.1 中间语言</vt:lpstr>
      <vt:lpstr>6.1 中间语言</vt:lpstr>
      <vt:lpstr>6.1 中间语言</vt:lpstr>
      <vt:lpstr>6.2 声明语句的翻译</vt:lpstr>
      <vt:lpstr>6.2 声明语句的翻译</vt:lpstr>
      <vt:lpstr>6.2 声明语句的翻译</vt:lpstr>
      <vt:lpstr>6.2 声明语句的翻译</vt:lpstr>
      <vt:lpstr>6.2 声明语句的翻译</vt:lpstr>
      <vt:lpstr>6.2 声明语句的翻译</vt:lpstr>
      <vt:lpstr>6.3 表达式语句的翻译</vt:lpstr>
      <vt:lpstr>6.3 表达式语句的翻译</vt:lpstr>
      <vt:lpstr>6.3 表达式语句的翻译</vt:lpstr>
      <vt:lpstr>6.4 类型检查</vt:lpstr>
      <vt:lpstr>6.4 类型检查</vt:lpstr>
      <vt:lpstr>6.4 类型检查</vt:lpstr>
      <vt:lpstr>6.4 类型转换</vt:lpstr>
      <vt:lpstr>6.4 类型转换</vt:lpstr>
      <vt:lpstr>6.5 顺序代码生成</vt:lpstr>
      <vt:lpstr>6.5 顺序代码生成</vt:lpstr>
      <vt:lpstr>6.5 顺序代码生成</vt:lpstr>
      <vt:lpstr>6.5 顺序代码生成</vt:lpstr>
      <vt:lpstr>6.5 顺序代码生成</vt:lpstr>
      <vt:lpstr>6.5 顺序代码生成</vt:lpstr>
      <vt:lpstr>6.5 顺序代码生成</vt:lpstr>
      <vt:lpstr>6.5 顺序代码生成</vt:lpstr>
      <vt:lpstr>6.6 递归下降的代码生成</vt:lpstr>
      <vt:lpstr>6.6 递归下降的代码生成</vt:lpstr>
      <vt:lpstr>6.6 递归下降的代码生成</vt:lpstr>
      <vt:lpstr>6.6 递归下降的代码生成</vt:lpstr>
      <vt:lpstr>6.6 递归下降的代码生成</vt:lpstr>
      <vt:lpstr>6.6 递归下降的代码生成</vt:lpstr>
      <vt:lpstr>6.6 递归下降的代码生成</vt:lpstr>
      <vt:lpstr>6.6 递归下降的代码生成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No Title</cp:lastModifiedBy>
  <cp:revision>149</cp:revision>
  <cp:lastPrinted>1601-01-01T00:00:00Z</cp:lastPrinted>
  <dcterms:created xsi:type="dcterms:W3CDTF">1601-01-01T00:00:00Z</dcterms:created>
  <dcterms:modified xsi:type="dcterms:W3CDTF">2017-12-01T04:14:38Z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