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267" r:id="rId2"/>
    <p:sldId id="523" r:id="rId3"/>
    <p:sldId id="626" r:id="rId4"/>
    <p:sldId id="535" r:id="rId5"/>
    <p:sldId id="577" r:id="rId6"/>
    <p:sldId id="580" r:id="rId7"/>
    <p:sldId id="522" r:id="rId8"/>
    <p:sldId id="540" r:id="rId9"/>
    <p:sldId id="581" r:id="rId10"/>
    <p:sldId id="582" r:id="rId11"/>
    <p:sldId id="627" r:id="rId12"/>
    <p:sldId id="628" r:id="rId13"/>
    <p:sldId id="629" r:id="rId14"/>
    <p:sldId id="608" r:id="rId15"/>
    <p:sldId id="589" r:id="rId16"/>
    <p:sldId id="590" r:id="rId17"/>
    <p:sldId id="630" r:id="rId18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660066"/>
    <a:srgbClr val="0000CC"/>
    <a:srgbClr val="006600"/>
    <a:srgbClr val="FFEFEF"/>
    <a:srgbClr val="FFE0DF"/>
    <a:srgbClr val="7E788D"/>
    <a:srgbClr val="F1CBDF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5" autoAdjust="0"/>
    <p:restoredTop sz="94660"/>
  </p:normalViewPr>
  <p:slideViewPr>
    <p:cSldViewPr>
      <p:cViewPr varScale="1">
        <p:scale>
          <a:sx n="68" d="100"/>
          <a:sy n="68" d="100"/>
        </p:scale>
        <p:origin x="12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50F84A5E-2582-44B1-9FBC-A9F66CFBC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pitchFamily="34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pitchFamily="34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pitchFamily="34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defRPr>
            </a:lvl1pPr>
          </a:lstStyle>
          <a:p>
            <a:fld id="{4338C173-9905-4684-A936-766720FC918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71AE08-9FF8-4CE9-A364-C44524816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77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98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9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19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42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9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Tahoma" panose="020B0604030504040204" pitchFamily="34" charset="0"/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Tahoma" panose="020B0604030504040204" pitchFamily="34" charset="0"/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Tahoma" panose="020B0604030504040204" pitchFamily="34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Tahoma" panose="020B060403050404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ahoma" panose="020B060403050404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ahoma" panose="020B060403050404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ahoma" panose="020B060403050404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ahoma" panose="020B060403050404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ahoma" panose="020B060403050404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1116013" y="1341438"/>
            <a:ext cx="714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基于对话框的应用程序设计</a:t>
            </a:r>
          </a:p>
        </p:txBody>
      </p:sp>
      <p:sp>
        <p:nvSpPr>
          <p:cNvPr id="37985" name="Text Box 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2165350"/>
            <a:ext cx="5791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菜单</a:t>
            </a:r>
            <a:endParaRPr lang="en-US" altLang="zh-CN" sz="3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幼圆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打开对话框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4" grpId="0" autoUpdateAnimBg="0"/>
      <p:bldP spid="379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打开对话框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90872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关于菜单项的消息响应函数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25F84AE7-BE73-43D7-8341-252EBAFA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335487"/>
            <a:ext cx="4968552" cy="46166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单击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菜单项，打开关于对话框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98B9C7-5896-47F4-BE9F-EAEE5365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65" y="5035252"/>
            <a:ext cx="5057775" cy="1562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7500B5-B7FC-423B-AC30-1E612C37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628800"/>
            <a:ext cx="4968552" cy="24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">
            <a:extLst>
              <a:ext uri="{FF2B5EF4-FFF2-40B4-BE49-F238E27FC236}">
                <a16:creationId xmlns:a16="http://schemas.microsoft.com/office/drawing/2014/main" id="{1DB6DF39-BD92-4EA6-9EA7-30B5F423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298377"/>
            <a:ext cx="3960440" cy="57458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打开对话框的方法</a:t>
            </a: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329A7943-66A8-4371-93FF-F2B962D9C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70" y="2984357"/>
            <a:ext cx="4536504" cy="57458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定义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CAboutDlg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类的对象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8858451-0021-479A-BA12-B702E18B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674641"/>
            <a:ext cx="3168352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ahoma" panose="020B0604030504040204" pitchFamily="34" charset="0"/>
                <a:ea typeface="仿宋" panose="02010609060101010101" pitchFamily="49" charset="-122"/>
              </a:rPr>
              <a:t>CAboutDlg</a:t>
            </a:r>
            <a:r>
              <a:rPr lang="en-US" altLang="zh-CN" dirty="0">
                <a:latin typeface="Tahoma" panose="020B0604030504040204" pitchFamily="34" charset="0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对象表</a:t>
            </a:r>
            <a:r>
              <a:rPr lang="en-US" altLang="zh-CN" dirty="0">
                <a:latin typeface="Tahoma" panose="020B0604030504040204" pitchFamily="34" charset="0"/>
              </a:rPr>
              <a:t>;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4377EF55-7ECC-4B2B-AB78-98FC51B0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512" y="2954561"/>
            <a:ext cx="4392488" cy="57458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buClr>
                <a:srgbClr val="0000CC"/>
              </a:buClr>
              <a:defRPr>
                <a:solidFill>
                  <a:srgbClr val="0000CC"/>
                </a:solidFill>
                <a:latin typeface="Arial" pitchFamily="34" charset="0"/>
                <a:ea typeface="黑体" panose="02010609060101010101" pitchFamily="49" charset="-122"/>
              </a:defRPr>
            </a:lvl1pPr>
            <a:lvl6pPr eaLnBrk="0" hangingPunct="0">
              <a:buFont typeface="Wingdings" pitchFamily="2" charset="2"/>
            </a:lvl6pPr>
            <a:lvl7pPr eaLnBrk="0" hangingPunct="0">
              <a:buFont typeface="Wingdings" pitchFamily="2" charset="2"/>
            </a:lvl7pPr>
            <a:lvl8pPr eaLnBrk="0" hangingPunct="0">
              <a:buFont typeface="Wingdings" pitchFamily="2" charset="2"/>
            </a:lvl8pPr>
            <a:lvl9pPr eaLnBrk="0" hangingPunct="0">
              <a:buFont typeface="Wingdings" pitchFamily="2" charset="2"/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打开对话框函数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61379496-3E2D-4326-A043-20F9700C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3697089"/>
            <a:ext cx="1872208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ahoma" panose="020B0604030504040204" pitchFamily="34" charset="0"/>
                <a:ea typeface="仿宋" panose="02010609060101010101" pitchFamily="49" charset="-122"/>
              </a:rPr>
              <a:t>DoModal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()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505FC90-88CA-44C8-B2C4-97B4B288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660" y="4605328"/>
            <a:ext cx="6120680" cy="2165657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</a:rPr>
              <a:t>CEx_EditDlg</a:t>
            </a:r>
            <a:r>
              <a:rPr lang="en-US" altLang="zh-CN" sz="2400" dirty="0">
                <a:solidFill>
                  <a:srgbClr val="000000"/>
                </a:solidFill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</a:rPr>
              <a:t>OnHelpAbout</a:t>
            </a:r>
            <a:r>
              <a:rPr lang="en-US" altLang="zh-CN" sz="2400" dirty="0">
                <a:solidFill>
                  <a:srgbClr val="000000"/>
                </a:solidFill>
              </a:rPr>
              <a:t>() 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{</a:t>
            </a:r>
            <a:r>
              <a:rPr lang="en-US" altLang="zh-CN" sz="1600" dirty="0">
                <a:solidFill>
                  <a:srgbClr val="808080">
                    <a:lumMod val="60000"/>
                    <a:lumOff val="40000"/>
                  </a:srgbClr>
                </a:solidFill>
              </a:rPr>
              <a:t>// TODO: Add your command handler code here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60000"/>
                  <a:lumOff val="40000"/>
                </a:srgbClr>
              </a:solidFill>
              <a:effectLst/>
              <a:uLnTx/>
              <a:uFillTx/>
            </a:endParaRPr>
          </a:p>
          <a:p>
            <a:pPr lvl="0" eaLnBrk="1" hangingPunct="1">
              <a:lnSpc>
                <a:spcPts val="3300"/>
              </a:lnSpc>
            </a:pPr>
            <a:r>
              <a:rPr lang="it-IT" altLang="zh-CN" sz="2400" dirty="0">
                <a:solidFill>
                  <a:srgbClr val="000000"/>
                </a:solidFill>
              </a:rPr>
              <a:t>	CAboutDlg </a:t>
            </a:r>
            <a:r>
              <a:rPr lang="en-US" altLang="zh-CN" sz="2400" dirty="0">
                <a:solidFill>
                  <a:srgbClr val="000000"/>
                </a:solidFill>
              </a:rPr>
              <a:t>t</a:t>
            </a:r>
            <a:r>
              <a:rPr lang="it-IT" altLang="zh-CN" sz="2400" dirty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lnSpc>
                <a:spcPts val="3300"/>
              </a:lnSpc>
            </a:pPr>
            <a:r>
              <a:rPr lang="it-IT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t</a:t>
            </a:r>
            <a:r>
              <a:rPr lang="it-IT" altLang="zh-CN" sz="2400" dirty="0">
                <a:solidFill>
                  <a:srgbClr val="000000"/>
                </a:solidFill>
              </a:rPr>
              <a:t>.DoModal();</a:t>
            </a:r>
          </a:p>
          <a:p>
            <a:pPr lvl="0" eaLnBrk="1" hangingPunct="1">
              <a:lnSpc>
                <a:spcPts val="3300"/>
              </a:lnSpc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}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3D5903B0-9B03-4AF2-94BB-681C6743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96256"/>
            <a:ext cx="7128792" cy="951351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定义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CAboutDlg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类对象，假设为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t</a:t>
            </a: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用对象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调用函数打开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About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对话框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95536" y="908720"/>
            <a:ext cx="4320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关于菜单项的消息响应函数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F88EAFD-A028-4933-996A-FD9766DD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打开对话框</a:t>
            </a:r>
          </a:p>
        </p:txBody>
      </p:sp>
    </p:spTree>
    <p:extLst>
      <p:ext uri="{BB962C8B-B14F-4D97-AF65-F5344CB8AC3E}">
        <p14:creationId xmlns:p14="http://schemas.microsoft.com/office/powerpoint/2010/main" val="36637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  <p:bldP spid="13" grpId="0" build="p" animBg="1" autoUpdateAnimBg="0"/>
      <p:bldP spid="14" grpId="0" build="p"/>
      <p:bldP spid="15" grpId="0" build="p" animBg="1" autoUpdateAnimBg="0"/>
      <p:bldP spid="16" grpId="0" build="p" animBg="1"/>
      <p:bldP spid="1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打开对话框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90872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rPr>
              <a:t>新对话框菜单项的消息响应函数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25F84AE7-BE73-43D7-8341-252EBAFA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933056"/>
            <a:ext cx="6624736" cy="46166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单击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新对话框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菜单项，打开一个新的对话框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9D5609-A660-43F2-9AD8-A6AF7EEB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56792"/>
            <a:ext cx="4601631" cy="2232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0C6890-B4CE-43F2-90FF-01358E93B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407632"/>
            <a:ext cx="4073798" cy="2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id="{872765F9-86AD-4264-9B4D-7AACFBE7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打开对话框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幼圆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265B4-28DF-4155-8FEC-52756164759E}"/>
              </a:ext>
            </a:extLst>
          </p:cNvPr>
          <p:cNvSpPr/>
          <p:nvPr/>
        </p:nvSpPr>
        <p:spPr>
          <a:xfrm>
            <a:off x="683568" y="980728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rPr>
              <a:t>打开一个新对话框的步骤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D3F13B39-2723-48C7-93A7-153831CC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217638"/>
            <a:ext cx="396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步骤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：插入对话框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110288F6-6210-4D05-8FAA-30BBEE9A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64394"/>
            <a:ext cx="6084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步骤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：为对话框定义类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1EFA0-ADE4-4613-AD04-F7A7805212BC}"/>
              </a:ext>
            </a:extLst>
          </p:cNvPr>
          <p:cNvSpPr/>
          <p:nvPr/>
        </p:nvSpPr>
        <p:spPr>
          <a:xfrm>
            <a:off x="1043608" y="1599183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lang="zh-CN" altLang="en-US" dirty="0">
                <a:latin typeface="Tahoma" panose="020B0604030504040204" pitchFamily="34" charset="0"/>
                <a:ea typeface="黑体" panose="02010609060101010101" pitchFamily="49" charset="-122"/>
              </a:rPr>
              <a:t>创建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rPr>
              <a:t>一个新对话框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87C04E-DAC1-4615-A4CD-F4FDFD5B702B}"/>
              </a:ext>
            </a:extLst>
          </p:cNvPr>
          <p:cNvSpPr/>
          <p:nvPr/>
        </p:nvSpPr>
        <p:spPr>
          <a:xfrm>
            <a:off x="1115616" y="3356992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lang="zh-CN" altLang="en-US" dirty="0">
                <a:latin typeface="Tahoma" panose="020B0604030504040204" pitchFamily="34" charset="0"/>
                <a:ea typeface="黑体" panose="02010609060101010101" pitchFamily="49" charset="-122"/>
              </a:rPr>
              <a:t>打开对话框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4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  <p:bldP spid="20" grpId="0" build="p"/>
      <p:bldP spid="25" grpId="0" build="p"/>
      <p:bldP spid="9" grpId="0" build="p" bldLvl="2"/>
      <p:bldP spid="10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创建一个新对话框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99CA3957-5997-4B83-992B-FF346263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08720"/>
            <a:ext cx="8135591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插入对话框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1.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执行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Insert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Resource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命令，弹出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Insert Resource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对话框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2.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在对话框中选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Dialog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，单击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New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，在编辑区显示对话框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对话框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ID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为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IDD_DIALOG1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60EA93-1742-420F-AF71-89F4E9D7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4" y="3645024"/>
            <a:ext cx="3371380" cy="2706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30484C-92BC-48A7-AD62-DB84EB97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78" y="3099605"/>
            <a:ext cx="5088428" cy="36417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EB80F2-9DB8-4D73-8FFE-F88AF7CAAABB}"/>
              </a:ext>
            </a:extLst>
          </p:cNvPr>
          <p:cNvCxnSpPr>
            <a:cxnSpLocks/>
          </p:cNvCxnSpPr>
          <p:nvPr/>
        </p:nvCxnSpPr>
        <p:spPr bwMode="auto">
          <a:xfrm>
            <a:off x="4860032" y="4532864"/>
            <a:ext cx="0" cy="52822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13">
            <a:extLst>
              <a:ext uri="{FF2B5EF4-FFF2-40B4-BE49-F238E27FC236}">
                <a16:creationId xmlns:a16="http://schemas.microsoft.com/office/drawing/2014/main" id="{C439BE4D-DDF1-4C49-8719-49D60B75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4952943"/>
            <a:ext cx="1563692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对话框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874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 autoUpdateAnimBg="0"/>
      <p:bldP spid="1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创建一个新对话框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06A00F9A-D9B0-45C7-A75D-A81094A0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764704"/>
            <a:ext cx="460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为对话框定义类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396449-1BCC-44A2-881B-6D7E351A32C5}"/>
              </a:ext>
            </a:extLst>
          </p:cNvPr>
          <p:cNvSpPr/>
          <p:nvPr/>
        </p:nvSpPr>
        <p:spPr>
          <a:xfrm>
            <a:off x="490662" y="1230352"/>
            <a:ext cx="8149133" cy="2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1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</a:rPr>
              <a:t>1.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Resource View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选项卡中选中对话框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ID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IDD_DIALOG1  </a:t>
            </a:r>
          </a:p>
          <a:p>
            <a:pPr eaLnBrk="1" hangingPunct="1">
              <a:lnSpc>
                <a:spcPts val="31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2.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执行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View</a:t>
            </a:r>
            <a:r>
              <a:rPr lang="zh-CN" altLang="zh-CN" dirty="0">
                <a:latin typeface="Tahoma" panose="020B060403050404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dirty="0" err="1">
                <a:latin typeface="Tahoma" panose="020B0604030504040204" pitchFamily="34" charset="0"/>
                <a:ea typeface="楷体" panose="02010609060101010101" pitchFamily="49" charset="-122"/>
              </a:rPr>
              <a:t>ClassWizard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命令，弹出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Adding a Class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对话框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ts val="31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按下图选择相关选项，并单击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OK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035919-B07F-4ED6-A03F-38B25578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4" y="3429000"/>
            <a:ext cx="6610350" cy="33242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561024-D380-41B4-B3D1-64154FC5103E}"/>
              </a:ext>
            </a:extLst>
          </p:cNvPr>
          <p:cNvSpPr/>
          <p:nvPr/>
        </p:nvSpPr>
        <p:spPr bwMode="auto">
          <a:xfrm>
            <a:off x="1418034" y="5589240"/>
            <a:ext cx="2952328" cy="432048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  <p:bldP spid="3" grpId="0" uiExpand="1" build="p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ECA2A0-BD5B-4D01-ADC7-8E2D3967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1" y="2136273"/>
            <a:ext cx="4268359" cy="3592714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打开对话框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06A00F9A-D9B0-45C7-A75D-A81094A0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998928"/>
            <a:ext cx="460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为对话框定义类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396449-1BCC-44A2-881B-6D7E351A32C5}"/>
              </a:ext>
            </a:extLst>
          </p:cNvPr>
          <p:cNvSpPr/>
          <p:nvPr/>
        </p:nvSpPr>
        <p:spPr>
          <a:xfrm>
            <a:off x="540866" y="1556792"/>
            <a:ext cx="8135590" cy="45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1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</a:rPr>
              <a:t>4.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Tahoma" panose="020B0604030504040204" pitchFamily="34" charset="0"/>
              </a:rPr>
              <a:t>Name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处输入</a:t>
            </a:r>
            <a:r>
              <a:rPr lang="en-US" altLang="zh-CN" dirty="0" err="1">
                <a:latin typeface="Tahoma" panose="020B0604030504040204" pitchFamily="34" charset="0"/>
              </a:rPr>
              <a:t>CMyDlg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其余保持默认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然后点击</a:t>
            </a:r>
            <a:r>
              <a:rPr lang="en-US" altLang="zh-CN" dirty="0">
                <a:latin typeface="Tahoma" panose="020B0604030504040204" pitchFamily="34" charset="0"/>
              </a:rPr>
              <a:t>OK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561024-D380-41B4-B3D1-64154FC5103E}"/>
              </a:ext>
            </a:extLst>
          </p:cNvPr>
          <p:cNvSpPr/>
          <p:nvPr/>
        </p:nvSpPr>
        <p:spPr bwMode="auto">
          <a:xfrm>
            <a:off x="1763688" y="2564904"/>
            <a:ext cx="2016224" cy="288032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charset="0"/>
              <a:cs typeface="宋体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197FC5-24DF-4CB9-9E78-E6EAC9A12E3B}"/>
              </a:ext>
            </a:extLst>
          </p:cNvPr>
          <p:cNvSpPr/>
          <p:nvPr/>
        </p:nvSpPr>
        <p:spPr>
          <a:xfrm>
            <a:off x="4211960" y="3212976"/>
            <a:ext cx="46085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经步骤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1~4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的操作后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为新对话框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定义类</a:t>
            </a:r>
            <a:r>
              <a:rPr lang="en-US" altLang="zh-CN" dirty="0" err="1">
                <a:latin typeface="Tahoma" panose="020B0604030504040204" pitchFamily="34" charset="0"/>
                <a:ea typeface="楷体" panose="02010609060101010101" pitchFamily="49" charset="-122"/>
              </a:rPr>
              <a:t>CMyDlg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  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类的声明部分文件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      </a:t>
            </a:r>
            <a:r>
              <a:rPr lang="en-US" altLang="zh-CN" dirty="0" err="1">
                <a:latin typeface="Tahoma" panose="020B0604030504040204" pitchFamily="34" charset="0"/>
                <a:ea typeface="楷体" panose="02010609060101010101" pitchFamily="49" charset="-122"/>
              </a:rPr>
              <a:t>MyDlg.h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类的实现部分文件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80000"/>
              <a:defRPr/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      MyDlg.cpp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6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">
            <a:extLst>
              <a:ext uri="{FF2B5EF4-FFF2-40B4-BE49-F238E27FC236}">
                <a16:creationId xmlns:a16="http://schemas.microsoft.com/office/drawing/2014/main" id="{1DB6DF39-BD92-4EA6-9EA7-30B5F423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313542"/>
            <a:ext cx="3960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F"/>
              <a:defRPr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>
              <a:buClrTx/>
            </a:pPr>
            <a:r>
              <a:rPr lang="zh-CN" altLang="en-US" dirty="0"/>
              <a:t>打开对话框的方法</a:t>
            </a:r>
            <a:endParaRPr lang="en-US" altLang="zh-CN" dirty="0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505FC90-88CA-44C8-B2C4-97B4B288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94" y="3331780"/>
            <a:ext cx="7128792" cy="3409588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29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#include "</a:t>
            </a:r>
            <a:r>
              <a:rPr lang="en-US" altLang="zh-CN" sz="2400" dirty="0" err="1">
                <a:solidFill>
                  <a:srgbClr val="000000"/>
                </a:solidFill>
              </a:rPr>
              <a:t>stdafx.h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</a:p>
          <a:p>
            <a:pPr lvl="0" eaLnBrk="1" hangingPunct="1">
              <a:lnSpc>
                <a:spcPts val="2900"/>
              </a:lnSpc>
              <a:defRPr/>
            </a:pPr>
            <a:r>
              <a:rPr lang="en-US" altLang="zh-CN" sz="2400" noProof="0" dirty="0">
                <a:solidFill>
                  <a:srgbClr val="000000"/>
                </a:solidFill>
              </a:rPr>
              <a:t>……</a:t>
            </a:r>
          </a:p>
          <a:p>
            <a:pPr lvl="0" eaLnBrk="1" hangingPunct="1">
              <a:lnSpc>
                <a:spcPts val="29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#include "</a:t>
            </a:r>
            <a:r>
              <a:rPr lang="en-US" altLang="zh-CN" sz="2400" dirty="0" err="1">
                <a:solidFill>
                  <a:srgbClr val="FF0000"/>
                </a:solidFill>
              </a:rPr>
              <a:t>MyDlg.h</a:t>
            </a:r>
            <a:r>
              <a:rPr lang="en-US" altLang="zh-CN" sz="2400" dirty="0">
                <a:solidFill>
                  <a:srgbClr val="FF0000"/>
                </a:solidFill>
              </a:rPr>
              <a:t>“</a:t>
            </a:r>
          </a:p>
          <a:p>
            <a:pPr lvl="0" eaLnBrk="1" hangingPunct="1">
              <a:lnSpc>
                <a:spcPts val="2900"/>
              </a:lnSpc>
              <a:defRPr/>
            </a:pP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</a:rPr>
              <a:t>……</a:t>
            </a:r>
          </a:p>
          <a:p>
            <a:pPr lvl="0" eaLnBrk="1" hangingPunct="1">
              <a:lnSpc>
                <a:spcPts val="29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</a:rPr>
              <a:t>CEx_EditDlg</a:t>
            </a:r>
            <a:r>
              <a:rPr lang="en-US" altLang="zh-CN" sz="2400" dirty="0">
                <a:solidFill>
                  <a:srgbClr val="000000"/>
                </a:solidFill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</a:rPr>
              <a:t>OnHelpNew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</a:p>
          <a:p>
            <a:pPr lvl="0" eaLnBrk="1" hangingPunct="1">
              <a:lnSpc>
                <a:spcPts val="29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{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</a:rPr>
              <a:t>// TODO: Add your command handler code here</a:t>
            </a:r>
          </a:p>
          <a:p>
            <a:pPr lvl="0" eaLnBrk="1" hangingPunct="1">
              <a:lnSpc>
                <a:spcPts val="2900"/>
              </a:lnSpc>
            </a:pPr>
            <a:r>
              <a:rPr lang="it-IT" altLang="zh-CN" sz="2400" dirty="0">
                <a:solidFill>
                  <a:srgbClr val="000000"/>
                </a:solidFill>
              </a:rPr>
              <a:t>	CMyDlg d;</a:t>
            </a:r>
          </a:p>
          <a:p>
            <a:pPr lvl="0" eaLnBrk="1" hangingPunct="1">
              <a:lnSpc>
                <a:spcPts val="2900"/>
              </a:lnSpc>
            </a:pPr>
            <a:r>
              <a:rPr lang="it-IT" altLang="zh-CN" sz="2400" dirty="0">
                <a:solidFill>
                  <a:srgbClr val="000000"/>
                </a:solidFill>
              </a:rPr>
              <a:t>	d.DoModal();</a:t>
            </a:r>
          </a:p>
          <a:p>
            <a:pPr lvl="0" eaLnBrk="1" hangingPunct="1">
              <a:lnSpc>
                <a:spcPts val="2900"/>
              </a:lnSpc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3D5903B0-9B03-4AF2-94BB-681C6743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94" y="1772816"/>
            <a:ext cx="7128792" cy="1413016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1.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在文件中包含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CMyDlg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类的头文件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MyDlg.h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仿宋" panose="02010609060101010101" pitchFamily="49" charset="-122"/>
            </a:endParaRPr>
          </a:p>
          <a:p>
            <a:pPr lvl="0" eaLnBrk="1" hangingPunct="1">
              <a:lnSpc>
                <a:spcPct val="150000"/>
              </a:lnSpc>
              <a:buClr>
                <a:srgbClr val="0000CC"/>
              </a:buClr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2.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定义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CMyDlg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类对象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，假设为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t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2.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用对象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t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" panose="02010609060101010101" pitchFamily="49" charset="-122"/>
              </a:rPr>
              <a:t>调用函数打开对话框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F88EAFD-A028-4933-996A-FD9766DD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幼圆" pitchFamily="49" charset="-122"/>
              </a:rPr>
              <a:t>打开对话框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8D760DB-17AB-4B29-91DE-B3C53C35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613"/>
            <a:ext cx="563928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build="p" animBg="1"/>
      <p:bldP spid="1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id="{872765F9-86AD-4264-9B4D-7AACFBE7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菜单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1FF0F0-0C0F-4C1C-8291-EA2F295236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9652" y="1453664"/>
            <a:ext cx="3790950" cy="187706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7A038DA-A45A-478C-B84D-6FC17D32BBDB}"/>
              </a:ext>
            </a:extLst>
          </p:cNvPr>
          <p:cNvSpPr/>
          <p:nvPr/>
        </p:nvSpPr>
        <p:spPr>
          <a:xfrm>
            <a:off x="791580" y="908720"/>
            <a:ext cx="5292588" cy="47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kern="100" dirty="0">
                <a:latin typeface="Tahoma" panose="020B060403050404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在工程</a:t>
            </a:r>
            <a:r>
              <a:rPr lang="en-US" altLang="zh-CN" kern="100" dirty="0">
                <a:latin typeface="Tahoma" panose="020B060403050404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Ex</a:t>
            </a:r>
            <a:r>
              <a:rPr lang="zh-CN" altLang="en-US" kern="100" dirty="0">
                <a:latin typeface="Tahoma" panose="020B060403050404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中添加菜单，程序界面：</a:t>
            </a:r>
            <a:endParaRPr lang="en-US" altLang="zh-CN" dirty="0">
              <a:latin typeface="Tahom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DFAA05-DF32-4931-8098-297D9602F74A}"/>
              </a:ext>
            </a:extLst>
          </p:cNvPr>
          <p:cNvSpPr/>
          <p:nvPr/>
        </p:nvSpPr>
        <p:spPr>
          <a:xfrm>
            <a:off x="827584" y="3429000"/>
            <a:ext cx="3276364" cy="47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kern="100" dirty="0">
                <a:latin typeface="Tahoma" panose="020B060403050404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菜单项如下</a:t>
            </a:r>
            <a:endParaRPr lang="en-US" altLang="zh-CN" dirty="0">
              <a:latin typeface="Tahoma" panose="020B0604030504040204" pitchFamily="34" charset="0"/>
              <a:ea typeface="仿宋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7685C44-1D8C-426B-9CB4-4C36A4F9A228}"/>
              </a:ext>
            </a:extLst>
          </p:cNvPr>
          <p:cNvPicPr/>
          <p:nvPr/>
        </p:nvPicPr>
        <p:blipFill rotWithShape="1">
          <a:blip r:embed="rId3"/>
          <a:srcRect r="69856" b="50241"/>
          <a:stretch/>
        </p:blipFill>
        <p:spPr bwMode="auto">
          <a:xfrm>
            <a:off x="1583668" y="4149080"/>
            <a:ext cx="1200150" cy="981075"/>
          </a:xfrm>
          <a:prstGeom prst="round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9670601-1BAD-428B-936E-360F67FA1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119236"/>
            <a:ext cx="1872208" cy="10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  <p:bldP spid="16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id="{872765F9-86AD-4264-9B4D-7AACFBE7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菜单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265B4-28DF-4155-8FEC-52756164759E}"/>
              </a:ext>
            </a:extLst>
          </p:cNvPr>
          <p:cNvSpPr/>
          <p:nvPr/>
        </p:nvSpPr>
        <p:spPr>
          <a:xfrm>
            <a:off x="683568" y="980728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</a:pPr>
            <a:r>
              <a:rPr lang="zh-CN" altLang="en-US" dirty="0">
                <a:solidFill>
                  <a:srgbClr val="6600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在应用程序中使用菜单的步骤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D3F13B39-2723-48C7-93A7-153831CC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1628800"/>
            <a:ext cx="396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：添加菜单资源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110288F6-6210-4D05-8FAA-30BBEE9A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340646"/>
            <a:ext cx="6084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：设置菜单属性</a:t>
            </a: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58DB1679-387A-4A5B-93D0-6EF4F0602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988718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：将菜单与应用程序主窗口（对话框）连接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D0580B3B-F90C-4B06-B234-1C9D2B2BF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641794"/>
            <a:ext cx="554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：添加菜单项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COMMAND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消息的响应函数</a:t>
            </a:r>
          </a:p>
        </p:txBody>
      </p:sp>
    </p:spTree>
    <p:extLst>
      <p:ext uri="{BB962C8B-B14F-4D97-AF65-F5344CB8AC3E}">
        <p14:creationId xmlns:p14="http://schemas.microsoft.com/office/powerpoint/2010/main" val="691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  <p:bldP spid="20" grpId="0" build="p"/>
      <p:bldP spid="25" grpId="0" build="p"/>
      <p:bldP spid="26" grpId="0" build="p"/>
      <p:bldP spid="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3">
            <a:extLst>
              <a:ext uri="{FF2B5EF4-FFF2-40B4-BE49-F238E27FC236}">
                <a16:creationId xmlns:a16="http://schemas.microsoft.com/office/drawing/2014/main" id="{1A943D50-725F-448D-8045-4980A80B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3" y="834940"/>
            <a:ext cx="5542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添加菜单资源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A10609-C8E8-4639-9957-D77657EE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菜单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561D6-8087-4803-9D9F-4F855FFA62B9}"/>
              </a:ext>
            </a:extLst>
          </p:cNvPr>
          <p:cNvSpPr/>
          <p:nvPr/>
        </p:nvSpPr>
        <p:spPr>
          <a:xfrm>
            <a:off x="399057" y="1196752"/>
            <a:ext cx="8565431" cy="1682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</a:rPr>
              <a:t>1.</a:t>
            </a:r>
            <a:r>
              <a:rPr lang="zh-CN" altLang="en-US" dirty="0">
                <a:latin typeface="Tahoma" panose="020B0604030504040204" pitchFamily="34" charset="0"/>
              </a:rPr>
              <a:t>执行</a:t>
            </a:r>
            <a:r>
              <a:rPr lang="en-US" altLang="zh-CN" dirty="0">
                <a:latin typeface="Tahoma" panose="020B0604030504040204" pitchFamily="34" charset="0"/>
              </a:rPr>
              <a:t>Insert</a:t>
            </a:r>
            <a:r>
              <a:rPr lang="zh-CN" altLang="en-US" dirty="0">
                <a:latin typeface="Tahoma" panose="020B0604030504040204" pitchFamily="34" charset="0"/>
              </a:rPr>
              <a:t>、</a:t>
            </a:r>
            <a:r>
              <a:rPr lang="en-US" altLang="zh-CN" dirty="0">
                <a:latin typeface="Tahoma" panose="020B0604030504040204" pitchFamily="34" charset="0"/>
              </a:rPr>
              <a:t>Resource</a:t>
            </a:r>
            <a:r>
              <a:rPr lang="zh-CN" altLang="en-US" dirty="0">
                <a:latin typeface="Tahoma" panose="020B0604030504040204" pitchFamily="34" charset="0"/>
              </a:rPr>
              <a:t>命令，弹出</a:t>
            </a:r>
            <a:r>
              <a:rPr lang="en-US" altLang="zh-CN" dirty="0">
                <a:latin typeface="Tahoma" panose="020B0604030504040204" pitchFamily="34" charset="0"/>
              </a:rPr>
              <a:t>Insert Resource</a:t>
            </a:r>
            <a:r>
              <a:rPr lang="zh-CN" altLang="en-US" dirty="0">
                <a:latin typeface="Tahoma" panose="020B0604030504040204" pitchFamily="34" charset="0"/>
              </a:rPr>
              <a:t>对话框</a:t>
            </a:r>
            <a:endParaRPr lang="en-US" altLang="zh-CN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</a:rPr>
              <a:t>2.</a:t>
            </a:r>
            <a:r>
              <a:rPr lang="zh-CN" altLang="zh-CN" dirty="0">
                <a:latin typeface="Tahoma" panose="020B0604030504040204" pitchFamily="34" charset="0"/>
              </a:rPr>
              <a:t>在对话框中选</a:t>
            </a:r>
            <a:r>
              <a:rPr lang="en-US" altLang="zh-CN" dirty="0">
                <a:latin typeface="Tahoma" panose="020B0604030504040204" pitchFamily="34" charset="0"/>
              </a:rPr>
              <a:t>Menu</a:t>
            </a:r>
            <a:r>
              <a:rPr lang="zh-CN" altLang="zh-CN" dirty="0">
                <a:latin typeface="Tahoma" panose="020B0604030504040204" pitchFamily="34" charset="0"/>
              </a:rPr>
              <a:t>，单击</a:t>
            </a:r>
            <a:r>
              <a:rPr lang="en-US" altLang="zh-CN" dirty="0">
                <a:latin typeface="Tahoma" panose="020B0604030504040204" pitchFamily="34" charset="0"/>
              </a:rPr>
              <a:t>New</a:t>
            </a:r>
            <a:r>
              <a:rPr lang="zh-CN" altLang="zh-CN" dirty="0">
                <a:latin typeface="Tahoma" panose="020B0604030504040204" pitchFamily="34" charset="0"/>
              </a:rPr>
              <a:t>，在编辑区显示菜单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7F2FE4-2648-4A3B-8539-4901A193D7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4" y="3022912"/>
            <a:ext cx="3368729" cy="2710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7E1BAF-D680-4DCD-AA8A-531DE18BD4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0178" y="2730331"/>
            <a:ext cx="5274310" cy="372300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B99F222-053E-458A-B02C-48D2DD2A6A7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914314" y="4792730"/>
            <a:ext cx="0" cy="69510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3">
            <a:extLst>
              <a:ext uri="{FF2B5EF4-FFF2-40B4-BE49-F238E27FC236}">
                <a16:creationId xmlns:a16="http://schemas.microsoft.com/office/drawing/2014/main" id="{1AF16424-C964-477F-8FE4-DAEA2494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721" y="5487832"/>
            <a:ext cx="1255185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菜单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9DAF3C7-FF6D-40BA-9807-E59929E5D0E1}"/>
              </a:ext>
            </a:extLst>
          </p:cNvPr>
          <p:cNvSpPr/>
          <p:nvPr/>
        </p:nvSpPr>
        <p:spPr bwMode="auto">
          <a:xfrm>
            <a:off x="6570498" y="3787268"/>
            <a:ext cx="2195587" cy="432048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charset="0"/>
              <a:cs typeface="宋体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6E324997-66BB-48E6-AB8A-F7BE3E80C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170" y="4228441"/>
            <a:ext cx="2229592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菜单设计模板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89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  <p:bldP spid="3" grpId="0" uiExpand="1" build="p"/>
      <p:bldP spid="11" grpId="0" build="p" bldLvl="2"/>
      <p:bldP spid="12" grpId="0" animBg="1"/>
      <p:bldP spid="1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3">
            <a:extLst>
              <a:ext uri="{FF2B5EF4-FFF2-40B4-BE49-F238E27FC236}">
                <a16:creationId xmlns:a16="http://schemas.microsoft.com/office/drawing/2014/main" id="{1A943D50-725F-448D-8045-4980A80B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3" y="834940"/>
            <a:ext cx="5542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设置菜单属性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A10609-C8E8-4639-9957-D77657EE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菜单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E5163B-BD64-4411-BC32-A416210D3A64}"/>
              </a:ext>
            </a:extLst>
          </p:cNvPr>
          <p:cNvPicPr/>
          <p:nvPr/>
        </p:nvPicPr>
        <p:blipFill rotWithShape="1">
          <a:blip r:embed="rId2"/>
          <a:srcRect r="69856" b="50241"/>
          <a:stretch/>
        </p:blipFill>
        <p:spPr bwMode="auto">
          <a:xfrm>
            <a:off x="1269602" y="2522777"/>
            <a:ext cx="1200150" cy="981075"/>
          </a:xfrm>
          <a:prstGeom prst="round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E34098A-D3DD-4EB8-96E1-88DED258F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42132"/>
              </p:ext>
            </p:extLst>
          </p:nvPr>
        </p:nvGraphicFramePr>
        <p:xfrm>
          <a:off x="3214121" y="2484391"/>
          <a:ext cx="5265387" cy="388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260">
                  <a:extLst>
                    <a:ext uri="{9D8B030D-6E8A-4147-A177-3AD203B41FA5}">
                      <a16:colId xmlns:a16="http://schemas.microsoft.com/office/drawing/2014/main" val="2610855089"/>
                    </a:ext>
                  </a:extLst>
                </a:gridCol>
              </a:tblGrid>
              <a:tr h="525555"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132721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200499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62999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81197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84605"/>
                  </a:ext>
                </a:extLst>
              </a:tr>
            </a:tbl>
          </a:graphicData>
        </a:graphic>
      </p:graphicFrame>
      <p:sp>
        <p:nvSpPr>
          <p:cNvPr id="21" name="Text Box 13">
            <a:extLst>
              <a:ext uri="{FF2B5EF4-FFF2-40B4-BE49-F238E27FC236}">
                <a16:creationId xmlns:a16="http://schemas.microsoft.com/office/drawing/2014/main" id="{718C2EB6-4794-4DEF-A104-2A32B692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2458558"/>
            <a:ext cx="1006925" cy="5248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6AA9A60F-ACFC-433A-B5B6-0B5E2A412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46526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楷体" pitchFamily="49" charset="-122"/>
              </a:rPr>
              <a:t>Caption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楷体" pitchFamily="49" charset="-122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7FF849E3-D0E8-4481-89D8-C0502172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2484391"/>
            <a:ext cx="1006925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marL="0" marR="0" lv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buFontTx/>
              <a:buNone/>
              <a:tabLst/>
              <a:defRPr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备注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FD2FA981-3E6D-40D5-9409-807A1A5FB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3554888"/>
            <a:ext cx="2501230" cy="5304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itchFamily="49" charset="-122"/>
              </a:rPr>
              <a:t>ID_OPER_CAL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黑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128CA41A-633F-4478-ADB5-18832E7C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509" y="3047178"/>
            <a:ext cx="1279747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4BBEB85C-76F1-4ABD-A1AD-6309BF65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072" y="3004956"/>
            <a:ext cx="1763360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顶层菜单项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EBB751A4-52C3-4453-9151-06C0B8D55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3561755"/>
            <a:ext cx="1152128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34555E8B-DD51-4AC7-B7D6-BE49171CA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882" y="4136053"/>
            <a:ext cx="2501230" cy="5304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itchFamily="49" charset="-122"/>
              </a:rPr>
              <a:t>ID_OPER_EXIT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黑体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5DBFF937-4613-42F1-A8EB-4F801E5D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4102956"/>
            <a:ext cx="1080120" cy="601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B060E5AD-0BC8-4AF4-BDC2-F3DCC318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536" y="4671258"/>
            <a:ext cx="1062536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AB3147EF-BA7A-4708-94CF-87B25642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072" y="4629036"/>
            <a:ext cx="1763360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顶层菜单项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C5AD3FF4-05C4-40C7-956A-D1C5CDF75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237161"/>
            <a:ext cx="2717254" cy="5304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itchFamily="49" charset="-122"/>
              </a:rPr>
              <a:t>ID_HELP_ABOUT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黑体" pitchFamily="49" charset="-122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AF565D3F-6A32-48C0-AB1C-129DB7E7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5247863"/>
            <a:ext cx="1080120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关于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E0577AD-87E1-4F86-B9ED-29DBE4019D33}"/>
              </a:ext>
            </a:extLst>
          </p:cNvPr>
          <p:cNvSpPr/>
          <p:nvPr/>
        </p:nvSpPr>
        <p:spPr>
          <a:xfrm>
            <a:off x="903114" y="1599183"/>
            <a:ext cx="7487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</a:rPr>
              <a:t>设置菜单项属性的方法与设置控件属性的方法一样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53F996FA-05B5-4A92-B7FF-753E744AC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605" y="5778918"/>
            <a:ext cx="2583507" cy="5304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itchFamily="49" charset="-122"/>
              </a:rPr>
              <a:t>ID_HELP_NEW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黑体" pitchFamily="49" charset="-122"/>
            </a:endParaRP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8FB0CD20-9B52-436A-92DC-24D6EAC1F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5799906"/>
            <a:ext cx="1512168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新对话框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6CCD8F7-7CAF-4B53-9D0E-388FC9AF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88" y="4928059"/>
            <a:ext cx="1762315" cy="9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  <p:bldP spid="21" grpId="0" build="p" bldLvl="2"/>
      <p:bldP spid="22" grpId="0" build="p" bldLvl="2"/>
      <p:bldP spid="23" grpId="0" build="p" bldLvl="2"/>
      <p:bldP spid="24" grpId="0" build="p" bldLvl="2"/>
      <p:bldP spid="26" grpId="0" build="p" bldLvl="2"/>
      <p:bldP spid="28" grpId="0" build="p" bldLvl="2"/>
      <p:bldP spid="29" grpId="0" build="p" bldLvl="2"/>
      <p:bldP spid="30" grpId="0" build="p" bldLvl="2"/>
      <p:bldP spid="31" grpId="0" build="p" bldLvl="2"/>
      <p:bldP spid="32" grpId="0" build="p" bldLvl="2"/>
      <p:bldP spid="33" grpId="0" build="p" bldLvl="2"/>
      <p:bldP spid="34" grpId="0" build="p" bldLvl="2"/>
      <p:bldP spid="35" grpId="0" build="p" bldLvl="2"/>
      <p:bldP spid="36" grpId="0" uiExpand="1" build="p"/>
      <p:bldP spid="27" grpId="0" build="p" bldLvl="2"/>
      <p:bldP spid="3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3">
            <a:extLst>
              <a:ext uri="{FF2B5EF4-FFF2-40B4-BE49-F238E27FC236}">
                <a16:creationId xmlns:a16="http://schemas.microsoft.com/office/drawing/2014/main" id="{1A943D50-725F-448D-8045-4980A80B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2" y="834940"/>
            <a:ext cx="7599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将菜单与应用程序主窗口（对话框）连接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A10609-C8E8-4639-9957-D77657EE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菜单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CD6612-EAB5-4082-A040-75AD3F5E871E}"/>
              </a:ext>
            </a:extLst>
          </p:cNvPr>
          <p:cNvSpPr/>
          <p:nvPr/>
        </p:nvSpPr>
        <p:spPr>
          <a:xfrm>
            <a:off x="780282" y="1410733"/>
            <a:ext cx="7848872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ahoma" panose="020B0604030504040204" pitchFamily="34" charset="0"/>
              </a:rPr>
              <a:t>鼠标指向对话框空白处，击右键，执行</a:t>
            </a:r>
            <a:r>
              <a:rPr lang="en-US" altLang="zh-CN" dirty="0">
                <a:latin typeface="Tahoma" panose="020B0604030504040204" pitchFamily="34" charset="0"/>
              </a:rPr>
              <a:t>Properties</a:t>
            </a:r>
            <a:r>
              <a:rPr lang="zh-CN" altLang="en-US" dirty="0">
                <a:latin typeface="Tahoma" panose="020B0604030504040204" pitchFamily="34" charset="0"/>
              </a:rPr>
              <a:t>命令，在</a:t>
            </a:r>
            <a:r>
              <a:rPr lang="en-US" altLang="zh-CN" dirty="0">
                <a:latin typeface="Tahoma" panose="020B0604030504040204" pitchFamily="34" charset="0"/>
              </a:rPr>
              <a:t>Menu</a:t>
            </a:r>
            <a:r>
              <a:rPr lang="zh-CN" altLang="en-US" dirty="0">
                <a:latin typeface="Tahoma" panose="020B0604030504040204" pitchFamily="34" charset="0"/>
              </a:rPr>
              <a:t>处选择列表中的菜单。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5FD127-6059-4E2A-A05C-5955EB75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3" y="2704067"/>
            <a:ext cx="7448550" cy="27432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586581-E065-451C-A569-4A7B7C54A3EC}"/>
              </a:ext>
            </a:extLst>
          </p:cNvPr>
          <p:cNvSpPr/>
          <p:nvPr/>
        </p:nvSpPr>
        <p:spPr bwMode="auto">
          <a:xfrm>
            <a:off x="4283967" y="4149080"/>
            <a:ext cx="4145025" cy="792088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菜单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807095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添加菜单项的消息响应函数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BC7D3A-0C0F-4675-8D06-F1CE1505A57C}"/>
              </a:ext>
            </a:extLst>
          </p:cNvPr>
          <p:cNvSpPr/>
          <p:nvPr/>
        </p:nvSpPr>
        <p:spPr>
          <a:xfrm>
            <a:off x="683568" y="1268760"/>
            <a:ext cx="7487590" cy="1842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dirty="0">
                <a:latin typeface="Tahoma" panose="020B0604030504040204" pitchFamily="34" charset="0"/>
              </a:rPr>
              <a:t>在</a:t>
            </a:r>
            <a:r>
              <a:rPr lang="en-US" altLang="zh-CN" dirty="0">
                <a:latin typeface="Tahoma" panose="020B0604030504040204" pitchFamily="34" charset="0"/>
              </a:rPr>
              <a:t>MFC </a:t>
            </a:r>
            <a:r>
              <a:rPr lang="en-US" altLang="zh-CN" dirty="0" err="1">
                <a:latin typeface="Tahoma" panose="020B0604030504040204" pitchFamily="34" charset="0"/>
              </a:rPr>
              <a:t>ClasssWizard</a:t>
            </a:r>
            <a:r>
              <a:rPr lang="zh-CN" altLang="en-US" dirty="0">
                <a:latin typeface="Tahoma" panose="020B0604030504040204" pitchFamily="34" charset="0"/>
              </a:rPr>
              <a:t>对话框中映射菜单项函数</a:t>
            </a:r>
            <a:endParaRPr lang="en-US" altLang="zh-CN" dirty="0">
              <a:latin typeface="Tahoma" panose="020B060403050404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dirty="0">
                <a:latin typeface="Tahoma" panose="020B0604030504040204" pitchFamily="34" charset="0"/>
              </a:rPr>
              <a:t>例：映射计算菜单项的消息响应函数：</a:t>
            </a:r>
            <a:endParaRPr lang="en-US" altLang="zh-CN" dirty="0">
              <a:latin typeface="Tahoma" panose="020B060403050404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dirty="0">
                <a:latin typeface="Tahoma" panose="020B0604030504040204" pitchFamily="34" charset="0"/>
              </a:rPr>
              <a:t>控件</a:t>
            </a:r>
            <a:r>
              <a:rPr lang="en-US" altLang="zh-CN" dirty="0">
                <a:latin typeface="Tahoma" panose="020B0604030504040204" pitchFamily="34" charset="0"/>
              </a:rPr>
              <a:t>ID:ID_OPER_CAL</a:t>
            </a:r>
          </a:p>
          <a:p>
            <a:pPr>
              <a:lnSpc>
                <a:spcPts val="3500"/>
              </a:lnSpc>
            </a:pPr>
            <a:r>
              <a:rPr lang="zh-CN" altLang="en-US" dirty="0">
                <a:latin typeface="Tahoma" panose="020B0604030504040204" pitchFamily="34" charset="0"/>
              </a:rPr>
              <a:t>消息：</a:t>
            </a:r>
            <a:r>
              <a:rPr lang="en-US" altLang="zh-CN" dirty="0">
                <a:latin typeface="Tahoma" panose="020B0604030504040204" pitchFamily="34" charset="0"/>
              </a:rPr>
              <a:t>COMMAND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35EB06-ECDA-465C-8A84-33D72139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838420"/>
            <a:ext cx="5165949" cy="340653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E90D56-8ED0-48EB-B7F2-FC274880875A}"/>
              </a:ext>
            </a:extLst>
          </p:cNvPr>
          <p:cNvSpPr/>
          <p:nvPr/>
        </p:nvSpPr>
        <p:spPr>
          <a:xfrm>
            <a:off x="687141" y="3068960"/>
            <a:ext cx="3024336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：</a:t>
            </a:r>
            <a:endParaRPr lang="en-US" altLang="zh-CN" dirty="0">
              <a:latin typeface="Tahoma" panose="020B0604030504040204" pitchFamily="34" charset="0"/>
              <a:ea typeface="仿宋" panose="02010609060101010101" pitchFamily="49" charset="-122"/>
            </a:endParaRPr>
          </a:p>
          <a:p>
            <a:pPr>
              <a:lnSpc>
                <a:spcPts val="3400"/>
              </a:lnSpc>
            </a:pP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1.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按图选择相关参数</a:t>
            </a:r>
            <a:endParaRPr lang="en-US" altLang="zh-CN" dirty="0">
              <a:latin typeface="Tahoma" panose="020B0604030504040204" pitchFamily="34" charset="0"/>
              <a:ea typeface="仿宋" panose="02010609060101010101" pitchFamily="49" charset="-122"/>
            </a:endParaRPr>
          </a:p>
          <a:p>
            <a:pPr>
              <a:lnSpc>
                <a:spcPts val="3400"/>
              </a:lnSpc>
            </a:pP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2.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单击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Add Function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按钮</a:t>
            </a:r>
            <a:endParaRPr lang="en-US" altLang="zh-CN" dirty="0">
              <a:latin typeface="Tahoma" panose="020B0604030504040204" pitchFamily="34" charset="0"/>
              <a:ea typeface="仿宋" panose="02010609060101010101" pitchFamily="49" charset="-122"/>
            </a:endParaRPr>
          </a:p>
          <a:p>
            <a:pPr>
              <a:lnSpc>
                <a:spcPts val="3400"/>
              </a:lnSpc>
            </a:pP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3.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在弹出的对话框中单击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OK</a:t>
            </a:r>
          </a:p>
          <a:p>
            <a:pPr>
              <a:lnSpc>
                <a:spcPts val="3400"/>
              </a:lnSpc>
            </a:pP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4.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单击</a:t>
            </a:r>
            <a:r>
              <a:rPr lang="en-US" altLang="zh-CN" dirty="0">
                <a:latin typeface="Tahoma" panose="020B0604030504040204" pitchFamily="34" charset="0"/>
                <a:ea typeface="仿宋" panose="02010609060101010101" pitchFamily="49" charset="-122"/>
              </a:rPr>
              <a:t>Edit Code</a:t>
            </a:r>
            <a:r>
              <a:rPr lang="zh-CN" altLang="en-US" dirty="0">
                <a:latin typeface="Tahoma" panose="020B0604030504040204" pitchFamily="34" charset="0"/>
                <a:ea typeface="仿宋" panose="02010609060101010101" pitchFamily="49" charset="-122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5945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0" grpId="0" uiExpand="1" build="p"/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菜单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807095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计算菜单项的消息响应函数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8C24FA-BBA8-4F7A-9694-EE4449D6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99245"/>
            <a:ext cx="5838825" cy="2857500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E25E8AD8-38FC-43D3-B9A6-5E462DB3E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1872357"/>
            <a:ext cx="3960440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单击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仿宋" panose="02010609060101010101" pitchFamily="49" charset="-122"/>
              </a:rPr>
              <a:t>菜单项，计算阶乘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3325048"/>
            <a:ext cx="7344817" cy="3416320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void </a:t>
            </a:r>
            <a:r>
              <a:rPr lang="en-US" altLang="zh-CN" sz="2400" dirty="0" err="1"/>
              <a:t>CEx_EditDlg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OnOperCal</a:t>
            </a:r>
            <a:r>
              <a:rPr lang="en-US" altLang="zh-CN" sz="2400" dirty="0"/>
              <a:t>() </a:t>
            </a:r>
          </a:p>
          <a:p>
            <a:pPr eaLnBrk="1" hangingPunct="1"/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TODO: Add your command handler code here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</a:rPr>
              <a:t>	UpdateData();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</a:rPr>
              <a:t>	int i;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</a:rPr>
              <a:t>	m_jc=1;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</a:rPr>
              <a:t>	for(i=1;i&lt;=m_n;i++)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</a:rPr>
              <a:t>		m_jc*=i;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</a:rPr>
              <a:t>	UpdateData(FALSE);	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430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2" grpId="0" build="p" animBg="1" autoUpdateAnimBg="0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C4AC1C-3319-40E2-B813-98EFB140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8" y="1268760"/>
            <a:ext cx="5791200" cy="284797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菜单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807095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退出菜单项的消息响应函数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235604"/>
            <a:ext cx="7344817" cy="2239844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CEx_EditDlg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OnOperExit</a:t>
            </a:r>
            <a:r>
              <a:rPr lang="en-US" altLang="zh-CN" sz="2400" dirty="0"/>
              <a:t>()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TODO: Add your command handler code here</a:t>
            </a:r>
          </a:p>
          <a:p>
            <a:pPr eaLnBrk="1" hangingPunct="1">
              <a:lnSpc>
                <a:spcPct val="150000"/>
              </a:lnSpc>
            </a:pPr>
            <a:r>
              <a:rPr lang="nn-NO" altLang="zh-CN" sz="2400" dirty="0">
                <a:solidFill>
                  <a:srgbClr val="000000"/>
                </a:solidFill>
              </a:rPr>
              <a:t>	OnOK();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60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nimBg="1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14230</TotalTime>
  <Words>640</Words>
  <Application>Microsoft Office PowerPoint</Application>
  <PresentationFormat>全屏显示(4:3)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仿宋</vt:lpstr>
      <vt:lpstr>黑体</vt:lpstr>
      <vt:lpstr>楷体</vt:lpstr>
      <vt:lpstr>楷体_GB2312</vt:lpstr>
      <vt:lpstr>宋体</vt:lpstr>
      <vt:lpstr>幼圆</vt:lpstr>
      <vt:lpstr>Arial</vt:lpstr>
      <vt:lpstr>Tahoma</vt:lpstr>
      <vt:lpstr>Times New Roman</vt:lpstr>
      <vt:lpstr>Wingdings</vt:lpstr>
      <vt:lpstr>Cdesignd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菜单</vt:lpstr>
      <vt:lpstr>菜单</vt:lpstr>
      <vt:lpstr>菜单</vt:lpstr>
      <vt:lpstr>打开对话框</vt:lpstr>
      <vt:lpstr>PowerPoint 演示文稿</vt:lpstr>
      <vt:lpstr>打开对话框</vt:lpstr>
      <vt:lpstr>PowerPoint 演示文稿</vt:lpstr>
      <vt:lpstr>创建一个新对话框</vt:lpstr>
      <vt:lpstr>创建一个新对话框</vt:lpstr>
      <vt:lpstr>打开对话框</vt:lpstr>
      <vt:lpstr>PowerPoint 演示文稿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 红</cp:lastModifiedBy>
  <cp:revision>851</cp:revision>
  <cp:lastPrinted>2000-03-02T02:46:32Z</cp:lastPrinted>
  <dcterms:created xsi:type="dcterms:W3CDTF">2001-04-21T17:31:52Z</dcterms:created>
  <dcterms:modified xsi:type="dcterms:W3CDTF">2018-05-31T13:56:53Z</dcterms:modified>
</cp:coreProperties>
</file>