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19"/>
  </p:notesMasterIdLst>
  <p:handoutMasterIdLst>
    <p:handoutMasterId r:id="rId20"/>
  </p:handoutMasterIdLst>
  <p:sldIdLst>
    <p:sldId id="267" r:id="rId2"/>
    <p:sldId id="523" r:id="rId3"/>
    <p:sldId id="538" r:id="rId4"/>
    <p:sldId id="537" r:id="rId5"/>
    <p:sldId id="521" r:id="rId6"/>
    <p:sldId id="526" r:id="rId7"/>
    <p:sldId id="539" r:id="rId8"/>
    <p:sldId id="541" r:id="rId9"/>
    <p:sldId id="524" r:id="rId10"/>
    <p:sldId id="542" r:id="rId11"/>
    <p:sldId id="527" r:id="rId12"/>
    <p:sldId id="528" r:id="rId13"/>
    <p:sldId id="533" r:id="rId14"/>
    <p:sldId id="529" r:id="rId15"/>
    <p:sldId id="531" r:id="rId16"/>
    <p:sldId id="530" r:id="rId17"/>
    <p:sldId id="532" r:id="rId18"/>
  </p:sldIdLst>
  <p:sldSz cx="9144000" cy="6858000" type="screen4x3"/>
  <p:notesSz cx="6781800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0066"/>
    <a:srgbClr val="FFE0DF"/>
    <a:srgbClr val="0000CC"/>
    <a:srgbClr val="008000"/>
    <a:srgbClr val="FFFFFF"/>
    <a:srgbClr val="006600"/>
    <a:srgbClr val="800000"/>
    <a:srgbClr val="7E788D"/>
    <a:srgbClr val="F1C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>
      <p:cViewPr varScale="1">
        <p:scale>
          <a:sx n="68" d="100"/>
          <a:sy n="68" d="100"/>
        </p:scale>
        <p:origin x="12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1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975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fld id="{50F84A5E-2582-44B1-9FBC-A9F66CFBC7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429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155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72050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75825"/>
            <a:ext cx="2938463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775825"/>
            <a:ext cx="2938462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defRPr>
            </a:lvl1pPr>
          </a:lstStyle>
          <a:p>
            <a:fld id="{4338C173-9905-4684-A936-766720FC91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81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5" name="Picture 3" descr="框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240"/>
              <a:ext cx="5232" cy="3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花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00"/>
              <a:ext cx="1644" cy="1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花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62"/>
              <a:ext cx="2163" cy="2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葉子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0"/>
              <a:ext cx="1152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2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471AE08-9FF8-4CE9-A364-C44524816C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81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7593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196215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3405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25771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2983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92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219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421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5572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64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510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092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高级语言程序设计</a:t>
            </a:r>
          </a:p>
        </p:txBody>
      </p:sp>
      <p:sp>
        <p:nvSpPr>
          <p:cNvPr id="37984" name="Text Box 96"/>
          <p:cNvSpPr txBox="1">
            <a:spLocks noChangeArrowheads="1"/>
          </p:cNvSpPr>
          <p:nvPr/>
        </p:nvSpPr>
        <p:spPr bwMode="auto">
          <a:xfrm>
            <a:off x="1116013" y="1341438"/>
            <a:ext cx="714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基于对话框的应用程序设计</a:t>
            </a:r>
          </a:p>
        </p:txBody>
      </p:sp>
      <p:sp>
        <p:nvSpPr>
          <p:cNvPr id="37985" name="Text Box 9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57400" y="2165350"/>
            <a:ext cx="57912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en-US" altLang="zh-CN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</a:t>
            </a:r>
            <a:r>
              <a:rPr lang="zh-CN" altLang="en-US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常用控件的使用</a:t>
            </a:r>
            <a:endParaRPr lang="en-US" altLang="zh-CN" sz="3200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编辑框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84" grpId="0" autoUpdateAnimBg="0"/>
      <p:bldP spid="3798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4860032" y="904584"/>
          <a:ext cx="2520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13">
            <a:extLst>
              <a:ext uri="{FF2B5EF4-FFF2-40B4-BE49-F238E27FC236}">
                <a16:creationId xmlns:a16="http://schemas.microsoft.com/office/drawing/2014/main" id="{DC723B7F-9037-4737-9945-194F5888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0256" y="760568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变量名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DC723B7F-9037-4737-9945-194F5888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1162253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类  别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DC723B7F-9037-4737-9945-194F5888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1522293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类  型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DC723B7F-9037-4737-9945-194F5888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160" y="806989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m_Edit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itchFamily="49" charset="-122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DC723B7F-9037-4737-9945-194F5888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160" y="1202756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Control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DC723B7F-9037-4737-9945-194F5888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1596" y="1525028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CEdit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itchFamily="49" charset="-122"/>
            </a:endParaRPr>
          </a:p>
        </p:txBody>
      </p:sp>
      <p:sp>
        <p:nvSpPr>
          <p:cNvPr id="21" name="Text Box 13">
            <a:extLst>
              <a:ext uri="{FF2B5EF4-FFF2-40B4-BE49-F238E27FC236}">
                <a16:creationId xmlns:a16="http://schemas.microsoft.com/office/drawing/2014/main" id="{DC723B7F-9037-4737-9945-194F5888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071" y="2708920"/>
            <a:ext cx="5542384" cy="55976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单击按钮“写”的消息映射函数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591" y="476672"/>
            <a:ext cx="2343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Box 8">
            <a:extLst>
              <a:ext uri="{FF2B5EF4-FFF2-40B4-BE49-F238E27FC236}">
                <a16:creationId xmlns:a16="http://schemas.microsoft.com/office/drawing/2014/main" id="{E097EA0E-4F94-476D-9FE8-E15B57E8B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16" y="3284984"/>
            <a:ext cx="8712968" cy="3477875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300"/>
              </a:lnSpc>
            </a:pPr>
            <a:r>
              <a:rPr lang="en-US" altLang="zh-CN" sz="2400" dirty="0">
                <a:latin typeface="Arial" charset="0"/>
              </a:rPr>
              <a:t>void CEx_Edit1Dlg::</a:t>
            </a:r>
            <a:r>
              <a:rPr lang="en-US" altLang="zh-CN" sz="2400" dirty="0" err="1">
                <a:latin typeface="Arial" charset="0"/>
              </a:rPr>
              <a:t>OnButtonWrite</a:t>
            </a:r>
            <a:r>
              <a:rPr lang="en-US" altLang="zh-CN" sz="2400" dirty="0">
                <a:latin typeface="Arial" charset="0"/>
              </a:rPr>
              <a:t>()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CN" sz="2400" dirty="0">
                <a:latin typeface="Arial" charset="0"/>
              </a:rPr>
              <a:t>{	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// TODO: Add your control notification handler code here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CN" sz="2400" dirty="0">
                <a:latin typeface="Arial" charset="0"/>
              </a:rPr>
              <a:t>	</a:t>
            </a:r>
            <a:r>
              <a:rPr lang="en-US" altLang="zh-CN" sz="2400" dirty="0" err="1">
                <a:latin typeface="Arial" charset="0"/>
              </a:rPr>
              <a:t>CString</a:t>
            </a:r>
            <a:r>
              <a:rPr lang="en-US" altLang="zh-CN" sz="2400" dirty="0">
                <a:latin typeface="Arial" charset="0"/>
              </a:rPr>
              <a:t> s;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CN" sz="2400" dirty="0">
                <a:latin typeface="Arial" charset="0"/>
              </a:rPr>
              <a:t> 	</a:t>
            </a:r>
            <a:r>
              <a:rPr lang="en-US" altLang="zh-CN" sz="2400" dirty="0" err="1">
                <a:latin typeface="Arial" charset="0"/>
              </a:rPr>
              <a:t>m_Edit.GetWindowText</a:t>
            </a:r>
            <a:r>
              <a:rPr lang="en-US" altLang="zh-CN" sz="2400" dirty="0">
                <a:latin typeface="Arial" charset="0"/>
              </a:rPr>
              <a:t>(s);   </a:t>
            </a:r>
            <a:endParaRPr lang="zh-CN" altLang="en-US" sz="2400" dirty="0">
              <a:latin typeface="Arial" charset="0"/>
            </a:endParaRPr>
          </a:p>
          <a:p>
            <a:pPr eaLnBrk="1" hangingPunct="1">
              <a:lnSpc>
                <a:spcPts val="3300"/>
              </a:lnSpc>
            </a:pPr>
            <a:r>
              <a:rPr lang="zh-CN" altLang="en-US" sz="2400" dirty="0">
                <a:latin typeface="Arial" charset="0"/>
              </a:rPr>
              <a:t>	</a:t>
            </a:r>
            <a:r>
              <a:rPr lang="en-US" altLang="zh-CN" sz="2400" dirty="0">
                <a:latin typeface="Arial" charset="0"/>
              </a:rPr>
              <a:t>s="</a:t>
            </a:r>
            <a:r>
              <a:rPr lang="zh-CN" altLang="en-US" sz="2400" dirty="0">
                <a:latin typeface="Arial" charset="0"/>
              </a:rPr>
              <a:t>编辑框练习：</a:t>
            </a:r>
            <a:r>
              <a:rPr lang="en-US" altLang="zh-CN" sz="2400" dirty="0">
                <a:latin typeface="Arial" charset="0"/>
              </a:rPr>
              <a:t>"+s;       </a:t>
            </a:r>
            <a:endParaRPr lang="zh-CN" altLang="en-US" sz="2400" dirty="0">
              <a:latin typeface="Arial" charset="0"/>
            </a:endParaRPr>
          </a:p>
          <a:p>
            <a:pPr eaLnBrk="1" hangingPunct="1">
              <a:lnSpc>
                <a:spcPts val="3300"/>
              </a:lnSpc>
            </a:pPr>
            <a:r>
              <a:rPr lang="zh-CN" altLang="en-US" sz="2400" dirty="0">
                <a:latin typeface="Arial" charset="0"/>
              </a:rPr>
              <a:t>	</a:t>
            </a:r>
            <a:r>
              <a:rPr lang="en-US" altLang="zh-CN" sz="2400" dirty="0" err="1">
                <a:latin typeface="Arial" charset="0"/>
              </a:rPr>
              <a:t>m_Edit.SetSel</a:t>
            </a:r>
            <a:r>
              <a:rPr lang="en-US" altLang="zh-CN" sz="2400" dirty="0">
                <a:latin typeface="Arial" charset="0"/>
              </a:rPr>
              <a:t>(0,-1); </a:t>
            </a:r>
            <a:r>
              <a:rPr lang="zh-CN" altLang="en-US" sz="2400" dirty="0">
                <a:latin typeface="Arial" charset="0"/>
              </a:rPr>
              <a:t>	</a:t>
            </a:r>
            <a:endParaRPr lang="en-US" altLang="zh-CN" sz="2400" dirty="0">
              <a:latin typeface="Arial" charset="0"/>
            </a:endParaRPr>
          </a:p>
          <a:p>
            <a:pPr eaLnBrk="1" hangingPunct="1">
              <a:lnSpc>
                <a:spcPts val="3300"/>
              </a:lnSpc>
            </a:pPr>
            <a:r>
              <a:rPr lang="en-US" altLang="zh-CN" sz="2400" dirty="0">
                <a:latin typeface="Arial" charset="0"/>
              </a:rPr>
              <a:t>	</a:t>
            </a:r>
            <a:r>
              <a:rPr lang="en-US" altLang="zh-CN" sz="2400" dirty="0" err="1">
                <a:latin typeface="Arial" charset="0"/>
              </a:rPr>
              <a:t>m_Edit.ReplaceSel</a:t>
            </a:r>
            <a:r>
              <a:rPr lang="en-US" altLang="zh-CN" sz="2400" dirty="0">
                <a:latin typeface="Arial" charset="0"/>
              </a:rPr>
              <a:t>(s);        </a:t>
            </a:r>
            <a:endParaRPr lang="zh-CN" altLang="en-US" sz="2400" dirty="0">
              <a:latin typeface="Arial" charset="0"/>
            </a:endParaRPr>
          </a:p>
          <a:p>
            <a:pPr eaLnBrk="1" hangingPunct="1">
              <a:lnSpc>
                <a:spcPts val="3300"/>
              </a:lnSpc>
            </a:pPr>
            <a:r>
              <a:rPr lang="en-US" altLang="zh-CN" sz="2400" dirty="0">
                <a:latin typeface="Arial" charset="0"/>
              </a:rPr>
              <a:t>}   </a:t>
            </a:r>
            <a:endParaRPr lang="zh-CN" altLang="en-US" sz="2400" dirty="0">
              <a:latin typeface="Arial" charset="0"/>
            </a:endParaRP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874A93FA-BBBD-4EFA-9EF4-8F983FBC1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952" y="5005012"/>
            <a:ext cx="39955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字符串连接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EAE42CAE-3553-434E-8979-733D7D975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426" y="5842476"/>
            <a:ext cx="39684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将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s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的值在编辑框中显示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9318348F-800F-45D3-8D80-35AD9499C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8807" y="5423744"/>
            <a:ext cx="39684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将编辑框内容全部选中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1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bldLvl="2"/>
      <p:bldP spid="17" grpId="0" uiExpand="1" build="p" animBg="1"/>
      <p:bldP spid="18" grpId="0" build="p" autoUpdateAnimBg="0"/>
      <p:bldP spid="19" grpId="0" build="p" autoUpdateAnimBg="0"/>
      <p:bldP spid="20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CEdit</a:t>
            </a: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类的相关函数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776208F-EC17-4B9F-A66E-2DA0D38F6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575088"/>
              </p:ext>
            </p:extLst>
          </p:nvPr>
        </p:nvGraphicFramePr>
        <p:xfrm>
          <a:off x="465561" y="1682235"/>
          <a:ext cx="8326312" cy="48431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09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41037368"/>
                    </a:ext>
                  </a:extLst>
                </a:gridCol>
                <a:gridCol w="3788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5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84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769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23246"/>
                  </a:ext>
                </a:extLst>
              </a:tr>
              <a:tr h="17564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733761"/>
                  </a:ext>
                </a:extLst>
              </a:tr>
            </a:tbl>
          </a:graphicData>
        </a:graphic>
      </p:graphicFrame>
      <p:sp>
        <p:nvSpPr>
          <p:cNvPr id="8" name="Text Box 13">
            <a:extLst>
              <a:ext uri="{FF2B5EF4-FFF2-40B4-BE49-F238E27FC236}">
                <a16:creationId xmlns:a16="http://schemas.microsoft.com/office/drawing/2014/main" id="{D93C4679-3FD5-4C0F-AA53-355802BE2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257" y="1628800"/>
            <a:ext cx="1368152" cy="5284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defPPr>
              <a:defRPr lang="zh-CN"/>
            </a:defPPr>
            <a:lvl1pPr marR="0" lvl="0" algn="just" defTabSz="91440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Tx/>
              <a:tabLst/>
              <a:defRPr b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>
                <a:solidFill>
                  <a:srgbClr val="FFFFFF"/>
                </a:solidFill>
              </a:rPr>
              <a:t>函数名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20CD4563-FDFD-406F-BD7D-05BBBB1C4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14" y="2514962"/>
            <a:ext cx="2925712" cy="5539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sz="22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GetWindowText</a:t>
            </a:r>
            <a:r>
              <a:rPr lang="en-US" altLang="zh-CN" sz="2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(</a:t>
            </a:r>
            <a:r>
              <a:rPr lang="zh-CN" altLang="en-US" sz="2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参数</a:t>
            </a:r>
            <a:r>
              <a:rPr lang="en-US" altLang="zh-CN" sz="2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)</a:t>
            </a: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23F5F2BB-D932-4024-93CF-FF6C19F34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4940" y="1653704"/>
            <a:ext cx="1786748" cy="5284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功能简介</a:t>
            </a:r>
            <a:endParaRPr lang="en-US" altLang="zh-CN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itchFamily="49" charset="-122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CB421B93-96BB-4F60-87D9-1DF4E4FA5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534" y="1630755"/>
            <a:ext cx="1786748" cy="5284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参数说明</a:t>
            </a:r>
            <a:endParaRPr lang="en-US" altLang="zh-CN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itchFamily="49" charset="-122"/>
            </a:endParaRPr>
          </a:p>
        </p:txBody>
      </p:sp>
      <p:sp>
        <p:nvSpPr>
          <p:cNvPr id="19" name="Text Box 13">
            <a:extLst>
              <a:ext uri="{FF2B5EF4-FFF2-40B4-BE49-F238E27FC236}">
                <a16:creationId xmlns:a16="http://schemas.microsoft.com/office/drawing/2014/main" id="{2FCEB09F-4EBA-4AED-904A-71D6AE8D6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873" y="2468796"/>
            <a:ext cx="1908869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字符串变量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0" name="Text Box 13">
            <a:extLst>
              <a:ext uri="{FF2B5EF4-FFF2-40B4-BE49-F238E27FC236}">
                <a16:creationId xmlns:a16="http://schemas.microsoft.com/office/drawing/2014/main" id="{0DEAD8D5-B973-4F3F-B4B2-9A97EA22D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0308" y="2091625"/>
            <a:ext cx="4062172" cy="140038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lvl="0" indent="-342900" algn="just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dirty="0">
                <a:ea typeface="仿宋" panose="02010609060101010101" pitchFamily="49" charset="-122"/>
              </a:rPr>
              <a:t>使用示例</a:t>
            </a:r>
            <a:endParaRPr lang="en-US" altLang="zh-CN" sz="2200" dirty="0">
              <a:ea typeface="仿宋" panose="02010609060101010101" pitchFamily="49" charset="-122"/>
            </a:endParaRPr>
          </a:p>
          <a:p>
            <a:pPr lvl="0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sz="2200" dirty="0" err="1"/>
              <a:t>m_Edit.GetWindowText</a:t>
            </a:r>
            <a:r>
              <a:rPr lang="en-US" altLang="zh-CN" sz="2200" dirty="0"/>
              <a:t>(s);</a:t>
            </a:r>
          </a:p>
          <a:p>
            <a:pPr marL="342900" lvl="0" indent="-342900" algn="just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" panose="02010609060101010101" pitchFamily="49" charset="-122"/>
              </a:rPr>
              <a:t>功能</a:t>
            </a:r>
            <a:endParaRPr lang="en-US" altLang="zh-CN" sz="2200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仿宋" panose="02010609060101010101" pitchFamily="49" charset="-122"/>
            </a:endParaRPr>
          </a:p>
          <a:p>
            <a:pPr lvl="0" algn="just" eaLnBrk="1" hangingPunct="1">
              <a:spcBef>
                <a:spcPts val="0"/>
              </a:spcBef>
              <a:buClr>
                <a:srgbClr val="C00000"/>
              </a:buClr>
              <a:defRPr/>
            </a:pPr>
            <a:r>
              <a:rPr lang="zh-CN" altLang="en-US" sz="2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" panose="02010609060101010101" pitchFamily="49" charset="-122"/>
              </a:rPr>
              <a:t>将编辑框中的内容读入</a:t>
            </a:r>
            <a:r>
              <a:rPr lang="en-US" altLang="zh-CN" sz="2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" panose="02010609060101010101" pitchFamily="49" charset="-122"/>
              </a:rPr>
              <a:t>s</a:t>
            </a:r>
            <a:r>
              <a:rPr lang="zh-CN" altLang="en-US" sz="2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" panose="02010609060101010101" pitchFamily="49" charset="-122"/>
              </a:rPr>
              <a:t>中</a:t>
            </a:r>
            <a:endParaRPr lang="en-US" altLang="zh-CN" sz="2200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仿宋" panose="02010609060101010101" pitchFamily="49" charset="-122"/>
            </a:endParaRPr>
          </a:p>
        </p:txBody>
      </p:sp>
      <p:sp>
        <p:nvSpPr>
          <p:cNvPr id="25" name="Text Box 13">
            <a:extLst>
              <a:ext uri="{FF2B5EF4-FFF2-40B4-BE49-F238E27FC236}">
                <a16:creationId xmlns:a16="http://schemas.microsoft.com/office/drawing/2014/main" id="{8DD62847-E44B-4826-BE7B-7135B5344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586" y="764704"/>
            <a:ext cx="7281766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lang="en-US" altLang="zh-CN" dirty="0" err="1">
                <a:solidFill>
                  <a:srgbClr val="000000"/>
                </a:solidFill>
                <a:ea typeface="楷体" panose="02010609060101010101" pitchFamily="49" charset="-122"/>
              </a:rPr>
              <a:t>m_Edit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是</a:t>
            </a:r>
            <a:r>
              <a:rPr lang="en-US" altLang="zh-CN" dirty="0" err="1">
                <a:solidFill>
                  <a:srgbClr val="000000"/>
                </a:solidFill>
                <a:ea typeface="楷体" panose="02010609060101010101" pitchFamily="49" charset="-122"/>
              </a:rPr>
              <a:t>CEdit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类对象</a:t>
            </a:r>
            <a:endParaRPr lang="en-US" altLang="zh-CN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定义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s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为</a:t>
            </a:r>
            <a:r>
              <a:rPr lang="en-US" altLang="zh-CN" dirty="0" err="1">
                <a:solidFill>
                  <a:srgbClr val="000000"/>
                </a:solidFill>
                <a:ea typeface="楷体" panose="02010609060101010101" pitchFamily="49" charset="-122"/>
              </a:rPr>
              <a:t>CString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变量</a:t>
            </a:r>
            <a:endParaRPr lang="en-US" altLang="zh-CN" dirty="0">
              <a:solidFill>
                <a:srgbClr val="000000"/>
              </a:solidFill>
              <a:ea typeface="楷体" panose="02010609060101010101" pitchFamily="49" charset="-122"/>
            </a:endParaRPr>
          </a:p>
        </p:txBody>
      </p:sp>
      <p:sp>
        <p:nvSpPr>
          <p:cNvPr id="30" name="Text Box 13">
            <a:extLst>
              <a:ext uri="{FF2B5EF4-FFF2-40B4-BE49-F238E27FC236}">
                <a16:creationId xmlns:a16="http://schemas.microsoft.com/office/drawing/2014/main" id="{C54ACCC9-8FE5-4B4C-98DE-99004A06D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8" y="3777865"/>
            <a:ext cx="2740822" cy="5078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sz="20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SetSel</a:t>
            </a:r>
            <a:r>
              <a: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(</a:t>
            </a:r>
            <a:r>
              <a:rPr lang="zh-CN" alt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参数</a:t>
            </a:r>
            <a:r>
              <a: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1,</a:t>
            </a:r>
            <a:r>
              <a:rPr lang="zh-CN" alt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参数</a:t>
            </a:r>
            <a:r>
              <a: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2)</a:t>
            </a:r>
          </a:p>
        </p:txBody>
      </p:sp>
      <p:sp>
        <p:nvSpPr>
          <p:cNvPr id="32" name="Text Box 13">
            <a:extLst>
              <a:ext uri="{FF2B5EF4-FFF2-40B4-BE49-F238E27FC236}">
                <a16:creationId xmlns:a16="http://schemas.microsoft.com/office/drawing/2014/main" id="{F256194C-521A-4D76-8987-D680BE764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938" y="3429000"/>
            <a:ext cx="4062172" cy="140038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lvl="0" indent="-342900" algn="just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dirty="0">
                <a:ea typeface="仿宋" panose="02010609060101010101" pitchFamily="49" charset="-122"/>
              </a:rPr>
              <a:t>使用示例</a:t>
            </a:r>
            <a:endParaRPr lang="en-US" altLang="zh-CN" sz="2200" dirty="0">
              <a:ea typeface="仿宋" panose="02010609060101010101" pitchFamily="49" charset="-122"/>
            </a:endParaRPr>
          </a:p>
          <a:p>
            <a:pPr lvl="0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sz="2200" dirty="0" err="1"/>
              <a:t>m_Edit.SetSel</a:t>
            </a:r>
            <a:r>
              <a:rPr lang="en-US" altLang="zh-CN" sz="2200" dirty="0"/>
              <a:t>(0,-1);</a:t>
            </a:r>
          </a:p>
          <a:p>
            <a:pPr marL="342900" indent="-342900" algn="just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dirty="0">
                <a:ea typeface="仿宋" panose="02010609060101010101" pitchFamily="49" charset="-122"/>
              </a:rPr>
              <a:t>功能</a:t>
            </a:r>
            <a:endParaRPr lang="en-US" altLang="zh-CN" sz="2200" dirty="0">
              <a:ea typeface="仿宋" panose="02010609060101010101" pitchFamily="49" charset="-122"/>
            </a:endParaRPr>
          </a:p>
          <a:p>
            <a:pPr lvl="0" algn="just" eaLnBrk="1" hangingPunct="1">
              <a:spcBef>
                <a:spcPts val="0"/>
              </a:spcBef>
              <a:buClr>
                <a:srgbClr val="C00000"/>
              </a:buClr>
              <a:defRPr/>
            </a:pPr>
            <a:r>
              <a:rPr lang="zh-CN" altLang="en-US" sz="2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" panose="02010609060101010101" pitchFamily="49" charset="-122"/>
              </a:rPr>
              <a:t>选中编辑框所有内容</a:t>
            </a:r>
            <a:endParaRPr lang="en-US" altLang="zh-CN" sz="2200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仿宋" panose="02010609060101010101" pitchFamily="49" charset="-122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D228E891-B1F1-475B-9084-CC6596906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190" y="5369441"/>
            <a:ext cx="2740822" cy="5078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sz="20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ReplaceSel</a:t>
            </a:r>
            <a:r>
              <a: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(</a:t>
            </a:r>
            <a:r>
              <a:rPr lang="zh-CN" alt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参数</a:t>
            </a:r>
            <a:r>
              <a: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)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DF69EA6F-7C22-49E8-A3AE-8C14EDC92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873" y="5013176"/>
            <a:ext cx="1823409" cy="11541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字符串或字符串变量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A21C514C-30FA-44D8-9530-B45E4B5FE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4287" y="4797152"/>
            <a:ext cx="3817871" cy="17389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lvl="0" indent="-342900" algn="just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dirty="0">
                <a:ea typeface="仿宋" panose="02010609060101010101" pitchFamily="49" charset="-122"/>
              </a:rPr>
              <a:t>使用示例</a:t>
            </a:r>
            <a:endParaRPr lang="en-US" altLang="zh-CN" sz="2200" dirty="0">
              <a:ea typeface="仿宋" panose="02010609060101010101" pitchFamily="49" charset="-122"/>
            </a:endParaRPr>
          </a:p>
          <a:p>
            <a:pPr lvl="0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sz="2200" dirty="0" err="1"/>
              <a:t>m_Edit.ReplaceSel</a:t>
            </a:r>
            <a:r>
              <a:rPr lang="en-US" altLang="zh-CN" sz="2200" dirty="0"/>
              <a:t>(s);</a:t>
            </a:r>
          </a:p>
          <a:p>
            <a:pPr marL="342900" indent="-342900" algn="just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dirty="0">
                <a:ea typeface="仿宋" panose="02010609060101010101" pitchFamily="49" charset="-122"/>
              </a:rPr>
              <a:t>功能</a:t>
            </a:r>
            <a:endParaRPr lang="en-US" altLang="zh-CN" sz="2200" dirty="0">
              <a:ea typeface="仿宋" panose="02010609060101010101" pitchFamily="49" charset="-122"/>
            </a:endParaRPr>
          </a:p>
          <a:p>
            <a:pPr lvl="0" algn="just" eaLnBrk="1" hangingPunct="1">
              <a:spcBef>
                <a:spcPts val="0"/>
              </a:spcBef>
              <a:buClr>
                <a:srgbClr val="C00000"/>
              </a:buClr>
              <a:defRPr/>
            </a:pPr>
            <a:r>
              <a:rPr lang="zh-CN" altLang="en-US" sz="2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" panose="02010609060101010101" pitchFamily="49" charset="-122"/>
              </a:rPr>
              <a:t>用</a:t>
            </a:r>
            <a:r>
              <a:rPr lang="en-US" altLang="zh-CN" sz="2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" panose="02010609060101010101" pitchFamily="49" charset="-122"/>
              </a:rPr>
              <a:t>s</a:t>
            </a:r>
            <a:r>
              <a:rPr lang="zh-CN" altLang="en-US" sz="2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" panose="02010609060101010101" pitchFamily="49" charset="-122"/>
              </a:rPr>
              <a:t>的内容替换编辑框中被选中内容</a:t>
            </a:r>
            <a:endParaRPr lang="en-US" altLang="zh-CN" sz="2200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05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13" grpId="0" build="p" bldLvl="2"/>
      <p:bldP spid="15" grpId="0" build="p" bldLvl="2"/>
      <p:bldP spid="18" grpId="0" build="p" bldLvl="2"/>
      <p:bldP spid="19" grpId="0" build="p" bldLvl="2"/>
      <p:bldP spid="20" grpId="0" build="p" bldLvl="2"/>
      <p:bldP spid="25" grpId="0" build="p"/>
      <p:bldP spid="30" grpId="0" build="p" bldLvl="2"/>
      <p:bldP spid="32" grpId="0" build="p" bldLvl="2"/>
      <p:bldP spid="14" grpId="0" build="p" bldLvl="2"/>
      <p:bldP spid="16" grpId="0" build="p" bldLvl="2"/>
      <p:bldP spid="17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控件初始化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DC723B7F-9037-4737-9945-194F5888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764704"/>
            <a:ext cx="7632848" cy="19389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作用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lvl="1" indent="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defRPr/>
            </a:pPr>
            <a:r>
              <a:rPr lang="zh-CN" altLang="en-US" kern="0" dirty="0">
                <a:solidFill>
                  <a:srgbClr val="000000"/>
                </a:solidFill>
                <a:ea typeface="楷体" panose="02010609060101010101" pitchFamily="49" charset="-122"/>
              </a:rPr>
              <a:t>如果程序开始运行时，控件需要在某种状态中，就需要初始化</a:t>
            </a:r>
            <a:endParaRPr lang="en-US" altLang="zh-CN" kern="0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对控件进行初始化的方法</a:t>
            </a:r>
            <a:endParaRPr lang="en-US" altLang="zh-CN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defRPr/>
            </a:pPr>
            <a:r>
              <a:rPr lang="zh-CN" altLang="en-US" kern="0" dirty="0">
                <a:solidFill>
                  <a:srgbClr val="000000"/>
                </a:solidFill>
                <a:ea typeface="楷体" panose="02010609060101010101" pitchFamily="49" charset="-122"/>
              </a:rPr>
              <a:t>在对话框类的</a:t>
            </a:r>
            <a:r>
              <a:rPr lang="en-US" altLang="zh-CN" kern="0" dirty="0" err="1">
                <a:solidFill>
                  <a:srgbClr val="000000"/>
                </a:solidFill>
                <a:ea typeface="楷体" panose="02010609060101010101" pitchFamily="49" charset="-122"/>
              </a:rPr>
              <a:t>OnInitDialog</a:t>
            </a:r>
            <a:r>
              <a:rPr lang="en-US" altLang="zh-CN" kern="0" dirty="0">
                <a:solidFill>
                  <a:srgbClr val="000000"/>
                </a:solidFill>
                <a:ea typeface="楷体" panose="02010609060101010101" pitchFamily="49" charset="-122"/>
              </a:rPr>
              <a:t>()</a:t>
            </a:r>
            <a:r>
              <a:rPr lang="zh-CN" altLang="en-US" kern="0" dirty="0">
                <a:solidFill>
                  <a:srgbClr val="000000"/>
                </a:solidFill>
                <a:ea typeface="楷体" panose="02010609060101010101" pitchFamily="49" charset="-122"/>
              </a:rPr>
              <a:t>函数中添加代码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BC2EE4-F3FC-445F-AA1A-E37E46E9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54914"/>
            <a:ext cx="3168352" cy="4230470"/>
          </a:xfrm>
          <a:prstGeom prst="rect">
            <a:avLst/>
          </a:prstGeom>
        </p:spPr>
      </p:pic>
      <p:sp>
        <p:nvSpPr>
          <p:cNvPr id="8" name="Rectangle 27">
            <a:extLst>
              <a:ext uri="{FF2B5EF4-FFF2-40B4-BE49-F238E27FC236}">
                <a16:creationId xmlns:a16="http://schemas.microsoft.com/office/drawing/2014/main" id="{F65A6561-48CE-4DCE-8712-5A8258C1C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4460842"/>
            <a:ext cx="1656184" cy="288032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D5AF5094-7E65-4BD6-8587-6E69E4A52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219" y="3429000"/>
            <a:ext cx="5544616" cy="3054682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300"/>
              </a:lnSpc>
            </a:pPr>
            <a:r>
              <a:rPr lang="en-US" altLang="zh-CN" sz="2400" dirty="0">
                <a:latin typeface="Arial" charset="0"/>
              </a:rPr>
              <a:t>BOOL </a:t>
            </a:r>
            <a:r>
              <a:rPr lang="en-US" altLang="zh-CN" sz="2400" dirty="0" err="1">
                <a:latin typeface="Arial" charset="0"/>
              </a:rPr>
              <a:t>CEX_MFCDlg</a:t>
            </a:r>
            <a:r>
              <a:rPr lang="en-US" altLang="zh-CN" sz="2400" dirty="0">
                <a:latin typeface="Arial" charset="0"/>
              </a:rPr>
              <a:t>::</a:t>
            </a:r>
            <a:r>
              <a:rPr lang="en-US" altLang="zh-CN" sz="2400" dirty="0" err="1">
                <a:latin typeface="Arial" charset="0"/>
              </a:rPr>
              <a:t>OnInitDialog</a:t>
            </a:r>
            <a:r>
              <a:rPr lang="en-US" altLang="zh-CN" sz="2400" dirty="0">
                <a:latin typeface="Arial" charset="0"/>
              </a:rPr>
              <a:t>()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CN" sz="2400" dirty="0">
                <a:latin typeface="Arial" charset="0"/>
              </a:rPr>
              <a:t>{	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	</a:t>
            </a:r>
            <a:r>
              <a:rPr lang="en-US" altLang="zh-CN" sz="2000" dirty="0">
                <a:latin typeface="Arial" charset="0"/>
              </a:rPr>
              <a:t>……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	</a:t>
            </a:r>
            <a:r>
              <a:rPr lang="en-US" altLang="zh-CN" sz="2000" dirty="0">
                <a:solidFill>
                  <a:srgbClr val="008000"/>
                </a:solidFill>
                <a:latin typeface="Arial" charset="0"/>
              </a:rPr>
              <a:t>// TODO: Add extra initialization here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	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	</a:t>
            </a:r>
            <a:r>
              <a:rPr lang="en-US" altLang="zh-CN" sz="2000" dirty="0">
                <a:solidFill>
                  <a:srgbClr val="0000CC"/>
                </a:solidFill>
                <a:latin typeface="Arial" charset="0"/>
              </a:rPr>
              <a:t>return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 </a:t>
            </a:r>
            <a:r>
              <a:rPr lang="en-US" altLang="zh-CN" sz="2000" dirty="0">
                <a:latin typeface="Arial" charset="0"/>
              </a:rPr>
              <a:t>TRUE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CN" sz="2400" dirty="0">
                <a:latin typeface="Arial" charset="0"/>
              </a:rPr>
              <a:t>}   </a:t>
            </a:r>
            <a:endParaRPr lang="zh-CN" altLang="en-US" sz="2400" dirty="0">
              <a:latin typeface="Arial" charset="0"/>
            </a:endParaRP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D32FB375-3978-4DE4-9C09-ACC9B414C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8" y="2816453"/>
            <a:ext cx="3168352" cy="461665"/>
          </a:xfrm>
          <a:prstGeom prst="rect">
            <a:avLst/>
          </a:prstGeom>
          <a:solidFill>
            <a:srgbClr val="FFE0DF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defRPr/>
            </a:pPr>
            <a:r>
              <a:rPr lang="en-US" altLang="zh-CN" kern="0" dirty="0">
                <a:solidFill>
                  <a:srgbClr val="000000"/>
                </a:solidFill>
                <a:ea typeface="楷体" panose="02010609060101010101" pitchFamily="49" charset="-122"/>
              </a:rPr>
              <a:t>1.</a:t>
            </a:r>
            <a:r>
              <a:rPr lang="zh-CN" altLang="en-US" kern="0" dirty="0">
                <a:solidFill>
                  <a:srgbClr val="000000"/>
                </a:solidFill>
                <a:ea typeface="楷体" panose="02010609060101010101" pitchFamily="49" charset="-122"/>
              </a:rPr>
              <a:t>双击</a:t>
            </a:r>
            <a:r>
              <a:rPr lang="en-US" altLang="zh-CN" kern="0" dirty="0" err="1">
                <a:solidFill>
                  <a:srgbClr val="000000"/>
                </a:solidFill>
                <a:ea typeface="楷体" panose="02010609060101010101" pitchFamily="49" charset="-122"/>
              </a:rPr>
              <a:t>OnInitDialog</a:t>
            </a:r>
            <a:r>
              <a:rPr lang="en-US" altLang="zh-CN" kern="0" dirty="0">
                <a:solidFill>
                  <a:srgbClr val="000000"/>
                </a:solidFill>
                <a:ea typeface="楷体" panose="02010609060101010101" pitchFamily="49" charset="-122"/>
              </a:rPr>
              <a:t>()</a:t>
            </a:r>
            <a:endParaRPr lang="zh-CN" altLang="en-US" kern="0" dirty="0">
              <a:solidFill>
                <a:srgbClr val="000000"/>
              </a:solidFill>
              <a:ea typeface="楷体" panose="02010609060101010101" pitchFamily="49" charset="-122"/>
            </a:endParaRP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74D4628D-05EF-436D-A472-6DA1E921E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3" y="5157192"/>
            <a:ext cx="3851771" cy="461665"/>
          </a:xfrm>
          <a:prstGeom prst="rect">
            <a:avLst/>
          </a:prstGeom>
          <a:solidFill>
            <a:srgbClr val="FFE0DF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defRPr/>
            </a:pPr>
            <a:r>
              <a:rPr lang="en-US" altLang="zh-CN" kern="0" dirty="0">
                <a:solidFill>
                  <a:srgbClr val="000000"/>
                </a:solidFill>
                <a:ea typeface="楷体" panose="02010609060101010101" pitchFamily="49" charset="-122"/>
              </a:rPr>
              <a:t>2.</a:t>
            </a:r>
            <a:r>
              <a:rPr lang="zh-CN" altLang="en-US" kern="0" dirty="0">
                <a:solidFill>
                  <a:srgbClr val="000000"/>
                </a:solidFill>
                <a:ea typeface="楷体" panose="02010609060101010101" pitchFamily="49" charset="-122"/>
              </a:rPr>
              <a:t>在此添加控件初始化代码</a:t>
            </a:r>
          </a:p>
        </p:txBody>
      </p:sp>
    </p:spTree>
    <p:extLst>
      <p:ext uri="{BB962C8B-B14F-4D97-AF65-F5344CB8AC3E}">
        <p14:creationId xmlns:p14="http://schemas.microsoft.com/office/powerpoint/2010/main" val="233474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  <p:bldP spid="8" grpId="0" animBg="1"/>
      <p:bldP spid="9" grpId="0" uiExpand="1" build="p" animBg="1"/>
      <p:bldP spid="10" grpId="0" build="p" bldLvl="2" animBg="1"/>
      <p:bldP spid="12" grpId="0" build="p" bldLvl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3">
            <a:extLst>
              <a:ext uri="{FF2B5EF4-FFF2-40B4-BE49-F238E27FC236}">
                <a16:creationId xmlns:a16="http://schemas.microsoft.com/office/drawing/2014/main" id="{DC723B7F-9037-4737-9945-194F5888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74318"/>
            <a:ext cx="4464496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Tx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kern="0" dirty="0">
                <a:solidFill>
                  <a:srgbClr val="000000"/>
                </a:solidFill>
                <a:ea typeface="楷体" panose="02010609060101010101" pitchFamily="49" charset="-122"/>
              </a:rPr>
              <a:t>为编辑框设置初始显示：初始化例子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19FD58-BEAA-472D-8429-937C807EA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528" y="413615"/>
            <a:ext cx="3484965" cy="2718401"/>
          </a:xfrm>
          <a:prstGeom prst="rect">
            <a:avLst/>
          </a:prstGeom>
        </p:spPr>
      </p:pic>
      <p:sp>
        <p:nvSpPr>
          <p:cNvPr id="20" name="Text Box 13">
            <a:extLst>
              <a:ext uri="{FF2B5EF4-FFF2-40B4-BE49-F238E27FC236}">
                <a16:creationId xmlns:a16="http://schemas.microsoft.com/office/drawing/2014/main" id="{09566FBB-293A-45DF-A9E6-AD94620CA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196752"/>
            <a:ext cx="4464496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Tx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1.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编辑框关联变量：</a:t>
            </a:r>
            <a:endParaRPr lang="zh-CN" altLang="en-US" kern="0" dirty="0">
              <a:solidFill>
                <a:srgbClr val="000000"/>
              </a:solidFill>
              <a:ea typeface="楷体" panose="02010609060101010101" pitchFamily="49" charset="-122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D1A8522-8A86-445F-960C-A9E4BA526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799016"/>
              </p:ext>
            </p:extLst>
          </p:nvPr>
        </p:nvGraphicFramePr>
        <p:xfrm>
          <a:off x="1331640" y="1851087"/>
          <a:ext cx="2520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Text Box 13">
            <a:extLst>
              <a:ext uri="{FF2B5EF4-FFF2-40B4-BE49-F238E27FC236}">
                <a16:creationId xmlns:a16="http://schemas.microsoft.com/office/drawing/2014/main" id="{C541AE9F-8451-485D-97CC-8769E395F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1864" y="1707071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变量名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Text Box 13">
            <a:extLst>
              <a:ext uri="{FF2B5EF4-FFF2-40B4-BE49-F238E27FC236}">
                <a16:creationId xmlns:a16="http://schemas.microsoft.com/office/drawing/2014/main" id="{7CAB4D12-565E-4629-9885-218257A1C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108756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类  别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631BC96F-E3CA-44E8-84AE-E77C77F85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468796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类  型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Text Box 13">
            <a:extLst>
              <a:ext uri="{FF2B5EF4-FFF2-40B4-BE49-F238E27FC236}">
                <a16:creationId xmlns:a16="http://schemas.microsoft.com/office/drawing/2014/main" id="{1DDC2F86-98D7-4ED5-8F77-DFCA65C76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1753492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m_Edit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itchFamily="49" charset="-122"/>
            </a:endParaRPr>
          </a:p>
        </p:txBody>
      </p:sp>
      <p:sp>
        <p:nvSpPr>
          <p:cNvPr id="26" name="Text Box 13">
            <a:extLst>
              <a:ext uri="{FF2B5EF4-FFF2-40B4-BE49-F238E27FC236}">
                <a16:creationId xmlns:a16="http://schemas.microsoft.com/office/drawing/2014/main" id="{1E46FD05-C19D-4C1D-A076-09866F814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2149259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Control</a:t>
            </a:r>
          </a:p>
        </p:txBody>
      </p:sp>
      <p:sp>
        <p:nvSpPr>
          <p:cNvPr id="27" name="Text Box 13">
            <a:extLst>
              <a:ext uri="{FF2B5EF4-FFF2-40B4-BE49-F238E27FC236}">
                <a16:creationId xmlns:a16="http://schemas.microsoft.com/office/drawing/2014/main" id="{99AB4AEB-77A1-4708-94C5-95C3E4FCD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3204" y="2471531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CEdit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itchFamily="49" charset="-122"/>
            </a:endParaRPr>
          </a:p>
        </p:txBody>
      </p:sp>
      <p:sp>
        <p:nvSpPr>
          <p:cNvPr id="28" name="Text Box 13">
            <a:extLst>
              <a:ext uri="{FF2B5EF4-FFF2-40B4-BE49-F238E27FC236}">
                <a16:creationId xmlns:a16="http://schemas.microsoft.com/office/drawing/2014/main" id="{493ED182-AA88-494F-8BCC-18D36DA00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996952"/>
            <a:ext cx="7344816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2.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双击对话框类的成员函数</a:t>
            </a:r>
            <a:r>
              <a:rPr lang="en-US" altLang="zh-CN" kern="0" dirty="0" err="1">
                <a:solidFill>
                  <a:srgbClr val="000000"/>
                </a:solidFill>
                <a:ea typeface="楷体" panose="02010609060101010101" pitchFamily="49" charset="-122"/>
              </a:rPr>
              <a:t>OnInitDialog</a:t>
            </a:r>
            <a:r>
              <a:rPr lang="en-US" altLang="zh-CN" kern="0" dirty="0">
                <a:solidFill>
                  <a:srgbClr val="000000"/>
                </a:solidFill>
                <a:ea typeface="楷体" panose="02010609060101010101" pitchFamily="49" charset="-122"/>
              </a:rPr>
              <a:t>()</a:t>
            </a:r>
            <a:endParaRPr lang="zh-CN" altLang="en-US" kern="0" dirty="0">
              <a:solidFill>
                <a:srgbClr val="000000"/>
              </a:solidFill>
              <a:ea typeface="楷体" panose="02010609060101010101" pitchFamily="49" charset="-122"/>
            </a:endParaRPr>
          </a:p>
        </p:txBody>
      </p:sp>
      <p:sp>
        <p:nvSpPr>
          <p:cNvPr id="29" name="Text Box 13">
            <a:extLst>
              <a:ext uri="{FF2B5EF4-FFF2-40B4-BE49-F238E27FC236}">
                <a16:creationId xmlns:a16="http://schemas.microsoft.com/office/drawing/2014/main" id="{DB92EEEC-C9D9-4416-8729-868B448DC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3471391"/>
            <a:ext cx="7344816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3.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在函数</a:t>
            </a:r>
            <a:r>
              <a:rPr lang="en-US" altLang="zh-CN" kern="0" dirty="0" err="1">
                <a:solidFill>
                  <a:srgbClr val="000000"/>
                </a:solidFill>
                <a:ea typeface="楷体" panose="02010609060101010101" pitchFamily="49" charset="-122"/>
              </a:rPr>
              <a:t>OnInitDialog</a:t>
            </a:r>
            <a:r>
              <a:rPr lang="en-US" altLang="zh-CN" kern="0" dirty="0">
                <a:solidFill>
                  <a:srgbClr val="000000"/>
                </a:solidFill>
                <a:ea typeface="楷体" panose="02010609060101010101" pitchFamily="49" charset="-122"/>
              </a:rPr>
              <a:t>()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指定位置添加代码</a:t>
            </a:r>
            <a:endParaRPr lang="zh-CN" altLang="en-US" kern="0" dirty="0">
              <a:solidFill>
                <a:srgbClr val="000000"/>
              </a:solidFill>
              <a:ea typeface="楷体" panose="02010609060101010101" pitchFamily="49" charset="-122"/>
            </a:endParaRP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317DF4CE-D756-4D2F-B659-654EDE838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402" y="3982151"/>
            <a:ext cx="6194926" cy="2759217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en-US" altLang="zh-CN" sz="2400" dirty="0">
                <a:latin typeface="Arial" charset="0"/>
              </a:rPr>
              <a:t>BOOL CEx_Edit1Dlg::</a:t>
            </a:r>
            <a:r>
              <a:rPr lang="en-US" altLang="zh-CN" sz="2400" dirty="0" err="1">
                <a:latin typeface="Arial" charset="0"/>
              </a:rPr>
              <a:t>OnInitDialog</a:t>
            </a:r>
            <a:r>
              <a:rPr lang="en-US" altLang="zh-CN" sz="2400" dirty="0">
                <a:latin typeface="Arial" charset="0"/>
              </a:rPr>
              <a:t>()</a:t>
            </a:r>
          </a:p>
          <a:p>
            <a:pPr eaLnBrk="1" hangingPunct="1">
              <a:lnSpc>
                <a:spcPts val="3000"/>
              </a:lnSpc>
            </a:pPr>
            <a:r>
              <a:rPr lang="en-US" altLang="zh-CN" sz="2400" dirty="0">
                <a:latin typeface="Arial" charset="0"/>
              </a:rPr>
              <a:t>{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	</a:t>
            </a:r>
            <a:r>
              <a:rPr lang="en-US" altLang="zh-CN" sz="2000" dirty="0">
                <a:latin typeface="Arial" charset="0"/>
              </a:rPr>
              <a:t>……</a:t>
            </a:r>
          </a:p>
          <a:p>
            <a:pPr eaLnBrk="1" hangingPunct="1">
              <a:lnSpc>
                <a:spcPts val="3000"/>
              </a:lnSpc>
            </a:pP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	// TODO: Add extra initialization here</a:t>
            </a:r>
          </a:p>
          <a:p>
            <a:pPr eaLnBrk="1" hangingPunct="1">
              <a:lnSpc>
                <a:spcPts val="3000"/>
              </a:lnSpc>
            </a:pPr>
            <a:r>
              <a:rPr lang="en-US" altLang="zh-CN" sz="2000" dirty="0">
                <a:latin typeface="Arial" charset="0"/>
              </a:rPr>
              <a:t>	</a:t>
            </a:r>
            <a:r>
              <a:rPr lang="en-US" altLang="zh-CN" sz="2000" dirty="0" err="1">
                <a:latin typeface="Arial" charset="0"/>
              </a:rPr>
              <a:t>m_Edit.SetSel</a:t>
            </a:r>
            <a:r>
              <a:rPr lang="en-US" altLang="zh-CN" sz="2000" dirty="0">
                <a:latin typeface="Arial" charset="0"/>
              </a:rPr>
              <a:t>(0,-1);</a:t>
            </a:r>
          </a:p>
          <a:p>
            <a:pPr eaLnBrk="1" hangingPunct="1">
              <a:lnSpc>
                <a:spcPts val="3000"/>
              </a:lnSpc>
            </a:pPr>
            <a:r>
              <a:rPr lang="en-US" altLang="zh-CN" sz="2000" dirty="0">
                <a:latin typeface="Arial" charset="0"/>
              </a:rPr>
              <a:t>	</a:t>
            </a:r>
            <a:r>
              <a:rPr lang="en-US" altLang="zh-CN" sz="2000" dirty="0" err="1">
                <a:latin typeface="Arial" charset="0"/>
              </a:rPr>
              <a:t>m_Edit.ReplaceSel</a:t>
            </a:r>
            <a:r>
              <a:rPr lang="en-US" altLang="zh-CN" sz="2000" dirty="0">
                <a:latin typeface="Arial" charset="0"/>
              </a:rPr>
              <a:t>("</a:t>
            </a:r>
            <a:r>
              <a:rPr lang="zh-CN" altLang="en-US" sz="2000" dirty="0">
                <a:latin typeface="Arial" charset="0"/>
              </a:rPr>
              <a:t>初始化例子</a:t>
            </a:r>
            <a:r>
              <a:rPr lang="en-US" altLang="zh-CN" sz="2000" dirty="0">
                <a:latin typeface="Arial" charset="0"/>
              </a:rPr>
              <a:t>");</a:t>
            </a:r>
          </a:p>
          <a:p>
            <a:pPr eaLnBrk="1" hangingPunct="1">
              <a:lnSpc>
                <a:spcPts val="3000"/>
              </a:lnSpc>
            </a:pP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	return TRUE</a:t>
            </a:r>
          </a:p>
          <a:p>
            <a:pPr eaLnBrk="1" hangingPunct="1">
              <a:lnSpc>
                <a:spcPts val="3000"/>
              </a:lnSpc>
            </a:pPr>
            <a:r>
              <a:rPr lang="en-US" altLang="zh-CN" sz="2400" dirty="0">
                <a:latin typeface="Arial" charset="0"/>
              </a:rPr>
              <a:t>}   </a:t>
            </a:r>
            <a:endParaRPr lang="zh-CN" alt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58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  <p:bldP spid="20" grpId="0" build="p" bldLvl="2"/>
      <p:bldP spid="22" grpId="0" build="p" bldLvl="2"/>
      <p:bldP spid="23" grpId="0" build="p" bldLvl="2"/>
      <p:bldP spid="24" grpId="0" build="p" bldLvl="2"/>
      <p:bldP spid="25" grpId="0" build="p" bldLvl="2"/>
      <p:bldP spid="26" grpId="0" build="p" bldLvl="2"/>
      <p:bldP spid="27" grpId="0" build="p" bldLvl="2"/>
      <p:bldP spid="28" grpId="0" build="p" bldLvl="2"/>
      <p:bldP spid="29" grpId="0" build="p" bldLvl="2"/>
      <p:bldP spid="30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使用</a:t>
            </a:r>
            <a:r>
              <a:rPr lang="en-US" altLang="zh-CN" sz="3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CString</a:t>
            </a: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类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25" name="Text Box 13">
            <a:extLst>
              <a:ext uri="{FF2B5EF4-FFF2-40B4-BE49-F238E27FC236}">
                <a16:creationId xmlns:a16="http://schemas.microsoft.com/office/drawing/2014/main" id="{8DD62847-E44B-4826-BE7B-7135B5344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97" y="894169"/>
            <a:ext cx="8028235" cy="112857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dirty="0" err="1">
                <a:solidFill>
                  <a:srgbClr val="000000"/>
                </a:solidFill>
                <a:ea typeface="楷体" panose="02010609060101010101" pitchFamily="49" charset="-122"/>
              </a:rPr>
              <a:t>CString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用于处理字符串，其功能与字符数组类似，但使用起来比字符数组方便</a:t>
            </a:r>
            <a:endParaRPr lang="en-US" altLang="zh-CN" dirty="0">
              <a:solidFill>
                <a:srgbClr val="000000"/>
              </a:solidFill>
              <a:ea typeface="楷体" panose="02010609060101010101" pitchFamily="49" charset="-122"/>
            </a:endParaRP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755510FE-F008-4601-A5CA-5F9FF8D25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66" y="2169208"/>
            <a:ext cx="3456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定义</a:t>
            </a:r>
            <a:r>
              <a:rPr lang="en-US" altLang="zh-CN" sz="2400" dirty="0" err="1"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CString</a:t>
            </a:r>
            <a:r>
              <a:rPr lang="zh-CN" altLang="en-US" sz="2400" dirty="0"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类对象</a:t>
            </a:r>
            <a:endParaRPr lang="en-US" altLang="zh-CN" sz="2400" dirty="0">
              <a:solidFill>
                <a:srgbClr val="660066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7DB13B40-EC84-49FA-9518-F4F486F4C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629" y="2864136"/>
            <a:ext cx="2449235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CString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对象表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3238DD12-C937-4B5C-99D6-729E8D047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507445"/>
            <a:ext cx="3095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给对象赋值</a:t>
            </a:r>
            <a:endParaRPr lang="en-US" altLang="zh-CN" sz="2400" dirty="0">
              <a:solidFill>
                <a:srgbClr val="66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Text Box 12">
            <a:extLst>
              <a:ext uri="{FF2B5EF4-FFF2-40B4-BE49-F238E27FC236}">
                <a16:creationId xmlns:a16="http://schemas.microsoft.com/office/drawing/2014/main" id="{0848EC62-4036-49A7-B3A6-17492D2DE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2925344"/>
            <a:ext cx="5112568" cy="3600000"/>
          </a:xfrm>
          <a:prstGeom prst="rect">
            <a:avLst/>
          </a:prstGeom>
          <a:noFill/>
          <a:ln w="28575">
            <a:solidFill>
              <a:schemeClr val="bg2">
                <a:lumMod val="60000"/>
                <a:lumOff val="40000"/>
              </a:schemeClr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CString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s1,s2,s3;</a:t>
            </a:r>
          </a:p>
          <a:p>
            <a:pPr eaLnBrk="1" hangingPunct="1">
              <a:lnSpc>
                <a:spcPct val="300000"/>
              </a:lnSpc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   s1="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华电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";    </a:t>
            </a:r>
          </a:p>
          <a:p>
            <a:pPr eaLnBrk="1" hangingPunct="1">
              <a:lnSpc>
                <a:spcPct val="300000"/>
              </a:lnSpc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   s2=s1;          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300000"/>
              </a:lnSpc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s3=s1+ "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连接：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"+ s2;</a:t>
            </a:r>
          </a:p>
          <a:p>
            <a:pPr eaLnBrk="1" hangingPunct="1">
              <a:lnSpc>
                <a:spcPct val="300000"/>
              </a:lnSpc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300000"/>
              </a:lnSpc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300000"/>
              </a:lnSpc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Box 12">
            <a:extLst>
              <a:ext uri="{FF2B5EF4-FFF2-40B4-BE49-F238E27FC236}">
                <a16:creationId xmlns:a16="http://schemas.microsoft.com/office/drawing/2014/main" id="{64DD6E73-3D9A-450B-9797-7966877BC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672" y="2925344"/>
            <a:ext cx="16386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定义对象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31" name="Text Box 8">
            <a:extLst>
              <a:ext uri="{FF2B5EF4-FFF2-40B4-BE49-F238E27FC236}">
                <a16:creationId xmlns:a16="http://schemas.microsoft.com/office/drawing/2014/main" id="{D02D9676-1AC3-4C62-82EE-345F1AC55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629" y="4113424"/>
            <a:ext cx="2161203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对象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字符串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 Box 12">
            <a:extLst>
              <a:ext uri="{FF2B5EF4-FFF2-40B4-BE49-F238E27FC236}">
                <a16:creationId xmlns:a16="http://schemas.microsoft.com/office/drawing/2014/main" id="{CC14DB85-A272-457A-A081-5C7652699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797152"/>
            <a:ext cx="3095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字符串连接运算符</a:t>
            </a:r>
            <a:endParaRPr lang="en-US" altLang="zh-CN" sz="2400" dirty="0">
              <a:solidFill>
                <a:srgbClr val="66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Text Box 8">
            <a:extLst>
              <a:ext uri="{FF2B5EF4-FFF2-40B4-BE49-F238E27FC236}">
                <a16:creationId xmlns:a16="http://schemas.microsoft.com/office/drawing/2014/main" id="{81193ACE-3A56-4584-B24B-FE02DC79F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637" y="5373216"/>
            <a:ext cx="937067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+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12">
            <a:extLst>
              <a:ext uri="{FF2B5EF4-FFF2-40B4-BE49-F238E27FC236}">
                <a16:creationId xmlns:a16="http://schemas.microsoft.com/office/drawing/2014/main" id="{7950004F-2C77-4E17-BF28-32973A945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63" y="3859335"/>
            <a:ext cx="41044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字符串“华电”放于</a:t>
            </a:r>
            <a:r>
              <a:rPr lang="en-US" altLang="zh-CN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s1</a:t>
            </a:r>
            <a:r>
              <a:rPr lang="zh-CN" altLang="en-US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中</a:t>
            </a:r>
            <a:endParaRPr lang="en-US" altLang="zh-CN" sz="20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36" name="Text Box 12">
            <a:extLst>
              <a:ext uri="{FF2B5EF4-FFF2-40B4-BE49-F238E27FC236}">
                <a16:creationId xmlns:a16="http://schemas.microsoft.com/office/drawing/2014/main" id="{B3485B62-BF26-437A-BDD3-A1AB239DF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3563" y="4887606"/>
            <a:ext cx="41044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//s1</a:t>
            </a:r>
            <a:r>
              <a:rPr lang="zh-CN" altLang="en-US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的值放于</a:t>
            </a:r>
            <a:r>
              <a:rPr lang="en-US" altLang="zh-CN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s2</a:t>
            </a:r>
            <a:r>
              <a:rPr lang="zh-CN" altLang="en-US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中</a:t>
            </a:r>
            <a:endParaRPr lang="en-US" altLang="zh-CN" sz="20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E0852022-143F-40B8-966A-AF3E2ACC2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584" y="6021652"/>
            <a:ext cx="16561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字符串连接</a:t>
            </a:r>
            <a:endParaRPr lang="en-US" altLang="zh-CN" sz="20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0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1" grpId="0" animBg="1"/>
      <p:bldP spid="22" grpId="0" build="p" animBg="1" autoUpdateAnimBg="0"/>
      <p:bldP spid="24" grpId="0"/>
      <p:bldP spid="28" grpId="0" uiExpand="1" build="p" animBg="1"/>
      <p:bldP spid="29" grpId="0" build="p" autoUpdateAnimBg="0"/>
      <p:bldP spid="31" grpId="0" build="p" animBg="1" autoUpdateAnimBg="0"/>
      <p:bldP spid="33" grpId="0"/>
      <p:bldP spid="34" grpId="0" build="p" animBg="1" autoUpdateAnimBg="0"/>
      <p:bldP spid="35" grpId="0" build="p" autoUpdateAnimBg="0"/>
      <p:bldP spid="36" grpId="0" build="p" autoUpdateAnimBg="0"/>
      <p:bldP spid="3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使用</a:t>
            </a:r>
            <a:r>
              <a:rPr lang="en-US" altLang="zh-CN" sz="3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CString</a:t>
            </a: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类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38" name="Text Box 12">
            <a:extLst>
              <a:ext uri="{FF2B5EF4-FFF2-40B4-BE49-F238E27FC236}">
                <a16:creationId xmlns:a16="http://schemas.microsoft.com/office/drawing/2014/main" id="{E6CE4E96-637F-4DC8-8048-D1FF51453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836712"/>
            <a:ext cx="3095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调试程序</a:t>
            </a:r>
            <a:endParaRPr lang="en-US" altLang="zh-CN" sz="2400" dirty="0">
              <a:solidFill>
                <a:srgbClr val="66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CC4FC45-7251-4BB4-BA94-514954A44F69}"/>
              </a:ext>
            </a:extLst>
          </p:cNvPr>
          <p:cNvSpPr/>
          <p:nvPr/>
        </p:nvSpPr>
        <p:spPr>
          <a:xfrm>
            <a:off x="882282" y="1268760"/>
            <a:ext cx="8082206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可以用调试控制台程序的方式调试包含</a:t>
            </a:r>
            <a:r>
              <a:rPr lang="en-US" altLang="zh-CN" dirty="0" err="1">
                <a:latin typeface="Arial" panose="020B0604020202020204" pitchFamily="34" charset="0"/>
                <a:ea typeface="楷体" panose="02010609060101010101" pitchFamily="49" charset="-122"/>
              </a:rPr>
              <a:t>CString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的程序，以便熟悉</a:t>
            </a:r>
            <a:r>
              <a:rPr lang="en-US" altLang="zh-CN" dirty="0" err="1">
                <a:latin typeface="Arial" panose="020B0604020202020204" pitchFamily="34" charset="0"/>
                <a:ea typeface="楷体" panose="02010609060101010101" pitchFamily="49" charset="-122"/>
              </a:rPr>
              <a:t>CString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对象的使用</a:t>
            </a:r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需要使用头文件：</a:t>
            </a:r>
            <a:r>
              <a:rPr lang="en-US" altLang="zh-CN" dirty="0" err="1">
                <a:latin typeface="Arial" panose="020B0604020202020204" pitchFamily="34" charset="0"/>
                <a:ea typeface="楷体" panose="02010609060101010101" pitchFamily="49" charset="-122"/>
              </a:rPr>
              <a:t>afx.h</a:t>
            </a:r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编译后，在连接之前，执行工程、设置命令，如下图所示设置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Microsoft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基础类：使用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MFC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作为共享的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DLL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251AD8-5FAB-448D-9608-D7E56160A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842" y="3398255"/>
            <a:ext cx="5130316" cy="341512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7B4CD2A0-F317-454F-A2B8-4CAB88084B5B}"/>
              </a:ext>
            </a:extLst>
          </p:cNvPr>
          <p:cNvSpPr/>
          <p:nvPr/>
        </p:nvSpPr>
        <p:spPr bwMode="auto">
          <a:xfrm>
            <a:off x="3997002" y="4437112"/>
            <a:ext cx="3023270" cy="504056"/>
          </a:xfrm>
          <a:prstGeom prst="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73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build="p" bldLvl="2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使用</a:t>
            </a:r>
            <a:r>
              <a:rPr lang="en-US" altLang="zh-CN" sz="3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CString</a:t>
            </a: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类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25" name="Text Box 13">
            <a:extLst>
              <a:ext uri="{FF2B5EF4-FFF2-40B4-BE49-F238E27FC236}">
                <a16:creationId xmlns:a16="http://schemas.microsoft.com/office/drawing/2014/main" id="{8DD62847-E44B-4826-BE7B-7135B5344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97" y="980728"/>
            <a:ext cx="6804099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：读程序写运行结果</a:t>
            </a:r>
            <a:endParaRPr lang="en-US" altLang="zh-CN" dirty="0">
              <a:solidFill>
                <a:srgbClr val="000000"/>
              </a:solidFill>
              <a:ea typeface="楷体" panose="02010609060101010101" pitchFamily="49" charset="-122"/>
            </a:endParaRPr>
          </a:p>
        </p:txBody>
      </p:sp>
      <p:sp>
        <p:nvSpPr>
          <p:cNvPr id="28" name="Text Box 12">
            <a:extLst>
              <a:ext uri="{FF2B5EF4-FFF2-40B4-BE49-F238E27FC236}">
                <a16:creationId xmlns:a16="http://schemas.microsoft.com/office/drawing/2014/main" id="{0848EC62-4036-49A7-B3A6-17492D2DE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559843"/>
            <a:ext cx="5112568" cy="4413516"/>
          </a:xfrm>
          <a:prstGeom prst="rect">
            <a:avLst/>
          </a:prstGeom>
          <a:noFill/>
          <a:ln w="28575">
            <a:solidFill>
              <a:schemeClr val="bg2">
                <a:lumMod val="60000"/>
                <a:lumOff val="40000"/>
              </a:schemeClr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400"/>
              </a:lnSpc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iostream.h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&gt;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afx.h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&gt;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main()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{ 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CString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s1,s2,s3;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   s1="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华电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";    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   s2=s1;          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   s3=s1+ "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连接：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"+ s2;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&lt;&lt;s3;</a:t>
            </a:r>
          </a:p>
          <a:p>
            <a:pPr eaLnBrk="1" hangingPunct="1">
              <a:lnSpc>
                <a:spcPts val="3400"/>
              </a:lnSpc>
              <a:spcBef>
                <a:spcPct val="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EE80A8A5-6976-441E-9F70-1B0663740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3933056"/>
            <a:ext cx="2449235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华电连接：华电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2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8" grpId="0" build="p" animBg="1"/>
      <p:bldP spid="16" grpId="0" build="p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2">
            <a:extLst>
              <a:ext uri="{FF2B5EF4-FFF2-40B4-BE49-F238E27FC236}">
                <a16:creationId xmlns:a16="http://schemas.microsoft.com/office/drawing/2014/main" id="{755510FE-F008-4601-A5CA-5F9FF8D25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88640"/>
            <a:ext cx="47522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60066"/>
              </a:buClr>
              <a:buSzPct val="9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CString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类的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Format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函数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7DB13B40-EC84-49FA-9518-F4F486F4C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85" y="2231131"/>
            <a:ext cx="450953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0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/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</a:rPr>
              <a:t>s.Format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</a:rPr>
              <a:t>(</a:t>
            </a:r>
            <a:r>
              <a:rPr lang="en-US" altLang="zh-CN" dirty="0">
                <a:latin typeface="Arial" panose="020B0604020202020204" pitchFamily="34" charset="0"/>
                <a:ea typeface="仿宋" panose="02010609060101010101" pitchFamily="49" charset="-122"/>
              </a:rPr>
              <a:t>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</a:rPr>
              <a:t>格式控制</a:t>
            </a:r>
            <a:r>
              <a:rPr lang="en-US" altLang="zh-CN" dirty="0">
                <a:latin typeface="Arial" panose="020B0604020202020204" pitchFamily="34" charset="0"/>
                <a:ea typeface="仿宋" panose="02010609060101010101" pitchFamily="49" charset="-122"/>
              </a:rPr>
              <a:t>",</a:t>
            </a:r>
            <a:r>
              <a:rPr lang="zh-CN" altLang="en-US" dirty="0">
                <a:latin typeface="Arial" panose="020B0604020202020204" pitchFamily="34" charset="0"/>
                <a:ea typeface="仿宋" panose="02010609060101010101" pitchFamily="49" charset="-122"/>
              </a:rPr>
              <a:t>变量列表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</a:rPr>
              <a:t>)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35" name="Text Box 12">
            <a:extLst>
              <a:ext uri="{FF2B5EF4-FFF2-40B4-BE49-F238E27FC236}">
                <a16:creationId xmlns:a16="http://schemas.microsoft.com/office/drawing/2014/main" id="{7950004F-2C77-4E17-BF28-32973A945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52" y="1030431"/>
            <a:ext cx="23492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0066"/>
              </a:buClr>
              <a:buSzPct val="80000"/>
              <a:buFontTx/>
              <a:buNone/>
              <a:tabLst/>
              <a:defRPr/>
            </a:pPr>
            <a:r>
              <a:rPr lang="en-US" altLang="zh-CN" noProof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Format</a:t>
            </a:r>
            <a:r>
              <a:rPr lang="zh-CN" altLang="en-US" noProof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的格式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黑体" pitchFamily="49" charset="-122"/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029CD0AC-AB74-4120-9E35-D2B9EABCD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14" y="1412776"/>
            <a:ext cx="3601363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定义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s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为</a:t>
            </a:r>
            <a:r>
              <a:rPr lang="en-US" altLang="zh-CN" dirty="0" err="1">
                <a:solidFill>
                  <a:srgbClr val="000000"/>
                </a:solidFill>
                <a:ea typeface="楷体" panose="02010609060101010101" pitchFamily="49" charset="-122"/>
              </a:rPr>
              <a:t>CString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对象：</a:t>
            </a:r>
            <a:endParaRPr lang="en-US" altLang="zh-CN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dirty="0" err="1">
                <a:solidFill>
                  <a:srgbClr val="000000"/>
                </a:solidFill>
                <a:ea typeface="楷体" panose="02010609060101010101" pitchFamily="49" charset="-122"/>
              </a:rPr>
              <a:t>CString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 s;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05C3C7D0-ED31-41A2-865F-93AC10E38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688" y="980728"/>
            <a:ext cx="4509530" cy="30469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：</a:t>
            </a:r>
            <a:endParaRPr lang="en-US" altLang="zh-CN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lvl="0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nn-NO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    int i1=1;</a:t>
            </a:r>
          </a:p>
          <a:p>
            <a:pPr lvl="0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nn-NO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    float i2=2;</a:t>
            </a:r>
          </a:p>
          <a:p>
            <a:pPr lvl="0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nn-NO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    CString s1,s2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,s3,s4</a:t>
            </a:r>
            <a:r>
              <a:rPr lang="nn-NO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;</a:t>
            </a:r>
          </a:p>
          <a:p>
            <a:pPr lvl="0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nn-NO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    s1.Format("%d",i1);</a:t>
            </a:r>
          </a:p>
          <a:p>
            <a:pPr lvl="0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nn-NO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    s2.Format("%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f</a:t>
            </a:r>
            <a:r>
              <a:rPr lang="nn-NO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",i2);</a:t>
            </a:r>
          </a:p>
          <a:p>
            <a:pPr lvl="0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nn-NO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    s3.Format("%.3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f</a:t>
            </a:r>
            <a:r>
              <a:rPr lang="nn-NO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",i2);</a:t>
            </a:r>
          </a:p>
          <a:p>
            <a:pPr lvl="0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nn-NO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    s4.Format("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数据：</a:t>
            </a:r>
            <a:r>
              <a:rPr lang="nn-NO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%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d</a:t>
            </a:r>
            <a:r>
              <a:rPr lang="nn-NO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,i1);</a:t>
            </a:r>
          </a:p>
        </p:txBody>
      </p:sp>
      <p:sp>
        <p:nvSpPr>
          <p:cNvPr id="19" name="Text Box 13">
            <a:extLst>
              <a:ext uri="{FF2B5EF4-FFF2-40B4-BE49-F238E27FC236}">
                <a16:creationId xmlns:a16="http://schemas.microsoft.com/office/drawing/2014/main" id="{24315E47-E8AE-4E79-A15B-08C6FB945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22" y="620688"/>
            <a:ext cx="813559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利用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Format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函数，可以将整型数或实型数转换成字符串</a:t>
            </a:r>
            <a:endParaRPr lang="en-US" altLang="zh-CN" dirty="0">
              <a:solidFill>
                <a:srgbClr val="000000"/>
              </a:solidFill>
              <a:ea typeface="楷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5BE9B6-A7D9-4756-BD99-762C709AD2EF}"/>
              </a:ext>
            </a:extLst>
          </p:cNvPr>
          <p:cNvSpPr/>
          <p:nvPr/>
        </p:nvSpPr>
        <p:spPr bwMode="auto">
          <a:xfrm>
            <a:off x="5066736" y="1361006"/>
            <a:ext cx="4010943" cy="2686948"/>
          </a:xfrm>
          <a:prstGeom prst="rect">
            <a:avLst/>
          </a:prstGeom>
          <a:noFill/>
          <a:ln w="28575" cap="sq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000DF4E4-EF4B-486F-A941-4D63DB65B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4372" y="3798090"/>
            <a:ext cx="83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%d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A82D9574-9E66-44DA-845E-F44E41A23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65" y="3798090"/>
            <a:ext cx="273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仿宋" panose="02010609060101010101" pitchFamily="49" charset="-122"/>
              </a:rPr>
              <a:t>整数转字串</a:t>
            </a:r>
          </a:p>
        </p:txBody>
      </p:sp>
      <p:sp>
        <p:nvSpPr>
          <p:cNvPr id="30" name="Text Box 25">
            <a:extLst>
              <a:ext uri="{FF2B5EF4-FFF2-40B4-BE49-F238E27FC236}">
                <a16:creationId xmlns:a16="http://schemas.microsoft.com/office/drawing/2014/main" id="{1D7EFBE9-2C08-414F-B7E2-5485C0634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97" y="4363215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</a:rPr>
              <a:t>格式说明</a:t>
            </a:r>
          </a:p>
        </p:txBody>
      </p:sp>
      <p:sp>
        <p:nvSpPr>
          <p:cNvPr id="32" name="Text Box 28">
            <a:extLst>
              <a:ext uri="{FF2B5EF4-FFF2-40B4-BE49-F238E27FC236}">
                <a16:creationId xmlns:a16="http://schemas.microsoft.com/office/drawing/2014/main" id="{C9746498-E1BA-46B2-8848-6E1996375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005" y="3371871"/>
            <a:ext cx="158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格式控制</a:t>
            </a:r>
          </a:p>
        </p:txBody>
      </p:sp>
      <p:sp>
        <p:nvSpPr>
          <p:cNvPr id="38" name="Text Box 29">
            <a:extLst>
              <a:ext uri="{FF2B5EF4-FFF2-40B4-BE49-F238E27FC236}">
                <a16:creationId xmlns:a16="http://schemas.microsoft.com/office/drawing/2014/main" id="{00583A80-281F-4AA8-A5FA-6AD119C37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710" y="334089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</a:p>
        </p:txBody>
      </p:sp>
      <p:sp>
        <p:nvSpPr>
          <p:cNvPr id="40" name="Line 31">
            <a:extLst>
              <a:ext uri="{FF2B5EF4-FFF2-40B4-BE49-F238E27FC236}">
                <a16:creationId xmlns:a16="http://schemas.microsoft.com/office/drawing/2014/main" id="{A2E85557-308C-4E3C-BCF5-693CBD1C2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110" y="3325015"/>
            <a:ext cx="3708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41" name="Line 32">
            <a:extLst>
              <a:ext uri="{FF2B5EF4-FFF2-40B4-BE49-F238E27FC236}">
                <a16:creationId xmlns:a16="http://schemas.microsoft.com/office/drawing/2014/main" id="{1B998CD3-A987-4AB2-926A-5001F856C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110" y="3782215"/>
            <a:ext cx="3708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42" name="Line 33">
            <a:extLst>
              <a:ext uri="{FF2B5EF4-FFF2-40B4-BE49-F238E27FC236}">
                <a16:creationId xmlns:a16="http://schemas.microsoft.com/office/drawing/2014/main" id="{8DE709B6-9A6F-466B-99E9-4CB41162608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310" y="5773287"/>
            <a:ext cx="3708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id="{8F5B9A07-5B3A-4D93-982E-4160AC723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4998" y="3782215"/>
            <a:ext cx="0" cy="199107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44" name="Line 35">
            <a:extLst>
              <a:ext uri="{FF2B5EF4-FFF2-40B4-BE49-F238E27FC236}">
                <a16:creationId xmlns:a16="http://schemas.microsoft.com/office/drawing/2014/main" id="{C212D5E6-C1A4-4E3A-AB4B-A4409F5CAD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4998" y="5100063"/>
            <a:ext cx="2988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45" name="Line 36">
            <a:extLst>
              <a:ext uri="{FF2B5EF4-FFF2-40B4-BE49-F238E27FC236}">
                <a16:creationId xmlns:a16="http://schemas.microsoft.com/office/drawing/2014/main" id="{1662D42D-68A0-4C7C-B435-1F75E9405D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4998" y="4315615"/>
            <a:ext cx="2988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46" name="Line 37">
            <a:extLst>
              <a:ext uri="{FF2B5EF4-FFF2-40B4-BE49-F238E27FC236}">
                <a16:creationId xmlns:a16="http://schemas.microsoft.com/office/drawing/2014/main" id="{9925AEB0-CC1F-497B-ABBE-6070A96A0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8110" y="3325015"/>
            <a:ext cx="0" cy="3024336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47" name="Text Box 38">
            <a:extLst>
              <a:ext uri="{FF2B5EF4-FFF2-40B4-BE49-F238E27FC236}">
                <a16:creationId xmlns:a16="http://schemas.microsoft.com/office/drawing/2014/main" id="{011E5435-03EB-4F5F-8807-3263DC243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4372" y="4451991"/>
            <a:ext cx="83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%f</a:t>
            </a:r>
          </a:p>
        </p:txBody>
      </p:sp>
      <p:sp>
        <p:nvSpPr>
          <p:cNvPr id="48" name="Text Box 39">
            <a:extLst>
              <a:ext uri="{FF2B5EF4-FFF2-40B4-BE49-F238E27FC236}">
                <a16:creationId xmlns:a16="http://schemas.microsoft.com/office/drawing/2014/main" id="{BED4E752-3CCF-41E1-84F0-F189245C4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65" y="4294218"/>
            <a:ext cx="27320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实数转字串（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位小数）</a:t>
            </a:r>
          </a:p>
        </p:txBody>
      </p:sp>
      <p:sp>
        <p:nvSpPr>
          <p:cNvPr id="49" name="Text Box 40">
            <a:extLst>
              <a:ext uri="{FF2B5EF4-FFF2-40B4-BE49-F238E27FC236}">
                <a16:creationId xmlns:a16="http://schemas.microsoft.com/office/drawing/2014/main" id="{BA0502C7-C188-4C90-A9BA-3E336E293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365" y="5892152"/>
            <a:ext cx="1668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仿宋" panose="02010609060101010101" pitchFamily="49" charset="-122"/>
              </a:rPr>
              <a:t>其它字符</a:t>
            </a:r>
          </a:p>
        </p:txBody>
      </p:sp>
      <p:sp>
        <p:nvSpPr>
          <p:cNvPr id="50" name="Text Box 41">
            <a:extLst>
              <a:ext uri="{FF2B5EF4-FFF2-40B4-BE49-F238E27FC236}">
                <a16:creationId xmlns:a16="http://schemas.microsoft.com/office/drawing/2014/main" id="{1AB92C68-CF13-4A7D-A33D-F02EF4B52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8163" y="5892151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仿宋" panose="02010609060101010101" pitchFamily="49" charset="-122"/>
              </a:rPr>
              <a:t>原样入字串</a:t>
            </a:r>
          </a:p>
        </p:txBody>
      </p:sp>
      <p:sp>
        <p:nvSpPr>
          <p:cNvPr id="51" name="Text Box 12">
            <a:extLst>
              <a:ext uri="{FF2B5EF4-FFF2-40B4-BE49-F238E27FC236}">
                <a16:creationId xmlns:a16="http://schemas.microsoft.com/office/drawing/2014/main" id="{1BD57B7C-8F53-442F-872F-5332FCEF9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14" y="2745024"/>
            <a:ext cx="27787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0066"/>
              </a:buClr>
              <a:buSzPct val="80000"/>
              <a:buFontTx/>
              <a:buNone/>
              <a:tabLst/>
              <a:defRPr/>
            </a:pPr>
            <a:r>
              <a:rPr lang="zh-CN" altLang="en-US" noProof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格式列表说明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黑体" pitchFamily="49" charset="-122"/>
            </a:endParaRPr>
          </a:p>
        </p:txBody>
      </p:sp>
      <p:sp>
        <p:nvSpPr>
          <p:cNvPr id="52" name="Text Box 38">
            <a:extLst>
              <a:ext uri="{FF2B5EF4-FFF2-40B4-BE49-F238E27FC236}">
                <a16:creationId xmlns:a16="http://schemas.microsoft.com/office/drawing/2014/main" id="{1F5E5D90-8ECF-422A-A56D-5F629B1B0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077" y="5172071"/>
            <a:ext cx="83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%.nf</a:t>
            </a:r>
          </a:p>
        </p:txBody>
      </p:sp>
      <p:sp>
        <p:nvSpPr>
          <p:cNvPr id="53" name="Text Box 39">
            <a:extLst>
              <a:ext uri="{FF2B5EF4-FFF2-40B4-BE49-F238E27FC236}">
                <a16:creationId xmlns:a16="http://schemas.microsoft.com/office/drawing/2014/main" id="{388A5ECC-52FB-4898-A03C-B48D134B0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65" y="5053207"/>
            <a:ext cx="27320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仿宋" panose="02010609060101010101" pitchFamily="49" charset="-122"/>
              </a:rPr>
              <a:t>实数转字串（</a:t>
            </a:r>
            <a:r>
              <a:rPr lang="en-US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n</a:t>
            </a:r>
            <a:r>
              <a:rPr lang="zh-CN" altLang="en-US" sz="2400" dirty="0">
                <a:latin typeface="Arial" panose="020B0604020202020204" pitchFamily="34" charset="0"/>
                <a:ea typeface="仿宋" panose="02010609060101010101" pitchFamily="49" charset="-122"/>
              </a:rPr>
              <a:t>位小数）</a:t>
            </a:r>
          </a:p>
        </p:txBody>
      </p:sp>
      <p:sp>
        <p:nvSpPr>
          <p:cNvPr id="54" name="Line 33">
            <a:extLst>
              <a:ext uri="{FF2B5EF4-FFF2-40B4-BE49-F238E27FC236}">
                <a16:creationId xmlns:a16="http://schemas.microsoft.com/office/drawing/2014/main" id="{4C653F2B-CA43-43D0-8EF6-5E1B6549C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005" y="6349351"/>
            <a:ext cx="3708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6440E86B-A061-408C-84B6-E3781A199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18699"/>
              </p:ext>
            </p:extLst>
          </p:nvPr>
        </p:nvGraphicFramePr>
        <p:xfrm>
          <a:off x="5043570" y="4149080"/>
          <a:ext cx="3920918" cy="256893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32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41037368"/>
                    </a:ext>
                  </a:extLst>
                </a:gridCol>
              </a:tblGrid>
              <a:tr h="52262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14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2324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3376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99728"/>
                  </a:ext>
                </a:extLst>
              </a:tr>
            </a:tbl>
          </a:graphicData>
        </a:graphic>
      </p:graphicFrame>
      <p:sp>
        <p:nvSpPr>
          <p:cNvPr id="56" name="Text Box 13">
            <a:extLst>
              <a:ext uri="{FF2B5EF4-FFF2-40B4-BE49-F238E27FC236}">
                <a16:creationId xmlns:a16="http://schemas.microsoft.com/office/drawing/2014/main" id="{E5928A99-0730-47F5-84A6-3866C6E11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4086892"/>
            <a:ext cx="1896738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defPPr>
              <a:defRPr lang="zh-CN"/>
            </a:defPPr>
            <a:lvl1pPr marR="0" lvl="0" algn="just" defTabSz="91440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Tx/>
              <a:tabLst/>
              <a:defRPr b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>
                <a:solidFill>
                  <a:srgbClr val="FFFFFF"/>
                </a:solidFill>
              </a:rPr>
              <a:t>字符串对象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7" name="Text Box 13">
            <a:extLst>
              <a:ext uri="{FF2B5EF4-FFF2-40B4-BE49-F238E27FC236}">
                <a16:creationId xmlns:a16="http://schemas.microsoft.com/office/drawing/2014/main" id="{53197B3F-0BC4-448C-B9BB-C8D953A76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264" y="4124722"/>
            <a:ext cx="1786748" cy="5284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存储的字串</a:t>
            </a:r>
            <a:endParaRPr lang="en-US" altLang="zh-CN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itchFamily="49" charset="-122"/>
            </a:endParaRP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834FB3A4-147C-4293-A5AD-66A461D56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622" y="4687791"/>
            <a:ext cx="898602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s1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677B8F90-BC09-4034-8F8F-B2CCBB06A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288" y="4699481"/>
            <a:ext cx="1330098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58" name="Text Box 13">
            <a:extLst>
              <a:ext uri="{FF2B5EF4-FFF2-40B4-BE49-F238E27FC236}">
                <a16:creationId xmlns:a16="http://schemas.microsoft.com/office/drawing/2014/main" id="{775DA5B0-8684-4D2C-AFDF-380F62CC3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622" y="5229200"/>
            <a:ext cx="898602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s2</a:t>
            </a:r>
          </a:p>
        </p:txBody>
      </p:sp>
      <p:sp>
        <p:nvSpPr>
          <p:cNvPr id="59" name="Text Box 13">
            <a:extLst>
              <a:ext uri="{FF2B5EF4-FFF2-40B4-BE49-F238E27FC236}">
                <a16:creationId xmlns:a16="http://schemas.microsoft.com/office/drawing/2014/main" id="{162A95DF-C4E6-4D0C-A4B4-36DC9A9C8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8794" y="5240890"/>
            <a:ext cx="1536218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2.000000</a:t>
            </a:r>
          </a:p>
        </p:txBody>
      </p:sp>
      <p:sp>
        <p:nvSpPr>
          <p:cNvPr id="64" name="Text Box 13">
            <a:extLst>
              <a:ext uri="{FF2B5EF4-FFF2-40B4-BE49-F238E27FC236}">
                <a16:creationId xmlns:a16="http://schemas.microsoft.com/office/drawing/2014/main" id="{D6875A90-28D4-4792-B8D3-4367A4934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580" y="5733256"/>
            <a:ext cx="898602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s3</a:t>
            </a:r>
          </a:p>
        </p:txBody>
      </p:sp>
      <p:sp>
        <p:nvSpPr>
          <p:cNvPr id="65" name="Text Box 13">
            <a:extLst>
              <a:ext uri="{FF2B5EF4-FFF2-40B4-BE49-F238E27FC236}">
                <a16:creationId xmlns:a16="http://schemas.microsoft.com/office/drawing/2014/main" id="{6031BDF9-A432-4C34-9F69-287890653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2246" y="5744946"/>
            <a:ext cx="1536218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2.000</a:t>
            </a:r>
          </a:p>
        </p:txBody>
      </p:sp>
      <p:sp>
        <p:nvSpPr>
          <p:cNvPr id="66" name="Text Box 13">
            <a:extLst>
              <a:ext uri="{FF2B5EF4-FFF2-40B4-BE49-F238E27FC236}">
                <a16:creationId xmlns:a16="http://schemas.microsoft.com/office/drawing/2014/main" id="{429B8B4A-8C3A-443D-8F25-A9CEAC146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6268013"/>
            <a:ext cx="898602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s4</a:t>
            </a:r>
          </a:p>
        </p:txBody>
      </p:sp>
      <p:sp>
        <p:nvSpPr>
          <p:cNvPr id="67" name="Text Box 13">
            <a:extLst>
              <a:ext uri="{FF2B5EF4-FFF2-40B4-BE49-F238E27FC236}">
                <a16:creationId xmlns:a16="http://schemas.microsoft.com/office/drawing/2014/main" id="{305FA71A-263B-440E-AD86-69DAEE999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8794" y="6279703"/>
            <a:ext cx="1536218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数据：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0125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build="p" animBg="1" autoUpdateAnimBg="0"/>
      <p:bldP spid="35" grpId="0" build="p" autoUpdateAnimBg="0"/>
      <p:bldP spid="15" grpId="0" build="p"/>
      <p:bldP spid="16" grpId="0" uiExpand="1" build="p"/>
      <p:bldP spid="19" grpId="0" build="p"/>
      <p:bldP spid="2" grpId="0" animBg="1"/>
      <p:bldP spid="23" grpId="0" autoUpdateAnimBg="0"/>
      <p:bldP spid="26" grpId="0" autoUpdateAnimBg="0"/>
      <p:bldP spid="30" grpId="0"/>
      <p:bldP spid="32" grpId="0"/>
      <p:bldP spid="38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utoUpdateAnimBg="0"/>
      <p:bldP spid="48" grpId="0" autoUpdateAnimBg="0"/>
      <p:bldP spid="49" grpId="0" autoUpdateAnimBg="0"/>
      <p:bldP spid="50" grpId="0" autoUpdateAnimBg="0"/>
      <p:bldP spid="51" grpId="0" build="p" autoUpdateAnimBg="0"/>
      <p:bldP spid="52" grpId="0" autoUpdateAnimBg="0"/>
      <p:bldP spid="53" grpId="0" autoUpdateAnimBg="0"/>
      <p:bldP spid="54" grpId="0" animBg="1"/>
      <p:bldP spid="56" grpId="0" build="p" bldLvl="2"/>
      <p:bldP spid="57" grpId="0" build="p" bldLvl="2"/>
      <p:bldP spid="17" grpId="0" build="p"/>
      <p:bldP spid="18" grpId="0" build="p"/>
      <p:bldP spid="58" grpId="0" build="p"/>
      <p:bldP spid="59" grpId="0" build="p"/>
      <p:bldP spid="64" grpId="0" build="p"/>
      <p:bldP spid="65" grpId="0" build="p"/>
      <p:bldP spid="66" grpId="0" build="p"/>
      <p:bldP spid="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96" y="2420888"/>
            <a:ext cx="38862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 Box 13">
            <a:extLst>
              <a:ext uri="{FF2B5EF4-FFF2-40B4-BE49-F238E27FC236}">
                <a16:creationId xmlns:a16="http://schemas.microsoft.com/office/drawing/2014/main" id="{DC723B7F-9037-4737-9945-194F5888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32" y="476672"/>
            <a:ext cx="4824536" cy="70788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ctr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sz="4000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编辑框</a:t>
            </a:r>
            <a:endParaRPr lang="en-US" altLang="zh-CN" sz="4000" dirty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25" name="Text Box 12">
            <a:extLst>
              <a:ext uri="{FF2B5EF4-FFF2-40B4-BE49-F238E27FC236}">
                <a16:creationId xmlns:a16="http://schemas.microsoft.com/office/drawing/2014/main" id="{EE9B338A-C031-46BF-87B6-82EF4E484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196752"/>
            <a:ext cx="813690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1</a:t>
            </a:r>
            <a:r>
              <a:rPr lang="en-US" altLang="zh-CN" dirty="0"/>
              <a:t> </a:t>
            </a:r>
            <a:r>
              <a:rPr lang="zh-CN" altLang="en-US" dirty="0">
                <a:ea typeface="楷体" panose="02010609060101010101" pitchFamily="49" charset="-122"/>
              </a:rPr>
              <a:t>编写程序，界面如下。在左侧编辑框中输入整数，单击按钮阶乘</a:t>
            </a:r>
            <a:r>
              <a:rPr lang="en-US" altLang="zh-CN" dirty="0">
                <a:ea typeface="楷体" panose="02010609060101010101" pitchFamily="49" charset="-122"/>
              </a:rPr>
              <a:t>=</a:t>
            </a:r>
            <a:r>
              <a:rPr lang="zh-CN" altLang="en-US" dirty="0">
                <a:ea typeface="楷体" panose="02010609060101010101" pitchFamily="49" charset="-122"/>
              </a:rPr>
              <a:t>，计算该整数的阶乘，并显示在右侧编辑框中</a:t>
            </a:r>
            <a:r>
              <a:rPr lang="en-US" altLang="zh-CN" dirty="0">
                <a:ea typeface="楷体" panose="02010609060101010101" pitchFamily="49" charset="-122"/>
              </a:rPr>
              <a:t>;</a:t>
            </a:r>
            <a:r>
              <a:rPr lang="zh-CN" altLang="en-US" dirty="0">
                <a:ea typeface="楷体" panose="02010609060101010101" pitchFamily="49" charset="-122"/>
              </a:rPr>
              <a:t>单击取消按钮，结束程序运行</a:t>
            </a:r>
            <a:endParaRPr lang="en-US" altLang="zh-CN" dirty="0">
              <a:ea typeface="楷体" panose="02010609060101010101" pitchFamily="49" charset="-122"/>
            </a:endParaRPr>
          </a:p>
        </p:txBody>
      </p:sp>
      <p:sp>
        <p:nvSpPr>
          <p:cNvPr id="36" name="Text Box 13">
            <a:extLst>
              <a:ext uri="{FF2B5EF4-FFF2-40B4-BE49-F238E27FC236}">
                <a16:creationId xmlns:a16="http://schemas.microsoft.com/office/drawing/2014/main" id="{A3757A7C-57DD-417C-AECA-DB5330250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29" y="4335487"/>
            <a:ext cx="5026279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1.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对话框与控件属性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74FAADD-A12A-4DE4-BE45-6CFB540AE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99617"/>
              </p:ext>
            </p:extLst>
          </p:nvPr>
        </p:nvGraphicFramePr>
        <p:xfrm>
          <a:off x="1187624" y="4929336"/>
          <a:ext cx="7286153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1043006105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892130728"/>
                    </a:ext>
                  </a:extLst>
                </a:gridCol>
                <a:gridCol w="2317601">
                  <a:extLst>
                    <a:ext uri="{9D8B030D-6E8A-4147-A177-3AD203B41FA5}">
                      <a16:colId xmlns:a16="http://schemas.microsoft.com/office/drawing/2014/main" val="1164825434"/>
                    </a:ext>
                  </a:extLst>
                </a:gridCol>
              </a:tblGrid>
              <a:tr h="172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对象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Caption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143654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编辑框（左）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IDC_EDIT_N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sz="20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223521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编辑框（右）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IDC_EDIT_FACT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6160387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按钮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IDC_ BUTTON_CAL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阶乘</a:t>
                      </a:r>
                      <a:r>
                        <a:rPr lang="en-US" sz="2000" kern="100" dirty="0">
                          <a:effectLst/>
                        </a:rPr>
                        <a:t>=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837657"/>
                  </a:ext>
                </a:extLst>
              </a:tr>
              <a:tr h="1543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按钮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IDC_EXIT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取消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152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14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autoUpdateAnimBg="0"/>
      <p:bldP spid="36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14070"/>
            <a:ext cx="38862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F600371E-0D6A-4F26-A1A6-976882694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864881"/>
              </p:ext>
            </p:extLst>
          </p:nvPr>
        </p:nvGraphicFramePr>
        <p:xfrm>
          <a:off x="4311715" y="1355729"/>
          <a:ext cx="45436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7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72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Text Box 13">
            <a:extLst>
              <a:ext uri="{FF2B5EF4-FFF2-40B4-BE49-F238E27FC236}">
                <a16:creationId xmlns:a16="http://schemas.microsoft.com/office/drawing/2014/main" id="{A2D31FE7-5156-434A-BEC3-3E536C646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939" y="1571753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变量名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8" name="Text Box 13">
            <a:extLst>
              <a:ext uri="{FF2B5EF4-FFF2-40B4-BE49-F238E27FC236}">
                <a16:creationId xmlns:a16="http://schemas.microsoft.com/office/drawing/2014/main" id="{67BE1623-9F40-4156-A7E9-6F57CA4A6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9707" y="1973438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类  别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9" name="Text Box 13">
            <a:extLst>
              <a:ext uri="{FF2B5EF4-FFF2-40B4-BE49-F238E27FC236}">
                <a16:creationId xmlns:a16="http://schemas.microsoft.com/office/drawing/2014/main" id="{7D8DBB64-76F2-4941-BD4C-72AB8AA86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9707" y="2333478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类  型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" name="Text Box 13">
            <a:extLst>
              <a:ext uri="{FF2B5EF4-FFF2-40B4-BE49-F238E27FC236}">
                <a16:creationId xmlns:a16="http://schemas.microsoft.com/office/drawing/2014/main" id="{1CC67D19-F75E-48C8-8B41-445CA27B4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279" y="1578016"/>
            <a:ext cx="1368152" cy="612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m_n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itchFamily="49" charset="-122"/>
            </a:endParaRPr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id="{2356B770-E231-4694-8FBC-C83506706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843" y="2013941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Value</a:t>
            </a:r>
          </a:p>
        </p:txBody>
      </p:sp>
      <p:sp>
        <p:nvSpPr>
          <p:cNvPr id="32" name="Text Box 13">
            <a:extLst>
              <a:ext uri="{FF2B5EF4-FFF2-40B4-BE49-F238E27FC236}">
                <a16:creationId xmlns:a16="http://schemas.microsoft.com/office/drawing/2014/main" id="{46545D1A-39EC-4EDA-AFE8-913C5C65A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279" y="2408221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int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itchFamily="49" charset="-122"/>
            </a:endParaRPr>
          </a:p>
        </p:txBody>
      </p:sp>
      <p:sp>
        <p:nvSpPr>
          <p:cNvPr id="33" name="Text Box 13">
            <a:extLst>
              <a:ext uri="{FF2B5EF4-FFF2-40B4-BE49-F238E27FC236}">
                <a16:creationId xmlns:a16="http://schemas.microsoft.com/office/drawing/2014/main" id="{0132DDA6-D9F0-42CC-BC20-B37FADD6F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1184" y="1576465"/>
            <a:ext cx="1368152" cy="576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m_jc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itchFamily="49" charset="-122"/>
            </a:endParaRPr>
          </a:p>
        </p:txBody>
      </p:sp>
      <p:sp>
        <p:nvSpPr>
          <p:cNvPr id="34" name="Text Box 13">
            <a:extLst>
              <a:ext uri="{FF2B5EF4-FFF2-40B4-BE49-F238E27FC236}">
                <a16:creationId xmlns:a16="http://schemas.microsoft.com/office/drawing/2014/main" id="{7C9470F8-3339-4933-B3FE-BAC0F619E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3192" y="2012865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Value</a:t>
            </a:r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id="{5AC14178-554E-4E47-B041-BCFFFCF7B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1184" y="2408221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float</a:t>
            </a:r>
          </a:p>
        </p:txBody>
      </p:sp>
      <p:sp>
        <p:nvSpPr>
          <p:cNvPr id="36" name="Text Box 13">
            <a:extLst>
              <a:ext uri="{FF2B5EF4-FFF2-40B4-BE49-F238E27FC236}">
                <a16:creationId xmlns:a16="http://schemas.microsoft.com/office/drawing/2014/main" id="{A3757A7C-57DD-417C-AECA-DB5330250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692" y="697093"/>
            <a:ext cx="5026279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2.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为编辑框关联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Value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类变量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37" name="Text Box 13">
            <a:extLst>
              <a:ext uri="{FF2B5EF4-FFF2-40B4-BE49-F238E27FC236}">
                <a16:creationId xmlns:a16="http://schemas.microsoft.com/office/drawing/2014/main" id="{BDE393B6-2A5C-47D0-A401-AA365F0DC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144" y="1211713"/>
            <a:ext cx="1944216" cy="5284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右侧编辑框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itchFamily="49" charset="-122"/>
            </a:endParaRPr>
          </a:p>
        </p:txBody>
      </p:sp>
      <p:sp>
        <p:nvSpPr>
          <p:cNvPr id="38" name="Text Box 13">
            <a:extLst>
              <a:ext uri="{FF2B5EF4-FFF2-40B4-BE49-F238E27FC236}">
                <a16:creationId xmlns:a16="http://schemas.microsoft.com/office/drawing/2014/main" id="{F13028D7-9721-4E5D-9475-72E574224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827" y="1211713"/>
            <a:ext cx="1944216" cy="5284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左侧编辑框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itchFamily="49" charset="-122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C24F5627-A56E-46AF-8D52-6412E9F15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185" y="2780928"/>
            <a:ext cx="5542384" cy="55976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单击按钮“阶乘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”的消息映射函数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155A3441-9E96-421F-9A21-83A3318AD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334182"/>
            <a:ext cx="8280920" cy="3416320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Arial" charset="0"/>
              </a:rPr>
              <a:t>void </a:t>
            </a:r>
            <a:r>
              <a:rPr lang="en-US" altLang="zh-CN" sz="2400" dirty="0" err="1">
                <a:latin typeface="Arial" charset="0"/>
              </a:rPr>
              <a:t>CEx_EditDlg</a:t>
            </a:r>
            <a:r>
              <a:rPr lang="en-US" altLang="zh-CN" sz="2400" dirty="0">
                <a:latin typeface="Arial" charset="0"/>
              </a:rPr>
              <a:t>::</a:t>
            </a:r>
            <a:r>
              <a:rPr lang="en-US" altLang="zh-CN" sz="2400" dirty="0" err="1">
                <a:latin typeface="Arial" charset="0"/>
              </a:rPr>
              <a:t>OnButtonCal</a:t>
            </a:r>
            <a:r>
              <a:rPr lang="en-US" altLang="zh-CN" sz="2400" dirty="0">
                <a:latin typeface="Arial" charset="0"/>
              </a:rPr>
              <a:t>() </a:t>
            </a:r>
          </a:p>
          <a:p>
            <a:pPr eaLnBrk="1" hangingPunct="1"/>
            <a:r>
              <a:rPr lang="en-US" altLang="zh-CN" sz="2400" dirty="0">
                <a:latin typeface="Arial" charset="0"/>
              </a:rPr>
              <a:t>{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// TODO: Add your control notification handler code here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UpdateData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();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 i;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m_jc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=1;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for(i=1;i&lt;=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m_n;i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++)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m_jc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*=i;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UpdateData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(FALSE);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}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28DB354D-410F-4087-ACD2-7F800D024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4119463"/>
            <a:ext cx="48245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将编辑框的值传递给关联的变量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22" name="Text Box 12">
            <a:extLst>
              <a:ext uri="{FF2B5EF4-FFF2-40B4-BE49-F238E27FC236}">
                <a16:creationId xmlns:a16="http://schemas.microsoft.com/office/drawing/2014/main" id="{9EF85A82-5BD5-425D-8AF6-B66244FF6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5949280"/>
            <a:ext cx="44644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将变量的值传递给对应编辑框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38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 bldLvl="2"/>
      <p:bldP spid="28" grpId="0" build="p" bldLvl="2"/>
      <p:bldP spid="29" grpId="0" build="p" bldLvl="2"/>
      <p:bldP spid="30" grpId="0" build="p" bldLvl="2"/>
      <p:bldP spid="31" grpId="0" build="p" bldLvl="2"/>
      <p:bldP spid="32" grpId="0" build="p" bldLvl="2"/>
      <p:bldP spid="33" grpId="0" build="p" bldLvl="2"/>
      <p:bldP spid="34" grpId="0" build="p" bldLvl="2"/>
      <p:bldP spid="35" grpId="0" build="p" bldLvl="2"/>
      <p:bldP spid="36" grpId="0" build="p" bldLvl="2"/>
      <p:bldP spid="37" grpId="0" build="p" bldLvl="2"/>
      <p:bldP spid="38" grpId="0" build="p" bldLvl="2"/>
      <p:bldP spid="18" grpId="0" build="p" bldLvl="2"/>
      <p:bldP spid="19" grpId="0" build="p" animBg="1"/>
      <p:bldP spid="21" grpId="0" build="p" autoUpdateAnimBg="0"/>
      <p:bldP spid="2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031" y="691711"/>
            <a:ext cx="38862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 Box 13">
            <a:extLst>
              <a:ext uri="{FF2B5EF4-FFF2-40B4-BE49-F238E27FC236}">
                <a16:creationId xmlns:a16="http://schemas.microsoft.com/office/drawing/2014/main" id="{DC723B7F-9037-4737-9945-194F5888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185" y="2492896"/>
            <a:ext cx="5542384" cy="55976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单击按钮“取消”的消息映射函数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A770DCE5-0318-4DA5-99CA-341B1011D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3140968"/>
            <a:ext cx="8064896" cy="1938992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Arial" charset="0"/>
              </a:rPr>
              <a:t>void </a:t>
            </a:r>
            <a:r>
              <a:rPr lang="en-US" altLang="zh-CN" sz="2400" dirty="0" err="1">
                <a:latin typeface="Arial" charset="0"/>
              </a:rPr>
              <a:t>CEx_EditDlg</a:t>
            </a:r>
            <a:r>
              <a:rPr lang="en-US" altLang="zh-CN" sz="2400" dirty="0">
                <a:latin typeface="Arial" charset="0"/>
              </a:rPr>
              <a:t>::</a:t>
            </a:r>
            <a:r>
              <a:rPr lang="en-US" altLang="zh-CN" sz="2400" dirty="0" err="1">
                <a:latin typeface="Arial" charset="0"/>
              </a:rPr>
              <a:t>OnExit</a:t>
            </a:r>
            <a:r>
              <a:rPr lang="en-US" altLang="zh-CN" sz="2400" dirty="0">
                <a:latin typeface="Arial" charset="0"/>
              </a:rPr>
              <a:t>() </a:t>
            </a:r>
          </a:p>
          <a:p>
            <a:pPr eaLnBrk="1" hangingPunct="1"/>
            <a:r>
              <a:rPr lang="en-US" altLang="zh-CN" sz="2400" dirty="0">
                <a:latin typeface="Arial" charset="0"/>
              </a:rPr>
              <a:t>{</a:t>
            </a:r>
          </a:p>
          <a:p>
            <a:pPr eaLnBrk="1" hangingPunct="1"/>
            <a:r>
              <a:rPr lang="en-US" altLang="zh-CN" sz="2400" dirty="0">
                <a:latin typeface="Arial" charset="0"/>
              </a:rPr>
              <a:t>	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// TODO: Add your control notification handler code here</a:t>
            </a:r>
          </a:p>
          <a:p>
            <a:pPr eaLnBrk="1" hangingPunct="1"/>
            <a:r>
              <a:rPr lang="en-US" altLang="zh-CN" sz="2400" dirty="0">
                <a:latin typeface="Arial" charset="0"/>
              </a:rPr>
              <a:t>	</a:t>
            </a:r>
            <a:r>
              <a:rPr lang="en-US" altLang="zh-CN" sz="2400" dirty="0" err="1">
                <a:latin typeface="Arial" charset="0"/>
              </a:rPr>
              <a:t>OnOK</a:t>
            </a:r>
            <a:r>
              <a:rPr lang="en-US" altLang="zh-CN" sz="2400" dirty="0">
                <a:latin typeface="Arial" charset="0"/>
              </a:rPr>
              <a:t>();	</a:t>
            </a:r>
          </a:p>
          <a:p>
            <a:pPr eaLnBrk="1" hangingPunct="1"/>
            <a:r>
              <a:rPr lang="en-US" altLang="zh-CN" sz="2400" dirty="0">
                <a:latin typeface="Arial" charset="0"/>
              </a:rPr>
              <a:t>}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3203848" y="4243898"/>
            <a:ext cx="48245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关闭对话框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313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bldLvl="2"/>
      <p:bldP spid="22" grpId="0" build="p" animBg="1"/>
      <p:bldP spid="2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100" name="Text Box 12"/>
          <p:cNvSpPr txBox="1">
            <a:spLocks noChangeArrowheads="1"/>
          </p:cNvSpPr>
          <p:nvPr/>
        </p:nvSpPr>
        <p:spPr bwMode="auto">
          <a:xfrm>
            <a:off x="478166" y="1018468"/>
            <a:ext cx="73341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zh-CN" altLang="en-US" dirty="0"/>
              <a:t>与控件关联的变量有两种类别：</a:t>
            </a:r>
            <a:r>
              <a:rPr lang="en-US" altLang="zh-CN" dirty="0"/>
              <a:t>Value</a:t>
            </a:r>
            <a:r>
              <a:rPr lang="zh-CN" altLang="en-US" dirty="0"/>
              <a:t>和</a:t>
            </a:r>
            <a:r>
              <a:rPr lang="en-US" altLang="zh-CN" dirty="0"/>
              <a:t>Control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与控件关联的变量 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50174" y="1450519"/>
            <a:ext cx="33017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660066"/>
                </a:solidFill>
                <a:ea typeface="黑体" pitchFamily="49" charset="-122"/>
              </a:rPr>
              <a:t>Value</a:t>
            </a:r>
            <a:r>
              <a:rPr lang="zh-CN" altLang="en-US" dirty="0">
                <a:solidFill>
                  <a:srgbClr val="660066"/>
                </a:solidFill>
                <a:ea typeface="黑体" pitchFamily="49" charset="-122"/>
              </a:rPr>
              <a:t>类别变量</a:t>
            </a:r>
            <a:endParaRPr lang="en-US" altLang="zh-CN" dirty="0">
              <a:solidFill>
                <a:srgbClr val="660066"/>
              </a:solidFill>
              <a:ea typeface="黑体" pitchFamily="49" charset="-122"/>
            </a:endParaRPr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id="{DC723B7F-9037-4737-9945-194F5888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810559"/>
            <a:ext cx="8136904" cy="250837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作用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lvl="0" eaLnBrk="1" hangingPunct="1">
              <a:lnSpc>
                <a:spcPts val="34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  用于在变量与相关联控件之间传递数据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：</a:t>
            </a:r>
            <a:endParaRPr lang="en-US" altLang="zh-CN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1085850" lvl="1" indent="-342900" eaLnBrk="1" hangingPunct="1">
              <a:lnSpc>
                <a:spcPts val="34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将变量的值传递给控件，在控件中输出</a:t>
            </a:r>
            <a:endParaRPr lang="en-US" altLang="zh-CN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1085850" lvl="1" indent="-342900" eaLnBrk="1" hangingPunct="1">
              <a:lnSpc>
                <a:spcPts val="34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将控件中的值传递给变量在程序中处理</a:t>
            </a:r>
          </a:p>
          <a:p>
            <a:pPr marL="342900" lvl="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使用的函数：</a:t>
            </a:r>
            <a:r>
              <a:rPr lang="en-US" altLang="zh-CN" dirty="0" err="1">
                <a:solidFill>
                  <a:srgbClr val="000000"/>
                </a:solidFill>
                <a:ea typeface="楷体" panose="02010609060101010101" pitchFamily="49" charset="-122"/>
              </a:rPr>
              <a:t>UpdateData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函数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4668FA-4ACC-4205-929F-A1E548D046FE}"/>
              </a:ext>
            </a:extLst>
          </p:cNvPr>
          <p:cNvSpPr/>
          <p:nvPr/>
        </p:nvSpPr>
        <p:spPr>
          <a:xfrm>
            <a:off x="1548207" y="4258831"/>
            <a:ext cx="69127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数据由控件传至与之关联的变量</a:t>
            </a:r>
          </a:p>
          <a:p>
            <a:pPr>
              <a:lnSpc>
                <a:spcPts val="3200"/>
              </a:lnSpc>
            </a:pPr>
            <a:r>
              <a:rPr lang="en-US" altLang="zh-CN" dirty="0"/>
              <a:t>       </a:t>
            </a:r>
            <a:r>
              <a:rPr lang="en-US" altLang="zh-CN" dirty="0" err="1"/>
              <a:t>UpdateData</a:t>
            </a:r>
            <a:r>
              <a:rPr lang="zh-CN" altLang="en-US" dirty="0"/>
              <a:t>（</a:t>
            </a:r>
            <a:r>
              <a:rPr lang="en-US" altLang="zh-CN" dirty="0"/>
              <a:t>TRUE</a:t>
            </a:r>
            <a:r>
              <a:rPr lang="zh-CN" altLang="en-US" dirty="0"/>
              <a:t>）</a:t>
            </a:r>
            <a:r>
              <a:rPr lang="en-US" altLang="zh-CN" dirty="0"/>
              <a:t>;</a:t>
            </a:r>
          </a:p>
          <a:p>
            <a:pPr>
              <a:lnSpc>
                <a:spcPts val="3200"/>
              </a:lnSpc>
            </a:pPr>
            <a:r>
              <a:rPr lang="zh-CN" altLang="en-US" dirty="0"/>
              <a:t>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或者</a:t>
            </a:r>
            <a:r>
              <a:rPr lang="zh-CN" altLang="en-US" dirty="0"/>
              <a:t>：</a:t>
            </a:r>
          </a:p>
          <a:p>
            <a:pPr>
              <a:lnSpc>
                <a:spcPts val="3200"/>
              </a:lnSpc>
            </a:pPr>
            <a:r>
              <a:rPr lang="en-US" altLang="zh-CN" dirty="0"/>
              <a:t>       </a:t>
            </a:r>
            <a:r>
              <a:rPr lang="en-US" altLang="zh-CN"/>
              <a:t>UpdateData();</a:t>
            </a:r>
            <a:endParaRPr lang="en-US" altLang="zh-CN" dirty="0"/>
          </a:p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数据由变量传至关联控件</a:t>
            </a:r>
          </a:p>
          <a:p>
            <a:pPr>
              <a:lnSpc>
                <a:spcPts val="3200"/>
              </a:lnSpc>
            </a:pPr>
            <a:r>
              <a:rPr lang="en-US" altLang="zh-CN" dirty="0"/>
              <a:t>       </a:t>
            </a:r>
            <a:r>
              <a:rPr lang="en-US" altLang="zh-CN" dirty="0" err="1"/>
              <a:t>UpdateData</a:t>
            </a:r>
            <a:r>
              <a:rPr lang="en-US" altLang="zh-CN" dirty="0"/>
              <a:t>(FALSE);</a:t>
            </a:r>
          </a:p>
        </p:txBody>
      </p:sp>
    </p:spTree>
    <p:extLst>
      <p:ext uri="{BB962C8B-B14F-4D97-AF65-F5344CB8AC3E}">
        <p14:creationId xmlns:p14="http://schemas.microsoft.com/office/powerpoint/2010/main" val="116540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5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5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5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45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00" grpId="0" build="p" autoUpdateAnimBg="0"/>
      <p:bldP spid="7" grpId="0" build="p" autoUpdateAnimBg="0"/>
      <p:bldP spid="8" grpId="0" build="p" bldLvl="2"/>
      <p:bldP spid="9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函数小结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776208F-EC17-4B9F-A66E-2DA0D38F6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452737"/>
              </p:ext>
            </p:extLst>
          </p:nvPr>
        </p:nvGraphicFramePr>
        <p:xfrm>
          <a:off x="395536" y="1238939"/>
          <a:ext cx="8326312" cy="42993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2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2243">
                  <a:extLst>
                    <a:ext uri="{9D8B030D-6E8A-4147-A177-3AD203B41FA5}">
                      <a16:colId xmlns:a16="http://schemas.microsoft.com/office/drawing/2014/main" val="2041037368"/>
                    </a:ext>
                  </a:extLst>
                </a:gridCol>
                <a:gridCol w="2818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2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 rowSpan="5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28575" cap="flat" cmpd="sng" algn="ctr">
                      <a:solidFill>
                        <a:schemeClr val="accent3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923246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28575" cap="flat" cmpd="sng" algn="ctr">
                      <a:solidFill>
                        <a:schemeClr val="accent3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451522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>
                    <a:lnT w="28575" cap="flat" cmpd="sng" algn="ctr">
                      <a:solidFill>
                        <a:schemeClr val="accent3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804228"/>
                  </a:ext>
                </a:extLst>
              </a:tr>
              <a:tr h="576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28575" cap="flat" cmpd="sng" algn="ctr">
                      <a:solidFill>
                        <a:schemeClr val="accent3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180021"/>
                  </a:ext>
                </a:extLst>
              </a:tr>
              <a:tr h="576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28575" cap="flat" cmpd="sng" algn="ctr">
                      <a:solidFill>
                        <a:schemeClr val="accent3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67942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zh-CN" altLang="en-US" sz="2400" b="0" kern="120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仿宋" panose="02010609060101010101" pitchFamily="49" charset="-122"/>
                        <a:ea typeface="仿宋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zh-CN" altLang="en-US" sz="2400" b="0" kern="120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仿宋" panose="02010609060101010101" pitchFamily="49" charset="-122"/>
                        <a:ea typeface="仿宋" panose="02010609060101010101" pitchFamily="49" charset="-122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 Box 13">
            <a:extLst>
              <a:ext uri="{FF2B5EF4-FFF2-40B4-BE49-F238E27FC236}">
                <a16:creationId xmlns:a16="http://schemas.microsoft.com/office/drawing/2014/main" id="{D93C4679-3FD5-4C0F-AA53-355802BE2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955" y="1196752"/>
            <a:ext cx="1368152" cy="5284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defPPr>
              <a:defRPr lang="zh-CN"/>
            </a:defPPr>
            <a:lvl1pPr marR="0" lvl="0" algn="just" defTabSz="91440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Tx/>
              <a:tabLst/>
              <a:defRPr b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>
                <a:solidFill>
                  <a:srgbClr val="FFFFFF"/>
                </a:solidFill>
              </a:rPr>
              <a:t>函数名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20CD4563-FDFD-406F-BD7D-05BBBB1C4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73" y="1717871"/>
            <a:ext cx="274082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MessageBox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(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参数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)</a:t>
            </a: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23F5F2BB-D932-4024-93CF-FF6C19F34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9556" y="1220204"/>
            <a:ext cx="1786748" cy="5284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功能简介</a:t>
            </a:r>
            <a:endParaRPr lang="en-US" altLang="zh-CN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itchFamily="49" charset="-122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CB421B93-96BB-4F60-87D9-1DF4E4FA5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251" y="1196752"/>
            <a:ext cx="1786748" cy="5284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参数说明</a:t>
            </a:r>
            <a:endParaRPr lang="en-US" altLang="zh-CN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itchFamily="49" charset="-122"/>
            </a:endParaRPr>
          </a:p>
        </p:txBody>
      </p:sp>
      <p:sp>
        <p:nvSpPr>
          <p:cNvPr id="19" name="Text Box 13">
            <a:extLst>
              <a:ext uri="{FF2B5EF4-FFF2-40B4-BE49-F238E27FC236}">
                <a16:creationId xmlns:a16="http://schemas.microsoft.com/office/drawing/2014/main" id="{2FCEB09F-4EBA-4AED-904A-71D6AE8D6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195" y="1700808"/>
            <a:ext cx="274082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字符串常量或变量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0" name="Text Box 13">
            <a:extLst>
              <a:ext uri="{FF2B5EF4-FFF2-40B4-BE49-F238E27FC236}">
                <a16:creationId xmlns:a16="http://schemas.microsoft.com/office/drawing/2014/main" id="{0DEAD8D5-B973-4F3F-B4B2-9A97EA22D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3580" y="1706534"/>
            <a:ext cx="3092239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用信息框输出字符串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1" name="Text Box 13">
            <a:extLst>
              <a:ext uri="{FF2B5EF4-FFF2-40B4-BE49-F238E27FC236}">
                <a16:creationId xmlns:a16="http://schemas.microsoft.com/office/drawing/2014/main" id="{737FB8B9-6E63-4091-973F-46BBA7D94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16" y="3116868"/>
            <a:ext cx="274082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UpdateData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(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参数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)</a:t>
            </a: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0E70AF84-85DF-4255-8A90-21B742C3D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063" y="2250798"/>
            <a:ext cx="137414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" panose="02010609060101010101" pitchFamily="49" charset="-122"/>
              </a:rPr>
              <a:t>TRUE</a:t>
            </a:r>
          </a:p>
        </p:txBody>
      </p:sp>
      <p:sp>
        <p:nvSpPr>
          <p:cNvPr id="23" name="Text Box 13">
            <a:extLst>
              <a:ext uri="{FF2B5EF4-FFF2-40B4-BE49-F238E27FC236}">
                <a16:creationId xmlns:a16="http://schemas.microsoft.com/office/drawing/2014/main" id="{B59FE73C-94A6-43C0-A9E2-CB3C6D4E0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1069" y="2709339"/>
            <a:ext cx="137414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" panose="02010609060101010101" pitchFamily="49" charset="-122"/>
              </a:rPr>
              <a:t>true</a:t>
            </a:r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6F52659B-A2C8-4D2B-8080-9BEC1ABC1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631" y="3205315"/>
            <a:ext cx="208823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" panose="02010609060101010101" pitchFamily="49" charset="-122"/>
              </a:rPr>
              <a:t>或省略参数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26" name="Text Box 13">
            <a:extLst>
              <a:ext uri="{FF2B5EF4-FFF2-40B4-BE49-F238E27FC236}">
                <a16:creationId xmlns:a16="http://schemas.microsoft.com/office/drawing/2014/main" id="{F57E9428-CE2E-47CE-95E7-94BF511D7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370" y="2490862"/>
            <a:ext cx="2750426" cy="11541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" panose="02010609060101010101" pitchFamily="49" charset="-122"/>
              </a:rPr>
              <a:t>将控件的值传递给与之关联的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" panose="02010609060101010101" pitchFamily="49" charset="-122"/>
              </a:rPr>
              <a:t>Value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" panose="02010609060101010101" pitchFamily="49" charset="-122"/>
              </a:rPr>
              <a:t>类别变量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仿宋" panose="02010609060101010101" pitchFamily="49" charset="-122"/>
            </a:endParaRPr>
          </a:p>
        </p:txBody>
      </p:sp>
      <p:sp>
        <p:nvSpPr>
          <p:cNvPr id="27" name="Text Box 13">
            <a:extLst>
              <a:ext uri="{FF2B5EF4-FFF2-40B4-BE49-F238E27FC236}">
                <a16:creationId xmlns:a16="http://schemas.microsoft.com/office/drawing/2014/main" id="{E4CAFDA9-C3F2-4EAD-B547-6C14A5EA1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882" y="3905428"/>
            <a:ext cx="137414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" panose="02010609060101010101" pitchFamily="49" charset="-122"/>
              </a:rPr>
              <a:t>FALSE</a:t>
            </a:r>
          </a:p>
        </p:txBody>
      </p:sp>
      <p:sp>
        <p:nvSpPr>
          <p:cNvPr id="28" name="Text Box 13">
            <a:extLst>
              <a:ext uri="{FF2B5EF4-FFF2-40B4-BE49-F238E27FC236}">
                <a16:creationId xmlns:a16="http://schemas.microsoft.com/office/drawing/2014/main" id="{7D9ADC60-744A-43EB-949C-97DC00D76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3775" y="4355469"/>
            <a:ext cx="137414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" panose="02010609060101010101" pitchFamily="49" charset="-122"/>
              </a:rPr>
              <a:t>false</a:t>
            </a:r>
          </a:p>
        </p:txBody>
      </p:sp>
      <p:sp>
        <p:nvSpPr>
          <p:cNvPr id="29" name="Text Box 13">
            <a:extLst>
              <a:ext uri="{FF2B5EF4-FFF2-40B4-BE49-F238E27FC236}">
                <a16:creationId xmlns:a16="http://schemas.microsoft.com/office/drawing/2014/main" id="{983D918B-D81B-4893-8BB7-8C52C5B3B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369" y="3875953"/>
            <a:ext cx="2750426" cy="11541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" panose="02010609060101010101" pitchFamily="49" charset="-122"/>
              </a:rPr>
              <a:t>将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" panose="02010609060101010101" pitchFamily="49" charset="-122"/>
              </a:rPr>
              <a:t>Value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" panose="02010609060101010101" pitchFamily="49" charset="-122"/>
              </a:rPr>
              <a:t>类别变量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" panose="02010609060101010101" pitchFamily="49" charset="-122"/>
              </a:rPr>
              <a:t>d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" panose="02010609060101010101" pitchFamily="49" charset="-122"/>
              </a:rPr>
              <a:t>的值传递给与之关联的控件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仿宋" panose="02010609060101010101" pitchFamily="49" charset="-122"/>
            </a:endParaRPr>
          </a:p>
        </p:txBody>
      </p:sp>
      <p:sp>
        <p:nvSpPr>
          <p:cNvPr id="25" name="Text Box 13">
            <a:extLst>
              <a:ext uri="{FF2B5EF4-FFF2-40B4-BE49-F238E27FC236}">
                <a16:creationId xmlns:a16="http://schemas.microsoft.com/office/drawing/2014/main" id="{737FB8B9-6E63-4091-973F-46BBA7D94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917068"/>
            <a:ext cx="2376264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OnOK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(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参数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)</a:t>
            </a:r>
          </a:p>
        </p:txBody>
      </p:sp>
      <p:sp>
        <p:nvSpPr>
          <p:cNvPr id="30" name="Text Box 13">
            <a:extLst>
              <a:ext uri="{FF2B5EF4-FFF2-40B4-BE49-F238E27FC236}">
                <a16:creationId xmlns:a16="http://schemas.microsoft.com/office/drawing/2014/main" id="{6F52659B-A2C8-4D2B-8080-9BEC1ABC1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941168"/>
            <a:ext cx="1080120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" panose="02010609060101010101" pitchFamily="49" charset="-122"/>
              </a:rPr>
              <a:t>无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id="{6F52659B-A2C8-4D2B-8080-9BEC1ABC1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20" y="4941168"/>
            <a:ext cx="2664296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仿宋" panose="02010609060101010101" pitchFamily="49" charset="-122"/>
              </a:rPr>
              <a:t>结束程序运行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3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13" grpId="0" build="p" bldLvl="2"/>
      <p:bldP spid="15" grpId="0" build="p" bldLvl="2"/>
      <p:bldP spid="18" grpId="0" build="p" bldLvl="2"/>
      <p:bldP spid="19" grpId="0" build="p" bldLvl="2"/>
      <p:bldP spid="20" grpId="0" build="p" bldLvl="2"/>
      <p:bldP spid="21" grpId="0" build="p" bldLvl="2"/>
      <p:bldP spid="22" grpId="0" build="p" bldLvl="2"/>
      <p:bldP spid="23" grpId="0" build="p" bldLvl="2"/>
      <p:bldP spid="24" grpId="0" build="p" bldLvl="2"/>
      <p:bldP spid="26" grpId="0" build="p" bldLvl="2"/>
      <p:bldP spid="27" grpId="0" build="p" bldLvl="2"/>
      <p:bldP spid="28" grpId="0" build="p" bldLvl="2"/>
      <p:bldP spid="29" grpId="0" build="p" bldLvl="2"/>
      <p:bldP spid="25" grpId="0" build="p" bldLvl="2"/>
      <p:bldP spid="30" grpId="0" build="p" bldLvl="2"/>
      <p:bldP spid="31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13">
            <a:extLst>
              <a:ext uri="{FF2B5EF4-FFF2-40B4-BE49-F238E27FC236}">
                <a16:creationId xmlns:a16="http://schemas.microsoft.com/office/drawing/2014/main" id="{DC723B7F-9037-4737-9945-194F5888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32" y="476672"/>
            <a:ext cx="4824536" cy="70788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黑体" pitchFamily="49" charset="-122"/>
              </a:rPr>
              <a:t>编辑框</a:t>
            </a: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5" name="Text Box 12">
            <a:extLst>
              <a:ext uri="{FF2B5EF4-FFF2-40B4-BE49-F238E27FC236}">
                <a16:creationId xmlns:a16="http://schemas.microsoft.com/office/drawing/2014/main" id="{EE9B338A-C031-46BF-87B6-82EF4E484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196752"/>
            <a:ext cx="496855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lvl="0" indent="0" eaLnBrk="1" hangingPunct="1">
              <a:spcBef>
                <a:spcPts val="0"/>
              </a:spcBef>
              <a:buClr>
                <a:srgbClr val="660066"/>
              </a:buClr>
              <a:buSzPct val="80000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黑体" panose="02010609060101010101" pitchFamily="49" charset="-122"/>
              </a:rPr>
              <a:t>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黑体" panose="02010609060101010101" pitchFamily="49" charset="-122"/>
              </a:rPr>
              <a:t>2 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程序功能：</a:t>
            </a:r>
          </a:p>
          <a:p>
            <a:pPr marL="0" lvl="0" indent="0" eaLnBrk="1" hangingPunct="1">
              <a:spcBef>
                <a:spcPts val="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      1.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单击读按钮</a:t>
            </a:r>
          </a:p>
          <a:p>
            <a:pPr marL="0" lvl="0" indent="0" eaLnBrk="1" hangingPunct="1">
              <a:spcBef>
                <a:spcPts val="0"/>
              </a:spcBef>
              <a:buClr>
                <a:srgbClr val="660066"/>
              </a:buClr>
              <a:buSzPct val="80000"/>
              <a:defRPr/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       编辑框中的内容用信息框显示</a:t>
            </a:r>
            <a:endParaRPr lang="en-US" altLang="zh-CN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ts val="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出来</a:t>
            </a:r>
          </a:p>
          <a:p>
            <a:pPr marL="0" lvl="0" indent="0" eaLnBrk="1" hangingPunct="1">
              <a:spcBef>
                <a:spcPts val="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      2.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单击写按钮</a:t>
            </a:r>
          </a:p>
          <a:p>
            <a:pPr marL="0" lvl="0" indent="0" eaLnBrk="1" hangingPunct="1">
              <a:spcBef>
                <a:spcPts val="0"/>
              </a:spcBef>
              <a:buClr>
                <a:srgbClr val="660066"/>
              </a:buClr>
              <a:buSzPct val="80000"/>
              <a:defRPr/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         在编辑框中写入：</a:t>
            </a:r>
            <a:endParaRPr lang="en-US" altLang="zh-CN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ts val="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编辑框练习：编辑框原始内容</a:t>
            </a:r>
          </a:p>
          <a:p>
            <a:pPr marL="0" lvl="0" indent="0" eaLnBrk="1" hangingPunct="1">
              <a:spcBef>
                <a:spcPts val="0"/>
              </a:spcBef>
              <a:buClr>
                <a:srgbClr val="660066"/>
              </a:buClr>
              <a:buSzPct val="80000"/>
              <a:defRPr/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         例如，编辑框中内容为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123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，</a:t>
            </a:r>
            <a:endParaRPr lang="en-US" altLang="zh-CN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ts val="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         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单击写按钮后，变为：</a:t>
            </a:r>
          </a:p>
          <a:p>
            <a:pPr marL="0" lvl="0" indent="0" eaLnBrk="1" hangingPunct="1">
              <a:spcBef>
                <a:spcPts val="0"/>
              </a:spcBef>
              <a:buClr>
                <a:srgbClr val="660066"/>
              </a:buClr>
              <a:buSzPct val="80000"/>
              <a:defRPr/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         </a:t>
            </a:r>
            <a:r>
              <a:rPr lang="zh-CN" altLang="en-US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编辑框练习：</a:t>
            </a:r>
            <a:r>
              <a:rPr lang="en-US" altLang="zh-CN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123</a:t>
            </a:r>
          </a:p>
          <a:p>
            <a:pPr marL="0" lvl="0" indent="0" eaLnBrk="1" hangingPunct="1">
              <a:spcBef>
                <a:spcPts val="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      3.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单击退出，程序结束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anose="02010609060101010101" pitchFamily="49" charset="-122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0693B84-4B0C-404A-A25E-8C1A3ADD1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484784"/>
            <a:ext cx="2827930" cy="275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27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80693B84-4B0C-404A-A25E-8C1A3ADD1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2827930" cy="275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13">
            <a:extLst>
              <a:ext uri="{FF2B5EF4-FFF2-40B4-BE49-F238E27FC236}">
                <a16:creationId xmlns:a16="http://schemas.microsoft.com/office/drawing/2014/main" id="{8846B26F-215D-4EDF-9E44-808743DB4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76672"/>
            <a:ext cx="5026279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黑体" pitchFamily="49" charset="-122"/>
              </a:rPr>
              <a:t>1.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黑体" pitchFamily="49" charset="-122"/>
              </a:rPr>
              <a:t>对话框与控件属性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黑体" pitchFamily="49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86B0320-6868-4357-BB7C-7E705CFD1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16697"/>
              </p:ext>
            </p:extLst>
          </p:nvPr>
        </p:nvGraphicFramePr>
        <p:xfrm>
          <a:off x="3635896" y="2223383"/>
          <a:ext cx="5328592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7850">
                  <a:extLst>
                    <a:ext uri="{9D8B030D-6E8A-4147-A177-3AD203B41FA5}">
                      <a16:colId xmlns:a16="http://schemas.microsoft.com/office/drawing/2014/main" val="406833610"/>
                    </a:ext>
                  </a:extLst>
                </a:gridCol>
                <a:gridCol w="2865247">
                  <a:extLst>
                    <a:ext uri="{9D8B030D-6E8A-4147-A177-3AD203B41FA5}">
                      <a16:colId xmlns:a16="http://schemas.microsoft.com/office/drawing/2014/main" val="2479219973"/>
                    </a:ext>
                  </a:extLst>
                </a:gridCol>
                <a:gridCol w="1395495">
                  <a:extLst>
                    <a:ext uri="{9D8B030D-6E8A-4147-A177-3AD203B41FA5}">
                      <a16:colId xmlns:a16="http://schemas.microsoft.com/office/drawing/2014/main" val="114155871"/>
                    </a:ext>
                  </a:extLst>
                </a:gridCol>
              </a:tblGrid>
              <a:tr h="172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对象</a:t>
                      </a:r>
                      <a:endParaRPr lang="zh-CN" sz="2000" b="1" kern="100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ID</a:t>
                      </a:r>
                      <a:endParaRPr lang="zh-CN" sz="2000" b="1" kern="100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Caption</a:t>
                      </a:r>
                      <a:endParaRPr lang="zh-CN" sz="2000" b="1" kern="100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351771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编辑框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IDC_EDIT1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sz="20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0962554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按钮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IDC_BUTTON_READ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读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3488493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按钮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IDC _BUTTON_WRITE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写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6315344"/>
                  </a:ext>
                </a:extLst>
              </a:tr>
            </a:tbl>
          </a:graphicData>
        </a:graphic>
      </p:graphicFrame>
      <p:sp>
        <p:nvSpPr>
          <p:cNvPr id="7" name="Text Box 13">
            <a:extLst>
              <a:ext uri="{FF2B5EF4-FFF2-40B4-BE49-F238E27FC236}">
                <a16:creationId xmlns:a16="http://schemas.microsoft.com/office/drawing/2014/main" id="{5FCE8D09-0700-48E9-B95A-429FBF70D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3903439"/>
            <a:ext cx="5026279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黑体" pitchFamily="49" charset="-122"/>
              </a:rPr>
              <a:t>2.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为编辑框关联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Control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类变量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黑体" pitchFamily="49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5820D7D-6D89-4082-BCBD-587938355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044762"/>
              </p:ext>
            </p:extLst>
          </p:nvPr>
        </p:nvGraphicFramePr>
        <p:xfrm>
          <a:off x="1561424" y="4634313"/>
          <a:ext cx="2520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 Box 13">
            <a:extLst>
              <a:ext uri="{FF2B5EF4-FFF2-40B4-BE49-F238E27FC236}">
                <a16:creationId xmlns:a16="http://schemas.microsoft.com/office/drawing/2014/main" id="{47671EC0-7FCA-42FF-8E3F-6AA19C16F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1648" y="4490297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变量名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4C702DEB-64C9-4F8F-91FE-416CCDD0E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416" y="4891982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类  别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89CCCC57-A1E3-4066-B214-32628E8C0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416" y="5252022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类  型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072BFEFF-986B-4053-9186-CEF854CEB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3552" y="4536718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m_Edit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itchFamily="49" charset="-122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EB758B59-D78F-4EF1-B93E-B1264CE60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3552" y="4932485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Control</a:t>
            </a: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5BA5B127-1C12-48A2-A426-4B40F925A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2988" y="5254757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CEdit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itchFamily="49" charset="-122"/>
            </a:endParaRP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0F44B9B6-D27F-479F-A1CF-292E0F4C8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916" y="4587452"/>
            <a:ext cx="4585452" cy="19384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1085850" marR="0" lvl="1" indent="-342900" defTabSz="914400" eaLnBrk="1" fontAlgn="auto" latinLnBrk="0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m_Edit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是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CEdit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类对象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anose="02010609060101010101" pitchFamily="49" charset="-122"/>
            </a:endParaRPr>
          </a:p>
          <a:p>
            <a:pPr marL="1085850" marR="0" lvl="1" indent="-342900" defTabSz="914400" eaLnBrk="1" fontAlgn="auto" latinLnBrk="0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通过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m_Edit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可以调用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CEdit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类中的成员函数，完成复杂的功能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42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7" grpId="0" build="p" bldLvl="2"/>
      <p:bldP spid="9" grpId="0" build="p" bldLvl="2"/>
      <p:bldP spid="10" grpId="0" build="p" bldLvl="2"/>
      <p:bldP spid="12" grpId="0" build="p" bldLvl="2"/>
      <p:bldP spid="13" grpId="0" build="p" bldLvl="2"/>
      <p:bldP spid="14" grpId="0" build="p" bldLvl="2"/>
      <p:bldP spid="15" grpId="0" build="p" bldLvl="2"/>
      <p:bldP spid="16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367400"/>
              </p:ext>
            </p:extLst>
          </p:nvPr>
        </p:nvGraphicFramePr>
        <p:xfrm>
          <a:off x="4860032" y="904584"/>
          <a:ext cx="2520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13">
            <a:extLst>
              <a:ext uri="{FF2B5EF4-FFF2-40B4-BE49-F238E27FC236}">
                <a16:creationId xmlns:a16="http://schemas.microsoft.com/office/drawing/2014/main" id="{DC723B7F-9037-4737-9945-194F5888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0256" y="760568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变量名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DC723B7F-9037-4737-9945-194F5888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1162253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类  别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DC723B7F-9037-4737-9945-194F5888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1522293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类  型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DC723B7F-9037-4737-9945-194F5888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160" y="806989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m_Edit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itchFamily="49" charset="-122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DC723B7F-9037-4737-9945-194F5888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160" y="1202756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Control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DC723B7F-9037-4737-9945-194F5888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1596" y="1525028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CEdit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itchFamily="49" charset="-122"/>
            </a:endParaRPr>
          </a:p>
        </p:txBody>
      </p:sp>
      <p:sp>
        <p:nvSpPr>
          <p:cNvPr id="21" name="Text Box 13">
            <a:extLst>
              <a:ext uri="{FF2B5EF4-FFF2-40B4-BE49-F238E27FC236}">
                <a16:creationId xmlns:a16="http://schemas.microsoft.com/office/drawing/2014/main" id="{DC723B7F-9037-4737-9945-194F5888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071" y="2708920"/>
            <a:ext cx="5542384" cy="55976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单击按钮“读”的消息映射函数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A770DCE5-0318-4DA5-99CA-341B1011D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429000"/>
            <a:ext cx="8712968" cy="3018903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300"/>
              </a:lnSpc>
            </a:pPr>
            <a:r>
              <a:rPr lang="en-US" altLang="zh-CN" sz="2400" dirty="0">
                <a:latin typeface="Arial" charset="0"/>
              </a:rPr>
              <a:t>void CEx_Edit1Dlg::</a:t>
            </a:r>
            <a:r>
              <a:rPr lang="en-US" altLang="zh-CN" sz="2400" dirty="0" err="1">
                <a:latin typeface="Arial" charset="0"/>
              </a:rPr>
              <a:t>OnButtonRead</a:t>
            </a:r>
            <a:r>
              <a:rPr lang="en-US" altLang="zh-CN" sz="2400" dirty="0">
                <a:latin typeface="Arial" charset="0"/>
              </a:rPr>
              <a:t>() 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CN" sz="2400" dirty="0">
                <a:latin typeface="Arial" charset="0"/>
              </a:rPr>
              <a:t>{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CN" sz="2400" dirty="0">
                <a:latin typeface="Arial" charset="0"/>
              </a:rPr>
              <a:t>	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// TODO: Add your control notification handler code here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CN" sz="2400" dirty="0">
                <a:latin typeface="Arial" charset="0"/>
              </a:rPr>
              <a:t>	</a:t>
            </a:r>
            <a:r>
              <a:rPr lang="en-US" altLang="zh-CN" sz="2400" dirty="0" err="1">
                <a:latin typeface="Arial" charset="0"/>
              </a:rPr>
              <a:t>CString</a:t>
            </a:r>
            <a:r>
              <a:rPr lang="en-US" altLang="zh-CN" sz="2400" dirty="0">
                <a:latin typeface="Arial" charset="0"/>
              </a:rPr>
              <a:t> s; 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CN" sz="2400" dirty="0">
                <a:latin typeface="Arial" charset="0"/>
              </a:rPr>
              <a:t>	</a:t>
            </a:r>
            <a:r>
              <a:rPr lang="en-US" altLang="zh-CN" sz="2400" dirty="0" err="1">
                <a:latin typeface="Arial" charset="0"/>
              </a:rPr>
              <a:t>m_Edit.GetWindowText</a:t>
            </a:r>
            <a:r>
              <a:rPr lang="en-US" altLang="zh-CN" sz="2400" dirty="0">
                <a:latin typeface="Arial" charset="0"/>
              </a:rPr>
              <a:t>(s);     </a:t>
            </a:r>
            <a:endParaRPr lang="zh-CN" altLang="en-US" sz="2400" dirty="0">
              <a:latin typeface="Arial" charset="0"/>
            </a:endParaRPr>
          </a:p>
          <a:p>
            <a:pPr eaLnBrk="1" hangingPunct="1">
              <a:lnSpc>
                <a:spcPts val="3300"/>
              </a:lnSpc>
            </a:pPr>
            <a:r>
              <a:rPr lang="zh-CN" altLang="en-US" sz="2400" dirty="0">
                <a:latin typeface="Arial" charset="0"/>
              </a:rPr>
              <a:t>	</a:t>
            </a:r>
            <a:r>
              <a:rPr lang="en-US" altLang="zh-CN" sz="2400" dirty="0" err="1">
                <a:latin typeface="Arial" charset="0"/>
              </a:rPr>
              <a:t>MessageBox</a:t>
            </a:r>
            <a:r>
              <a:rPr lang="en-US" altLang="zh-CN" sz="2400" dirty="0">
                <a:latin typeface="Arial" charset="0"/>
              </a:rPr>
              <a:t>(s);              </a:t>
            </a:r>
            <a:endParaRPr lang="zh-CN" altLang="en-US" sz="2400" dirty="0">
              <a:latin typeface="Arial" charset="0"/>
            </a:endParaRPr>
          </a:p>
          <a:p>
            <a:pPr eaLnBrk="1" hangingPunct="1">
              <a:lnSpc>
                <a:spcPts val="3300"/>
              </a:lnSpc>
            </a:pPr>
            <a:r>
              <a:rPr lang="en-US" altLang="zh-CN" sz="2400" dirty="0">
                <a:latin typeface="Arial" charset="0"/>
              </a:rPr>
              <a:t>}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3354392" y="4695527"/>
            <a:ext cx="39684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定义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s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为字符串变量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3707904" y="5589240"/>
            <a:ext cx="39684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将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s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的值在信息框中显示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591" y="476672"/>
            <a:ext cx="2343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 Box 12">
            <a:extLst>
              <a:ext uri="{FF2B5EF4-FFF2-40B4-BE49-F238E27FC236}">
                <a16:creationId xmlns:a16="http://schemas.microsoft.com/office/drawing/2014/main" id="{F344079C-6AA1-441C-AF2B-FAB875984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056" y="5199583"/>
            <a:ext cx="39684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将编辑框中的内容放在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s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中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318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bldLvl="2"/>
      <p:bldP spid="22" grpId="0" uiExpand="1" build="p" animBg="1"/>
      <p:bldP spid="23" grpId="0" build="p" autoUpdateAnimBg="0"/>
      <p:bldP spid="24" grpId="0" build="p" autoUpdateAnimBg="0"/>
      <p:bldP spid="15" grpId="0" build="p" autoUpdateAnimBg="0"/>
    </p:bldLst>
  </p:timing>
</p:sld>
</file>

<file path=ppt/theme/theme1.xml><?xml version="1.0" encoding="utf-8"?>
<a:theme xmlns:a="http://schemas.openxmlformats.org/drawingml/2006/main" name="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Cdesignd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11738</TotalTime>
  <Words>1208</Words>
  <Application>Microsoft Office PowerPoint</Application>
  <PresentationFormat>全屏显示(4:3)</PresentationFormat>
  <Paragraphs>280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仿宋</vt:lpstr>
      <vt:lpstr>黑体</vt:lpstr>
      <vt:lpstr>华文行楷</vt:lpstr>
      <vt:lpstr>楷体</vt:lpstr>
      <vt:lpstr>楷体_GB2312</vt:lpstr>
      <vt:lpstr>宋体</vt:lpstr>
      <vt:lpstr>幼圆</vt:lpstr>
      <vt:lpstr>Arial</vt:lpstr>
      <vt:lpstr>Calibri</vt:lpstr>
      <vt:lpstr>Times New Roman</vt:lpstr>
      <vt:lpstr>Wingdings</vt:lpstr>
      <vt:lpstr>Cdesignd</vt:lpstr>
      <vt:lpstr>高级语言程序设计</vt:lpstr>
      <vt:lpstr>PowerPoint 演示文稿</vt:lpstr>
      <vt:lpstr>PowerPoint 演示文稿</vt:lpstr>
      <vt:lpstr>PowerPoint 演示文稿</vt:lpstr>
      <vt:lpstr>与控件关联的变量 </vt:lpstr>
      <vt:lpstr>函数小结</vt:lpstr>
      <vt:lpstr>PowerPoint 演示文稿</vt:lpstr>
      <vt:lpstr>PowerPoint 演示文稿</vt:lpstr>
      <vt:lpstr>PowerPoint 演示文稿</vt:lpstr>
      <vt:lpstr>PowerPoint 演示文稿</vt:lpstr>
      <vt:lpstr>CEdit类的相关函数</vt:lpstr>
      <vt:lpstr>控件初始化</vt:lpstr>
      <vt:lpstr>PowerPoint 演示文稿</vt:lpstr>
      <vt:lpstr>使用CString类</vt:lpstr>
      <vt:lpstr>使用CString类</vt:lpstr>
      <vt:lpstr>使用CString类</vt:lpstr>
      <vt:lpstr>PowerPoint 演示文稿</vt:lpstr>
    </vt:vector>
  </TitlesOfParts>
  <Company>wh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函   数</dc:title>
  <dc:creator>wang</dc:creator>
  <cp:lastModifiedBy>王 红</cp:lastModifiedBy>
  <cp:revision>598</cp:revision>
  <cp:lastPrinted>2000-03-02T02:46:32Z</cp:lastPrinted>
  <dcterms:created xsi:type="dcterms:W3CDTF">2001-04-21T17:31:52Z</dcterms:created>
  <dcterms:modified xsi:type="dcterms:W3CDTF">2018-05-18T12:35:48Z</dcterms:modified>
</cp:coreProperties>
</file>