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3" r:id="rId2"/>
    <p:sldMasterId id="2147483781" r:id="rId3"/>
    <p:sldMasterId id="2147483795" r:id="rId4"/>
    <p:sldMasterId id="2147484214" r:id="rId5"/>
    <p:sldMasterId id="2147484216" r:id="rId6"/>
  </p:sldMasterIdLst>
  <p:notesMasterIdLst>
    <p:notesMasterId r:id="rId31"/>
  </p:notesMasterIdLst>
  <p:handoutMasterIdLst>
    <p:handoutMasterId r:id="rId32"/>
  </p:handoutMasterIdLst>
  <p:sldIdLst>
    <p:sldId id="279" r:id="rId7"/>
    <p:sldId id="277" r:id="rId8"/>
    <p:sldId id="322" r:id="rId9"/>
    <p:sldId id="310" r:id="rId10"/>
    <p:sldId id="282" r:id="rId11"/>
    <p:sldId id="283" r:id="rId12"/>
    <p:sldId id="312" r:id="rId13"/>
    <p:sldId id="314" r:id="rId14"/>
    <p:sldId id="313" r:id="rId15"/>
    <p:sldId id="315" r:id="rId16"/>
    <p:sldId id="284" r:id="rId17"/>
    <p:sldId id="285" r:id="rId18"/>
    <p:sldId id="288" r:id="rId19"/>
    <p:sldId id="289" r:id="rId20"/>
    <p:sldId id="306" r:id="rId21"/>
    <p:sldId id="292" r:id="rId22"/>
    <p:sldId id="308" r:id="rId23"/>
    <p:sldId id="301" r:id="rId24"/>
    <p:sldId id="295" r:id="rId25"/>
    <p:sldId id="296" r:id="rId26"/>
    <p:sldId id="297" r:id="rId27"/>
    <p:sldId id="298" r:id="rId28"/>
    <p:sldId id="316" r:id="rId29"/>
    <p:sldId id="317" r:id="rId30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660066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1FFFF"/>
    <a:srgbClr val="CCFFFF"/>
    <a:srgbClr val="0000CC"/>
    <a:srgbClr val="FF0000"/>
    <a:srgbClr val="660066"/>
    <a:srgbClr val="006600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3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940" y="-90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2903D43-377C-4A90-BE4D-BA18415021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86DEF65-A049-4653-AA99-97005ADDEE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6071D186-CC62-4918-A656-87DAE472A8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46F5DC99-1CB5-4905-AF52-17B4E28E0C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A7C9BE-89D1-4B28-95B3-AB90017B0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4462AB6-5550-481B-9612-FB426AE600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2D5252B-2AED-4F2B-8447-018600417E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D99DEE6-1966-486F-BF83-F03877FF34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E66BCDF-14CA-41DA-BAB5-98DA1A6CE3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E312C047-80EE-4C45-8ED5-D55E1D4F88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EEF86C64-3EBF-4688-B727-18FAFD2D1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1E0D82-4678-408A-BD61-FE770B882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AEFB5-66EB-4343-811C-EFA59E9C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6DFE92-2B73-4F6E-AC3D-745FD2C93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EC2E2-B535-4102-8A7D-1F329E292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DF9B08-6D88-44F8-9E45-4D2FF572B616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AEFB5-66EB-4343-811C-EFA59E9C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6DFE92-2B73-4F6E-AC3D-745FD2C93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EC2E2-B535-4102-8A7D-1F329E292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DF9B08-6D88-44F8-9E45-4D2FF572B616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03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AEFB5-66EB-4343-811C-EFA59E9C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6DFE92-2B73-4F6E-AC3D-745FD2C93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EC2E2-B535-4102-8A7D-1F329E292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F9B08-6D88-44F8-9E45-4D2FF572B61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28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AEFB5-66EB-4343-811C-EFA59E9C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6DFE92-2B73-4F6E-AC3D-745FD2C93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EC2E2-B535-4102-8A7D-1F329E292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F9B08-6D88-44F8-9E45-4D2FF572B61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6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AEFB5-66EB-4343-811C-EFA59E9CE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6DFE92-2B73-4F6E-AC3D-745FD2C93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EC2E2-B535-4102-8A7D-1F329E292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F9B08-6D88-44F8-9E45-4D2FF572B61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6761DAB9-F012-4ECF-92EE-40352308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78486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B34BD743-7331-46B3-A5BB-03A917C1B9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D293AE3B-71A7-4558-9916-5B0FCFE3AA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12F8F8D4-A578-44AF-9250-0B3620317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9555CF8E-68D3-44A2-992F-EC37527F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95400" cy="5486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6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88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08756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A9AA93DE-3BA8-466D-9DBC-A8F3EF715F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1027" descr="框">
              <a:extLst>
                <a:ext uri="{FF2B5EF4-FFF2-40B4-BE49-F238E27FC236}">
                  <a16:creationId xmlns:a16="http://schemas.microsoft.com/office/drawing/2014/main" id="{26175074-69A9-4D86-A37E-8BA7772EC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28" descr="花4">
              <a:extLst>
                <a:ext uri="{FF2B5EF4-FFF2-40B4-BE49-F238E27FC236}">
                  <a16:creationId xmlns:a16="http://schemas.microsoft.com/office/drawing/2014/main" id="{3AE60704-CB33-4CE5-A5D6-2297034EB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29" descr="花3">
              <a:extLst>
                <a:ext uri="{FF2B5EF4-FFF2-40B4-BE49-F238E27FC236}">
                  <a16:creationId xmlns:a16="http://schemas.microsoft.com/office/drawing/2014/main" id="{E45E839B-E280-437C-BBC8-62F661D30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30" descr="葉子">
              <a:extLst>
                <a:ext uri="{FF2B5EF4-FFF2-40B4-BE49-F238E27FC236}">
                  <a16:creationId xmlns:a16="http://schemas.microsoft.com/office/drawing/2014/main" id="{626568C8-145D-4667-BDB8-BCBA6E72B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62" name="Rectangle 103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74763" name="Rectangle 10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FCAE2448-207C-4B92-B799-84B531ECD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6B9CDB-C84F-4561-B6C8-8375E3204425}" type="datetime12">
              <a:rPr lang="zh-CN" altLang="en-US"/>
              <a:pPr>
                <a:defRPr/>
              </a:pPr>
              <a:t>下午5时27分</a:t>
            </a:fld>
            <a:endParaRPr lang="en-US" altLang="zh-CN"/>
          </a:p>
        </p:txBody>
      </p:sp>
      <p:sp>
        <p:nvSpPr>
          <p:cNvPr id="10" name="Rectangle 1032">
            <a:extLst>
              <a:ext uri="{FF2B5EF4-FFF2-40B4-BE49-F238E27FC236}">
                <a16:creationId xmlns:a16="http://schemas.microsoft.com/office/drawing/2014/main" id="{322BF304-E736-4ADC-8D50-A6987B143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3">
            <a:extLst>
              <a:ext uri="{FF2B5EF4-FFF2-40B4-BE49-F238E27FC236}">
                <a16:creationId xmlns:a16="http://schemas.microsoft.com/office/drawing/2014/main" id="{D770E920-225D-4781-906C-D5A1C4737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CB075B-CCE9-4A74-97F4-B8A69CE33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4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3020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35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07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0138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04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389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43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39834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392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11299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935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0560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C87EB2D-62C7-4CFA-B3EB-36811C8B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78486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9C475D-9BA7-41A5-9341-2CAD07F5A3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8201C8-A0D8-4CA4-95CD-7F5BB40BD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4CBA917-056A-4881-93E9-F1661BEE0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FC064D-81E4-4B89-96E8-B9247CF8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95400" cy="54864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15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4384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689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41755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012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461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7675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900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458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3221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805625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0008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8481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28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813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491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4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5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74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33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2">
            <a:extLst>
              <a:ext uri="{FF2B5EF4-FFF2-40B4-BE49-F238E27FC236}">
                <a16:creationId xmlns:a16="http://schemas.microsoft.com/office/drawing/2014/main" id="{F9770826-5C5C-44EE-925E-615AFACD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B4BF51B0-C396-446F-B27C-2056B7E960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4D0E3488-9FD9-4B36-AD1D-E28012CF53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36F36A07-9C04-4280-8E31-CB3D06DF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E3785124-C2A8-474A-A9B6-A31D33D4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11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A8963F0-11A1-4DDA-BB1B-B2682157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34D0252-C01E-4150-846A-2BD248978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015E178-B260-467F-9269-FABC09B43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4B7FB8DC-5B0B-4946-B2C6-94CA4BEBA4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3C05FDA8-DB08-405F-B858-19959944B7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59ADDC54-955E-43CE-93D6-0095F79D1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A27CE602-23AD-4088-A03C-66BAB29E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EF0D06A6-F7D3-4690-AB38-E63D124A8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5C64D572-BED8-4397-87DC-13DA973A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EDD16325-AFC6-4AF5-9A46-2BBCA39CFB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AA63E242-522C-4269-A310-89AA4E3428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023B56B8-BC4B-4B33-AB6B-894F9EE0F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FF8D873-2FEB-4276-A097-69235B05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3179FCC-F6E4-48BB-9D8A-2D3824CE9D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AAF3DD66-8E5A-4A2D-8BAE-71481E12FE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9E11215C-D816-4145-93F4-AAB023FCD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E2ECBA34-9F6E-452E-ACEE-3F21CEF0C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13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2">
            <a:extLst>
              <a:ext uri="{FF2B5EF4-FFF2-40B4-BE49-F238E27FC236}">
                <a16:creationId xmlns:a16="http://schemas.microsoft.com/office/drawing/2014/main" id="{C015C62D-A6B0-4C9C-AA0F-0119E852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D587489B-6166-41FE-B32C-D91B68BDCA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9A3591F4-EA0F-4C66-92CF-058C049F73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7" name="Line 25">
            <a:extLst>
              <a:ext uri="{FF2B5EF4-FFF2-40B4-BE49-F238E27FC236}">
                <a16:creationId xmlns:a16="http://schemas.microsoft.com/office/drawing/2014/main" id="{A7B984C3-2B2E-4B2F-9A24-65C142C72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8E851668-2A44-461A-8912-90FEA1BB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6143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4EC32AC-AA1E-4010-9484-5EF546FB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247233C-2358-42A2-BD84-A5A9A2BB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2ABF212-1743-4FE2-B027-0009386D9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BA7722E0-5578-4CA0-B7F5-342F2426B3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87836059-5114-4E2B-841D-E67A381044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C647F9D-CF64-4B32-9649-D4DAB63F2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9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0" name="Text Box 220">
            <a:extLst>
              <a:ext uri="{FF2B5EF4-FFF2-40B4-BE49-F238E27FC236}">
                <a16:creationId xmlns:a16="http://schemas.microsoft.com/office/drawing/2014/main" id="{9E414600-2901-4AD4-AF18-986ECD347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706563"/>
            <a:ext cx="663575" cy="448627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>
                <a:solidFill>
                  <a:schemeClr val="tx1"/>
                </a:solidFill>
                <a:latin typeface="Times New Roman" pitchFamily="18" charset="0"/>
              </a:rPr>
              <a:t>高级语言程序设计</a:t>
            </a:r>
          </a:p>
        </p:txBody>
      </p:sp>
      <p:sp>
        <p:nvSpPr>
          <p:cNvPr id="46301" name="Rectangle 221">
            <a:extLst>
              <a:ext uri="{FF2B5EF4-FFF2-40B4-BE49-F238E27FC236}">
                <a16:creationId xmlns:a16="http://schemas.microsoft.com/office/drawing/2014/main" id="{C0692F5E-A7E6-4EF8-9ADF-1AEA4E7F8EA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420888"/>
            <a:ext cx="77724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721C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欢迎学习</a:t>
            </a:r>
            <a:br>
              <a:rPr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</a:br>
            <a:b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</a:br>
            <a:r>
              <a:rPr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高级语言程序设计</a:t>
            </a:r>
            <a:br>
              <a:rPr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</a:br>
            <a:r>
              <a:rPr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（</a:t>
            </a:r>
            <a:r>
              <a:rPr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C++</a:t>
            </a:r>
            <a:r>
              <a:rPr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itchFamily="49" charset="-122"/>
              </a:rPr>
              <a:t>）</a:t>
            </a:r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2" name="Rectangle 96">
            <a:extLst>
              <a:ext uri="{FF2B5EF4-FFF2-40B4-BE49-F238E27FC236}">
                <a16:creationId xmlns:a16="http://schemas.microsoft.com/office/drawing/2014/main" id="{5D41B226-3EC4-4B7C-A685-15D8659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6834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06F4EAD-305B-4B4F-BD02-C54DD5CC0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45504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程序的构成规则</a:t>
            </a:r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88FC8181-F03F-46DE-A396-40626D8C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1 a=10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b=4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，求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a+b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的值。</a:t>
            </a:r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1B8C253D-49E6-494F-8EBC-2C46AD24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844824"/>
            <a:ext cx="3565375" cy="4536504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#include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main()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a,b,c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a=10;b=4;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c=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a+b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&lt;&lt;c;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      return 0;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}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269" name="Rectangle 93">
            <a:extLst>
              <a:ext uri="{FF2B5EF4-FFF2-40B4-BE49-F238E27FC236}">
                <a16:creationId xmlns:a16="http://schemas.microsoft.com/office/drawing/2014/main" id="{6B5668C1-CE25-4D46-BA60-24BB7636B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6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0" name="Rectangle 94">
            <a:extLst>
              <a:ext uri="{FF2B5EF4-FFF2-40B4-BE49-F238E27FC236}">
                <a16:creationId xmlns:a16="http://schemas.microsoft.com/office/drawing/2014/main" id="{460C336B-6EF1-4CE6-A228-63A28C346D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8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1" name="Line 95">
            <a:extLst>
              <a:ext uri="{FF2B5EF4-FFF2-40B4-BE49-F238E27FC236}">
                <a16:creationId xmlns:a16="http://schemas.microsoft.com/office/drawing/2014/main" id="{D75E00E4-6EC0-48E9-B26C-00C1CE5B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896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" name="Text Box 80">
            <a:extLst>
              <a:ext uri="{FF2B5EF4-FFF2-40B4-BE49-F238E27FC236}">
                <a16:creationId xmlns:a16="http://schemas.microsoft.com/office/drawing/2014/main" id="{9AE6920F-CC44-4CC8-BAAF-76D6E2F4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994003"/>
            <a:ext cx="5256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bg2">
                  <a:lumMod val="95000"/>
                  <a:lumOff val="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完整的程序示意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17" name="Text Box 99">
            <a:extLst>
              <a:ext uri="{FF2B5EF4-FFF2-40B4-BE49-F238E27FC236}">
                <a16:creationId xmlns:a16="http://schemas.microsoft.com/office/drawing/2014/main" id="{33485AF7-C1F2-4734-A8D9-3FB054ABD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3744416" cy="313932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 main()   </a:t>
            </a:r>
          </a:p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    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定义变量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   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执行部分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  <a:p>
            <a:pPr lvl="0"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}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22" name="AutoShape 9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8CF32D0-BC0A-498F-9F61-D65234C9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5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7" grpId="0" build="p" animBg="1" autoUpdateAnimBg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5" name="Rectangle 95">
            <a:extLst>
              <a:ext uri="{FF2B5EF4-FFF2-40B4-BE49-F238E27FC236}">
                <a16:creationId xmlns:a16="http://schemas.microsoft.com/office/drawing/2014/main" id="{7215002D-5E2C-44D7-94AF-D162D6918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1296" name="Rectangle 96">
            <a:extLst>
              <a:ext uri="{FF2B5EF4-FFF2-40B4-BE49-F238E27FC236}">
                <a16:creationId xmlns:a16="http://schemas.microsoft.com/office/drawing/2014/main" id="{4BB0414B-DD19-4DD8-919A-5416260881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97" name="Rectangle 97">
            <a:extLst>
              <a:ext uri="{FF2B5EF4-FFF2-40B4-BE49-F238E27FC236}">
                <a16:creationId xmlns:a16="http://schemas.microsoft.com/office/drawing/2014/main" id="{8D84D03A-29E8-41FA-A19D-8C72F39894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98" name="Line 98">
            <a:extLst>
              <a:ext uri="{FF2B5EF4-FFF2-40B4-BE49-F238E27FC236}">
                <a16:creationId xmlns:a16="http://schemas.microsoft.com/office/drawing/2014/main" id="{3C215CF9-B4E8-45E5-9E91-E46CD0C7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92" name="Rectangle 92">
            <a:extLst>
              <a:ext uri="{FF2B5EF4-FFF2-40B4-BE49-F238E27FC236}">
                <a16:creationId xmlns:a16="http://schemas.microsoft.com/office/drawing/2014/main" id="{824B6795-F3BD-463B-BC21-5D129810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41463"/>
            <a:ext cx="4248150" cy="3687762"/>
          </a:xfrm>
          <a:prstGeom prst="rect">
            <a:avLst/>
          </a:prstGeom>
          <a:solidFill>
            <a:schemeClr val="tx1"/>
          </a:solidFill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43FAF27-B23A-4574-AA44-D0DC5969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/>
              <a:t>常</a:t>
            </a:r>
            <a:r>
              <a:rPr lang="en-US" altLang="zh-CN" sz="4800"/>
              <a:t> </a:t>
            </a:r>
            <a:r>
              <a:rPr lang="zh-CN" altLang="en-US" sz="4800"/>
              <a:t>量</a:t>
            </a:r>
            <a:r>
              <a:rPr lang="en-US" altLang="zh-CN" sz="4800"/>
              <a:t> </a:t>
            </a:r>
            <a:r>
              <a:rPr lang="zh-CN" altLang="en-US" sz="4800"/>
              <a:t>和</a:t>
            </a:r>
            <a:r>
              <a:rPr lang="en-US" altLang="zh-CN" sz="4800"/>
              <a:t> </a:t>
            </a:r>
            <a:r>
              <a:rPr lang="zh-CN" altLang="en-US" sz="4800"/>
              <a:t>变</a:t>
            </a:r>
            <a:r>
              <a:rPr lang="en-US" altLang="zh-CN" sz="4800"/>
              <a:t> </a:t>
            </a:r>
            <a:r>
              <a:rPr lang="zh-CN" altLang="en-US" sz="4800"/>
              <a:t>量</a:t>
            </a:r>
          </a:p>
        </p:txBody>
      </p:sp>
      <p:sp>
        <p:nvSpPr>
          <p:cNvPr id="51245" name="Text Box 45">
            <a:extLst>
              <a:ext uri="{FF2B5EF4-FFF2-40B4-BE49-F238E27FC236}">
                <a16:creationId xmlns:a16="http://schemas.microsoft.com/office/drawing/2014/main" id="{EC09E485-7519-48A4-969C-2FBCA07C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3850" y="2717800"/>
            <a:ext cx="2690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{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a ,  c;</a:t>
            </a:r>
          </a:p>
        </p:txBody>
      </p:sp>
      <p:sp>
        <p:nvSpPr>
          <p:cNvPr id="51246" name="Text Box 46">
            <a:extLst>
              <a:ext uri="{FF2B5EF4-FFF2-40B4-BE49-F238E27FC236}">
                <a16:creationId xmlns:a16="http://schemas.microsoft.com/office/drawing/2014/main" id="{7DA23481-5F34-4B0B-B606-F6EA682A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829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cin&gt;&gt;a;</a:t>
            </a:r>
          </a:p>
        </p:txBody>
      </p:sp>
      <p:sp>
        <p:nvSpPr>
          <p:cNvPr id="51247" name="Text Box 47">
            <a:extLst>
              <a:ext uri="{FF2B5EF4-FFF2-40B4-BE49-F238E27FC236}">
                <a16:creationId xmlns:a16="http://schemas.microsoft.com/office/drawing/2014/main" id="{7CC92C8C-3320-4EDE-9496-7C665BD7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35734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c=5*a;</a:t>
            </a:r>
          </a:p>
        </p:txBody>
      </p:sp>
      <p:sp>
        <p:nvSpPr>
          <p:cNvPr id="51249" name="Text Box 49">
            <a:extLst>
              <a:ext uri="{FF2B5EF4-FFF2-40B4-BE49-F238E27FC236}">
                <a16:creationId xmlns:a16="http://schemas.microsoft.com/office/drawing/2014/main" id="{F3D5EBC4-339C-44AF-A399-99F655EED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7325" y="1509713"/>
            <a:ext cx="407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&lt;iostream&gt;</a:t>
            </a:r>
          </a:p>
        </p:txBody>
      </p:sp>
      <p:sp>
        <p:nvSpPr>
          <p:cNvPr id="51250" name="Text Box 50">
            <a:extLst>
              <a:ext uri="{FF2B5EF4-FFF2-40B4-BE49-F238E27FC236}">
                <a16:creationId xmlns:a16="http://schemas.microsoft.com/office/drawing/2014/main" id="{BA18D11D-48EA-432E-9AF5-1AED71D4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main( )</a:t>
            </a:r>
          </a:p>
        </p:txBody>
      </p:sp>
      <p:sp>
        <p:nvSpPr>
          <p:cNvPr id="51251" name="Text Box 51">
            <a:extLst>
              <a:ext uri="{FF2B5EF4-FFF2-40B4-BE49-F238E27FC236}">
                <a16:creationId xmlns:a16="http://schemas.microsoft.com/office/drawing/2014/main" id="{2798E111-DE98-4FF5-9862-9EF1A382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4700588"/>
            <a:ext cx="3313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0;   }</a:t>
            </a:r>
          </a:p>
        </p:txBody>
      </p:sp>
      <p:sp>
        <p:nvSpPr>
          <p:cNvPr id="51252" name="Text Box 52">
            <a:extLst>
              <a:ext uri="{FF2B5EF4-FFF2-40B4-BE49-F238E27FC236}">
                <a16:creationId xmlns:a16="http://schemas.microsoft.com/office/drawing/2014/main" id="{9A8840CF-B9DE-42CD-9D0D-0634173D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06900"/>
            <a:ext cx="4392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&lt;&lt;“a=“&lt;&lt;a&lt;&lt;“c=“&lt;&lt;c;</a:t>
            </a:r>
          </a:p>
        </p:txBody>
      </p:sp>
      <p:sp>
        <p:nvSpPr>
          <p:cNvPr id="51256" name="Text Box 56">
            <a:extLst>
              <a:ext uri="{FF2B5EF4-FFF2-40B4-BE49-F238E27FC236}">
                <a16:creationId xmlns:a16="http://schemas.microsoft.com/office/drawing/2014/main" id="{C2ED8F43-6C32-4D13-976E-2284C35A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990600"/>
            <a:ext cx="211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常量</a:t>
            </a:r>
            <a:endParaRPr lang="zh-CN" altLang="en-US" sz="2800">
              <a:effectLst>
                <a:outerShdw blurRad="38100" dist="38100" dir="2700000" algn="tl">
                  <a:srgbClr val="DDDDDD"/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57" name="Text Box 57">
            <a:extLst>
              <a:ext uri="{FF2B5EF4-FFF2-40B4-BE49-F238E27FC236}">
                <a16:creationId xmlns:a16="http://schemas.microsoft.com/office/drawing/2014/main" id="{58362F37-D2D9-47E0-B053-3584231F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524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宋体" charset="0"/>
                <a:ea typeface="宋体" charset="0"/>
                <a:sym typeface="Monotype Sorts" charset="0"/>
              </a:rPr>
              <a:t>程序中的常数</a:t>
            </a:r>
            <a:endParaRPr lang="zh-CN" altLang="en-US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sp>
        <p:nvSpPr>
          <p:cNvPr id="51258" name="Text Box 58">
            <a:extLst>
              <a:ext uri="{FF2B5EF4-FFF2-40B4-BE49-F238E27FC236}">
                <a16:creationId xmlns:a16="http://schemas.microsoft.com/office/drawing/2014/main" id="{58DE7E6C-F43E-4413-A344-1DC596296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303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变量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59" name="Text Box 59">
            <a:extLst>
              <a:ext uri="{FF2B5EF4-FFF2-40B4-BE49-F238E27FC236}">
                <a16:creationId xmlns:a16="http://schemas.microsoft.com/office/drawing/2014/main" id="{FF35F46B-2851-485F-994B-61C46D470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其值能改变的量</a:t>
            </a:r>
            <a:endParaRPr lang="zh-CN" altLang="en-US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61" name="Text Box 61">
            <a:extLst>
              <a:ext uri="{FF2B5EF4-FFF2-40B4-BE49-F238E27FC236}">
                <a16:creationId xmlns:a16="http://schemas.microsoft.com/office/drawing/2014/main" id="{3BBE9BB6-2712-47E7-8130-95B53958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0360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变量的命名规则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62" name="Text Box 62">
            <a:extLst>
              <a:ext uri="{FF2B5EF4-FFF2-40B4-BE49-F238E27FC236}">
                <a16:creationId xmlns:a16="http://schemas.microsoft.com/office/drawing/2014/main" id="{395FB4AD-B1C2-4A72-BE92-DCA30421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9243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由下划线、字母和数字组成；</a:t>
            </a:r>
          </a:p>
        </p:txBody>
      </p:sp>
      <p:sp>
        <p:nvSpPr>
          <p:cNvPr id="51263" name="Text Box 63">
            <a:extLst>
              <a:ext uri="{FF2B5EF4-FFF2-40B4-BE49-F238E27FC236}">
                <a16:creationId xmlns:a16="http://schemas.microsoft.com/office/drawing/2014/main" id="{1AC52EF1-E35B-421A-A5E4-E77C7BCE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3815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首字符必须是字母或下划线。</a:t>
            </a:r>
          </a:p>
        </p:txBody>
      </p:sp>
      <p:sp>
        <p:nvSpPr>
          <p:cNvPr id="51264" name="Text Box 64">
            <a:extLst>
              <a:ext uri="{FF2B5EF4-FFF2-40B4-BE49-F238E27FC236}">
                <a16:creationId xmlns:a16="http://schemas.microsoft.com/office/drawing/2014/main" id="{0360DFE4-D437-429A-BEBB-40D710734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5448300"/>
            <a:ext cx="401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仿宋_GB2312" charset="0"/>
                <a:cs typeface="仿宋_GB2312" charset="0"/>
              </a:rPr>
              <a:t>合法：</a:t>
            </a:r>
          </a:p>
        </p:txBody>
      </p:sp>
      <p:sp>
        <p:nvSpPr>
          <p:cNvPr id="51265" name="Text Box 65">
            <a:extLst>
              <a:ext uri="{FF2B5EF4-FFF2-40B4-BE49-F238E27FC236}">
                <a16:creationId xmlns:a16="http://schemas.microsoft.com/office/drawing/2014/main" id="{802EC869-54DD-42CF-AC73-0AFEC583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775200"/>
            <a:ext cx="47244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变量名：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area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_format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456P  AR_1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cade-y</a:t>
            </a:r>
          </a:p>
        </p:txBody>
      </p:sp>
      <p:sp>
        <p:nvSpPr>
          <p:cNvPr id="51266" name="Text Box 66">
            <a:extLst>
              <a:ext uri="{FF2B5EF4-FFF2-40B4-BE49-F238E27FC236}">
                <a16:creationId xmlns:a16="http://schemas.microsoft.com/office/drawing/2014/main" id="{398ED609-1A5F-46D0-8EC0-67B26D8C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927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_format</a:t>
            </a:r>
          </a:p>
        </p:txBody>
      </p:sp>
      <p:sp>
        <p:nvSpPr>
          <p:cNvPr id="51267" name="Text Box 67">
            <a:extLst>
              <a:ext uri="{FF2B5EF4-FFF2-40B4-BE49-F238E27FC236}">
                <a16:creationId xmlns:a16="http://schemas.microsoft.com/office/drawing/2014/main" id="{7F48D311-EF31-4924-9356-6F56A88C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5448300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area</a:t>
            </a:r>
          </a:p>
        </p:txBody>
      </p:sp>
      <p:sp>
        <p:nvSpPr>
          <p:cNvPr id="51268" name="Text Box 68">
            <a:extLst>
              <a:ext uri="{FF2B5EF4-FFF2-40B4-BE49-F238E27FC236}">
                <a16:creationId xmlns:a16="http://schemas.microsoft.com/office/drawing/2014/main" id="{99266F14-3CFD-4CFD-B159-E25E6E80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5448300"/>
            <a:ext cx="11969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AR_1</a:t>
            </a:r>
          </a:p>
        </p:txBody>
      </p:sp>
      <p:sp>
        <p:nvSpPr>
          <p:cNvPr id="51270" name="Rectangle 70">
            <a:extLst>
              <a:ext uri="{FF2B5EF4-FFF2-40B4-BE49-F238E27FC236}">
                <a16:creationId xmlns:a16="http://schemas.microsoft.com/office/drawing/2014/main" id="{F1956073-598C-4F06-B659-A77D0146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5614392"/>
            <a:ext cx="914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bg1"/>
              </a:solidFill>
              <a:latin typeface="Arial" charset="0"/>
              <a:ea typeface="宋体" charset="0"/>
            </a:endParaRPr>
          </a:p>
        </p:txBody>
      </p:sp>
      <p:sp>
        <p:nvSpPr>
          <p:cNvPr id="51271" name="Rectangle 71">
            <a:extLst>
              <a:ext uri="{FF2B5EF4-FFF2-40B4-BE49-F238E27FC236}">
                <a16:creationId xmlns:a16="http://schemas.microsoft.com/office/drawing/2014/main" id="{AE36B365-E9FB-4B66-ABA0-62790427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6071592"/>
            <a:ext cx="914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72" name="Text Box 72">
            <a:extLst>
              <a:ext uri="{FF2B5EF4-FFF2-40B4-BE49-F238E27FC236}">
                <a16:creationId xmlns:a16="http://schemas.microsoft.com/office/drawing/2014/main" id="{50FA4230-C37F-41FE-802C-7AC4D1E0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5251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charset="0"/>
                <a:ea typeface="幼圆" charset="0"/>
                <a:cs typeface="幼圆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例如：分析程序：</a:t>
            </a:r>
          </a:p>
        </p:txBody>
      </p:sp>
      <p:sp>
        <p:nvSpPr>
          <p:cNvPr id="51275" name="Line 75">
            <a:extLst>
              <a:ext uri="{FF2B5EF4-FFF2-40B4-BE49-F238E27FC236}">
                <a16:creationId xmlns:a16="http://schemas.microsoft.com/office/drawing/2014/main" id="{465E1EAC-D95B-4AC7-AAD8-7685C6626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463925"/>
            <a:ext cx="1019175" cy="111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76" name="Text Box 76">
            <a:extLst>
              <a:ext uri="{FF2B5EF4-FFF2-40B4-BE49-F238E27FC236}">
                <a16:creationId xmlns:a16="http://schemas.microsoft.com/office/drawing/2014/main" id="{026CA576-99D1-4C8A-8DD8-3B93B4334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56143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latin typeface="Arial" charset="0"/>
                <a:ea typeface="宋体" charset="0"/>
              </a:rPr>
              <a:t>10</a:t>
            </a:r>
          </a:p>
        </p:txBody>
      </p:sp>
      <p:sp>
        <p:nvSpPr>
          <p:cNvPr id="51277" name="Text Box 77">
            <a:extLst>
              <a:ext uri="{FF2B5EF4-FFF2-40B4-BE49-F238E27FC236}">
                <a16:creationId xmlns:a16="http://schemas.microsoft.com/office/drawing/2014/main" id="{8F68B92F-EC3B-48B1-B33A-82884282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71592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  <a:ea typeface="宋体" charset="0"/>
              </a:rPr>
              <a:t>50</a:t>
            </a:r>
          </a:p>
        </p:txBody>
      </p:sp>
      <p:sp>
        <p:nvSpPr>
          <p:cNvPr id="51278" name="Text Box 78">
            <a:extLst>
              <a:ext uri="{FF2B5EF4-FFF2-40B4-BE49-F238E27FC236}">
                <a16:creationId xmlns:a16="http://schemas.microsoft.com/office/drawing/2014/main" id="{789326BA-8F99-4560-8766-DE63FB453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5627092"/>
            <a:ext cx="685800" cy="369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00</a:t>
            </a:r>
          </a:p>
        </p:txBody>
      </p:sp>
      <p:sp>
        <p:nvSpPr>
          <p:cNvPr id="51280" name="Line 80">
            <a:extLst>
              <a:ext uri="{FF2B5EF4-FFF2-40B4-BE49-F238E27FC236}">
                <a16:creationId xmlns:a16="http://schemas.microsoft.com/office/drawing/2014/main" id="{64E78823-87EA-43C5-817E-C36DD9DAB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3979863"/>
            <a:ext cx="1019175" cy="174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283" name="Text Box 83">
            <a:extLst>
              <a:ext uri="{FF2B5EF4-FFF2-40B4-BE49-F238E27FC236}">
                <a16:creationId xmlns:a16="http://schemas.microsoft.com/office/drawing/2014/main" id="{60D0A6B0-883A-4ACF-9F25-C6AD8791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5986463"/>
            <a:ext cx="3429000" cy="465448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1">
                <a:lumMod val="7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63500" dist="107763" dir="18900000" algn="ctr" rotWithShape="0">
              <a:schemeClr val="bg1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变量名对大、小写敏感</a:t>
            </a:r>
          </a:p>
        </p:txBody>
      </p:sp>
      <p:sp>
        <p:nvSpPr>
          <p:cNvPr id="51284" name="Text Box 84">
            <a:extLst>
              <a:ext uri="{FF2B5EF4-FFF2-40B4-BE49-F238E27FC236}">
                <a16:creationId xmlns:a16="http://schemas.microsoft.com/office/drawing/2014/main" id="{2CFBC358-0A05-422D-9131-EFDD725A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5157192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charset="0"/>
                <a:ea typeface="隶书" charset="0"/>
                <a:cs typeface="隶书" charset="0"/>
              </a:rPr>
              <a:t>内存</a:t>
            </a:r>
          </a:p>
        </p:txBody>
      </p:sp>
      <p:sp>
        <p:nvSpPr>
          <p:cNvPr id="51285" name="Text Box 85">
            <a:extLst>
              <a:ext uri="{FF2B5EF4-FFF2-40B4-BE49-F238E27FC236}">
                <a16:creationId xmlns:a16="http://schemas.microsoft.com/office/drawing/2014/main" id="{EAEA024B-8E35-4E55-B722-6FA699233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852738"/>
            <a:ext cx="4816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变量是对内存中存储单元的抽象</a:t>
            </a:r>
          </a:p>
        </p:txBody>
      </p:sp>
      <p:sp>
        <p:nvSpPr>
          <p:cNvPr id="51293" name="AutoShape 93">
            <a:extLst>
              <a:ext uri="{FF2B5EF4-FFF2-40B4-BE49-F238E27FC236}">
                <a16:creationId xmlns:a16="http://schemas.microsoft.com/office/drawing/2014/main" id="{E6EDC869-444C-450E-B27C-A5B39890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55900"/>
            <a:ext cx="1976438" cy="917575"/>
          </a:xfrm>
          <a:prstGeom prst="wedgeRoundRectCallout">
            <a:avLst>
              <a:gd name="adj1" fmla="val -45500"/>
              <a:gd name="adj2" fmla="val 7611"/>
              <a:gd name="adj3" fmla="val 16667"/>
            </a:avLst>
          </a:prstGeom>
          <a:solidFill>
            <a:srgbClr val="FFFFCC"/>
          </a:solidFill>
          <a:ln w="38100">
            <a:solidFill>
              <a:srgbClr val="FFC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Arial" charset="0"/>
                <a:ea typeface="宋体" charset="0"/>
              </a:rPr>
              <a:t>常量：</a:t>
            </a:r>
            <a:endParaRPr lang="en-US" altLang="zh-CN">
              <a:solidFill>
                <a:schemeClr val="bg1"/>
              </a:solidFill>
              <a:latin typeface="Arial" charset="0"/>
              <a:ea typeface="宋体" charset="0"/>
            </a:endParaRPr>
          </a:p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latin typeface="Arial" charset="0"/>
              <a:ea typeface="宋体" charset="0"/>
            </a:endParaRPr>
          </a:p>
        </p:txBody>
      </p:sp>
      <p:sp>
        <p:nvSpPr>
          <p:cNvPr id="51299" name="AutoShape 9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CDA9A3-6E10-4F02-BF77-7EBF25CD0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300" name="Rectangle 100">
            <a:extLst>
              <a:ext uri="{FF2B5EF4-FFF2-40B4-BE49-F238E27FC236}">
                <a16:creationId xmlns:a16="http://schemas.microsoft.com/office/drawing/2014/main" id="{33E223E9-BBAA-42C3-8C9D-72F42211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7404"/>
            <a:ext cx="2087563" cy="9366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1301" name="AutoShape 101">
            <a:extLst>
              <a:ext uri="{FF2B5EF4-FFF2-40B4-BE49-F238E27FC236}">
                <a16:creationId xmlns:a16="http://schemas.microsoft.com/office/drawing/2014/main" id="{30F66F9D-1C76-48B1-8278-04C93ABF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187700"/>
            <a:ext cx="1976438" cy="485775"/>
          </a:xfrm>
          <a:prstGeom prst="wedgeRoundRectCallout">
            <a:avLst>
              <a:gd name="adj1" fmla="val 4861"/>
              <a:gd name="adj2" fmla="val -18301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变量：</a:t>
            </a:r>
          </a:p>
        </p:txBody>
      </p:sp>
      <p:sp>
        <p:nvSpPr>
          <p:cNvPr id="51302" name="AutoShape 102">
            <a:extLst>
              <a:ext uri="{FF2B5EF4-FFF2-40B4-BE49-F238E27FC236}">
                <a16:creationId xmlns:a16="http://schemas.microsoft.com/office/drawing/2014/main" id="{445B7EC0-2DFA-4F89-8C7E-D98B1DE4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827338"/>
            <a:ext cx="1652588" cy="511175"/>
          </a:xfrm>
          <a:prstGeom prst="wedgeRoundRectCallout">
            <a:avLst>
              <a:gd name="adj1" fmla="val -4565"/>
              <a:gd name="adj2" fmla="val -49019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51303" name="AutoShape 103">
            <a:extLst>
              <a:ext uri="{FF2B5EF4-FFF2-40B4-BE49-F238E27FC236}">
                <a16:creationId xmlns:a16="http://schemas.microsoft.com/office/drawing/2014/main" id="{0C959359-8E07-46BB-88B8-5A51022E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205163"/>
            <a:ext cx="1296988" cy="485775"/>
          </a:xfrm>
          <a:prstGeom prst="wedgeRoundRectCallout">
            <a:avLst>
              <a:gd name="adj1" fmla="val 20380"/>
              <a:gd name="adj2" fmla="val -73856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a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c</a:t>
            </a:r>
          </a:p>
        </p:txBody>
      </p:sp>
      <p:sp>
        <p:nvSpPr>
          <p:cNvPr id="51305" name="Text Box 105">
            <a:extLst>
              <a:ext uri="{FF2B5EF4-FFF2-40B4-BE49-F238E27FC236}">
                <a16:creationId xmlns:a16="http://schemas.microsoft.com/office/drawing/2014/main" id="{90ECBC4B-E5C6-4537-8B58-DC782181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58740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10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</a:t>
            </a:r>
          </a:p>
        </p:txBody>
      </p:sp>
      <p:sp>
        <p:nvSpPr>
          <p:cNvPr id="51306" name="Text Box 106">
            <a:extLst>
              <a:ext uri="{FF2B5EF4-FFF2-40B4-BE49-F238E27FC236}">
                <a16:creationId xmlns:a16="http://schemas.microsoft.com/office/drawing/2014/main" id="{12AC9C2D-82FD-4BD2-A00C-4A993B36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6019204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a=100c=50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sym typeface="Symbol" pitchFamily="18" charset="2"/>
            </a:endParaRPr>
          </a:p>
        </p:txBody>
      </p:sp>
      <p:sp>
        <p:nvSpPr>
          <p:cNvPr id="51310" name="Text Box 110">
            <a:extLst>
              <a:ext uri="{FF2B5EF4-FFF2-40B4-BE49-F238E27FC236}">
                <a16:creationId xmlns:a16="http://schemas.microsoft.com/office/drawing/2014/main" id="{EDC7BF2B-0E38-4F59-9C95-35D89BED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74717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51311" name="Text Box 111">
            <a:extLst>
              <a:ext uri="{FF2B5EF4-FFF2-40B4-BE49-F238E27FC236}">
                <a16:creationId xmlns:a16="http://schemas.microsoft.com/office/drawing/2014/main" id="{71C85A6B-25E3-4A49-8D2C-74221AD1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6042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54" name="Text Box 47">
            <a:extLst>
              <a:ext uri="{FF2B5EF4-FFF2-40B4-BE49-F238E27FC236}">
                <a16:creationId xmlns:a16="http://schemas.microsoft.com/office/drawing/2014/main" id="{8DC23435-6EED-4103-9E54-51308777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0052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a=2*c;</a:t>
            </a:r>
          </a:p>
        </p:txBody>
      </p:sp>
      <p:sp>
        <p:nvSpPr>
          <p:cNvPr id="55" name="Line 80">
            <a:extLst>
              <a:ext uri="{FF2B5EF4-FFF2-40B4-BE49-F238E27FC236}">
                <a16:creationId xmlns:a16="http://schemas.microsoft.com/office/drawing/2014/main" id="{1D86C277-6E8F-45E0-9A7E-E39D92595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4437063"/>
            <a:ext cx="1019175" cy="174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A797F42D-2CC9-48EC-B273-1490CB14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4780" y="1916832"/>
            <a:ext cx="407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7" dur="500"/>
                                        <p:tgtEl>
                                          <p:spTgt spid="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1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1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2" grpId="0" animBg="1"/>
      <p:bldP spid="51245" grpId="0" autoUpdateAnimBg="0"/>
      <p:bldP spid="51246" grpId="0" autoUpdateAnimBg="0"/>
      <p:bldP spid="51247" grpId="0" autoUpdateAnimBg="0"/>
      <p:bldP spid="51249" grpId="0" autoUpdateAnimBg="0"/>
      <p:bldP spid="51250" grpId="0" autoUpdateAnimBg="0"/>
      <p:bldP spid="51251" grpId="0" autoUpdateAnimBg="0"/>
      <p:bldP spid="51252" grpId="0" autoUpdateAnimBg="0"/>
      <p:bldP spid="51256" grpId="0" autoUpdateAnimBg="0"/>
      <p:bldP spid="51257" grpId="0" autoUpdateAnimBg="0"/>
      <p:bldP spid="51258" grpId="0" autoUpdateAnimBg="0"/>
      <p:bldP spid="51259" grpId="0" autoUpdateAnimBg="0"/>
      <p:bldP spid="51261" grpId="0" autoUpdateAnimBg="0"/>
      <p:bldP spid="51262" grpId="0" autoUpdateAnimBg="0"/>
      <p:bldP spid="51263" grpId="0" autoUpdateAnimBg="0"/>
      <p:bldP spid="51264" grpId="0" autoUpdateAnimBg="0"/>
      <p:bldP spid="51265" grpId="0" autoUpdateAnimBg="0"/>
      <p:bldP spid="51266" grpId="0" autoUpdateAnimBg="0"/>
      <p:bldP spid="51267" grpId="0" autoUpdateAnimBg="0"/>
      <p:bldP spid="51268" grpId="0" autoUpdateAnimBg="0"/>
      <p:bldP spid="51270" grpId="0" animBg="1" autoUpdateAnimBg="0"/>
      <p:bldP spid="51271" grpId="0" animBg="1"/>
      <p:bldP spid="51272" grpId="0" autoUpdateAnimBg="0"/>
      <p:bldP spid="51276" grpId="0" autoUpdateAnimBg="0"/>
      <p:bldP spid="51277" grpId="0" autoUpdateAnimBg="0"/>
      <p:bldP spid="51278" grpId="0" animBg="1" autoUpdateAnimBg="0"/>
      <p:bldP spid="51283" grpId="0" animBg="1" autoUpdateAnimBg="0"/>
      <p:bldP spid="51284" grpId="0" autoUpdateAnimBg="0"/>
      <p:bldP spid="51285" grpId="0" autoUpdateAnimBg="0"/>
      <p:bldP spid="51293" grpId="0" animBg="1" autoUpdateAnimBg="0"/>
      <p:bldP spid="51299" grpId="0" animBg="1"/>
      <p:bldP spid="51300" grpId="0" animBg="1" autoUpdateAnimBg="0"/>
      <p:bldP spid="51301" grpId="0" autoUpdateAnimBg="0"/>
      <p:bldP spid="51302" grpId="0" autoUpdateAnimBg="0"/>
      <p:bldP spid="51303" grpId="0" autoUpdateAnimBg="0"/>
      <p:bldP spid="51305" grpId="0" autoUpdateAnimBg="0"/>
      <p:bldP spid="51306" grpId="0" autoUpdateAnimBg="0"/>
      <p:bldP spid="51310" grpId="0" autoUpdateAnimBg="0"/>
      <p:bldP spid="51311" grpId="0" autoUpdateAnimBg="0"/>
      <p:bldP spid="54" grpId="0" autoUpdateAnimBg="0"/>
      <p:bldP spid="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64" name="Rectangle 140">
            <a:extLst>
              <a:ext uri="{FF2B5EF4-FFF2-40B4-BE49-F238E27FC236}">
                <a16:creationId xmlns:a16="http://schemas.microsoft.com/office/drawing/2014/main" id="{504B503A-D9BE-4AFE-ACE2-89A15447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2365" name="Rectangle 141">
            <a:extLst>
              <a:ext uri="{FF2B5EF4-FFF2-40B4-BE49-F238E27FC236}">
                <a16:creationId xmlns:a16="http://schemas.microsoft.com/office/drawing/2014/main" id="{A6DEF85D-DF00-434A-82ED-DA8519F18E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2366" name="Rectangle 142">
            <a:extLst>
              <a:ext uri="{FF2B5EF4-FFF2-40B4-BE49-F238E27FC236}">
                <a16:creationId xmlns:a16="http://schemas.microsoft.com/office/drawing/2014/main" id="{4B4245EF-A4F0-4139-A55A-8EC8065407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2367" name="Line 143">
            <a:extLst>
              <a:ext uri="{FF2B5EF4-FFF2-40B4-BE49-F238E27FC236}">
                <a16:creationId xmlns:a16="http://schemas.microsoft.com/office/drawing/2014/main" id="{055206B1-06E6-47AE-8941-28865F916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2943F3F-3B31-4561-BD16-D9E2D4BA3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/>
              <a:t>数</a:t>
            </a:r>
            <a:r>
              <a:rPr lang="en-US" altLang="zh-CN" sz="4800"/>
              <a:t> </a:t>
            </a:r>
            <a:r>
              <a:rPr lang="zh-CN" altLang="en-US" sz="4800"/>
              <a:t>据</a:t>
            </a:r>
            <a:r>
              <a:rPr lang="en-US" altLang="zh-CN" sz="4800"/>
              <a:t> </a:t>
            </a:r>
            <a:r>
              <a:rPr lang="zh-CN" altLang="en-US" sz="4800"/>
              <a:t>类</a:t>
            </a:r>
            <a:r>
              <a:rPr lang="en-US" altLang="zh-CN" sz="4800"/>
              <a:t> </a:t>
            </a:r>
            <a:r>
              <a:rPr lang="zh-CN" altLang="en-US" sz="4800"/>
              <a:t>型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1CA4EBAE-58FD-4248-93DF-01AF7E242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3757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  </a:t>
            </a:r>
            <a:r>
              <a:rPr lang="zh-CN" alt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  <a:sym typeface="Monotype Sorts" charset="0"/>
              </a:rPr>
              <a:t>整型数据（基本型）</a:t>
            </a:r>
            <a:endParaRPr lang="zh-CN" altLang="en-US" sz="2800">
              <a:effectLst>
                <a:outerShdw blurRad="38100" dist="38100" dir="2700000" algn="tl">
                  <a:srgbClr val="DDDDDD"/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2AD5A7C1-BF23-4466-83C3-7F6DD8B2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52400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十进制整型常量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F99E7E12-4A35-4738-8441-2A6B2CEB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5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1260</a:t>
            </a:r>
            <a:endParaRPr lang="en-US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36B23006-8EA8-445A-BAC3-0F39F4C54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228600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整型变量的定义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74E8C7F5-E4AA-4D2B-A968-2BE0204A1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2057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int  </a:t>
            </a:r>
            <a:r>
              <a:rPr lang="zh-CN" altLang="en-US">
                <a:solidFill>
                  <a:srgbClr val="000099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变量表</a:t>
            </a:r>
            <a:r>
              <a:rPr lang="en-US" altLang="zh-CN">
                <a:solidFill>
                  <a:srgbClr val="000099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；</a:t>
            </a:r>
            <a:endParaRPr lang="zh-CN" alt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1DB8B3CE-233C-4CCE-9409-7E61836B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如：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int st,cj,no;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A79F86EA-69E7-4B5E-9E7E-409B9630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  <a:sym typeface="Monotype Sorts" pitchFamily="-84" charset="2"/>
              </a:rPr>
              <a:t>表中的变量用逗号分开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21011E77-D3F8-471B-8F1F-609410C39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9906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实型数据（单精度型）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DAD731AD-3E1F-4BD0-B4F1-A85C27DBE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1412875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黑体" charset="0"/>
                <a:sym typeface="Monotype Sorts" charset="0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  <a:cs typeface="黑体" charset="0"/>
                <a:sym typeface="Monotype Sorts" charset="0"/>
              </a:rPr>
              <a:t>常量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0435FA5D-64A7-423F-9DC6-5900CCA7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793875"/>
            <a:ext cx="287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Monotype Sorts" pitchFamily="-84" charset="2"/>
              </a:rPr>
              <a:t>小数形式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5.0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5.7</a:t>
            </a:r>
            <a:endParaRPr lang="en-US" altLang="zh-CN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A928C81B-8076-480E-B6FC-6EB1EB2C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220503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指数形式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：</a:t>
            </a:r>
            <a:endParaRPr lang="zh-CN" altLang="en-US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2A5640C3-83F0-4192-81C0-1F3681630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2205038"/>
            <a:ext cx="98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a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10</a:t>
            </a:r>
            <a:r>
              <a:rPr lang="en-US" altLang="zh-CN" baseline="3000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b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8499E310-7320-4734-A276-896658959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258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如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：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1.2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  <a:sym typeface="Symbol" charset="0"/>
              </a:rPr>
              <a:t></a:t>
            </a:r>
            <a:r>
              <a:rPr lang="en-US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 10</a:t>
            </a:r>
            <a:r>
              <a:rPr lang="en-US" baseline="30000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-3 </a:t>
            </a:r>
            <a:endParaRPr lang="en-US" altLang="zh-CN" baseline="30000">
              <a:solidFill>
                <a:schemeClr val="bg2"/>
              </a:solidFill>
              <a:latin typeface="Arial" charset="0"/>
              <a:ea typeface="宋体" charset="0"/>
              <a:sym typeface="Monotype Sorts" charset="0"/>
            </a:endParaRP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842156EB-4880-4F4E-951E-77F24EF92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2128838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aeb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83CB356F-BA8D-43BE-BD12-DFC957E17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8" y="2433638"/>
            <a:ext cx="381000" cy="0"/>
          </a:xfrm>
          <a:prstGeom prst="line">
            <a:avLst/>
          </a:prstGeom>
          <a:noFill/>
          <a:ln w="28575">
            <a:solidFill>
              <a:srgbClr val="FF0066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C4C2C23E-8881-4022-8CBB-644E56FF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2509838"/>
            <a:ext cx="127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aseline="3000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  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1.2e-3</a:t>
            </a:r>
            <a:r>
              <a:rPr lang="en-US" altLang="zh-CN" baseline="3000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567E8428-96B4-49E0-91E4-A28662A1F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8" y="2768600"/>
            <a:ext cx="381000" cy="0"/>
          </a:xfrm>
          <a:prstGeom prst="line">
            <a:avLst/>
          </a:prstGeom>
          <a:noFill/>
          <a:ln w="28575">
            <a:solidFill>
              <a:srgbClr val="FF0066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0EDE34CB-256E-4F98-BA5E-956F69244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2967038"/>
            <a:ext cx="4384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仿宋_GB2312" pitchFamily="49" charset="-122"/>
              </a:rPr>
              <a:t>注意：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仿宋_GB2312" pitchFamily="49" charset="-122"/>
              </a:rPr>
              <a:t>1 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</a:rPr>
              <a:t>a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不能省略，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b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为整数</a:t>
            </a:r>
            <a:endParaRPr lang="en-US" altLang="zh-CN" dirty="0">
              <a:solidFill>
                <a:schemeClr val="bg2"/>
              </a:solidFill>
              <a:latin typeface="Arial" pitchFamily="34" charset="0"/>
              <a:ea typeface="仿宋_GB2312" pitchFamily="49" charset="-122"/>
              <a:sym typeface="Symbol" pitchFamily="18" charset="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          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  </a:t>
            </a:r>
            <a:r>
              <a:rPr lang="en-US" altLang="zh-CN" dirty="0" err="1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a,b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仿宋_GB2312" pitchFamily="49" charset="-122"/>
                <a:sym typeface="Symbol" pitchFamily="18" charset="2"/>
              </a:rPr>
              <a:t>为常数</a:t>
            </a:r>
            <a:endParaRPr lang="zh-CN" altLang="en-US" dirty="0">
              <a:solidFill>
                <a:schemeClr val="bg2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8B7E0D4C-4239-4540-AFA0-5B03D5F59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3716338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实型变量的定义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AA433150-0797-4EE9-8BBE-EB1DB042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249738"/>
            <a:ext cx="23622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float  </a:t>
            </a:r>
            <a:r>
              <a:rPr lang="zh-CN" altLang="en-US">
                <a:solidFill>
                  <a:srgbClr val="000099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变量表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；</a:t>
            </a:r>
            <a:endParaRPr lang="zh-CN" altLang="en-US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5627BB32-DABD-48A7-8CD7-3FAE9E35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4706938"/>
            <a:ext cx="268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如：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float st,cj,no;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EBB60F39-02E2-4544-B52D-88F4F63BD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805488"/>
            <a:ext cx="462756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数据类型不同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存储方式不同，表示的数据范围不同</a:t>
            </a:r>
          </a:p>
        </p:txBody>
      </p:sp>
      <p:sp>
        <p:nvSpPr>
          <p:cNvPr id="52250" name="Text Box 26">
            <a:extLst>
              <a:ext uri="{FF2B5EF4-FFF2-40B4-BE49-F238E27FC236}">
                <a16:creationId xmlns:a16="http://schemas.microsoft.com/office/drawing/2014/main" id="{690AC9CF-41C2-4BBE-8B69-E0D5E058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114800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存储方式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id="{20B91235-D4D9-4135-B71D-78181D6C7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394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占四个字节（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32bit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）</a:t>
            </a:r>
            <a:endParaRPr lang="zh-CN" altLang="en-US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4CF7F22A-0CBF-4AFD-8D7E-8BEEB5687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50927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存储方式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1C6F3430-3809-4DCA-9163-A0739DB3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542766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占四个字节（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32bit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）</a:t>
            </a:r>
            <a:endParaRPr lang="zh-CN" altLang="en-US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27FBBFC3-8037-488D-8E61-C87C784CD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4938713"/>
            <a:ext cx="2660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表示的数据范围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8A6AFD76-E3DF-44D3-937D-E613C0EFF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5400675"/>
            <a:ext cx="3001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-2</a:t>
            </a:r>
            <a:r>
              <a:rPr lang="en-US" altLang="zh-CN" baseline="30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31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~2</a:t>
            </a:r>
            <a:r>
              <a:rPr lang="en-US" altLang="zh-CN" baseline="30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31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-1        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见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P5</a:t>
            </a:r>
            <a:endParaRPr lang="zh-CN" altLang="en-US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8189A029-C036-4DE6-B220-36BB3CD6C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5732463"/>
            <a:ext cx="2660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表示的数据范围</a:t>
            </a:r>
            <a:endParaRPr lang="zh-CN" altLang="en-US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C1D85493-4AB6-4047-BC66-376ED63CA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6194425"/>
            <a:ext cx="4505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-3.4X10</a:t>
            </a:r>
            <a:r>
              <a:rPr lang="en-US" altLang="zh-CN" baseline="30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38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~ 3.4X10</a:t>
            </a:r>
            <a:r>
              <a:rPr lang="en-US" altLang="zh-CN" baseline="30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38       </a:t>
            </a: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见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P5</a:t>
            </a:r>
            <a:endParaRPr lang="zh-CN" altLang="en-US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8" grpId="0" autoUpdateAnimBg="0"/>
      <p:bldP spid="52229" grpId="0" autoUpdateAnimBg="0"/>
      <p:bldP spid="52230" grpId="0" autoUpdateAnimBg="0"/>
      <p:bldP spid="52231" grpId="0" animBg="1" autoUpdateAnimBg="0"/>
      <p:bldP spid="52232" grpId="0" autoUpdateAnimBg="0"/>
      <p:bldP spid="52233" grpId="0" autoUpdateAnimBg="0"/>
      <p:bldP spid="52235" grpId="0" autoUpdateAnimBg="0"/>
      <p:bldP spid="52236" grpId="0" autoUpdateAnimBg="0"/>
      <p:bldP spid="52237" grpId="0" autoUpdateAnimBg="0"/>
      <p:bldP spid="52238" grpId="0" autoUpdateAnimBg="0"/>
      <p:bldP spid="52239" grpId="0" autoUpdateAnimBg="0"/>
      <p:bldP spid="52240" grpId="0" autoUpdateAnimBg="0"/>
      <p:bldP spid="52241" grpId="0" autoUpdateAnimBg="0"/>
      <p:bldP spid="52243" grpId="0" autoUpdateAnimBg="0"/>
      <p:bldP spid="52245" grpId="0" build="p" autoUpdateAnimBg="0"/>
      <p:bldP spid="52246" grpId="0" autoUpdateAnimBg="0"/>
      <p:bldP spid="52247" grpId="0" animBg="1" autoUpdateAnimBg="0"/>
      <p:bldP spid="52248" grpId="0" autoUpdateAnimBg="0"/>
      <p:bldP spid="52249" grpId="0" autoUpdateAnimBg="0"/>
      <p:bldP spid="52250" grpId="0" autoUpdateAnimBg="0"/>
      <p:bldP spid="52251" grpId="0" autoUpdateAnimBg="0"/>
      <p:bldP spid="52252" grpId="0" autoUpdateAnimBg="0"/>
      <p:bldP spid="52253" grpId="0" autoUpdateAnimBg="0"/>
      <p:bldP spid="34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CD5B56B-B67C-4B1E-9A73-27CB96AF4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12964256-45D4-44C8-A38D-F229BD1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44675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在定义变量时为变量提供数值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CA03E080-1429-4467-9C58-6D9E2A716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3414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变量初始化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BBB6B2A3-471D-41A3-B86A-E33D9EA5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503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如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: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 a=10,b=4,c;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0408F4A2-DD0E-4381-9E5F-D639855B4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66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A3F7C586-EF44-4049-8572-33CD5E52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66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F3E826FD-61B6-43DB-93BB-C1A81D637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66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868FE7C6-8BDC-4B1D-8431-2A5A25342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3683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如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: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float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Monotype Sorts" charset="0"/>
              </a:rPr>
              <a:t> at=10.4,sum=0.0;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13DA9287-894F-44CD-B040-0A714D5F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17863"/>
            <a:ext cx="838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5EEFD0B5-9705-4E52-ADEC-EA97797A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166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at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A5FD42A6-1877-48FA-84BB-2C6F7559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17863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10.4</a:t>
            </a:r>
          </a:p>
        </p:txBody>
      </p:sp>
      <p:sp>
        <p:nvSpPr>
          <p:cNvPr id="55309" name="Rectangle 13">
            <a:extLst>
              <a:ext uri="{FF2B5EF4-FFF2-40B4-BE49-F238E27FC236}">
                <a16:creationId xmlns:a16="http://schemas.microsoft.com/office/drawing/2014/main" id="{432782C8-9378-4933-AA03-68ADE5AC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17863"/>
            <a:ext cx="838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55310" name="Text Box 14">
            <a:extLst>
              <a:ext uri="{FF2B5EF4-FFF2-40B4-BE49-F238E27FC236}">
                <a16:creationId xmlns:a16="http://schemas.microsoft.com/office/drawing/2014/main" id="{381D527C-97EB-49CA-B8E0-7B49A4D7E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17863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sum</a:t>
            </a:r>
          </a:p>
        </p:txBody>
      </p:sp>
      <p:sp>
        <p:nvSpPr>
          <p:cNvPr id="55311" name="Text Box 15">
            <a:extLst>
              <a:ext uri="{FF2B5EF4-FFF2-40B4-BE49-F238E27FC236}">
                <a16:creationId xmlns:a16="http://schemas.microsoft.com/office/drawing/2014/main" id="{8BB1CC48-C85B-414F-8489-178E406B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1786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0.0</a:t>
            </a:r>
          </a:p>
        </p:txBody>
      </p:sp>
      <p:sp>
        <p:nvSpPr>
          <p:cNvPr id="55312" name="AutoShape 16">
            <a:extLst>
              <a:ext uri="{FF2B5EF4-FFF2-40B4-BE49-F238E27FC236}">
                <a16:creationId xmlns:a16="http://schemas.microsoft.com/office/drawing/2014/main" id="{4A2493E2-2D61-44D9-AC1B-FDBB9435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41638"/>
            <a:ext cx="914400" cy="914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5313" name="AutoShape 17">
            <a:extLst>
              <a:ext uri="{FF2B5EF4-FFF2-40B4-BE49-F238E27FC236}">
                <a16:creationId xmlns:a16="http://schemas.microsoft.com/office/drawing/2014/main" id="{4D4F5218-70B7-4C47-929A-2DC7D610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66950"/>
            <a:ext cx="685800" cy="457200"/>
          </a:xfrm>
          <a:prstGeom prst="roundRect">
            <a:avLst>
              <a:gd name="adj" fmla="val 47222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5314" name="Text Box 18">
            <a:extLst>
              <a:ext uri="{FF2B5EF4-FFF2-40B4-BE49-F238E27FC236}">
                <a16:creationId xmlns:a16="http://schemas.microsoft.com/office/drawing/2014/main" id="{C4EA73B3-2615-41C6-BEB5-5A0A3E1D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669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</a:p>
        </p:txBody>
      </p:sp>
      <p:sp>
        <p:nvSpPr>
          <p:cNvPr id="55315" name="AutoShape 19">
            <a:extLst>
              <a:ext uri="{FF2B5EF4-FFF2-40B4-BE49-F238E27FC236}">
                <a16:creationId xmlns:a16="http://schemas.microsoft.com/office/drawing/2014/main" id="{EEB73D2D-A551-4BAF-80E7-B4C225A6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66950"/>
            <a:ext cx="685800" cy="457200"/>
          </a:xfrm>
          <a:prstGeom prst="roundRect">
            <a:avLst>
              <a:gd name="adj" fmla="val 47222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77F2B2AF-1282-4236-9B58-A84F1A37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669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55317" name="AutoShape 21">
            <a:extLst>
              <a:ext uri="{FF2B5EF4-FFF2-40B4-BE49-F238E27FC236}">
                <a16:creationId xmlns:a16="http://schemas.microsoft.com/office/drawing/2014/main" id="{5487097F-364C-4705-B697-81E0C390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66950"/>
            <a:ext cx="685800" cy="457200"/>
          </a:xfrm>
          <a:prstGeom prst="roundRect">
            <a:avLst>
              <a:gd name="adj" fmla="val 47222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5337" name="AutoShape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7534DE-6EDB-4BD4-8238-9085F1D7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78185580-A5DC-4118-8AEC-A6802F11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702050"/>
            <a:ext cx="217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Monotype Sorts" pitchFamily="-84" charset="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Monotype Sorts" pitchFamily="-84" charset="2"/>
              </a:rPr>
              <a:t>常变量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Monotype Sorts" pitchFamily="-84" charset="2"/>
              </a:rPr>
              <a:t> 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EBD556A1-7175-4E16-BE2D-5A6E5D3EF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在定义变量时，加上关键字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const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，变量的值在运行期间不能改变，这种变量就称为常变量。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  <a:sym typeface="Monotype Sorts" pitchFamily="-84" charset="2"/>
              </a:rPr>
              <a:t> </a:t>
            </a:r>
          </a:p>
        </p:txBody>
      </p:sp>
      <p:sp>
        <p:nvSpPr>
          <p:cNvPr id="55340" name="Text Box 44">
            <a:extLst>
              <a:ext uri="{FF2B5EF4-FFF2-40B4-BE49-F238E27FC236}">
                <a16:creationId xmlns:a16="http://schemas.microsoft.com/office/drawing/2014/main" id="{798F07EA-245D-4FB4-9863-2A584966E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525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如：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  <a:sym typeface="Monotype Sorts" charset="0"/>
              </a:rPr>
              <a:t>const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sym typeface="Monotype Sorts" charset="0"/>
              </a:rPr>
              <a:t>  </a:t>
            </a: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  <a:sym typeface="Monotype Sorts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sym typeface="Monotype Sorts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a=6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sym typeface="Monotype Sorts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5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5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utoUpdateAnimBg="0"/>
      <p:bldP spid="55306" grpId="0" animBg="1" autoUpdateAnimBg="0"/>
      <p:bldP spid="55307" grpId="0" autoUpdateAnimBg="0"/>
      <p:bldP spid="55308" grpId="0" autoUpdateAnimBg="0"/>
      <p:bldP spid="55309" grpId="0" animBg="1" autoUpdateAnimBg="0"/>
      <p:bldP spid="55310" grpId="0" autoUpdateAnimBg="0"/>
      <p:bldP spid="55311" grpId="0" autoUpdateAnimBg="0"/>
      <p:bldP spid="55313" grpId="0" animBg="1"/>
      <p:bldP spid="55314" grpId="0" autoUpdateAnimBg="0"/>
      <p:bldP spid="55315" grpId="0" animBg="1"/>
      <p:bldP spid="55316" grpId="0" autoUpdateAnimBg="0"/>
      <p:bldP spid="55317" grpId="0" animBg="1"/>
      <p:bldP spid="55337" grpId="0" animBg="1"/>
      <p:bldP spid="55338" grpId="0" autoUpdateAnimBg="0"/>
      <p:bldP spid="55339" grpId="0" autoUpdateAnimBg="0"/>
      <p:bldP spid="5534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3" name="Rectangle 103">
            <a:extLst>
              <a:ext uri="{FF2B5EF4-FFF2-40B4-BE49-F238E27FC236}">
                <a16:creationId xmlns:a16="http://schemas.microsoft.com/office/drawing/2014/main" id="{AA2A9E3A-9603-41C2-8DBC-432CA39E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6424" name="Rectangle 104">
            <a:extLst>
              <a:ext uri="{FF2B5EF4-FFF2-40B4-BE49-F238E27FC236}">
                <a16:creationId xmlns:a16="http://schemas.microsoft.com/office/drawing/2014/main" id="{CA0F55BC-942E-41AE-8A48-77B045ED08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425" name="Rectangle 105">
            <a:extLst>
              <a:ext uri="{FF2B5EF4-FFF2-40B4-BE49-F238E27FC236}">
                <a16:creationId xmlns:a16="http://schemas.microsoft.com/office/drawing/2014/main" id="{1491C842-99F4-4DB6-A96A-27E0C47CDE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426" name="Line 106">
            <a:extLst>
              <a:ext uri="{FF2B5EF4-FFF2-40B4-BE49-F238E27FC236}">
                <a16:creationId xmlns:a16="http://schemas.microsoft.com/office/drawing/2014/main" id="{89DD2A60-1A4C-4EEA-95E4-B4179565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19A6146-C8CF-4D59-823D-7485BCA6E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常用数学库函数</a:t>
            </a:r>
          </a:p>
        </p:txBody>
      </p:sp>
      <p:sp>
        <p:nvSpPr>
          <p:cNvPr id="56373" name="Line 53">
            <a:extLst>
              <a:ext uri="{FF2B5EF4-FFF2-40B4-BE49-F238E27FC236}">
                <a16:creationId xmlns:a16="http://schemas.microsoft.com/office/drawing/2014/main" id="{9163EC67-A0CA-4540-BEC3-B550CD526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219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74" name="Line 54">
            <a:extLst>
              <a:ext uri="{FF2B5EF4-FFF2-40B4-BE49-F238E27FC236}">
                <a16:creationId xmlns:a16="http://schemas.microsoft.com/office/drawing/2014/main" id="{659314E6-6C96-41C1-965B-750F9BD7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600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75" name="Line 55">
            <a:extLst>
              <a:ext uri="{FF2B5EF4-FFF2-40B4-BE49-F238E27FC236}">
                <a16:creationId xmlns:a16="http://schemas.microsoft.com/office/drawing/2014/main" id="{AB502943-07DD-4566-B179-DFCDF363D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981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76" name="Line 56">
            <a:extLst>
              <a:ext uri="{FF2B5EF4-FFF2-40B4-BE49-F238E27FC236}">
                <a16:creationId xmlns:a16="http://schemas.microsoft.com/office/drawing/2014/main" id="{1FCB52E4-0335-4C82-8397-54081C200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77" name="Text Box 57">
            <a:extLst>
              <a:ext uri="{FF2B5EF4-FFF2-40B4-BE49-F238E27FC236}">
                <a16:creationId xmlns:a16="http://schemas.microsoft.com/office/drawing/2014/main" id="{226D51E8-F925-4132-A07A-82D5DA5D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函数名</a:t>
            </a:r>
          </a:p>
        </p:txBody>
      </p:sp>
      <p:sp>
        <p:nvSpPr>
          <p:cNvPr id="56378" name="Text Box 58">
            <a:extLst>
              <a:ext uri="{FF2B5EF4-FFF2-40B4-BE49-F238E27FC236}">
                <a16:creationId xmlns:a16="http://schemas.microsoft.com/office/drawing/2014/main" id="{51BCE486-BAD3-42A9-A6EF-0BF94CA9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588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含义</a:t>
            </a:r>
          </a:p>
        </p:txBody>
      </p:sp>
      <p:sp>
        <p:nvSpPr>
          <p:cNvPr id="56379" name="Text Box 59">
            <a:extLst>
              <a:ext uri="{FF2B5EF4-FFF2-40B4-BE49-F238E27FC236}">
                <a16:creationId xmlns:a16="http://schemas.microsoft.com/office/drawing/2014/main" id="{85C5A380-AFAB-41B7-B50E-AFC94DF5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1588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应用例子</a:t>
            </a:r>
          </a:p>
        </p:txBody>
      </p:sp>
      <p:sp>
        <p:nvSpPr>
          <p:cNvPr id="56380" name="Text Box 60">
            <a:extLst>
              <a:ext uri="{FF2B5EF4-FFF2-40B4-BE49-F238E27FC236}">
                <a16:creationId xmlns:a16="http://schemas.microsoft.com/office/drawing/2014/main" id="{ED4ACC75-798E-4EBE-81AB-B54AFDBE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5887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备注</a:t>
            </a:r>
          </a:p>
        </p:txBody>
      </p:sp>
      <p:sp>
        <p:nvSpPr>
          <p:cNvPr id="56381" name="Text Box 61">
            <a:extLst>
              <a:ext uri="{FF2B5EF4-FFF2-40B4-BE49-F238E27FC236}">
                <a16:creationId xmlns:a16="http://schemas.microsoft.com/office/drawing/2014/main" id="{9B4CFACF-5DDD-47E0-BBD0-B8ED5A370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sqrt  </a:t>
            </a:r>
          </a:p>
        </p:txBody>
      </p:sp>
      <p:graphicFrame>
        <p:nvGraphicFramePr>
          <p:cNvPr id="56382" name="Object 62">
            <a:extLst>
              <a:ext uri="{FF2B5EF4-FFF2-40B4-BE49-F238E27FC236}">
                <a16:creationId xmlns:a16="http://schemas.microsoft.com/office/drawing/2014/main" id="{39B0598F-E226-4331-8C30-A4036409B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20838"/>
          <a:ext cx="457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公式" r:id="rId3" imgW="241300" imgH="228600" progId="Equation.3">
                  <p:embed/>
                </p:oleObj>
              </mc:Choice>
              <mc:Fallback>
                <p:oleObj name="公式" r:id="rId3" imgW="24130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20838"/>
                        <a:ext cx="4572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3" name="Text Box 63">
            <a:extLst>
              <a:ext uri="{FF2B5EF4-FFF2-40B4-BE49-F238E27FC236}">
                <a16:creationId xmlns:a16="http://schemas.microsoft.com/office/drawing/2014/main" id="{00C2A05E-8437-4BD4-A9F1-102D931AB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24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sqrt(x)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6384" name="Object 64">
            <a:extLst>
              <a:ext uri="{FF2B5EF4-FFF2-40B4-BE49-F238E27FC236}">
                <a16:creationId xmlns:a16="http://schemas.microsoft.com/office/drawing/2014/main" id="{269B9D43-E671-4161-ADA7-D75E43388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743200"/>
          <a:ext cx="312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7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3127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5" name="Text Box 65">
            <a:extLst>
              <a:ext uri="{FF2B5EF4-FFF2-40B4-BE49-F238E27FC236}">
                <a16:creationId xmlns:a16="http://schemas.microsoft.com/office/drawing/2014/main" id="{48AE367C-67CB-42DF-A8C7-6282281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667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exp(x)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6386" name="Object 66">
            <a:extLst>
              <a:ext uri="{FF2B5EF4-FFF2-40B4-BE49-F238E27FC236}">
                <a16:creationId xmlns:a16="http://schemas.microsoft.com/office/drawing/2014/main" id="{DEA07B10-764A-4E8B-B4D7-A68927AF8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5" y="2025650"/>
          <a:ext cx="631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name="公式" r:id="rId7" imgW="329914" imgH="177646" progId="Equation.3">
                  <p:embed/>
                </p:oleObj>
              </mc:Choice>
              <mc:Fallback>
                <p:oleObj name="公式" r:id="rId7" imgW="329914" imgH="17764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025650"/>
                        <a:ext cx="6318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7" name="Text Box 67">
            <a:extLst>
              <a:ext uri="{FF2B5EF4-FFF2-40B4-BE49-F238E27FC236}">
                <a16:creationId xmlns:a16="http://schemas.microsoft.com/office/drawing/2014/main" id="{EF582B5D-7C1B-45CA-BD54-F63850FDB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81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sin(x)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6388" name="Object 68">
            <a:extLst>
              <a:ext uri="{FF2B5EF4-FFF2-40B4-BE49-F238E27FC236}">
                <a16:creationId xmlns:a16="http://schemas.microsoft.com/office/drawing/2014/main" id="{3A321C99-09BD-4A1F-B8E5-D1929FD0D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438400"/>
          <a:ext cx="6524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公式" r:id="rId9" imgW="342751" imgH="139639" progId="Equation.3">
                  <p:embed/>
                </p:oleObj>
              </mc:Choice>
              <mc:Fallback>
                <p:oleObj name="公式" r:id="rId9" imgW="342751" imgH="13963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65246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9" name="Text Box 69">
            <a:extLst>
              <a:ext uri="{FF2B5EF4-FFF2-40B4-BE49-F238E27FC236}">
                <a16:creationId xmlns:a16="http://schemas.microsoft.com/office/drawing/2014/main" id="{C5587245-AEBE-4BF6-B30C-D505A189C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x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的单位是弧度</a:t>
            </a:r>
            <a:endParaRPr lang="zh-CN" altLang="en-US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390" name="Text Box 70">
            <a:extLst>
              <a:ext uri="{FF2B5EF4-FFF2-40B4-BE49-F238E27FC236}">
                <a16:creationId xmlns:a16="http://schemas.microsoft.com/office/drawing/2014/main" id="{E78ED832-0EF9-4FED-A72A-AB9E961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sin  </a:t>
            </a:r>
          </a:p>
        </p:txBody>
      </p:sp>
      <p:sp>
        <p:nvSpPr>
          <p:cNvPr id="56391" name="Line 71">
            <a:extLst>
              <a:ext uri="{FF2B5EF4-FFF2-40B4-BE49-F238E27FC236}">
                <a16:creationId xmlns:a16="http://schemas.microsoft.com/office/drawing/2014/main" id="{93C5828E-92F2-4B7D-BF30-0BD8C0D6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743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92" name="Text Box 72">
            <a:extLst>
              <a:ext uri="{FF2B5EF4-FFF2-40B4-BE49-F238E27FC236}">
                <a16:creationId xmlns:a16="http://schemas.microsoft.com/office/drawing/2014/main" id="{48FF4CB3-ED72-4877-988C-EAF41BC5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cos  </a:t>
            </a:r>
          </a:p>
        </p:txBody>
      </p:sp>
      <p:sp>
        <p:nvSpPr>
          <p:cNvPr id="56393" name="Text Box 73">
            <a:extLst>
              <a:ext uri="{FF2B5EF4-FFF2-40B4-BE49-F238E27FC236}">
                <a16:creationId xmlns:a16="http://schemas.microsoft.com/office/drawing/2014/main" id="{EC40D661-AAD4-40A7-AB61-5DF4275C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4632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cos(x)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394" name="Text Box 74">
            <a:extLst>
              <a:ext uri="{FF2B5EF4-FFF2-40B4-BE49-F238E27FC236}">
                <a16:creationId xmlns:a16="http://schemas.microsoft.com/office/drawing/2014/main" id="{9DE748B7-A21D-4B6A-8342-54E68669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463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x</a:t>
            </a:r>
            <a:r>
              <a:rPr lang="zh-CN" altLang="en-US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的单位是弧度</a:t>
            </a:r>
            <a:endParaRPr lang="zh-CN" altLang="en-US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395" name="Line 75">
            <a:extLst>
              <a:ext uri="{FF2B5EF4-FFF2-40B4-BE49-F238E27FC236}">
                <a16:creationId xmlns:a16="http://schemas.microsoft.com/office/drawing/2014/main" id="{5E75E489-2F6F-4036-9F03-2322E8CDB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124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96" name="Text Box 76">
            <a:extLst>
              <a:ext uri="{FF2B5EF4-FFF2-40B4-BE49-F238E27FC236}">
                <a16:creationId xmlns:a16="http://schemas.microsoft.com/office/drawing/2014/main" id="{BD98C4F9-8A44-4E9D-9F77-45CEE98B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exp</a:t>
            </a:r>
          </a:p>
        </p:txBody>
      </p:sp>
      <p:sp>
        <p:nvSpPr>
          <p:cNvPr id="56397" name="Line 77">
            <a:extLst>
              <a:ext uri="{FF2B5EF4-FFF2-40B4-BE49-F238E27FC236}">
                <a16:creationId xmlns:a16="http://schemas.microsoft.com/office/drawing/2014/main" id="{B5D263EE-E316-4B17-9657-876FD6421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05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398" name="Text Box 78">
            <a:extLst>
              <a:ext uri="{FF2B5EF4-FFF2-40B4-BE49-F238E27FC236}">
                <a16:creationId xmlns:a16="http://schemas.microsoft.com/office/drawing/2014/main" id="{83830E6C-26EB-4F78-B427-64F391264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log</a:t>
            </a:r>
          </a:p>
        </p:txBody>
      </p:sp>
      <p:graphicFrame>
        <p:nvGraphicFramePr>
          <p:cNvPr id="56399" name="Object 79">
            <a:extLst>
              <a:ext uri="{FF2B5EF4-FFF2-40B4-BE49-F238E27FC236}">
                <a16:creationId xmlns:a16="http://schemas.microsoft.com/office/drawing/2014/main" id="{71196853-4311-413A-92E3-CAF5904CF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3" y="3144838"/>
          <a:ext cx="506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name="公式" r:id="rId11" imgW="266353" imgH="177569" progId="Equation.3">
                  <p:embed/>
                </p:oleObj>
              </mc:Choice>
              <mc:Fallback>
                <p:oleObj name="公式" r:id="rId11" imgW="266353" imgH="177569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144838"/>
                        <a:ext cx="50641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0" name="Text Box 80">
            <a:extLst>
              <a:ext uri="{FF2B5EF4-FFF2-40B4-BE49-F238E27FC236}">
                <a16:creationId xmlns:a16="http://schemas.microsoft.com/office/drawing/2014/main" id="{DF14C560-4C6E-4A5A-B612-3F9EF63A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0832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log(x)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401" name="Line 81">
            <a:extLst>
              <a:ext uri="{FF2B5EF4-FFF2-40B4-BE49-F238E27FC236}">
                <a16:creationId xmlns:a16="http://schemas.microsoft.com/office/drawing/2014/main" id="{BB0A0F7B-B3D1-4F67-B808-8E5FA491C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402" name="Text Box 82">
            <a:extLst>
              <a:ext uri="{FF2B5EF4-FFF2-40B4-BE49-F238E27FC236}">
                <a16:creationId xmlns:a16="http://schemas.microsoft.com/office/drawing/2014/main" id="{5EE2B568-2558-4D8E-BC73-73A9B33B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log10</a:t>
            </a:r>
          </a:p>
        </p:txBody>
      </p:sp>
      <p:graphicFrame>
        <p:nvGraphicFramePr>
          <p:cNvPr id="56403" name="Object 83">
            <a:extLst>
              <a:ext uri="{FF2B5EF4-FFF2-40B4-BE49-F238E27FC236}">
                <a16:creationId xmlns:a16="http://schemas.microsoft.com/office/drawing/2014/main" id="{E557E9A4-B60B-4FEE-88C3-6AF7901B7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3527425"/>
          <a:ext cx="5064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name="公式" r:id="rId13" imgW="266469" imgH="203024" progId="Equation.3">
                  <p:embed/>
                </p:oleObj>
              </mc:Choice>
              <mc:Fallback>
                <p:oleObj name="公式" r:id="rId13" imgW="266469" imgH="203024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527425"/>
                        <a:ext cx="5064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4" name="Text Box 84">
            <a:extLst>
              <a:ext uri="{FF2B5EF4-FFF2-40B4-BE49-F238E27FC236}">
                <a16:creationId xmlns:a16="http://schemas.microsoft.com/office/drawing/2014/main" id="{A36023C3-43EF-4B69-8A89-5B137D3E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89325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log10(x)</a:t>
            </a:r>
            <a:endParaRPr lang="en-US" altLang="zh-CN" b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405" name="Line 85">
            <a:extLst>
              <a:ext uri="{FF2B5EF4-FFF2-40B4-BE49-F238E27FC236}">
                <a16:creationId xmlns:a16="http://schemas.microsoft.com/office/drawing/2014/main" id="{D650C711-54BC-4163-A6C1-BAEF2737E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406" name="Text Box 86">
            <a:extLst>
              <a:ext uri="{FF2B5EF4-FFF2-40B4-BE49-F238E27FC236}">
                <a16:creationId xmlns:a16="http://schemas.microsoft.com/office/drawing/2014/main" id="{5C03BAD3-C07D-4970-80E5-86DC24B9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pow</a:t>
            </a:r>
          </a:p>
        </p:txBody>
      </p:sp>
      <p:graphicFrame>
        <p:nvGraphicFramePr>
          <p:cNvPr id="56407" name="Object 87">
            <a:extLst>
              <a:ext uri="{FF2B5EF4-FFF2-40B4-BE49-F238E27FC236}">
                <a16:creationId xmlns:a16="http://schemas.microsoft.com/office/drawing/2014/main" id="{34CF4C00-D3FB-48E0-A6AF-B9C9EE7ED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238" y="3884613"/>
          <a:ext cx="3635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公式" r:id="rId15" imgW="190417" imgH="203112" progId="Equation.3">
                  <p:embed/>
                </p:oleObj>
              </mc:Choice>
              <mc:Fallback>
                <p:oleObj name="公式" r:id="rId15" imgW="190417" imgH="203112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3884613"/>
                        <a:ext cx="3635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8" name="Text Box 88">
            <a:extLst>
              <a:ext uri="{FF2B5EF4-FFF2-40B4-BE49-F238E27FC236}">
                <a16:creationId xmlns:a16="http://schemas.microsoft.com/office/drawing/2014/main" id="{050806CB-894D-447D-874E-6DD3A79F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7032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pow(x,y)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409" name="Line 89">
            <a:extLst>
              <a:ext uri="{FF2B5EF4-FFF2-40B4-BE49-F238E27FC236}">
                <a16:creationId xmlns:a16="http://schemas.microsoft.com/office/drawing/2014/main" id="{2076ACB5-9EC5-475E-BE2F-FEBF3701C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648200"/>
            <a:ext cx="73914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410" name="Text Box 90">
            <a:extLst>
              <a:ext uri="{FF2B5EF4-FFF2-40B4-BE49-F238E27FC236}">
                <a16:creationId xmlns:a16="http://schemas.microsoft.com/office/drawing/2014/main" id="{9346429C-C855-47B8-98B1-FB808207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fabs</a:t>
            </a:r>
          </a:p>
        </p:txBody>
      </p:sp>
      <p:graphicFrame>
        <p:nvGraphicFramePr>
          <p:cNvPr id="56411" name="Object 91">
            <a:extLst>
              <a:ext uri="{FF2B5EF4-FFF2-40B4-BE49-F238E27FC236}">
                <a16:creationId xmlns:a16="http://schemas.microsoft.com/office/drawing/2014/main" id="{AE1BE09D-FE46-41FC-B4D8-D8088114D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217988"/>
          <a:ext cx="312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公式" r:id="rId17" imgW="164957" imgH="253780" progId="Equation.3">
                  <p:embed/>
                </p:oleObj>
              </mc:Choice>
              <mc:Fallback>
                <p:oleObj name="公式" r:id="rId17" imgW="164957" imgH="2537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17988"/>
                        <a:ext cx="3127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12" name="Text Box 92">
            <a:extLst>
              <a:ext uri="{FF2B5EF4-FFF2-40B4-BE49-F238E27FC236}">
                <a16:creationId xmlns:a16="http://schemas.microsoft.com/office/drawing/2014/main" id="{7D092A94-4D39-42B2-8ECC-5FC46D073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5132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Monotype Sorts" pitchFamily="-84" charset="2"/>
              </a:rPr>
              <a:t>fabs(x)</a:t>
            </a:r>
            <a:endParaRPr lang="en-US" altLang="zh-CN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413" name="AutoShape 93">
            <a:extLst>
              <a:ext uri="{FF2B5EF4-FFF2-40B4-BE49-F238E27FC236}">
                <a16:creationId xmlns:a16="http://schemas.microsoft.com/office/drawing/2014/main" id="{8C39004D-4D2D-4187-BB1B-59569306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08500"/>
            <a:ext cx="1600200" cy="901700"/>
          </a:xfrm>
          <a:prstGeom prst="irregularSeal1">
            <a:avLst/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chemeClr val="bg2"/>
                </a:solidFill>
                <a:latin typeface="Times New Roman" charset="0"/>
                <a:ea typeface="宋体" charset="0"/>
              </a:rPr>
              <a:t>注意</a:t>
            </a:r>
          </a:p>
        </p:txBody>
      </p:sp>
      <p:sp>
        <p:nvSpPr>
          <p:cNvPr id="56414" name="Text Box 94">
            <a:extLst>
              <a:ext uri="{FF2B5EF4-FFF2-40B4-BE49-F238E27FC236}">
                <a16:creationId xmlns:a16="http://schemas.microsoft.com/office/drawing/2014/main" id="{CAA44BE9-103A-4F02-81B1-A4F24F2E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0"/>
            <a:ext cx="552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使用库函数时，在程序中加一行命令：</a:t>
            </a:r>
          </a:p>
        </p:txBody>
      </p:sp>
      <p:sp>
        <p:nvSpPr>
          <p:cNvPr id="56415" name="AutoShape 95">
            <a:extLst>
              <a:ext uri="{FF2B5EF4-FFF2-40B4-BE49-F238E27FC236}">
                <a16:creationId xmlns:a16="http://schemas.microsoft.com/office/drawing/2014/main" id="{1132B2BD-3C8D-4304-BDD8-4419E3EB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22190"/>
            <a:ext cx="2895600" cy="1883409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6416" name="Text Box 96">
            <a:extLst>
              <a:ext uri="{FF2B5EF4-FFF2-40B4-BE49-F238E27FC236}">
                <a16:creationId xmlns:a16="http://schemas.microsoft.com/office/drawing/2014/main" id="{35978D2C-70E4-4A89-9D90-42287811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592" y="4822191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solidFill>
                  <a:srgbClr val="0000CC"/>
                </a:solidFill>
                <a:latin typeface="Arial" charset="0"/>
                <a:ea typeface="宋体" charset="0"/>
              </a:rPr>
              <a:t>#include 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宋体" charset="0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Arial" charset="0"/>
                <a:ea typeface="宋体" charset="0"/>
              </a:rPr>
              <a:t>cmath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宋体" charset="0"/>
              </a:rPr>
              <a:t>&gt;</a:t>
            </a:r>
          </a:p>
        </p:txBody>
      </p:sp>
      <p:sp>
        <p:nvSpPr>
          <p:cNvPr id="56417" name="Text Box 97">
            <a:extLst>
              <a:ext uri="{FF2B5EF4-FFF2-40B4-BE49-F238E27FC236}">
                <a16:creationId xmlns:a16="http://schemas.microsoft.com/office/drawing/2014/main" id="{28A71B0B-E24B-4541-B3F6-4E2B42C7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6572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main( )</a:t>
            </a:r>
          </a:p>
        </p:txBody>
      </p:sp>
      <p:sp>
        <p:nvSpPr>
          <p:cNvPr id="56418" name="Text Box 98">
            <a:extLst>
              <a:ext uri="{FF2B5EF4-FFF2-40B4-BE49-F238E27FC236}">
                <a16:creationId xmlns:a16="http://schemas.microsoft.com/office/drawing/2014/main" id="{BED4F6EF-9B9F-4C29-86B8-948E35466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705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{</a:t>
            </a:r>
          </a:p>
        </p:txBody>
      </p:sp>
      <p:sp>
        <p:nvSpPr>
          <p:cNvPr id="56419" name="Text Box 99">
            <a:extLst>
              <a:ext uri="{FF2B5EF4-FFF2-40B4-BE49-F238E27FC236}">
                <a16:creationId xmlns:a16="http://schemas.microsoft.com/office/drawing/2014/main" id="{E431299D-D90E-443B-87B9-46284307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3087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}</a:t>
            </a:r>
          </a:p>
        </p:txBody>
      </p: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AEEE9648-0FBF-4E33-90FE-0DEA1928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753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变量定义</a:t>
            </a:r>
          </a:p>
        </p:txBody>
      </p:sp>
      <p:sp>
        <p:nvSpPr>
          <p:cNvPr id="56421" name="Text Box 101">
            <a:extLst>
              <a:ext uri="{FF2B5EF4-FFF2-40B4-BE49-F238E27FC236}">
                <a16:creationId xmlns:a16="http://schemas.microsoft.com/office/drawing/2014/main" id="{4482994B-7D05-49B4-8CB8-DC1D170C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0801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执行部分</a:t>
            </a:r>
          </a:p>
        </p:txBody>
      </p:sp>
      <p:sp>
        <p:nvSpPr>
          <p:cNvPr id="56422" name="Text Box 102">
            <a:extLst>
              <a:ext uri="{FF2B5EF4-FFF2-40B4-BE49-F238E27FC236}">
                <a16:creationId xmlns:a16="http://schemas.microsoft.com/office/drawing/2014/main" id="{4943F295-A14E-45E4-A76E-A2FEA72C7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自变量用括号括起来</a:t>
            </a:r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928DB0AB-D12F-4B76-82EF-FEDDFE08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1169988"/>
            <a:ext cx="1924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rPr>
              <a:t>（见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rPr>
              <a:t>P294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8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7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2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7" dur="5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5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5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6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7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1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5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1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3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5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7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5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7" grpId="0" autoUpdateAnimBg="0"/>
      <p:bldP spid="56378" grpId="0" autoUpdateAnimBg="0"/>
      <p:bldP spid="56379" grpId="0" autoUpdateAnimBg="0"/>
      <p:bldP spid="56380" grpId="0" autoUpdateAnimBg="0"/>
      <p:bldP spid="56381" grpId="0" autoUpdateAnimBg="0"/>
      <p:bldP spid="56383" grpId="0" autoUpdateAnimBg="0"/>
      <p:bldP spid="56385" grpId="0" autoUpdateAnimBg="0"/>
      <p:bldP spid="56387" grpId="0" autoUpdateAnimBg="0"/>
      <p:bldP spid="56389" grpId="0" autoUpdateAnimBg="0"/>
      <p:bldP spid="56390" grpId="0" autoUpdateAnimBg="0"/>
      <p:bldP spid="56392" grpId="0" autoUpdateAnimBg="0"/>
      <p:bldP spid="56393" grpId="0" autoUpdateAnimBg="0"/>
      <p:bldP spid="56394" grpId="0" autoUpdateAnimBg="0"/>
      <p:bldP spid="56396" grpId="0" autoUpdateAnimBg="0"/>
      <p:bldP spid="56398" grpId="0" autoUpdateAnimBg="0"/>
      <p:bldP spid="56400" grpId="0" autoUpdateAnimBg="0"/>
      <p:bldP spid="56402" grpId="0" autoUpdateAnimBg="0"/>
      <p:bldP spid="56404" grpId="0" autoUpdateAnimBg="0"/>
      <p:bldP spid="56406" grpId="0" autoUpdateAnimBg="0"/>
      <p:bldP spid="56408" grpId="0" autoUpdateAnimBg="0"/>
      <p:bldP spid="56410" grpId="0" autoUpdateAnimBg="0"/>
      <p:bldP spid="56412" grpId="0" autoUpdateAnimBg="0"/>
      <p:bldP spid="56413" grpId="0" animBg="1" autoUpdateAnimBg="0"/>
      <p:bldP spid="56414" grpId="0" autoUpdateAnimBg="0"/>
      <p:bldP spid="56415" grpId="0" animBg="1"/>
      <p:bldP spid="56416" grpId="0" autoUpdateAnimBg="0"/>
      <p:bldP spid="56417" grpId="0" autoUpdateAnimBg="0"/>
      <p:bldP spid="56418" grpId="0" autoUpdateAnimBg="0"/>
      <p:bldP spid="56419" grpId="0" autoUpdateAnimBg="0"/>
      <p:bldP spid="56420" grpId="0" autoUpdateAnimBg="0"/>
      <p:bldP spid="56421" grpId="0" autoUpdateAnimBg="0"/>
      <p:bldP spid="56422" grpId="0" autoUpdateAnimBg="0"/>
      <p:bldP spid="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9" name="Rectangle 41">
            <a:extLst>
              <a:ext uri="{FF2B5EF4-FFF2-40B4-BE49-F238E27FC236}">
                <a16:creationId xmlns:a16="http://schemas.microsoft.com/office/drawing/2014/main" id="{0598B768-EE71-4948-A511-1484E1CA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2FD55F3-7E9E-4B6D-B24F-421B0048C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常用数学库函数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981BE7CE-3676-4167-91A0-11C4D24A5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5238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例 计算</a:t>
            </a:r>
            <a:r>
              <a:rPr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sin45</a:t>
            </a:r>
            <a:r>
              <a:rPr lang="en-US" altLang="zh-CN" sz="32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o</a:t>
            </a: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的值</a:t>
            </a:r>
          </a:p>
        </p:txBody>
      </p:sp>
      <p:sp>
        <p:nvSpPr>
          <p:cNvPr id="83987" name="Rectangle 19">
            <a:extLst>
              <a:ext uri="{FF2B5EF4-FFF2-40B4-BE49-F238E27FC236}">
                <a16:creationId xmlns:a16="http://schemas.microsoft.com/office/drawing/2014/main" id="{0D1F8075-AD82-44B5-ADB3-14FEB3C7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4" y="1852614"/>
            <a:ext cx="3906391" cy="4168674"/>
          </a:xfrm>
          <a:prstGeom prst="rect">
            <a:avLst/>
          </a:prstGeom>
          <a:solidFill>
            <a:srgbClr val="FFFFFF"/>
          </a:solidFill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&lt;iostream&gt;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cmath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using namespace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main( 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{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a;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a=sin(3.14159/4);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&lt;&lt;a;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return 0;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010" name="Rectangle 42">
            <a:extLst>
              <a:ext uri="{FF2B5EF4-FFF2-40B4-BE49-F238E27FC236}">
                <a16:creationId xmlns:a16="http://schemas.microsoft.com/office/drawing/2014/main" id="{A38A82EF-8CC6-4C1F-B2D6-66D08DAF1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0668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011" name="Rectangle 43">
            <a:extLst>
              <a:ext uri="{FF2B5EF4-FFF2-40B4-BE49-F238E27FC236}">
                <a16:creationId xmlns:a16="http://schemas.microsoft.com/office/drawing/2014/main" id="{806D34DC-6D8E-4C5B-8351-D1D10A8D15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143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012" name="Line 44">
            <a:extLst>
              <a:ext uri="{FF2B5EF4-FFF2-40B4-BE49-F238E27FC236}">
                <a16:creationId xmlns:a16="http://schemas.microsoft.com/office/drawing/2014/main" id="{CBE239E6-8B26-4F13-92AB-5C2F0BB7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206" name="Line 238">
            <a:extLst>
              <a:ext uri="{FF2B5EF4-FFF2-40B4-BE49-F238E27FC236}">
                <a16:creationId xmlns:a16="http://schemas.microsoft.com/office/drawing/2014/main" id="{ED4A1EB4-60C5-4534-BB66-58AE0CE83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2864" y="4581128"/>
            <a:ext cx="1905000" cy="0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4207" name="Rectangle 239">
            <a:extLst>
              <a:ext uri="{FF2B5EF4-FFF2-40B4-BE49-F238E27FC236}">
                <a16:creationId xmlns:a16="http://schemas.microsoft.com/office/drawing/2014/main" id="{7AB5EA1E-8B81-4C30-9138-319865C0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348880"/>
            <a:ext cx="2895600" cy="457200"/>
          </a:xfrm>
          <a:prstGeom prst="rect">
            <a:avLst/>
          </a:prstGeom>
          <a:noFill/>
          <a:ln w="76200" cmpd="tri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4" name="AutoShape 10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227CE62-D000-4AAE-8CDC-67876B45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87" grpId="0" build="p" animBg="1"/>
      <p:bldP spid="84207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7" name="Rectangle 71">
            <a:extLst>
              <a:ext uri="{FF2B5EF4-FFF2-40B4-BE49-F238E27FC236}">
                <a16:creationId xmlns:a16="http://schemas.microsoft.com/office/drawing/2014/main" id="{0D99A086-7FDD-4174-A214-5C98C5C4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60488" name="Rectangle 72">
            <a:extLst>
              <a:ext uri="{FF2B5EF4-FFF2-40B4-BE49-F238E27FC236}">
                <a16:creationId xmlns:a16="http://schemas.microsoft.com/office/drawing/2014/main" id="{3F572360-5419-4E74-BD4B-B2493C8DAC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89" name="Rectangle 73">
            <a:extLst>
              <a:ext uri="{FF2B5EF4-FFF2-40B4-BE49-F238E27FC236}">
                <a16:creationId xmlns:a16="http://schemas.microsoft.com/office/drawing/2014/main" id="{11A30633-8E05-44CE-8A6E-E0B5C24237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90" name="Line 74">
            <a:extLst>
              <a:ext uri="{FF2B5EF4-FFF2-40B4-BE49-F238E27FC236}">
                <a16:creationId xmlns:a16="http://schemas.microsoft.com/office/drawing/2014/main" id="{50248243-CAB3-4D6B-979C-38F3ED43A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20D22A4F-0DF8-44CF-82ED-44997AD7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25963"/>
            <a:ext cx="1752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整型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2DDB1B-4113-44C7-8083-A27A29641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3048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/>
              <a:t>算</a:t>
            </a:r>
            <a:r>
              <a:rPr lang="en-US" altLang="zh-CN"/>
              <a:t> </a:t>
            </a:r>
            <a:r>
              <a:rPr lang="zh-CN" altLang="en-US"/>
              <a:t>术</a:t>
            </a:r>
            <a:r>
              <a:rPr lang="en-US" altLang="zh-CN"/>
              <a:t> </a:t>
            </a:r>
            <a:r>
              <a:rPr lang="zh-CN" altLang="en-US"/>
              <a:t>表</a:t>
            </a:r>
            <a:r>
              <a:rPr lang="en-US" altLang="zh-CN"/>
              <a:t> </a:t>
            </a:r>
            <a:r>
              <a:rPr lang="zh-CN" altLang="en-US"/>
              <a:t>达</a:t>
            </a:r>
            <a:r>
              <a:rPr lang="en-US" altLang="zh-CN"/>
              <a:t> </a:t>
            </a:r>
            <a:r>
              <a:rPr lang="zh-CN" altLang="en-US"/>
              <a:t>式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214BD4DA-7CF7-41AD-83BC-6E83FDC1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算术运算符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732C97D0-86BF-4F2D-91D8-BFBAFAEC4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86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Times New Roman" charset="0"/>
                <a:ea typeface="宋体" charset="0"/>
              </a:rPr>
              <a:t>+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7A656C9A-EF93-47E7-8AC9-5866A0DE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–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A8803163-A5E9-486A-B2BA-ABBBAAA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Times New Roman" charset="0"/>
                <a:ea typeface="仿宋_GB2312" charset="0"/>
                <a:cs typeface="仿宋_GB2312" charset="0"/>
              </a:rPr>
              <a:t>*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CD0633CA-62BA-4C55-99C2-7260B08C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Times New Roman" charset="0"/>
                <a:ea typeface="仿宋_GB2312" charset="0"/>
                <a:cs typeface="仿宋_GB2312" charset="0"/>
              </a:rPr>
              <a:t>/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3EBF9954-E73F-434F-B6C3-3EEC79B9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latin typeface="Times New Roman" charset="0"/>
                <a:ea typeface="仿宋_GB2312" charset="0"/>
                <a:cs typeface="仿宋_GB2312" charset="0"/>
              </a:rPr>
              <a:t>%</a:t>
            </a:r>
          </a:p>
        </p:txBody>
      </p:sp>
      <p:sp>
        <p:nvSpPr>
          <p:cNvPr id="60426" name="Text Box 10">
            <a:extLst>
              <a:ext uri="{FF2B5EF4-FFF2-40B4-BE49-F238E27FC236}">
                <a16:creationId xmlns:a16="http://schemas.microsoft.com/office/drawing/2014/main" id="{0A2CE1FD-6DF8-4F13-A898-F52DE460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71600"/>
            <a:ext cx="203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99"/>
                </a:solidFill>
                <a:latin typeface="Times New Roman" charset="0"/>
                <a:ea typeface="仿宋_GB2312" charset="0"/>
                <a:cs typeface="仿宋_GB2312" charset="0"/>
              </a:rPr>
              <a:t>（求余）</a:t>
            </a:r>
          </a:p>
        </p:txBody>
      </p:sp>
      <p:sp>
        <p:nvSpPr>
          <p:cNvPr id="60427" name="Text Box 11">
            <a:hlinkClick r:id="rId2" action="ppaction://hlinksldjump"/>
            <a:extLst>
              <a:ext uri="{FF2B5EF4-FFF2-40B4-BE49-F238E27FC236}">
                <a16:creationId xmlns:a16="http://schemas.microsoft.com/office/drawing/2014/main" id="{E706D56E-6E7A-454F-AF1D-2DD74358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71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算术表达式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8" name="Text Box 12">
            <a:hlinkClick r:id="rId3" action="ppaction://hlinksldjump"/>
            <a:extLst>
              <a:ext uri="{FF2B5EF4-FFF2-40B4-BE49-F238E27FC236}">
                <a16:creationId xmlns:a16="http://schemas.microsoft.com/office/drawing/2014/main" id="{E7321CAB-235F-47B3-9225-DACCC4D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750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运算顺序</a:t>
            </a:r>
          </a:p>
        </p:txBody>
      </p:sp>
      <p:sp>
        <p:nvSpPr>
          <p:cNvPr id="60429" name="Text Box 13">
            <a:extLst>
              <a:ext uri="{FF2B5EF4-FFF2-40B4-BE49-F238E27FC236}">
                <a16:creationId xmlns:a16="http://schemas.microsoft.com/office/drawing/2014/main" id="{CAB2F4F2-F560-4DE2-BA2D-05319F976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</a:rPr>
              <a:t>(  )</a:t>
            </a:r>
          </a:p>
        </p:txBody>
      </p:sp>
      <p:sp>
        <p:nvSpPr>
          <p:cNvPr id="60430" name="Text Box 14">
            <a:extLst>
              <a:ext uri="{FF2B5EF4-FFF2-40B4-BE49-F238E27FC236}">
                <a16:creationId xmlns:a16="http://schemas.microsoft.com/office/drawing/2014/main" id="{E5C99D71-5B86-48C9-8320-0DE895EED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782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charset="0"/>
                <a:ea typeface="仿宋_GB2312" charset="0"/>
                <a:cs typeface="仿宋_GB2312" charset="0"/>
              </a:rPr>
              <a:t>函数</a:t>
            </a:r>
          </a:p>
        </p:txBody>
      </p:sp>
      <p:sp>
        <p:nvSpPr>
          <p:cNvPr id="60431" name="Text Box 15">
            <a:extLst>
              <a:ext uri="{FF2B5EF4-FFF2-40B4-BE49-F238E27FC236}">
                <a16:creationId xmlns:a16="http://schemas.microsoft.com/office/drawing/2014/main" id="{F5E335DE-AD96-42BD-9DCE-2C784693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%</a:t>
            </a:r>
          </a:p>
        </p:txBody>
      </p:sp>
      <p:sp>
        <p:nvSpPr>
          <p:cNvPr id="60432" name="Text Box 16">
            <a:extLst>
              <a:ext uri="{FF2B5EF4-FFF2-40B4-BE49-F238E27FC236}">
                <a16:creationId xmlns:a16="http://schemas.microsoft.com/office/drawing/2014/main" id="{222643C2-398F-4631-8091-F98CFD0C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782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–</a:t>
            </a:r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EFD95FBC-0837-40D2-B8CD-4BA270D25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34" name="Line 18">
            <a:extLst>
              <a:ext uri="{FF2B5EF4-FFF2-40B4-BE49-F238E27FC236}">
                <a16:creationId xmlns:a16="http://schemas.microsoft.com/office/drawing/2014/main" id="{6FE92834-8A01-47EC-A34C-51AF87CF9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91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3E82912-9535-4CB9-95DA-056A9681B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36" name="Text Box 20">
            <a:extLst>
              <a:ext uri="{FF2B5EF4-FFF2-40B4-BE49-F238E27FC236}">
                <a16:creationId xmlns:a16="http://schemas.microsoft.com/office/drawing/2014/main" id="{750D9A8C-875D-461A-AA21-3CA5FC41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同级运算从左至右</a:t>
            </a:r>
          </a:p>
        </p:txBody>
      </p:sp>
      <p:sp>
        <p:nvSpPr>
          <p:cNvPr id="60437" name="Text Box 21">
            <a:hlinkClick r:id="rId4" action="ppaction://hlinksldjump"/>
            <a:extLst>
              <a:ext uri="{FF2B5EF4-FFF2-40B4-BE49-F238E27FC236}">
                <a16:creationId xmlns:a16="http://schemas.microsoft.com/office/drawing/2014/main" id="{16DD1B57-FB27-4538-81B5-AA8BEA85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286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表达式的类型</a:t>
            </a:r>
          </a:p>
        </p:txBody>
      </p:sp>
      <p:sp>
        <p:nvSpPr>
          <p:cNvPr id="60438" name="Text Box 22">
            <a:extLst>
              <a:ext uri="{FF2B5EF4-FFF2-40B4-BE49-F238E27FC236}">
                <a16:creationId xmlns:a16="http://schemas.microsoft.com/office/drawing/2014/main" id="{C9757D96-7A57-45CB-BFBF-A58FEDACB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144780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简单表达式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39" name="Text Box 23">
            <a:extLst>
              <a:ext uri="{FF2B5EF4-FFF2-40B4-BE49-F238E27FC236}">
                <a16:creationId xmlns:a16="http://schemas.microsoft.com/office/drawing/2014/main" id="{C4FC71CD-B36C-45EE-95D1-FF3B31F5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1447800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（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a+b)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258658E2-2B98-49E9-9223-8550B3CB3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41" name="Line 25">
            <a:extLst>
              <a:ext uri="{FF2B5EF4-FFF2-40B4-BE49-F238E27FC236}">
                <a16:creationId xmlns:a16="http://schemas.microsoft.com/office/drawing/2014/main" id="{2382C7B5-A521-4112-8EC4-4B3DAAE15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42" name="Line 26">
            <a:extLst>
              <a:ext uri="{FF2B5EF4-FFF2-40B4-BE49-F238E27FC236}">
                <a16:creationId xmlns:a16="http://schemas.microsoft.com/office/drawing/2014/main" id="{CAB53567-D979-47C7-B8DF-723836BD7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05000"/>
            <a:ext cx="457200" cy="5334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43" name="Line 27">
            <a:extLst>
              <a:ext uri="{FF2B5EF4-FFF2-40B4-BE49-F238E27FC236}">
                <a16:creationId xmlns:a16="http://schemas.microsoft.com/office/drawing/2014/main" id="{4B07EAE5-F53A-4B63-AB15-2315B8E18B00}"/>
              </a:ext>
            </a:extLst>
          </p:cNvPr>
          <p:cNvSpPr>
            <a:spLocks noChangeShapeType="1"/>
          </p:cNvSpPr>
          <p:nvPr/>
        </p:nvSpPr>
        <p:spPr bwMode="auto">
          <a:xfrm rot="-381660">
            <a:off x="4964113" y="2060575"/>
            <a:ext cx="1135062" cy="449263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4C67AFDD-4E9C-4B8A-B8B0-4CF2083F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5B6CCC66-E81B-4183-8371-685FB0B2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28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49" name="Line 33">
            <a:extLst>
              <a:ext uri="{FF2B5EF4-FFF2-40B4-BE49-F238E27FC236}">
                <a16:creationId xmlns:a16="http://schemas.microsoft.com/office/drawing/2014/main" id="{6B4B12C6-ACAA-4F06-ADC5-DAA39004C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50" name="Line 34">
            <a:extLst>
              <a:ext uri="{FF2B5EF4-FFF2-40B4-BE49-F238E27FC236}">
                <a16:creationId xmlns:a16="http://schemas.microsoft.com/office/drawing/2014/main" id="{D6DBC7C0-DCFB-4861-B124-3785E8887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194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51" name="Line 35">
            <a:extLst>
              <a:ext uri="{FF2B5EF4-FFF2-40B4-BE49-F238E27FC236}">
                <a16:creationId xmlns:a16="http://schemas.microsoft.com/office/drawing/2014/main" id="{0DB9B7A2-F2E8-4C16-9CBE-E0496AF0C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76600"/>
            <a:ext cx="32766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BA9AB31B-A157-43DD-B536-DAFB4D2E7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charset="0"/>
                <a:ea typeface="宋体" charset="0"/>
              </a:rPr>
              <a:t>整型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21520B73-5986-47C1-AF74-585B8259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6691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charset="0"/>
                <a:ea typeface="宋体" charset="0"/>
              </a:rPr>
              <a:t>整型</a:t>
            </a:r>
            <a:endParaRPr lang="zh-CN" altLang="en-US" sz="280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71AA2D16-2345-4866-848C-FC8E6A69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60455" name="Text Box 39">
            <a:extLst>
              <a:ext uri="{FF2B5EF4-FFF2-40B4-BE49-F238E27FC236}">
                <a16:creationId xmlns:a16="http://schemas.microsoft.com/office/drawing/2014/main" id="{5174715E-CC79-4430-8F91-257E6F149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669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实型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56" name="Line 40">
            <a:extLst>
              <a:ext uri="{FF2B5EF4-FFF2-40B4-BE49-F238E27FC236}">
                <a16:creationId xmlns:a16="http://schemas.microsoft.com/office/drawing/2014/main" id="{586E467B-C836-4E40-A89F-9F17CCA10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905000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57" name="Text Box 41">
            <a:extLst>
              <a:ext uri="{FF2B5EF4-FFF2-40B4-BE49-F238E27FC236}">
                <a16:creationId xmlns:a16="http://schemas.microsoft.com/office/drawing/2014/main" id="{B8EDE67A-2FCD-4FB0-947F-375D6747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249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同类型：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60458" name="Text Box 42">
            <a:extLst>
              <a:ext uri="{FF2B5EF4-FFF2-40B4-BE49-F238E27FC236}">
                <a16:creationId xmlns:a16="http://schemas.microsoft.com/office/drawing/2014/main" id="{5FCF5F32-7B43-4085-BED8-C6E13C32D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直接计算，结果与运算对象类型相同</a:t>
            </a:r>
          </a:p>
        </p:txBody>
      </p:sp>
      <p:sp>
        <p:nvSpPr>
          <p:cNvPr id="60459" name="Text Box 43">
            <a:extLst>
              <a:ext uri="{FF2B5EF4-FFF2-40B4-BE49-F238E27FC236}">
                <a16:creationId xmlns:a16="http://schemas.microsoft.com/office/drawing/2014/main" id="{B9DF9572-F201-427A-82E1-F4327E027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62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整型</a:t>
            </a:r>
            <a:endParaRPr lang="zh-CN" altLang="en-US" sz="280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_GB2312" charset="0"/>
            </a:endParaRPr>
          </a:p>
        </p:txBody>
      </p:sp>
      <p:sp>
        <p:nvSpPr>
          <p:cNvPr id="60460" name="Text Box 44">
            <a:extLst>
              <a:ext uri="{FF2B5EF4-FFF2-40B4-BE49-F238E27FC236}">
                <a16:creationId xmlns:a16="http://schemas.microsoft.com/office/drawing/2014/main" id="{59B4AC2D-ADFE-45E3-BF24-D5D33B64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051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  <a:endParaRPr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461" name="Text Box 45">
            <a:extLst>
              <a:ext uri="{FF2B5EF4-FFF2-40B4-BE49-F238E27FC236}">
                <a16:creationId xmlns:a16="http://schemas.microsoft.com/office/drawing/2014/main" id="{06D81F29-6556-4AC2-BB8A-CD1831B2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242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不同类型：</a:t>
            </a:r>
          </a:p>
        </p:txBody>
      </p:sp>
      <p:sp>
        <p:nvSpPr>
          <p:cNvPr id="60462" name="Text Box 46">
            <a:extLst>
              <a:ext uri="{FF2B5EF4-FFF2-40B4-BE49-F238E27FC236}">
                <a16:creationId xmlns:a16="http://schemas.microsoft.com/office/drawing/2014/main" id="{84350C97-1C22-4DF8-82B6-5E02AAEC2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14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pitchFamily="-84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转换为同一类型</a:t>
            </a:r>
          </a:p>
        </p:txBody>
      </p:sp>
      <p:sp>
        <p:nvSpPr>
          <p:cNvPr id="60463" name="Text Box 47">
            <a:extLst>
              <a:ext uri="{FF2B5EF4-FFF2-40B4-BE49-F238E27FC236}">
                <a16:creationId xmlns:a16="http://schemas.microsoft.com/office/drawing/2014/main" id="{4825022F-3D11-4190-B3CF-4D8564F48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pitchFamily="-84" charset="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</a:p>
        </p:txBody>
      </p:sp>
      <p:sp>
        <p:nvSpPr>
          <p:cNvPr id="60464" name="Line 48">
            <a:extLst>
              <a:ext uri="{FF2B5EF4-FFF2-40B4-BE49-F238E27FC236}">
                <a16:creationId xmlns:a16="http://schemas.microsoft.com/office/drawing/2014/main" id="{3A0162D4-80AC-43C7-AEB9-6E6B8E3B1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754563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0465" name="Text Box 49">
            <a:extLst>
              <a:ext uri="{FF2B5EF4-FFF2-40B4-BE49-F238E27FC236}">
                <a16:creationId xmlns:a16="http://schemas.microsoft.com/office/drawing/2014/main" id="{50205B6B-A378-42F4-AF57-45CEA3B8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9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466" name="Text Box 50">
            <a:extLst>
              <a:ext uri="{FF2B5EF4-FFF2-40B4-BE49-F238E27FC236}">
                <a16:creationId xmlns:a16="http://schemas.microsoft.com/office/drawing/2014/main" id="{1C8F273A-85BC-4C4A-9FA8-B69E8021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51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</a:p>
        </p:txBody>
      </p:sp>
      <p:sp>
        <p:nvSpPr>
          <p:cNvPr id="60467" name="Text Box 51">
            <a:extLst>
              <a:ext uri="{FF2B5EF4-FFF2-40B4-BE49-F238E27FC236}">
                <a16:creationId xmlns:a16="http://schemas.microsoft.com/office/drawing/2014/main" id="{8ACC6F52-4FC2-48E9-91C2-300CF666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实型</a:t>
            </a:r>
            <a:endParaRPr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468" name="Text Box 52">
            <a:extLst>
              <a:ext uri="{FF2B5EF4-FFF2-40B4-BE49-F238E27FC236}">
                <a16:creationId xmlns:a16="http://schemas.microsoft.com/office/drawing/2014/main" id="{BCC9BF89-BFE5-47B1-881A-556A295A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5257800"/>
            <a:ext cx="333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复杂表达式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69" name="Text Box 53">
            <a:extLst>
              <a:ext uri="{FF2B5EF4-FFF2-40B4-BE49-F238E27FC236}">
                <a16:creationId xmlns:a16="http://schemas.microsoft.com/office/drawing/2014/main" id="{9AEAE775-876B-4A3D-ABC2-A0CEF81C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30128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pitchFamily="-84" charset="2"/>
              </a:rPr>
              <a:t>按运算顺序运算，</a:t>
            </a:r>
            <a:endParaRPr lang="en-US" altLang="zh-CN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sym typeface="Monotype Sorts" pitchFamily="-84" charset="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pitchFamily="-84" charset="2"/>
              </a:rPr>
              <a:t>在每一步运算中：</a:t>
            </a:r>
            <a:endParaRPr lang="zh-CN" altLang="en-US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9E923547-ACFF-4C92-8708-7400E7F9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19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pitchFamily="-84" charset="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统一类型</a:t>
            </a:r>
          </a:p>
        </p:txBody>
      </p:sp>
      <p:sp>
        <p:nvSpPr>
          <p:cNvPr id="60471" name="Text Box 55">
            <a:extLst>
              <a:ext uri="{FF2B5EF4-FFF2-40B4-BE49-F238E27FC236}">
                <a16:creationId xmlns:a16="http://schemas.microsoft.com/office/drawing/2014/main" id="{A9BDF4CD-92D9-4069-A658-0C20A00F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onotype Sorts" pitchFamily="-84" charset="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</a:p>
        </p:txBody>
      </p:sp>
      <p:sp>
        <p:nvSpPr>
          <p:cNvPr id="60472" name="Text Box 56">
            <a:extLst>
              <a:ext uri="{FF2B5EF4-FFF2-40B4-BE49-F238E27FC236}">
                <a16:creationId xmlns:a16="http://schemas.microsoft.com/office/drawing/2014/main" id="{C94E4FA7-69E8-4CDD-86C9-1E08A7FE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0"/>
              </a:rPr>
              <a:t>a%b</a:t>
            </a:r>
          </a:p>
        </p:txBody>
      </p:sp>
      <p:sp>
        <p:nvSpPr>
          <p:cNvPr id="60473" name="Text Box 57">
            <a:extLst>
              <a:ext uri="{FF2B5EF4-FFF2-40B4-BE49-F238E27FC236}">
                <a16:creationId xmlns:a16="http://schemas.microsoft.com/office/drawing/2014/main" id="{D5DFCB8B-EB46-46D1-9B15-14A0E608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必须是整型量</a:t>
            </a:r>
            <a:endParaRPr lang="zh-CN" altLang="en-US" sz="1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74" name="Text Box 58">
            <a:extLst>
              <a:ext uri="{FF2B5EF4-FFF2-40B4-BE49-F238E27FC236}">
                <a16:creationId xmlns:a16="http://schemas.microsoft.com/office/drawing/2014/main" id="{0B1D40BE-8297-4340-A5E6-684FEE31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Times New Roman" charset="0"/>
                <a:ea typeface="仿宋_GB2312" charset="0"/>
                <a:cs typeface="仿宋_GB2312" charset="0"/>
              </a:rPr>
              <a:t>例：</a:t>
            </a:r>
            <a:r>
              <a:rPr lang="en-US" altLang="zh-CN">
                <a:solidFill>
                  <a:srgbClr val="000000"/>
                </a:solidFill>
                <a:latin typeface="Times New Roman" charset="0"/>
                <a:ea typeface="仿宋_GB2312" charset="0"/>
                <a:cs typeface="仿宋_GB2312" charset="0"/>
              </a:rPr>
              <a:t>5%3</a:t>
            </a:r>
          </a:p>
        </p:txBody>
      </p:sp>
      <p:sp>
        <p:nvSpPr>
          <p:cNvPr id="60475" name="Text Box 59">
            <a:extLst>
              <a:ext uri="{FF2B5EF4-FFF2-40B4-BE49-F238E27FC236}">
                <a16:creationId xmlns:a16="http://schemas.microsoft.com/office/drawing/2014/main" id="{75952C0A-E61A-4423-ABA3-5FDF7AC76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charset="0"/>
                <a:ea typeface="仿宋_GB2312" charset="0"/>
                <a:cs typeface="仿宋_GB2312" charset="0"/>
              </a:rPr>
              <a:t>5.0%3</a:t>
            </a:r>
          </a:p>
        </p:txBody>
      </p:sp>
      <p:sp>
        <p:nvSpPr>
          <p:cNvPr id="60476" name="Text Box 60">
            <a:extLst>
              <a:ext uri="{FF2B5EF4-FFF2-40B4-BE49-F238E27FC236}">
                <a16:creationId xmlns:a16="http://schemas.microsoft.com/office/drawing/2014/main" id="{8CA871B8-9EE3-4E45-A728-6897AE68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出错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60477" name="Text Box 61">
            <a:extLst>
              <a:ext uri="{FF2B5EF4-FFF2-40B4-BE49-F238E27FC236}">
                <a16:creationId xmlns:a16="http://schemas.microsoft.com/office/drawing/2014/main" id="{8369B55D-F47F-4806-814B-27B8AA58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Times New Roman" charset="0"/>
                <a:ea typeface="仿宋_GB2312" charset="0"/>
                <a:cs typeface="仿宋_GB2312" charset="0"/>
              </a:rPr>
              <a:t>=2</a:t>
            </a:r>
          </a:p>
        </p:txBody>
      </p:sp>
      <p:sp>
        <p:nvSpPr>
          <p:cNvPr id="60478" name="Text Box 62">
            <a:hlinkClick r:id="rId5" action="ppaction://hlinksldjump"/>
            <a:extLst>
              <a:ext uri="{FF2B5EF4-FFF2-40B4-BE49-F238E27FC236}">
                <a16:creationId xmlns:a16="http://schemas.microsoft.com/office/drawing/2014/main" id="{0E69D66C-25F9-465B-8D6F-0D25BC62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4800600"/>
            <a:ext cx="357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强制类型转换</a:t>
            </a:r>
          </a:p>
        </p:txBody>
      </p:sp>
      <p:sp>
        <p:nvSpPr>
          <p:cNvPr id="60479" name="Text Box 63">
            <a:extLst>
              <a:ext uri="{FF2B5EF4-FFF2-40B4-BE49-F238E27FC236}">
                <a16:creationId xmlns:a16="http://schemas.microsoft.com/office/drawing/2014/main" id="{5EF57112-77D0-4A23-AB45-277A12D0C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3394075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（类型名）（表达式）</a:t>
            </a:r>
          </a:p>
        </p:txBody>
      </p:sp>
      <p:sp>
        <p:nvSpPr>
          <p:cNvPr id="60480" name="Text Box 64">
            <a:extLst>
              <a:ext uri="{FF2B5EF4-FFF2-40B4-BE49-F238E27FC236}">
                <a16:creationId xmlns:a16="http://schemas.microsoft.com/office/drawing/2014/main" id="{B7AED4D4-9F60-4E78-A290-F32B101F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如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）（表达式）</a:t>
            </a:r>
          </a:p>
        </p:txBody>
      </p:sp>
      <p:sp>
        <p:nvSpPr>
          <p:cNvPr id="60482" name="Text Box 66">
            <a:extLst>
              <a:ext uri="{FF2B5EF4-FFF2-40B4-BE49-F238E27FC236}">
                <a16:creationId xmlns:a16="http://schemas.microsoft.com/office/drawing/2014/main" id="{499B223E-1AF3-4F9A-9D36-D3AC1D22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6324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优先级比</a:t>
            </a:r>
            <a:r>
              <a:rPr lang="en-US" altLang="zh-CN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</a:t>
            </a:r>
          </a:p>
        </p:txBody>
      </p:sp>
      <p:grpSp>
        <p:nvGrpSpPr>
          <p:cNvPr id="60446" name="Group 30">
            <a:extLst>
              <a:ext uri="{FF2B5EF4-FFF2-40B4-BE49-F238E27FC236}">
                <a16:creationId xmlns:a16="http://schemas.microsoft.com/office/drawing/2014/main" id="{433FA886-B4DF-448D-A362-F4263BE2203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905000"/>
            <a:ext cx="533400" cy="460375"/>
            <a:chOff x="3360" y="2675"/>
            <a:chExt cx="336" cy="290"/>
          </a:xfrm>
        </p:grpSpPr>
        <p:sp>
          <p:nvSpPr>
            <p:cNvPr id="60447" name="Text Box 31">
              <a:extLst>
                <a:ext uri="{FF2B5EF4-FFF2-40B4-BE49-F238E27FC236}">
                  <a16:creationId xmlns:a16="http://schemas.microsoft.com/office/drawing/2014/main" id="{8BDF01E6-BC13-4D51-A1AC-1EE481CFC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75"/>
              <a:ext cx="1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8980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Times New Roman" charset="0"/>
                  <a:ea typeface="仿宋_GB2312" charset="0"/>
                  <a:cs typeface="仿宋_GB2312" charset="0"/>
                </a:rPr>
                <a:t>结</a:t>
              </a:r>
            </a:p>
          </p:txBody>
        </p:sp>
        <p:sp>
          <p:nvSpPr>
            <p:cNvPr id="60448" name="Text Box 32">
              <a:extLst>
                <a:ext uri="{FF2B5EF4-FFF2-40B4-BE49-F238E27FC236}">
                  <a16:creationId xmlns:a16="http://schemas.microsoft.com/office/drawing/2014/main" id="{D6CE42D0-42D2-4907-AF59-7B983EF4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23"/>
              <a:ext cx="1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8980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  <a:latin typeface="Times New Roman" charset="0"/>
                  <a:ea typeface="仿宋_GB2312" charset="0"/>
                  <a:cs typeface="仿宋_GB2312" charset="0"/>
                </a:rPr>
                <a:t>果</a:t>
              </a:r>
            </a:p>
          </p:txBody>
        </p:sp>
      </p:grpSp>
      <p:sp>
        <p:nvSpPr>
          <p:cNvPr id="60491" name="AutoShape 7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D6BE2FF-BA85-4EE5-8A61-DBACAF17E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3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3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6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71" presetID="3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8" presetID="4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0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2" presetID="4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86" presetID="4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3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3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8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3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3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8" dur="3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0" dur="3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0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60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60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3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300" fill="hold"/>
                                        <p:tgtEl>
                                          <p:spTgt spid="60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60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60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20" grpId="0" autoUpdateAnimBg="0"/>
      <p:bldP spid="60421" grpId="0" animBg="1" autoUpdateAnimBg="0"/>
      <p:bldP spid="60422" grpId="0" autoUpdateAnimBg="0"/>
      <p:bldP spid="60423" grpId="0" autoUpdateAnimBg="0"/>
      <p:bldP spid="60424" grpId="0" autoUpdateAnimBg="0"/>
      <p:bldP spid="60425" grpId="0" autoUpdateAnimBg="0"/>
      <p:bldP spid="60426" grpId="0" autoUpdateAnimBg="0"/>
      <p:bldP spid="60427" grpId="0" autoUpdateAnimBg="0"/>
      <p:bldP spid="60428" grpId="0" autoUpdateAnimBg="0"/>
      <p:bldP spid="60429" grpId="0" autoUpdateAnimBg="0"/>
      <p:bldP spid="60430" grpId="0" autoUpdateAnimBg="0"/>
      <p:bldP spid="60431" grpId="0" autoUpdateAnimBg="0"/>
      <p:bldP spid="60432" grpId="0" autoUpdateAnimBg="0"/>
      <p:bldP spid="60436" grpId="0" autoUpdateAnimBg="0"/>
      <p:bldP spid="60437" grpId="0" autoUpdateAnimBg="0"/>
      <p:bldP spid="60438" grpId="0" autoUpdateAnimBg="0"/>
      <p:bldP spid="60439" grpId="0" autoUpdateAnimBg="0"/>
      <p:bldP spid="60444" grpId="0" autoUpdateAnimBg="0"/>
      <p:bldP spid="60445" grpId="0" autoUpdateAnimBg="0"/>
      <p:bldP spid="60452" grpId="0" autoUpdateAnimBg="0"/>
      <p:bldP spid="60453" grpId="0" autoUpdateAnimBg="0"/>
      <p:bldP spid="60454" grpId="0" autoUpdateAnimBg="0"/>
      <p:bldP spid="60455" grpId="0" autoUpdateAnimBg="0"/>
      <p:bldP spid="60457" grpId="0" autoUpdateAnimBg="0"/>
      <p:bldP spid="60458" grpId="0" autoUpdateAnimBg="0"/>
      <p:bldP spid="60459" grpId="0" autoUpdateAnimBg="0"/>
      <p:bldP spid="60460" grpId="0" autoUpdateAnimBg="0"/>
      <p:bldP spid="60461" grpId="0" autoUpdateAnimBg="0"/>
      <p:bldP spid="60462" grpId="0" autoUpdateAnimBg="0"/>
      <p:bldP spid="60463" grpId="0" autoUpdateAnimBg="0"/>
      <p:bldP spid="60465" grpId="0" autoUpdateAnimBg="0"/>
      <p:bldP spid="60466" grpId="0" autoUpdateAnimBg="0"/>
      <p:bldP spid="60467" grpId="0" autoUpdateAnimBg="0"/>
      <p:bldP spid="60468" grpId="0" autoUpdateAnimBg="0"/>
      <p:bldP spid="60469" grpId="0" autoUpdateAnimBg="0"/>
      <p:bldP spid="60470" grpId="0" autoUpdateAnimBg="0"/>
      <p:bldP spid="60471" grpId="0" autoUpdateAnimBg="0"/>
      <p:bldP spid="60472" grpId="0" autoUpdateAnimBg="0"/>
      <p:bldP spid="60473" grpId="0" autoUpdateAnimBg="0"/>
      <p:bldP spid="60474" grpId="0" autoUpdateAnimBg="0"/>
      <p:bldP spid="60475" grpId="0" autoUpdateAnimBg="0"/>
      <p:bldP spid="60476" grpId="0" autoUpdateAnimBg="0"/>
      <p:bldP spid="60477" grpId="0" autoUpdateAnimBg="0"/>
      <p:bldP spid="60478" grpId="0" autoUpdateAnimBg="0"/>
      <p:bldP spid="60479" grpId="0" animBg="1" autoUpdateAnimBg="0"/>
      <p:bldP spid="60480" grpId="0" autoUpdateAnimBg="0"/>
      <p:bldP spid="60482" grpId="0" autoUpdateAnimBg="0"/>
      <p:bldP spid="604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4B3735-425D-4E4C-98AC-0F14BDAF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E875259-9866-4C0E-A756-162BB89204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CA0958A-13CB-4968-87A8-05EE315E66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3189" name="Line 5">
            <a:extLst>
              <a:ext uri="{FF2B5EF4-FFF2-40B4-BE49-F238E27FC236}">
                <a16:creationId xmlns:a16="http://schemas.microsoft.com/office/drawing/2014/main" id="{11120B2A-94D0-44B6-AD58-3A3EC2733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DCE7934F-61A6-45D8-B4CB-4DD12997E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赋值表达式</a:t>
            </a:r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D05A3AC7-B046-4AB2-9086-E3E4B59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5257800"/>
            <a:ext cx="1098550" cy="609600"/>
          </a:xfrm>
          <a:prstGeom prst="flowChartProcess">
            <a:avLst/>
          </a:prstGeom>
          <a:solidFill>
            <a:srgbClr val="00FFFF"/>
          </a:solidFill>
          <a:ln w="57150" cmpd="thinThick">
            <a:solidFill>
              <a:srgbClr val="FF99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3192" name="Text Box 8">
            <a:extLst>
              <a:ext uri="{FF2B5EF4-FFF2-40B4-BE49-F238E27FC236}">
                <a16:creationId xmlns:a16="http://schemas.microsoft.com/office/drawing/2014/main" id="{966056EB-3787-4C9D-A58D-8A1D394AA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赋值运算符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00058A99-6C17-4AC1-B0FA-A92F6589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id="{3A50C23C-76C5-48B4-B93A-515EEE46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赋值表达式的格式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5792D9F0-538A-4D1E-9189-29784BDE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194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赋值表达式的作用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196" name="Text Box 12">
            <a:extLst>
              <a:ext uri="{FF2B5EF4-FFF2-40B4-BE49-F238E27FC236}">
                <a16:creationId xmlns:a16="http://schemas.microsoft.com/office/drawing/2014/main" id="{DD319211-9AF6-4C88-9DA6-EE1A4358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Monotype Sorts" pitchFamily="-84" charset="2"/>
              </a:rPr>
              <a:t>将表达式的值写入变量中</a:t>
            </a:r>
            <a:endParaRPr lang="zh-CN" altLang="en-US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197" name="Text Box 13">
            <a:extLst>
              <a:ext uri="{FF2B5EF4-FFF2-40B4-BE49-F238E27FC236}">
                <a16:creationId xmlns:a16="http://schemas.microsoft.com/office/drawing/2014/main" id="{2D9D2FE4-BFB1-4D19-978F-033B87AD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242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  <a:ea typeface="宋体" charset="0"/>
                <a:sym typeface="Monotype Sorts" charset="0"/>
              </a:rPr>
              <a:t>   </a:t>
            </a:r>
            <a:r>
              <a:rPr lang="zh-CN" altLang="en-US">
                <a:solidFill>
                  <a:srgbClr val="FFFFFF"/>
                </a:solidFill>
                <a:latin typeface="宋体" charset="0"/>
                <a:ea typeface="宋体" charset="0"/>
                <a:sym typeface="Monotype Sorts" charset="0"/>
              </a:rPr>
              <a:t>例如：</a:t>
            </a:r>
            <a:endParaRPr lang="zh-CN" altLang="en-US" sz="2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charset="0"/>
              <a:ea typeface="宋体" charset="0"/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1512D395-7557-474F-8749-43BAD5A9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a=10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9D27AB0C-8121-4EFA-AEC4-B4665BCE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334000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c= (b=3.2)+2.3</a:t>
            </a:r>
          </a:p>
        </p:txBody>
      </p:sp>
      <p:sp>
        <p:nvSpPr>
          <p:cNvPr id="93200" name="Rectangle 16">
            <a:extLst>
              <a:ext uri="{FF2B5EF4-FFF2-40B4-BE49-F238E27FC236}">
                <a16:creationId xmlns:a16="http://schemas.microsoft.com/office/drawing/2014/main" id="{866434B1-7860-4434-BB42-3FC226BD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0ECF7BC8-80EA-43E2-8EA3-0C16BD30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0"/>
            <a:ext cx="609600" cy="4572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  <p:sp>
        <p:nvSpPr>
          <p:cNvPr id="93202" name="Text Box 18">
            <a:extLst>
              <a:ext uri="{FF2B5EF4-FFF2-40B4-BE49-F238E27FC236}">
                <a16:creationId xmlns:a16="http://schemas.microsoft.com/office/drawing/2014/main" id="{40DC7D96-28EF-4E31-B355-21DDA9CB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93203" name="Text Box 19">
            <a:extLst>
              <a:ext uri="{FF2B5EF4-FFF2-40B4-BE49-F238E27FC236}">
                <a16:creationId xmlns:a16="http://schemas.microsoft.com/office/drawing/2014/main" id="{FB82402D-21E7-42EC-B931-0E843B46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19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93204" name="Text Box 20">
            <a:extLst>
              <a:ext uri="{FF2B5EF4-FFF2-40B4-BE49-F238E27FC236}">
                <a16:creationId xmlns:a16="http://schemas.microsoft.com/office/drawing/2014/main" id="{E5871853-7A4A-4ECA-BA8C-F7EDD415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60198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</a:rPr>
              <a:t>5.5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1DD29363-349F-41A0-B830-58E9F2F9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00488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latin typeface="Arial" charset="0"/>
                <a:ea typeface="宋体" charset="0"/>
              </a:rPr>
              <a:t>10</a:t>
            </a:r>
          </a:p>
        </p:txBody>
      </p:sp>
      <p:sp>
        <p:nvSpPr>
          <p:cNvPr id="93206" name="Text Box 22">
            <a:hlinkClick r:id="rId2" action="ppaction://hlinksldjump"/>
            <a:extLst>
              <a:ext uri="{FF2B5EF4-FFF2-40B4-BE49-F238E27FC236}">
                <a16:creationId xmlns:a16="http://schemas.microsoft.com/office/drawing/2014/main" id="{2C15514E-049D-4115-B717-5976F9F2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0668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赋值时的类型转换</a:t>
            </a:r>
            <a:endParaRPr lang="zh-CN" altLang="en-US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207" name="Text Box 23">
            <a:extLst>
              <a:ext uri="{FF2B5EF4-FFF2-40B4-BE49-F238E27FC236}">
                <a16:creationId xmlns:a16="http://schemas.microsoft.com/office/drawing/2014/main" id="{F95968E0-B394-4C9B-8EB8-A8EE4FD9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13238"/>
            <a:ext cx="3400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赋值表达式的取值</a:t>
            </a: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endParaRPr lang="en-US" altLang="zh-CN" sz="280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208" name="Text Box 24">
            <a:extLst>
              <a:ext uri="{FF2B5EF4-FFF2-40B4-BE49-F238E27FC236}">
                <a16:creationId xmlns:a16="http://schemas.microsoft.com/office/drawing/2014/main" id="{B2FD589D-B33A-4403-9B01-8FED56C6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238375"/>
            <a:ext cx="330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Monotype Sorts" pitchFamily="-84" charset="2"/>
              </a:rPr>
              <a:t>"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=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Monotype Sorts" pitchFamily="-84" charset="2"/>
              </a:rPr>
              <a:t>"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两侧的类型不一致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209" name="Rectangle 25">
            <a:extLst>
              <a:ext uri="{FF2B5EF4-FFF2-40B4-BE49-F238E27FC236}">
                <a16:creationId xmlns:a16="http://schemas.microsoft.com/office/drawing/2014/main" id="{0AA018DE-4999-4F28-8DD6-D7AEAD3B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19800"/>
            <a:ext cx="609600" cy="4572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sp>
        <p:nvSpPr>
          <p:cNvPr id="93210" name="Text Box 26">
            <a:extLst>
              <a:ext uri="{FF2B5EF4-FFF2-40B4-BE49-F238E27FC236}">
                <a16:creationId xmlns:a16="http://schemas.microsoft.com/office/drawing/2014/main" id="{ECE14E7A-A973-4D4F-AEDF-76151B712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B6D421C3-60F6-4983-AB31-9456E43D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96000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</a:rPr>
              <a:t>3.2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212" name="Text Box 28">
            <a:extLst>
              <a:ext uri="{FF2B5EF4-FFF2-40B4-BE49-F238E27FC236}">
                <a16:creationId xmlns:a16="http://schemas.microsoft.com/office/drawing/2014/main" id="{9BFE1884-6331-4BF6-8668-E2ED0774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2209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89803" dir="2700000" algn="ctr" rotWithShape="0">
              <a:schemeClr val="folHlink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  <a:sym typeface="Monotype Sorts" pitchFamily="-84" charset="2"/>
              </a:rPr>
              <a:t>变量名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  <a:sym typeface="Monotype Sorts" pitchFamily="-84" charset="2"/>
              </a:rPr>
              <a:t>=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  <a:sym typeface="Monotype Sorts" pitchFamily="-84" charset="2"/>
              </a:rPr>
              <a:t>表达式</a:t>
            </a:r>
            <a:endParaRPr lang="zh-CN" altLang="en-US">
              <a:solidFill>
                <a:srgbClr val="0000CC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3213" name="Text Box 29">
            <a:extLst>
              <a:ext uri="{FF2B5EF4-FFF2-40B4-BE49-F238E27FC236}">
                <a16:creationId xmlns:a16="http://schemas.microsoft.com/office/drawing/2014/main" id="{3BAECF15-6B11-401E-B50C-A9FB0B77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Monotype Sorts" pitchFamily="-84" charset="2"/>
              </a:rPr>
              <a:t>经过赋值后变量中的值</a:t>
            </a:r>
            <a:endParaRPr lang="zh-CN" altLang="en-US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214" name="Text Box 30">
            <a:extLst>
              <a:ext uri="{FF2B5EF4-FFF2-40B4-BE49-F238E27FC236}">
                <a16:creationId xmlns:a16="http://schemas.microsoft.com/office/drawing/2014/main" id="{31E48EB4-79C0-416F-BE56-DE0E0CDB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5416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Monotype Sorts" pitchFamily="-84" charset="2"/>
              </a:rPr>
              <a:t>"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=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Monotype Sorts" pitchFamily="-84" charset="2"/>
              </a:rPr>
              <a:t>"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两侧的类型一致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215" name="Text Box 31">
            <a:extLst>
              <a:ext uri="{FF2B5EF4-FFF2-40B4-BE49-F238E27FC236}">
                <a16:creationId xmlns:a16="http://schemas.microsoft.com/office/drawing/2014/main" id="{FCB534B0-63EE-4C8A-B944-5C74989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589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Monotype Sorts" pitchFamily="-84" charset="2"/>
              </a:rPr>
              <a:t>直接赋值</a:t>
            </a:r>
            <a:endParaRPr lang="zh-CN" altLang="en-US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3216" name="Text Box 32">
            <a:extLst>
              <a:ext uri="{FF2B5EF4-FFF2-40B4-BE49-F238E27FC236}">
                <a16:creationId xmlns:a16="http://schemas.microsoft.com/office/drawing/2014/main" id="{45298FDF-44EE-4855-87B9-61D0874E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713038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Monotype Sorts" pitchFamily="-84" charset="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Monotype Sorts" pitchFamily="-84" charset="2"/>
              </a:rPr>
              <a:t>将表达式的类型转换成变量的类型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Monotype Sorts" pitchFamily="-84" charset="2"/>
              </a:rPr>
              <a:t> </a:t>
            </a:r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82C11BE3-5797-4200-A5CF-52B5D4C2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5916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Monotype Sorts" pitchFamily="-84" charset="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Monotype Sorts" pitchFamily="-84" charset="2"/>
              </a:rPr>
              <a:t>赋值</a:t>
            </a:r>
          </a:p>
        </p:txBody>
      </p:sp>
      <p:sp>
        <p:nvSpPr>
          <p:cNvPr id="93218" name="Text Box 34">
            <a:hlinkClick r:id="rId3" action="ppaction://hlinksldjump"/>
            <a:extLst>
              <a:ext uri="{FF2B5EF4-FFF2-40B4-BE49-F238E27FC236}">
                <a16:creationId xmlns:a16="http://schemas.microsoft.com/office/drawing/2014/main" id="{894DE29D-2EF9-4416-AA8D-DE355FEA9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862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sym typeface="Monotype Sorts" pitchFamily="-84" charset="2"/>
              </a:rPr>
              <a:t>复合的赋值运算符</a:t>
            </a:r>
            <a:endParaRPr lang="zh-CN" altLang="en-US" sz="2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E7126C7B-10AE-454B-80D0-2B6ED8816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73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+=</a:t>
            </a:r>
          </a:p>
        </p:txBody>
      </p:sp>
      <p:sp>
        <p:nvSpPr>
          <p:cNvPr id="93220" name="Text Box 36">
            <a:extLst>
              <a:ext uri="{FF2B5EF4-FFF2-40B4-BE49-F238E27FC236}">
                <a16:creationId xmlns:a16="http://schemas.microsoft.com/office/drawing/2014/main" id="{028A61BE-0170-4346-B1CD-480BCC84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73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-=</a:t>
            </a:r>
          </a:p>
        </p:txBody>
      </p:sp>
      <p:sp>
        <p:nvSpPr>
          <p:cNvPr id="93221" name="Text Box 37">
            <a:extLst>
              <a:ext uri="{FF2B5EF4-FFF2-40B4-BE49-F238E27FC236}">
                <a16:creationId xmlns:a16="http://schemas.microsoft.com/office/drawing/2014/main" id="{A5ABE1E2-D5F8-4E3A-AE51-A7F49A5E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73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*=</a:t>
            </a:r>
          </a:p>
        </p:txBody>
      </p:sp>
      <p:sp>
        <p:nvSpPr>
          <p:cNvPr id="93222" name="Text Box 38">
            <a:extLst>
              <a:ext uri="{FF2B5EF4-FFF2-40B4-BE49-F238E27FC236}">
                <a16:creationId xmlns:a16="http://schemas.microsoft.com/office/drawing/2014/main" id="{4BC4177C-E3EA-4CD6-842B-A9F42F32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73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/=</a:t>
            </a:r>
          </a:p>
        </p:txBody>
      </p:sp>
      <p:sp>
        <p:nvSpPr>
          <p:cNvPr id="93223" name="Text Box 39">
            <a:extLst>
              <a:ext uri="{FF2B5EF4-FFF2-40B4-BE49-F238E27FC236}">
                <a16:creationId xmlns:a16="http://schemas.microsoft.com/office/drawing/2014/main" id="{2A16FBBA-40B6-4E98-920C-AA8DD0212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73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latin typeface="Times New Roman" charset="0"/>
                <a:ea typeface="宋体" charset="0"/>
              </a:rPr>
              <a:t>%=</a:t>
            </a:r>
          </a:p>
        </p:txBody>
      </p:sp>
      <p:sp>
        <p:nvSpPr>
          <p:cNvPr id="93224" name="Text Box 40">
            <a:extLst>
              <a:ext uri="{FF2B5EF4-FFF2-40B4-BE49-F238E27FC236}">
                <a16:creationId xmlns:a16="http://schemas.microsoft.com/office/drawing/2014/main" id="{5B26F20D-5113-4428-B335-906A917BE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如：变量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+=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表达式</a:t>
            </a:r>
          </a:p>
        </p:txBody>
      </p:sp>
      <p:sp>
        <p:nvSpPr>
          <p:cNvPr id="93225" name="Text Box 41">
            <a:extLst>
              <a:ext uri="{FF2B5EF4-FFF2-40B4-BE49-F238E27FC236}">
                <a16:creationId xmlns:a16="http://schemas.microsoft.com/office/drawing/2014/main" id="{6F759013-D08A-4350-B693-83CFDD82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10200"/>
            <a:ext cx="3886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等价于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变量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变量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（表达式）</a:t>
            </a:r>
          </a:p>
        </p:txBody>
      </p:sp>
      <p:sp>
        <p:nvSpPr>
          <p:cNvPr id="93226" name="AutoShape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0EE1368-EA25-45F6-9981-0677CBA3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solidFill>
            <a:schemeClr val="tx1"/>
          </a:solidFill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7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2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7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3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  <p:bldP spid="93192" grpId="0" autoUpdateAnimBg="0"/>
      <p:bldP spid="93193" grpId="0" autoUpdateAnimBg="0"/>
      <p:bldP spid="93194" grpId="0" autoUpdateAnimBg="0"/>
      <p:bldP spid="93195" grpId="0" autoUpdateAnimBg="0"/>
      <p:bldP spid="93196" grpId="0" autoUpdateAnimBg="0"/>
      <p:bldP spid="93197" grpId="0" autoUpdateAnimBg="0"/>
      <p:bldP spid="93198" grpId="0" autoUpdateAnimBg="0"/>
      <p:bldP spid="93199" grpId="0" autoUpdateAnimBg="0"/>
      <p:bldP spid="93200" grpId="0" animBg="1" autoUpdateAnimBg="0"/>
      <p:bldP spid="93201" grpId="0" animBg="1"/>
      <p:bldP spid="93202" grpId="0" autoUpdateAnimBg="0"/>
      <p:bldP spid="93203" grpId="0" autoUpdateAnimBg="0"/>
      <p:bldP spid="93204" grpId="0" autoUpdateAnimBg="0"/>
      <p:bldP spid="93205" grpId="0" autoUpdateAnimBg="0"/>
      <p:bldP spid="93206" grpId="0" autoUpdateAnimBg="0"/>
      <p:bldP spid="93207" grpId="0" autoUpdateAnimBg="0"/>
      <p:bldP spid="93208" grpId="0" autoUpdateAnimBg="0"/>
      <p:bldP spid="93209" grpId="0" animBg="1" autoUpdateAnimBg="0"/>
      <p:bldP spid="93210" grpId="0" autoUpdateAnimBg="0"/>
      <p:bldP spid="93211" grpId="0" autoUpdateAnimBg="0"/>
      <p:bldP spid="93212" grpId="0" animBg="1" autoUpdateAnimBg="0"/>
      <p:bldP spid="93213" grpId="0" autoUpdateAnimBg="0"/>
      <p:bldP spid="93214" grpId="0" autoUpdateAnimBg="0"/>
      <p:bldP spid="93215" grpId="0" autoUpdateAnimBg="0"/>
      <p:bldP spid="93216" grpId="0" autoUpdateAnimBg="0"/>
      <p:bldP spid="93217" grpId="0" autoUpdateAnimBg="0"/>
      <p:bldP spid="93218" grpId="0" autoUpdateAnimBg="0"/>
      <p:bldP spid="93219" grpId="0" autoUpdateAnimBg="0"/>
      <p:bldP spid="93220" grpId="0" autoUpdateAnimBg="0"/>
      <p:bldP spid="93221" grpId="0" autoUpdateAnimBg="0"/>
      <p:bldP spid="93222" grpId="0" autoUpdateAnimBg="0"/>
      <p:bldP spid="93223" grpId="0" autoUpdateAnimBg="0"/>
      <p:bldP spid="93224" grpId="0" autoUpdateAnimBg="0"/>
      <p:bldP spid="93225" grpId="0" autoUpdateAnimBg="0"/>
      <p:bldP spid="932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D9DBA59-8716-4C76-A676-4D9986D95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逗号表达式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909FB18-022E-47B5-B6A0-1C7ABDF2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1605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格式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7C5DE7FC-20AE-4129-B185-6A93CCDB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17725"/>
            <a:ext cx="3352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表达式</a:t>
            </a:r>
            <a:r>
              <a:rPr kumimoji="0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0"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，表达式</a:t>
            </a:r>
            <a:r>
              <a:rPr kumimoji="0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C8D5511-B163-4FBC-A953-77DAF839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6385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求解顺序及结果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AC68EDF6-0BFE-4852-962C-A749416B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先求解表达式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，再求解表达式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，逗号表达式的结果为表达式</a:t>
            </a:r>
            <a:r>
              <a:rPr kumimoji="0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的值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EFDFB00A-3880-4042-A524-2CE3CF12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2895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例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   a=3*5,a*4</a:t>
            </a:r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4F131D83-DA04-4C80-AA94-75B58159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648200"/>
            <a:ext cx="3810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表达式结果结果为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60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变量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中的值为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15</a:t>
            </a:r>
          </a:p>
        </p:txBody>
      </p:sp>
      <p:sp>
        <p:nvSpPr>
          <p:cNvPr id="75785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5A7052-64D9-4F3A-A2EF-DACFE0DC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3426AEBF-1608-4D76-8277-8E94E55F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2895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例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   a=3*5,a=a*4</a:t>
            </a: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8CB7C285-B252-4CAD-9384-62A9951E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864225"/>
            <a:ext cx="3810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表达式结果为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60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变量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中的值为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60</a:t>
            </a:r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436343D1-91B1-42A4-9262-D4DF273D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3200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例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   a=(3*5,3*4)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AA26E96D-0FE1-4027-B2B7-A082CB6F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28194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变量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中的值为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12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表达式结果为</a:t>
            </a:r>
            <a:r>
              <a:rPr kumimoji="0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 autoUpdateAnimBg="0"/>
      <p:bldP spid="75781" grpId="0" autoUpdateAnimBg="0"/>
      <p:bldP spid="75782" grpId="0" autoUpdateAnimBg="0"/>
      <p:bldP spid="75783" grpId="0" animBg="1" autoUpdateAnimBg="0"/>
      <p:bldP spid="75784" grpId="0" build="p" autoUpdateAnimBg="0"/>
      <p:bldP spid="75785" grpId="0" animBg="1"/>
      <p:bldP spid="75786" grpId="0" animBg="1" autoUpdateAnimBg="0"/>
      <p:bldP spid="75787" grpId="0" build="p" autoUpdateAnimBg="0"/>
      <p:bldP spid="75788" grpId="0" build="p" animBg="1" autoUpdateAnimBg="0"/>
      <p:bldP spid="7578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8CAF8D7-E82C-4C8C-B506-D7CD52657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算术表达式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17E7E2E-E885-492F-B67F-27DCE609B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533525"/>
          <a:ext cx="5562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33525"/>
                        <a:ext cx="55626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F220FAA6-A93A-455E-BAB3-74C84B0E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78163"/>
            <a:ext cx="586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latin typeface="Times New Roman" charset="0"/>
                <a:ea typeface="宋体" charset="0"/>
              </a:rPr>
              <a:t>a*b+sin(x)*sqrt(a+b)-(a+b)/(c-d)</a:t>
            </a: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78B088DE-6A42-4065-A765-6FD784817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002088"/>
          <a:ext cx="3886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公式" r:id="rId5" imgW="1016000" imgH="228600" progId="Equation.3">
                  <p:embed/>
                </p:oleObj>
              </mc:Choice>
              <mc:Fallback>
                <p:oleObj name="公式" r:id="rId5" imgW="101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02088"/>
                        <a:ext cx="38862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>
            <a:extLst>
              <a:ext uri="{FF2B5EF4-FFF2-40B4-BE49-F238E27FC236}">
                <a16:creationId xmlns:a16="http://schemas.microsoft.com/office/drawing/2014/main" id="{0F3D46E4-2A05-4119-B3C4-24A4E88B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87963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latin typeface="Times New Roman" charset="0"/>
                <a:ea typeface="宋体" charset="0"/>
              </a:rPr>
              <a:t>a*x*x+b*log10(x+y)</a:t>
            </a:r>
          </a:p>
        </p:txBody>
      </p:sp>
      <p:sp>
        <p:nvSpPr>
          <p:cNvPr id="63495" name="AutoShape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36F6D81-97EE-4F2D-8864-931EC5F3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4" grpId="0" autoUpdateAnimBg="0"/>
      <p:bldP spid="634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Text Box 5">
            <a:extLst>
              <a:ext uri="{FF2B5EF4-FFF2-40B4-BE49-F238E27FC236}">
                <a16:creationId xmlns:a16="http://schemas.microsoft.com/office/drawing/2014/main" id="{0141B612-3C1D-467F-88B8-EDA4A222A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04888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计算机语言的作用</a:t>
            </a:r>
          </a:p>
        </p:txBody>
      </p:sp>
      <p:sp>
        <p:nvSpPr>
          <p:cNvPr id="43046" name="Text Box 38">
            <a:extLst>
              <a:ext uri="{FF2B5EF4-FFF2-40B4-BE49-F238E27FC236}">
                <a16:creationId xmlns:a16="http://schemas.microsoft.com/office/drawing/2014/main" id="{B18697F0-F7F7-4605-A0F1-7823381C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4313"/>
            <a:ext cx="5105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是人与计算机进行交流的桥梁</a:t>
            </a:r>
          </a:p>
        </p:txBody>
      </p:sp>
      <p:sp>
        <p:nvSpPr>
          <p:cNvPr id="23" name="Rectangle 96">
            <a:extLst>
              <a:ext uri="{FF2B5EF4-FFF2-40B4-BE49-F238E27FC236}">
                <a16:creationId xmlns:a16="http://schemas.microsoft.com/office/drawing/2014/main" id="{D1A7A505-FDF7-43FA-B7BA-4EC34ED2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5" name="Rectangle 93">
            <a:extLst>
              <a:ext uri="{FF2B5EF4-FFF2-40B4-BE49-F238E27FC236}">
                <a16:creationId xmlns:a16="http://schemas.microsoft.com/office/drawing/2014/main" id="{AEE40569-CFDC-43D3-BAAB-6B32D1AFBC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6" name="Rectangle 94">
            <a:extLst>
              <a:ext uri="{FF2B5EF4-FFF2-40B4-BE49-F238E27FC236}">
                <a16:creationId xmlns:a16="http://schemas.microsoft.com/office/drawing/2014/main" id="{7C24D5E7-02BF-46C9-8684-3BCD7DA41C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7" name="Line 95">
            <a:extLst>
              <a:ext uri="{FF2B5EF4-FFF2-40B4-BE49-F238E27FC236}">
                <a16:creationId xmlns:a16="http://schemas.microsoft.com/office/drawing/2014/main" id="{EAE744EE-68FA-4C89-B1CD-0EFE55CDB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E74DEA3-D362-42FF-8064-935476D8B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3025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/>
              <a:t>引</a:t>
            </a:r>
            <a:r>
              <a:rPr lang="en-US" altLang="zh-CN"/>
              <a:t>      </a:t>
            </a:r>
            <a:r>
              <a:rPr lang="zh-CN" altLang="en-US"/>
              <a:t>言</a:t>
            </a:r>
            <a:endParaRPr lang="zh-CN" altLang="en-US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932A1D54-B6A8-42E3-8FA5-F32735C0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1" y="1805043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计算机语言的分类</a:t>
            </a:r>
          </a:p>
        </p:txBody>
      </p:sp>
      <p:sp>
        <p:nvSpPr>
          <p:cNvPr id="61" name="Text Box 7">
            <a:extLst>
              <a:ext uri="{FF2B5EF4-FFF2-40B4-BE49-F238E27FC236}">
                <a16:creationId xmlns:a16="http://schemas.microsoft.com/office/drawing/2014/main" id="{CF979D39-F78C-488A-9043-DBCB6C21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41207"/>
            <a:ext cx="91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机器语言</a:t>
            </a:r>
          </a:p>
        </p:txBody>
      </p:sp>
      <p:sp>
        <p:nvSpPr>
          <p:cNvPr id="62" name="Text Box 9">
            <a:extLst>
              <a:ext uri="{FF2B5EF4-FFF2-40B4-BE49-F238E27FC236}">
                <a16:creationId xmlns:a16="http://schemas.microsoft.com/office/drawing/2014/main" id="{25A3DC42-B9DE-4F4F-8053-CB2CF607C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125" y="1649608"/>
            <a:ext cx="1380851" cy="224676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机器语言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00111110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00001010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00000110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00000100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10000000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01110110</a:t>
            </a: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98917B70-9B6D-438D-A914-064D6E23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62" y="2885147"/>
            <a:ext cx="3969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语句用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代码表示</a:t>
            </a:r>
          </a:p>
        </p:txBody>
      </p:sp>
      <p:sp>
        <p:nvSpPr>
          <p:cNvPr id="64" name="Text Box 11">
            <a:extLst>
              <a:ext uri="{FF2B5EF4-FFF2-40B4-BE49-F238E27FC236}">
                <a16:creationId xmlns:a16="http://schemas.microsoft.com/office/drawing/2014/main" id="{331732A2-8E85-496F-9F31-7F2F0AA0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59973"/>
            <a:ext cx="91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汇编语言</a:t>
            </a:r>
          </a:p>
        </p:txBody>
      </p:sp>
      <p:sp>
        <p:nvSpPr>
          <p:cNvPr id="66" name="Text Box 13">
            <a:extLst>
              <a:ext uri="{FF2B5EF4-FFF2-40B4-BE49-F238E27FC236}">
                <a16:creationId xmlns:a16="http://schemas.microsoft.com/office/drawing/2014/main" id="{A483B306-9B85-4111-BF57-0628E83C6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632" y="3304376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与机器有关</a:t>
            </a:r>
          </a:p>
        </p:txBody>
      </p:sp>
      <p:sp>
        <p:nvSpPr>
          <p:cNvPr id="67" name="Text Box 14">
            <a:extLst>
              <a:ext uri="{FF2B5EF4-FFF2-40B4-BE49-F238E27FC236}">
                <a16:creationId xmlns:a16="http://schemas.microsoft.com/office/drawing/2014/main" id="{1B25FA76-4574-41F9-98A4-AC65FC10F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80" y="4144098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用助记符表示</a:t>
            </a:r>
          </a:p>
        </p:txBody>
      </p:sp>
      <p:sp>
        <p:nvSpPr>
          <p:cNvPr id="68" name="Text Box 15">
            <a:extLst>
              <a:ext uri="{FF2B5EF4-FFF2-40B4-BE49-F238E27FC236}">
                <a16:creationId xmlns:a16="http://schemas.microsoft.com/office/drawing/2014/main" id="{E434C22C-5925-4B3E-9BE7-1EBB254E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17083"/>
            <a:ext cx="99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高级语言</a:t>
            </a:r>
          </a:p>
        </p:txBody>
      </p:sp>
      <p:sp>
        <p:nvSpPr>
          <p:cNvPr id="69" name="Text Box 16">
            <a:extLst>
              <a:ext uri="{FF2B5EF4-FFF2-40B4-BE49-F238E27FC236}">
                <a16:creationId xmlns:a16="http://schemas.microsoft.com/office/drawing/2014/main" id="{F3EB79B2-BAC9-499E-B815-1F2582411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387" y="4504758"/>
            <a:ext cx="2098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仿宋_GB2312" charset="0"/>
              </a:rPr>
              <a:t>与机器有关</a:t>
            </a:r>
          </a:p>
        </p:txBody>
      </p:sp>
      <p:sp>
        <p:nvSpPr>
          <p:cNvPr id="71" name="Text Box 18">
            <a:extLst>
              <a:ext uri="{FF2B5EF4-FFF2-40B4-BE49-F238E27FC236}">
                <a16:creationId xmlns:a16="http://schemas.microsoft.com/office/drawing/2014/main" id="{847EC2C0-871C-435D-8564-D1F892B8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17083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类似自然语言和数学语言</a:t>
            </a:r>
          </a:p>
        </p:txBody>
      </p:sp>
      <p:sp>
        <p:nvSpPr>
          <p:cNvPr id="72" name="Text Box 19">
            <a:extLst>
              <a:ext uri="{FF2B5EF4-FFF2-40B4-BE49-F238E27FC236}">
                <a16:creationId xmlns:a16="http://schemas.microsoft.com/office/drawing/2014/main" id="{DAC6338F-5EC3-4C14-BB40-1F73467F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618" y="5661248"/>
            <a:ext cx="3432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与机器无关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通用性好</a:t>
            </a: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904D9FB3-8501-4B7E-BAE6-C0699C44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368132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charset="0"/>
              <a:ea typeface="幼圆" charset="0"/>
              <a:cs typeface="幼圆" charset="0"/>
            </a:endParaRPr>
          </a:p>
        </p:txBody>
      </p:sp>
      <p:sp>
        <p:nvSpPr>
          <p:cNvPr id="77" name="Line 31">
            <a:extLst>
              <a:ext uri="{FF2B5EF4-FFF2-40B4-BE49-F238E27FC236}">
                <a16:creationId xmlns:a16="http://schemas.microsoft.com/office/drawing/2014/main" id="{74E8FC13-1479-4E4F-8BE6-1D74B2943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41207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幼圆" charset="0"/>
            </a:endParaRP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B90924FD-3E36-4189-AA0D-92507C7D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813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黑体" charset="0"/>
                <a:ea typeface="黑体" charset="0"/>
                <a:cs typeface="黑体" charset="0"/>
              </a:rPr>
              <a:t>类别</a:t>
            </a: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8B836987-71BA-49F7-8B81-3491222F0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29" y="2348880"/>
            <a:ext cx="2635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特点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Line 35">
            <a:extLst>
              <a:ext uri="{FF2B5EF4-FFF2-40B4-BE49-F238E27FC236}">
                <a16:creationId xmlns:a16="http://schemas.microsoft.com/office/drawing/2014/main" id="{829961BE-8377-4737-86D3-A053159E1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112348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幼圆" charset="0"/>
            </a:endParaRP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059F5ABD-E450-4888-9F17-876EA84D8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301208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幼圆" charset="0"/>
            </a:endParaRPr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FD28BBDD-62B4-4480-8192-B396ADEFD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453336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幼圆" charset="0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5DD770E-9115-4227-B17C-E152783E2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90" y="3662427"/>
            <a:ext cx="30185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程序能直接执行</a:t>
            </a:r>
          </a:p>
        </p:txBody>
      </p:sp>
      <p:sp>
        <p:nvSpPr>
          <p:cNvPr id="87" name="Text Box 42">
            <a:extLst>
              <a:ext uri="{FF2B5EF4-FFF2-40B4-BE49-F238E27FC236}">
                <a16:creationId xmlns:a16="http://schemas.microsoft.com/office/drawing/2014/main" id="{DB18B25C-1FEA-4A40-A864-56489110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840738"/>
            <a:ext cx="3303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1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zh-CN" altLang="en-US" i="0" dirty="0">
                <a:latin typeface="Arial" panose="020B0604020202020204" pitchFamily="34" charset="0"/>
                <a:ea typeface="仿宋" panose="02010609060101010101" pitchFamily="49" charset="-122"/>
              </a:rPr>
              <a:t>程序不能直接执行</a:t>
            </a:r>
          </a:p>
        </p:txBody>
      </p:sp>
      <p:sp>
        <p:nvSpPr>
          <p:cNvPr id="88" name="Text Box 43">
            <a:extLst>
              <a:ext uri="{FF2B5EF4-FFF2-40B4-BE49-F238E27FC236}">
                <a16:creationId xmlns:a16="http://schemas.microsoft.com/office/drawing/2014/main" id="{80216A6E-E914-4647-BF9A-DE6FB5DE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208" y="6021288"/>
            <a:ext cx="3640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 i="1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zh-CN" altLang="en-US" i="0" dirty="0">
                <a:latin typeface="Arial" panose="020B0604020202020204" pitchFamily="34" charset="0"/>
                <a:ea typeface="仿宋" panose="02010609060101010101" pitchFamily="49" charset="-122"/>
              </a:rPr>
              <a:t>程序不能直接执行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98B6B1C9-CC81-4402-B69E-A9F9834A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094086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" panose="02010609060101010101" pitchFamily="49" charset="-122"/>
              </a:rPr>
              <a:t>例如：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" panose="02010609060101010101" pitchFamily="49" charset="-122"/>
              </a:rPr>
              <a:t>a=10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" panose="02010609060101010101" pitchFamily="49" charset="-122"/>
              </a:rPr>
              <a:t>，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" panose="02010609060101010101" pitchFamily="49" charset="-122"/>
              </a:rPr>
              <a:t>b=4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" panose="02010609060101010101" pitchFamily="49" charset="-122"/>
              </a:rPr>
              <a:t>，求</a:t>
            </a:r>
            <a:r>
              <a:rPr kumimoji="1" lang="en-US" altLang="zh-CN" sz="24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楷体" panose="02010609060101010101" pitchFamily="49" charset="-122"/>
              </a:rPr>
              <a:t>a+b</a:t>
            </a:r>
            <a:endParaRPr kumimoji="1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90" name="Text Box 2">
            <a:extLst>
              <a:ext uri="{FF2B5EF4-FFF2-40B4-BE49-F238E27FC236}">
                <a16:creationId xmlns:a16="http://schemas.microsoft.com/office/drawing/2014/main" id="{38331F54-BCC7-4152-9B2D-98EF7648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993" y="1679471"/>
            <a:ext cx="1295400" cy="150810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ctr" hangingPunct="0"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汇编语言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LD A,0AH</a:t>
            </a:r>
          </a:p>
          <a:p>
            <a:pPr eaLnBrk="1" fontAlgn="base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LD B,04H</a:t>
            </a:r>
          </a:p>
          <a:p>
            <a:pPr eaLnBrk="1" fontAlgn="base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ADD  A,B</a:t>
            </a:r>
          </a:p>
          <a:p>
            <a:pPr eaLnBrk="1" fontAlgn="base" hangingPunct="1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HALT</a:t>
            </a:r>
          </a:p>
        </p:txBody>
      </p:sp>
      <p:sp>
        <p:nvSpPr>
          <p:cNvPr id="32" name="Text Box 1048">
            <a:extLst>
              <a:ext uri="{FF2B5EF4-FFF2-40B4-BE49-F238E27FC236}">
                <a16:creationId xmlns:a16="http://schemas.microsoft.com/office/drawing/2014/main" id="{8018AE71-B28B-44D5-B11C-CB30E2BC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587" y="3491759"/>
            <a:ext cx="3136526" cy="3170099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0000CC"/>
                </a:solidFill>
                <a:latin typeface="+mn-lt"/>
                <a:ea typeface="宋体" charset="0"/>
              </a:rPr>
              <a:t>#include 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&lt;iostream&gt;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CC"/>
                </a:solidFill>
                <a:latin typeface="+mn-lt"/>
                <a:ea typeface="宋体" charset="0"/>
              </a:rPr>
              <a:t>using namespace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  <a:ea typeface="宋体" charset="0"/>
              </a:rPr>
              <a:t>std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dirty="0" err="1">
                <a:solidFill>
                  <a:srgbClr val="0000CC"/>
                </a:solidFill>
                <a:latin typeface="+mn-lt"/>
                <a:ea typeface="宋体" charset="0"/>
              </a:rPr>
              <a:t>int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0000CC"/>
                </a:solidFill>
                <a:latin typeface="+mn-lt"/>
                <a:ea typeface="宋体" charset="0"/>
              </a:rPr>
              <a:t>int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  <a:ea typeface="宋体" charset="0"/>
              </a:rPr>
              <a:t>a,b,c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	a=10;b=4;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	c=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  <a:ea typeface="宋体" charset="0"/>
              </a:rPr>
              <a:t>a+b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	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  <a:ea typeface="宋体" charset="0"/>
              </a:rPr>
              <a:t>cout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&lt;&lt;c;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             </a:t>
            </a:r>
            <a:r>
              <a:rPr lang="en-US" altLang="zh-CN" sz="2000" dirty="0">
                <a:solidFill>
                  <a:srgbClr val="0000CC"/>
                </a:solidFill>
                <a:latin typeface="+mn-lt"/>
                <a:ea typeface="宋体" charset="0"/>
              </a:rPr>
              <a:t>return</a:t>
            </a: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 0;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2"/>
                </a:solidFill>
                <a:latin typeface="+mn-lt"/>
                <a:ea typeface="宋体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46" grpId="0" autoUpdateAnimBg="0"/>
      <p:bldP spid="24" grpId="0" autoUpdateAnimBg="0"/>
      <p:bldP spid="61" grpId="0" autoUpdateAnimBg="0"/>
      <p:bldP spid="62" grpId="0" build="p" animBg="1" autoUpdateAnimBg="0"/>
      <p:bldP spid="63" grpId="0" autoUpdateAnimBg="0"/>
      <p:bldP spid="64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1" grpId="0" autoUpdateAnimBg="0"/>
      <p:bldP spid="72" grpId="0" build="p" autoUpdateAnimBg="0"/>
      <p:bldP spid="78" grpId="0" autoUpdateAnimBg="0"/>
      <p:bldP spid="79" grpId="0" autoUpdateAnimBg="0"/>
      <p:bldP spid="86" grpId="0" autoUpdateAnimBg="0"/>
      <p:bldP spid="87" grpId="0" autoUpdateAnimBg="0"/>
      <p:bldP spid="88" grpId="0" autoUpdateAnimBg="0"/>
      <p:bldP spid="89" grpId="0" autoUpdateAnimBg="0"/>
      <p:bldP spid="90" grpId="0" build="p" animBg="1" autoUpdateAnimBg="0"/>
      <p:bldP spid="32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ECDCF2C-0460-443D-93C2-4FE2F491E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运算顺序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4515" name="AutoShape 3">
            <a:extLst>
              <a:ext uri="{FF2B5EF4-FFF2-40B4-BE49-F238E27FC236}">
                <a16:creationId xmlns:a16="http://schemas.microsoft.com/office/drawing/2014/main" id="{89F153E5-1D79-403E-B0B6-B9C0CA82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6248400" cy="28194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885CB7C1-610E-469A-B554-38D42294E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E16E415D-2B72-4C35-B411-9B5C2DEF7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</a:rPr>
              <a:t>1</a:t>
            </a: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7A285168-F22D-46B8-B8BE-7043ACD9A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0"/>
            <a:ext cx="0" cy="9906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5C79C6B6-8972-4D67-B60D-0E577313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6600"/>
                </a:solidFill>
                <a:latin typeface="Times New Roman" charset="0"/>
                <a:ea typeface="宋体" charset="0"/>
              </a:rPr>
              <a:t>2</a:t>
            </a:r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894CE469-FE19-4260-A2C4-D5A2AC4B7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0" cy="99060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C09A4EE3-19C6-4394-808A-21CF9581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9933"/>
                </a:solidFill>
                <a:latin typeface="Times New Roman" charset="0"/>
                <a:ea typeface="宋体" charset="0"/>
              </a:rPr>
              <a:t>3</a:t>
            </a:r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5AA3AB6C-65A7-40FC-8D19-45FD8939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048000"/>
            <a:ext cx="0" cy="99060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954D6D55-CB1A-453E-A384-53861240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9900"/>
                </a:solidFill>
                <a:latin typeface="Times New Roman" charset="0"/>
                <a:ea typeface="宋体" charset="0"/>
              </a:rPr>
              <a:t>4</a:t>
            </a: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08087F8B-3E8E-4BAA-86C8-68EDF4909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48000"/>
            <a:ext cx="0" cy="990600"/>
          </a:xfrm>
          <a:prstGeom prst="line">
            <a:avLst/>
          </a:prstGeom>
          <a:noFill/>
          <a:ln w="38100">
            <a:solidFill>
              <a:srgbClr val="0000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35945A3E-CFCC-44B0-B30F-BB393DA76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66"/>
                </a:solidFill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64526" name="Line 14">
            <a:extLst>
              <a:ext uri="{FF2B5EF4-FFF2-40B4-BE49-F238E27FC236}">
                <a16:creationId xmlns:a16="http://schemas.microsoft.com/office/drawing/2014/main" id="{87014353-D462-486A-B626-9A2286F61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43238"/>
            <a:ext cx="0" cy="995362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ADA318EB-4F1F-4CCD-8680-3A62B596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latin typeface="Times New Roman" charset="0"/>
                <a:ea typeface="宋体" charset="0"/>
              </a:rPr>
              <a:t>6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50D343F5-9BD6-48ED-AA45-DA65B4067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68563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latin typeface="Times New Roman" charset="0"/>
                <a:ea typeface="宋体" charset="0"/>
              </a:rPr>
              <a:t>a  *  x  *  x  + b   *   log10 (x + y)</a:t>
            </a:r>
          </a:p>
        </p:txBody>
      </p:sp>
      <p:sp>
        <p:nvSpPr>
          <p:cNvPr id="64530" name="AutoShape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C2E922-AF7F-48C1-8F8D-851776E4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32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7" grpId="0" autoUpdateAnimBg="0"/>
      <p:bldP spid="64519" grpId="0" autoUpdateAnimBg="0"/>
      <p:bldP spid="64521" grpId="0" autoUpdateAnimBg="0"/>
      <p:bldP spid="64523" grpId="0" autoUpdateAnimBg="0"/>
      <p:bldP spid="64525" grpId="0" autoUpdateAnimBg="0"/>
      <p:bldP spid="64527" grpId="0" autoUpdateAnimBg="0"/>
      <p:bldP spid="64528" grpId="0" autoUpdateAnimBg="0"/>
      <p:bldP spid="645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BEF945-7DFD-4889-A970-67705E855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举例（表达式类型）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66E56018-1345-4667-B15F-B9C07F1C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6.0/2.0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0BD48F7E-C8F8-4614-BFD1-1F7CCE142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8288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=3.0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F8EC5E7B-7413-4E97-87A4-9202D68C9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90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1/2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2A9C1D62-8FC1-43C5-A58E-D5526A128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90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=0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F72AE71C-267B-49B8-821F-059F820C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76400"/>
            <a:ext cx="5105400" cy="48006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F97194B0-56F8-4ADD-914E-C453AE81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4965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latin typeface="Times New Roman" charset="0"/>
                <a:ea typeface="幼圆" charset="0"/>
                <a:cs typeface="幼圆" charset="0"/>
              </a:rPr>
              <a:t>3/2*3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02FBEE72-3C22-4EB9-8406-9F6EDEBD4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35363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latin typeface="Times New Roman" charset="0"/>
                <a:ea typeface="宋体" charset="0"/>
              </a:rPr>
              <a:t>=3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408ADEDD-9C39-4FC8-B692-6B2E1EBE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078163"/>
            <a:ext cx="144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latin typeface="Times New Roman" charset="0"/>
                <a:ea typeface="宋体" charset="0"/>
              </a:rPr>
              <a:t> 3.0/2*3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AEA1A3B4-A148-4550-A644-63EC1DBA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4965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latin typeface="Times New Roman" charset="0"/>
                <a:ea typeface="宋体" charset="0"/>
              </a:rPr>
              <a:t>=4.5</a:t>
            </a:r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089E0B6A-227C-4845-AEE6-304FD97C2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52888"/>
            <a:ext cx="0" cy="762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560F0145-1FA7-4BFA-A380-F97B1945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38688"/>
            <a:ext cx="30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6600"/>
                </a:solidFill>
                <a:latin typeface="Times New Roman" charset="0"/>
                <a:ea typeface="宋体" charset="0"/>
              </a:rPr>
              <a:t>1</a:t>
            </a:r>
          </a:p>
        </p:txBody>
      </p:sp>
      <p:sp>
        <p:nvSpPr>
          <p:cNvPr id="65550" name="Line 14">
            <a:extLst>
              <a:ext uri="{FF2B5EF4-FFF2-40B4-BE49-F238E27FC236}">
                <a16:creationId xmlns:a16="http://schemas.microsoft.com/office/drawing/2014/main" id="{D93D14F9-88DA-4C3B-B42E-41C362289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52888"/>
            <a:ext cx="0" cy="7318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75D062BD-EB3E-4BD3-8133-82F51FD74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052888"/>
            <a:ext cx="0" cy="7318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BF9CD740-D6C9-4912-A0CB-12862819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62488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latin typeface="Times New Roman" charset="0"/>
                <a:ea typeface="宋体" charset="0"/>
              </a:rPr>
              <a:t>1.5</a:t>
            </a:r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0A9D6560-FCDD-409D-A522-7BF6CA165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052888"/>
            <a:ext cx="0" cy="73183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0826AC18-7459-45AF-AAD4-5FF2F83B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6.0/2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779494C7-B661-4573-BF8C-661110AF0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8288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=3.0</a:t>
            </a: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08E8DD45-96F8-413C-99B3-A2CF694E6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146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1/2.0</a:t>
            </a: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536F6ACD-A7FB-4CB2-AD4F-D1942C17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146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CC"/>
                </a:solidFill>
                <a:latin typeface="Times New Roman" charset="0"/>
                <a:ea typeface="宋体" charset="0"/>
              </a:rPr>
              <a:t>=0.5</a:t>
            </a:r>
          </a:p>
        </p:txBody>
      </p:sp>
      <p:sp>
        <p:nvSpPr>
          <p:cNvPr id="65559" name="AutoShape 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454BA21-D842-4962-9C22-E8F8F699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  <p:bldP spid="65541" grpId="0" autoUpdateAnimBg="0"/>
      <p:bldP spid="65542" grpId="0" autoUpdateAnimBg="0"/>
      <p:bldP spid="65543" grpId="0" animBg="1"/>
      <p:bldP spid="65544" grpId="0" autoUpdateAnimBg="0"/>
      <p:bldP spid="65545" grpId="0" autoUpdateAnimBg="0"/>
      <p:bldP spid="65546" grpId="0" autoUpdateAnimBg="0"/>
      <p:bldP spid="65547" grpId="0" autoUpdateAnimBg="0"/>
      <p:bldP spid="65549" grpId="0" autoUpdateAnimBg="0"/>
      <p:bldP spid="65552" grpId="0" autoUpdateAnimBg="0"/>
      <p:bldP spid="65554" grpId="0" autoUpdateAnimBg="0"/>
      <p:bldP spid="65555" grpId="0" autoUpdateAnimBg="0"/>
      <p:bldP spid="65556" grpId="0" autoUpdateAnimBg="0"/>
      <p:bldP spid="65557" grpId="0" autoUpdateAnimBg="0"/>
      <p:bldP spid="655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21E8F35-00EC-4A97-95D8-0C0250A6D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举例（强制类型转换）</a:t>
            </a:r>
          </a:p>
        </p:txBody>
      </p:sp>
      <p:sp>
        <p:nvSpPr>
          <p:cNvPr id="66563" name="AutoShape 3">
            <a:extLst>
              <a:ext uri="{FF2B5EF4-FFF2-40B4-BE49-F238E27FC236}">
                <a16:creationId xmlns:a16="http://schemas.microsoft.com/office/drawing/2014/main" id="{F29B574F-020E-4A73-B514-5A1694DD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4953000" cy="5105400"/>
          </a:xfrm>
          <a:prstGeom prst="verticalScroll">
            <a:avLst>
              <a:gd name="adj" fmla="val 3597"/>
            </a:avLst>
          </a:prstGeom>
          <a:solidFill>
            <a:srgbClr val="FFFFFF"/>
          </a:solidFill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AF6ECC40-5534-41CE-BE99-B7BB5B6BD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写出下面表达式的值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12EDC78E-FF69-4501-A820-EC44C95F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2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float)(a+b)/2+(int)x%(int)y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0AB34DC0-4E35-4934-8FE0-FD2153DE3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charset="0"/>
                <a:ea typeface="宋体" charset="0"/>
              </a:rPr>
              <a:t>设</a:t>
            </a: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a=2,b=3,x=3.5,y=2.5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F473F01F-2839-4785-BD83-98FCCE47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242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solidFill>
                  <a:schemeClr val="bg2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 sz="2800">
                <a:solidFill>
                  <a:schemeClr val="bg2"/>
                </a:solidFill>
                <a:latin typeface="Times New Roman" charset="0"/>
                <a:ea typeface="宋体" charset="0"/>
              </a:rPr>
              <a:t>float)(a+b)/2+(int)x%(int)y</a:t>
            </a:r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C853A5A9-A32F-4ED1-BC6E-3C1124302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91000"/>
            <a:ext cx="0" cy="4572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6124113C-C37D-42C9-96E7-F7C212C3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80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2EA47837-AF59-4D75-877C-A6DF2359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648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5</a:t>
            </a:r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CC13B0F8-9557-4649-B56F-5E22006BA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267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1D38D9F1-396C-4161-9589-F943E76D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5.0</a:t>
            </a:r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50DE86DF-5086-4664-A60F-CFD83B1F2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0" cy="144780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BBECBDE1-5189-4808-AAC8-4FB28504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2.5</a:t>
            </a:r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8ED58A60-9115-44E8-AE9F-3E7171C6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BD89D2AE-5655-4E51-9B4E-1FBCB0C7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3</a:t>
            </a:r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C6EF62A5-94C0-4041-8B85-FB3508DD3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0EDFF445-3F4D-42FA-ADDC-B9FA12E5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2</a:t>
            </a: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7F899720-C368-48AF-BE30-AEBDA9665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267200"/>
            <a:ext cx="0" cy="144780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0EC0BB5E-87F0-4D28-AD3C-9D5076C8A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546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1</a:t>
            </a:r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CF1A1C7C-C159-4AB6-B17F-94B1AE6DF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0" cy="1905000"/>
          </a:xfrm>
          <a:prstGeom prst="line">
            <a:avLst/>
          </a:prstGeom>
          <a:noFill/>
          <a:ln w="57150">
            <a:solidFill>
              <a:srgbClr val="6600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4D499250-6DC2-4FA9-ADFB-1C8A903D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72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3.5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944D06B3-7166-4025-AEA3-AF40602D3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运算顺序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2BB83562-4B82-4D4C-AF4C-16065AA5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latin typeface="Times New Roman" charset="0"/>
                <a:ea typeface="宋体" charset="0"/>
              </a:rPr>
              <a:t>(  )</a:t>
            </a:r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A49AC74B-8DEA-47CA-B66E-A77DC5EDD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7648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latin typeface="Times New Roman" charset="0"/>
                <a:ea typeface="宋体" charset="0"/>
              </a:rPr>
              <a:t>函数</a:t>
            </a:r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E0C043A8-F31B-40E3-A716-4D334AB6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67088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%</a:t>
            </a:r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ECC47C5F-7B45-46BE-8801-03D13AF1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242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-</a:t>
            </a:r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D2A4CEB7-F908-438F-83ED-F1D9E72CD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05088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强制类型转换</a:t>
            </a:r>
          </a:p>
        </p:txBody>
      </p:sp>
      <p:sp>
        <p:nvSpPr>
          <p:cNvPr id="66589" name="Line 29">
            <a:extLst>
              <a:ext uri="{FF2B5EF4-FFF2-40B4-BE49-F238E27FC236}">
                <a16:creationId xmlns:a16="http://schemas.microsoft.com/office/drawing/2014/main" id="{BB2A1F77-06A6-4BD5-A871-EFFF6960A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52688"/>
            <a:ext cx="2743200" cy="1779587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6591" name="AutoShape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E9D5EE-6214-40DE-A1BA-1217F89E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/>
      <p:bldP spid="66564" grpId="0" autoUpdateAnimBg="0"/>
      <p:bldP spid="66565" grpId="0" autoUpdateAnimBg="0"/>
      <p:bldP spid="66566" grpId="0" autoUpdateAnimBg="0"/>
      <p:bldP spid="66567" grpId="0" autoUpdateAnimBg="0"/>
      <p:bldP spid="66570" grpId="0" autoUpdateAnimBg="0"/>
      <p:bldP spid="66572" grpId="0" autoUpdateAnimBg="0"/>
      <p:bldP spid="66574" grpId="0" autoUpdateAnimBg="0"/>
      <p:bldP spid="66576" grpId="0" autoUpdateAnimBg="0"/>
      <p:bldP spid="66578" grpId="0" autoUpdateAnimBg="0"/>
      <p:bldP spid="66580" grpId="0" autoUpdateAnimBg="0"/>
      <p:bldP spid="66582" grpId="0" autoUpdateAnimBg="0"/>
      <p:bldP spid="66583" grpId="0" autoUpdateAnimBg="0"/>
      <p:bldP spid="66584" grpId="0" autoUpdateAnimBg="0"/>
      <p:bldP spid="66585" grpId="0" autoUpdateAnimBg="0"/>
      <p:bldP spid="66586" grpId="0" autoUpdateAnimBg="0"/>
      <p:bldP spid="66587" grpId="0" autoUpdateAnimBg="0"/>
      <p:bldP spid="66588" grpId="0" autoUpdateAnimBg="0"/>
      <p:bldP spid="665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702A6FA-617E-4890-9496-040AB64B7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举例（赋值时的类型转换）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AB437976-F3FC-45A0-8E3E-E93CEC154E81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600200"/>
            <a:ext cx="5181600" cy="5141168"/>
            <a:chOff x="432" y="1872"/>
            <a:chExt cx="2016" cy="2304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8A7A6AD-B93C-4FDC-BC25-B5FF87C90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016" cy="230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endParaRPr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BBD0C21-FFDF-48D6-9AC6-DA605B35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1920" cy="22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solidFill>
                    <a:srgbClr val="ABADB3"/>
                  </a:solidFill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endParaRPr>
            </a:p>
          </p:txBody>
        </p:sp>
      </p:grpSp>
      <p:sp>
        <p:nvSpPr>
          <p:cNvPr id="67590" name="Text Box 6">
            <a:extLst>
              <a:ext uri="{FF2B5EF4-FFF2-40B4-BE49-F238E27FC236}">
                <a16:creationId xmlns:a16="http://schemas.microsoft.com/office/drawing/2014/main" id="{41587B85-34D9-4A91-AEC6-CB9B6010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533853"/>
            <a:ext cx="25146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……..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main( ) 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CEAF1A8-A67E-4071-8A98-224D5B28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54984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08A2237-7487-4B67-8A09-25FC295E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994248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a;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229C2118-A4C5-448B-8701-3FDED033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59273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	float bt;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FDB8D9A1-B720-4894-B236-035C81FF8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92798"/>
            <a:ext cx="307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	a=13/2.0;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310C07EE-6003-4BA2-A6CD-626A55EE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667473"/>
            <a:ext cx="2884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	bt=a/5;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1C1950CD-5257-432C-B8A1-A9AF9660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92973"/>
            <a:ext cx="2884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	……..;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B206015-F773-44FC-AA33-E685941A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86221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7600" name="AutoShape 16">
            <a:extLst>
              <a:ext uri="{FF2B5EF4-FFF2-40B4-BE49-F238E27FC236}">
                <a16:creationId xmlns:a16="http://schemas.microsoft.com/office/drawing/2014/main" id="{48908ADB-2130-47E2-9FF6-C92D1941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334742"/>
            <a:ext cx="914400" cy="549275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幼圆" charset="0"/>
              <a:cs typeface="幼圆" charset="0"/>
            </a:endParaRPr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6EEA4012-6A23-457A-99D6-21560A7A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623792"/>
            <a:ext cx="1371600" cy="5334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幼圆" charset="0"/>
              <a:cs typeface="幼圆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C0D72CA4-FB9A-4CD7-9BCF-14AFE9BE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246661"/>
            <a:ext cx="38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charset="0"/>
              </a:rPr>
              <a:t>a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0BE3B8C7-0A8D-42E1-BC3B-02DFAE884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35711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charset="0"/>
              </a:rPr>
              <a:t>bt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0"/>
            </a:endParaRPr>
          </a:p>
        </p:txBody>
      </p:sp>
      <p:sp>
        <p:nvSpPr>
          <p:cNvPr id="67608" name="Line 24">
            <a:extLst>
              <a:ext uri="{FF2B5EF4-FFF2-40B4-BE49-F238E27FC236}">
                <a16:creationId xmlns:a16="http://schemas.microsoft.com/office/drawing/2014/main" id="{BBB70CC1-2E16-4CC9-B9A1-ABF232A1C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594448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7609" name="Line 25">
            <a:extLst>
              <a:ext uri="{FF2B5EF4-FFF2-40B4-BE49-F238E27FC236}">
                <a16:creationId xmlns:a16="http://schemas.microsoft.com/office/drawing/2014/main" id="{27E74920-6100-4803-A996-FEAF2701A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191348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9C6849CB-4E9E-476E-A337-743A9E3E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426817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charset="0"/>
              </a:rPr>
              <a:t>6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D9B5BB34-22A2-418F-8DA3-7BCF6E40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462379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charset="0"/>
              </a:rPr>
              <a:t>1.0</a:t>
            </a:r>
          </a:p>
        </p:txBody>
      </p:sp>
      <p:sp>
        <p:nvSpPr>
          <p:cNvPr id="23" name="AutoShape 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E5C3F27-2D05-40E4-9E23-CBD3F798A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43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  <p:bldP spid="67591" grpId="0" autoUpdateAnimBg="0"/>
      <p:bldP spid="67592" grpId="0" autoUpdateAnimBg="0"/>
      <p:bldP spid="67593" grpId="0" autoUpdateAnimBg="0"/>
      <p:bldP spid="67594" grpId="0" autoUpdateAnimBg="0"/>
      <p:bldP spid="67595" grpId="0" autoUpdateAnimBg="0"/>
      <p:bldP spid="67598" grpId="0" autoUpdateAnimBg="0"/>
      <p:bldP spid="67599" grpId="0" autoUpdateAnimBg="0"/>
      <p:bldP spid="67600" grpId="0" animBg="1"/>
      <p:bldP spid="67602" grpId="0" animBg="1"/>
      <p:bldP spid="67604" grpId="0" autoUpdateAnimBg="0"/>
      <p:bldP spid="67606" grpId="0" autoUpdateAnimBg="0"/>
      <p:bldP spid="67612" grpId="0" autoUpdateAnimBg="0"/>
      <p:bldP spid="67613" grpId="0" autoUpdateAnimBg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4E766B3-9AEA-4967-A56B-09E5B5AC1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举例（复合赋值运算符）</a:t>
            </a: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40632F73-3A72-45EB-8A75-0526A9CFC06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600200"/>
            <a:ext cx="4392612" cy="4495800"/>
            <a:chOff x="432" y="1872"/>
            <a:chExt cx="2016" cy="2304"/>
          </a:xfrm>
        </p:grpSpPr>
        <p:sp>
          <p:nvSpPr>
            <p:cNvPr id="76804" name="Rectangle 4">
              <a:extLst>
                <a:ext uri="{FF2B5EF4-FFF2-40B4-BE49-F238E27FC236}">
                  <a16:creationId xmlns:a16="http://schemas.microsoft.com/office/drawing/2014/main" id="{2062B641-852B-40C1-9FB7-ADD068F7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016" cy="23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endParaRPr>
            </a:p>
          </p:txBody>
        </p:sp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E7F8DC7E-34ED-4FB6-941D-5894F49A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1920" cy="22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charset="0"/>
                <a:ea typeface="幼圆" charset="0"/>
                <a:cs typeface="幼圆" charset="0"/>
              </a:endParaRPr>
            </a:p>
          </p:txBody>
        </p:sp>
      </p:grpSp>
      <p:sp>
        <p:nvSpPr>
          <p:cNvPr id="76806" name="Text Box 6">
            <a:extLst>
              <a:ext uri="{FF2B5EF4-FFF2-40B4-BE49-F238E27FC236}">
                <a16:creationId xmlns:a16="http://schemas.microsoft.com/office/drawing/2014/main" id="{62ED06F6-E06B-4034-BA8F-1CB2CF89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530459"/>
            <a:ext cx="2182812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5A471BB3-D7D4-46F8-9BED-6458AFCF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362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D1EE9F54-BCDD-414E-8E54-1DF5C209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895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a=3.5,b;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0AC0A6BC-AFB4-4D57-9E84-9196DC99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581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a/=a-1;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2164850C-AC3A-49D5-8123-BFA79A065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114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b=(a+=2);</a:t>
            </a:r>
          </a:p>
        </p:txBody>
      </p:sp>
      <p:sp>
        <p:nvSpPr>
          <p:cNvPr id="76811" name="AutoShape 11">
            <a:extLst>
              <a:ext uri="{FF2B5EF4-FFF2-40B4-BE49-F238E27FC236}">
                <a16:creationId xmlns:a16="http://schemas.microsoft.com/office/drawing/2014/main" id="{2CACEB57-5786-4481-8094-4B4F1431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784725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2" name="AutoShape 12">
            <a:extLst>
              <a:ext uri="{FF2B5EF4-FFF2-40B4-BE49-F238E27FC236}">
                <a16:creationId xmlns:a16="http://schemas.microsoft.com/office/drawing/2014/main" id="{F4654A15-04D4-49EC-8B24-BB522777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394325"/>
            <a:ext cx="9906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5137662E-DEA9-486B-BDB9-F8582F66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47847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6814" name="Text Box 14">
            <a:extLst>
              <a:ext uri="{FF2B5EF4-FFF2-40B4-BE49-F238E27FC236}">
                <a16:creationId xmlns:a16="http://schemas.microsoft.com/office/drawing/2014/main" id="{44200CDD-71AC-475A-9B03-A4FCFE71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53181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4A2E1B32-B5BF-40F7-8520-A2239A6BE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64100"/>
            <a:ext cx="304800" cy="3651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816" name="Line 16">
            <a:extLst>
              <a:ext uri="{FF2B5EF4-FFF2-40B4-BE49-F238E27FC236}">
                <a16:creationId xmlns:a16="http://schemas.microsoft.com/office/drawing/2014/main" id="{9A675340-F6A2-4546-8A0F-58142BE5D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8100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8B67D999-9670-4A3F-84B0-2F98A8BB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35814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a=a/(a-1)</a:t>
            </a:r>
          </a:p>
        </p:txBody>
      </p:sp>
      <p:sp>
        <p:nvSpPr>
          <p:cNvPr id="76818" name="Line 18">
            <a:extLst>
              <a:ext uri="{FF2B5EF4-FFF2-40B4-BE49-F238E27FC236}">
                <a16:creationId xmlns:a16="http://schemas.microsoft.com/office/drawing/2014/main" id="{CBD7A0F7-EDA0-4949-AB9D-94EAD32D9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738" y="43434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0A357702-809F-4D53-9533-A1FF72D13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4076700"/>
            <a:ext cx="144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a=a+2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EFA0547-D98E-42E4-9AF8-308A9203E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864100"/>
            <a:ext cx="228600" cy="369888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21" name="Text Box 21">
            <a:extLst>
              <a:ext uri="{FF2B5EF4-FFF2-40B4-BE49-F238E27FC236}">
                <a16:creationId xmlns:a16="http://schemas.microsoft.com/office/drawing/2014/main" id="{0B2A767B-9A1C-4933-9B59-5FE91D67A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4859338"/>
            <a:ext cx="381000" cy="36988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DF1A2805-3201-446D-926E-23A580DCB91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6588" y="4572000"/>
            <a:ext cx="549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76823" name="Text Box 23">
            <a:extLst>
              <a:ext uri="{FF2B5EF4-FFF2-40B4-BE49-F238E27FC236}">
                <a16:creationId xmlns:a16="http://schemas.microsoft.com/office/drawing/2014/main" id="{86115172-E9B4-4C34-8F2D-2EA7BA8A144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07988" y="55626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98D2091E-F4C9-4FBA-9DCB-FD35CE79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1628775"/>
            <a:ext cx="3962400" cy="4608537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25" name="Text Box 25">
            <a:extLst>
              <a:ext uri="{FF2B5EF4-FFF2-40B4-BE49-F238E27FC236}">
                <a16:creationId xmlns:a16="http://schemas.microsoft.com/office/drawing/2014/main" id="{4F0E64BE-33BC-4B3A-91CE-A2F630F9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177165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写出变量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中的值</a:t>
            </a:r>
          </a:p>
        </p:txBody>
      </p:sp>
      <p:sp>
        <p:nvSpPr>
          <p:cNvPr id="76826" name="Text Box 26">
            <a:extLst>
              <a:ext uri="{FF2B5EF4-FFF2-40B4-BE49-F238E27FC236}">
                <a16:creationId xmlns:a16="http://schemas.microsoft.com/office/drawing/2014/main" id="{31B42E7E-890F-43DE-88F7-DAEF2D9C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53524"/>
            <a:ext cx="5029200" cy="389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……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main(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k=2,i=2,m;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m=(k+=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*=k);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76827" name="AutoShape 27">
            <a:extLst>
              <a:ext uri="{FF2B5EF4-FFF2-40B4-BE49-F238E27FC236}">
                <a16:creationId xmlns:a16="http://schemas.microsoft.com/office/drawing/2014/main" id="{C57C4498-A6D0-4F30-9422-74838059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764062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28" name="AutoShape 28">
            <a:extLst>
              <a:ext uri="{FF2B5EF4-FFF2-40B4-BE49-F238E27FC236}">
                <a16:creationId xmlns:a16="http://schemas.microsoft.com/office/drawing/2014/main" id="{AC24852B-8D59-46F9-BB75-802E835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340324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29" name="AutoShape 29">
            <a:extLst>
              <a:ext uri="{FF2B5EF4-FFF2-40B4-BE49-F238E27FC236}">
                <a16:creationId xmlns:a16="http://schemas.microsoft.com/office/drawing/2014/main" id="{14A1D690-FA98-41E2-BBF5-E7FF33E7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62624"/>
            <a:ext cx="914400" cy="457200"/>
          </a:xfrm>
          <a:prstGeom prst="roundRect">
            <a:avLst>
              <a:gd name="adj" fmla="val 40773"/>
            </a:avLst>
          </a:prstGeom>
          <a:solidFill>
            <a:srgbClr val="66FF33"/>
          </a:solidFill>
          <a:ln w="9525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76830" name="Text Box 30">
            <a:extLst>
              <a:ext uri="{FF2B5EF4-FFF2-40B4-BE49-F238E27FC236}">
                <a16:creationId xmlns:a16="http://schemas.microsoft.com/office/drawing/2014/main" id="{3BCC34A2-F3CD-49DD-A7D8-DDB0FAA6A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83549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6831" name="Text Box 31">
            <a:extLst>
              <a:ext uri="{FF2B5EF4-FFF2-40B4-BE49-F238E27FC236}">
                <a16:creationId xmlns:a16="http://schemas.microsoft.com/office/drawing/2014/main" id="{FEB68114-E5A5-44C6-A486-EB50B75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3863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6832" name="Text Box 32">
            <a:extLst>
              <a:ext uri="{FF2B5EF4-FFF2-40B4-BE49-F238E27FC236}">
                <a16:creationId xmlns:a16="http://schemas.microsoft.com/office/drawing/2014/main" id="{7596869B-19CC-41E2-87A4-990C4670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4962624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6833" name="Line 33">
            <a:extLst>
              <a:ext uri="{FF2B5EF4-FFF2-40B4-BE49-F238E27FC236}">
                <a16:creationId xmlns:a16="http://schemas.microsoft.com/office/drawing/2014/main" id="{315EF948-B514-4472-8E9E-56139EBED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725144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76834" name="Text Box 34">
            <a:extLst>
              <a:ext uri="{FF2B5EF4-FFF2-40B4-BE49-F238E27FC236}">
                <a16:creationId xmlns:a16="http://schemas.microsoft.com/office/drawing/2014/main" id="{B84EC7F8-0BC0-4CD7-8A12-DCACE4FD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4941168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*k</a:t>
            </a:r>
          </a:p>
        </p:txBody>
      </p:sp>
      <p:sp>
        <p:nvSpPr>
          <p:cNvPr id="76835" name="Text Box 35">
            <a:extLst>
              <a:ext uri="{FF2B5EF4-FFF2-40B4-BE49-F238E27FC236}">
                <a16:creationId xmlns:a16="http://schemas.microsoft.com/office/drawing/2014/main" id="{50A47797-2DE9-43AB-8925-83D6EBB3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7640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836" name="Text Box 36">
            <a:extLst>
              <a:ext uri="{FF2B5EF4-FFF2-40B4-BE49-F238E27FC236}">
                <a16:creationId xmlns:a16="http://schemas.microsoft.com/office/drawing/2014/main" id="{DAAF4328-5E71-4895-8247-91FE1CE2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43863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837" name="Text Box 37">
            <a:extLst>
              <a:ext uri="{FF2B5EF4-FFF2-40B4-BE49-F238E27FC236}">
                <a16:creationId xmlns:a16="http://schemas.microsoft.com/office/drawing/2014/main" id="{EF8C0BBB-D24A-40C2-800B-5211DA60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411762"/>
            <a:ext cx="431800" cy="36036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6838" name="Line 38">
            <a:extLst>
              <a:ext uri="{FF2B5EF4-FFF2-40B4-BE49-F238E27FC236}">
                <a16:creationId xmlns:a16="http://schemas.microsoft.com/office/drawing/2014/main" id="{7C9F8764-466D-42C6-BF18-2F567448D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24425"/>
            <a:ext cx="0" cy="5762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76839" name="Text Box 39">
            <a:extLst>
              <a:ext uri="{FF2B5EF4-FFF2-40B4-BE49-F238E27FC236}">
                <a16:creationId xmlns:a16="http://schemas.microsoft.com/office/drawing/2014/main" id="{9B2A73A0-F2EE-4E7D-A20F-FED17A3C9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300687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k=k+4</a:t>
            </a:r>
          </a:p>
        </p:txBody>
      </p:sp>
      <p:sp>
        <p:nvSpPr>
          <p:cNvPr id="76840" name="Text Box 40">
            <a:extLst>
              <a:ext uri="{FF2B5EF4-FFF2-40B4-BE49-F238E27FC236}">
                <a16:creationId xmlns:a16="http://schemas.microsoft.com/office/drawing/2014/main" id="{37AE7799-4B7F-44C8-9B39-28A1F911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835499"/>
            <a:ext cx="431800" cy="312738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6841" name="Line 41">
            <a:extLst>
              <a:ext uri="{FF2B5EF4-FFF2-40B4-BE49-F238E27FC236}">
                <a16:creationId xmlns:a16="http://schemas.microsoft.com/office/drawing/2014/main" id="{5FA1DEBF-F1D7-413E-85A1-C5F0F3C55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724425"/>
            <a:ext cx="0" cy="10080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76842" name="Text Box 42">
            <a:extLst>
              <a:ext uri="{FF2B5EF4-FFF2-40B4-BE49-F238E27FC236}">
                <a16:creationId xmlns:a16="http://schemas.microsoft.com/office/drawing/2014/main" id="{AF062EE5-0F34-4DEF-B653-CF7C9867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5780112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m=6</a:t>
            </a:r>
          </a:p>
        </p:txBody>
      </p:sp>
      <p:sp>
        <p:nvSpPr>
          <p:cNvPr id="76843" name="Text Box 43">
            <a:extLst>
              <a:ext uri="{FF2B5EF4-FFF2-40B4-BE49-F238E27FC236}">
                <a16:creationId xmlns:a16="http://schemas.microsoft.com/office/drawing/2014/main" id="{2334D35B-7558-4933-8FD2-23DB7850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4988024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6844" name="Text Box 44">
            <a:extLst>
              <a:ext uri="{FF2B5EF4-FFF2-40B4-BE49-F238E27FC236}">
                <a16:creationId xmlns:a16="http://schemas.microsoft.com/office/drawing/2014/main" id="{11563BED-AB9A-413E-8240-5F7E6C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3706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b=3</a:t>
            </a:r>
          </a:p>
        </p:txBody>
      </p:sp>
      <p:sp>
        <p:nvSpPr>
          <p:cNvPr id="76845" name="Text Box 45">
            <a:extLst>
              <a:ext uri="{FF2B5EF4-FFF2-40B4-BE49-F238E27FC236}">
                <a16:creationId xmlns:a16="http://schemas.microsoft.com/office/drawing/2014/main" id="{16316DD8-7FA8-4169-B2AA-85A14079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40363"/>
            <a:ext cx="381000" cy="36988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" name="AutoShape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42167A-7038-4123-A6E0-1E33EAA7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533400" cy="381000"/>
          </a:xfrm>
          <a:prstGeom prst="actionButtonBackPrevious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1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6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6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6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6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6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6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  <p:bldP spid="76807" grpId="0" autoUpdateAnimBg="0"/>
      <p:bldP spid="76808" grpId="0" autoUpdateAnimBg="0"/>
      <p:bldP spid="76809" grpId="0" autoUpdateAnimBg="0"/>
      <p:bldP spid="76810" grpId="0" autoUpdateAnimBg="0"/>
      <p:bldP spid="76811" grpId="0" animBg="1"/>
      <p:bldP spid="76812" grpId="0" animBg="1"/>
      <p:bldP spid="76813" grpId="0" autoUpdateAnimBg="0"/>
      <p:bldP spid="76814" grpId="0" autoUpdateAnimBg="0"/>
      <p:bldP spid="76815" grpId="0" animBg="1" autoUpdateAnimBg="0"/>
      <p:bldP spid="76817" grpId="0" autoUpdateAnimBg="0"/>
      <p:bldP spid="76819" grpId="0" autoUpdateAnimBg="0"/>
      <p:bldP spid="76820" grpId="0" animBg="1" autoUpdateAnimBg="0"/>
      <p:bldP spid="76821" grpId="0" animBg="1" autoUpdateAnimBg="0"/>
      <p:bldP spid="76822" grpId="0" autoUpdateAnimBg="0"/>
      <p:bldP spid="76823" grpId="0" autoUpdateAnimBg="0"/>
      <p:bldP spid="76824" grpId="0" animBg="1"/>
      <p:bldP spid="76825" grpId="0" autoUpdateAnimBg="0"/>
      <p:bldP spid="76826" grpId="0" build="p" autoUpdateAnimBg="0"/>
      <p:bldP spid="76827" grpId="0" animBg="1"/>
      <p:bldP spid="76828" grpId="0" animBg="1"/>
      <p:bldP spid="76829" grpId="0" animBg="1"/>
      <p:bldP spid="76830" grpId="0" autoUpdateAnimBg="0"/>
      <p:bldP spid="76831" grpId="0" autoUpdateAnimBg="0"/>
      <p:bldP spid="76832" grpId="0" autoUpdateAnimBg="0"/>
      <p:bldP spid="76834" grpId="0" autoUpdateAnimBg="0"/>
      <p:bldP spid="76835" grpId="0" autoUpdateAnimBg="0"/>
      <p:bldP spid="76836" grpId="0" autoUpdateAnimBg="0"/>
      <p:bldP spid="76837" grpId="0" animBg="1" autoUpdateAnimBg="0"/>
      <p:bldP spid="76839" grpId="0" autoUpdateAnimBg="0"/>
      <p:bldP spid="76840" grpId="0" animBg="1" autoUpdateAnimBg="0"/>
      <p:bldP spid="76842" grpId="0" autoUpdateAnimBg="0"/>
      <p:bldP spid="76843" grpId="0" autoUpdateAnimBg="0"/>
      <p:bldP spid="76844" grpId="0" autoUpdateAnimBg="0"/>
      <p:bldP spid="76845" grpId="0" animBg="1" autoUpdateAnimBg="0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8E019C0-E946-41AA-877A-B5884C82A76A}"/>
              </a:ext>
            </a:extLst>
          </p:cNvPr>
          <p:cNvSpPr/>
          <p:nvPr/>
        </p:nvSpPr>
        <p:spPr bwMode="auto">
          <a:xfrm>
            <a:off x="3562505" y="2710739"/>
            <a:ext cx="1392617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1" name="流程图: 离页连接符 30">
            <a:extLst>
              <a:ext uri="{FF2B5EF4-FFF2-40B4-BE49-F238E27FC236}">
                <a16:creationId xmlns:a16="http://schemas.microsoft.com/office/drawing/2014/main" id="{247E5D17-9FCD-4A48-A6CF-C86569830A32}"/>
              </a:ext>
            </a:extLst>
          </p:cNvPr>
          <p:cNvSpPr/>
          <p:nvPr/>
        </p:nvSpPr>
        <p:spPr bwMode="auto">
          <a:xfrm>
            <a:off x="612000" y="4437112"/>
            <a:ext cx="2921512" cy="1620000"/>
          </a:xfrm>
          <a:prstGeom prst="flowChartOffpageConnector">
            <a:avLst/>
          </a:prstGeom>
          <a:solidFill>
            <a:srgbClr val="CCFFFF"/>
          </a:solidFill>
          <a:ln>
            <a:solidFill>
              <a:srgbClr val="00206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7CC2214D-7F3E-445A-BB7D-39EA5E6ED414}"/>
              </a:ext>
            </a:extLst>
          </p:cNvPr>
          <p:cNvSpPr/>
          <p:nvPr/>
        </p:nvSpPr>
        <p:spPr bwMode="auto">
          <a:xfrm>
            <a:off x="611560" y="2710739"/>
            <a:ext cx="2921512" cy="1764000"/>
          </a:xfrm>
          <a:prstGeom prst="flowChartOffpageConnector">
            <a:avLst/>
          </a:prstGeom>
          <a:solidFill>
            <a:srgbClr val="CCFFFF"/>
          </a:solidFill>
          <a:ln>
            <a:solidFill>
              <a:srgbClr val="00206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3" name="Rectangle 96">
            <a:extLst>
              <a:ext uri="{FF2B5EF4-FFF2-40B4-BE49-F238E27FC236}">
                <a16:creationId xmlns:a16="http://schemas.microsoft.com/office/drawing/2014/main" id="{D1A7A505-FDF7-43FA-B7BA-4EC34ED2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5" name="Rectangle 93">
            <a:extLst>
              <a:ext uri="{FF2B5EF4-FFF2-40B4-BE49-F238E27FC236}">
                <a16:creationId xmlns:a16="http://schemas.microsoft.com/office/drawing/2014/main" id="{AEE40569-CFDC-43D3-BAAB-6B32D1AFBC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6" name="Rectangle 94">
            <a:extLst>
              <a:ext uri="{FF2B5EF4-FFF2-40B4-BE49-F238E27FC236}">
                <a16:creationId xmlns:a16="http://schemas.microsoft.com/office/drawing/2014/main" id="{7C24D5E7-02BF-46C9-8684-3BCD7DA41C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7" name="Line 95">
            <a:extLst>
              <a:ext uri="{FF2B5EF4-FFF2-40B4-BE49-F238E27FC236}">
                <a16:creationId xmlns:a16="http://schemas.microsoft.com/office/drawing/2014/main" id="{EAE744EE-68FA-4C89-B1CD-0EFE55CDB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E74DEA3-D362-42FF-8064-935476D8B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3025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/>
              <a:t>引</a:t>
            </a:r>
            <a:r>
              <a:rPr lang="en-US" altLang="zh-CN"/>
              <a:t>      </a:t>
            </a:r>
            <a:r>
              <a:rPr lang="zh-CN" altLang="en-US"/>
              <a:t>言</a:t>
            </a:r>
            <a:endParaRPr lang="zh-CN" altLang="en-US" dirty="0"/>
          </a:p>
        </p:txBody>
      </p:sp>
      <p:sp>
        <p:nvSpPr>
          <p:cNvPr id="28" name="Text Box 1056">
            <a:extLst>
              <a:ext uri="{FF2B5EF4-FFF2-40B4-BE49-F238E27FC236}">
                <a16:creationId xmlns:a16="http://schemas.microsoft.com/office/drawing/2014/main" id="{C6788C98-C2A6-42E1-80AD-199F6177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133568"/>
            <a:ext cx="2667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Char char="•"/>
              <a:defRPr sz="3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dirty="0">
                <a:latin typeface="Arial" panose="020B0604020202020204" pitchFamily="34" charset="0"/>
              </a:rPr>
              <a:t>C++</a:t>
            </a:r>
            <a:r>
              <a:rPr lang="zh-CN" altLang="en-US" sz="2800" dirty="0">
                <a:latin typeface="Arial" panose="020B0604020202020204" pitchFamily="34" charset="0"/>
              </a:rPr>
              <a:t>是高级语言</a:t>
            </a:r>
          </a:p>
        </p:txBody>
      </p:sp>
      <p:sp>
        <p:nvSpPr>
          <p:cNvPr id="29" name="Text Box 1057">
            <a:extLst>
              <a:ext uri="{FF2B5EF4-FFF2-40B4-BE49-F238E27FC236}">
                <a16:creationId xmlns:a16="http://schemas.microsoft.com/office/drawing/2014/main" id="{ED9F75F7-D5F0-49BB-976B-797A15FD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17675"/>
            <a:ext cx="5867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 2" panose="05020102010507070707" pitchFamily="18" charset="2"/>
              <a:buChar char=""/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类似于自然语言和数学语言</a:t>
            </a:r>
          </a:p>
        </p:txBody>
      </p:sp>
      <p:sp>
        <p:nvSpPr>
          <p:cNvPr id="32" name="Text Box 1048">
            <a:extLst>
              <a:ext uri="{FF2B5EF4-FFF2-40B4-BE49-F238E27FC236}">
                <a16:creationId xmlns:a16="http://schemas.microsoft.com/office/drawing/2014/main" id="{8018AE71-B28B-44D5-B11C-CB30E2BC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2739692"/>
            <a:ext cx="3589337" cy="3785652"/>
          </a:xfrm>
          <a:prstGeom prst="rect">
            <a:avLst/>
          </a:prstGeom>
          <a:noFill/>
          <a:ln w="57150" cmpd="sng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+mn-lt"/>
                <a:ea typeface="宋体" charset="0"/>
              </a:rPr>
              <a:t>#include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&lt;iostream&gt;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+mn-lt"/>
                <a:ea typeface="宋体" charset="0"/>
              </a:rPr>
              <a:t>using namespace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宋体" charset="0"/>
              </a:rPr>
              <a:t>std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CC"/>
                </a:solidFill>
                <a:latin typeface="+mn-lt"/>
                <a:ea typeface="宋体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CC"/>
                </a:solidFill>
                <a:latin typeface="+mn-lt"/>
                <a:ea typeface="宋体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宋体" charset="0"/>
              </a:rPr>
              <a:t>a,b,c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	a=10;b=4;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	c=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宋体" charset="0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	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宋体" charset="0"/>
              </a:rPr>
              <a:t>cout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&lt;&lt;c;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           </a:t>
            </a:r>
            <a:r>
              <a:rPr lang="en-US" altLang="zh-CN" dirty="0">
                <a:solidFill>
                  <a:srgbClr val="0000CC"/>
                </a:solidFill>
                <a:latin typeface="+mn-lt"/>
                <a:ea typeface="宋体" charset="0"/>
              </a:rPr>
              <a:t>return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 0;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}</a:t>
            </a:r>
          </a:p>
        </p:txBody>
      </p:sp>
      <p:sp>
        <p:nvSpPr>
          <p:cNvPr id="40" name="Text Box 1057">
            <a:extLst>
              <a:ext uri="{FF2B5EF4-FFF2-40B4-BE49-F238E27FC236}">
                <a16:creationId xmlns:a16="http://schemas.microsoft.com/office/drawing/2014/main" id="{79A52908-4828-41F8-943F-4D726B0F7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00" y="2254748"/>
            <a:ext cx="5867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 2" panose="05020102010507070707" pitchFamily="18" charset="2"/>
              <a:buChar char=""/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采用编译方式执行</a:t>
            </a:r>
          </a:p>
        </p:txBody>
      </p:sp>
      <p:sp>
        <p:nvSpPr>
          <p:cNvPr id="41" name="Text Box 1048">
            <a:extLst>
              <a:ext uri="{FF2B5EF4-FFF2-40B4-BE49-F238E27FC236}">
                <a16:creationId xmlns:a16="http://schemas.microsoft.com/office/drawing/2014/main" id="{9651CAFE-6AFD-4B85-9083-293B56AC7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415" y="2921199"/>
            <a:ext cx="1800225" cy="461962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宋体" charset="0"/>
              </a:rPr>
              <a:t>C++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宋体" charset="0"/>
              </a:rPr>
              <a:t>源程序</a:t>
            </a:r>
            <a:endParaRPr lang="en-US" altLang="zh-CN" dirty="0">
              <a:solidFill>
                <a:schemeClr val="bg2"/>
              </a:solidFill>
              <a:latin typeface="+mn-lt"/>
              <a:ea typeface="宋体" charset="0"/>
            </a:endParaRPr>
          </a:p>
        </p:txBody>
      </p:sp>
      <p:sp>
        <p:nvSpPr>
          <p:cNvPr id="42" name="Text Box 1048">
            <a:extLst>
              <a:ext uri="{FF2B5EF4-FFF2-40B4-BE49-F238E27FC236}">
                <a16:creationId xmlns:a16="http://schemas.microsoft.com/office/drawing/2014/main" id="{2518F747-C023-4C33-BF0E-6221B19E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200" y="4468335"/>
            <a:ext cx="1800000" cy="461962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宋体" charset="0"/>
              </a:rPr>
              <a:t>目 标 程 序</a:t>
            </a:r>
            <a:endParaRPr lang="en-US" altLang="zh-CN" dirty="0">
              <a:solidFill>
                <a:schemeClr val="bg2"/>
              </a:solidFill>
              <a:latin typeface="+mn-lt"/>
              <a:ea typeface="宋体" charset="0"/>
            </a:endParaRPr>
          </a:p>
        </p:txBody>
      </p:sp>
      <p:sp>
        <p:nvSpPr>
          <p:cNvPr id="43" name="Text Box 1048">
            <a:extLst>
              <a:ext uri="{FF2B5EF4-FFF2-40B4-BE49-F238E27FC236}">
                <a16:creationId xmlns:a16="http://schemas.microsoft.com/office/drawing/2014/main" id="{B8BCBC18-9A34-4F7D-ACDB-7367AA87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200" y="6021288"/>
            <a:ext cx="1800000" cy="461962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宋体" charset="0"/>
              </a:rPr>
              <a:t>可执行程序</a:t>
            </a:r>
            <a:endParaRPr lang="en-US" altLang="zh-CN" dirty="0">
              <a:solidFill>
                <a:schemeClr val="bg2"/>
              </a:solidFill>
              <a:latin typeface="+mn-lt"/>
              <a:ea typeface="宋体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1968488D-6BD6-4169-99F1-55DADD4AECDD}"/>
              </a:ext>
            </a:extLst>
          </p:cNvPr>
          <p:cNvSpPr/>
          <p:nvPr/>
        </p:nvSpPr>
        <p:spPr bwMode="auto">
          <a:xfrm rot="5400000">
            <a:off x="1547736" y="3826800"/>
            <a:ext cx="1080000" cy="2160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21477B66-E05F-4494-80E7-AC4ED5A8AABA}"/>
              </a:ext>
            </a:extLst>
          </p:cNvPr>
          <p:cNvSpPr/>
          <p:nvPr/>
        </p:nvSpPr>
        <p:spPr bwMode="auto">
          <a:xfrm rot="16200000" flipH="1">
            <a:off x="1533549" y="5373288"/>
            <a:ext cx="1080000" cy="2160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7" name="Text Box 1076">
            <a:extLst>
              <a:ext uri="{FF2B5EF4-FFF2-40B4-BE49-F238E27FC236}">
                <a16:creationId xmlns:a16="http://schemas.microsoft.com/office/drawing/2014/main" id="{800DAF50-A434-4A30-A2CC-ECC84042F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3451904"/>
            <a:ext cx="6840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 anchorCtr="1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编译程序</a:t>
            </a:r>
          </a:p>
        </p:txBody>
      </p:sp>
      <p:sp>
        <p:nvSpPr>
          <p:cNvPr id="48" name="Text Box 1077">
            <a:extLst>
              <a:ext uri="{FF2B5EF4-FFF2-40B4-BE49-F238E27FC236}">
                <a16:creationId xmlns:a16="http://schemas.microsoft.com/office/drawing/2014/main" id="{4168FA14-BB01-4005-B8D5-19907BA9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5018942"/>
            <a:ext cx="6840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 anchor="ctr" anchorCtr="1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连接程序</a:t>
            </a:r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DE961876-9176-4B6C-9D70-E4664834B2D6}"/>
              </a:ext>
            </a:extLst>
          </p:cNvPr>
          <p:cNvSpPr/>
          <p:nvPr/>
        </p:nvSpPr>
        <p:spPr bwMode="auto">
          <a:xfrm rot="10800000" flipH="1">
            <a:off x="1365920" y="3777788"/>
            <a:ext cx="685800" cy="23018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7AD190-6F99-4356-816F-E865F510D955}"/>
              </a:ext>
            </a:extLst>
          </p:cNvPr>
          <p:cNvSpPr/>
          <p:nvPr/>
        </p:nvSpPr>
        <p:spPr bwMode="auto">
          <a:xfrm rot="10800000" flipH="1">
            <a:off x="1331640" y="5273642"/>
            <a:ext cx="684212" cy="23018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2" name="Text Box 1048">
            <a:extLst>
              <a:ext uri="{FF2B5EF4-FFF2-40B4-BE49-F238E27FC236}">
                <a16:creationId xmlns:a16="http://schemas.microsoft.com/office/drawing/2014/main" id="{A5EC44C5-E65B-44D7-9D9B-5DAC2899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556" y="2895030"/>
            <a:ext cx="1136650" cy="46196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u="dbl" dirty="0">
                <a:solidFill>
                  <a:schemeClr val="bg2"/>
                </a:solidFill>
                <a:uFill>
                  <a:solidFill>
                    <a:srgbClr val="C00000"/>
                  </a:solidFill>
                </a:uFill>
                <a:latin typeface="Arial" panose="020B0604020202020204" pitchFamily="34" charset="0"/>
                <a:ea typeface="楷体" panose="02010609060101010101" pitchFamily="49" charset="-122"/>
              </a:rPr>
              <a:t>a.cpp</a:t>
            </a:r>
          </a:p>
        </p:txBody>
      </p:sp>
      <p:sp>
        <p:nvSpPr>
          <p:cNvPr id="24" name="五边形 4">
            <a:extLst>
              <a:ext uri="{FF2B5EF4-FFF2-40B4-BE49-F238E27FC236}">
                <a16:creationId xmlns:a16="http://schemas.microsoft.com/office/drawing/2014/main" id="{49797C0F-30A6-49E5-BA80-418A823A1BE6}"/>
              </a:ext>
            </a:extLst>
          </p:cNvPr>
          <p:cNvSpPr/>
          <p:nvPr/>
        </p:nvSpPr>
        <p:spPr bwMode="auto">
          <a:xfrm>
            <a:off x="504000" y="2641996"/>
            <a:ext cx="1515961" cy="50385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幼圆" charset="0"/>
              </a:rPr>
              <a:t>编译</a:t>
            </a:r>
          </a:p>
        </p:txBody>
      </p:sp>
      <p:sp>
        <p:nvSpPr>
          <p:cNvPr id="33" name="五边形 4">
            <a:extLst>
              <a:ext uri="{FF2B5EF4-FFF2-40B4-BE49-F238E27FC236}">
                <a16:creationId xmlns:a16="http://schemas.microsoft.com/office/drawing/2014/main" id="{E49B499A-483E-4284-BE6F-638CD605BA72}"/>
              </a:ext>
            </a:extLst>
          </p:cNvPr>
          <p:cNvSpPr/>
          <p:nvPr/>
        </p:nvSpPr>
        <p:spPr bwMode="auto">
          <a:xfrm>
            <a:off x="504000" y="4365104"/>
            <a:ext cx="1515961" cy="50385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幼圆" charset="0"/>
              </a:rPr>
              <a:t>连接</a:t>
            </a:r>
          </a:p>
        </p:txBody>
      </p:sp>
      <p:sp>
        <p:nvSpPr>
          <p:cNvPr id="34" name="Text Box 1048">
            <a:extLst>
              <a:ext uri="{FF2B5EF4-FFF2-40B4-BE49-F238E27FC236}">
                <a16:creationId xmlns:a16="http://schemas.microsoft.com/office/drawing/2014/main" id="{2CEE6D14-2C3D-48D3-9BB8-BC3F52BBC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505" y="4437112"/>
            <a:ext cx="1355725" cy="461962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u="dbl" dirty="0">
                <a:solidFill>
                  <a:schemeClr val="bg2"/>
                </a:solidFill>
                <a:uFill>
                  <a:solidFill>
                    <a:srgbClr val="C00000"/>
                  </a:solidFill>
                </a:uFill>
                <a:latin typeface="Arial" panose="020B0604020202020204" pitchFamily="34" charset="0"/>
                <a:ea typeface="楷体" panose="02010609060101010101" pitchFamily="49" charset="-122"/>
              </a:rPr>
              <a:t>a.obj</a:t>
            </a:r>
          </a:p>
        </p:txBody>
      </p:sp>
      <p:sp>
        <p:nvSpPr>
          <p:cNvPr id="35" name="Text Box 1048">
            <a:extLst>
              <a:ext uri="{FF2B5EF4-FFF2-40B4-BE49-F238E27FC236}">
                <a16:creationId xmlns:a16="http://schemas.microsoft.com/office/drawing/2014/main" id="{EC86810B-237B-44BE-AAA5-AAF430A9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847" y="5991373"/>
            <a:ext cx="993775" cy="461963"/>
          </a:xfrm>
          <a:prstGeom prst="rect">
            <a:avLst/>
          </a:prstGeom>
          <a:noFill/>
          <a:ln w="57150" cmpd="sng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u="dbl" dirty="0">
                <a:solidFill>
                  <a:schemeClr val="bg2"/>
                </a:solidFill>
                <a:uFill>
                  <a:solidFill>
                    <a:srgbClr val="C00000"/>
                  </a:solidFill>
                </a:uFill>
                <a:latin typeface="Arial" panose="020B0604020202020204" pitchFamily="34" charset="0"/>
                <a:ea typeface="楷体" panose="02010609060101010101" pitchFamily="49" charset="-122"/>
              </a:rPr>
              <a:t>a.exe</a:t>
            </a:r>
          </a:p>
        </p:txBody>
      </p:sp>
      <p:sp>
        <p:nvSpPr>
          <p:cNvPr id="36" name="五边形 4">
            <a:extLst>
              <a:ext uri="{FF2B5EF4-FFF2-40B4-BE49-F238E27FC236}">
                <a16:creationId xmlns:a16="http://schemas.microsoft.com/office/drawing/2014/main" id="{F590C879-1817-44E6-9DC9-20DEFEC0CFF8}"/>
              </a:ext>
            </a:extLst>
          </p:cNvPr>
          <p:cNvSpPr/>
          <p:nvPr/>
        </p:nvSpPr>
        <p:spPr bwMode="auto">
          <a:xfrm>
            <a:off x="4499992" y="3645024"/>
            <a:ext cx="524416" cy="2032608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幼圆" charset="0"/>
              </a:rPr>
              <a:t>形成的文件</a:t>
            </a:r>
          </a:p>
        </p:txBody>
      </p:sp>
    </p:spTree>
    <p:extLst>
      <p:ext uri="{BB962C8B-B14F-4D97-AF65-F5344CB8AC3E}">
        <p14:creationId xmlns:p14="http://schemas.microsoft.com/office/powerpoint/2010/main" val="30078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6" grpId="0" animBg="1"/>
      <p:bldP spid="28" grpId="0" autoUpdateAnimBg="0"/>
      <p:bldP spid="29" grpId="0" autoUpdateAnimBg="0"/>
      <p:bldP spid="32" grpId="0" build="p" animBg="1"/>
      <p:bldP spid="40" grpId="0" autoUpdateAnimBg="0"/>
      <p:bldP spid="41" grpId="0" build="p" animBg="1"/>
      <p:bldP spid="42" grpId="0" build="p" animBg="1"/>
      <p:bldP spid="43" grpId="0" build="p" animBg="1"/>
      <p:bldP spid="3" grpId="0" animBg="1"/>
      <p:bldP spid="45" grpId="0" animBg="1"/>
      <p:bldP spid="47" grpId="0" animBg="1" autoUpdateAnimBg="0"/>
      <p:bldP spid="48" grpId="0" animBg="1" autoUpdateAnimBg="0"/>
      <p:bldP spid="49" grpId="0" animBg="1"/>
      <p:bldP spid="50" grpId="0" animBg="1"/>
      <p:bldP spid="22" grpId="0" build="p"/>
      <p:bldP spid="24" grpId="0"/>
      <p:bldP spid="33" grpId="0"/>
      <p:bldP spid="34" grpId="0" build="p"/>
      <p:bldP spid="35" grpId="0" build="p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>
            <a:extLst>
              <a:ext uri="{FF2B5EF4-FFF2-40B4-BE49-F238E27FC236}">
                <a16:creationId xmlns:a16="http://schemas.microsoft.com/office/drawing/2014/main" id="{14EF314B-F913-4CE1-AEE0-C44A45087066}"/>
              </a:ext>
            </a:extLst>
          </p:cNvPr>
          <p:cNvSpPr/>
          <p:nvPr/>
        </p:nvSpPr>
        <p:spPr bwMode="auto">
          <a:xfrm rot="5400000">
            <a:off x="1079500" y="1219200"/>
            <a:ext cx="1008063" cy="2087563"/>
          </a:xfrm>
          <a:prstGeom prst="homePlate">
            <a:avLst>
              <a:gd name="adj" fmla="val 31103"/>
            </a:avLst>
          </a:prstGeom>
          <a:solidFill>
            <a:srgbClr val="92D050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3" name="Rectangle 96">
            <a:extLst>
              <a:ext uri="{FF2B5EF4-FFF2-40B4-BE49-F238E27FC236}">
                <a16:creationId xmlns:a16="http://schemas.microsoft.com/office/drawing/2014/main" id="{AAC3DAD7-D78F-4498-8748-6D2EE4C6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5" name="Rectangle 93">
            <a:extLst>
              <a:ext uri="{FF2B5EF4-FFF2-40B4-BE49-F238E27FC236}">
                <a16:creationId xmlns:a16="http://schemas.microsoft.com/office/drawing/2014/main" id="{877BA9AD-E5C7-4E06-AC43-D1BBBB8A06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6" name="Rectangle 94">
            <a:extLst>
              <a:ext uri="{FF2B5EF4-FFF2-40B4-BE49-F238E27FC236}">
                <a16:creationId xmlns:a16="http://schemas.microsoft.com/office/drawing/2014/main" id="{16BD0926-14F8-48D4-9EBC-FD906426B7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7" name="Line 95">
            <a:extLst>
              <a:ext uri="{FF2B5EF4-FFF2-40B4-BE49-F238E27FC236}">
                <a16:creationId xmlns:a16="http://schemas.microsoft.com/office/drawing/2014/main" id="{E53B6539-ECA8-435B-9466-B9CF7DD81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2BB3819-D52A-4824-9208-9FF912EB6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73025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引</a:t>
            </a:r>
            <a:r>
              <a:rPr lang="en-US" altLang="zh-CN" dirty="0"/>
              <a:t>      </a:t>
            </a:r>
            <a:r>
              <a:rPr lang="zh-CN" altLang="en-US" dirty="0"/>
              <a:t>言</a:t>
            </a:r>
          </a:p>
        </p:txBody>
      </p:sp>
      <p:sp>
        <p:nvSpPr>
          <p:cNvPr id="41" name="Text Box 1048">
            <a:extLst>
              <a:ext uri="{FF2B5EF4-FFF2-40B4-BE49-F238E27FC236}">
                <a16:creationId xmlns:a16="http://schemas.microsoft.com/office/drawing/2014/main" id="{F5495D42-70B0-4B2E-959E-BAF298DB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1870075"/>
            <a:ext cx="1800225" cy="461963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宋体" charset="0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 charset="0"/>
              </a:rPr>
              <a:t>源程序</a:t>
            </a:r>
            <a:endParaRPr lang="en-US" altLang="zh-CN" dirty="0">
              <a:solidFill>
                <a:srgbClr val="000000"/>
              </a:solidFill>
              <a:latin typeface="Arial"/>
              <a:ea typeface="宋体" charset="0"/>
            </a:endParaRPr>
          </a:p>
        </p:txBody>
      </p:sp>
      <p:sp>
        <p:nvSpPr>
          <p:cNvPr id="42" name="Text Box 1048">
            <a:extLst>
              <a:ext uri="{FF2B5EF4-FFF2-40B4-BE49-F238E27FC236}">
                <a16:creationId xmlns:a16="http://schemas.microsoft.com/office/drawing/2014/main" id="{A2AC716A-BCB5-4AD3-872E-11A1513A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1870075"/>
            <a:ext cx="1554162" cy="461963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宋体" charset="0"/>
              </a:rPr>
              <a:t>目标程序</a:t>
            </a:r>
            <a:endParaRPr lang="en-US" altLang="zh-CN" dirty="0">
              <a:solidFill>
                <a:srgbClr val="000000"/>
              </a:solidFill>
              <a:latin typeface="Arial"/>
              <a:ea typeface="宋体" charset="0"/>
            </a:endParaRPr>
          </a:p>
        </p:txBody>
      </p:sp>
      <p:sp>
        <p:nvSpPr>
          <p:cNvPr id="43" name="Text Box 1048">
            <a:extLst>
              <a:ext uri="{FF2B5EF4-FFF2-40B4-BE49-F238E27FC236}">
                <a16:creationId xmlns:a16="http://schemas.microsoft.com/office/drawing/2014/main" id="{669CB611-98B6-4D19-988C-04B282EAF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1873250"/>
            <a:ext cx="1795462" cy="461963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宋体" charset="0"/>
              </a:rPr>
              <a:t>可执行程序</a:t>
            </a:r>
            <a:endParaRPr lang="en-US" altLang="zh-CN" dirty="0">
              <a:solidFill>
                <a:srgbClr val="000000"/>
              </a:solidFill>
              <a:latin typeface="Arial"/>
              <a:ea typeface="宋体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857BC814-E793-4F52-BDFF-2ABBF10E5FB3}"/>
              </a:ext>
            </a:extLst>
          </p:cNvPr>
          <p:cNvSpPr/>
          <p:nvPr/>
        </p:nvSpPr>
        <p:spPr bwMode="auto">
          <a:xfrm>
            <a:off x="2579688" y="1987550"/>
            <a:ext cx="846137" cy="2317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33BD452C-CCBD-48EB-A3F1-F2BC2038FAC3}"/>
              </a:ext>
            </a:extLst>
          </p:cNvPr>
          <p:cNvSpPr/>
          <p:nvPr/>
        </p:nvSpPr>
        <p:spPr bwMode="auto">
          <a:xfrm>
            <a:off x="5081588" y="1998663"/>
            <a:ext cx="844550" cy="2317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" name="Text Box 1056">
            <a:extLst>
              <a:ext uri="{FF2B5EF4-FFF2-40B4-BE49-F238E27FC236}">
                <a16:creationId xmlns:a16="http://schemas.microsoft.com/office/drawing/2014/main" id="{F011736B-D411-4A4A-916B-0FDA1947D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62" y="1033790"/>
            <a:ext cx="3389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Char char="•"/>
              <a:defRPr sz="3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dirty="0">
                <a:latin typeface="Arial" panose="020B0604020202020204" pitchFamily="34" charset="0"/>
              </a:rPr>
              <a:t>C++</a:t>
            </a:r>
            <a:r>
              <a:rPr lang="zh-CN" altLang="en-US" sz="2800" dirty="0">
                <a:latin typeface="Arial" panose="020B0604020202020204" pitchFamily="34" charset="0"/>
              </a:rPr>
              <a:t>程序的开发流程</a:t>
            </a:r>
          </a:p>
        </p:txBody>
      </p:sp>
      <p:sp>
        <p:nvSpPr>
          <p:cNvPr id="31" name="Text Box 38">
            <a:hlinkClick r:id="rId2" action="ppaction://hlinksldjump"/>
            <a:extLst>
              <a:ext uri="{FF2B5EF4-FFF2-40B4-BE49-F238E27FC236}">
                <a16:creationId xmlns:a16="http://schemas.microsoft.com/office/drawing/2014/main" id="{C1A213F7-3CDA-4ED5-A923-E8B97A85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767013"/>
            <a:ext cx="1217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</a:t>
            </a:r>
          </a:p>
        </p:txBody>
      </p:sp>
      <p:sp>
        <p:nvSpPr>
          <p:cNvPr id="33" name="Text Box 38">
            <a:hlinkClick r:id="rId2" action="ppaction://hlinksldjump"/>
            <a:extLst>
              <a:ext uri="{FF2B5EF4-FFF2-40B4-BE49-F238E27FC236}">
                <a16:creationId xmlns:a16="http://schemas.microsoft.com/office/drawing/2014/main" id="{28425C91-1688-4469-9083-1DDF8DA3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98813"/>
            <a:ext cx="2447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表述算法</a:t>
            </a:r>
          </a:p>
        </p:txBody>
      </p:sp>
      <p:sp>
        <p:nvSpPr>
          <p:cNvPr id="34" name="Text Box 38">
            <a:hlinkClick r:id="rId2" action="ppaction://hlinksldjump"/>
            <a:extLst>
              <a:ext uri="{FF2B5EF4-FFF2-40B4-BE49-F238E27FC236}">
                <a16:creationId xmlns:a16="http://schemas.microsoft.com/office/drawing/2014/main" id="{2CE7A1BC-7EA8-47CC-9FC1-24206E42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2736850"/>
            <a:ext cx="5367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解决某个问题的步骤</a:t>
            </a:r>
          </a:p>
        </p:txBody>
      </p:sp>
      <p:sp>
        <p:nvSpPr>
          <p:cNvPr id="35" name="Text Box 1056">
            <a:extLst>
              <a:ext uri="{FF2B5EF4-FFF2-40B4-BE49-F238E27FC236}">
                <a16:creationId xmlns:a16="http://schemas.microsoft.com/office/drawing/2014/main" id="{07542642-620F-44E1-B5CB-F68A1248B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2532063"/>
            <a:ext cx="234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Char char="•"/>
              <a:defRPr sz="3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800" dirty="0"/>
              <a:t>课程主要内容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AB7E0CDA-C2A2-4BCA-B85C-BA36C186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054350"/>
            <a:ext cx="3914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Char char="E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</a:rPr>
              <a:t>程序设计的方法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</a:endParaRPr>
          </a:p>
          <a:p>
            <a:pPr marL="342900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Char char="E"/>
              <a:defRPr/>
            </a:pP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</a:rPr>
              <a:t>C++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</a:rPr>
              <a:t>的语法规则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</a:endParaRPr>
          </a:p>
          <a:p>
            <a:pPr marL="342900" algn="just" eaLnBrk="1" hangingPunct="1">
              <a:spcBef>
                <a:spcPts val="0"/>
              </a:spcBef>
              <a:buClr>
                <a:srgbClr val="C00000"/>
              </a:buClr>
              <a:buFont typeface="Wingdings 2" panose="05020102010507070707" pitchFamily="18" charset="2"/>
              <a:buChar char="E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</a:rPr>
              <a:t>调试程序的过程和技巧</a:t>
            </a:r>
          </a:p>
        </p:txBody>
      </p:sp>
      <p:sp>
        <p:nvSpPr>
          <p:cNvPr id="37" name="Text Box 1056">
            <a:extLst>
              <a:ext uri="{FF2B5EF4-FFF2-40B4-BE49-F238E27FC236}">
                <a16:creationId xmlns:a16="http://schemas.microsoft.com/office/drawing/2014/main" id="{5E55B27D-ADD9-420C-884D-6D7F3BEA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630613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Char char="•"/>
              <a:defRPr sz="3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sz="2800" dirty="0"/>
              <a:t>学习建议</a:t>
            </a:r>
          </a:p>
        </p:txBody>
      </p:sp>
      <p:sp>
        <p:nvSpPr>
          <p:cNvPr id="44" name="Text Box 50">
            <a:extLst>
              <a:ext uri="{FF2B5EF4-FFF2-40B4-BE49-F238E27FC236}">
                <a16:creationId xmlns:a16="http://schemas.microsoft.com/office/drawing/2014/main" id="{852FCFE3-5562-4FBD-AE41-6FF2DE8F5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206875"/>
            <a:ext cx="8270875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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幼圆" charset="0"/>
              </a:rPr>
              <a:t> 多读程序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cs typeface="幼圆" charset="0"/>
            </a:endParaRPr>
          </a:p>
          <a:p>
            <a:pPr algn="just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dirty="0">
                <a:solidFill>
                  <a:srgbClr val="1E2E53"/>
                </a:solidFill>
                <a:latin typeface="Times New Roman" pitchFamily="18" charset="0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熟悉语法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及程序设计的方法和技巧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幼圆" charset="0"/>
              </a:rPr>
              <a:t> </a:t>
            </a:r>
          </a:p>
          <a:p>
            <a:pPr marL="34290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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幼圆" charset="0"/>
              </a:rPr>
              <a:t>多写程序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cs typeface="幼圆" charset="0"/>
            </a:endParaRPr>
          </a:p>
          <a:p>
            <a:pPr algn="just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dirty="0">
                <a:solidFill>
                  <a:srgbClr val="1E2E5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实践出真知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cs typeface="幼圆" charset="0"/>
            </a:endParaRPr>
          </a:p>
          <a:p>
            <a:pPr marL="34290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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幼圆" charset="0"/>
              </a:rPr>
              <a:t>多上机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cs typeface="幼圆" charset="0"/>
            </a:endParaRPr>
          </a:p>
          <a:p>
            <a:pPr algn="just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dirty="0">
                <a:solidFill>
                  <a:srgbClr val="1E2E5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掌握调试程序的过程和技巧，总结各类程序常见的错误及解决方法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build="p" animBg="1"/>
      <p:bldP spid="42" grpId="0" build="p" animBg="1"/>
      <p:bldP spid="43" grpId="0" build="p" animBg="1"/>
      <p:bldP spid="3" grpId="0" animBg="1"/>
      <p:bldP spid="45" grpId="0" animBg="1"/>
      <p:bldP spid="30" grpId="0" autoUpdateAnimBg="0"/>
      <p:bldP spid="31" grpId="0" autoUpdateAnimBg="0"/>
      <p:bldP spid="33" grpId="0" autoUpdateAnimBg="0"/>
      <p:bldP spid="34" grpId="0" autoUpdateAnimBg="0"/>
      <p:bldP spid="35" grpId="0" autoUpdateAnimBg="0"/>
      <p:bldP spid="36" grpId="0" build="p" autoUpdateAnimBg="0"/>
      <p:bldP spid="37" grpId="0" autoUpdateAnimBg="0"/>
      <p:bldP spid="4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120FB6F-665E-493E-81C6-B4CAA56A2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第一讲</a:t>
            </a:r>
          </a:p>
        </p:txBody>
      </p:sp>
      <p:sp>
        <p:nvSpPr>
          <p:cNvPr id="49196" name="Text Box 44">
            <a:hlinkClick r:id="rId2" action="ppaction://hlinksldjump"/>
            <a:extLst>
              <a:ext uri="{FF2B5EF4-FFF2-40B4-BE49-F238E27FC236}">
                <a16:creationId xmlns:a16="http://schemas.microsoft.com/office/drawing/2014/main" id="{27BD353D-6D21-4254-9DB6-DEC4B5F3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C++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程序的构成规则</a:t>
            </a:r>
          </a:p>
        </p:txBody>
      </p:sp>
      <p:sp>
        <p:nvSpPr>
          <p:cNvPr id="49197" name="Text Box 45">
            <a:hlinkClick r:id="rId3" action="ppaction://hlinksldjump"/>
            <a:extLst>
              <a:ext uri="{FF2B5EF4-FFF2-40B4-BE49-F238E27FC236}">
                <a16:creationId xmlns:a16="http://schemas.microsoft.com/office/drawing/2014/main" id="{B3905C4E-F0DE-4730-9F76-9FC72BE4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19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常量和变量</a:t>
            </a:r>
          </a:p>
        </p:txBody>
      </p:sp>
      <p:sp>
        <p:nvSpPr>
          <p:cNvPr id="49198" name="Text Box 46">
            <a:hlinkClick r:id="rId4" action="ppaction://hlinksldjump"/>
            <a:extLst>
              <a:ext uri="{FF2B5EF4-FFF2-40B4-BE49-F238E27FC236}">
                <a16:creationId xmlns:a16="http://schemas.microsoft.com/office/drawing/2014/main" id="{2EC51360-AA85-4520-9874-D9B23C78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3429000"/>
            <a:ext cx="4110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数据类型</a:t>
            </a:r>
          </a:p>
        </p:txBody>
      </p:sp>
      <p:sp>
        <p:nvSpPr>
          <p:cNvPr id="49199" name="Text Box 47">
            <a:hlinkClick r:id="rId5" action="ppaction://hlinksldjump"/>
            <a:extLst>
              <a:ext uri="{FF2B5EF4-FFF2-40B4-BE49-F238E27FC236}">
                <a16:creationId xmlns:a16="http://schemas.microsoft.com/office/drawing/2014/main" id="{AC10D7B2-D5F0-4855-8925-3A2D6B9C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常用数学库函数</a:t>
            </a:r>
          </a:p>
        </p:txBody>
      </p:sp>
      <p:sp>
        <p:nvSpPr>
          <p:cNvPr id="49206" name="Text Box 54">
            <a:hlinkClick r:id="rId6" action="ppaction://hlinksldjump"/>
            <a:extLst>
              <a:ext uri="{FF2B5EF4-FFF2-40B4-BE49-F238E27FC236}">
                <a16:creationId xmlns:a16="http://schemas.microsoft.com/office/drawing/2014/main" id="{06C63FC5-73C8-42A8-ABDC-F45B0EFF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算术表达式</a:t>
            </a:r>
          </a:p>
        </p:txBody>
      </p:sp>
      <p:sp>
        <p:nvSpPr>
          <p:cNvPr id="49208" name="Rectangle 56">
            <a:extLst>
              <a:ext uri="{FF2B5EF4-FFF2-40B4-BE49-F238E27FC236}">
                <a16:creationId xmlns:a16="http://schemas.microsoft.com/office/drawing/2014/main" id="{3EC218DA-E81E-40C0-BCA1-AF13D902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1409700"/>
            <a:ext cx="6059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第一章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    C++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itchFamily="2" charset="-122"/>
              </a:rPr>
              <a:t>语言基础</a:t>
            </a:r>
          </a:p>
        </p:txBody>
      </p:sp>
      <p:sp>
        <p:nvSpPr>
          <p:cNvPr id="49209" name="Text Box 57">
            <a:hlinkClick r:id="rId7" action="ppaction://hlinksldjump"/>
            <a:extLst>
              <a:ext uri="{FF2B5EF4-FFF2-40B4-BE49-F238E27FC236}">
                <a16:creationId xmlns:a16="http://schemas.microsoft.com/office/drawing/2014/main" id="{B9195E8E-367B-4FA5-8F68-76CC16A43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赋值表达式</a:t>
            </a:r>
          </a:p>
        </p:txBody>
      </p:sp>
      <p:sp>
        <p:nvSpPr>
          <p:cNvPr id="49210" name="Text Box 58">
            <a:hlinkClick r:id="rId8" action="ppaction://hlinksldjump"/>
            <a:extLst>
              <a:ext uri="{FF2B5EF4-FFF2-40B4-BE49-F238E27FC236}">
                <a16:creationId xmlns:a16="http://schemas.microsoft.com/office/drawing/2014/main" id="{95AC98BA-2B5A-4C74-A3FA-33D27F49A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912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Monotype Sorts" pitchFamily="-84" charset="2"/>
              </a:rPr>
              <a:t> 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 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逗号表达式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6" grpId="0" autoUpdateAnimBg="0"/>
      <p:bldP spid="49197" grpId="0" autoUpdateAnimBg="0"/>
      <p:bldP spid="49198" grpId="0" autoUpdateAnimBg="0"/>
      <p:bldP spid="49199" grpId="0" autoUpdateAnimBg="0"/>
      <p:bldP spid="49206" grpId="0" autoUpdateAnimBg="0"/>
      <p:bldP spid="49209" grpId="0" autoUpdateAnimBg="0"/>
      <p:bldP spid="492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4" name="AutoShape 58">
            <a:extLst>
              <a:ext uri="{FF2B5EF4-FFF2-40B4-BE49-F238E27FC236}">
                <a16:creationId xmlns:a16="http://schemas.microsoft.com/office/drawing/2014/main" id="{13D1430B-566E-49D2-B457-ADE83052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048015"/>
            <a:ext cx="3659051" cy="3530545"/>
          </a:xfrm>
          <a:prstGeom prst="wedgeRoundRectCallout">
            <a:avLst>
              <a:gd name="adj1" fmla="val -48680"/>
              <a:gd name="adj2" fmla="val 5006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algn="r" eaLnBrk="1" hangingPunct="1"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50252" name="AutoShape 76">
            <a:extLst>
              <a:ext uri="{FF2B5EF4-FFF2-40B4-BE49-F238E27FC236}">
                <a16:creationId xmlns:a16="http://schemas.microsoft.com/office/drawing/2014/main" id="{FD740030-482D-486F-A3B4-ECF658A4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571" y="3861048"/>
            <a:ext cx="4291766" cy="2947233"/>
          </a:xfrm>
          <a:prstGeom prst="wedgeRoundRectCallout">
            <a:avLst>
              <a:gd name="adj1" fmla="val -45106"/>
              <a:gd name="adj2" fmla="val 323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b" anchorCtr="0"/>
          <a:lstStyle/>
          <a:p>
            <a:pPr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50250" name="AutoShape 74">
            <a:extLst>
              <a:ext uri="{FF2B5EF4-FFF2-40B4-BE49-F238E27FC236}">
                <a16:creationId xmlns:a16="http://schemas.microsoft.com/office/drawing/2014/main" id="{A32BB3DC-4624-4F36-B666-0093699C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452" y="1412776"/>
            <a:ext cx="4276885" cy="2373958"/>
          </a:xfrm>
          <a:prstGeom prst="wedgeRoundRectCallout">
            <a:avLst>
              <a:gd name="adj1" fmla="val -48899"/>
              <a:gd name="adj2" fmla="val 4689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b" anchorCtr="0"/>
          <a:lstStyle/>
          <a:p>
            <a:pPr algn="ctr"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50272" name="Rectangle 96">
            <a:extLst>
              <a:ext uri="{FF2B5EF4-FFF2-40B4-BE49-F238E27FC236}">
                <a16:creationId xmlns:a16="http://schemas.microsoft.com/office/drawing/2014/main" id="{5D41B226-3EC4-4B7C-A685-15D8659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6834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06F4EAD-305B-4B4F-BD02-C54DD5CC0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45504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程序的构成规则</a:t>
            </a:r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88FC8181-F03F-46DE-A396-40626D8C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1 a=10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b=4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，求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a+b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的值。</a:t>
            </a:r>
          </a:p>
        </p:txBody>
      </p:sp>
      <p:sp>
        <p:nvSpPr>
          <p:cNvPr id="50221" name="Text Box 45">
            <a:extLst>
              <a:ext uri="{FF2B5EF4-FFF2-40B4-BE49-F238E27FC236}">
                <a16:creationId xmlns:a16="http://schemas.microsoft.com/office/drawing/2014/main" id="{49E99EB6-385A-4D50-A78C-6CAE3627A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找出两个数中的最大数。</a:t>
            </a:r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1B8C253D-49E6-494F-8EBC-2C46AD24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22" y="2158960"/>
            <a:ext cx="3565375" cy="44196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#include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main()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a,b,c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;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	a=10;b=4;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	c=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;  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cout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&lt;&lt;c;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         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return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0;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269" name="Rectangle 93">
            <a:extLst>
              <a:ext uri="{FF2B5EF4-FFF2-40B4-BE49-F238E27FC236}">
                <a16:creationId xmlns:a16="http://schemas.microsoft.com/office/drawing/2014/main" id="{6B5668C1-CE25-4D46-BA60-24BB7636B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6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0" name="Rectangle 94">
            <a:extLst>
              <a:ext uri="{FF2B5EF4-FFF2-40B4-BE49-F238E27FC236}">
                <a16:creationId xmlns:a16="http://schemas.microsoft.com/office/drawing/2014/main" id="{460C336B-6EF1-4CE6-A228-63A28C346D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8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1" name="Line 95">
            <a:extLst>
              <a:ext uri="{FF2B5EF4-FFF2-40B4-BE49-F238E27FC236}">
                <a16:creationId xmlns:a16="http://schemas.microsoft.com/office/drawing/2014/main" id="{D75E00E4-6EC0-48E9-B26C-00C1CE5B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896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48" name="Rectangle 49">
            <a:extLst>
              <a:ext uri="{FF2B5EF4-FFF2-40B4-BE49-F238E27FC236}">
                <a16:creationId xmlns:a16="http://schemas.microsoft.com/office/drawing/2014/main" id="{1961017D-4CDF-42CE-A53E-81B4DC860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874" y="717049"/>
            <a:ext cx="4259463" cy="6091232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#include 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lang="en-US" altLang="zh-CN" sz="22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{	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a=1,b=3,c;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max(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,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c=max(</a:t>
            </a:r>
            <a:r>
              <a:rPr lang="en-US" altLang="zh-CN" sz="22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a,b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);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sz="22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cout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&lt;&lt;c;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          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return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0;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max(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</a:t>
            </a:r>
            <a:r>
              <a:rPr lang="en-US" altLang="zh-CN" sz="22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x,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y)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z;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if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(x&gt;y)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      z=x;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else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                z=y;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	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return</a:t>
            </a: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 z;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2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}</a:t>
            </a:r>
            <a:endParaRPr lang="zh-CN" altLang="en-US" sz="2200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id="{D95EFC79-F697-43BA-BC05-3282E31D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779" y="2996952"/>
            <a:ext cx="19517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程序由一个或多个函数构成</a:t>
            </a:r>
          </a:p>
        </p:txBody>
      </p:sp>
      <p:sp>
        <p:nvSpPr>
          <p:cNvPr id="51" name="Text Box 88">
            <a:extLst>
              <a:ext uri="{FF2B5EF4-FFF2-40B4-BE49-F238E27FC236}">
                <a16:creationId xmlns:a16="http://schemas.microsoft.com/office/drawing/2014/main" id="{D9DB5132-B17B-43C6-9D19-A8C4D9F6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514" y="4275741"/>
            <a:ext cx="18595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每个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程序有且只有一个主函数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6ACA6C-00EC-415C-97D9-ABDD20EC656D}"/>
              </a:ext>
            </a:extLst>
          </p:cNvPr>
          <p:cNvCxnSpPr>
            <a:cxnSpLocks/>
          </p:cNvCxnSpPr>
          <p:nvPr/>
        </p:nvCxnSpPr>
        <p:spPr bwMode="auto">
          <a:xfrm flipV="1">
            <a:off x="7047867" y="2852936"/>
            <a:ext cx="0" cy="3073693"/>
          </a:xfrm>
          <a:prstGeom prst="line">
            <a:avLst/>
          </a:prstGeom>
          <a:ln w="38100" cap="flat" cmpd="sng" algn="ctr">
            <a:solidFill>
              <a:schemeClr val="bg2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 Box 55">
            <a:extLst>
              <a:ext uri="{FF2B5EF4-FFF2-40B4-BE49-F238E27FC236}">
                <a16:creationId xmlns:a16="http://schemas.microsoft.com/office/drawing/2014/main" id="{2ECB879B-FEB6-469C-8071-C3B0FF1DB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1" y="3048015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charset="0"/>
              </a:rPr>
              <a:t>main</a:t>
            </a:r>
          </a:p>
        </p:txBody>
      </p:sp>
      <p:sp>
        <p:nvSpPr>
          <p:cNvPr id="62" name="Text Box 55">
            <a:extLst>
              <a:ext uri="{FF2B5EF4-FFF2-40B4-BE49-F238E27FC236}">
                <a16:creationId xmlns:a16="http://schemas.microsoft.com/office/drawing/2014/main" id="{D2816885-E9C7-448E-BEDC-A2EF8DD3C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595" y="1382870"/>
            <a:ext cx="22701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charset="0"/>
              </a:rPr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4" grpId="0" animBg="1"/>
      <p:bldP spid="50252" grpId="0" animBg="1"/>
      <p:bldP spid="50250" grpId="0" animBg="1"/>
      <p:bldP spid="50220" grpId="0" autoUpdateAnimBg="0"/>
      <p:bldP spid="50221" grpId="0" autoUpdateAnimBg="0"/>
      <p:bldP spid="50225" grpId="0" animBg="1"/>
      <p:bldP spid="48" grpId="0" animBg="1"/>
      <p:bldP spid="50" grpId="0" autoUpdateAnimBg="0"/>
      <p:bldP spid="51" grpId="0" autoUpdateAnimBg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4" name="AutoShape 58">
            <a:extLst>
              <a:ext uri="{FF2B5EF4-FFF2-40B4-BE49-F238E27FC236}">
                <a16:creationId xmlns:a16="http://schemas.microsoft.com/office/drawing/2014/main" id="{13D1430B-566E-49D2-B457-ADE83052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3" y="2617689"/>
            <a:ext cx="3659051" cy="3574727"/>
          </a:xfrm>
          <a:prstGeom prst="wedgeRoundRectCallout">
            <a:avLst>
              <a:gd name="adj1" fmla="val -48680"/>
              <a:gd name="adj2" fmla="val 5006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eaVert" wrap="none" lIns="0" tIns="0" rIns="0" bIns="0" anchor="b" anchorCtr="0"/>
          <a:lstStyle/>
          <a:p>
            <a:pPr algn="ctr" eaLnBrk="1" hangingPunct="1">
              <a:defRPr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主函数</a:t>
            </a:r>
          </a:p>
        </p:txBody>
      </p:sp>
      <p:sp>
        <p:nvSpPr>
          <p:cNvPr id="31" name="AutoShape 51">
            <a:extLst>
              <a:ext uri="{FF2B5EF4-FFF2-40B4-BE49-F238E27FC236}">
                <a16:creationId xmlns:a16="http://schemas.microsoft.com/office/drawing/2014/main" id="{010020C8-901F-42CA-AF1C-1EBB862D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5" y="2669108"/>
            <a:ext cx="1863599" cy="403365"/>
          </a:xfrm>
          <a:prstGeom prst="rightArrow">
            <a:avLst>
              <a:gd name="adj1" fmla="val 100000"/>
              <a:gd name="adj2" fmla="val 0"/>
            </a:avLst>
          </a:prstGeom>
          <a:noFill/>
          <a:ln w="28575">
            <a:solidFill>
              <a:srgbClr val="660066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32" name="Text Box 61">
            <a:extLst>
              <a:ext uri="{FF2B5EF4-FFF2-40B4-BE49-F238E27FC236}">
                <a16:creationId xmlns:a16="http://schemas.microsoft.com/office/drawing/2014/main" id="{1740732A-7A73-462B-83BC-8767A6CC7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837" y="2610808"/>
            <a:ext cx="1497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函数首部</a:t>
            </a:r>
          </a:p>
        </p:txBody>
      </p:sp>
      <p:sp>
        <p:nvSpPr>
          <p:cNvPr id="50226" name="Rectangle 50">
            <a:extLst>
              <a:ext uri="{FF2B5EF4-FFF2-40B4-BE49-F238E27FC236}">
                <a16:creationId xmlns:a16="http://schemas.microsoft.com/office/drawing/2014/main" id="{E8E1E12A-0135-4CD3-98F9-0336D34B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118807"/>
            <a:ext cx="1500070" cy="1642776"/>
          </a:xfrm>
          <a:prstGeom prst="rect">
            <a:avLst/>
          </a:prstGeom>
          <a:noFill/>
          <a:ln w="38100">
            <a:solidFill>
              <a:srgbClr val="660066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774000" tIns="370800" anchorCtr="1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dirty="0">
              <a:solidFill>
                <a:schemeClr val="bg2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227" name="AutoShape 51">
            <a:extLst>
              <a:ext uri="{FF2B5EF4-FFF2-40B4-BE49-F238E27FC236}">
                <a16:creationId xmlns:a16="http://schemas.microsoft.com/office/drawing/2014/main" id="{B384B784-D6A0-4F8C-A017-CE5964B5B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64" y="3546912"/>
            <a:ext cx="1514244" cy="447836"/>
          </a:xfrm>
          <a:prstGeom prst="rightArrow">
            <a:avLst>
              <a:gd name="adj1" fmla="val 100000"/>
              <a:gd name="adj2" fmla="val 0"/>
            </a:avLst>
          </a:prstGeom>
          <a:noFill/>
          <a:ln w="28575">
            <a:solidFill>
              <a:srgbClr val="660066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272" name="Rectangle 96">
            <a:extLst>
              <a:ext uri="{FF2B5EF4-FFF2-40B4-BE49-F238E27FC236}">
                <a16:creationId xmlns:a16="http://schemas.microsoft.com/office/drawing/2014/main" id="{5D41B226-3EC4-4B7C-A685-15D8659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6834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 dirty="0">
              <a:solidFill>
                <a:schemeClr val="bg2"/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06F4EAD-305B-4B4F-BD02-C54DD5CC0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45504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程序的构成规则</a:t>
            </a:r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88FC8181-F03F-46DE-A396-40626D8C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例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1 a=10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b=4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，求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a+b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</a:rPr>
              <a:t>的值。</a:t>
            </a:r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1B8C253D-49E6-494F-8EBC-2C46AD24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97" y="1772816"/>
            <a:ext cx="3565375" cy="44196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#include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main() 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    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a,b,c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;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     a=10;b=4;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     c=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;   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    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cout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&lt;&lt;c;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    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return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 0;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235" name="AutoShape 59">
            <a:extLst>
              <a:ext uri="{FF2B5EF4-FFF2-40B4-BE49-F238E27FC236}">
                <a16:creationId xmlns:a16="http://schemas.microsoft.com/office/drawing/2014/main" id="{CF5B24B0-C99E-403E-A72A-7E5617E3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184" y="3089712"/>
            <a:ext cx="1638523" cy="457200"/>
          </a:xfrm>
          <a:prstGeom prst="wedgeRoundRectCallout">
            <a:avLst>
              <a:gd name="adj1" fmla="val -150019"/>
              <a:gd name="adj2" fmla="val 12778"/>
              <a:gd name="adj3" fmla="val 16667"/>
            </a:avLst>
          </a:prstGeom>
          <a:noFill/>
          <a:ln w="28575">
            <a:solidFill>
              <a:srgbClr val="66006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函数体开始</a:t>
            </a:r>
          </a:p>
        </p:txBody>
      </p:sp>
      <p:sp>
        <p:nvSpPr>
          <p:cNvPr id="50236" name="AutoShape 60">
            <a:extLst>
              <a:ext uri="{FF2B5EF4-FFF2-40B4-BE49-F238E27FC236}">
                <a16:creationId xmlns:a16="http://schemas.microsoft.com/office/drawing/2014/main" id="{572474C8-E192-41BB-91F6-6104DB67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750" y="6022894"/>
            <a:ext cx="1632886" cy="457200"/>
          </a:xfrm>
          <a:prstGeom prst="wedgeRoundRectCallout">
            <a:avLst>
              <a:gd name="adj1" fmla="val -150163"/>
              <a:gd name="adj2" fmla="val -49654"/>
              <a:gd name="adj3" fmla="val 16667"/>
            </a:avLst>
          </a:prstGeom>
          <a:noFill/>
          <a:ln w="28575">
            <a:solidFill>
              <a:srgbClr val="66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函数体结束</a:t>
            </a:r>
          </a:p>
        </p:txBody>
      </p:sp>
      <p:sp>
        <p:nvSpPr>
          <p:cNvPr id="50237" name="Text Box 61">
            <a:extLst>
              <a:ext uri="{FF2B5EF4-FFF2-40B4-BE49-F238E27FC236}">
                <a16:creationId xmlns:a16="http://schemas.microsoft.com/office/drawing/2014/main" id="{29778C69-D134-4BE9-8643-9B8AAF93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912" y="3546912"/>
            <a:ext cx="1497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定义变量</a:t>
            </a:r>
          </a:p>
        </p:txBody>
      </p:sp>
      <p:sp>
        <p:nvSpPr>
          <p:cNvPr id="50239" name="Text Box 63">
            <a:extLst>
              <a:ext uri="{FF2B5EF4-FFF2-40B4-BE49-F238E27FC236}">
                <a16:creationId xmlns:a16="http://schemas.microsoft.com/office/drawing/2014/main" id="{86C0B774-C93F-4757-A75E-32E7EACD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521" y="3531102"/>
            <a:ext cx="467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;</a:t>
            </a:r>
            <a:endParaRPr lang="en-US" altLang="zh-CN" b="0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0240" name="Text Box 64">
            <a:extLst>
              <a:ext uri="{FF2B5EF4-FFF2-40B4-BE49-F238E27FC236}">
                <a16:creationId xmlns:a16="http://schemas.microsoft.com/office/drawing/2014/main" id="{580C195F-6560-4F4F-AF91-1075984D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07" y="3989016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;</a:t>
            </a:r>
            <a:endParaRPr lang="en-US" altLang="zh-CN" b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50241" name="Text Box 65">
            <a:extLst>
              <a:ext uri="{FF2B5EF4-FFF2-40B4-BE49-F238E27FC236}">
                <a16:creationId xmlns:a16="http://schemas.microsoft.com/office/drawing/2014/main" id="{24EEEFAD-AE10-4448-A0CF-176094B8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118" y="3989016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;</a:t>
            </a:r>
          </a:p>
        </p:txBody>
      </p:sp>
      <p:sp>
        <p:nvSpPr>
          <p:cNvPr id="50244" name="Text Box 68">
            <a:extLst>
              <a:ext uri="{FF2B5EF4-FFF2-40B4-BE49-F238E27FC236}">
                <a16:creationId xmlns:a16="http://schemas.microsoft.com/office/drawing/2014/main" id="{A64CF501-B997-46CD-861A-7D783185C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822923"/>
            <a:ext cx="553998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</a:t>
            </a:r>
          </a:p>
        </p:txBody>
      </p:sp>
      <p:sp>
        <p:nvSpPr>
          <p:cNvPr id="50242" name="Text Box 66">
            <a:extLst>
              <a:ext uri="{FF2B5EF4-FFF2-40B4-BE49-F238E27FC236}">
                <a16:creationId xmlns:a16="http://schemas.microsoft.com/office/drawing/2014/main" id="{04BB67EC-6858-4CB5-961D-999339B04E2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43758" y="4885447"/>
            <a:ext cx="40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</p:txBody>
      </p:sp>
      <p:sp>
        <p:nvSpPr>
          <p:cNvPr id="50238" name="Text Box 62">
            <a:extLst>
              <a:ext uri="{FF2B5EF4-FFF2-40B4-BE49-F238E27FC236}">
                <a16:creationId xmlns:a16="http://schemas.microsoft.com/office/drawing/2014/main" id="{D1D9CB52-B11C-4266-A8B1-3F196DB85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41100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</p:txBody>
      </p:sp>
      <p:sp>
        <p:nvSpPr>
          <p:cNvPr id="50269" name="Rectangle 93">
            <a:extLst>
              <a:ext uri="{FF2B5EF4-FFF2-40B4-BE49-F238E27FC236}">
                <a16:creationId xmlns:a16="http://schemas.microsoft.com/office/drawing/2014/main" id="{6B5668C1-CE25-4D46-BA60-24BB7636B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6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0" name="Rectangle 94">
            <a:extLst>
              <a:ext uri="{FF2B5EF4-FFF2-40B4-BE49-F238E27FC236}">
                <a16:creationId xmlns:a16="http://schemas.microsoft.com/office/drawing/2014/main" id="{460C336B-6EF1-4CE6-A228-63A28C346D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8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1" name="Line 95">
            <a:extLst>
              <a:ext uri="{FF2B5EF4-FFF2-40B4-BE49-F238E27FC236}">
                <a16:creationId xmlns:a16="http://schemas.microsoft.com/office/drawing/2014/main" id="{D75E00E4-6EC0-48E9-B26C-00C1CE5B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896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" name="左中括号 1">
            <a:extLst>
              <a:ext uri="{FF2B5EF4-FFF2-40B4-BE49-F238E27FC236}">
                <a16:creationId xmlns:a16="http://schemas.microsoft.com/office/drawing/2014/main" id="{91332A4C-0871-4EDE-8EA9-0E97B2C29F44}"/>
              </a:ext>
            </a:extLst>
          </p:cNvPr>
          <p:cNvSpPr/>
          <p:nvPr/>
        </p:nvSpPr>
        <p:spPr bwMode="auto">
          <a:xfrm>
            <a:off x="592525" y="3400590"/>
            <a:ext cx="307068" cy="2622304"/>
          </a:xfrm>
          <a:prstGeom prst="leftBracket">
            <a:avLst/>
          </a:prstGeom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id="{D95EFC79-F697-43BA-BC05-3282E31D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556792"/>
            <a:ext cx="5256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程序由一个或多个函数构成</a:t>
            </a:r>
          </a:p>
        </p:txBody>
      </p:sp>
      <p:sp>
        <p:nvSpPr>
          <p:cNvPr id="51" name="Text Box 88">
            <a:extLst>
              <a:ext uri="{FF2B5EF4-FFF2-40B4-BE49-F238E27FC236}">
                <a16:creationId xmlns:a16="http://schemas.microsoft.com/office/drawing/2014/main" id="{D9DB5132-B17B-43C6-9D19-A8C4D9F6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2060848"/>
            <a:ext cx="4811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-84" charset="2"/>
              </a:rPr>
              <a:t>每个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程序有且只有一个主函数</a:t>
            </a:r>
          </a:p>
        </p:txBody>
      </p:sp>
      <p:sp>
        <p:nvSpPr>
          <p:cNvPr id="30" name="Text Box 79">
            <a:extLst>
              <a:ext uri="{FF2B5EF4-FFF2-40B4-BE49-F238E27FC236}">
                <a16:creationId xmlns:a16="http://schemas.microsoft.com/office/drawing/2014/main" id="{0847D8F1-844B-4F77-B865-A536E0F28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2564904"/>
            <a:ext cx="3006725" cy="460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主函数的构成规则</a:t>
            </a:r>
            <a:endParaRPr lang="zh-CN" altLang="en-US" b="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7AB12EE7-43A1-4DD6-9ECE-3CE1BB1F8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837" y="4695527"/>
            <a:ext cx="1497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执行部分</a:t>
            </a:r>
          </a:p>
        </p:txBody>
      </p:sp>
      <p:sp>
        <p:nvSpPr>
          <p:cNvPr id="34" name="Rectangle 98">
            <a:extLst>
              <a:ext uri="{FF2B5EF4-FFF2-40B4-BE49-F238E27FC236}">
                <a16:creationId xmlns:a16="http://schemas.microsoft.com/office/drawing/2014/main" id="{456E5C6B-B329-4410-85E3-F446D7FF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76" y="3212976"/>
            <a:ext cx="2819400" cy="19812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5" name="Text Box 99">
            <a:extLst>
              <a:ext uri="{FF2B5EF4-FFF2-40B4-BE49-F238E27FC236}">
                <a16:creationId xmlns:a16="http://schemas.microsoft.com/office/drawing/2014/main" id="{4747B52D-F377-471D-888B-EE4E4CAF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76" y="321297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charset="0"/>
              </a:rPr>
              <a:t>main( )</a:t>
            </a:r>
          </a:p>
        </p:txBody>
      </p:sp>
      <p:sp>
        <p:nvSpPr>
          <p:cNvPr id="36" name="Text Box 100">
            <a:extLst>
              <a:ext uri="{FF2B5EF4-FFF2-40B4-BE49-F238E27FC236}">
                <a16:creationId xmlns:a16="http://schemas.microsoft.com/office/drawing/2014/main" id="{68B85CEC-AD6A-46EA-AA68-1D4C7EF1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76" y="3517776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{</a:t>
            </a:r>
          </a:p>
        </p:txBody>
      </p:sp>
      <p:sp>
        <p:nvSpPr>
          <p:cNvPr id="37" name="Text Box 101">
            <a:extLst>
              <a:ext uri="{FF2B5EF4-FFF2-40B4-BE49-F238E27FC236}">
                <a16:creationId xmlns:a16="http://schemas.microsoft.com/office/drawing/2014/main" id="{8D9FC2E6-8ECD-4D17-84D4-7617235A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576" y="4660776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bg2"/>
                </a:solidFill>
                <a:latin typeface="Times New Roman" charset="0"/>
                <a:ea typeface="宋体" charset="0"/>
              </a:rPr>
              <a:t>}</a:t>
            </a:r>
          </a:p>
        </p:txBody>
      </p:sp>
      <p:sp>
        <p:nvSpPr>
          <p:cNvPr id="38" name="Text Box 102">
            <a:extLst>
              <a:ext uri="{FF2B5EF4-FFF2-40B4-BE49-F238E27FC236}">
                <a16:creationId xmlns:a16="http://schemas.microsoft.com/office/drawing/2014/main" id="{CE6F0E0C-B89D-4AEC-B9E8-47383F06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776" y="3898776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定义变量</a:t>
            </a:r>
          </a:p>
        </p:txBody>
      </p:sp>
      <p:sp>
        <p:nvSpPr>
          <p:cNvPr id="39" name="Text Box 103">
            <a:extLst>
              <a:ext uri="{FF2B5EF4-FFF2-40B4-BE49-F238E27FC236}">
                <a16:creationId xmlns:a16="http://schemas.microsoft.com/office/drawing/2014/main" id="{6036CF61-91E3-4C30-85D3-ADEB27761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776" y="4355976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执行部分</a:t>
            </a:r>
          </a:p>
        </p:txBody>
      </p:sp>
      <p:sp>
        <p:nvSpPr>
          <p:cNvPr id="40" name="Text Box 78">
            <a:extLst>
              <a:ext uri="{FF2B5EF4-FFF2-40B4-BE49-F238E27FC236}">
                <a16:creationId xmlns:a16="http://schemas.microsoft.com/office/drawing/2014/main" id="{2B8DFDF2-FE6C-4E86-B29A-37A70D9C9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301208"/>
            <a:ext cx="26971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语句以分号结束</a:t>
            </a:r>
          </a:p>
        </p:txBody>
      </p:sp>
      <p:sp>
        <p:nvSpPr>
          <p:cNvPr id="41" name="Text Box 66">
            <a:extLst>
              <a:ext uri="{FF2B5EF4-FFF2-40B4-BE49-F238E27FC236}">
                <a16:creationId xmlns:a16="http://schemas.microsoft.com/office/drawing/2014/main" id="{29D15D19-B8D5-4C66-8816-834385C60C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11760" y="5301208"/>
            <a:ext cx="40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594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0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0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utoUpdateAnimBg="0"/>
      <p:bldP spid="50226" grpId="0" animBg="1" autoUpdateAnimBg="0"/>
      <p:bldP spid="50227" grpId="0" animBg="1"/>
      <p:bldP spid="50235" grpId="0" animBg="1" autoUpdateAnimBg="0"/>
      <p:bldP spid="50236" grpId="0" animBg="1" autoUpdateAnimBg="0"/>
      <p:bldP spid="50237" grpId="0" autoUpdateAnimBg="0"/>
      <p:bldP spid="50239" grpId="0" autoUpdateAnimBg="0"/>
      <p:bldP spid="50240" grpId="0" autoUpdateAnimBg="0"/>
      <p:bldP spid="50241" grpId="0" autoUpdateAnimBg="0"/>
      <p:bldP spid="50244" grpId="0" autoUpdateAnimBg="0"/>
      <p:bldP spid="50242" grpId="0" autoUpdateAnimBg="0"/>
      <p:bldP spid="50238" grpId="0" autoUpdateAnimBg="0"/>
      <p:bldP spid="2" grpId="0" animBg="1"/>
      <p:bldP spid="30" grpId="0" animBg="1" autoUpdateAnimBg="0"/>
      <p:bldP spid="33" grpId="0" autoUpdateAnimBg="0"/>
      <p:bldP spid="34" grpId="0" animBg="1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2" name="Rectangle 96">
            <a:extLst>
              <a:ext uri="{FF2B5EF4-FFF2-40B4-BE49-F238E27FC236}">
                <a16:creationId xmlns:a16="http://schemas.microsoft.com/office/drawing/2014/main" id="{5D41B226-3EC4-4B7C-A685-15D8659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6834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06F4EAD-305B-4B4F-BD02-C54DD5CC0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45504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程序的构成规则</a:t>
            </a:r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88FC8181-F03F-46DE-A396-40626D8C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1 a=10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b=4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，求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a+b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的值。</a:t>
            </a:r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1B8C253D-49E6-494F-8EBC-2C46AD24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844824"/>
            <a:ext cx="3565375" cy="4536504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#include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main()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a,b,c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a=10;b=4;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c=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a+b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&lt;&lt;c;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      return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0;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}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269" name="Rectangle 93">
            <a:extLst>
              <a:ext uri="{FF2B5EF4-FFF2-40B4-BE49-F238E27FC236}">
                <a16:creationId xmlns:a16="http://schemas.microsoft.com/office/drawing/2014/main" id="{6B5668C1-CE25-4D46-BA60-24BB7636B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6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0" name="Rectangle 94">
            <a:extLst>
              <a:ext uri="{FF2B5EF4-FFF2-40B4-BE49-F238E27FC236}">
                <a16:creationId xmlns:a16="http://schemas.microsoft.com/office/drawing/2014/main" id="{460C336B-6EF1-4CE6-A228-63A28C346D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8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1" name="Line 95">
            <a:extLst>
              <a:ext uri="{FF2B5EF4-FFF2-40B4-BE49-F238E27FC236}">
                <a16:creationId xmlns:a16="http://schemas.microsoft.com/office/drawing/2014/main" id="{D75E00E4-6EC0-48E9-B26C-00C1CE5B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896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id="{D95EFC79-F697-43BA-BC05-3282E31D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980728"/>
            <a:ext cx="5256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bg2">
                  <a:lumMod val="95000"/>
                  <a:lumOff val="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&lt;iostream&gt;</a:t>
            </a:r>
          </a:p>
        </p:txBody>
      </p:sp>
      <p:sp>
        <p:nvSpPr>
          <p:cNvPr id="42" name="Text Box 80">
            <a:extLst>
              <a:ext uri="{FF2B5EF4-FFF2-40B4-BE49-F238E27FC236}">
                <a16:creationId xmlns:a16="http://schemas.microsoft.com/office/drawing/2014/main" id="{0AE36257-4901-4725-9B4B-9F8C93E9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395764"/>
            <a:ext cx="437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称为命令行，末尾无分号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43" name="Text Box 80">
            <a:extLst>
              <a:ext uri="{FF2B5EF4-FFF2-40B4-BE49-F238E27FC236}">
                <a16:creationId xmlns:a16="http://schemas.microsoft.com/office/drawing/2014/main" id="{117D7295-84A3-466A-9E9C-9F47C3E9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772816"/>
            <a:ext cx="46171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系统有各类函数库，提供各种功能各异的函数供编程者使用。如输入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/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输库，数学库等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62D9BF55-A457-4624-B483-2A3EB9BE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847037"/>
            <a:ext cx="46171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系统要求调用函数时要先声明函数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45" name="Text Box 80">
            <a:extLst>
              <a:ext uri="{FF2B5EF4-FFF2-40B4-BE49-F238E27FC236}">
                <a16:creationId xmlns:a16="http://schemas.microsoft.com/office/drawing/2014/main" id="{AE63EC8E-DB0E-4A02-9DF5-2ED10FBD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600023"/>
            <a:ext cx="43798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各类函数库中函数的声明由系统放在不同的头文件中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D77FEB-9054-4B30-965F-B53C0997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83365"/>
              </p:ext>
            </p:extLst>
          </p:nvPr>
        </p:nvGraphicFramePr>
        <p:xfrm>
          <a:off x="4847128" y="4443928"/>
          <a:ext cx="3253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2">
                  <a:extLst>
                    <a:ext uri="{9D8B030D-6E8A-4147-A177-3AD203B41FA5}">
                      <a16:colId xmlns:a16="http://schemas.microsoft.com/office/drawing/2014/main" val="333969692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91347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2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18731"/>
                  </a:ext>
                </a:extLst>
              </a:tr>
            </a:tbl>
          </a:graphicData>
        </a:graphic>
      </p:graphicFrame>
      <p:sp>
        <p:nvSpPr>
          <p:cNvPr id="46" name="Text Box 80">
            <a:extLst>
              <a:ext uri="{FF2B5EF4-FFF2-40B4-BE49-F238E27FC236}">
                <a16:creationId xmlns:a16="http://schemas.microsoft.com/office/drawing/2014/main" id="{C4A21351-43A5-4025-9647-E1E865C5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398228"/>
            <a:ext cx="1728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库函数类别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" name="Text Box 80">
            <a:extLst>
              <a:ext uri="{FF2B5EF4-FFF2-40B4-BE49-F238E27FC236}">
                <a16:creationId xmlns:a16="http://schemas.microsoft.com/office/drawing/2014/main" id="{7FF0A375-A46C-4C31-9461-89FB28BC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4404320"/>
            <a:ext cx="1368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头文件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Text Box 80">
            <a:extLst>
              <a:ext uri="{FF2B5EF4-FFF2-40B4-BE49-F238E27FC236}">
                <a16:creationId xmlns:a16="http://schemas.microsoft.com/office/drawing/2014/main" id="{1A143EA4-784F-4542-A134-E94FF262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806751"/>
            <a:ext cx="1368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出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E8AB9765-05D8-497F-825C-5C925AEF6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20" y="4764360"/>
            <a:ext cx="1571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iostream</a:t>
            </a:r>
          </a:p>
        </p:txBody>
      </p:sp>
      <p:sp>
        <p:nvSpPr>
          <p:cNvPr id="53" name="Text Box 80">
            <a:extLst>
              <a:ext uri="{FF2B5EF4-FFF2-40B4-BE49-F238E27FC236}">
                <a16:creationId xmlns:a16="http://schemas.microsoft.com/office/drawing/2014/main" id="{C9B4BBA0-5578-40C9-B2B3-41042E65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5166791"/>
            <a:ext cx="1368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数学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" name="Text Box 80">
            <a:extLst>
              <a:ext uri="{FF2B5EF4-FFF2-40B4-BE49-F238E27FC236}">
                <a16:creationId xmlns:a16="http://schemas.microsoft.com/office/drawing/2014/main" id="{DDBB1CB8-8AFE-4CE2-B7A9-D7334DA1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20" y="5124400"/>
            <a:ext cx="1571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defRPr/>
            </a:pPr>
            <a:r>
              <a:rPr lang="en-US" altLang="zh-CN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cmath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Text Box 80">
            <a:extLst>
              <a:ext uri="{FF2B5EF4-FFF2-40B4-BE49-F238E27FC236}">
                <a16:creationId xmlns:a16="http://schemas.microsoft.com/office/drawing/2014/main" id="{02C61347-82DC-407B-9F17-D890CA812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5556448"/>
            <a:ext cx="46171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&lt;iostream&gt;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的作用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charset="0"/>
            </a:endParaRPr>
          </a:p>
          <a:p>
            <a:pPr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iostream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文件内容复制到此处，该文件中包含输入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出函数的声明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2" grpId="0"/>
      <p:bldP spid="53" grpId="0"/>
      <p:bldP spid="54" grpId="0"/>
      <p:bldP spid="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2" name="Rectangle 96">
            <a:extLst>
              <a:ext uri="{FF2B5EF4-FFF2-40B4-BE49-F238E27FC236}">
                <a16:creationId xmlns:a16="http://schemas.microsoft.com/office/drawing/2014/main" id="{5D41B226-3EC4-4B7C-A685-15D8659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6834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06F4EAD-305B-4B4F-BD02-C54DD5CC0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145504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C++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程序的构成规则</a:t>
            </a:r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88FC8181-F03F-46DE-A396-40626D8C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135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1 a=10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b=4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，求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a+b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的值。</a:t>
            </a:r>
          </a:p>
        </p:txBody>
      </p:sp>
      <p:sp>
        <p:nvSpPr>
          <p:cNvPr id="50225" name="Rectangle 49">
            <a:extLst>
              <a:ext uri="{FF2B5EF4-FFF2-40B4-BE49-F238E27FC236}">
                <a16:creationId xmlns:a16="http://schemas.microsoft.com/office/drawing/2014/main" id="{1B8C253D-49E6-494F-8EBC-2C46AD24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844824"/>
            <a:ext cx="3565375" cy="4536504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vert="horz"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#include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main()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a,b,c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a=10;b=4;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c=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a+b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&lt;&lt;c;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     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 0;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charset="0"/>
              </a:rPr>
              <a:t>}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  <p:sp>
        <p:nvSpPr>
          <p:cNvPr id="50269" name="Rectangle 93">
            <a:extLst>
              <a:ext uri="{FF2B5EF4-FFF2-40B4-BE49-F238E27FC236}">
                <a16:creationId xmlns:a16="http://schemas.microsoft.com/office/drawing/2014/main" id="{6B5668C1-CE25-4D46-BA60-24BB7636B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6926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0" name="Rectangle 94">
            <a:extLst>
              <a:ext uri="{FF2B5EF4-FFF2-40B4-BE49-F238E27FC236}">
                <a16:creationId xmlns:a16="http://schemas.microsoft.com/office/drawing/2014/main" id="{460C336B-6EF1-4CE6-A228-63A28C346D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8896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>
                  <a:gamma/>
                  <a:tint val="4274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271" name="Line 95">
            <a:extLst>
              <a:ext uri="{FF2B5EF4-FFF2-40B4-BE49-F238E27FC236}">
                <a16:creationId xmlns:a16="http://schemas.microsoft.com/office/drawing/2014/main" id="{D75E00E4-6EC0-48E9-B26C-00C1CE5B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8896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id="{D95EFC79-F697-43BA-BC05-3282E31D3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556792"/>
            <a:ext cx="5256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bg2">
                  <a:lumMod val="95000"/>
                  <a:lumOff val="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charset="0"/>
              </a:rPr>
              <a:t>;</a:t>
            </a:r>
          </a:p>
        </p:txBody>
      </p:sp>
      <p:sp>
        <p:nvSpPr>
          <p:cNvPr id="42" name="Text Box 80">
            <a:extLst>
              <a:ext uri="{FF2B5EF4-FFF2-40B4-BE49-F238E27FC236}">
                <a16:creationId xmlns:a16="http://schemas.microsoft.com/office/drawing/2014/main" id="{0AE36257-4901-4725-9B4B-9F8C93E9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971828"/>
            <a:ext cx="437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以分号结束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43" name="Text Box 80">
            <a:extLst>
              <a:ext uri="{FF2B5EF4-FFF2-40B4-BE49-F238E27FC236}">
                <a16:creationId xmlns:a16="http://schemas.microsoft.com/office/drawing/2014/main" id="{117D7295-84A3-466A-9E9C-9F47C3E9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760" y="2309971"/>
            <a:ext cx="46171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C++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中函数、变量等的名字称为标识符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62D9BF55-A457-4624-B483-2A3EB9BE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053858"/>
            <a:ext cx="4379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en-US" altLang="zh-CN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C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＋＋标准程序库中的所有标识符都定义在命名空间</a:t>
            </a:r>
            <a:r>
              <a:rPr lang="en-US" altLang="zh-CN" dirty="0" err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std</a:t>
            </a: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中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45" name="Text Box 80">
            <a:extLst>
              <a:ext uri="{FF2B5EF4-FFF2-40B4-BE49-F238E27FC236}">
                <a16:creationId xmlns:a16="http://schemas.microsoft.com/office/drawing/2014/main" id="{AE63EC8E-DB0E-4A02-9DF5-2ED10FBD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626" y="4182179"/>
            <a:ext cx="43798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2pPr>
            <a:lvl3pPr marL="11430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3pPr>
            <a:lvl4pPr marL="16002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4pPr>
            <a:lvl5pPr marL="2057400" indent="-228600"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66"/>
                </a:solidFill>
                <a:latin typeface="幼圆" pitchFamily="49" charset="-122"/>
                <a:ea typeface="幼圆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charset="0"/>
              </a:rPr>
              <a:t>要想在程序中使用这些标识符就需要用这条语句</a:t>
            </a:r>
            <a:endParaRPr lang="en-US" altLang="zh-CN" dirty="0">
              <a:solidFill>
                <a:schemeClr val="bg2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个人主页 (联机)">
  <a:themeElements>
    <a:clrScheme name="个人主页 (联机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联机)">
      <a:majorFont>
        <a:latin typeface="Times New Roman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个人主页 (联机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联机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联机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个人主页 (联机)">
  <a:themeElements>
    <a:clrScheme name="个人主页 (联机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联机)">
      <a:majorFont>
        <a:latin typeface="Times New Roman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个人主页 (联机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联机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联机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个人主页 (联机)">
  <a:themeElements>
    <a:clrScheme name="个人主页 (联机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联机)">
      <a:majorFont>
        <a:latin typeface="Times New Roman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个人主页 (联机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联机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联机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381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rgbClr val="66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幼圆" charset="0"/>
            <a:ea typeface="幼圆" charset="0"/>
            <a:cs typeface="幼圆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(联机).pot</Template>
  <TotalTime>5690</TotalTime>
  <Words>2111</Words>
  <Application>Microsoft Office PowerPoint</Application>
  <PresentationFormat>全屏显示(4:3)</PresentationFormat>
  <Paragraphs>557</Paragraphs>
  <Slides>24</Slides>
  <Notes>5</Notes>
  <HiddenSlides>6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Monotype Sorts</vt:lpstr>
      <vt:lpstr>仿宋</vt:lpstr>
      <vt:lpstr>仿宋_GB2312</vt:lpstr>
      <vt:lpstr>黑体</vt:lpstr>
      <vt:lpstr>华文琥珀</vt:lpstr>
      <vt:lpstr>楷体</vt:lpstr>
      <vt:lpstr>隶书</vt:lpstr>
      <vt:lpstr>宋体</vt:lpstr>
      <vt:lpstr>幼圆</vt:lpstr>
      <vt:lpstr>Arial</vt:lpstr>
      <vt:lpstr>Symbol</vt:lpstr>
      <vt:lpstr>Tahoma</vt:lpstr>
      <vt:lpstr>Times New Roman</vt:lpstr>
      <vt:lpstr>Wingdings</vt:lpstr>
      <vt:lpstr>Wingdings 2</vt:lpstr>
      <vt:lpstr>个人主页 (联机)</vt:lpstr>
      <vt:lpstr>Cdesignd</vt:lpstr>
      <vt:lpstr>1_Cdesignd</vt:lpstr>
      <vt:lpstr>1_个人主页 (联机)</vt:lpstr>
      <vt:lpstr>2_个人主页 (联机)</vt:lpstr>
      <vt:lpstr>2_Cdesignd</vt:lpstr>
      <vt:lpstr>公式</vt:lpstr>
      <vt:lpstr>欢迎学习  高级语言程序设计 （C++）</vt:lpstr>
      <vt:lpstr>引      言</vt:lpstr>
      <vt:lpstr>引      言</vt:lpstr>
      <vt:lpstr>引      言</vt:lpstr>
      <vt:lpstr>第一讲</vt:lpstr>
      <vt:lpstr>C++程序的构成规则</vt:lpstr>
      <vt:lpstr>C++程序的构成规则</vt:lpstr>
      <vt:lpstr>C++程序的构成规则</vt:lpstr>
      <vt:lpstr>C++程序的构成规则</vt:lpstr>
      <vt:lpstr>C++程序的构成规则</vt:lpstr>
      <vt:lpstr>常 量 和 变 量</vt:lpstr>
      <vt:lpstr>数 据 类 型</vt:lpstr>
      <vt:lpstr>数据类型</vt:lpstr>
      <vt:lpstr>常用数学库函数</vt:lpstr>
      <vt:lpstr>常用数学库函数</vt:lpstr>
      <vt:lpstr>算 术 表 达 式</vt:lpstr>
      <vt:lpstr>赋值表达式</vt:lpstr>
      <vt:lpstr>逗号表达式</vt:lpstr>
      <vt:lpstr>举例(算术表达式)</vt:lpstr>
      <vt:lpstr>举例(运算顺序)</vt:lpstr>
      <vt:lpstr>举例（表达式类型）</vt:lpstr>
      <vt:lpstr>举例（强制类型转换）</vt:lpstr>
      <vt:lpstr>举例（赋值时的类型转换）</vt:lpstr>
      <vt:lpstr>举例（复合赋值运算符）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Excel97</dc:title>
  <dc:creator>王红</dc:creator>
  <cp:lastModifiedBy>王红</cp:lastModifiedBy>
  <cp:revision>245</cp:revision>
  <dcterms:created xsi:type="dcterms:W3CDTF">1999-11-23T07:56:39Z</dcterms:created>
  <dcterms:modified xsi:type="dcterms:W3CDTF">2018-03-05T12:13:20Z</dcterms:modified>
</cp:coreProperties>
</file>