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67" r:id="rId2"/>
    <p:sldId id="345" r:id="rId3"/>
    <p:sldId id="346" r:id="rId4"/>
    <p:sldId id="350" r:id="rId5"/>
    <p:sldId id="393" r:id="rId6"/>
    <p:sldId id="363" r:id="rId7"/>
    <p:sldId id="334" r:id="rId8"/>
    <p:sldId id="367" r:id="rId9"/>
    <p:sldId id="336" r:id="rId10"/>
    <p:sldId id="385" r:id="rId11"/>
    <p:sldId id="387" r:id="rId12"/>
    <p:sldId id="386" r:id="rId13"/>
    <p:sldId id="388" r:id="rId14"/>
    <p:sldId id="389" r:id="rId15"/>
    <p:sldId id="380" r:id="rId16"/>
    <p:sldId id="382" r:id="rId17"/>
    <p:sldId id="337" r:id="rId18"/>
    <p:sldId id="383" r:id="rId19"/>
    <p:sldId id="372" r:id="rId20"/>
    <p:sldId id="373" r:id="rId21"/>
    <p:sldId id="379" r:id="rId22"/>
    <p:sldId id="391" r:id="rId23"/>
    <p:sldId id="390" r:id="rId24"/>
    <p:sldId id="364" r:id="rId25"/>
    <p:sldId id="375" r:id="rId26"/>
    <p:sldId id="376" r:id="rId27"/>
    <p:sldId id="352" r:id="rId28"/>
    <p:sldId id="347" r:id="rId29"/>
    <p:sldId id="348" r:id="rId30"/>
    <p:sldId id="392" r:id="rId31"/>
  </p:sldIdLst>
  <p:sldSz cx="9144000" cy="6858000" type="screen4x3"/>
  <p:notesSz cx="6781800" cy="9926638"/>
  <p:custShowLst>
    <p:custShow name="函数值的类型" id="0">
      <p:sldLst/>
    </p:custShow>
    <p:custShow name="认识函数" id="1">
      <p:sldLst/>
    </p:custShow>
    <p:custShow name="举例" id="2">
      <p:sldLst/>
    </p:custShow>
    <p:custShow name="函数定义举例" id="3">
      <p:sldLst/>
    </p:custShow>
    <p:custShow name="函数定义" id="4">
      <p:sldLst/>
    </p:custShow>
    <p:custShow name="函数声明" id="5">
      <p:sldLst/>
    </p:custShow>
    <p:custShow name="调用过程" id="6">
      <p:sldLst/>
    </p:custShow>
    <p:custShow name="被调函数声明举例" id="7">
      <p:sldLst/>
    </p:custShow>
    <p:custShow name="函数调用" id="8">
      <p:sldLst/>
    </p:custShow>
    <p:custShow name="数据联系" id="9">
      <p:sldLst/>
    </p:custShow>
    <p:custShow name="实参是简单变量" id="10">
      <p:sldLst/>
    </p:custShow>
    <p:custShow name="实参是表达式、常量" id="11">
      <p:sldLst/>
    </p:custShow>
    <p:custShow name="实参是数组元素" id="12">
      <p:sldLst/>
    </p:custShow>
    <p:custShow name="虚参是数组" id="13">
      <p:sldLst/>
    </p:custShow>
    <p:custShow name="利用数组传递数据" id="14">
      <p:sldLst/>
    </p:custShow>
    <p:custShow name="程序举例" id="15">
      <p:sldLst/>
    </p:custShow>
    <p:custShow name="局部变量和全局变量" id="16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FFE1FF"/>
    <a:srgbClr val="CCCCFF"/>
    <a:srgbClr val="0000CC"/>
    <a:srgbClr val="FFFFFF"/>
    <a:srgbClr val="FF0000"/>
    <a:srgbClr val="DDDDFF"/>
    <a:srgbClr val="00FF00"/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3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A7B77A-F73D-455E-8B78-AA111A79AF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5C4BD3-3356-40AC-AA16-7A2CD2436E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B460CDA-A3B5-44D3-8402-1C2C4E43E8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2583E1DD-0729-44C5-8D9D-C69EAD0527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06896E-F2B5-4765-8A4A-50465B446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57D30C91-749B-4164-AC7A-3B7E30F47A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BF6D9D2-3AEF-4592-91F0-17EDBD1966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0E2CE1-7549-4973-BBCD-BEF6F21AC7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4BF0D7C5-C666-4349-964C-6D602FF450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F6D9AB69-EE11-4675-BF5A-D256A1D5E8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D6F43EBC-7069-4761-A0E0-D515A9FB4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>
              <a:defRPr/>
            </a:pPr>
            <a:fld id="{7B9FD607-2B96-409B-897E-3549BA3CB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7FE9DA9-8C27-4847-A73C-72072866E3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37465C80-8FE7-44D3-A48D-A489F1F8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4332D3B5-FA2A-429A-AF03-A17BFCBCE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16D32B44-9960-43BD-B73C-651604B02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360A433D-9316-4C7D-B2C2-A541BBD11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3FFCD3F-E48B-455E-856D-A126E4C3C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44CA75E-624B-45C4-BE74-8CA4567AB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7387E-4171-44B8-A435-F91761A3E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6AD0E00-D969-4895-A002-BF6E35BB5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44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461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4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567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8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954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36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31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2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6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156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A9394EF-8870-4114-91DD-309BF998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94E96C5F-9D9B-4F8F-B67D-6D918D3CE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5D814384-8140-45F4-8D4E-B458BF096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F16B634F-43D0-46AE-913A-39152CD211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3B68C817-7B4D-4AC5-95D0-91704CEA0C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2E3DA8AB-2C05-49D5-AACE-9B3BCB5A6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8C82D5E-4C63-4F61-AFA0-F52934C3F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5" name="Text Box 97">
            <a:extLst>
              <a:ext uri="{FF2B5EF4-FFF2-40B4-BE49-F238E27FC236}">
                <a16:creationId xmlns:a16="http://schemas.microsoft.com/office/drawing/2014/main" id="{298CFC9E-B0AC-4E93-B7C0-8302327C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97038"/>
            <a:ext cx="586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7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章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数组</a:t>
            </a:r>
          </a:p>
        </p:txBody>
      </p:sp>
      <p:sp>
        <p:nvSpPr>
          <p:cNvPr id="37989" name="Text Box 101">
            <a:hlinkClick r:id="rId2" action="ppaction://hlinksldjump"/>
            <a:extLst>
              <a:ext uri="{FF2B5EF4-FFF2-40B4-BE49-F238E27FC236}">
                <a16:creationId xmlns:a16="http://schemas.microsoft.com/office/drawing/2014/main" id="{E94B19B4-26A7-4E12-89D9-57F3938D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06863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字符串及字符数组的使用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5" grpId="0" autoUpdateAnimBg="0"/>
      <p:bldP spid="3798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2050">
            <a:extLst>
              <a:ext uri="{FF2B5EF4-FFF2-40B4-BE49-F238E27FC236}">
                <a16:creationId xmlns:a16="http://schemas.microsoft.com/office/drawing/2014/main" id="{6D244BE0-DDE3-4418-A8CA-C5E8EC168B76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2420938"/>
            <a:ext cx="3048000" cy="473075"/>
            <a:chOff x="576" y="1238"/>
            <a:chExt cx="1920" cy="298"/>
          </a:xfrm>
        </p:grpSpPr>
        <p:sp>
          <p:nvSpPr>
            <p:cNvPr id="14385" name="Rectangle 2051">
              <a:extLst>
                <a:ext uri="{FF2B5EF4-FFF2-40B4-BE49-F238E27FC236}">
                  <a16:creationId xmlns:a16="http://schemas.microsoft.com/office/drawing/2014/main" id="{3D619385-0390-46B2-BBD5-616E6AB6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86" name="Line 2052">
              <a:extLst>
                <a:ext uri="{FF2B5EF4-FFF2-40B4-BE49-F238E27FC236}">
                  <a16:creationId xmlns:a16="http://schemas.microsoft.com/office/drawing/2014/main" id="{FDDF03EE-F02A-43BF-952A-0A68B94D6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2053">
              <a:extLst>
                <a:ext uri="{FF2B5EF4-FFF2-40B4-BE49-F238E27FC236}">
                  <a16:creationId xmlns:a16="http://schemas.microsoft.com/office/drawing/2014/main" id="{DA937096-09AF-46BD-98E7-9D87A3B16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2054">
              <a:extLst>
                <a:ext uri="{FF2B5EF4-FFF2-40B4-BE49-F238E27FC236}">
                  <a16:creationId xmlns:a16="http://schemas.microsoft.com/office/drawing/2014/main" id="{70575336-A7AA-4058-B47D-628CDD0B6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2055">
              <a:extLst>
                <a:ext uri="{FF2B5EF4-FFF2-40B4-BE49-F238E27FC236}">
                  <a16:creationId xmlns:a16="http://schemas.microsoft.com/office/drawing/2014/main" id="{1A0FC62B-F841-4640-BB33-97E071527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Text Box 2056">
              <a:extLst>
                <a:ext uri="{FF2B5EF4-FFF2-40B4-BE49-F238E27FC236}">
                  <a16:creationId xmlns:a16="http://schemas.microsoft.com/office/drawing/2014/main" id="{FFB99EC8-D49C-4B8A-BF2D-0E513535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4391" name="Line 2057">
              <a:extLst>
                <a:ext uri="{FF2B5EF4-FFF2-40B4-BE49-F238E27FC236}">
                  <a16:creationId xmlns:a16="http://schemas.microsoft.com/office/drawing/2014/main" id="{090FE6CF-4FC1-42FC-B15B-004FA239F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2058">
              <a:extLst>
                <a:ext uri="{FF2B5EF4-FFF2-40B4-BE49-F238E27FC236}">
                  <a16:creationId xmlns:a16="http://schemas.microsoft.com/office/drawing/2014/main" id="{AA489BF4-76FA-438B-BCDA-53E176EAA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Line 2061">
              <a:extLst>
                <a:ext uri="{FF2B5EF4-FFF2-40B4-BE49-F238E27FC236}">
                  <a16:creationId xmlns:a16="http://schemas.microsoft.com/office/drawing/2014/main" id="{96A5C0CC-3599-4C50-8BDD-3999B316A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1EBC0DD6-F724-4A01-9B15-EBED1839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839" name="Text Box 2071">
            <a:extLst>
              <a:ext uri="{FF2B5EF4-FFF2-40B4-BE49-F238E27FC236}">
                <a16:creationId xmlns:a16="http://schemas.microsoft.com/office/drawing/2014/main" id="{E2B61B56-B56D-4696-BEBF-C043AB11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049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1 </a:t>
            </a:r>
            <a:r>
              <a:rPr lang="zh-CN" altLang="en-US">
                <a:solidFill>
                  <a:srgbClr val="000000"/>
                </a:solidFill>
              </a:rPr>
              <a:t>译码：输入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个小写字母，将其用原来的字母后面第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个字母代替。例如，字母‘</a:t>
            </a:r>
            <a:r>
              <a:rPr lang="en-US" altLang="zh-CN">
                <a:solidFill>
                  <a:srgbClr val="000000"/>
                </a:solidFill>
              </a:rPr>
              <a:t>a’</a:t>
            </a:r>
            <a:r>
              <a:rPr lang="zh-CN" altLang="en-US">
                <a:solidFill>
                  <a:srgbClr val="000000"/>
                </a:solidFill>
              </a:rPr>
              <a:t>译成‘</a:t>
            </a:r>
            <a:r>
              <a:rPr lang="en-US" altLang="zh-CN">
                <a:solidFill>
                  <a:srgbClr val="000000"/>
                </a:solidFill>
              </a:rPr>
              <a:t>e’</a:t>
            </a:r>
            <a:r>
              <a:rPr lang="zh-CN" altLang="en-US">
                <a:solidFill>
                  <a:srgbClr val="000000"/>
                </a:solidFill>
              </a:rPr>
              <a:t> ；字母‘</a:t>
            </a:r>
            <a:r>
              <a:rPr lang="en-US" altLang="zh-CN">
                <a:solidFill>
                  <a:srgbClr val="000000"/>
                </a:solidFill>
              </a:rPr>
              <a:t>x’</a:t>
            </a:r>
            <a:r>
              <a:rPr lang="zh-CN" altLang="en-US">
                <a:solidFill>
                  <a:srgbClr val="000000"/>
                </a:solidFill>
              </a:rPr>
              <a:t>译成</a:t>
            </a:r>
            <a:r>
              <a:rPr lang="en-US" altLang="zh-CN">
                <a:solidFill>
                  <a:srgbClr val="000000"/>
                </a:solidFill>
              </a:rPr>
              <a:t>‘b’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90840" name="Text Box 2072">
            <a:extLst>
              <a:ext uri="{FF2B5EF4-FFF2-40B4-BE49-F238E27FC236}">
                <a16:creationId xmlns:a16="http://schemas.microsoft.com/office/drawing/2014/main" id="{DAA36C99-3A87-49F3-85FA-40620556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68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90841" name="Text Box 2073">
            <a:extLst>
              <a:ext uri="{FF2B5EF4-FFF2-40B4-BE49-F238E27FC236}">
                <a16:creationId xmlns:a16="http://schemas.microsoft.com/office/drawing/2014/main" id="{4588C7D6-8EE5-46E2-967C-35ABBEA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0842" name="Text Box 2074">
            <a:extLst>
              <a:ext uri="{FF2B5EF4-FFF2-40B4-BE49-F238E27FC236}">
                <a16:creationId xmlns:a16="http://schemas.microsoft.com/office/drawing/2014/main" id="{F3090818-83AE-41EF-A764-59A5168E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90843" name="Text Box 2075">
            <a:extLst>
              <a:ext uri="{FF2B5EF4-FFF2-40B4-BE49-F238E27FC236}">
                <a16:creationId xmlns:a16="http://schemas.microsoft.com/office/drawing/2014/main" id="{E998205E-6DC1-467D-9B89-5219449B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90844" name="Text Box 2076">
            <a:extLst>
              <a:ext uri="{FF2B5EF4-FFF2-40B4-BE49-F238E27FC236}">
                <a16:creationId xmlns:a16="http://schemas.microsoft.com/office/drawing/2014/main" id="{196878A0-7751-430D-9E85-672E63BB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2420938"/>
            <a:ext cx="30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90845" name="Text Box 2077">
            <a:extLst>
              <a:ext uri="{FF2B5EF4-FFF2-40B4-BE49-F238E27FC236}">
                <a16:creationId xmlns:a16="http://schemas.microsoft.com/office/drawing/2014/main" id="{71C8C2D9-2882-4777-9599-BC4CE3A9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1CB30E0C-AF85-4610-8F54-9A6C23DD7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463800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58" name="Text Box 2090">
            <a:extLst>
              <a:ext uri="{FF2B5EF4-FFF2-40B4-BE49-F238E27FC236}">
                <a16:creationId xmlns:a16="http://schemas.microsoft.com/office/drawing/2014/main" id="{4BFB07D5-75BD-4F4B-B591-D656A3EF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2476500"/>
            <a:ext cx="1143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译成</a:t>
            </a:r>
          </a:p>
        </p:txBody>
      </p:sp>
      <p:sp>
        <p:nvSpPr>
          <p:cNvPr id="290899" name="Text Box 2131">
            <a:extLst>
              <a:ext uri="{FF2B5EF4-FFF2-40B4-BE49-F238E27FC236}">
                <a16:creationId xmlns:a16="http://schemas.microsoft.com/office/drawing/2014/main" id="{4570206E-2D1C-4AEF-B532-8388B3A5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13100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290900" name="Line 2132">
            <a:extLst>
              <a:ext uri="{FF2B5EF4-FFF2-40B4-BE49-F238E27FC236}">
                <a16:creationId xmlns:a16="http://schemas.microsoft.com/office/drawing/2014/main" id="{D1CD4174-A84F-4BD7-9EDF-C6A65C428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8" y="28940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903" name="Line 2135">
            <a:extLst>
              <a:ext uri="{FF2B5EF4-FFF2-40B4-BE49-F238E27FC236}">
                <a16:creationId xmlns:a16="http://schemas.microsoft.com/office/drawing/2014/main" id="{6BCE3C7F-6252-47B4-B2E3-59C5D6988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3068638"/>
            <a:ext cx="685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7" name="Group 2050">
            <a:extLst>
              <a:ext uri="{FF2B5EF4-FFF2-40B4-BE49-F238E27FC236}">
                <a16:creationId xmlns:a16="http://schemas.microsoft.com/office/drawing/2014/main" id="{727CEE2A-0C50-4CA4-ADA6-6971DEC252B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420938"/>
            <a:ext cx="3048000" cy="473075"/>
            <a:chOff x="576" y="1238"/>
            <a:chExt cx="1920" cy="298"/>
          </a:xfrm>
        </p:grpSpPr>
        <p:sp>
          <p:nvSpPr>
            <p:cNvPr id="14376" name="Rectangle 2051">
              <a:extLst>
                <a:ext uri="{FF2B5EF4-FFF2-40B4-BE49-F238E27FC236}">
                  <a16:creationId xmlns:a16="http://schemas.microsoft.com/office/drawing/2014/main" id="{94469D75-FFCB-490C-BBBE-CF7142664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7" name="Line 2052">
              <a:extLst>
                <a:ext uri="{FF2B5EF4-FFF2-40B4-BE49-F238E27FC236}">
                  <a16:creationId xmlns:a16="http://schemas.microsoft.com/office/drawing/2014/main" id="{801019B9-7B81-453E-B33E-32694F9A4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Line 2053">
              <a:extLst>
                <a:ext uri="{FF2B5EF4-FFF2-40B4-BE49-F238E27FC236}">
                  <a16:creationId xmlns:a16="http://schemas.microsoft.com/office/drawing/2014/main" id="{D25F5494-9E8A-4662-979E-E3711E34F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2054">
              <a:extLst>
                <a:ext uri="{FF2B5EF4-FFF2-40B4-BE49-F238E27FC236}">
                  <a16:creationId xmlns:a16="http://schemas.microsoft.com/office/drawing/2014/main" id="{3A961D26-830C-4613-A2BB-A91B40FA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2055">
              <a:extLst>
                <a:ext uri="{FF2B5EF4-FFF2-40B4-BE49-F238E27FC236}">
                  <a16:creationId xmlns:a16="http://schemas.microsoft.com/office/drawing/2014/main" id="{9E54510F-D5BA-4C15-B08A-A6E787474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Text Box 2056">
              <a:extLst>
                <a:ext uri="{FF2B5EF4-FFF2-40B4-BE49-F238E27FC236}">
                  <a16:creationId xmlns:a16="http://schemas.microsoft.com/office/drawing/2014/main" id="{9FEA9E12-DCBB-49CB-B732-EF4F2B760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4382" name="Line 2057">
              <a:extLst>
                <a:ext uri="{FF2B5EF4-FFF2-40B4-BE49-F238E27FC236}">
                  <a16:creationId xmlns:a16="http://schemas.microsoft.com/office/drawing/2014/main" id="{811E5EC0-B104-4DD6-89D3-04DF96235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2058">
              <a:extLst>
                <a:ext uri="{FF2B5EF4-FFF2-40B4-BE49-F238E27FC236}">
                  <a16:creationId xmlns:a16="http://schemas.microsoft.com/office/drawing/2014/main" id="{D57F4506-E724-4C3D-A5F1-73859F04F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2061">
              <a:extLst>
                <a:ext uri="{FF2B5EF4-FFF2-40B4-BE49-F238E27FC236}">
                  <a16:creationId xmlns:a16="http://schemas.microsoft.com/office/drawing/2014/main" id="{5AAC452E-1E5A-4597-8320-58E10BA09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Text Box 2073">
            <a:extLst>
              <a:ext uri="{FF2B5EF4-FFF2-40B4-BE49-F238E27FC236}">
                <a16:creationId xmlns:a16="http://schemas.microsoft.com/office/drawing/2014/main" id="{513EA46A-4367-44D1-AB09-18E253738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9" name="Text Box 2074">
            <a:extLst>
              <a:ext uri="{FF2B5EF4-FFF2-40B4-BE49-F238E27FC236}">
                <a16:creationId xmlns:a16="http://schemas.microsoft.com/office/drawing/2014/main" id="{A92794B6-B81F-461C-BAFF-08880991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0" name="Text Box 2075">
            <a:extLst>
              <a:ext uri="{FF2B5EF4-FFF2-40B4-BE49-F238E27FC236}">
                <a16:creationId xmlns:a16="http://schemas.microsoft.com/office/drawing/2014/main" id="{68C89DFC-099F-4EE3-ACE8-AC5D4823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1" name="Text Box 2076">
            <a:extLst>
              <a:ext uri="{FF2B5EF4-FFF2-40B4-BE49-F238E27FC236}">
                <a16:creationId xmlns:a16="http://schemas.microsoft.com/office/drawing/2014/main" id="{5A2FDD5C-D4E6-4120-BFD5-BFF7C71A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2420938"/>
            <a:ext cx="30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" name="Text Box 2077">
            <a:extLst>
              <a:ext uri="{FF2B5EF4-FFF2-40B4-BE49-F238E27FC236}">
                <a16:creationId xmlns:a16="http://schemas.microsoft.com/office/drawing/2014/main" id="{8ABEC69F-7C73-4D88-BC1A-4BCD0864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4368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3" name="Text Box 2078">
            <a:extLst>
              <a:ext uri="{FF2B5EF4-FFF2-40B4-BE49-F238E27FC236}">
                <a16:creationId xmlns:a16="http://schemas.microsoft.com/office/drawing/2014/main" id="{B1BB40F3-E2E7-49C9-8B84-919FD66F6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2463800"/>
            <a:ext cx="60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14" name="Text Box 2072">
            <a:extLst>
              <a:ext uri="{FF2B5EF4-FFF2-40B4-BE49-F238E27FC236}">
                <a16:creationId xmlns:a16="http://schemas.microsoft.com/office/drawing/2014/main" id="{335C4758-45BF-435A-89AC-40AEBEAD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13360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15" name="Text Box 2072">
            <a:extLst>
              <a:ext uri="{FF2B5EF4-FFF2-40B4-BE49-F238E27FC236}">
                <a16:creationId xmlns:a16="http://schemas.microsoft.com/office/drawing/2014/main" id="{E590A975-C505-4E9E-8124-3CB9B7DE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213360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16" name="Text Box 2072">
            <a:extLst>
              <a:ext uri="{FF2B5EF4-FFF2-40B4-BE49-F238E27FC236}">
                <a16:creationId xmlns:a16="http://schemas.microsoft.com/office/drawing/2014/main" id="{FF1E6850-443F-4B67-9078-8517BB5CE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13360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17" name="Text Box 2072">
            <a:extLst>
              <a:ext uri="{FF2B5EF4-FFF2-40B4-BE49-F238E27FC236}">
                <a16:creationId xmlns:a16="http://schemas.microsoft.com/office/drawing/2014/main" id="{F027FD61-DB96-428E-A336-284BA12E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133600"/>
            <a:ext cx="760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18" name="Text Box 2072">
            <a:extLst>
              <a:ext uri="{FF2B5EF4-FFF2-40B4-BE49-F238E27FC236}">
                <a16:creationId xmlns:a16="http://schemas.microsoft.com/office/drawing/2014/main" id="{C8DA4AD0-6E20-4B9C-9054-1CAEECFB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13360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19" name="Text Box 2072">
            <a:extLst>
              <a:ext uri="{FF2B5EF4-FFF2-40B4-BE49-F238E27FC236}">
                <a16:creationId xmlns:a16="http://schemas.microsoft.com/office/drawing/2014/main" id="{D4D35D41-6575-4E7E-8A5B-335F6E4E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133600"/>
            <a:ext cx="76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20" name="Text Box 2131">
            <a:extLst>
              <a:ext uri="{FF2B5EF4-FFF2-40B4-BE49-F238E27FC236}">
                <a16:creationId xmlns:a16="http://schemas.microsoft.com/office/drawing/2014/main" id="{4D75B8AF-D6E0-4627-87A1-354C03A7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767263"/>
            <a:ext cx="1944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585E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初始：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i=0</a:t>
            </a:r>
          </a:p>
        </p:txBody>
      </p:sp>
      <p:sp>
        <p:nvSpPr>
          <p:cNvPr id="124" name="Text Box 2131">
            <a:extLst>
              <a:ext uri="{FF2B5EF4-FFF2-40B4-BE49-F238E27FC236}">
                <a16:creationId xmlns:a16="http://schemas.microsoft.com/office/drawing/2014/main" id="{4CFBD391-562C-4721-BF90-715A7C697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6338"/>
            <a:ext cx="4319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依次处理</a:t>
            </a:r>
            <a:r>
              <a:rPr lang="en-US" altLang="zh-CN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数组的每个元素</a:t>
            </a:r>
            <a:endParaRPr lang="en-US" altLang="zh-CN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直到数组元素的值为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为止</a:t>
            </a:r>
            <a:endParaRPr lang="en-US" altLang="zh-CN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Line 2132">
            <a:extLst>
              <a:ext uri="{FF2B5EF4-FFF2-40B4-BE49-F238E27FC236}">
                <a16:creationId xmlns:a16="http://schemas.microsoft.com/office/drawing/2014/main" id="{E70BA549-45E0-43EC-88CA-402F3D21A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852738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Text Box 2131">
            <a:extLst>
              <a:ext uri="{FF2B5EF4-FFF2-40B4-BE49-F238E27FC236}">
                <a16:creationId xmlns:a16="http://schemas.microsoft.com/office/drawing/2014/main" id="{C1862C07-6F51-4057-8D7A-5CF4A1944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213100"/>
            <a:ext cx="833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49" charset="-122"/>
              </a:rPr>
              <a:t>停止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290898" name="Text Box 2130">
            <a:extLst>
              <a:ext uri="{FF2B5EF4-FFF2-40B4-BE49-F238E27FC236}">
                <a16:creationId xmlns:a16="http://schemas.microsoft.com/office/drawing/2014/main" id="{94D4CBB8-3593-43A9-A043-26FEBCD4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3471863"/>
            <a:ext cx="3505200" cy="461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输入字符串到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0905" name="Rectangle 2137">
            <a:extLst>
              <a:ext uri="{FF2B5EF4-FFF2-40B4-BE49-F238E27FC236}">
                <a16:creationId xmlns:a16="http://schemas.microsoft.com/office/drawing/2014/main" id="{929546C5-FC51-4822-911F-6BEA4918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933825"/>
            <a:ext cx="3505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6" name="Rectangle 2138">
            <a:extLst>
              <a:ext uri="{FF2B5EF4-FFF2-40B4-BE49-F238E27FC236}">
                <a16:creationId xmlns:a16="http://schemas.microsoft.com/office/drawing/2014/main" id="{F705BB31-BC9C-4A4E-A92D-B186160B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4391025"/>
            <a:ext cx="2971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7" name="Text Box 2139">
            <a:extLst>
              <a:ext uri="{FF2B5EF4-FFF2-40B4-BE49-F238E27FC236}">
                <a16:creationId xmlns:a16="http://schemas.microsoft.com/office/drawing/2014/main" id="{97826B72-783E-4C19-B98A-243579FF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3933825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i=0;s[i]!=‘\0’;i++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8" name="Text Box 2140">
            <a:extLst>
              <a:ext uri="{FF2B5EF4-FFF2-40B4-BE49-F238E27FC236}">
                <a16:creationId xmlns:a16="http://schemas.microsoft.com/office/drawing/2014/main" id="{79E16783-02F2-4428-8D2D-704F23FDC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4467225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</a:p>
        </p:txBody>
      </p:sp>
      <p:sp>
        <p:nvSpPr>
          <p:cNvPr id="56" name="Text Box 2131">
            <a:extLst>
              <a:ext uri="{FF2B5EF4-FFF2-40B4-BE49-F238E27FC236}">
                <a16:creationId xmlns:a16="http://schemas.microsoft.com/office/drawing/2014/main" id="{6F172524-66DC-44AD-9421-D0E1CB2D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设变量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57" name="Text Box 2131">
            <a:extLst>
              <a:ext uri="{FF2B5EF4-FFF2-40B4-BE49-F238E27FC236}">
                <a16:creationId xmlns:a16="http://schemas.microsoft.com/office/drawing/2014/main" id="{687DB9F2-9CDC-4FBC-94F8-BCE48210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199063"/>
            <a:ext cx="329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585E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s[i]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＝＝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，停止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9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9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9" grpId="0" autoUpdateAnimBg="0"/>
      <p:bldP spid="290840" grpId="0" autoUpdateAnimBg="0"/>
      <p:bldP spid="290841" grpId="0" autoUpdateAnimBg="0"/>
      <p:bldP spid="290842" grpId="0" autoUpdateAnimBg="0"/>
      <p:bldP spid="290843" grpId="0" autoUpdateAnimBg="0"/>
      <p:bldP spid="290844" grpId="0" autoUpdateAnimBg="0"/>
      <p:bldP spid="290845" grpId="0" autoUpdateAnimBg="0"/>
      <p:bldP spid="290846" grpId="0" autoUpdateAnimBg="0"/>
      <p:bldP spid="290858" grpId="0" autoUpdateAnimBg="0"/>
      <p:bldP spid="290899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build="p" autoUpdateAnimBg="0"/>
      <p:bldP spid="124" grpId="0" build="p"/>
      <p:bldP spid="55" grpId="0" autoUpdateAnimBg="0"/>
      <p:bldP spid="290898" grpId="0" animBg="1" autoUpdateAnimBg="0"/>
      <p:bldP spid="290905" grpId="0" animBg="1"/>
      <p:bldP spid="290906" grpId="0" animBg="1"/>
      <p:bldP spid="290907" grpId="0" autoUpdateAnimBg="0"/>
      <p:bldP spid="290908" grpId="0" autoUpdateAnimBg="0"/>
      <p:bldP spid="56" grpId="0" autoUpdateAnimBg="0"/>
      <p:bldP spid="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2">
            <a:extLst>
              <a:ext uri="{FF2B5EF4-FFF2-40B4-BE49-F238E27FC236}">
                <a16:creationId xmlns:a16="http://schemas.microsoft.com/office/drawing/2014/main" id="{E25DD9FC-51F3-4E18-9CFC-09A0676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5363" name="Rectangle 73">
            <a:extLst>
              <a:ext uri="{FF2B5EF4-FFF2-40B4-BE49-F238E27FC236}">
                <a16:creationId xmlns:a16="http://schemas.microsoft.com/office/drawing/2014/main" id="{2314FAC9-0CDC-4221-8109-308B8F66C0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5364" name="Rectangle 74">
            <a:extLst>
              <a:ext uri="{FF2B5EF4-FFF2-40B4-BE49-F238E27FC236}">
                <a16:creationId xmlns:a16="http://schemas.microsoft.com/office/drawing/2014/main" id="{64131DC5-57BE-48A3-AB8D-8BC9F19367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5365" name="Line 75">
            <a:extLst>
              <a:ext uri="{FF2B5EF4-FFF2-40B4-BE49-F238E27FC236}">
                <a16:creationId xmlns:a16="http://schemas.microsoft.com/office/drawing/2014/main" id="{2C3A9C5F-0D4E-4B6D-8C27-0B2EF0031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6" name="Group 2050">
            <a:extLst>
              <a:ext uri="{FF2B5EF4-FFF2-40B4-BE49-F238E27FC236}">
                <a16:creationId xmlns:a16="http://schemas.microsoft.com/office/drawing/2014/main" id="{E0A5CDAD-8A52-4AB9-8AEB-D9332ACCED3B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1555750"/>
            <a:ext cx="3048000" cy="473075"/>
            <a:chOff x="576" y="1238"/>
            <a:chExt cx="1920" cy="298"/>
          </a:xfrm>
        </p:grpSpPr>
        <p:sp>
          <p:nvSpPr>
            <p:cNvPr id="15409" name="Rectangle 2051">
              <a:extLst>
                <a:ext uri="{FF2B5EF4-FFF2-40B4-BE49-F238E27FC236}">
                  <a16:creationId xmlns:a16="http://schemas.microsoft.com/office/drawing/2014/main" id="{F1542225-7685-4CC6-9281-0F0AA4E3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10" name="Line 2052">
              <a:extLst>
                <a:ext uri="{FF2B5EF4-FFF2-40B4-BE49-F238E27FC236}">
                  <a16:creationId xmlns:a16="http://schemas.microsoft.com/office/drawing/2014/main" id="{0D491285-57AF-4E09-A209-B7782AE43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2053">
              <a:extLst>
                <a:ext uri="{FF2B5EF4-FFF2-40B4-BE49-F238E27FC236}">
                  <a16:creationId xmlns:a16="http://schemas.microsoft.com/office/drawing/2014/main" id="{59965AFD-5514-4E8C-ACD8-27435CC92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Line 2054">
              <a:extLst>
                <a:ext uri="{FF2B5EF4-FFF2-40B4-BE49-F238E27FC236}">
                  <a16:creationId xmlns:a16="http://schemas.microsoft.com/office/drawing/2014/main" id="{27132992-2E00-4622-95B0-F9C13B23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2055">
              <a:extLst>
                <a:ext uri="{FF2B5EF4-FFF2-40B4-BE49-F238E27FC236}">
                  <a16:creationId xmlns:a16="http://schemas.microsoft.com/office/drawing/2014/main" id="{93372E06-D91C-447F-ABDC-BADEEB14A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Text Box 2056">
              <a:extLst>
                <a:ext uri="{FF2B5EF4-FFF2-40B4-BE49-F238E27FC236}">
                  <a16:creationId xmlns:a16="http://schemas.microsoft.com/office/drawing/2014/main" id="{907BD07E-7C70-415C-BA96-3F47F6018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5415" name="Line 2057">
              <a:extLst>
                <a:ext uri="{FF2B5EF4-FFF2-40B4-BE49-F238E27FC236}">
                  <a16:creationId xmlns:a16="http://schemas.microsoft.com/office/drawing/2014/main" id="{16FFC48F-ACC9-4AFD-805C-A9DD9DD8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2058">
              <a:extLst>
                <a:ext uri="{FF2B5EF4-FFF2-40B4-BE49-F238E27FC236}">
                  <a16:creationId xmlns:a16="http://schemas.microsoft.com/office/drawing/2014/main" id="{71508D65-5DB1-48A1-8E57-D6D8E2851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2061">
              <a:extLst>
                <a:ext uri="{FF2B5EF4-FFF2-40B4-BE49-F238E27FC236}">
                  <a16:creationId xmlns:a16="http://schemas.microsoft.com/office/drawing/2014/main" id="{C2FB8465-B340-49F7-885A-06ECCDD9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1240460B-FED7-47DC-96E5-FB6CC2774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15368" name="Text Box 2071">
            <a:extLst>
              <a:ext uri="{FF2B5EF4-FFF2-40B4-BE49-F238E27FC236}">
                <a16:creationId xmlns:a16="http://schemas.microsoft.com/office/drawing/2014/main" id="{F5C20E48-F5DA-4036-A076-E237D6E6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879475"/>
            <a:ext cx="288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1 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</a:p>
        </p:txBody>
      </p:sp>
      <p:sp>
        <p:nvSpPr>
          <p:cNvPr id="15369" name="Text Box 2072">
            <a:extLst>
              <a:ext uri="{FF2B5EF4-FFF2-40B4-BE49-F238E27FC236}">
                <a16:creationId xmlns:a16="http://schemas.microsoft.com/office/drawing/2014/main" id="{FF9DE483-209B-4ADA-A52A-B18AF4A8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716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5370" name="Text Box 2073">
            <a:extLst>
              <a:ext uri="{FF2B5EF4-FFF2-40B4-BE49-F238E27FC236}">
                <a16:creationId xmlns:a16="http://schemas.microsoft.com/office/drawing/2014/main" id="{CF718678-DA52-460A-8883-DA4A605E2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1" name="Text Box 2074">
            <a:extLst>
              <a:ext uri="{FF2B5EF4-FFF2-40B4-BE49-F238E27FC236}">
                <a16:creationId xmlns:a16="http://schemas.microsoft.com/office/drawing/2014/main" id="{F13317C2-3062-46D6-AA81-A1C9556E0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5372" name="Text Box 2075">
            <a:extLst>
              <a:ext uri="{FF2B5EF4-FFF2-40B4-BE49-F238E27FC236}">
                <a16:creationId xmlns:a16="http://schemas.microsoft.com/office/drawing/2014/main" id="{8AF7E8D4-B1D0-4D0C-8083-D644ED15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5373" name="Text Box 2076">
            <a:extLst>
              <a:ext uri="{FF2B5EF4-FFF2-40B4-BE49-F238E27FC236}">
                <a16:creationId xmlns:a16="http://schemas.microsoft.com/office/drawing/2014/main" id="{ED9217A1-BE5C-49A0-81D3-D0D1AC2B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1557338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5374" name="Text Box 2077">
            <a:extLst>
              <a:ext uri="{FF2B5EF4-FFF2-40B4-BE49-F238E27FC236}">
                <a16:creationId xmlns:a16="http://schemas.microsoft.com/office/drawing/2014/main" id="{A67E6D31-057E-42C2-9214-9EA214D9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BE5ACA25-C361-4A07-8C37-F6F2B95C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1598613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58" name="Text Box 2090">
            <a:extLst>
              <a:ext uri="{FF2B5EF4-FFF2-40B4-BE49-F238E27FC236}">
                <a16:creationId xmlns:a16="http://schemas.microsoft.com/office/drawing/2014/main" id="{09ABA289-53DD-4835-9E10-F912FFD2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2030413"/>
            <a:ext cx="114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译成</a:t>
            </a:r>
          </a:p>
        </p:txBody>
      </p:sp>
      <p:sp>
        <p:nvSpPr>
          <p:cNvPr id="15377" name="Text Box 2130">
            <a:extLst>
              <a:ext uri="{FF2B5EF4-FFF2-40B4-BE49-F238E27FC236}">
                <a16:creationId xmlns:a16="http://schemas.microsoft.com/office/drawing/2014/main" id="{7640DB2A-2282-4B46-B9BD-338BCBD9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16425"/>
            <a:ext cx="3505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输入字符串到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78" name="Rectangle 2137">
            <a:extLst>
              <a:ext uri="{FF2B5EF4-FFF2-40B4-BE49-F238E27FC236}">
                <a16:creationId xmlns:a16="http://schemas.microsoft.com/office/drawing/2014/main" id="{D2661D8C-E1CE-4A3D-B755-48BD27E0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70450"/>
            <a:ext cx="3505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79" name="Rectangle 2138">
            <a:extLst>
              <a:ext uri="{FF2B5EF4-FFF2-40B4-BE49-F238E27FC236}">
                <a16:creationId xmlns:a16="http://schemas.microsoft.com/office/drawing/2014/main" id="{F7E492B8-F4DD-4F2D-AC25-0F690AE3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327650"/>
            <a:ext cx="2971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0" name="Text Box 2139">
            <a:extLst>
              <a:ext uri="{FF2B5EF4-FFF2-40B4-BE49-F238E27FC236}">
                <a16:creationId xmlns:a16="http://schemas.microsoft.com/office/drawing/2014/main" id="{9FBD811E-6856-45F0-943F-230463C82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870450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i=0;s[i]!=‘\0’;i++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1" name="Text Box 2140">
            <a:extLst>
              <a:ext uri="{FF2B5EF4-FFF2-40B4-BE49-F238E27FC236}">
                <a16:creationId xmlns:a16="http://schemas.microsoft.com/office/drawing/2014/main" id="{6E3E7CDC-4A02-46C4-B63B-E3AA60B6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5403850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</a:p>
        </p:txBody>
      </p:sp>
      <p:sp>
        <p:nvSpPr>
          <p:cNvPr id="290910" name="Text Box 2142">
            <a:extLst>
              <a:ext uri="{FF2B5EF4-FFF2-40B4-BE49-F238E27FC236}">
                <a16:creationId xmlns:a16="http://schemas.microsoft.com/office/drawing/2014/main" id="{587F30E8-24C3-46AC-9C74-F36E62BF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193" y="1052736"/>
            <a:ext cx="4600575" cy="5632311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char</a:t>
            </a:r>
            <a:r>
              <a:rPr lang="en-US" altLang="zh-CN" dirty="0">
                <a:solidFill>
                  <a:srgbClr val="000000"/>
                </a:solidFill>
              </a:rPr>
              <a:t> s[10];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]!='\0';i++)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]+=4;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]&gt;'z')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]-=26;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5384" name="Group 2050">
            <a:extLst>
              <a:ext uri="{FF2B5EF4-FFF2-40B4-BE49-F238E27FC236}">
                <a16:creationId xmlns:a16="http://schemas.microsoft.com/office/drawing/2014/main" id="{DA594FDD-ABB1-44BD-8E99-561DD9A0DD27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2060575"/>
            <a:ext cx="3048000" cy="473075"/>
            <a:chOff x="576" y="1238"/>
            <a:chExt cx="1920" cy="298"/>
          </a:xfrm>
        </p:grpSpPr>
        <p:sp>
          <p:nvSpPr>
            <p:cNvPr id="15400" name="Rectangle 2051">
              <a:extLst>
                <a:ext uri="{FF2B5EF4-FFF2-40B4-BE49-F238E27FC236}">
                  <a16:creationId xmlns:a16="http://schemas.microsoft.com/office/drawing/2014/main" id="{1FB43F2E-F60A-421C-826D-BAA024CDC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01" name="Line 2052">
              <a:extLst>
                <a:ext uri="{FF2B5EF4-FFF2-40B4-BE49-F238E27FC236}">
                  <a16:creationId xmlns:a16="http://schemas.microsoft.com/office/drawing/2014/main" id="{6DEDC200-B8BA-462D-A7F7-6FD4A0F92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2053">
              <a:extLst>
                <a:ext uri="{FF2B5EF4-FFF2-40B4-BE49-F238E27FC236}">
                  <a16:creationId xmlns:a16="http://schemas.microsoft.com/office/drawing/2014/main" id="{B4779C4D-9197-470B-8773-32F34AD8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2054">
              <a:extLst>
                <a:ext uri="{FF2B5EF4-FFF2-40B4-BE49-F238E27FC236}">
                  <a16:creationId xmlns:a16="http://schemas.microsoft.com/office/drawing/2014/main" id="{77817068-34EB-488C-846F-23B12F8B3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2055">
              <a:extLst>
                <a:ext uri="{FF2B5EF4-FFF2-40B4-BE49-F238E27FC236}">
                  <a16:creationId xmlns:a16="http://schemas.microsoft.com/office/drawing/2014/main" id="{80616C69-21CA-4B31-A280-25BFA9E7F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Text Box 2056">
              <a:extLst>
                <a:ext uri="{FF2B5EF4-FFF2-40B4-BE49-F238E27FC236}">
                  <a16:creationId xmlns:a16="http://schemas.microsoft.com/office/drawing/2014/main" id="{2A8701FC-C50B-4A17-8559-E47564E9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5406" name="Line 2057">
              <a:extLst>
                <a:ext uri="{FF2B5EF4-FFF2-40B4-BE49-F238E27FC236}">
                  <a16:creationId xmlns:a16="http://schemas.microsoft.com/office/drawing/2014/main" id="{86AF3FB4-D330-4E9A-90B3-3C1F6B665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Line 2058">
              <a:extLst>
                <a:ext uri="{FF2B5EF4-FFF2-40B4-BE49-F238E27FC236}">
                  <a16:creationId xmlns:a16="http://schemas.microsoft.com/office/drawing/2014/main" id="{EC2FE32B-F493-40E1-AC39-C5958DBA4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2061">
              <a:extLst>
                <a:ext uri="{FF2B5EF4-FFF2-40B4-BE49-F238E27FC236}">
                  <a16:creationId xmlns:a16="http://schemas.microsoft.com/office/drawing/2014/main" id="{0003D4A5-6BDC-4F6D-AAE0-7A5EEE454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85" name="Text Box 2073">
            <a:extLst>
              <a:ext uri="{FF2B5EF4-FFF2-40B4-BE49-F238E27FC236}">
                <a16:creationId xmlns:a16="http://schemas.microsoft.com/office/drawing/2014/main" id="{1A387973-D55B-47A3-B97C-1ADE6566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86" name="Text Box 2074">
            <a:extLst>
              <a:ext uri="{FF2B5EF4-FFF2-40B4-BE49-F238E27FC236}">
                <a16:creationId xmlns:a16="http://schemas.microsoft.com/office/drawing/2014/main" id="{74D31D5D-93DE-4186-800D-E999132E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387" name="Text Box 2075">
            <a:extLst>
              <a:ext uri="{FF2B5EF4-FFF2-40B4-BE49-F238E27FC236}">
                <a16:creationId xmlns:a16="http://schemas.microsoft.com/office/drawing/2014/main" id="{0F9B9C4A-BDF7-4C8F-AAA1-97AD5D4E3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5388" name="Text Box 2076">
            <a:extLst>
              <a:ext uri="{FF2B5EF4-FFF2-40B4-BE49-F238E27FC236}">
                <a16:creationId xmlns:a16="http://schemas.microsoft.com/office/drawing/2014/main" id="{85CAC42F-0982-4A13-96ED-27D94E30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2060575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5389" name="Text Box 2077">
            <a:extLst>
              <a:ext uri="{FF2B5EF4-FFF2-40B4-BE49-F238E27FC236}">
                <a16:creationId xmlns:a16="http://schemas.microsoft.com/office/drawing/2014/main" id="{D7FE99B1-F953-49D9-9C63-275B7F01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3" name="Text Box 2078">
            <a:extLst>
              <a:ext uri="{FF2B5EF4-FFF2-40B4-BE49-F238E27FC236}">
                <a16:creationId xmlns:a16="http://schemas.microsoft.com/office/drawing/2014/main" id="{400BA1F3-B289-4A1F-B256-24ABF588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103438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5391" name="Text Box 2072">
            <a:extLst>
              <a:ext uri="{FF2B5EF4-FFF2-40B4-BE49-F238E27FC236}">
                <a16:creationId xmlns:a16="http://schemas.microsoft.com/office/drawing/2014/main" id="{B865C396-9CB5-4880-B798-D6CF7AB8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5392" name="Text Box 2072">
            <a:extLst>
              <a:ext uri="{FF2B5EF4-FFF2-40B4-BE49-F238E27FC236}">
                <a16:creationId xmlns:a16="http://schemas.microsoft.com/office/drawing/2014/main" id="{D0D8A203-5B36-4307-9028-3FD9DBCF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5393" name="Text Box 2072">
            <a:extLst>
              <a:ext uri="{FF2B5EF4-FFF2-40B4-BE49-F238E27FC236}">
                <a16:creationId xmlns:a16="http://schemas.microsoft.com/office/drawing/2014/main" id="{75439E9F-CD90-402B-A2DA-726288BA9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5394" name="Text Box 2131">
            <a:extLst>
              <a:ext uri="{FF2B5EF4-FFF2-40B4-BE49-F238E27FC236}">
                <a16:creationId xmlns:a16="http://schemas.microsoft.com/office/drawing/2014/main" id="{6863D4CC-F11F-4640-B2EE-FAC548DF2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309245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585E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s[0]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开始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585E0"/>
              </a:buClr>
              <a:buSzTx/>
              <a:buFont typeface="Wingdings" panose="05000000000000000000" pitchFamily="2" charset="2"/>
              <a:buChar char="F"/>
            </a:pP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i=0</a:t>
            </a:r>
          </a:p>
          <a:p>
            <a:pPr eaLnBrk="1" hangingPunct="1">
              <a:spcBef>
                <a:spcPct val="0"/>
              </a:spcBef>
              <a:buClr>
                <a:srgbClr val="8585E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至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s[i]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为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为止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24" name="Text Box 2131">
            <a:extLst>
              <a:ext uri="{FF2B5EF4-FFF2-40B4-BE49-F238E27FC236}">
                <a16:creationId xmlns:a16="http://schemas.microsoft.com/office/drawing/2014/main" id="{3600CFD7-2E7C-4A2A-8511-7E31FF14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213100"/>
            <a:ext cx="608013" cy="830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检测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96" name="Text Box 2131">
            <a:extLst>
              <a:ext uri="{FF2B5EF4-FFF2-40B4-BE49-F238E27FC236}">
                <a16:creationId xmlns:a16="http://schemas.microsoft.com/office/drawing/2014/main" id="{C20EA51C-856C-4DB9-BF9D-4B6BDA333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36838"/>
            <a:ext cx="2592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设变量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62" name="Text Box 2142">
            <a:extLst>
              <a:ext uri="{FF2B5EF4-FFF2-40B4-BE49-F238E27FC236}">
                <a16:creationId xmlns:a16="http://schemas.microsoft.com/office/drawing/2014/main" id="{37062C23-544D-49D7-966D-1157D047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6280150"/>
            <a:ext cx="3708400" cy="4619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译码过程中没有影响到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D97A6AF-F506-4524-9ACC-C52843EB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829" y="3643154"/>
            <a:ext cx="3314084" cy="2232025"/>
          </a:xfrm>
          <a:prstGeom prst="rect">
            <a:avLst/>
          </a:prstGeom>
          <a:noFill/>
          <a:ln w="3810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5C87B29F-8673-47AB-A8EB-D8416298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617" y="4232274"/>
            <a:ext cx="5826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 algn="l"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译码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9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10" grpId="0" build="p" animBg="1" autoUpdateAnimBg="0"/>
      <p:bldP spid="62" grpId="0" build="p" animBg="1" autoUpdateAnimBg="0"/>
      <p:bldP spid="63" grpId="0" animBg="1"/>
      <p:bldP spid="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A46FCFB6-306E-4CDA-A7EC-00782F560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839" name="Text Box 2071">
            <a:extLst>
              <a:ext uri="{FF2B5EF4-FFF2-40B4-BE49-F238E27FC236}">
                <a16:creationId xmlns:a16="http://schemas.microsoft.com/office/drawing/2014/main" id="{FB4D8AB9-8814-463B-9E33-7FFA8DFA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387475"/>
            <a:ext cx="878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2 </a:t>
            </a:r>
            <a:r>
              <a:rPr lang="zh-CN" altLang="en-US">
                <a:solidFill>
                  <a:srgbClr val="000000"/>
                </a:solidFill>
              </a:rPr>
              <a:t>译码：对给定的一个字符串（不包含空格），把其中的每个英文字母都用其后面第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个字母代替，如果后面不足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个字母，则从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或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重新开始。</a:t>
            </a:r>
          </a:p>
        </p:txBody>
      </p:sp>
      <p:grpSp>
        <p:nvGrpSpPr>
          <p:cNvPr id="139" name="Group 2050">
            <a:extLst>
              <a:ext uri="{FF2B5EF4-FFF2-40B4-BE49-F238E27FC236}">
                <a16:creationId xmlns:a16="http://schemas.microsoft.com/office/drawing/2014/main" id="{F48832DD-329C-4FDE-80C2-53A51B1066B4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2779713"/>
            <a:ext cx="3048000" cy="473075"/>
            <a:chOff x="576" y="1238"/>
            <a:chExt cx="1920" cy="298"/>
          </a:xfrm>
        </p:grpSpPr>
        <p:sp>
          <p:nvSpPr>
            <p:cNvPr id="16425" name="Rectangle 2051">
              <a:extLst>
                <a:ext uri="{FF2B5EF4-FFF2-40B4-BE49-F238E27FC236}">
                  <a16:creationId xmlns:a16="http://schemas.microsoft.com/office/drawing/2014/main" id="{4FC2A715-CA32-4A28-9995-BB50CF79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6" name="Line 2052">
              <a:extLst>
                <a:ext uri="{FF2B5EF4-FFF2-40B4-BE49-F238E27FC236}">
                  <a16:creationId xmlns:a16="http://schemas.microsoft.com/office/drawing/2014/main" id="{2779EF65-5101-4BA4-A866-005367E0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2053">
              <a:extLst>
                <a:ext uri="{FF2B5EF4-FFF2-40B4-BE49-F238E27FC236}">
                  <a16:creationId xmlns:a16="http://schemas.microsoft.com/office/drawing/2014/main" id="{91B2DE24-8B54-4D0A-A2A3-469CA274F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Line 2054">
              <a:extLst>
                <a:ext uri="{FF2B5EF4-FFF2-40B4-BE49-F238E27FC236}">
                  <a16:creationId xmlns:a16="http://schemas.microsoft.com/office/drawing/2014/main" id="{D2D37E3C-C0F2-44FE-A62D-F8A49E0D9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2055">
              <a:extLst>
                <a:ext uri="{FF2B5EF4-FFF2-40B4-BE49-F238E27FC236}">
                  <a16:creationId xmlns:a16="http://schemas.microsoft.com/office/drawing/2014/main" id="{997FFFA4-DD2D-48C6-AB53-8C4412B0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Text Box 2056">
              <a:extLst>
                <a:ext uri="{FF2B5EF4-FFF2-40B4-BE49-F238E27FC236}">
                  <a16:creationId xmlns:a16="http://schemas.microsoft.com/office/drawing/2014/main" id="{B8AA6A83-B1F5-48A5-A4AA-D57004135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31" name="Line 2057">
              <a:extLst>
                <a:ext uri="{FF2B5EF4-FFF2-40B4-BE49-F238E27FC236}">
                  <a16:creationId xmlns:a16="http://schemas.microsoft.com/office/drawing/2014/main" id="{DD3EB82B-4D11-4E5C-90F0-F0296409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2058">
              <a:extLst>
                <a:ext uri="{FF2B5EF4-FFF2-40B4-BE49-F238E27FC236}">
                  <a16:creationId xmlns:a16="http://schemas.microsoft.com/office/drawing/2014/main" id="{3940F6C5-BC28-48D8-878C-3E65AB3CD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Line 2061">
              <a:extLst>
                <a:ext uri="{FF2B5EF4-FFF2-40B4-BE49-F238E27FC236}">
                  <a16:creationId xmlns:a16="http://schemas.microsoft.com/office/drawing/2014/main" id="{59BEE066-188E-46C0-95AD-971832E8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" name="Text Box 2072">
            <a:extLst>
              <a:ext uri="{FF2B5EF4-FFF2-40B4-BE49-F238E27FC236}">
                <a16:creationId xmlns:a16="http://schemas.microsoft.com/office/drawing/2014/main" id="{D4F98559-EC5D-43D0-8F3A-B35BB277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955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50" name="Text Box 2073">
            <a:extLst>
              <a:ext uri="{FF2B5EF4-FFF2-40B4-BE49-F238E27FC236}">
                <a16:creationId xmlns:a16="http://schemas.microsoft.com/office/drawing/2014/main" id="{4715F438-CC1B-4E37-8DC9-E54B3AA3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795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1" name="Text Box 2074">
            <a:extLst>
              <a:ext uri="{FF2B5EF4-FFF2-40B4-BE49-F238E27FC236}">
                <a16:creationId xmlns:a16="http://schemas.microsoft.com/office/drawing/2014/main" id="{DB325167-786C-4FE1-8C21-3EFB756B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2795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52" name="Text Box 2075">
            <a:extLst>
              <a:ext uri="{FF2B5EF4-FFF2-40B4-BE49-F238E27FC236}">
                <a16:creationId xmlns:a16="http://schemas.microsoft.com/office/drawing/2014/main" id="{BA61A786-7FCD-4063-B64B-4CCA231D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795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53" name="Text Box 2076">
            <a:extLst>
              <a:ext uri="{FF2B5EF4-FFF2-40B4-BE49-F238E27FC236}">
                <a16:creationId xmlns:a16="http://schemas.microsoft.com/office/drawing/2014/main" id="{0A35AAEE-B54A-4963-9965-0776D6EA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2822575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54" name="Text Box 2077">
            <a:extLst>
              <a:ext uri="{FF2B5EF4-FFF2-40B4-BE49-F238E27FC236}">
                <a16:creationId xmlns:a16="http://schemas.microsoft.com/office/drawing/2014/main" id="{32CC5F86-D5AF-4133-9094-D3AC1585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795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5" name="Text Box 2078">
            <a:extLst>
              <a:ext uri="{FF2B5EF4-FFF2-40B4-BE49-F238E27FC236}">
                <a16:creationId xmlns:a16="http://schemas.microsoft.com/office/drawing/2014/main" id="{2EBB88B4-96C5-4079-AABD-4E785EE4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822575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56" name="Text Box 2090">
            <a:extLst>
              <a:ext uri="{FF2B5EF4-FFF2-40B4-BE49-F238E27FC236}">
                <a16:creationId xmlns:a16="http://schemas.microsoft.com/office/drawing/2014/main" id="{C8DAFC6D-1978-4E41-B0B2-1F650B27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340100"/>
            <a:ext cx="1143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译成</a:t>
            </a:r>
          </a:p>
        </p:txBody>
      </p:sp>
      <p:grpSp>
        <p:nvGrpSpPr>
          <p:cNvPr id="157" name="Group 2050">
            <a:extLst>
              <a:ext uri="{FF2B5EF4-FFF2-40B4-BE49-F238E27FC236}">
                <a16:creationId xmlns:a16="http://schemas.microsoft.com/office/drawing/2014/main" id="{C716B3F5-BFDD-48CC-82AC-5D62216B8F90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3284538"/>
            <a:ext cx="3048000" cy="473075"/>
            <a:chOff x="576" y="1238"/>
            <a:chExt cx="1920" cy="298"/>
          </a:xfrm>
        </p:grpSpPr>
        <p:sp>
          <p:nvSpPr>
            <p:cNvPr id="16416" name="Rectangle 2051">
              <a:extLst>
                <a:ext uri="{FF2B5EF4-FFF2-40B4-BE49-F238E27FC236}">
                  <a16:creationId xmlns:a16="http://schemas.microsoft.com/office/drawing/2014/main" id="{E75FA60C-219F-41D4-9215-0681A712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7" name="Line 2052">
              <a:extLst>
                <a:ext uri="{FF2B5EF4-FFF2-40B4-BE49-F238E27FC236}">
                  <a16:creationId xmlns:a16="http://schemas.microsoft.com/office/drawing/2014/main" id="{3A96BB03-CE6F-4885-901A-06C746961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Line 2053">
              <a:extLst>
                <a:ext uri="{FF2B5EF4-FFF2-40B4-BE49-F238E27FC236}">
                  <a16:creationId xmlns:a16="http://schemas.microsoft.com/office/drawing/2014/main" id="{747BA9B2-B3D0-4CE8-9BD8-86286B82E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2054">
              <a:extLst>
                <a:ext uri="{FF2B5EF4-FFF2-40B4-BE49-F238E27FC236}">
                  <a16:creationId xmlns:a16="http://schemas.microsoft.com/office/drawing/2014/main" id="{6FD5A3E2-7BD6-482C-8A9A-6A1198CCF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2055">
              <a:extLst>
                <a:ext uri="{FF2B5EF4-FFF2-40B4-BE49-F238E27FC236}">
                  <a16:creationId xmlns:a16="http://schemas.microsoft.com/office/drawing/2014/main" id="{F988AA7B-D847-44DC-A1FB-0E8C1118F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Text Box 2056">
              <a:extLst>
                <a:ext uri="{FF2B5EF4-FFF2-40B4-BE49-F238E27FC236}">
                  <a16:creationId xmlns:a16="http://schemas.microsoft.com/office/drawing/2014/main" id="{90C7ADD3-DEC1-4EF5-9040-203507E57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22" name="Line 2057">
              <a:extLst>
                <a:ext uri="{FF2B5EF4-FFF2-40B4-BE49-F238E27FC236}">
                  <a16:creationId xmlns:a16="http://schemas.microsoft.com/office/drawing/2014/main" id="{6A2A3921-7442-4933-AA2D-4561C95B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2058">
              <a:extLst>
                <a:ext uri="{FF2B5EF4-FFF2-40B4-BE49-F238E27FC236}">
                  <a16:creationId xmlns:a16="http://schemas.microsoft.com/office/drawing/2014/main" id="{6E056147-A00F-43FE-B915-3DA963082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2061">
              <a:extLst>
                <a:ext uri="{FF2B5EF4-FFF2-40B4-BE49-F238E27FC236}">
                  <a16:creationId xmlns:a16="http://schemas.microsoft.com/office/drawing/2014/main" id="{F20584AD-4904-4B63-B38B-2842D52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" name="Text Box 2073">
            <a:extLst>
              <a:ext uri="{FF2B5EF4-FFF2-40B4-BE49-F238E27FC236}">
                <a16:creationId xmlns:a16="http://schemas.microsoft.com/office/drawing/2014/main" id="{67778D64-6982-48AC-A10B-775B961C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3004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8" name="Text Box 2074">
            <a:extLst>
              <a:ext uri="{FF2B5EF4-FFF2-40B4-BE49-F238E27FC236}">
                <a16:creationId xmlns:a16="http://schemas.microsoft.com/office/drawing/2014/main" id="{0C34C853-5026-4F33-BC99-604A0C30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33004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69" name="Text Box 2075">
            <a:extLst>
              <a:ext uri="{FF2B5EF4-FFF2-40B4-BE49-F238E27FC236}">
                <a16:creationId xmlns:a16="http://schemas.microsoft.com/office/drawing/2014/main" id="{4FEF0F68-01C5-49A5-AA11-F04964720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3004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0" name="Text Box 2076">
            <a:extLst>
              <a:ext uri="{FF2B5EF4-FFF2-40B4-BE49-F238E27FC236}">
                <a16:creationId xmlns:a16="http://schemas.microsoft.com/office/drawing/2014/main" id="{3F2D602C-06AD-464D-AB5E-C4C39C18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33274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1" name="Text Box 2077">
            <a:extLst>
              <a:ext uri="{FF2B5EF4-FFF2-40B4-BE49-F238E27FC236}">
                <a16:creationId xmlns:a16="http://schemas.microsoft.com/office/drawing/2014/main" id="{D007C8A7-579E-4BFE-BD9C-AE58DC82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3004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2" name="Text Box 2078">
            <a:extLst>
              <a:ext uri="{FF2B5EF4-FFF2-40B4-BE49-F238E27FC236}">
                <a16:creationId xmlns:a16="http://schemas.microsoft.com/office/drawing/2014/main" id="{2341BECA-8E71-41F8-87BD-26344E97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3327400"/>
            <a:ext cx="60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73" name="Text Box 2072">
            <a:extLst>
              <a:ext uri="{FF2B5EF4-FFF2-40B4-BE49-F238E27FC236}">
                <a16:creationId xmlns:a16="http://schemas.microsoft.com/office/drawing/2014/main" id="{CD8FF4F3-98A1-48DD-9858-1EC14E468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492375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74" name="Text Box 2072">
            <a:extLst>
              <a:ext uri="{FF2B5EF4-FFF2-40B4-BE49-F238E27FC236}">
                <a16:creationId xmlns:a16="http://schemas.microsoft.com/office/drawing/2014/main" id="{D06C794B-D372-4D93-8844-BCFEE6390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2492375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75" name="Text Box 2072">
            <a:extLst>
              <a:ext uri="{FF2B5EF4-FFF2-40B4-BE49-F238E27FC236}">
                <a16:creationId xmlns:a16="http://schemas.microsoft.com/office/drawing/2014/main" id="{3CD76EB1-6AA8-4E0A-85EC-24B980CBD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492375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79" name="Text Box 2130">
            <a:extLst>
              <a:ext uri="{FF2B5EF4-FFF2-40B4-BE49-F238E27FC236}">
                <a16:creationId xmlns:a16="http://schemas.microsoft.com/office/drawing/2014/main" id="{64F7E37E-3091-4263-9F1E-64A10597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6700"/>
            <a:ext cx="3505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输入字符串到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2137">
            <a:extLst>
              <a:ext uri="{FF2B5EF4-FFF2-40B4-BE49-F238E27FC236}">
                <a16:creationId xmlns:a16="http://schemas.microsoft.com/office/drawing/2014/main" id="{5BEE3A54-CDD1-4E48-9811-75445CDF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38663"/>
            <a:ext cx="3505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1" name="Rectangle 2138">
            <a:extLst>
              <a:ext uri="{FF2B5EF4-FFF2-40B4-BE49-F238E27FC236}">
                <a16:creationId xmlns:a16="http://schemas.microsoft.com/office/drawing/2014/main" id="{3146DB7C-8893-4E74-8E34-BC0EF570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4995863"/>
            <a:ext cx="2971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2" name="Text Box 2139">
            <a:extLst>
              <a:ext uri="{FF2B5EF4-FFF2-40B4-BE49-F238E27FC236}">
                <a16:creationId xmlns:a16="http://schemas.microsoft.com/office/drawing/2014/main" id="{B93A1606-9E55-4C77-AC38-9D13217E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538663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i=0;s[i]!=‘\0’;i++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3" name="Text Box 2140">
            <a:extLst>
              <a:ext uri="{FF2B5EF4-FFF2-40B4-BE49-F238E27FC236}">
                <a16:creationId xmlns:a16="http://schemas.microsoft.com/office/drawing/2014/main" id="{1A952ACA-94CA-4B30-A772-27FEB824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35448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  <a:endParaRPr lang="en-US" altLang="zh-CN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（区分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大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小写）</a:t>
            </a:r>
          </a:p>
        </p:txBody>
      </p:sp>
      <p:sp>
        <p:nvSpPr>
          <p:cNvPr id="184" name="Text Box 2140">
            <a:extLst>
              <a:ext uri="{FF2B5EF4-FFF2-40B4-BE49-F238E27FC236}">
                <a16:creationId xmlns:a16="http://schemas.microsoft.com/office/drawing/2014/main" id="{5E41894E-5AEA-4591-B3A3-5F87F392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2860675"/>
            <a:ext cx="447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是大写字母的条件</a:t>
            </a:r>
          </a:p>
        </p:txBody>
      </p:sp>
      <p:sp>
        <p:nvSpPr>
          <p:cNvPr id="185" name="Text Box 2140">
            <a:extLst>
              <a:ext uri="{FF2B5EF4-FFF2-40B4-BE49-F238E27FC236}">
                <a16:creationId xmlns:a16="http://schemas.microsoft.com/office/drawing/2014/main" id="{4B0DE2AA-28DA-482C-8130-30082542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3317875"/>
            <a:ext cx="4498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s[i]&gt;='A'&amp;&amp;s[i]&lt;='Z'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C44F3-44D8-4E38-8DC8-649D23D8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78300"/>
            <a:ext cx="2995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s[i]&gt;='a'&amp;&amp;s[i]&lt;='z'</a:t>
            </a:r>
            <a:endParaRPr lang="zh-CN" altLang="en-US"/>
          </a:p>
        </p:txBody>
      </p:sp>
      <p:sp>
        <p:nvSpPr>
          <p:cNvPr id="187" name="Text Box 2140">
            <a:extLst>
              <a:ext uri="{FF2B5EF4-FFF2-40B4-BE49-F238E27FC236}">
                <a16:creationId xmlns:a16="http://schemas.microsoft.com/office/drawing/2014/main" id="{8EB0C8B2-41AF-4DC1-9836-90707529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716338"/>
            <a:ext cx="447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是小写字母的条件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9" grpId="0" autoUpdateAnimBg="0"/>
      <p:bldP spid="149" grpId="0" autoUpdateAnimBg="0"/>
      <p:bldP spid="150" grpId="0" autoUpdateAnimBg="0"/>
      <p:bldP spid="151" grpId="0" autoUpdateAnimBg="0"/>
      <p:bldP spid="152" grpId="0" autoUpdateAnimBg="0"/>
      <p:bldP spid="153" grpId="0" autoUpdateAnimBg="0"/>
      <p:bldP spid="154" grpId="0" autoUpdateAnimBg="0"/>
      <p:bldP spid="155" grpId="0" autoUpdateAnimBg="0"/>
      <p:bldP spid="156" grpId="0" autoUpdateAnimBg="0"/>
      <p:bldP spid="167" grpId="0" autoUpdateAnimBg="0"/>
      <p:bldP spid="168" grpId="0" autoUpdateAnimBg="0"/>
      <p:bldP spid="169" grpId="0" autoUpdateAnimBg="0"/>
      <p:bldP spid="170" grpId="0" autoUpdateAnimBg="0"/>
      <p:bldP spid="171" grpId="0" autoUpdateAnimBg="0"/>
      <p:bldP spid="172" grpId="0" autoUpdateAnimBg="0"/>
      <p:bldP spid="173" grpId="0" autoUpdateAnimBg="0"/>
      <p:bldP spid="174" grpId="0" autoUpdateAnimBg="0"/>
      <p:bldP spid="175" grpId="0" autoUpdateAnimBg="0"/>
      <p:bldP spid="179" grpId="0" animBg="1" autoUpdateAnimBg="0"/>
      <p:bldP spid="180" grpId="0" animBg="1"/>
      <p:bldP spid="181" grpId="0" animBg="1"/>
      <p:bldP spid="182" grpId="0" autoUpdateAnimBg="0"/>
      <p:bldP spid="183" grpId="0" build="p" autoUpdateAnimBg="0"/>
      <p:bldP spid="184" grpId="0" autoUpdateAnimBg="0"/>
      <p:bldP spid="185" grpId="0" autoUpdateAnimBg="0"/>
      <p:bldP spid="2" grpId="0"/>
      <p:bldP spid="1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050">
            <a:extLst>
              <a:ext uri="{FF2B5EF4-FFF2-40B4-BE49-F238E27FC236}">
                <a16:creationId xmlns:a16="http://schemas.microsoft.com/office/drawing/2014/main" id="{4F7A53BA-FA21-47B3-99D9-067566B33C0F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555750"/>
            <a:ext cx="3048000" cy="473075"/>
            <a:chOff x="576" y="1238"/>
            <a:chExt cx="1920" cy="298"/>
          </a:xfrm>
        </p:grpSpPr>
        <p:sp>
          <p:nvSpPr>
            <p:cNvPr id="17449" name="Rectangle 2051">
              <a:extLst>
                <a:ext uri="{FF2B5EF4-FFF2-40B4-BE49-F238E27FC236}">
                  <a16:creationId xmlns:a16="http://schemas.microsoft.com/office/drawing/2014/main" id="{1ADEDC57-226F-44A4-823B-503FBF2B6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0" name="Line 2052">
              <a:extLst>
                <a:ext uri="{FF2B5EF4-FFF2-40B4-BE49-F238E27FC236}">
                  <a16:creationId xmlns:a16="http://schemas.microsoft.com/office/drawing/2014/main" id="{9DE520AE-C303-4A15-8D44-28573E4CA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2053">
              <a:extLst>
                <a:ext uri="{FF2B5EF4-FFF2-40B4-BE49-F238E27FC236}">
                  <a16:creationId xmlns:a16="http://schemas.microsoft.com/office/drawing/2014/main" id="{1FCC3D4F-0330-4301-9D40-6DCD067C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2054">
              <a:extLst>
                <a:ext uri="{FF2B5EF4-FFF2-40B4-BE49-F238E27FC236}">
                  <a16:creationId xmlns:a16="http://schemas.microsoft.com/office/drawing/2014/main" id="{D0D37B7A-6026-4161-A76B-8D89A0290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2055">
              <a:extLst>
                <a:ext uri="{FF2B5EF4-FFF2-40B4-BE49-F238E27FC236}">
                  <a16:creationId xmlns:a16="http://schemas.microsoft.com/office/drawing/2014/main" id="{B81667D8-0027-43C9-B071-7D98FDC72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Text Box 2056">
              <a:extLst>
                <a:ext uri="{FF2B5EF4-FFF2-40B4-BE49-F238E27FC236}">
                  <a16:creationId xmlns:a16="http://schemas.microsoft.com/office/drawing/2014/main" id="{F97DBA7F-4B14-4C84-B43C-921BB719D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7455" name="Line 2057">
              <a:extLst>
                <a:ext uri="{FF2B5EF4-FFF2-40B4-BE49-F238E27FC236}">
                  <a16:creationId xmlns:a16="http://schemas.microsoft.com/office/drawing/2014/main" id="{A50F0B0F-0C0C-48B2-8406-930DB815D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2058">
              <a:extLst>
                <a:ext uri="{FF2B5EF4-FFF2-40B4-BE49-F238E27FC236}">
                  <a16:creationId xmlns:a16="http://schemas.microsoft.com/office/drawing/2014/main" id="{4D4C4E47-A751-4CE5-8A09-DDA9FF9FE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2061">
              <a:extLst>
                <a:ext uri="{FF2B5EF4-FFF2-40B4-BE49-F238E27FC236}">
                  <a16:creationId xmlns:a16="http://schemas.microsoft.com/office/drawing/2014/main" id="{0C38C8C9-B646-4F24-A594-43AA86613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1" name="Text Box 2071">
            <a:extLst>
              <a:ext uri="{FF2B5EF4-FFF2-40B4-BE49-F238E27FC236}">
                <a16:creationId xmlns:a16="http://schemas.microsoft.com/office/drawing/2014/main" id="{3197F991-5B6C-4652-A33B-65E9E303C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879475"/>
            <a:ext cx="288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2 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</a:p>
        </p:txBody>
      </p:sp>
      <p:sp>
        <p:nvSpPr>
          <p:cNvPr id="17412" name="Text Box 2072">
            <a:extLst>
              <a:ext uri="{FF2B5EF4-FFF2-40B4-BE49-F238E27FC236}">
                <a16:creationId xmlns:a16="http://schemas.microsoft.com/office/drawing/2014/main" id="{E699B9AB-4938-446A-845D-C108294A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5716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413" name="Text Box 2073">
            <a:extLst>
              <a:ext uri="{FF2B5EF4-FFF2-40B4-BE49-F238E27FC236}">
                <a16:creationId xmlns:a16="http://schemas.microsoft.com/office/drawing/2014/main" id="{D02AB698-169C-483B-8CFB-E5BB2E585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14" name="Text Box 2074">
            <a:extLst>
              <a:ext uri="{FF2B5EF4-FFF2-40B4-BE49-F238E27FC236}">
                <a16:creationId xmlns:a16="http://schemas.microsoft.com/office/drawing/2014/main" id="{3A5450E8-2080-4029-8F9E-BED310AA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16033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7415" name="Text Box 2075">
            <a:extLst>
              <a:ext uri="{FF2B5EF4-FFF2-40B4-BE49-F238E27FC236}">
                <a16:creationId xmlns:a16="http://schemas.microsoft.com/office/drawing/2014/main" id="{919D6BC4-F760-45C0-B3A3-8F102711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7416" name="Text Box 2076">
            <a:extLst>
              <a:ext uri="{FF2B5EF4-FFF2-40B4-BE49-F238E27FC236}">
                <a16:creationId xmlns:a16="http://schemas.microsoft.com/office/drawing/2014/main" id="{3398DF21-6F1C-47DD-9961-1A81B08F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1589088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7417" name="Text Box 2077">
            <a:extLst>
              <a:ext uri="{FF2B5EF4-FFF2-40B4-BE49-F238E27FC236}">
                <a16:creationId xmlns:a16="http://schemas.microsoft.com/office/drawing/2014/main" id="{CE705AAD-9800-40CF-A146-7AB7386C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A407EB6B-DAC1-40F3-86E3-075420A4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98613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58" name="Text Box 2090">
            <a:extLst>
              <a:ext uri="{FF2B5EF4-FFF2-40B4-BE49-F238E27FC236}">
                <a16:creationId xmlns:a16="http://schemas.microsoft.com/office/drawing/2014/main" id="{C8D1842E-ACD3-45CB-8E09-EF75A7B9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2030413"/>
            <a:ext cx="412751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译成</a:t>
            </a:r>
          </a:p>
        </p:txBody>
      </p:sp>
      <p:sp>
        <p:nvSpPr>
          <p:cNvPr id="17420" name="Text Box 2130">
            <a:extLst>
              <a:ext uri="{FF2B5EF4-FFF2-40B4-BE49-F238E27FC236}">
                <a16:creationId xmlns:a16="http://schemas.microsoft.com/office/drawing/2014/main" id="{38CA4D85-4E0C-47AA-A6BB-DD499232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997200"/>
            <a:ext cx="3505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输入字符串到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21" name="Rectangle 2137">
            <a:extLst>
              <a:ext uri="{FF2B5EF4-FFF2-40B4-BE49-F238E27FC236}">
                <a16:creationId xmlns:a16="http://schemas.microsoft.com/office/drawing/2014/main" id="{080F49F9-881E-4119-86C2-319F9C94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459163"/>
            <a:ext cx="3505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22" name="Rectangle 2138">
            <a:extLst>
              <a:ext uri="{FF2B5EF4-FFF2-40B4-BE49-F238E27FC236}">
                <a16:creationId xmlns:a16="http://schemas.microsoft.com/office/drawing/2014/main" id="{C3542282-9CA3-414A-8B57-10449B97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916363"/>
            <a:ext cx="2971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23" name="Text Box 2139">
            <a:extLst>
              <a:ext uri="{FF2B5EF4-FFF2-40B4-BE49-F238E27FC236}">
                <a16:creationId xmlns:a16="http://schemas.microsoft.com/office/drawing/2014/main" id="{CC1E418D-63DF-49EF-8F35-3FE528F7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459163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i=0;s[i]!=‘\0’;i++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24" name="Text Box 2140">
            <a:extLst>
              <a:ext uri="{FF2B5EF4-FFF2-40B4-BE49-F238E27FC236}">
                <a16:creationId xmlns:a16="http://schemas.microsoft.com/office/drawing/2014/main" id="{D533E584-63EF-4D3F-8649-04BB7BED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90963"/>
            <a:ext cx="2897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  <a:endParaRPr lang="en-US" altLang="zh-CN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（区分</a:t>
            </a:r>
            <a:r>
              <a:rPr lang="en-US" altLang="zh-CN">
                <a:solidFill>
                  <a:srgbClr val="000000"/>
                </a:solidFill>
              </a:rPr>
              <a:t>s[i]</a:t>
            </a:r>
            <a:r>
              <a:rPr lang="zh-CN" altLang="en-US">
                <a:solidFill>
                  <a:srgbClr val="000000"/>
                </a:solidFill>
              </a:rPr>
              <a:t>大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小写）</a:t>
            </a:r>
          </a:p>
        </p:txBody>
      </p:sp>
      <p:grpSp>
        <p:nvGrpSpPr>
          <p:cNvPr id="17425" name="Group 2050">
            <a:extLst>
              <a:ext uri="{FF2B5EF4-FFF2-40B4-BE49-F238E27FC236}">
                <a16:creationId xmlns:a16="http://schemas.microsoft.com/office/drawing/2014/main" id="{E8702E92-90C9-4B68-87E6-891B3F6C7504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2060575"/>
            <a:ext cx="3048000" cy="473075"/>
            <a:chOff x="576" y="1238"/>
            <a:chExt cx="1920" cy="298"/>
          </a:xfrm>
        </p:grpSpPr>
        <p:sp>
          <p:nvSpPr>
            <p:cNvPr id="17440" name="Rectangle 2051">
              <a:extLst>
                <a:ext uri="{FF2B5EF4-FFF2-40B4-BE49-F238E27FC236}">
                  <a16:creationId xmlns:a16="http://schemas.microsoft.com/office/drawing/2014/main" id="{5208106F-D77A-4CEF-9FC0-23E4D7A2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1" name="Line 2052">
              <a:extLst>
                <a:ext uri="{FF2B5EF4-FFF2-40B4-BE49-F238E27FC236}">
                  <a16:creationId xmlns:a16="http://schemas.microsoft.com/office/drawing/2014/main" id="{3074FA35-714B-4B98-8E1D-C1C376FF4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2053">
              <a:extLst>
                <a:ext uri="{FF2B5EF4-FFF2-40B4-BE49-F238E27FC236}">
                  <a16:creationId xmlns:a16="http://schemas.microsoft.com/office/drawing/2014/main" id="{623A94F1-39E1-4BFE-B0BE-DC89062B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2054">
              <a:extLst>
                <a:ext uri="{FF2B5EF4-FFF2-40B4-BE49-F238E27FC236}">
                  <a16:creationId xmlns:a16="http://schemas.microsoft.com/office/drawing/2014/main" id="{69A0BAF2-32E2-4F34-8C85-A7436E5A5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2055">
              <a:extLst>
                <a:ext uri="{FF2B5EF4-FFF2-40B4-BE49-F238E27FC236}">
                  <a16:creationId xmlns:a16="http://schemas.microsoft.com/office/drawing/2014/main" id="{031EB583-3F1F-48DD-8245-6DB9D864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Text Box 2056">
              <a:extLst>
                <a:ext uri="{FF2B5EF4-FFF2-40B4-BE49-F238E27FC236}">
                  <a16:creationId xmlns:a16="http://schemas.microsoft.com/office/drawing/2014/main" id="{22359578-EFFE-45BA-8C6A-1C4DC7BD9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7446" name="Line 2057">
              <a:extLst>
                <a:ext uri="{FF2B5EF4-FFF2-40B4-BE49-F238E27FC236}">
                  <a16:creationId xmlns:a16="http://schemas.microsoft.com/office/drawing/2014/main" id="{0CF0291A-8F1B-4DC6-90B0-710260DD1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2058">
              <a:extLst>
                <a:ext uri="{FF2B5EF4-FFF2-40B4-BE49-F238E27FC236}">
                  <a16:creationId xmlns:a16="http://schemas.microsoft.com/office/drawing/2014/main" id="{E25275E9-7129-4542-80A0-74864094C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2061">
              <a:extLst>
                <a:ext uri="{FF2B5EF4-FFF2-40B4-BE49-F238E27FC236}">
                  <a16:creationId xmlns:a16="http://schemas.microsoft.com/office/drawing/2014/main" id="{1581AC7A-21B9-413E-93EA-1307F5D59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6" name="Text Box 2073">
            <a:extLst>
              <a:ext uri="{FF2B5EF4-FFF2-40B4-BE49-F238E27FC236}">
                <a16:creationId xmlns:a16="http://schemas.microsoft.com/office/drawing/2014/main" id="{E55DCD03-3FA2-4926-B4EA-ACE5D7A5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27" name="Text Box 2074">
            <a:extLst>
              <a:ext uri="{FF2B5EF4-FFF2-40B4-BE49-F238E27FC236}">
                <a16:creationId xmlns:a16="http://schemas.microsoft.com/office/drawing/2014/main" id="{52812306-2CEF-481A-AFA6-4CAA3BD1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10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7428" name="Text Box 2075">
            <a:extLst>
              <a:ext uri="{FF2B5EF4-FFF2-40B4-BE49-F238E27FC236}">
                <a16:creationId xmlns:a16="http://schemas.microsoft.com/office/drawing/2014/main" id="{9C74A6A5-A97B-4266-988A-E7F753D33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429" name="Text Box 2076">
            <a:extLst>
              <a:ext uri="{FF2B5EF4-FFF2-40B4-BE49-F238E27FC236}">
                <a16:creationId xmlns:a16="http://schemas.microsoft.com/office/drawing/2014/main" id="{7BC1E242-2C9E-4FAE-95EB-314491F6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133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430" name="Text Box 2077">
            <a:extLst>
              <a:ext uri="{FF2B5EF4-FFF2-40B4-BE49-F238E27FC236}">
                <a16:creationId xmlns:a16="http://schemas.microsoft.com/office/drawing/2014/main" id="{93B4B7CA-76F1-4026-9EEF-55A6CC9C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3" name="Text Box 2078">
            <a:extLst>
              <a:ext uri="{FF2B5EF4-FFF2-40B4-BE49-F238E27FC236}">
                <a16:creationId xmlns:a16="http://schemas.microsoft.com/office/drawing/2014/main" id="{8BC40D66-9BE5-4956-8497-A6D0583D1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3438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7432" name="Text Box 2072">
            <a:extLst>
              <a:ext uri="{FF2B5EF4-FFF2-40B4-BE49-F238E27FC236}">
                <a16:creationId xmlns:a16="http://schemas.microsoft.com/office/drawing/2014/main" id="{DA3D090C-AA97-4197-A01F-3ADF5A8A7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7433" name="Text Box 2072">
            <a:extLst>
              <a:ext uri="{FF2B5EF4-FFF2-40B4-BE49-F238E27FC236}">
                <a16:creationId xmlns:a16="http://schemas.microsoft.com/office/drawing/2014/main" id="{C4A91E33-21DA-4623-B7BE-A8347C28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7434" name="Text Box 2072">
            <a:extLst>
              <a:ext uri="{FF2B5EF4-FFF2-40B4-BE49-F238E27FC236}">
                <a16:creationId xmlns:a16="http://schemas.microsoft.com/office/drawing/2014/main" id="{75159240-51B5-45AB-B3E0-4B4BF2F3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62" name="Text Box 2142">
            <a:extLst>
              <a:ext uri="{FF2B5EF4-FFF2-40B4-BE49-F238E27FC236}">
                <a16:creationId xmlns:a16="http://schemas.microsoft.com/office/drawing/2014/main" id="{3DBE2C27-366F-406C-BEF2-EB0E5595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941888"/>
            <a:ext cx="2541588" cy="8302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译码过程中没有影响到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</a:p>
        </p:txBody>
      </p:sp>
      <p:sp>
        <p:nvSpPr>
          <p:cNvPr id="290909" name="Rectangle 2141">
            <a:extLst>
              <a:ext uri="{FF2B5EF4-FFF2-40B4-BE49-F238E27FC236}">
                <a16:creationId xmlns:a16="http://schemas.microsoft.com/office/drawing/2014/main" id="{1A81E497-EA5E-4C99-B7DC-1F1DCF73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4450"/>
            <a:ext cx="5903912" cy="6767513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10" name="Text Box 2142">
            <a:extLst>
              <a:ext uri="{FF2B5EF4-FFF2-40B4-BE49-F238E27FC236}">
                <a16:creationId xmlns:a16="http://schemas.microsoft.com/office/drawing/2014/main" id="{A491B60D-42E2-44EA-AE11-DC938353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84102"/>
            <a:ext cx="597535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	char s[50];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]!='\0';i++)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{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]+=4;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]&gt;'z')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]-=26;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else 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{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]+=4;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]&gt;'Z')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]-=26;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</a:t>
            </a:r>
          </a:p>
          <a:p>
            <a:pPr eaLnBrk="1" hangingPunct="1">
              <a:lnSpc>
                <a:spcPts val="262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24E5EEC-1D9A-4504-9A92-27C5F99C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848"/>
            <a:ext cx="4751388" cy="4032000"/>
          </a:xfrm>
          <a:prstGeom prst="rect">
            <a:avLst/>
          </a:prstGeom>
          <a:noFill/>
          <a:ln w="3810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E6E94615-10B1-4B1E-892A-ED9E4D6E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599183"/>
            <a:ext cx="1151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译码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09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09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09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nimBg="1" autoUpdateAnimBg="0"/>
      <p:bldP spid="290909" grpId="0" animBg="1"/>
      <p:bldP spid="290910" grpId="0" build="p" autoUpdateAnimBg="0"/>
      <p:bldP spid="63" grpId="0" animBg="1"/>
      <p:bldP spid="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050">
            <a:extLst>
              <a:ext uri="{FF2B5EF4-FFF2-40B4-BE49-F238E27FC236}">
                <a16:creationId xmlns:a16="http://schemas.microsoft.com/office/drawing/2014/main" id="{C9163738-79B3-44EC-A0AC-CFAD2EAF234A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555750"/>
            <a:ext cx="3048000" cy="473075"/>
            <a:chOff x="576" y="1238"/>
            <a:chExt cx="1920" cy="298"/>
          </a:xfrm>
        </p:grpSpPr>
        <p:sp>
          <p:nvSpPr>
            <p:cNvPr id="18469" name="Rectangle 2051">
              <a:extLst>
                <a:ext uri="{FF2B5EF4-FFF2-40B4-BE49-F238E27FC236}">
                  <a16:creationId xmlns:a16="http://schemas.microsoft.com/office/drawing/2014/main" id="{EADA6271-DB00-4378-B15D-121D72E1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70" name="Line 2052">
              <a:extLst>
                <a:ext uri="{FF2B5EF4-FFF2-40B4-BE49-F238E27FC236}">
                  <a16:creationId xmlns:a16="http://schemas.microsoft.com/office/drawing/2014/main" id="{3864F0C9-031E-4AA1-B216-2A7B044FE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2053">
              <a:extLst>
                <a:ext uri="{FF2B5EF4-FFF2-40B4-BE49-F238E27FC236}">
                  <a16:creationId xmlns:a16="http://schemas.microsoft.com/office/drawing/2014/main" id="{DD81CADD-0108-4BBB-A4F9-B6BFA6D41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2054">
              <a:extLst>
                <a:ext uri="{FF2B5EF4-FFF2-40B4-BE49-F238E27FC236}">
                  <a16:creationId xmlns:a16="http://schemas.microsoft.com/office/drawing/2014/main" id="{BF625FF9-50E0-4CBE-81E9-AE2B37E11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2055">
              <a:extLst>
                <a:ext uri="{FF2B5EF4-FFF2-40B4-BE49-F238E27FC236}">
                  <a16:creationId xmlns:a16="http://schemas.microsoft.com/office/drawing/2014/main" id="{556456B0-026A-42FC-BD30-8A788544E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Text Box 2056">
              <a:extLst>
                <a:ext uri="{FF2B5EF4-FFF2-40B4-BE49-F238E27FC236}">
                  <a16:creationId xmlns:a16="http://schemas.microsoft.com/office/drawing/2014/main" id="{92EB4DFB-914C-495E-A72D-C2975DD3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8475" name="Line 2057">
              <a:extLst>
                <a:ext uri="{FF2B5EF4-FFF2-40B4-BE49-F238E27FC236}">
                  <a16:creationId xmlns:a16="http://schemas.microsoft.com/office/drawing/2014/main" id="{F96B27D5-62EC-4F19-A3AD-A9B4546EC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2058">
              <a:extLst>
                <a:ext uri="{FF2B5EF4-FFF2-40B4-BE49-F238E27FC236}">
                  <a16:creationId xmlns:a16="http://schemas.microsoft.com/office/drawing/2014/main" id="{86779F55-9B0A-4367-B60A-E2B9547A8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2061">
              <a:extLst>
                <a:ext uri="{FF2B5EF4-FFF2-40B4-BE49-F238E27FC236}">
                  <a16:creationId xmlns:a16="http://schemas.microsoft.com/office/drawing/2014/main" id="{11DC2A61-27CF-491A-BA50-188947608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5" name="Text Box 2071">
            <a:extLst>
              <a:ext uri="{FF2B5EF4-FFF2-40B4-BE49-F238E27FC236}">
                <a16:creationId xmlns:a16="http://schemas.microsoft.com/office/drawing/2014/main" id="{CF1F130C-9BF4-40CD-B571-D7511910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879475"/>
            <a:ext cx="288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2 </a:t>
            </a:r>
            <a:r>
              <a:rPr lang="zh-CN" altLang="en-US">
                <a:solidFill>
                  <a:srgbClr val="000000"/>
                </a:solidFill>
              </a:rPr>
              <a:t>译码</a:t>
            </a:r>
          </a:p>
        </p:txBody>
      </p:sp>
      <p:sp>
        <p:nvSpPr>
          <p:cNvPr id="18436" name="Text Box 2072">
            <a:extLst>
              <a:ext uri="{FF2B5EF4-FFF2-40B4-BE49-F238E27FC236}">
                <a16:creationId xmlns:a16="http://schemas.microsoft.com/office/drawing/2014/main" id="{78D75531-6E5A-4240-A34E-1141200D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5716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8437" name="Text Box 2073">
            <a:extLst>
              <a:ext uri="{FF2B5EF4-FFF2-40B4-BE49-F238E27FC236}">
                <a16:creationId xmlns:a16="http://schemas.microsoft.com/office/drawing/2014/main" id="{F6EEA738-75E1-4C42-85EB-DFD3A3778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38" name="Text Box 2074">
            <a:extLst>
              <a:ext uri="{FF2B5EF4-FFF2-40B4-BE49-F238E27FC236}">
                <a16:creationId xmlns:a16="http://schemas.microsoft.com/office/drawing/2014/main" id="{968D66DF-C207-4D35-AFFE-B0953EAF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16033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8439" name="Text Box 2075">
            <a:extLst>
              <a:ext uri="{FF2B5EF4-FFF2-40B4-BE49-F238E27FC236}">
                <a16:creationId xmlns:a16="http://schemas.microsoft.com/office/drawing/2014/main" id="{B15A6414-0F1D-4EBE-A29A-13C3D0C1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8440" name="Text Box 2076">
            <a:extLst>
              <a:ext uri="{FF2B5EF4-FFF2-40B4-BE49-F238E27FC236}">
                <a16:creationId xmlns:a16="http://schemas.microsoft.com/office/drawing/2014/main" id="{9F40055B-D095-47F0-9873-F25CC74E9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1589088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8441" name="Text Box 2077">
            <a:extLst>
              <a:ext uri="{FF2B5EF4-FFF2-40B4-BE49-F238E27FC236}">
                <a16:creationId xmlns:a16="http://schemas.microsoft.com/office/drawing/2014/main" id="{EB34055F-0579-47E4-87B2-4B7771C97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15716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52E7A65D-1AFF-4D60-A53E-D46A1F118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98613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58" name="Text Box 2090">
            <a:extLst>
              <a:ext uri="{FF2B5EF4-FFF2-40B4-BE49-F238E27FC236}">
                <a16:creationId xmlns:a16="http://schemas.microsoft.com/office/drawing/2014/main" id="{3E9D6172-372F-49AF-81AF-A8403FB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2030413"/>
            <a:ext cx="412751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译成</a:t>
            </a:r>
          </a:p>
        </p:txBody>
      </p:sp>
      <p:grpSp>
        <p:nvGrpSpPr>
          <p:cNvPr id="18444" name="Group 2050">
            <a:extLst>
              <a:ext uri="{FF2B5EF4-FFF2-40B4-BE49-F238E27FC236}">
                <a16:creationId xmlns:a16="http://schemas.microsoft.com/office/drawing/2014/main" id="{969568DE-DB8D-462C-AF49-05177D36FAD3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2060575"/>
            <a:ext cx="3048000" cy="473075"/>
            <a:chOff x="576" y="1238"/>
            <a:chExt cx="1920" cy="298"/>
          </a:xfrm>
        </p:grpSpPr>
        <p:sp>
          <p:nvSpPr>
            <p:cNvPr id="18460" name="Rectangle 2051">
              <a:extLst>
                <a:ext uri="{FF2B5EF4-FFF2-40B4-BE49-F238E27FC236}">
                  <a16:creationId xmlns:a16="http://schemas.microsoft.com/office/drawing/2014/main" id="{7B3DB820-F8B7-4B8C-82B6-153141A03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92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1" name="Line 2052">
              <a:extLst>
                <a:ext uri="{FF2B5EF4-FFF2-40B4-BE49-F238E27FC236}">
                  <a16:creationId xmlns:a16="http://schemas.microsoft.com/office/drawing/2014/main" id="{D809564C-7801-4C19-BBC3-A5C71D0C7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2053">
              <a:extLst>
                <a:ext uri="{FF2B5EF4-FFF2-40B4-BE49-F238E27FC236}">
                  <a16:creationId xmlns:a16="http://schemas.microsoft.com/office/drawing/2014/main" id="{4A8D446E-E260-417B-AD92-CE0C5BB21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2054">
              <a:extLst>
                <a:ext uri="{FF2B5EF4-FFF2-40B4-BE49-F238E27FC236}">
                  <a16:creationId xmlns:a16="http://schemas.microsoft.com/office/drawing/2014/main" id="{82886BE1-EB8F-43A2-B3BE-49EAEE740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2055">
              <a:extLst>
                <a:ext uri="{FF2B5EF4-FFF2-40B4-BE49-F238E27FC236}">
                  <a16:creationId xmlns:a16="http://schemas.microsoft.com/office/drawing/2014/main" id="{F9A93E8C-A705-4A8C-830F-FEB3BD6C8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Text Box 2056">
              <a:extLst>
                <a:ext uri="{FF2B5EF4-FFF2-40B4-BE49-F238E27FC236}">
                  <a16:creationId xmlns:a16="http://schemas.microsoft.com/office/drawing/2014/main" id="{0973A169-2F41-46F5-943F-19B76F7C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3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8466" name="Line 2057">
              <a:extLst>
                <a:ext uri="{FF2B5EF4-FFF2-40B4-BE49-F238E27FC236}">
                  <a16:creationId xmlns:a16="http://schemas.microsoft.com/office/drawing/2014/main" id="{05313575-E202-4943-A573-53E409B65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2058">
              <a:extLst>
                <a:ext uri="{FF2B5EF4-FFF2-40B4-BE49-F238E27FC236}">
                  <a16:creationId xmlns:a16="http://schemas.microsoft.com/office/drawing/2014/main" id="{821E8E4D-95F9-4298-983B-F089E74A7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2061">
              <a:extLst>
                <a:ext uri="{FF2B5EF4-FFF2-40B4-BE49-F238E27FC236}">
                  <a16:creationId xmlns:a16="http://schemas.microsoft.com/office/drawing/2014/main" id="{24B8BE71-C42D-4F91-A1BA-B9FD0EC47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5" name="Text Box 2073">
            <a:extLst>
              <a:ext uri="{FF2B5EF4-FFF2-40B4-BE49-F238E27FC236}">
                <a16:creationId xmlns:a16="http://schemas.microsoft.com/office/drawing/2014/main" id="{26B8D2D3-A124-4800-9EC8-03BA04D6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46" name="Text Box 2074">
            <a:extLst>
              <a:ext uri="{FF2B5EF4-FFF2-40B4-BE49-F238E27FC236}">
                <a16:creationId xmlns:a16="http://schemas.microsoft.com/office/drawing/2014/main" id="{034E829C-7268-4D8D-B360-EA5181D2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10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8447" name="Text Box 2075">
            <a:extLst>
              <a:ext uri="{FF2B5EF4-FFF2-40B4-BE49-F238E27FC236}">
                <a16:creationId xmlns:a16="http://schemas.microsoft.com/office/drawing/2014/main" id="{32128493-3F57-4171-8CC3-CA2DDE678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8448" name="Text Box 2076">
            <a:extLst>
              <a:ext uri="{FF2B5EF4-FFF2-40B4-BE49-F238E27FC236}">
                <a16:creationId xmlns:a16="http://schemas.microsoft.com/office/drawing/2014/main" id="{1AE0FF9D-2170-489E-9589-8AC10FF5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133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8449" name="Text Box 2077">
            <a:extLst>
              <a:ext uri="{FF2B5EF4-FFF2-40B4-BE49-F238E27FC236}">
                <a16:creationId xmlns:a16="http://schemas.microsoft.com/office/drawing/2014/main" id="{337B9665-2372-4468-A4B2-11C02C80C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20764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3" name="Text Box 2078">
            <a:extLst>
              <a:ext uri="{FF2B5EF4-FFF2-40B4-BE49-F238E27FC236}">
                <a16:creationId xmlns:a16="http://schemas.microsoft.com/office/drawing/2014/main" id="{64DADD0C-1943-4FEF-9FAD-23E00687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3438"/>
            <a:ext cx="60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8451" name="Text Box 2072">
            <a:extLst>
              <a:ext uri="{FF2B5EF4-FFF2-40B4-BE49-F238E27FC236}">
                <a16:creationId xmlns:a16="http://schemas.microsoft.com/office/drawing/2014/main" id="{5B1EDBA2-2F0F-4CD3-9BD0-CC339C12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[0]</a:t>
            </a:r>
          </a:p>
        </p:txBody>
      </p:sp>
      <p:sp>
        <p:nvSpPr>
          <p:cNvPr id="18452" name="Text Box 2072">
            <a:extLst>
              <a:ext uri="{FF2B5EF4-FFF2-40B4-BE49-F238E27FC236}">
                <a16:creationId xmlns:a16="http://schemas.microsoft.com/office/drawing/2014/main" id="{BC2C4844-E088-40FD-8552-4A7FC04B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8453" name="Text Box 2072">
            <a:extLst>
              <a:ext uri="{FF2B5EF4-FFF2-40B4-BE49-F238E27FC236}">
                <a16:creationId xmlns:a16="http://schemas.microsoft.com/office/drawing/2014/main" id="{105309F1-86F5-49BD-B0AD-01867256D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2684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290909" name="Rectangle 2141">
            <a:extLst>
              <a:ext uri="{FF2B5EF4-FFF2-40B4-BE49-F238E27FC236}">
                <a16:creationId xmlns:a16="http://schemas.microsoft.com/office/drawing/2014/main" id="{646A28F1-C70D-4A6A-92F4-142023FE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4450"/>
            <a:ext cx="5903912" cy="6767513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10" name="Text Box 2142">
            <a:extLst>
              <a:ext uri="{FF2B5EF4-FFF2-40B4-BE49-F238E27FC236}">
                <a16:creationId xmlns:a16="http://schemas.microsoft.com/office/drawing/2014/main" id="{134F85B6-91DA-41B0-94C1-CDE7EA8A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116632"/>
            <a:ext cx="5975350" cy="667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>
                <a:solidFill>
                  <a:srgbClr val="0000CC"/>
                </a:solidFill>
              </a:rPr>
              <a:t>char </a:t>
            </a:r>
            <a:r>
              <a:rPr lang="en-US" altLang="zh-CN" dirty="0">
                <a:solidFill>
                  <a:srgbClr val="000000"/>
                </a:solidFill>
              </a:rPr>
              <a:t>s[50];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d,i,qd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]!='\0';i++)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</a:t>
            </a:r>
            <a:r>
              <a:rPr lang="en-US" altLang="zh-CN" dirty="0" err="1">
                <a:solidFill>
                  <a:srgbClr val="000000"/>
                </a:solidFill>
              </a:rPr>
              <a:t>qd</a:t>
            </a:r>
            <a:r>
              <a:rPr lang="en-US" altLang="zh-CN" dirty="0">
                <a:solidFill>
                  <a:srgbClr val="000000"/>
                </a:solidFill>
              </a:rPr>
              <a:t>='a';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else if(s[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</a:t>
            </a:r>
            <a:r>
              <a:rPr lang="en-US" altLang="zh-CN" dirty="0" err="1">
                <a:solidFill>
                  <a:srgbClr val="000000"/>
                </a:solidFill>
              </a:rPr>
              <a:t>qd</a:t>
            </a:r>
            <a:r>
              <a:rPr lang="en-US" altLang="zh-CN" dirty="0">
                <a:solidFill>
                  <a:srgbClr val="000000"/>
                </a:solidFill>
              </a:rPr>
              <a:t>='A';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d=s[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]-</a:t>
            </a:r>
            <a:r>
              <a:rPr lang="en-US" altLang="zh-CN" dirty="0" err="1">
                <a:solidFill>
                  <a:srgbClr val="000000"/>
                </a:solidFill>
              </a:rPr>
              <a:t>qd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d+=4;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d=d%26;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s[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]=</a:t>
            </a:r>
            <a:r>
              <a:rPr lang="en-US" altLang="zh-CN" dirty="0" err="1">
                <a:solidFill>
                  <a:srgbClr val="000000"/>
                </a:solidFill>
              </a:rPr>
              <a:t>qd+d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F319D18-B360-4117-B052-17EC6668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16113"/>
            <a:ext cx="4751388" cy="4140200"/>
          </a:xfrm>
          <a:prstGeom prst="rect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58C84B29-C19D-48E9-B4B1-19DBD135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1916113"/>
            <a:ext cx="5826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 algn="l"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译码</a:t>
            </a:r>
            <a:endParaRPr lang="en-US" altLang="zh-CN" dirty="0"/>
          </a:p>
        </p:txBody>
      </p:sp>
      <p:sp>
        <p:nvSpPr>
          <p:cNvPr id="18458" name="Text Box 2071">
            <a:extLst>
              <a:ext uri="{FF2B5EF4-FFF2-40B4-BE49-F238E27FC236}">
                <a16:creationId xmlns:a16="http://schemas.microsoft.com/office/drawing/2014/main" id="{A565C69F-96A2-4073-AF0A-1DE91E57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288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另一种方法</a:t>
            </a:r>
          </a:p>
        </p:txBody>
      </p:sp>
      <p:sp>
        <p:nvSpPr>
          <p:cNvPr id="18459" name="Text Box 2071">
            <a:extLst>
              <a:ext uri="{FF2B5EF4-FFF2-40B4-BE49-F238E27FC236}">
                <a16:creationId xmlns:a16="http://schemas.microsoft.com/office/drawing/2014/main" id="{481E02A9-0EB2-4951-9362-8FBF5629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3213100"/>
            <a:ext cx="259715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1.qd</a:t>
            </a:r>
            <a:r>
              <a:rPr lang="zh-CN" altLang="en-US" dirty="0">
                <a:solidFill>
                  <a:srgbClr val="000000"/>
                </a:solidFill>
                <a:ea typeface="仿宋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存放字母表首字母的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码</a:t>
            </a:r>
            <a:r>
              <a:rPr lang="zh-CN" altLang="en-US" dirty="0">
                <a:solidFill>
                  <a:srgbClr val="000000"/>
                </a:solidFill>
                <a:ea typeface="仿宋_GB2312" pitchFamily="49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即字母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码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2.d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存放某字母距首字母的距离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09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09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09" grpId="0" animBg="1"/>
      <p:bldP spid="290910" grpId="0" build="p" autoUpdateAnimBg="0"/>
      <p:bldP spid="63" grpId="0" animBg="1"/>
      <p:bldP spid="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2050">
            <a:extLst>
              <a:ext uri="{FF2B5EF4-FFF2-40B4-BE49-F238E27FC236}">
                <a16:creationId xmlns:a16="http://schemas.microsoft.com/office/drawing/2014/main" id="{CEA09CA1-F7A6-4514-B153-829376E18F80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2290763"/>
            <a:ext cx="7620000" cy="533400"/>
            <a:chOff x="576" y="1200"/>
            <a:chExt cx="4800" cy="336"/>
          </a:xfrm>
        </p:grpSpPr>
        <p:sp>
          <p:nvSpPr>
            <p:cNvPr id="19492" name="Rectangle 2051">
              <a:extLst>
                <a:ext uri="{FF2B5EF4-FFF2-40B4-BE49-F238E27FC236}">
                  <a16:creationId xmlns:a16="http://schemas.microsoft.com/office/drawing/2014/main" id="{B3573A98-1E13-43DB-ABBC-0AB31C5C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480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3" name="Line 2052">
              <a:extLst>
                <a:ext uri="{FF2B5EF4-FFF2-40B4-BE49-F238E27FC236}">
                  <a16:creationId xmlns:a16="http://schemas.microsoft.com/office/drawing/2014/main" id="{6985C9B1-EA76-4667-99D6-0FD35E320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Line 2053">
              <a:extLst>
                <a:ext uri="{FF2B5EF4-FFF2-40B4-BE49-F238E27FC236}">
                  <a16:creationId xmlns:a16="http://schemas.microsoft.com/office/drawing/2014/main" id="{DED044E3-8897-4C8D-B0FA-C6577350D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Line 2054">
              <a:extLst>
                <a:ext uri="{FF2B5EF4-FFF2-40B4-BE49-F238E27FC236}">
                  <a16:creationId xmlns:a16="http://schemas.microsoft.com/office/drawing/2014/main" id="{FEB074C0-4C2A-4DF8-8E54-34BAE0709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Line 2055">
              <a:extLst>
                <a:ext uri="{FF2B5EF4-FFF2-40B4-BE49-F238E27FC236}">
                  <a16:creationId xmlns:a16="http://schemas.microsoft.com/office/drawing/2014/main" id="{C06A61A9-CA6A-4968-8E8E-E1C134D8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Text Box 2056">
              <a:extLst>
                <a:ext uri="{FF2B5EF4-FFF2-40B4-BE49-F238E27FC236}">
                  <a16:creationId xmlns:a16="http://schemas.microsoft.com/office/drawing/2014/main" id="{C694A31C-B69E-440B-8DDC-79670B023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9498" name="Line 2057">
              <a:extLst>
                <a:ext uri="{FF2B5EF4-FFF2-40B4-BE49-F238E27FC236}">
                  <a16:creationId xmlns:a16="http://schemas.microsoft.com/office/drawing/2014/main" id="{670B3E8A-6C7A-40E5-B1DE-08951FAA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2058">
              <a:extLst>
                <a:ext uri="{FF2B5EF4-FFF2-40B4-BE49-F238E27FC236}">
                  <a16:creationId xmlns:a16="http://schemas.microsoft.com/office/drawing/2014/main" id="{26DD13B2-16E3-474B-9C1C-348397FF7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Line 2059">
              <a:extLst>
                <a:ext uri="{FF2B5EF4-FFF2-40B4-BE49-F238E27FC236}">
                  <a16:creationId xmlns:a16="http://schemas.microsoft.com/office/drawing/2014/main" id="{90D6D9D2-66CC-4C8B-A3D8-735CDB27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Line 2060">
              <a:extLst>
                <a:ext uri="{FF2B5EF4-FFF2-40B4-BE49-F238E27FC236}">
                  <a16:creationId xmlns:a16="http://schemas.microsoft.com/office/drawing/2014/main" id="{2C7CB8A0-8D1D-4C47-80BB-EF82AC36D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Line 2061">
              <a:extLst>
                <a:ext uri="{FF2B5EF4-FFF2-40B4-BE49-F238E27FC236}">
                  <a16:creationId xmlns:a16="http://schemas.microsoft.com/office/drawing/2014/main" id="{9603DD5F-F154-4B44-B411-CAB142847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2062">
              <a:extLst>
                <a:ext uri="{FF2B5EF4-FFF2-40B4-BE49-F238E27FC236}">
                  <a16:creationId xmlns:a16="http://schemas.microsoft.com/office/drawing/2014/main" id="{2A918D47-4B48-42B9-9882-95A53F896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2063">
              <a:extLst>
                <a:ext uri="{FF2B5EF4-FFF2-40B4-BE49-F238E27FC236}">
                  <a16:creationId xmlns:a16="http://schemas.microsoft.com/office/drawing/2014/main" id="{9BAD38EE-F96B-4A1D-A2A9-63A5F796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Line 2064">
              <a:extLst>
                <a:ext uri="{FF2B5EF4-FFF2-40B4-BE49-F238E27FC236}">
                  <a16:creationId xmlns:a16="http://schemas.microsoft.com/office/drawing/2014/main" id="{21D5FF0D-BB77-47E2-A992-A3F618D38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Line 2065">
              <a:extLst>
                <a:ext uri="{FF2B5EF4-FFF2-40B4-BE49-F238E27FC236}">
                  <a16:creationId xmlns:a16="http://schemas.microsoft.com/office/drawing/2014/main" id="{9BA11C01-9BB9-4DF8-93F8-4388F8227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2066">
              <a:extLst>
                <a:ext uri="{FF2B5EF4-FFF2-40B4-BE49-F238E27FC236}">
                  <a16:creationId xmlns:a16="http://schemas.microsoft.com/office/drawing/2014/main" id="{FD4412CD-3856-445B-A379-F81A87B26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2067">
              <a:extLst>
                <a:ext uri="{FF2B5EF4-FFF2-40B4-BE49-F238E27FC236}">
                  <a16:creationId xmlns:a16="http://schemas.microsoft.com/office/drawing/2014/main" id="{8880AB01-F24A-4C0F-9EF8-D759CED39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2068">
              <a:extLst>
                <a:ext uri="{FF2B5EF4-FFF2-40B4-BE49-F238E27FC236}">
                  <a16:creationId xmlns:a16="http://schemas.microsoft.com/office/drawing/2014/main" id="{BF8C3752-4525-4102-A875-460C7A350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Line 2069">
              <a:extLst>
                <a:ext uri="{FF2B5EF4-FFF2-40B4-BE49-F238E27FC236}">
                  <a16:creationId xmlns:a16="http://schemas.microsoft.com/office/drawing/2014/main" id="{FBB31705-FD76-4AF6-9EC0-FE6E6A2C9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7EB8BC25-8EFB-4D89-991B-D715A3E0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839" name="Text Box 2071">
            <a:extLst>
              <a:ext uri="{FF2B5EF4-FFF2-40B4-BE49-F238E27FC236}">
                <a16:creationId xmlns:a16="http://schemas.microsoft.com/office/drawing/2014/main" id="{07F978D5-1B99-465A-B100-123E98C0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73188"/>
            <a:ext cx="8929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编写程序，输入字符串（不包含空格），统计英文字母、数字字符及其他字符的个数。</a:t>
            </a:r>
          </a:p>
        </p:txBody>
      </p:sp>
      <p:sp>
        <p:nvSpPr>
          <p:cNvPr id="290840" name="Text Box 2072">
            <a:extLst>
              <a:ext uri="{FF2B5EF4-FFF2-40B4-BE49-F238E27FC236}">
                <a16:creationId xmlns:a16="http://schemas.microsoft.com/office/drawing/2014/main" id="{83909240-D9A9-424D-AA66-9BD4B78D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66963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数组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90841" name="Text Box 2073">
            <a:extLst>
              <a:ext uri="{FF2B5EF4-FFF2-40B4-BE49-F238E27FC236}">
                <a16:creationId xmlns:a16="http://schemas.microsoft.com/office/drawing/2014/main" id="{27500DF7-16F7-4FBB-8244-7D2709A9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90842" name="Text Box 2074">
            <a:extLst>
              <a:ext uri="{FF2B5EF4-FFF2-40B4-BE49-F238E27FC236}">
                <a16:creationId xmlns:a16="http://schemas.microsoft.com/office/drawing/2014/main" id="{3BF3D83D-5EA2-4267-B890-F438E2A19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90843" name="Text Box 2075">
            <a:extLst>
              <a:ext uri="{FF2B5EF4-FFF2-40B4-BE49-F238E27FC236}">
                <a16:creationId xmlns:a16="http://schemas.microsoft.com/office/drawing/2014/main" id="{FA6F6AEC-35B2-46D2-8A6C-B091F0A70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90844" name="Text Box 2076">
            <a:extLst>
              <a:ext uri="{FF2B5EF4-FFF2-40B4-BE49-F238E27FC236}">
                <a16:creationId xmlns:a16="http://schemas.microsoft.com/office/drawing/2014/main" id="{6AC3D6D2-9DA9-4710-863B-B7A84CDA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234950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</a:rPr>
              <a:t>-</a:t>
            </a:r>
          </a:p>
        </p:txBody>
      </p:sp>
      <p:sp>
        <p:nvSpPr>
          <p:cNvPr id="290845" name="Text Box 2077">
            <a:extLst>
              <a:ext uri="{FF2B5EF4-FFF2-40B4-BE49-F238E27FC236}">
                <a16:creationId xmlns:a16="http://schemas.microsoft.com/office/drawing/2014/main" id="{7217AA92-AA03-4558-9A47-380E67BB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55D0BBDA-F83B-45B5-BA41-B4EFEAD9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290847" name="Text Box 2079">
            <a:extLst>
              <a:ext uri="{FF2B5EF4-FFF2-40B4-BE49-F238E27FC236}">
                <a16:creationId xmlns:a16="http://schemas.microsoft.com/office/drawing/2014/main" id="{E461E50F-FD9A-431F-AE24-543BB5D1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0848" name="Text Box 2080">
            <a:extLst>
              <a:ext uri="{FF2B5EF4-FFF2-40B4-BE49-F238E27FC236}">
                <a16:creationId xmlns:a16="http://schemas.microsoft.com/office/drawing/2014/main" id="{8AD35A40-20EB-4EB3-808D-5436D653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290849" name="Text Box 2081">
            <a:extLst>
              <a:ext uri="{FF2B5EF4-FFF2-40B4-BE49-F238E27FC236}">
                <a16:creationId xmlns:a16="http://schemas.microsoft.com/office/drawing/2014/main" id="{FCCB0C35-E66A-4875-8E1C-5EA3ABCE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3669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90851" name="Text Box 2083">
            <a:extLst>
              <a:ext uri="{FF2B5EF4-FFF2-40B4-BE49-F238E27FC236}">
                <a16:creationId xmlns:a16="http://schemas.microsoft.com/office/drawing/2014/main" id="{93D6B709-B61C-4F38-96DF-04CB6838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90852" name="Text Box 2084">
            <a:extLst>
              <a:ext uri="{FF2B5EF4-FFF2-40B4-BE49-F238E27FC236}">
                <a16:creationId xmlns:a16="http://schemas.microsoft.com/office/drawing/2014/main" id="{270533E9-FC9C-4641-AACE-CF5FC71A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90853" name="Text Box 2085">
            <a:extLst>
              <a:ext uri="{FF2B5EF4-FFF2-40B4-BE49-F238E27FC236}">
                <a16:creationId xmlns:a16="http://schemas.microsoft.com/office/drawing/2014/main" id="{81C6DEF0-F7F5-42D9-AE25-4F4AF53A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290855" name="Text Box 2087">
            <a:extLst>
              <a:ext uri="{FF2B5EF4-FFF2-40B4-BE49-F238E27FC236}">
                <a16:creationId xmlns:a16="http://schemas.microsoft.com/office/drawing/2014/main" id="{30EB65F5-E4C5-4C57-B7C3-3ECBD9A9F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0856" name="Text Box 2088">
            <a:extLst>
              <a:ext uri="{FF2B5EF4-FFF2-40B4-BE49-F238E27FC236}">
                <a16:creationId xmlns:a16="http://schemas.microsoft.com/office/drawing/2014/main" id="{D941A4CC-21BB-4B98-A26D-34D9589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23669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90857" name="Text Box 2089">
            <a:extLst>
              <a:ext uri="{FF2B5EF4-FFF2-40B4-BE49-F238E27FC236}">
                <a16:creationId xmlns:a16="http://schemas.microsoft.com/office/drawing/2014/main" id="{84A7E152-DF52-46E1-BDBD-6C4C60CFB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3669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97" name="Text Box 2129">
            <a:extLst>
              <a:ext uri="{FF2B5EF4-FFF2-40B4-BE49-F238E27FC236}">
                <a16:creationId xmlns:a16="http://schemas.microsoft.com/office/drawing/2014/main" id="{55D1C25D-6D9C-4C44-B358-EB9AC7D9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3505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将字符串输入到数组</a:t>
            </a:r>
            <a:r>
              <a:rPr lang="en-US" altLang="zh-CN">
                <a:solidFill>
                  <a:srgbClr val="000000"/>
                </a:solidFill>
              </a:rPr>
              <a:t>t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0898" name="Text Box 2130">
            <a:extLst>
              <a:ext uri="{FF2B5EF4-FFF2-40B4-BE49-F238E27FC236}">
                <a16:creationId xmlns:a16="http://schemas.microsoft.com/office/drawing/2014/main" id="{A3C2ACC0-534E-4C4E-9EC6-3F095982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90963"/>
            <a:ext cx="3505200" cy="461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y=s=q=0</a:t>
            </a:r>
          </a:p>
        </p:txBody>
      </p:sp>
      <p:sp>
        <p:nvSpPr>
          <p:cNvPr id="290900" name="Line 2132">
            <a:extLst>
              <a:ext uri="{FF2B5EF4-FFF2-40B4-BE49-F238E27FC236}">
                <a16:creationId xmlns:a16="http://schemas.microsoft.com/office/drawing/2014/main" id="{9BDBBFD8-3771-4393-97A9-4E2AC2318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28241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902" name="Line 2134">
            <a:extLst>
              <a:ext uri="{FF2B5EF4-FFF2-40B4-BE49-F238E27FC236}">
                <a16:creationId xmlns:a16="http://schemas.microsoft.com/office/drawing/2014/main" id="{1D753356-6DCD-4C53-AEB8-F5A8AC5B3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4638" y="2824163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903" name="Line 2135">
            <a:extLst>
              <a:ext uri="{FF2B5EF4-FFF2-40B4-BE49-F238E27FC236}">
                <a16:creationId xmlns:a16="http://schemas.microsoft.com/office/drawing/2014/main" id="{6470D189-2EC3-437A-91C8-7C7805FD0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128963"/>
            <a:ext cx="19050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905" name="Rectangle 2137">
            <a:extLst>
              <a:ext uri="{FF2B5EF4-FFF2-40B4-BE49-F238E27FC236}">
                <a16:creationId xmlns:a16="http://schemas.microsoft.com/office/drawing/2014/main" id="{DFF13E58-2E53-4318-AEDD-D8DA5BFD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52925"/>
            <a:ext cx="3505200" cy="2051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6" name="Rectangle 2138">
            <a:extLst>
              <a:ext uri="{FF2B5EF4-FFF2-40B4-BE49-F238E27FC236}">
                <a16:creationId xmlns:a16="http://schemas.microsoft.com/office/drawing/2014/main" id="{FF42E793-16FA-42EA-A482-15A06EF3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4803775"/>
            <a:ext cx="2971800" cy="1598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7" name="Text Box 2139">
            <a:extLst>
              <a:ext uri="{FF2B5EF4-FFF2-40B4-BE49-F238E27FC236}">
                <a16:creationId xmlns:a16="http://schemas.microsoft.com/office/drawing/2014/main" id="{78D15306-051B-416B-B8FD-3D5D7935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335463"/>
            <a:ext cx="310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i=0;t[i]!='\0';i++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8" name="Text Box 2140">
            <a:extLst>
              <a:ext uri="{FF2B5EF4-FFF2-40B4-BE49-F238E27FC236}">
                <a16:creationId xmlns:a16="http://schemas.microsoft.com/office/drawing/2014/main" id="{F84B22FF-68E6-40AB-8167-F61E6D08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5029200"/>
            <a:ext cx="1809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处理</a:t>
            </a:r>
            <a:r>
              <a:rPr lang="en-US" altLang="zh-CN">
                <a:solidFill>
                  <a:srgbClr val="000000"/>
                </a:solidFill>
              </a:rPr>
              <a:t>t[i]: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统计</a:t>
            </a:r>
          </a:p>
        </p:txBody>
      </p:sp>
      <p:sp>
        <p:nvSpPr>
          <p:cNvPr id="98" name="Text Box 2077">
            <a:extLst>
              <a:ext uri="{FF2B5EF4-FFF2-40B4-BE49-F238E27FC236}">
                <a16:creationId xmlns:a16="http://schemas.microsoft.com/office/drawing/2014/main" id="{C5BB6F0E-B5A5-4460-A963-9624E3C0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420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</a:rPr>
              <a:t>#</a:t>
            </a:r>
          </a:p>
        </p:txBody>
      </p:sp>
      <p:sp>
        <p:nvSpPr>
          <p:cNvPr id="99" name="Text Box 2077">
            <a:extLst>
              <a:ext uri="{FF2B5EF4-FFF2-40B4-BE49-F238E27FC236}">
                <a16:creationId xmlns:a16="http://schemas.microsoft.com/office/drawing/2014/main" id="{6CC59C65-ECE2-46E8-97B2-1F45AE12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3955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</a:rPr>
              <a:t>+</a:t>
            </a:r>
          </a:p>
        </p:txBody>
      </p:sp>
      <p:sp>
        <p:nvSpPr>
          <p:cNvPr id="100" name="Text Box 2140">
            <a:extLst>
              <a:ext uri="{FF2B5EF4-FFF2-40B4-BE49-F238E27FC236}">
                <a16:creationId xmlns:a16="http://schemas.microsoft.com/office/drawing/2014/main" id="{7939B262-0C18-4640-8F2C-CF92B0B93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3403600"/>
            <a:ext cx="447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t[i]</a:t>
            </a:r>
            <a:r>
              <a:rPr lang="zh-CN" altLang="en-US">
                <a:solidFill>
                  <a:srgbClr val="000000"/>
                </a:solidFill>
              </a:rPr>
              <a:t>是英文字母的条件</a:t>
            </a:r>
          </a:p>
        </p:txBody>
      </p:sp>
      <p:sp>
        <p:nvSpPr>
          <p:cNvPr id="101" name="Text Box 2140">
            <a:extLst>
              <a:ext uri="{FF2B5EF4-FFF2-40B4-BE49-F238E27FC236}">
                <a16:creationId xmlns:a16="http://schemas.microsoft.com/office/drawing/2014/main" id="{26BF6488-3C21-436A-9282-3B1483B27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860800"/>
            <a:ext cx="449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(t[i]&gt;='A'&amp;&amp;t[i]&lt;='Z')||(t[i]&gt;='a'&amp;&amp;t[i]&lt;='z')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" name="Text Box 2140">
            <a:extLst>
              <a:ext uri="{FF2B5EF4-FFF2-40B4-BE49-F238E27FC236}">
                <a16:creationId xmlns:a16="http://schemas.microsoft.com/office/drawing/2014/main" id="{932E7E8B-DE04-40A3-A3FC-7E7B03CC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614863"/>
            <a:ext cx="4498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t[i]</a:t>
            </a:r>
            <a:r>
              <a:rPr lang="zh-CN" altLang="en-US">
                <a:solidFill>
                  <a:srgbClr val="000000"/>
                </a:solidFill>
              </a:rPr>
              <a:t>是数字字符的条件</a:t>
            </a:r>
          </a:p>
        </p:txBody>
      </p:sp>
      <p:sp>
        <p:nvSpPr>
          <p:cNvPr id="103" name="Text Box 2140">
            <a:extLst>
              <a:ext uri="{FF2B5EF4-FFF2-40B4-BE49-F238E27FC236}">
                <a16:creationId xmlns:a16="http://schemas.microsoft.com/office/drawing/2014/main" id="{FACFF35A-784A-4D89-89A5-86DD65C3F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5084763"/>
            <a:ext cx="4498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t[i]&gt;='0'&amp;&amp;t[i]&lt;='9'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29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2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9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9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9" grpId="0" autoUpdateAnimBg="0"/>
      <p:bldP spid="290840" grpId="0" autoUpdateAnimBg="0"/>
      <p:bldP spid="290841" grpId="0" autoUpdateAnimBg="0"/>
      <p:bldP spid="290842" grpId="0" autoUpdateAnimBg="0"/>
      <p:bldP spid="290843" grpId="0" autoUpdateAnimBg="0"/>
      <p:bldP spid="290844" grpId="0" autoUpdateAnimBg="0"/>
      <p:bldP spid="290845" grpId="0" autoUpdateAnimBg="0"/>
      <p:bldP spid="290846" grpId="0" autoUpdateAnimBg="0"/>
      <p:bldP spid="290847" grpId="0" autoUpdateAnimBg="0"/>
      <p:bldP spid="290848" grpId="0" autoUpdateAnimBg="0"/>
      <p:bldP spid="290849" grpId="0" autoUpdateAnimBg="0"/>
      <p:bldP spid="290851" grpId="0" autoUpdateAnimBg="0"/>
      <p:bldP spid="290852" grpId="0" autoUpdateAnimBg="0"/>
      <p:bldP spid="290853" grpId="0" autoUpdateAnimBg="0"/>
      <p:bldP spid="290855" grpId="0" autoUpdateAnimBg="0"/>
      <p:bldP spid="290856" grpId="0" autoUpdateAnimBg="0"/>
      <p:bldP spid="290857" grpId="0" autoUpdateAnimBg="0"/>
      <p:bldP spid="290897" grpId="0" animBg="1" autoUpdateAnimBg="0"/>
      <p:bldP spid="290898" grpId="0" animBg="1" autoUpdateAnimBg="0"/>
      <p:bldP spid="290905" grpId="0" animBg="1"/>
      <p:bldP spid="290906" grpId="0" animBg="1"/>
      <p:bldP spid="290907" grpId="0" autoUpdateAnimBg="0"/>
      <p:bldP spid="290908" grpId="0" build="p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2">
            <a:extLst>
              <a:ext uri="{FF2B5EF4-FFF2-40B4-BE49-F238E27FC236}">
                <a16:creationId xmlns:a16="http://schemas.microsoft.com/office/drawing/2014/main" id="{8817A2F8-0FE6-47F6-BD11-8FF8A1F9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0483" name="Rectangle 73">
            <a:extLst>
              <a:ext uri="{FF2B5EF4-FFF2-40B4-BE49-F238E27FC236}">
                <a16:creationId xmlns:a16="http://schemas.microsoft.com/office/drawing/2014/main" id="{646F3A9E-12D5-4F58-B52E-1297DF441C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0484" name="Rectangle 74">
            <a:extLst>
              <a:ext uri="{FF2B5EF4-FFF2-40B4-BE49-F238E27FC236}">
                <a16:creationId xmlns:a16="http://schemas.microsoft.com/office/drawing/2014/main" id="{28857EBD-294A-40F5-9CAD-749B7CD977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0485" name="Line 75">
            <a:extLst>
              <a:ext uri="{FF2B5EF4-FFF2-40B4-BE49-F238E27FC236}">
                <a16:creationId xmlns:a16="http://schemas.microsoft.com/office/drawing/2014/main" id="{A0D9D4C7-5AB2-4EFF-8EA5-760D140A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33F5D362-0DCE-4F6D-9E72-2E3DC7AE9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55" name="Text Box 2142">
            <a:extLst>
              <a:ext uri="{FF2B5EF4-FFF2-40B4-BE49-F238E27FC236}">
                <a16:creationId xmlns:a16="http://schemas.microsoft.com/office/drawing/2014/main" id="{1B44BDF5-BDD6-40CF-BCD4-3F33F7BF9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908050"/>
            <a:ext cx="8615362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char t[50];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i,y,s,q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y=s=q=0;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]!='\0';i++)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if((t[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]&lt;='Z')||(t[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]&gt;='a'&amp;&amp;t[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]&lt;='z'))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y++;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else if(t[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]&gt;='0'&amp;&amp;t[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]&lt;='9')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s++;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else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q++;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&lt;&lt;y&lt;&lt;" "&lt;&lt;s&lt;&lt;" "&lt;&lt;q;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" name="Rectangle 2141">
            <a:extLst>
              <a:ext uri="{FF2B5EF4-FFF2-40B4-BE49-F238E27FC236}">
                <a16:creationId xmlns:a16="http://schemas.microsoft.com/office/drawing/2014/main" id="{F05CD999-9D6E-4FAD-9589-8F1D15BA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963613"/>
            <a:ext cx="8415337" cy="589438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675FBA-7F9B-49F3-A6F3-AE455721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97" y="3356992"/>
            <a:ext cx="7164387" cy="2736000"/>
          </a:xfrm>
          <a:prstGeom prst="rect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F88343A5-1F73-4E20-9853-9212E389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630863"/>
            <a:ext cx="936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 algn="l"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统计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 autoUpdateAnimBg="0"/>
      <p:bldP spid="60" grpId="0" animBg="1"/>
      <p:bldP spid="61" grpId="0" animBg="1"/>
      <p:bldP spid="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2050">
            <a:extLst>
              <a:ext uri="{FF2B5EF4-FFF2-40B4-BE49-F238E27FC236}">
                <a16:creationId xmlns:a16="http://schemas.microsoft.com/office/drawing/2014/main" id="{5F6075F8-0D36-4F02-B731-DB8FA31088A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95475"/>
            <a:ext cx="7620000" cy="533400"/>
            <a:chOff x="576" y="1200"/>
            <a:chExt cx="4800" cy="336"/>
          </a:xfrm>
        </p:grpSpPr>
        <p:sp>
          <p:nvSpPr>
            <p:cNvPr id="21584" name="Rectangle 2051">
              <a:extLst>
                <a:ext uri="{FF2B5EF4-FFF2-40B4-BE49-F238E27FC236}">
                  <a16:creationId xmlns:a16="http://schemas.microsoft.com/office/drawing/2014/main" id="{C5582503-FC68-4C70-B33D-5796CD66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480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21585" name="Line 2052">
              <a:extLst>
                <a:ext uri="{FF2B5EF4-FFF2-40B4-BE49-F238E27FC236}">
                  <a16:creationId xmlns:a16="http://schemas.microsoft.com/office/drawing/2014/main" id="{16E8B1E6-0AE8-4D90-9066-4D798FCEF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Line 2053">
              <a:extLst>
                <a:ext uri="{FF2B5EF4-FFF2-40B4-BE49-F238E27FC236}">
                  <a16:creationId xmlns:a16="http://schemas.microsoft.com/office/drawing/2014/main" id="{396E92B7-EDA8-4C5B-8254-CD71167FC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Line 2054">
              <a:extLst>
                <a:ext uri="{FF2B5EF4-FFF2-40B4-BE49-F238E27FC236}">
                  <a16:creationId xmlns:a16="http://schemas.microsoft.com/office/drawing/2014/main" id="{EFD90379-8CA8-414B-BFB7-5477838A7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Line 2055">
              <a:extLst>
                <a:ext uri="{FF2B5EF4-FFF2-40B4-BE49-F238E27FC236}">
                  <a16:creationId xmlns:a16="http://schemas.microsoft.com/office/drawing/2014/main" id="{4C4064DD-710C-4334-8250-C8E11D830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Text Box 2056">
              <a:extLst>
                <a:ext uri="{FF2B5EF4-FFF2-40B4-BE49-F238E27FC236}">
                  <a16:creationId xmlns:a16="http://schemas.microsoft.com/office/drawing/2014/main" id="{108DEBB1-DDA9-44FE-B014-8A3FF7DB7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…</a:t>
              </a:r>
            </a:p>
          </p:txBody>
        </p:sp>
        <p:sp>
          <p:nvSpPr>
            <p:cNvPr id="21590" name="Line 2057">
              <a:extLst>
                <a:ext uri="{FF2B5EF4-FFF2-40B4-BE49-F238E27FC236}">
                  <a16:creationId xmlns:a16="http://schemas.microsoft.com/office/drawing/2014/main" id="{A1B10BD2-4875-4FFF-8594-85DA22B6B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Line 2058">
              <a:extLst>
                <a:ext uri="{FF2B5EF4-FFF2-40B4-BE49-F238E27FC236}">
                  <a16:creationId xmlns:a16="http://schemas.microsoft.com/office/drawing/2014/main" id="{27138C0C-1211-48FE-A1A0-DECFF595E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2059">
              <a:extLst>
                <a:ext uri="{FF2B5EF4-FFF2-40B4-BE49-F238E27FC236}">
                  <a16:creationId xmlns:a16="http://schemas.microsoft.com/office/drawing/2014/main" id="{E7CDF15E-B320-4BA4-AB51-7B83D84AB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2060">
              <a:extLst>
                <a:ext uri="{FF2B5EF4-FFF2-40B4-BE49-F238E27FC236}">
                  <a16:creationId xmlns:a16="http://schemas.microsoft.com/office/drawing/2014/main" id="{EE38E194-23F7-476A-B752-65A90B811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4" name="Line 2061">
              <a:extLst>
                <a:ext uri="{FF2B5EF4-FFF2-40B4-BE49-F238E27FC236}">
                  <a16:creationId xmlns:a16="http://schemas.microsoft.com/office/drawing/2014/main" id="{0A3190A8-8A0A-4DC3-903C-36EAB288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5" name="Line 2062">
              <a:extLst>
                <a:ext uri="{FF2B5EF4-FFF2-40B4-BE49-F238E27FC236}">
                  <a16:creationId xmlns:a16="http://schemas.microsoft.com/office/drawing/2014/main" id="{44812DA8-C98D-43A8-BAC5-6EE4E1DE1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Line 2063">
              <a:extLst>
                <a:ext uri="{FF2B5EF4-FFF2-40B4-BE49-F238E27FC236}">
                  <a16:creationId xmlns:a16="http://schemas.microsoft.com/office/drawing/2014/main" id="{B1322D42-3A33-4371-8A1F-1B194C891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7" name="Line 2064">
              <a:extLst>
                <a:ext uri="{FF2B5EF4-FFF2-40B4-BE49-F238E27FC236}">
                  <a16:creationId xmlns:a16="http://schemas.microsoft.com/office/drawing/2014/main" id="{D6F83AE4-A4E9-4F7C-896E-20C73D100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Line 2065">
              <a:extLst>
                <a:ext uri="{FF2B5EF4-FFF2-40B4-BE49-F238E27FC236}">
                  <a16:creationId xmlns:a16="http://schemas.microsoft.com/office/drawing/2014/main" id="{AD40F23B-A5DF-4E36-82D2-F8CC6CD5C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Line 2066">
              <a:extLst>
                <a:ext uri="{FF2B5EF4-FFF2-40B4-BE49-F238E27FC236}">
                  <a16:creationId xmlns:a16="http://schemas.microsoft.com/office/drawing/2014/main" id="{4F050CC5-25C5-4E26-9801-A8418A273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0" name="Line 2067">
              <a:extLst>
                <a:ext uri="{FF2B5EF4-FFF2-40B4-BE49-F238E27FC236}">
                  <a16:creationId xmlns:a16="http://schemas.microsoft.com/office/drawing/2014/main" id="{7B3C6567-AFBD-4A15-9EE6-42B74D60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1" name="Line 2068">
              <a:extLst>
                <a:ext uri="{FF2B5EF4-FFF2-40B4-BE49-F238E27FC236}">
                  <a16:creationId xmlns:a16="http://schemas.microsoft.com/office/drawing/2014/main" id="{A9A04BD6-08AB-476D-ACD8-47B5DC7F0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2" name="Line 2069">
              <a:extLst>
                <a:ext uri="{FF2B5EF4-FFF2-40B4-BE49-F238E27FC236}">
                  <a16:creationId xmlns:a16="http://schemas.microsoft.com/office/drawing/2014/main" id="{A874A1AD-A8E8-43B5-A845-7F2D4114A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31F27E56-74B3-4AA5-BD7B-3ED748B07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839" name="Text Box 2071">
            <a:extLst>
              <a:ext uri="{FF2B5EF4-FFF2-40B4-BE49-F238E27FC236}">
                <a16:creationId xmlns:a16="http://schemas.microsoft.com/office/drawing/2014/main" id="{2B389325-E2D4-4C2A-9DAC-40385BD2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把输入的字符串逆序排列，并打印出来。</a:t>
            </a:r>
          </a:p>
        </p:txBody>
      </p:sp>
      <p:sp>
        <p:nvSpPr>
          <p:cNvPr id="290840" name="Text Box 2072">
            <a:extLst>
              <a:ext uri="{FF2B5EF4-FFF2-40B4-BE49-F238E27FC236}">
                <a16:creationId xmlns:a16="http://schemas.microsoft.com/office/drawing/2014/main" id="{960FBC68-306E-41A5-A3AF-748353207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71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</a:t>
            </a:r>
          </a:p>
        </p:txBody>
      </p:sp>
      <p:sp>
        <p:nvSpPr>
          <p:cNvPr id="290841" name="Text Box 2073">
            <a:extLst>
              <a:ext uri="{FF2B5EF4-FFF2-40B4-BE49-F238E27FC236}">
                <a16:creationId xmlns:a16="http://schemas.microsoft.com/office/drawing/2014/main" id="{E182CB4B-B9CA-4B45-8906-EE63231A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w</a:t>
            </a:r>
          </a:p>
        </p:txBody>
      </p:sp>
      <p:sp>
        <p:nvSpPr>
          <p:cNvPr id="290842" name="Text Box 2074">
            <a:extLst>
              <a:ext uri="{FF2B5EF4-FFF2-40B4-BE49-F238E27FC236}">
                <a16:creationId xmlns:a16="http://schemas.microsoft.com/office/drawing/2014/main" id="{31AB0D9E-8C3E-4334-8559-6BF4CEB9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w</a:t>
            </a:r>
          </a:p>
        </p:txBody>
      </p:sp>
      <p:sp>
        <p:nvSpPr>
          <p:cNvPr id="290843" name="Text Box 2075">
            <a:extLst>
              <a:ext uri="{FF2B5EF4-FFF2-40B4-BE49-F238E27FC236}">
                <a16:creationId xmlns:a16="http://schemas.microsoft.com/office/drawing/2014/main" id="{C7BF4A5D-3319-4D1A-9BE8-05E031B0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w</a:t>
            </a:r>
          </a:p>
        </p:txBody>
      </p:sp>
      <p:sp>
        <p:nvSpPr>
          <p:cNvPr id="290844" name="Text Box 2076">
            <a:extLst>
              <a:ext uri="{FF2B5EF4-FFF2-40B4-BE49-F238E27FC236}">
                <a16:creationId xmlns:a16="http://schemas.microsoft.com/office/drawing/2014/main" id="{7B786912-0F4F-4DA7-8651-4F01EB9F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19275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45" name="Text Box 2077">
            <a:extLst>
              <a:ext uri="{FF2B5EF4-FFF2-40B4-BE49-F238E27FC236}">
                <a16:creationId xmlns:a16="http://schemas.microsoft.com/office/drawing/2014/main" id="{B6ADCC6E-F9E1-4A9E-94CB-1485DBAB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n</a:t>
            </a:r>
          </a:p>
        </p:txBody>
      </p:sp>
      <p:sp>
        <p:nvSpPr>
          <p:cNvPr id="290846" name="Text Box 2078">
            <a:extLst>
              <a:ext uri="{FF2B5EF4-FFF2-40B4-BE49-F238E27FC236}">
                <a16:creationId xmlns:a16="http://schemas.microsoft.com/office/drawing/2014/main" id="{A1CEBAB3-C114-4696-AE24-90142B38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</a:t>
            </a:r>
          </a:p>
        </p:txBody>
      </p:sp>
      <p:sp>
        <p:nvSpPr>
          <p:cNvPr id="290847" name="Text Box 2079">
            <a:extLst>
              <a:ext uri="{FF2B5EF4-FFF2-40B4-BE49-F238E27FC236}">
                <a16:creationId xmlns:a16="http://schemas.microsoft.com/office/drawing/2014/main" id="{EE366D57-DD03-4525-867B-71FDFCFA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290848" name="Text Box 2080">
            <a:extLst>
              <a:ext uri="{FF2B5EF4-FFF2-40B4-BE49-F238E27FC236}">
                <a16:creationId xmlns:a16="http://schemas.microsoft.com/office/drawing/2014/main" id="{56D67755-9C46-444C-AA02-D3F8DA9F1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p</a:t>
            </a:r>
          </a:p>
        </p:txBody>
      </p:sp>
      <p:sp>
        <p:nvSpPr>
          <p:cNvPr id="290849" name="Text Box 2081">
            <a:extLst>
              <a:ext uri="{FF2B5EF4-FFF2-40B4-BE49-F238E27FC236}">
                <a16:creationId xmlns:a16="http://schemas.microsoft.com/office/drawing/2014/main" id="{D6A30A6B-8D58-447C-8384-35B12558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716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u</a:t>
            </a:r>
          </a:p>
        </p:txBody>
      </p:sp>
      <p:sp>
        <p:nvSpPr>
          <p:cNvPr id="290850" name="Text Box 2082">
            <a:extLst>
              <a:ext uri="{FF2B5EF4-FFF2-40B4-BE49-F238E27FC236}">
                <a16:creationId xmlns:a16="http://schemas.microsoft.com/office/drawing/2014/main" id="{53D18F28-FD53-4E06-8F7F-83ACBD64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19275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51" name="Text Box 2083">
            <a:extLst>
              <a:ext uri="{FF2B5EF4-FFF2-40B4-BE49-F238E27FC236}">
                <a16:creationId xmlns:a16="http://schemas.microsoft.com/office/drawing/2014/main" id="{011220FE-6A41-4889-8A76-F82EBAD87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7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90852" name="Text Box 2084">
            <a:extLst>
              <a:ext uri="{FF2B5EF4-FFF2-40B4-BE49-F238E27FC236}">
                <a16:creationId xmlns:a16="http://schemas.microsoft.com/office/drawing/2014/main" id="{379ADECC-8763-4965-9C4C-377A53B10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7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90853" name="Text Box 2085">
            <a:extLst>
              <a:ext uri="{FF2B5EF4-FFF2-40B4-BE49-F238E27FC236}">
                <a16:creationId xmlns:a16="http://schemas.microsoft.com/office/drawing/2014/main" id="{AC71C3D9-77DF-42E7-A25A-D265753F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7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290854" name="Text Box 2086">
            <a:extLst>
              <a:ext uri="{FF2B5EF4-FFF2-40B4-BE49-F238E27FC236}">
                <a16:creationId xmlns:a16="http://schemas.microsoft.com/office/drawing/2014/main" id="{B9A7DB90-C594-4C30-BA84-E4EC7BA6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819275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55" name="Text Box 2087">
            <a:extLst>
              <a:ext uri="{FF2B5EF4-FFF2-40B4-BE49-F238E27FC236}">
                <a16:creationId xmlns:a16="http://schemas.microsoft.com/office/drawing/2014/main" id="{62C99453-52AD-439C-8DF0-90E32304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7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0856" name="Text Box 2088">
            <a:extLst>
              <a:ext uri="{FF2B5EF4-FFF2-40B4-BE49-F238E27FC236}">
                <a16:creationId xmlns:a16="http://schemas.microsoft.com/office/drawing/2014/main" id="{F1C5CE0C-B95F-44AD-94E6-7D797FEF0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7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90857" name="Text Box 2089">
            <a:extLst>
              <a:ext uri="{FF2B5EF4-FFF2-40B4-BE49-F238E27FC236}">
                <a16:creationId xmlns:a16="http://schemas.microsoft.com/office/drawing/2014/main" id="{B349D5F5-3F5A-4844-A001-EA0B05D4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9716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58" name="Text Box 2090">
            <a:extLst>
              <a:ext uri="{FF2B5EF4-FFF2-40B4-BE49-F238E27FC236}">
                <a16:creationId xmlns:a16="http://schemas.microsoft.com/office/drawing/2014/main" id="{91312F5C-B444-4940-8966-AB9D2F826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050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变成</a:t>
            </a:r>
          </a:p>
        </p:txBody>
      </p:sp>
      <p:grpSp>
        <p:nvGrpSpPr>
          <p:cNvPr id="290859" name="Group 2091">
            <a:extLst>
              <a:ext uri="{FF2B5EF4-FFF2-40B4-BE49-F238E27FC236}">
                <a16:creationId xmlns:a16="http://schemas.microsoft.com/office/drawing/2014/main" id="{6E5603AF-9FF9-4E3A-B106-4F0E56D6D52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030538"/>
            <a:ext cx="7620000" cy="533400"/>
            <a:chOff x="576" y="1200"/>
            <a:chExt cx="4800" cy="336"/>
          </a:xfrm>
        </p:grpSpPr>
        <p:sp>
          <p:nvSpPr>
            <p:cNvPr id="21565" name="Rectangle 2092">
              <a:extLst>
                <a:ext uri="{FF2B5EF4-FFF2-40B4-BE49-F238E27FC236}">
                  <a16:creationId xmlns:a16="http://schemas.microsoft.com/office/drawing/2014/main" id="{2E7B567B-1568-4EC4-A603-E69FB986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480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21566" name="Line 2093">
              <a:extLst>
                <a:ext uri="{FF2B5EF4-FFF2-40B4-BE49-F238E27FC236}">
                  <a16:creationId xmlns:a16="http://schemas.microsoft.com/office/drawing/2014/main" id="{2E564DBF-9C2E-4CE8-95CD-CAF04DD05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2094">
              <a:extLst>
                <a:ext uri="{FF2B5EF4-FFF2-40B4-BE49-F238E27FC236}">
                  <a16:creationId xmlns:a16="http://schemas.microsoft.com/office/drawing/2014/main" id="{0EFFAB91-B354-413B-87FA-B4ABCC38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2095">
              <a:extLst>
                <a:ext uri="{FF2B5EF4-FFF2-40B4-BE49-F238E27FC236}">
                  <a16:creationId xmlns:a16="http://schemas.microsoft.com/office/drawing/2014/main" id="{70F5BE8E-313F-428E-8E36-D0B9F0D6D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2096">
              <a:extLst>
                <a:ext uri="{FF2B5EF4-FFF2-40B4-BE49-F238E27FC236}">
                  <a16:creationId xmlns:a16="http://schemas.microsoft.com/office/drawing/2014/main" id="{A19E8D72-4B2C-4C16-B020-60A5B2761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Text Box 2097">
              <a:extLst>
                <a:ext uri="{FF2B5EF4-FFF2-40B4-BE49-F238E27FC236}">
                  <a16:creationId xmlns:a16="http://schemas.microsoft.com/office/drawing/2014/main" id="{512ED546-8501-4269-AAC9-4608F03D9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…</a:t>
              </a:r>
            </a:p>
          </p:txBody>
        </p:sp>
        <p:sp>
          <p:nvSpPr>
            <p:cNvPr id="21571" name="Line 2098">
              <a:extLst>
                <a:ext uri="{FF2B5EF4-FFF2-40B4-BE49-F238E27FC236}">
                  <a16:creationId xmlns:a16="http://schemas.microsoft.com/office/drawing/2014/main" id="{522F966E-ED25-43F5-AC15-125A7A07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2099">
              <a:extLst>
                <a:ext uri="{FF2B5EF4-FFF2-40B4-BE49-F238E27FC236}">
                  <a16:creationId xmlns:a16="http://schemas.microsoft.com/office/drawing/2014/main" id="{9EB3986C-E0C4-4F24-92A5-B774CD924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Line 2100">
              <a:extLst>
                <a:ext uri="{FF2B5EF4-FFF2-40B4-BE49-F238E27FC236}">
                  <a16:creationId xmlns:a16="http://schemas.microsoft.com/office/drawing/2014/main" id="{19F049AD-DB9D-430B-AA1E-908EC1598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2101">
              <a:extLst>
                <a:ext uri="{FF2B5EF4-FFF2-40B4-BE49-F238E27FC236}">
                  <a16:creationId xmlns:a16="http://schemas.microsoft.com/office/drawing/2014/main" id="{2E06A30F-6714-475D-B6DB-92DC7DEC7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2102">
              <a:extLst>
                <a:ext uri="{FF2B5EF4-FFF2-40B4-BE49-F238E27FC236}">
                  <a16:creationId xmlns:a16="http://schemas.microsoft.com/office/drawing/2014/main" id="{B501475C-852D-45BB-BBBA-3194C3BD0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2103">
              <a:extLst>
                <a:ext uri="{FF2B5EF4-FFF2-40B4-BE49-F238E27FC236}">
                  <a16:creationId xmlns:a16="http://schemas.microsoft.com/office/drawing/2014/main" id="{257A3CF9-C974-448C-AAC1-0912DA233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Line 2104">
              <a:extLst>
                <a:ext uri="{FF2B5EF4-FFF2-40B4-BE49-F238E27FC236}">
                  <a16:creationId xmlns:a16="http://schemas.microsoft.com/office/drawing/2014/main" id="{E0E26F19-D0F8-407D-894C-BB5FF7E52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Line 2105">
              <a:extLst>
                <a:ext uri="{FF2B5EF4-FFF2-40B4-BE49-F238E27FC236}">
                  <a16:creationId xmlns:a16="http://schemas.microsoft.com/office/drawing/2014/main" id="{89F491A6-0C37-4030-AC94-6F0AD4972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9" name="Line 2106">
              <a:extLst>
                <a:ext uri="{FF2B5EF4-FFF2-40B4-BE49-F238E27FC236}">
                  <a16:creationId xmlns:a16="http://schemas.microsoft.com/office/drawing/2014/main" id="{E3E4D2BA-DE90-4FF9-8857-68A84FFA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Line 2107">
              <a:extLst>
                <a:ext uri="{FF2B5EF4-FFF2-40B4-BE49-F238E27FC236}">
                  <a16:creationId xmlns:a16="http://schemas.microsoft.com/office/drawing/2014/main" id="{F01B91FF-5C30-4C3F-8EC0-C71CC7773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Line 2108">
              <a:extLst>
                <a:ext uri="{FF2B5EF4-FFF2-40B4-BE49-F238E27FC236}">
                  <a16:creationId xmlns:a16="http://schemas.microsoft.com/office/drawing/2014/main" id="{A48E6270-9365-4281-9957-EA6BA8D8E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Line 2109">
              <a:extLst>
                <a:ext uri="{FF2B5EF4-FFF2-40B4-BE49-F238E27FC236}">
                  <a16:creationId xmlns:a16="http://schemas.microsoft.com/office/drawing/2014/main" id="{6159D87D-A800-4276-92BD-ACB9F8335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Line 2110">
              <a:extLst>
                <a:ext uri="{FF2B5EF4-FFF2-40B4-BE49-F238E27FC236}">
                  <a16:creationId xmlns:a16="http://schemas.microsoft.com/office/drawing/2014/main" id="{6C44D9F9-88D0-45CF-B0E3-532C3EEBB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879" name="Text Box 2111">
            <a:extLst>
              <a:ext uri="{FF2B5EF4-FFF2-40B4-BE49-F238E27FC236}">
                <a16:creationId xmlns:a16="http://schemas.microsoft.com/office/drawing/2014/main" id="{07018DA6-2BD4-4C7F-BB99-AD450E5D0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06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</a:t>
            </a:r>
          </a:p>
        </p:txBody>
      </p:sp>
      <p:sp>
        <p:nvSpPr>
          <p:cNvPr id="290880" name="Text Box 2112">
            <a:extLst>
              <a:ext uri="{FF2B5EF4-FFF2-40B4-BE49-F238E27FC236}">
                <a16:creationId xmlns:a16="http://schemas.microsoft.com/office/drawing/2014/main" id="{39E7AD04-6013-47AA-917C-6497A822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90881" name="Text Box 2113">
            <a:extLst>
              <a:ext uri="{FF2B5EF4-FFF2-40B4-BE49-F238E27FC236}">
                <a16:creationId xmlns:a16="http://schemas.microsoft.com/office/drawing/2014/main" id="{9C64BBC4-9738-4AD9-AB32-B4E921B5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0882" name="Text Box 2114">
            <a:extLst>
              <a:ext uri="{FF2B5EF4-FFF2-40B4-BE49-F238E27FC236}">
                <a16:creationId xmlns:a16="http://schemas.microsoft.com/office/drawing/2014/main" id="{B4B4AE52-1AB3-4DC8-9944-154212A0D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607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83" name="Text Box 2115">
            <a:extLst>
              <a:ext uri="{FF2B5EF4-FFF2-40B4-BE49-F238E27FC236}">
                <a16:creationId xmlns:a16="http://schemas.microsoft.com/office/drawing/2014/main" id="{1C5B2BCF-5DB6-4557-AD73-0CEC7410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290884" name="Text Box 2116">
            <a:extLst>
              <a:ext uri="{FF2B5EF4-FFF2-40B4-BE49-F238E27FC236}">
                <a16:creationId xmlns:a16="http://schemas.microsoft.com/office/drawing/2014/main" id="{D99430CE-B99C-4317-89D5-4E5EDF7E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90885" name="Text Box 2117">
            <a:extLst>
              <a:ext uri="{FF2B5EF4-FFF2-40B4-BE49-F238E27FC236}">
                <a16:creationId xmlns:a16="http://schemas.microsoft.com/office/drawing/2014/main" id="{B85A2F88-8526-4876-97C7-620C0942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90886" name="Text Box 2118">
            <a:extLst>
              <a:ext uri="{FF2B5EF4-FFF2-40B4-BE49-F238E27FC236}">
                <a16:creationId xmlns:a16="http://schemas.microsoft.com/office/drawing/2014/main" id="{3F25697D-7D50-4BE1-9DA4-01FD2411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607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87" name="Text Box 2119">
            <a:extLst>
              <a:ext uri="{FF2B5EF4-FFF2-40B4-BE49-F238E27FC236}">
                <a16:creationId xmlns:a16="http://schemas.microsoft.com/office/drawing/2014/main" id="{1646877F-42C5-4A4C-84E0-D486C7E7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290888" name="Text Box 2120">
            <a:extLst>
              <a:ext uri="{FF2B5EF4-FFF2-40B4-BE49-F238E27FC236}">
                <a16:creationId xmlns:a16="http://schemas.microsoft.com/office/drawing/2014/main" id="{81DF289C-F1BF-4A8D-BF68-0F4C7BB4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90889" name="Text Box 2121">
            <a:extLst>
              <a:ext uri="{FF2B5EF4-FFF2-40B4-BE49-F238E27FC236}">
                <a16:creationId xmlns:a16="http://schemas.microsoft.com/office/drawing/2014/main" id="{D90CAF10-432F-4B70-B757-BBC71EF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90890" name="Text Box 2122">
            <a:extLst>
              <a:ext uri="{FF2B5EF4-FFF2-40B4-BE49-F238E27FC236}">
                <a16:creationId xmlns:a16="http://schemas.microsoft.com/office/drawing/2014/main" id="{D95D237D-BA9C-4B54-BC6E-AB6714D9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0891" name="Text Box 2123">
            <a:extLst>
              <a:ext uri="{FF2B5EF4-FFF2-40B4-BE49-F238E27FC236}">
                <a16:creationId xmlns:a16="http://schemas.microsoft.com/office/drawing/2014/main" id="{5C41A111-1C0C-477B-A7F6-2F817876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90892" name="Text Box 2124">
            <a:extLst>
              <a:ext uri="{FF2B5EF4-FFF2-40B4-BE49-F238E27FC236}">
                <a16:creationId xmlns:a16="http://schemas.microsoft.com/office/drawing/2014/main" id="{8F4C0C21-3B9A-4D1F-8989-9913DCB1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607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0893" name="Text Box 2125">
            <a:extLst>
              <a:ext uri="{FF2B5EF4-FFF2-40B4-BE49-F238E27FC236}">
                <a16:creationId xmlns:a16="http://schemas.microsoft.com/office/drawing/2014/main" id="{7ED55FB9-0527-411A-9F15-7CAE6677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</a:p>
        </p:txBody>
      </p:sp>
      <p:sp>
        <p:nvSpPr>
          <p:cNvPr id="290894" name="Text Box 2126">
            <a:extLst>
              <a:ext uri="{FF2B5EF4-FFF2-40B4-BE49-F238E27FC236}">
                <a16:creationId xmlns:a16="http://schemas.microsoft.com/office/drawing/2014/main" id="{95E71ED5-AF26-4D18-9990-724BE1E0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</a:p>
        </p:txBody>
      </p:sp>
      <p:sp>
        <p:nvSpPr>
          <p:cNvPr id="290895" name="Text Box 2127">
            <a:extLst>
              <a:ext uri="{FF2B5EF4-FFF2-40B4-BE49-F238E27FC236}">
                <a16:creationId xmlns:a16="http://schemas.microsoft.com/office/drawing/2014/main" id="{FF1DCB16-D270-478A-8A6C-380132AA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067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</a:p>
        </p:txBody>
      </p:sp>
      <p:sp>
        <p:nvSpPr>
          <p:cNvPr id="290896" name="Text Box 2128">
            <a:extLst>
              <a:ext uri="{FF2B5EF4-FFF2-40B4-BE49-F238E27FC236}">
                <a16:creationId xmlns:a16="http://schemas.microsoft.com/office/drawing/2014/main" id="{359F4764-AB85-4734-957C-008F3E53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067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90897" name="Text Box 2129">
            <a:extLst>
              <a:ext uri="{FF2B5EF4-FFF2-40B4-BE49-F238E27FC236}">
                <a16:creationId xmlns:a16="http://schemas.microsoft.com/office/drawing/2014/main" id="{24FC8D7A-2DB7-4E24-9696-B0B14A83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65563"/>
            <a:ext cx="3505200" cy="461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测试</a:t>
            </a:r>
            <a:r>
              <a:rPr lang="en-US" altLang="zh-CN">
                <a:solidFill>
                  <a:srgbClr val="000000"/>
                </a:solidFill>
              </a:rPr>
              <a:t>'\0'</a:t>
            </a:r>
            <a:r>
              <a:rPr lang="zh-CN" altLang="en-US">
                <a:solidFill>
                  <a:srgbClr val="000000"/>
                </a:solidFill>
              </a:rPr>
              <a:t>位置</a:t>
            </a:r>
            <a:endParaRPr lang="en-US" altLang="zh-CN"/>
          </a:p>
        </p:txBody>
      </p:sp>
      <p:sp>
        <p:nvSpPr>
          <p:cNvPr id="290898" name="Text Box 2130">
            <a:extLst>
              <a:ext uri="{FF2B5EF4-FFF2-40B4-BE49-F238E27FC236}">
                <a16:creationId xmlns:a16="http://schemas.microsoft.com/office/drawing/2014/main" id="{066D3A8F-649D-411E-A140-811634EB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27525"/>
            <a:ext cx="3505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b=0,e=d-1</a:t>
            </a:r>
          </a:p>
        </p:txBody>
      </p:sp>
      <p:sp>
        <p:nvSpPr>
          <p:cNvPr id="290899" name="Text Box 2131">
            <a:extLst>
              <a:ext uri="{FF2B5EF4-FFF2-40B4-BE49-F238E27FC236}">
                <a16:creationId xmlns:a16="http://schemas.microsoft.com/office/drawing/2014/main" id="{7D825C8E-9837-41D8-A1F4-29869811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050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290900" name="Line 2132">
            <a:extLst>
              <a:ext uri="{FF2B5EF4-FFF2-40B4-BE49-F238E27FC236}">
                <a16:creationId xmlns:a16="http://schemas.microsoft.com/office/drawing/2014/main" id="{E7595981-FF2C-4CF2-8945-0F60E6FAB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4288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901" name="Text Box 2133">
            <a:extLst>
              <a:ext uri="{FF2B5EF4-FFF2-40B4-BE49-F238E27FC236}">
                <a16:creationId xmlns:a16="http://schemas.microsoft.com/office/drawing/2014/main" id="{0AB8E76F-22AA-4324-AF24-47DA9032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5050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290902" name="Line 2134">
            <a:extLst>
              <a:ext uri="{FF2B5EF4-FFF2-40B4-BE49-F238E27FC236}">
                <a16:creationId xmlns:a16="http://schemas.microsoft.com/office/drawing/2014/main" id="{FB03FBE9-4CFD-4FE4-A78C-7A9138A54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288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903" name="Line 2135">
            <a:extLst>
              <a:ext uri="{FF2B5EF4-FFF2-40B4-BE49-F238E27FC236}">
                <a16:creationId xmlns:a16="http://schemas.microsoft.com/office/drawing/2014/main" id="{59022A81-0245-492F-8E73-D47DABEB2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733675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904" name="Line 2136">
            <a:extLst>
              <a:ext uri="{FF2B5EF4-FFF2-40B4-BE49-F238E27FC236}">
                <a16:creationId xmlns:a16="http://schemas.microsoft.com/office/drawing/2014/main" id="{365E6F3B-D26B-497C-BEE1-96A7EA65A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33675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905" name="Rectangle 2137">
            <a:extLst>
              <a:ext uri="{FF2B5EF4-FFF2-40B4-BE49-F238E27FC236}">
                <a16:creationId xmlns:a16="http://schemas.microsoft.com/office/drawing/2014/main" id="{6ECAB3E4-31C0-4DE0-8EC8-504963A2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3505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90906" name="Rectangle 2138">
            <a:extLst>
              <a:ext uri="{FF2B5EF4-FFF2-40B4-BE49-F238E27FC236}">
                <a16:creationId xmlns:a16="http://schemas.microsoft.com/office/drawing/2014/main" id="{19A7C2CE-6003-4A4B-8442-3FFA6A8D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254625"/>
            <a:ext cx="2971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90907" name="Text Box 2139">
            <a:extLst>
              <a:ext uri="{FF2B5EF4-FFF2-40B4-BE49-F238E27FC236}">
                <a16:creationId xmlns:a16="http://schemas.microsoft.com/office/drawing/2014/main" id="{BA5AFCFB-0927-4407-ACED-5078D657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47974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b&lt;e</a:t>
            </a:r>
            <a:r>
              <a:rPr lang="zh-CN" altLang="en-US"/>
              <a:t>时</a:t>
            </a:r>
          </a:p>
        </p:txBody>
      </p:sp>
      <p:sp>
        <p:nvSpPr>
          <p:cNvPr id="290908" name="Text Box 2140">
            <a:extLst>
              <a:ext uri="{FF2B5EF4-FFF2-40B4-BE49-F238E27FC236}">
                <a16:creationId xmlns:a16="http://schemas.microsoft.com/office/drawing/2014/main" id="{1BD3D335-2FCA-4D9D-A639-6760F5D7E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53308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s[b]</a:t>
            </a:r>
            <a:r>
              <a:rPr lang="zh-CN" altLang="en-US"/>
              <a:t>与</a:t>
            </a:r>
            <a:r>
              <a:rPr lang="en-US" altLang="zh-CN"/>
              <a:t>s[e]</a:t>
            </a:r>
            <a:r>
              <a:rPr lang="zh-CN" altLang="en-US"/>
              <a:t>互换</a:t>
            </a:r>
          </a:p>
        </p:txBody>
      </p:sp>
      <p:sp>
        <p:nvSpPr>
          <p:cNvPr id="290921" name="Text Box 2153">
            <a:extLst>
              <a:ext uri="{FF2B5EF4-FFF2-40B4-BE49-F238E27FC236}">
                <a16:creationId xmlns:a16="http://schemas.microsoft.com/office/drawing/2014/main" id="{4F9E3AAE-59B7-4E2D-A222-763E8C00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5635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b++</a:t>
            </a:r>
          </a:p>
        </p:txBody>
      </p:sp>
      <p:sp>
        <p:nvSpPr>
          <p:cNvPr id="290922" name="Text Box 2154">
            <a:extLst>
              <a:ext uri="{FF2B5EF4-FFF2-40B4-BE49-F238E27FC236}">
                <a16:creationId xmlns:a16="http://schemas.microsoft.com/office/drawing/2014/main" id="{028B79E9-D18C-4AFA-9D9C-F51978B1D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5635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e--</a:t>
            </a:r>
          </a:p>
        </p:txBody>
      </p:sp>
      <p:sp>
        <p:nvSpPr>
          <p:cNvPr id="108" name="Text Box 1040">
            <a:extLst>
              <a:ext uri="{FF2B5EF4-FFF2-40B4-BE49-F238E27FC236}">
                <a16:creationId xmlns:a16="http://schemas.microsoft.com/office/drawing/2014/main" id="{78746A14-A332-44A8-B9BB-0F57CB48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73688"/>
            <a:ext cx="3960813" cy="1200150"/>
          </a:xfrm>
          <a:prstGeom prst="rect">
            <a:avLst/>
          </a:prstGeom>
          <a:solidFill>
            <a:srgbClr val="CCFFFF"/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lIns="54000" rIns="54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字符串长度：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仿宋" panose="02010609060101010101" pitchFamily="49" charset="-122"/>
            </a:endParaRPr>
          </a:p>
          <a:p>
            <a:pPr algn="just" eaLnBrk="1" hangingPunct="1"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字符串包含的字符个数</a:t>
            </a:r>
          </a:p>
          <a:p>
            <a:pPr algn="just" eaLnBrk="1" hangingPunct="1"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统计的字符不包括</a:t>
            </a:r>
            <a:r>
              <a:rPr lang="fr-FR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'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\0</a:t>
            </a:r>
            <a:r>
              <a:rPr lang="fr-FR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仿宋" panose="02010609060101010101" pitchFamily="49" charset="-122"/>
              </a:rPr>
              <a:t>'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ea typeface="仿宋" panose="02010609060101010101" pitchFamily="49" charset="-122"/>
            </a:endParaRPr>
          </a:p>
        </p:txBody>
      </p:sp>
      <p:sp>
        <p:nvSpPr>
          <p:cNvPr id="109" name="Rectangle 2141">
            <a:extLst>
              <a:ext uri="{FF2B5EF4-FFF2-40B4-BE49-F238E27FC236}">
                <a16:creationId xmlns:a16="http://schemas.microsoft.com/office/drawing/2014/main" id="{A5E74FB2-A852-41BC-A79E-9F11438E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90975"/>
            <a:ext cx="3960813" cy="123825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0" name="Text Box 2142">
            <a:extLst>
              <a:ext uri="{FF2B5EF4-FFF2-40B4-BE49-F238E27FC236}">
                <a16:creationId xmlns:a16="http://schemas.microsoft.com/office/drawing/2014/main" id="{36815F7A-35C0-4656-95C1-F6FFE63D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57638"/>
            <a:ext cx="3884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	d=0;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	while(s[d]!='\0')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		d++;</a:t>
            </a:r>
          </a:p>
        </p:txBody>
      </p:sp>
      <p:sp>
        <p:nvSpPr>
          <p:cNvPr id="111" name="Text Box 2142">
            <a:extLst>
              <a:ext uri="{FF2B5EF4-FFF2-40B4-BE49-F238E27FC236}">
                <a16:creationId xmlns:a16="http://schemas.microsoft.com/office/drawing/2014/main" id="{CE4B3A67-43BB-4FE9-A283-6114E89E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207125"/>
            <a:ext cx="4416425" cy="4619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处理字串过程中没有影响到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2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29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29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2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"/>
                                        <p:tgtEl>
                                          <p:spTgt spid="2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"/>
                                        <p:tgtEl>
                                          <p:spTgt spid="2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2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300"/>
                                        <p:tgtEl>
                                          <p:spTgt spid="2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"/>
                                        <p:tgtEl>
                                          <p:spTgt spid="29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00"/>
                                        <p:tgtEl>
                                          <p:spTgt spid="2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"/>
                                        <p:tgtEl>
                                          <p:spTgt spid="2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300"/>
                                        <p:tgtEl>
                                          <p:spTgt spid="2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300"/>
                                        <p:tgtEl>
                                          <p:spTgt spid="2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300"/>
                                        <p:tgtEl>
                                          <p:spTgt spid="2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300"/>
                                        <p:tgtEl>
                                          <p:spTgt spid="2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"/>
                                        <p:tgtEl>
                                          <p:spTgt spid="2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300"/>
                                        <p:tgtEl>
                                          <p:spTgt spid="2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300"/>
                                        <p:tgtEl>
                                          <p:spTgt spid="2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9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6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6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9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9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9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9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9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9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9" grpId="0" autoUpdateAnimBg="0"/>
      <p:bldP spid="290840" grpId="0" autoUpdateAnimBg="0"/>
      <p:bldP spid="290841" grpId="0" autoUpdateAnimBg="0"/>
      <p:bldP spid="290842" grpId="0" autoUpdateAnimBg="0"/>
      <p:bldP spid="290843" grpId="0" autoUpdateAnimBg="0"/>
      <p:bldP spid="290844" grpId="0" autoUpdateAnimBg="0"/>
      <p:bldP spid="290845" grpId="0" autoUpdateAnimBg="0"/>
      <p:bldP spid="290846" grpId="0" autoUpdateAnimBg="0"/>
      <p:bldP spid="290847" grpId="0" autoUpdateAnimBg="0"/>
      <p:bldP spid="290848" grpId="0" autoUpdateAnimBg="0"/>
      <p:bldP spid="290849" grpId="0" autoUpdateAnimBg="0"/>
      <p:bldP spid="290850" grpId="0" autoUpdateAnimBg="0"/>
      <p:bldP spid="290851" grpId="0" autoUpdateAnimBg="0"/>
      <p:bldP spid="290852" grpId="0" autoUpdateAnimBg="0"/>
      <p:bldP spid="290853" grpId="0" autoUpdateAnimBg="0"/>
      <p:bldP spid="290854" grpId="0" autoUpdateAnimBg="0"/>
      <p:bldP spid="290855" grpId="0" autoUpdateAnimBg="0"/>
      <p:bldP spid="290856" grpId="0" autoUpdateAnimBg="0"/>
      <p:bldP spid="290857" grpId="0" autoUpdateAnimBg="0"/>
      <p:bldP spid="290858" grpId="0" autoUpdateAnimBg="0"/>
      <p:bldP spid="290879" grpId="0" autoUpdateAnimBg="0"/>
      <p:bldP spid="290880" grpId="0" autoUpdateAnimBg="0"/>
      <p:bldP spid="290881" grpId="0" autoUpdateAnimBg="0"/>
      <p:bldP spid="290882" grpId="0" autoUpdateAnimBg="0"/>
      <p:bldP spid="290883" grpId="0" autoUpdateAnimBg="0"/>
      <p:bldP spid="290884" grpId="0" autoUpdateAnimBg="0"/>
      <p:bldP spid="290885" grpId="0" autoUpdateAnimBg="0"/>
      <p:bldP spid="290886" grpId="0" autoUpdateAnimBg="0"/>
      <p:bldP spid="290887" grpId="0" autoUpdateAnimBg="0"/>
      <p:bldP spid="290888" grpId="0" autoUpdateAnimBg="0"/>
      <p:bldP spid="290889" grpId="0" autoUpdateAnimBg="0"/>
      <p:bldP spid="290890" grpId="0" autoUpdateAnimBg="0"/>
      <p:bldP spid="290891" grpId="0" autoUpdateAnimBg="0"/>
      <p:bldP spid="290892" grpId="0" autoUpdateAnimBg="0"/>
      <p:bldP spid="290893" grpId="0" autoUpdateAnimBg="0"/>
      <p:bldP spid="290894" grpId="0" autoUpdateAnimBg="0"/>
      <p:bldP spid="290895" grpId="0" autoUpdateAnimBg="0"/>
      <p:bldP spid="290896" grpId="0" autoUpdateAnimBg="0"/>
      <p:bldP spid="290897" grpId="0" animBg="1" autoUpdateAnimBg="0"/>
      <p:bldP spid="290898" grpId="0" animBg="1" autoUpdateAnimBg="0"/>
      <p:bldP spid="290899" grpId="0" autoUpdateAnimBg="0"/>
      <p:bldP spid="290901" grpId="0" autoUpdateAnimBg="0"/>
      <p:bldP spid="290905" grpId="0" animBg="1"/>
      <p:bldP spid="290906" grpId="0" animBg="1"/>
      <p:bldP spid="290907" grpId="0" autoUpdateAnimBg="0"/>
      <p:bldP spid="290908" grpId="0" autoUpdateAnimBg="0"/>
      <p:bldP spid="290921" grpId="0" autoUpdateAnimBg="0"/>
      <p:bldP spid="290922" grpId="0" autoUpdateAnimBg="0"/>
      <p:bldP spid="108" grpId="0" build="p" animBg="1" autoUpdateAnimBg="0"/>
      <p:bldP spid="109" grpId="0" animBg="1"/>
      <p:bldP spid="110" grpId="0" build="p" autoUpdateAnimBg="0"/>
      <p:bldP spid="111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2">
            <a:extLst>
              <a:ext uri="{FF2B5EF4-FFF2-40B4-BE49-F238E27FC236}">
                <a16:creationId xmlns:a16="http://schemas.microsoft.com/office/drawing/2014/main" id="{EB638B4E-6523-45AE-8E2A-591EAC32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531" name="Rectangle 73">
            <a:extLst>
              <a:ext uri="{FF2B5EF4-FFF2-40B4-BE49-F238E27FC236}">
                <a16:creationId xmlns:a16="http://schemas.microsoft.com/office/drawing/2014/main" id="{8C9C3F3C-F902-4B3E-98C5-CDE4C50A36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2532" name="Rectangle 74">
            <a:extLst>
              <a:ext uri="{FF2B5EF4-FFF2-40B4-BE49-F238E27FC236}">
                <a16:creationId xmlns:a16="http://schemas.microsoft.com/office/drawing/2014/main" id="{5437D423-2691-4A4D-BD14-E5068198F6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2533" name="Line 75">
            <a:extLst>
              <a:ext uri="{FF2B5EF4-FFF2-40B4-BE49-F238E27FC236}">
                <a16:creationId xmlns:a16="http://schemas.microsoft.com/office/drawing/2014/main" id="{DF9EB738-96E6-45E7-AD19-1736D784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325A7688-A587-409E-9D1A-7AA17237E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909" name="Rectangle 2141">
            <a:extLst>
              <a:ext uri="{FF2B5EF4-FFF2-40B4-BE49-F238E27FC236}">
                <a16:creationId xmlns:a16="http://schemas.microsoft.com/office/drawing/2014/main" id="{E79A0BD4-BE55-41C5-8AE9-20A969B18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36625"/>
            <a:ext cx="7200900" cy="5830888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10" name="Text Box 2142">
            <a:extLst>
              <a:ext uri="{FF2B5EF4-FFF2-40B4-BE49-F238E27FC236}">
                <a16:creationId xmlns:a16="http://schemas.microsoft.com/office/drawing/2014/main" id="{C06037F8-FD77-4042-B7A5-FF47F370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865188"/>
            <a:ext cx="6416675" cy="632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	char s[40],c;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b,e,d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d=0;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while(s[d]!='\0')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d++;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b=0,e=d-1;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while(b&lt;e)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c=s[b];s[b]=s[e];s[e]=c;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b++;e--;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0E50914-8437-4C2F-8DF1-F8A7E8EA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32497"/>
            <a:ext cx="5940425" cy="900000"/>
          </a:xfrm>
          <a:prstGeom prst="rect">
            <a:avLst/>
          </a:prstGeom>
          <a:noFill/>
          <a:ln w="3810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2189BAD3-5DBF-4CE8-BEAE-CA36D728E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3032497"/>
            <a:ext cx="13081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测试字串长度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DD62487-2468-4252-93DF-780C992E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05064"/>
            <a:ext cx="5940000" cy="2052000"/>
          </a:xfrm>
          <a:prstGeom prst="rect">
            <a:avLst/>
          </a:prstGeom>
          <a:noFill/>
          <a:ln w="3810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5" name="Text Box 15">
            <a:extLst>
              <a:ext uri="{FF2B5EF4-FFF2-40B4-BE49-F238E27FC236}">
                <a16:creationId xmlns:a16="http://schemas.microsoft.com/office/drawing/2014/main" id="{2C2C1E1B-E059-40FA-9116-5C9349E7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4624573"/>
            <a:ext cx="173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首尾互换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09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09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09" grpId="0" animBg="1"/>
      <p:bldP spid="290910" grpId="0" build="p" autoUpdateAnimBg="0"/>
      <p:bldP spid="102" grpId="0" animBg="1"/>
      <p:bldP spid="103" grpId="0" autoUpdateAnimBg="0"/>
      <p:bldP spid="104" grpId="0" animBg="1"/>
      <p:bldP spid="1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2">
            <a:extLst>
              <a:ext uri="{FF2B5EF4-FFF2-40B4-BE49-F238E27FC236}">
                <a16:creationId xmlns:a16="http://schemas.microsoft.com/office/drawing/2014/main" id="{DBC47F3B-46FA-40B1-B771-93C70BE2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grpSp>
        <p:nvGrpSpPr>
          <p:cNvPr id="288770" name="Group 2">
            <a:extLst>
              <a:ext uri="{FF2B5EF4-FFF2-40B4-BE49-F238E27FC236}">
                <a16:creationId xmlns:a16="http://schemas.microsoft.com/office/drawing/2014/main" id="{821FE0D1-8BD5-4334-872D-04D19B64D2BF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2924175"/>
            <a:ext cx="5715000" cy="533400"/>
            <a:chOff x="240" y="2496"/>
            <a:chExt cx="3600" cy="336"/>
          </a:xfrm>
        </p:grpSpPr>
        <p:sp>
          <p:nvSpPr>
            <p:cNvPr id="23636" name="Rectangle 3">
              <a:extLst>
                <a:ext uri="{FF2B5EF4-FFF2-40B4-BE49-F238E27FC236}">
                  <a16:creationId xmlns:a16="http://schemas.microsoft.com/office/drawing/2014/main" id="{E292B7BF-C0DE-424B-B1D5-0913B0BB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92"/>
              <a:ext cx="3600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37" name="Line 4">
              <a:extLst>
                <a:ext uri="{FF2B5EF4-FFF2-40B4-BE49-F238E27FC236}">
                  <a16:creationId xmlns:a16="http://schemas.microsoft.com/office/drawing/2014/main" id="{D05C87D5-CF47-48A9-841B-10F5D927D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8" name="Line 5">
              <a:extLst>
                <a:ext uri="{FF2B5EF4-FFF2-40B4-BE49-F238E27FC236}">
                  <a16:creationId xmlns:a16="http://schemas.microsoft.com/office/drawing/2014/main" id="{15D688FD-35E2-411C-BFED-85735B59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Line 6">
              <a:extLst>
                <a:ext uri="{FF2B5EF4-FFF2-40B4-BE49-F238E27FC236}">
                  <a16:creationId xmlns:a16="http://schemas.microsoft.com/office/drawing/2014/main" id="{F01A1FD6-8E35-40D5-8964-C657835B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0" name="Line 7">
              <a:extLst>
                <a:ext uri="{FF2B5EF4-FFF2-40B4-BE49-F238E27FC236}">
                  <a16:creationId xmlns:a16="http://schemas.microsoft.com/office/drawing/2014/main" id="{03EE5F19-B971-44A9-8448-EB49BA526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1" name="Text Box 8">
              <a:extLst>
                <a:ext uri="{FF2B5EF4-FFF2-40B4-BE49-F238E27FC236}">
                  <a16:creationId xmlns:a16="http://schemas.microsoft.com/office/drawing/2014/main" id="{26984C27-AB78-4804-8877-55EAB51E6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3642" name="Line 9">
              <a:extLst>
                <a:ext uri="{FF2B5EF4-FFF2-40B4-BE49-F238E27FC236}">
                  <a16:creationId xmlns:a16="http://schemas.microsoft.com/office/drawing/2014/main" id="{8E773769-7BA1-4E64-9693-7FD633382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3" name="Line 10">
              <a:extLst>
                <a:ext uri="{FF2B5EF4-FFF2-40B4-BE49-F238E27FC236}">
                  <a16:creationId xmlns:a16="http://schemas.microsoft.com/office/drawing/2014/main" id="{197F7870-5909-44DA-974F-00178CC77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Line 11">
              <a:extLst>
                <a:ext uri="{FF2B5EF4-FFF2-40B4-BE49-F238E27FC236}">
                  <a16:creationId xmlns:a16="http://schemas.microsoft.com/office/drawing/2014/main" id="{2A161824-A36E-4EA9-8A77-641563341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5" name="Line 12">
              <a:extLst>
                <a:ext uri="{FF2B5EF4-FFF2-40B4-BE49-F238E27FC236}">
                  <a16:creationId xmlns:a16="http://schemas.microsoft.com/office/drawing/2014/main" id="{7EC00D2C-D546-4665-AFE6-483958C73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6" name="Line 13">
              <a:extLst>
                <a:ext uri="{FF2B5EF4-FFF2-40B4-BE49-F238E27FC236}">
                  <a16:creationId xmlns:a16="http://schemas.microsoft.com/office/drawing/2014/main" id="{874BC4A5-2E33-495F-B008-FAE81186E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7" name="Line 14">
              <a:extLst>
                <a:ext uri="{FF2B5EF4-FFF2-40B4-BE49-F238E27FC236}">
                  <a16:creationId xmlns:a16="http://schemas.microsoft.com/office/drawing/2014/main" id="{4175371B-8F02-48E3-AF6A-CB111AD8C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8" name="Line 15">
              <a:extLst>
                <a:ext uri="{FF2B5EF4-FFF2-40B4-BE49-F238E27FC236}">
                  <a16:creationId xmlns:a16="http://schemas.microsoft.com/office/drawing/2014/main" id="{71C4FF78-29BC-4AFF-8DE4-57FB2D1F7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9" name="Line 16">
              <a:extLst>
                <a:ext uri="{FF2B5EF4-FFF2-40B4-BE49-F238E27FC236}">
                  <a16:creationId xmlns:a16="http://schemas.microsoft.com/office/drawing/2014/main" id="{DF636780-D63E-45E8-B4B5-BCB56376B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0" name="Line 17">
              <a:extLst>
                <a:ext uri="{FF2B5EF4-FFF2-40B4-BE49-F238E27FC236}">
                  <a16:creationId xmlns:a16="http://schemas.microsoft.com/office/drawing/2014/main" id="{CB722139-F2E2-40B1-B394-C4F8F7CB9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786" name="Group 18">
            <a:extLst>
              <a:ext uri="{FF2B5EF4-FFF2-40B4-BE49-F238E27FC236}">
                <a16:creationId xmlns:a16="http://schemas.microsoft.com/office/drawing/2014/main" id="{E187C09C-83A8-49EF-B70D-8441D4745DA3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063750"/>
            <a:ext cx="3733800" cy="457200"/>
            <a:chOff x="432" y="1824"/>
            <a:chExt cx="2352" cy="288"/>
          </a:xfrm>
        </p:grpSpPr>
        <p:sp>
          <p:nvSpPr>
            <p:cNvPr id="23626" name="Rectangle 19">
              <a:extLst>
                <a:ext uri="{FF2B5EF4-FFF2-40B4-BE49-F238E27FC236}">
                  <a16:creationId xmlns:a16="http://schemas.microsoft.com/office/drawing/2014/main" id="{C857011A-AC8F-4027-9FF6-CB3E769EE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352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27" name="Line 20">
              <a:extLst>
                <a:ext uri="{FF2B5EF4-FFF2-40B4-BE49-F238E27FC236}">
                  <a16:creationId xmlns:a16="http://schemas.microsoft.com/office/drawing/2014/main" id="{8C956895-DB88-4ECA-AFAA-7444846F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Line 21">
              <a:extLst>
                <a:ext uri="{FF2B5EF4-FFF2-40B4-BE49-F238E27FC236}">
                  <a16:creationId xmlns:a16="http://schemas.microsoft.com/office/drawing/2014/main" id="{BD7B4A26-63B2-4B9A-8100-969E5DAD2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Line 22">
              <a:extLst>
                <a:ext uri="{FF2B5EF4-FFF2-40B4-BE49-F238E27FC236}">
                  <a16:creationId xmlns:a16="http://schemas.microsoft.com/office/drawing/2014/main" id="{E1952BB0-60CC-485D-928C-1AD69D657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Line 23">
              <a:extLst>
                <a:ext uri="{FF2B5EF4-FFF2-40B4-BE49-F238E27FC236}">
                  <a16:creationId xmlns:a16="http://schemas.microsoft.com/office/drawing/2014/main" id="{EDC36A1E-1D94-4532-A240-F5384994E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Text Box 24">
              <a:extLst>
                <a:ext uri="{FF2B5EF4-FFF2-40B4-BE49-F238E27FC236}">
                  <a16:creationId xmlns:a16="http://schemas.microsoft.com/office/drawing/2014/main" id="{0015BD7D-1D02-43F6-953D-026FFBC9D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3632" name="Line 25">
              <a:extLst>
                <a:ext uri="{FF2B5EF4-FFF2-40B4-BE49-F238E27FC236}">
                  <a16:creationId xmlns:a16="http://schemas.microsoft.com/office/drawing/2014/main" id="{271E5F9A-DC03-45F8-91E1-9F018AAB8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3" name="Line 26">
              <a:extLst>
                <a:ext uri="{FF2B5EF4-FFF2-40B4-BE49-F238E27FC236}">
                  <a16:creationId xmlns:a16="http://schemas.microsoft.com/office/drawing/2014/main" id="{34885E3E-A723-46A6-87A5-01783242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" name="Line 27">
              <a:extLst>
                <a:ext uri="{FF2B5EF4-FFF2-40B4-BE49-F238E27FC236}">
                  <a16:creationId xmlns:a16="http://schemas.microsoft.com/office/drawing/2014/main" id="{7AF70A5B-9946-4A39-A6D2-428492CA9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Line 28">
              <a:extLst>
                <a:ext uri="{FF2B5EF4-FFF2-40B4-BE49-F238E27FC236}">
                  <a16:creationId xmlns:a16="http://schemas.microsoft.com/office/drawing/2014/main" id="{514FD0D5-2C9A-49B9-9BB6-36D106F1D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797" name="Rectangle 29">
            <a:extLst>
              <a:ext uri="{FF2B5EF4-FFF2-40B4-BE49-F238E27FC236}">
                <a16:creationId xmlns:a16="http://schemas.microsoft.com/office/drawing/2014/main" id="{B3482093-200F-4CB8-A475-9A68888B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71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88798" name="Text Box 30">
            <a:extLst>
              <a:ext uri="{FF2B5EF4-FFF2-40B4-BE49-F238E27FC236}">
                <a16:creationId xmlns:a16="http://schemas.microsoft.com/office/drawing/2014/main" id="{3D9EB500-F761-4555-9B9B-CD3998DE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3138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5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将两个字符串首尾相接后输出。</a:t>
            </a:r>
          </a:p>
        </p:txBody>
      </p:sp>
      <p:sp>
        <p:nvSpPr>
          <p:cNvPr id="288799" name="Text Box 31">
            <a:extLst>
              <a:ext uri="{FF2B5EF4-FFF2-40B4-BE49-F238E27FC236}">
                <a16:creationId xmlns:a16="http://schemas.microsoft.com/office/drawing/2014/main" id="{1D4E1757-C74C-40D7-B719-A044364A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859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t1: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8800" name="Text Box 32">
            <a:extLst>
              <a:ext uri="{FF2B5EF4-FFF2-40B4-BE49-F238E27FC236}">
                <a16:creationId xmlns:a16="http://schemas.microsoft.com/office/drawing/2014/main" id="{21DBD5CC-99AD-4351-BBD3-5C854F0E2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065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Tea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charset="0"/>
            </a:endParaRPr>
          </a:p>
        </p:txBody>
      </p:sp>
      <p:sp>
        <p:nvSpPr>
          <p:cNvPr id="288801" name="Text Box 33">
            <a:extLst>
              <a:ext uri="{FF2B5EF4-FFF2-40B4-BE49-F238E27FC236}">
                <a16:creationId xmlns:a16="http://schemas.microsoft.com/office/drawing/2014/main" id="{7DE5C7BE-DD8A-4308-BA29-38F53A297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0177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t2: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8802" name="Text Box 34">
            <a:extLst>
              <a:ext uri="{FF2B5EF4-FFF2-40B4-BE49-F238E27FC236}">
                <a16:creationId xmlns:a16="http://schemas.microsoft.com/office/drawing/2014/main" id="{2C3B9522-A9D6-4FCC-9C5F-D350BC55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201771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cher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charset="0"/>
            </a:endParaRPr>
          </a:p>
        </p:txBody>
      </p:sp>
      <p:sp>
        <p:nvSpPr>
          <p:cNvPr id="288804" name="Text Box 36">
            <a:extLst>
              <a:ext uri="{FF2B5EF4-FFF2-40B4-BE49-F238E27FC236}">
                <a16:creationId xmlns:a16="http://schemas.microsoft.com/office/drawing/2014/main" id="{FB9E12B5-B147-4A89-9A32-F9EB9688C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26908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t1:</a:t>
            </a:r>
          </a:p>
        </p:txBody>
      </p:sp>
      <p:sp>
        <p:nvSpPr>
          <p:cNvPr id="288805" name="Text Box 37">
            <a:extLst>
              <a:ext uri="{FF2B5EF4-FFF2-40B4-BE49-F238E27FC236}">
                <a16:creationId xmlns:a16="http://schemas.microsoft.com/office/drawing/2014/main" id="{51378DC1-4DA4-48AD-B776-BE5262FDD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025775"/>
            <a:ext cx="184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Teacher</a:t>
            </a:r>
          </a:p>
        </p:txBody>
      </p:sp>
      <p:grpSp>
        <p:nvGrpSpPr>
          <p:cNvPr id="288807" name="Group 39">
            <a:extLst>
              <a:ext uri="{FF2B5EF4-FFF2-40B4-BE49-F238E27FC236}">
                <a16:creationId xmlns:a16="http://schemas.microsoft.com/office/drawing/2014/main" id="{DEA667B3-0105-4C4F-B628-FABFE3D7E21A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1514475"/>
            <a:ext cx="2895600" cy="457200"/>
            <a:chOff x="432" y="1392"/>
            <a:chExt cx="1824" cy="288"/>
          </a:xfrm>
        </p:grpSpPr>
        <p:grpSp>
          <p:nvGrpSpPr>
            <p:cNvPr id="23617" name="Group 40">
              <a:extLst>
                <a:ext uri="{FF2B5EF4-FFF2-40B4-BE49-F238E27FC236}">
                  <a16:creationId xmlns:a16="http://schemas.microsoft.com/office/drawing/2014/main" id="{5FD14973-A86A-4F3C-9857-B356F8429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40"/>
              <a:ext cx="1824" cy="240"/>
              <a:chOff x="432" y="1440"/>
              <a:chExt cx="1824" cy="240"/>
            </a:xfrm>
          </p:grpSpPr>
          <p:sp>
            <p:nvSpPr>
              <p:cNvPr id="23619" name="Rectangle 41">
                <a:extLst>
                  <a:ext uri="{FF2B5EF4-FFF2-40B4-BE49-F238E27FC236}">
                    <a16:creationId xmlns:a16="http://schemas.microsoft.com/office/drawing/2014/main" id="{0E963EC8-EC6B-477A-81D1-FEECE0152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1824" cy="240"/>
              </a:xfrm>
              <a:prstGeom prst="rect">
                <a:avLst/>
              </a:prstGeom>
              <a:solidFill>
                <a:srgbClr val="66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0" name="Line 42">
                <a:extLst>
                  <a:ext uri="{FF2B5EF4-FFF2-40B4-BE49-F238E27FC236}">
                    <a16:creationId xmlns:a16="http://schemas.microsoft.com/office/drawing/2014/main" id="{559727D9-ADA8-4A22-B204-4FAC0D73A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1" name="Line 43">
                <a:extLst>
                  <a:ext uri="{FF2B5EF4-FFF2-40B4-BE49-F238E27FC236}">
                    <a16:creationId xmlns:a16="http://schemas.microsoft.com/office/drawing/2014/main" id="{DC78EA85-182E-4A71-8438-70E9EA500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2" name="Line 44">
                <a:extLst>
                  <a:ext uri="{FF2B5EF4-FFF2-40B4-BE49-F238E27FC236}">
                    <a16:creationId xmlns:a16="http://schemas.microsoft.com/office/drawing/2014/main" id="{3ADA5979-C6C2-4937-B7D6-42C6ECAD4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3" name="Line 45">
                <a:extLst>
                  <a:ext uri="{FF2B5EF4-FFF2-40B4-BE49-F238E27FC236}">
                    <a16:creationId xmlns:a16="http://schemas.microsoft.com/office/drawing/2014/main" id="{275A3666-9EB6-4031-BAB1-7402F914D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4" name="Line 46">
                <a:extLst>
                  <a:ext uri="{FF2B5EF4-FFF2-40B4-BE49-F238E27FC236}">
                    <a16:creationId xmlns:a16="http://schemas.microsoft.com/office/drawing/2014/main" id="{D3DB6F01-0ACD-4062-A861-136DE0E78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5" name="Line 47">
                <a:extLst>
                  <a:ext uri="{FF2B5EF4-FFF2-40B4-BE49-F238E27FC236}">
                    <a16:creationId xmlns:a16="http://schemas.microsoft.com/office/drawing/2014/main" id="{4CE5AAE7-3840-4A2E-B498-22E270B9E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18" name="Text Box 48">
              <a:extLst>
                <a:ext uri="{FF2B5EF4-FFF2-40B4-BE49-F238E27FC236}">
                  <a16:creationId xmlns:a16="http://schemas.microsoft.com/office/drawing/2014/main" id="{99092D07-17B4-4BE5-9D1B-1BA0F0675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288817" name="Text Box 49">
            <a:extLst>
              <a:ext uri="{FF2B5EF4-FFF2-40B4-BE49-F238E27FC236}">
                <a16:creationId xmlns:a16="http://schemas.microsoft.com/office/drawing/2014/main" id="{492528A3-B1CF-4F95-8F6D-33DA39A3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1531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88818" name="Text Box 50">
            <a:extLst>
              <a:ext uri="{FF2B5EF4-FFF2-40B4-BE49-F238E27FC236}">
                <a16:creationId xmlns:a16="http://schemas.microsoft.com/office/drawing/2014/main" id="{580E8A27-6216-4908-93E0-D694FA0B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1531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8819" name="Text Box 51">
            <a:extLst>
              <a:ext uri="{FF2B5EF4-FFF2-40B4-BE49-F238E27FC236}">
                <a16:creationId xmlns:a16="http://schemas.microsoft.com/office/drawing/2014/main" id="{F1074CF1-144F-4E1A-9563-F3A66466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1531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8822" name="Text Box 54">
            <a:extLst>
              <a:ext uri="{FF2B5EF4-FFF2-40B4-BE49-F238E27FC236}">
                <a16:creationId xmlns:a16="http://schemas.microsoft.com/office/drawing/2014/main" id="{C243632F-B0F9-448A-A3EE-A9BE4F9C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20637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8823" name="Text Box 55">
            <a:extLst>
              <a:ext uri="{FF2B5EF4-FFF2-40B4-BE49-F238E27FC236}">
                <a16:creationId xmlns:a16="http://schemas.microsoft.com/office/drawing/2014/main" id="{9A091EB8-A5FC-4802-805D-B5BFACFE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206375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288824" name="Text Box 56">
            <a:extLst>
              <a:ext uri="{FF2B5EF4-FFF2-40B4-BE49-F238E27FC236}">
                <a16:creationId xmlns:a16="http://schemas.microsoft.com/office/drawing/2014/main" id="{A4A73432-D087-46AE-8E36-14DE9E79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206375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88825" name="Text Box 57">
            <a:extLst>
              <a:ext uri="{FF2B5EF4-FFF2-40B4-BE49-F238E27FC236}">
                <a16:creationId xmlns:a16="http://schemas.microsoft.com/office/drawing/2014/main" id="{03BF55A7-9574-4D5B-B56E-FD54563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20637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88827" name="Text Box 59">
            <a:extLst>
              <a:ext uri="{FF2B5EF4-FFF2-40B4-BE49-F238E27FC236}">
                <a16:creationId xmlns:a16="http://schemas.microsoft.com/office/drawing/2014/main" id="{B2F28BAC-B732-42E9-AFA0-FABE9D82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5319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88830" name="Text Box 62">
            <a:extLst>
              <a:ext uri="{FF2B5EF4-FFF2-40B4-BE49-F238E27FC236}">
                <a16:creationId xmlns:a16="http://schemas.microsoft.com/office/drawing/2014/main" id="{5EDD59C8-8AA1-4A78-A5C0-82127EAF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1066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\0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88831" name="Text Box 63">
            <a:extLst>
              <a:ext uri="{FF2B5EF4-FFF2-40B4-BE49-F238E27FC236}">
                <a16:creationId xmlns:a16="http://schemas.microsoft.com/office/drawing/2014/main" id="{D4C7F2C9-6234-4714-AE9B-01A6B622D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0003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88832" name="Text Box 64">
            <a:extLst>
              <a:ext uri="{FF2B5EF4-FFF2-40B4-BE49-F238E27FC236}">
                <a16:creationId xmlns:a16="http://schemas.microsoft.com/office/drawing/2014/main" id="{A5AD418F-E830-4BF9-B7F7-D7522C46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000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88833" name="Text Box 65">
            <a:extLst>
              <a:ext uri="{FF2B5EF4-FFF2-40B4-BE49-F238E27FC236}">
                <a16:creationId xmlns:a16="http://schemas.microsoft.com/office/drawing/2014/main" id="{756A9FC0-5AC2-4CBA-9FB4-76D1ECDE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3000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88835" name="Text Box 67">
            <a:extLst>
              <a:ext uri="{FF2B5EF4-FFF2-40B4-BE49-F238E27FC236}">
                <a16:creationId xmlns:a16="http://schemas.microsoft.com/office/drawing/2014/main" id="{AC0FF4B8-A4E0-4340-9101-D5A25EBA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000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288836" name="Text Box 68">
            <a:extLst>
              <a:ext uri="{FF2B5EF4-FFF2-40B4-BE49-F238E27FC236}">
                <a16:creationId xmlns:a16="http://schemas.microsoft.com/office/drawing/2014/main" id="{B7D90A2A-05B1-4300-B936-751F29D9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3000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88837" name="Text Box 69">
            <a:extLst>
              <a:ext uri="{FF2B5EF4-FFF2-40B4-BE49-F238E27FC236}">
                <a16:creationId xmlns:a16="http://schemas.microsoft.com/office/drawing/2014/main" id="{5AE6BB3B-EF00-433C-BD06-F67E6E69A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3000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</a:p>
        </p:txBody>
      </p:sp>
      <p:sp>
        <p:nvSpPr>
          <p:cNvPr id="288838" name="Text Box 70">
            <a:extLst>
              <a:ext uri="{FF2B5EF4-FFF2-40B4-BE49-F238E27FC236}">
                <a16:creationId xmlns:a16="http://schemas.microsoft.com/office/drawing/2014/main" id="{51D5AAD0-49F6-4B86-BF57-71F9D97A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30432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\0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00" name="Text Box 35">
            <a:extLst>
              <a:ext uri="{FF2B5EF4-FFF2-40B4-BE49-F238E27FC236}">
                <a16:creationId xmlns:a16="http://schemas.microsoft.com/office/drawing/2014/main" id="{821E93C9-48E3-4D0E-852B-B742671A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原始：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D0F5EDB6-5532-43A5-80A8-219D6EC8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30505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连接后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584" name="Rectangle 3">
            <a:extLst>
              <a:ext uri="{FF2B5EF4-FFF2-40B4-BE49-F238E27FC236}">
                <a16:creationId xmlns:a16="http://schemas.microsoft.com/office/drawing/2014/main" id="{32B89279-8F43-4069-81E0-E6A374F208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836613"/>
            <a:ext cx="9132888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5" name="Rectangle 4">
            <a:extLst>
              <a:ext uri="{FF2B5EF4-FFF2-40B4-BE49-F238E27FC236}">
                <a16:creationId xmlns:a16="http://schemas.microsoft.com/office/drawing/2014/main" id="{B7A0B916-51AD-4A8E-88BF-C08664B401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912813"/>
            <a:ext cx="9132888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6" name="Line 5">
            <a:extLst>
              <a:ext uri="{FF2B5EF4-FFF2-40B4-BE49-F238E27FC236}">
                <a16:creationId xmlns:a16="http://schemas.microsoft.com/office/drawing/2014/main" id="{1DBCDB14-CB69-4C82-A617-E44D6225B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893763"/>
            <a:ext cx="9144000" cy="190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B9ECB49-3D70-4246-8E60-8C9D531F64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1638" y="3429000"/>
            <a:ext cx="0" cy="388938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 Box 38">
            <a:extLst>
              <a:ext uri="{FF2B5EF4-FFF2-40B4-BE49-F238E27FC236}">
                <a16:creationId xmlns:a16="http://schemas.microsoft.com/office/drawing/2014/main" id="{999FC1FD-AEB9-43E0-9BCB-60E041C8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9000"/>
            <a:ext cx="2644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起点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33BC90E-0CA2-4C30-859A-A7360849B6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1975" y="2492375"/>
            <a:ext cx="0" cy="388938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38">
            <a:extLst>
              <a:ext uri="{FF2B5EF4-FFF2-40B4-BE49-F238E27FC236}">
                <a16:creationId xmlns:a16="http://schemas.microsoft.com/office/drawing/2014/main" id="{67CC6BBE-61D4-4D30-8B73-1DF136AC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5" y="2492375"/>
            <a:ext cx="906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s=0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13" name="五边形 112">
            <a:extLst>
              <a:ext uri="{FF2B5EF4-FFF2-40B4-BE49-F238E27FC236}">
                <a16:creationId xmlns:a16="http://schemas.microsoft.com/office/drawing/2014/main" id="{C72008BB-5C74-440D-B3BD-343996BF83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14107" y="4455319"/>
            <a:ext cx="684212" cy="3238500"/>
          </a:xfrm>
          <a:prstGeom prst="homePlate">
            <a:avLst>
              <a:gd name="adj" fmla="val 39894"/>
            </a:avLst>
          </a:prstGeom>
          <a:solidFill>
            <a:srgbClr val="CCCCFF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0" name="五边形 119">
            <a:extLst>
              <a:ext uri="{FF2B5EF4-FFF2-40B4-BE49-F238E27FC236}">
                <a16:creationId xmlns:a16="http://schemas.microsoft.com/office/drawing/2014/main" id="{DC15C8AA-42D1-4CF0-AB77-05A786B194F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32138" y="4365625"/>
            <a:ext cx="3770312" cy="1352550"/>
          </a:xfrm>
          <a:prstGeom prst="homePlate">
            <a:avLst>
              <a:gd name="adj" fmla="val 31799"/>
            </a:avLst>
          </a:prstGeom>
          <a:solidFill>
            <a:srgbClr val="FFFF00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1" name="五边形 120">
            <a:extLst>
              <a:ext uri="{FF2B5EF4-FFF2-40B4-BE49-F238E27FC236}">
                <a16:creationId xmlns:a16="http://schemas.microsoft.com/office/drawing/2014/main" id="{363C7EC6-D3B7-4AA5-94EC-A7834F25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3913188"/>
            <a:ext cx="3603625" cy="452437"/>
          </a:xfrm>
          <a:prstGeom prst="homePlate">
            <a:avLst>
              <a:gd name="adj" fmla="val 31786"/>
            </a:avLst>
          </a:prstGeom>
          <a:solidFill>
            <a:srgbClr val="FFCCCC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" name="Text Box 38">
            <a:extLst>
              <a:ext uri="{FF2B5EF4-FFF2-40B4-BE49-F238E27FC236}">
                <a16:creationId xmlns:a16="http://schemas.microsoft.com/office/drawing/2014/main" id="{C2AF46A3-7956-44FE-AD34-DFBD39CF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4" y="3903663"/>
            <a:ext cx="2036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确定起点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" name="Text Box 83">
            <a:extLst>
              <a:ext uri="{FF2B5EF4-FFF2-40B4-BE49-F238E27FC236}">
                <a16:creationId xmlns:a16="http://schemas.microsoft.com/office/drawing/2014/main" id="{FC9057D2-7423-497E-B976-261017D5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43706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</p:txBody>
      </p:sp>
      <p:sp>
        <p:nvSpPr>
          <p:cNvPr id="124" name="Text Box 78">
            <a:extLst>
              <a:ext uri="{FF2B5EF4-FFF2-40B4-BE49-F238E27FC236}">
                <a16:creationId xmlns:a16="http://schemas.microsoft.com/office/drawing/2014/main" id="{991AD0E1-01B7-4977-9DF4-9C157F85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3933825"/>
            <a:ext cx="327501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d=strlen(t1)</a:t>
            </a:r>
          </a:p>
        </p:txBody>
      </p:sp>
      <p:sp>
        <p:nvSpPr>
          <p:cNvPr id="125" name="Text Box 84">
            <a:extLst>
              <a:ext uri="{FF2B5EF4-FFF2-40B4-BE49-F238E27FC236}">
                <a16:creationId xmlns:a16="http://schemas.microsoft.com/office/drawing/2014/main" id="{7A696FAD-C9FC-4FE2-9F46-63F630EC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365625"/>
            <a:ext cx="3275013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s=0</a:t>
            </a:r>
          </a:p>
        </p:txBody>
      </p:sp>
      <p:sp>
        <p:nvSpPr>
          <p:cNvPr id="126" name="Rectangle 85">
            <a:extLst>
              <a:ext uri="{FF2B5EF4-FFF2-40B4-BE49-F238E27FC236}">
                <a16:creationId xmlns:a16="http://schemas.microsoft.com/office/drawing/2014/main" id="{6761E5D1-90BD-4D46-9A4E-8F4224DF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741863"/>
            <a:ext cx="3275013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7" name="Rectangle 86">
            <a:extLst>
              <a:ext uri="{FF2B5EF4-FFF2-40B4-BE49-F238E27FC236}">
                <a16:creationId xmlns:a16="http://schemas.microsoft.com/office/drawing/2014/main" id="{4BE958F6-2929-4455-B27C-FF6250F5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21288"/>
            <a:ext cx="2825750" cy="511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" name="Text Box 88">
            <a:extLst>
              <a:ext uri="{FF2B5EF4-FFF2-40B4-BE49-F238E27FC236}">
                <a16:creationId xmlns:a16="http://schemas.microsoft.com/office/drawing/2014/main" id="{80F68516-EE49-4758-A73E-E0E70776C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270500"/>
            <a:ext cx="170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t1[d]=t2[s]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" name="Text Box 89">
            <a:extLst>
              <a:ext uri="{FF2B5EF4-FFF2-40B4-BE49-F238E27FC236}">
                <a16:creationId xmlns:a16="http://schemas.microsoft.com/office/drawing/2014/main" id="{C36F604A-615A-4EEF-9D67-589EBFFA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5303838"/>
            <a:ext cx="197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d++,s++</a:t>
            </a:r>
          </a:p>
        </p:txBody>
      </p:sp>
      <p:sp>
        <p:nvSpPr>
          <p:cNvPr id="130" name="Text Box 90">
            <a:extLst>
              <a:ext uri="{FF2B5EF4-FFF2-40B4-BE49-F238E27FC236}">
                <a16:creationId xmlns:a16="http://schemas.microsoft.com/office/drawing/2014/main" id="{3737C552-9A4F-416F-AE78-1D05E7255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5732463"/>
            <a:ext cx="3275013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t1[d]=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\0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1" name="Text Box 87">
            <a:extLst>
              <a:ext uri="{FF2B5EF4-FFF2-40B4-BE49-F238E27FC236}">
                <a16:creationId xmlns:a16="http://schemas.microsoft.com/office/drawing/2014/main" id="{22D3AF02-0529-4F8D-8D98-59895D01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7720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t2[s]!=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\0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15F1BAC8-8C6C-46D1-8466-97BE276EB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365104"/>
            <a:ext cx="18716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d=t1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中字符串的长度</a:t>
            </a:r>
          </a:p>
        </p:txBody>
      </p:sp>
      <p:sp>
        <p:nvSpPr>
          <p:cNvPr id="135" name="Text Box 83">
            <a:extLst>
              <a:ext uri="{FF2B5EF4-FFF2-40B4-BE49-F238E27FC236}">
                <a16:creationId xmlns:a16="http://schemas.microsoft.com/office/drawing/2014/main" id="{42186D15-985E-40E0-B9A3-C026410E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4797425"/>
            <a:ext cx="3359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）将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t2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中的字符依次连到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中相应位置</a:t>
            </a:r>
          </a:p>
        </p:txBody>
      </p:sp>
      <p:sp>
        <p:nvSpPr>
          <p:cNvPr id="136" name="Text Box 83">
            <a:extLst>
              <a:ext uri="{FF2B5EF4-FFF2-40B4-BE49-F238E27FC236}">
                <a16:creationId xmlns:a16="http://schemas.microsoft.com/office/drawing/2014/main" id="{86369304-B6FE-41E5-9880-F8A15808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6308725"/>
            <a:ext cx="465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）在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中添加字符串结束标志</a:t>
            </a:r>
          </a:p>
        </p:txBody>
      </p:sp>
      <p:sp>
        <p:nvSpPr>
          <p:cNvPr id="107" name="Text Box 2142">
            <a:extLst>
              <a:ext uri="{FF2B5EF4-FFF2-40B4-BE49-F238E27FC236}">
                <a16:creationId xmlns:a16="http://schemas.microsoft.com/office/drawing/2014/main" id="{83D407E8-ABFA-48A6-ACAB-2C7501DB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3168650" cy="1200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/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7878DE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处理过程中覆盖了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中的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</a:p>
          <a:p>
            <a:pPr eaLnBrk="1" hangingPunct="1">
              <a:buClr>
                <a:srgbClr val="7878DE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应在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t1[d]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中设置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’\0’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7B4769A0-5218-4070-B43B-22C8A760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0432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49669B2-11C9-420A-9294-C29020F7D6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2138" y="2565400"/>
            <a:ext cx="1008062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prstDash val="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8834" name="Text Box 66">
            <a:extLst>
              <a:ext uri="{FF2B5EF4-FFF2-40B4-BE49-F238E27FC236}">
                <a16:creationId xmlns:a16="http://schemas.microsoft.com/office/drawing/2014/main" id="{D04B9FD0-0B91-46B7-95CF-78909A7B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116263"/>
            <a:ext cx="304800" cy="312737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8" name="直接箭头连接符 2">
            <a:extLst>
              <a:ext uri="{FF2B5EF4-FFF2-40B4-BE49-F238E27FC236}">
                <a16:creationId xmlns:a16="http://schemas.microsoft.com/office/drawing/2014/main" id="{48BBDC5E-327E-4B9F-9036-D3478F9CFB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08400" y="2781300"/>
            <a:ext cx="639763" cy="0"/>
          </a:xfrm>
          <a:prstGeom prst="straightConnector1">
            <a:avLst/>
          </a:prstGeom>
          <a:noFill/>
          <a:ln w="38100" cap="sq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接箭头连接符 2">
            <a:extLst>
              <a:ext uri="{FF2B5EF4-FFF2-40B4-BE49-F238E27FC236}">
                <a16:creationId xmlns:a16="http://schemas.microsoft.com/office/drawing/2014/main" id="{689DE8AB-91AA-41E7-8E2C-53D49D4056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08500" y="3644900"/>
            <a:ext cx="639763" cy="0"/>
          </a:xfrm>
          <a:prstGeom prst="straightConnector1">
            <a:avLst/>
          </a:prstGeom>
          <a:noFill/>
          <a:ln w="38100" cap="sq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Line 2132">
            <a:extLst>
              <a:ext uri="{FF2B5EF4-FFF2-40B4-BE49-F238E27FC236}">
                <a16:creationId xmlns:a16="http://schemas.microsoft.com/office/drawing/2014/main" id="{88F8D414-D039-4740-AD5E-708B2975F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565400"/>
            <a:ext cx="0" cy="3603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1" name="Text Box 2131">
            <a:extLst>
              <a:ext uri="{FF2B5EF4-FFF2-40B4-BE49-F238E27FC236}">
                <a16:creationId xmlns:a16="http://schemas.microsoft.com/office/drawing/2014/main" id="{90752EF8-FB62-4773-A8C6-7A01041A9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2565400"/>
            <a:ext cx="833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49" charset="-122"/>
              </a:rPr>
              <a:t>停止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152" name="Line 2132">
            <a:extLst>
              <a:ext uri="{FF2B5EF4-FFF2-40B4-BE49-F238E27FC236}">
                <a16:creationId xmlns:a16="http://schemas.microsoft.com/office/drawing/2014/main" id="{81B346B3-9DA7-4968-AA54-D3E066012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3429000"/>
            <a:ext cx="0" cy="3603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" name="Text Box 2131">
            <a:extLst>
              <a:ext uri="{FF2B5EF4-FFF2-40B4-BE49-F238E27FC236}">
                <a16:creationId xmlns:a16="http://schemas.microsoft.com/office/drawing/2014/main" id="{6E88EB7E-8EF8-4B16-8880-F56AB89A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398838"/>
            <a:ext cx="15541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置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’\0’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2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28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"/>
                                        <p:tgtEl>
                                          <p:spTgt spid="28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300"/>
                                        <p:tgtEl>
                                          <p:spTgt spid="2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"/>
                                        <p:tgtEl>
                                          <p:spTgt spid="2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"/>
                                        <p:tgtEl>
                                          <p:spTgt spid="2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300"/>
                                        <p:tgtEl>
                                          <p:spTgt spid="28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00"/>
                                        <p:tgtEl>
                                          <p:spTgt spid="28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2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300"/>
                                        <p:tgtEl>
                                          <p:spTgt spid="2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300"/>
                                        <p:tgtEl>
                                          <p:spTgt spid="28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300"/>
                                        <p:tgtEl>
                                          <p:spTgt spid="2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300"/>
                                        <p:tgtEl>
                                          <p:spTgt spid="2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8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8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8" grpId="0" autoUpdateAnimBg="0"/>
      <p:bldP spid="288799" grpId="0" autoUpdateAnimBg="0"/>
      <p:bldP spid="288800" grpId="0" autoUpdateAnimBg="0"/>
      <p:bldP spid="288801" grpId="0" autoUpdateAnimBg="0"/>
      <p:bldP spid="288802" grpId="0" autoUpdateAnimBg="0"/>
      <p:bldP spid="288804" grpId="0" autoUpdateAnimBg="0"/>
      <p:bldP spid="288805" grpId="0" autoUpdateAnimBg="0"/>
      <p:bldP spid="288817" grpId="0" autoUpdateAnimBg="0"/>
      <p:bldP spid="288818" grpId="0" autoUpdateAnimBg="0"/>
      <p:bldP spid="288819" grpId="0" autoUpdateAnimBg="0"/>
      <p:bldP spid="288822" grpId="0" autoUpdateAnimBg="0"/>
      <p:bldP spid="288823" grpId="0" autoUpdateAnimBg="0"/>
      <p:bldP spid="288824" grpId="0" autoUpdateAnimBg="0"/>
      <p:bldP spid="288825" grpId="0" autoUpdateAnimBg="0"/>
      <p:bldP spid="288827" grpId="0" autoUpdateAnimBg="0"/>
      <p:bldP spid="288830" grpId="0" autoUpdateAnimBg="0"/>
      <p:bldP spid="288831" grpId="0" autoUpdateAnimBg="0"/>
      <p:bldP spid="288832" grpId="0" autoUpdateAnimBg="0"/>
      <p:bldP spid="288833" grpId="0" autoUpdateAnimBg="0"/>
      <p:bldP spid="288835" grpId="0" autoUpdateAnimBg="0"/>
      <p:bldP spid="288836" grpId="0" autoUpdateAnimBg="0"/>
      <p:bldP spid="288837" grpId="0" autoUpdateAnimBg="0"/>
      <p:bldP spid="288838" grpId="0" autoUpdateAnimBg="0"/>
      <p:bldP spid="100" grpId="0" autoUpdateAnimBg="0"/>
      <p:bldP spid="101" grpId="0" autoUpdateAnimBg="0"/>
      <p:bldP spid="110" grpId="0" autoUpdateAnimBg="0"/>
      <p:bldP spid="114" grpId="0" autoUpdateAnimBg="0"/>
      <p:bldP spid="113" grpId="0" animBg="1"/>
      <p:bldP spid="120" grpId="0" animBg="1"/>
      <p:bldP spid="121" grpId="0" animBg="1"/>
      <p:bldP spid="122" grpId="0" autoUpdateAnimBg="0"/>
      <p:bldP spid="123" grpId="0" autoUpdateAnimBg="0"/>
      <p:bldP spid="124" grpId="0" animBg="1" autoUpdateAnimBg="0"/>
      <p:bldP spid="125" grpId="0" animBg="1" autoUpdateAnimBg="0"/>
      <p:bldP spid="126" grpId="0" animBg="1"/>
      <p:bldP spid="127" grpId="0" animBg="1"/>
      <p:bldP spid="128" grpId="0" autoUpdateAnimBg="0"/>
      <p:bldP spid="129" grpId="0" autoUpdateAnimBg="0"/>
      <p:bldP spid="130" grpId="0" animBg="1" autoUpdateAnimBg="0"/>
      <p:bldP spid="131" grpId="0" autoUpdateAnimBg="0"/>
      <p:bldP spid="134" grpId="0" autoUpdateAnimBg="0"/>
      <p:bldP spid="135" grpId="0" autoUpdateAnimBg="0"/>
      <p:bldP spid="136" grpId="0" autoUpdateAnimBg="0"/>
      <p:bldP spid="107" grpId="0" build="p" animBg="1" autoUpdateAnimBg="0"/>
      <p:bldP spid="95" grpId="0" autoUpdateAnimBg="0"/>
      <p:bldP spid="288834" grpId="0" animBg="1" autoUpdateAnimBg="0"/>
      <p:bldP spid="151" grpId="0" autoUpdateAnimBg="0"/>
      <p:bldP spid="1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AutoShape 2">
            <a:extLst>
              <a:ext uri="{FF2B5EF4-FFF2-40B4-BE49-F238E27FC236}">
                <a16:creationId xmlns:a16="http://schemas.microsoft.com/office/drawing/2014/main" id="{E4848B87-5CEA-4D27-B89C-7ADF61BC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914400" cy="609600"/>
          </a:xfrm>
          <a:prstGeom prst="wedgeEllipseCallout">
            <a:avLst>
              <a:gd name="adj1" fmla="val -353472"/>
              <a:gd name="adj2" fmla="val -52606"/>
            </a:avLst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2" panose="05020102010507070707" pitchFamily="18" charset="2"/>
              </a:rPr>
              <a:t></a:t>
            </a:r>
          </a:p>
        </p:txBody>
      </p:sp>
      <p:grpSp>
        <p:nvGrpSpPr>
          <p:cNvPr id="300035" name="Group 3">
            <a:extLst>
              <a:ext uri="{FF2B5EF4-FFF2-40B4-BE49-F238E27FC236}">
                <a16:creationId xmlns:a16="http://schemas.microsoft.com/office/drawing/2014/main" id="{864513B4-C5C9-483C-BC30-263111511C8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514600"/>
            <a:ext cx="1981200" cy="762000"/>
            <a:chOff x="240" y="2736"/>
            <a:chExt cx="384" cy="480"/>
          </a:xfrm>
        </p:grpSpPr>
        <p:sp>
          <p:nvSpPr>
            <p:cNvPr id="6197" name="Line 4">
              <a:extLst>
                <a:ext uri="{FF2B5EF4-FFF2-40B4-BE49-F238E27FC236}">
                  <a16:creationId xmlns:a16="http://schemas.microsoft.com/office/drawing/2014/main" id="{13F5707A-CD84-4E23-92DD-EC234F438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8" name="Oval 5">
              <a:extLst>
                <a:ext uri="{FF2B5EF4-FFF2-40B4-BE49-F238E27FC236}">
                  <a16:creationId xmlns:a16="http://schemas.microsoft.com/office/drawing/2014/main" id="{AF28FDF2-01B5-411F-8059-108B86BF7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36"/>
              <a:ext cx="384" cy="24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>
              <a:prstShdw prst="shdw17" dist="68392" dir="1308085">
                <a:srgbClr val="009900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300038" name="AutoShape 6">
            <a:extLst>
              <a:ext uri="{FF2B5EF4-FFF2-40B4-BE49-F238E27FC236}">
                <a16:creationId xmlns:a16="http://schemas.microsoft.com/office/drawing/2014/main" id="{4BD955C4-7029-4603-87C9-22767771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362200"/>
            <a:ext cx="990600" cy="762000"/>
          </a:xfrm>
          <a:prstGeom prst="wedgeEllipseCallout">
            <a:avLst>
              <a:gd name="adj1" fmla="val -437819"/>
              <a:gd name="adj2" fmla="val 267917"/>
            </a:avLst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sym typeface="Wingdings 2" charset="0"/>
              </a:rPr>
              <a:t>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</a:endParaRPr>
          </a:p>
        </p:txBody>
      </p:sp>
      <p:grpSp>
        <p:nvGrpSpPr>
          <p:cNvPr id="300039" name="Group 7">
            <a:extLst>
              <a:ext uri="{FF2B5EF4-FFF2-40B4-BE49-F238E27FC236}">
                <a16:creationId xmlns:a16="http://schemas.microsoft.com/office/drawing/2014/main" id="{AD5C50EE-DD37-41DB-88F3-D8D8E434997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14600"/>
            <a:ext cx="609600" cy="762000"/>
            <a:chOff x="240" y="2736"/>
            <a:chExt cx="384" cy="480"/>
          </a:xfrm>
        </p:grpSpPr>
        <p:sp>
          <p:nvSpPr>
            <p:cNvPr id="6195" name="Line 8">
              <a:extLst>
                <a:ext uri="{FF2B5EF4-FFF2-40B4-BE49-F238E27FC236}">
                  <a16:creationId xmlns:a16="http://schemas.microsoft.com/office/drawing/2014/main" id="{7946C910-01C6-4EDF-86F7-556CC0B9E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28"/>
              <a:ext cx="0" cy="288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6" name="Oval 9">
              <a:extLst>
                <a:ext uri="{FF2B5EF4-FFF2-40B4-BE49-F238E27FC236}">
                  <a16:creationId xmlns:a16="http://schemas.microsoft.com/office/drawing/2014/main" id="{B609B992-CE9F-46DE-A0D6-AE0F7CD6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36"/>
              <a:ext cx="384" cy="240"/>
            </a:xfrm>
            <a:prstGeom prst="ellips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  <a:round/>
              <a:headEnd/>
              <a:tailEnd/>
            </a:ln>
            <a:effectLst>
              <a:prstShdw prst="shdw17" dist="68392" dir="1308085">
                <a:srgbClr val="995C5C">
                  <a:alpha val="74997"/>
                </a:srgbClr>
              </a:prst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grpSp>
        <p:nvGrpSpPr>
          <p:cNvPr id="300042" name="Group 10">
            <a:extLst>
              <a:ext uri="{FF2B5EF4-FFF2-40B4-BE49-F238E27FC236}">
                <a16:creationId xmlns:a16="http://schemas.microsoft.com/office/drawing/2014/main" id="{C46302C0-E7AB-493E-BE1B-76E6EC235A2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14600"/>
            <a:ext cx="609600" cy="762000"/>
            <a:chOff x="240" y="2736"/>
            <a:chExt cx="384" cy="480"/>
          </a:xfrm>
        </p:grpSpPr>
        <p:sp>
          <p:nvSpPr>
            <p:cNvPr id="6193" name="Line 11">
              <a:extLst>
                <a:ext uri="{FF2B5EF4-FFF2-40B4-BE49-F238E27FC236}">
                  <a16:creationId xmlns:a16="http://schemas.microsoft.com/office/drawing/2014/main" id="{945919A6-A876-4035-A2CE-4023DE26D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4" name="Oval 12">
              <a:extLst>
                <a:ext uri="{FF2B5EF4-FFF2-40B4-BE49-F238E27FC236}">
                  <a16:creationId xmlns:a16="http://schemas.microsoft.com/office/drawing/2014/main" id="{6FFF5FFF-1B5D-4F80-861C-02F38D43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36"/>
              <a:ext cx="384" cy="24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>
              <a:prstShdw prst="shdw17" dist="68392" dir="1308085">
                <a:srgbClr val="009900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300045" name="Rectangle 13">
            <a:extLst>
              <a:ext uri="{FF2B5EF4-FFF2-40B4-BE49-F238E27FC236}">
                <a16:creationId xmlns:a16="http://schemas.microsoft.com/office/drawing/2014/main" id="{C8B0DD24-03ED-40BF-BC10-949DCFF99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76200"/>
            <a:ext cx="7077075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字</a:t>
            </a:r>
            <a:r>
              <a:rPr lang="en-US" altLang="zh-CN"/>
              <a:t>   </a:t>
            </a:r>
            <a:r>
              <a:rPr lang="zh-CN" altLang="en-US"/>
              <a:t>符</a:t>
            </a:r>
            <a:r>
              <a:rPr lang="en-US" altLang="zh-CN"/>
              <a:t>   </a:t>
            </a:r>
            <a:r>
              <a:rPr lang="zh-CN" altLang="en-US"/>
              <a:t>串</a:t>
            </a:r>
          </a:p>
        </p:txBody>
      </p:sp>
      <p:sp>
        <p:nvSpPr>
          <p:cNvPr id="300046" name="Text Box 14">
            <a:extLst>
              <a:ext uri="{FF2B5EF4-FFF2-40B4-BE49-F238E27FC236}">
                <a16:creationId xmlns:a16="http://schemas.microsoft.com/office/drawing/2014/main" id="{0F5CE0E1-A4C1-4B69-A8B0-F6BA82E8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字符串常量</a:t>
            </a:r>
          </a:p>
        </p:txBody>
      </p:sp>
      <p:sp>
        <p:nvSpPr>
          <p:cNvPr id="300047" name="Text Box 15">
            <a:extLst>
              <a:ext uri="{FF2B5EF4-FFF2-40B4-BE49-F238E27FC236}">
                <a16:creationId xmlns:a16="http://schemas.microsoft.com/office/drawing/2014/main" id="{ABB41405-F6C6-431C-8637-1934CAF4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"8"</a:t>
            </a:r>
            <a:endParaRPr lang="zh-CN" altLang="en-US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48" name="Text Box 16">
            <a:extLst>
              <a:ext uri="{FF2B5EF4-FFF2-40B4-BE49-F238E27FC236}">
                <a16:creationId xmlns:a16="http://schemas.microsoft.com/office/drawing/2014/main" id="{5691365E-CA7A-4B3C-A245-648CC8C2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"Boy"</a:t>
            </a:r>
            <a:endParaRPr lang="zh-CN" altLang="en-US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49" name="Text Box 17">
            <a:extLst>
              <a:ext uri="{FF2B5EF4-FFF2-40B4-BE49-F238E27FC236}">
                <a16:creationId xmlns:a16="http://schemas.microsoft.com/office/drawing/2014/main" id="{87F538EB-BDF6-4149-991B-1ED1E286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28825"/>
            <a:ext cx="17430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latin typeface="Times New Roman" charset="0"/>
                <a:ea typeface="仿宋_GB2312" charset="0"/>
                <a:cs typeface="仿宋_GB2312" charset="0"/>
              </a:rPr>
              <a:t>"            </a:t>
            </a:r>
            <a:r>
              <a:rPr lang="en-US" altLang="zh-CN">
                <a:solidFill>
                  <a:schemeClr val="accent2"/>
                </a:solidFill>
                <a:latin typeface="仿宋_GB2312" charset="0"/>
                <a:ea typeface="仿宋_GB2312" charset="0"/>
                <a:cs typeface="仿宋_GB2312" charset="0"/>
              </a:rPr>
              <a:t>   </a:t>
            </a:r>
            <a:r>
              <a:rPr lang="en-US" altLang="zh-CN">
                <a:solidFill>
                  <a:schemeClr val="accent2"/>
                </a:solidFill>
                <a:latin typeface="Times New Roman" charset="0"/>
                <a:ea typeface="仿宋_GB2312" charset="0"/>
                <a:cs typeface="仿宋_GB2312" charset="0"/>
              </a:rPr>
              <a:t>"</a:t>
            </a:r>
            <a:endParaRPr lang="zh-CN" altLang="en-US">
              <a:solidFill>
                <a:schemeClr val="accent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300050" name="Text Box 18">
            <a:extLst>
              <a:ext uri="{FF2B5EF4-FFF2-40B4-BE49-F238E27FC236}">
                <a16:creationId xmlns:a16="http://schemas.microsoft.com/office/drawing/2014/main" id="{53C4E234-9D40-427F-89AD-5AA8E4A7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30413"/>
            <a:ext cx="16748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字符序列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0051" name="Text Box 19">
            <a:extLst>
              <a:ext uri="{FF2B5EF4-FFF2-40B4-BE49-F238E27FC236}">
                <a16:creationId xmlns:a16="http://schemas.microsoft.com/office/drawing/2014/main" id="{91A6CC39-0D12-4D73-9175-C78E1291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098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字符串与字符的区别</a:t>
            </a:r>
          </a:p>
        </p:txBody>
      </p:sp>
      <p:sp>
        <p:nvSpPr>
          <p:cNvPr id="300052" name="Text Box 20">
            <a:extLst>
              <a:ext uri="{FF2B5EF4-FFF2-40B4-BE49-F238E27FC236}">
                <a16:creationId xmlns:a16="http://schemas.microsoft.com/office/drawing/2014/main" id="{E2580A39-D8CA-42AE-B77E-880A1D54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"8"</a:t>
            </a:r>
            <a:endParaRPr lang="zh-CN" altLang="en-US" sz="32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53" name="Text Box 21">
            <a:extLst>
              <a:ext uri="{FF2B5EF4-FFF2-40B4-BE49-F238E27FC236}">
                <a16:creationId xmlns:a16="http://schemas.microsoft.com/office/drawing/2014/main" id="{7F0A3426-96BD-4395-9482-0462C079B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14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8</a:t>
            </a: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endParaRPr lang="zh-CN" altLang="en-US" sz="32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54" name="Text Box 22">
            <a:extLst>
              <a:ext uri="{FF2B5EF4-FFF2-40B4-BE49-F238E27FC236}">
                <a16:creationId xmlns:a16="http://schemas.microsoft.com/office/drawing/2014/main" id="{FF8967FC-47F9-41CD-8478-B11B728D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"thank you!"</a:t>
            </a:r>
            <a:endParaRPr lang="zh-CN" altLang="en-US" sz="32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55" name="Text Box 23">
            <a:extLst>
              <a:ext uri="{FF2B5EF4-FFF2-40B4-BE49-F238E27FC236}">
                <a16:creationId xmlns:a16="http://schemas.microsoft.com/office/drawing/2014/main" id="{3AFC6554-3D03-4939-9B3D-F8B7224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1  </a:t>
            </a:r>
            <a:r>
              <a:rPr lang="zh-CN" altLang="en-US">
                <a:solidFill>
                  <a:srgbClr val="000000"/>
                </a:solidFill>
              </a:rPr>
              <a:t>从下面的数据中分别找出字符串常量与字符常数。</a:t>
            </a:r>
          </a:p>
        </p:txBody>
      </p:sp>
      <p:sp>
        <p:nvSpPr>
          <p:cNvPr id="300056" name="Text Box 24">
            <a:extLst>
              <a:ext uri="{FF2B5EF4-FFF2-40B4-BE49-F238E27FC236}">
                <a16:creationId xmlns:a16="http://schemas.microsoft.com/office/drawing/2014/main" id="{2BC3FCEB-6734-404E-B166-0FB27E7B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514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123</a:t>
            </a: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endParaRPr lang="zh-CN" altLang="en-US" sz="32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00057" name="Text Box 25">
            <a:extLst>
              <a:ext uri="{FF2B5EF4-FFF2-40B4-BE49-F238E27FC236}">
                <a16:creationId xmlns:a16="http://schemas.microsoft.com/office/drawing/2014/main" id="{C6622329-3DE3-4B88-9462-EB578E3C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字符常量用单引号括起来</a:t>
            </a:r>
          </a:p>
        </p:txBody>
      </p:sp>
      <p:sp>
        <p:nvSpPr>
          <p:cNvPr id="300058" name="Text Box 26">
            <a:extLst>
              <a:ext uri="{FF2B5EF4-FFF2-40B4-BE49-F238E27FC236}">
                <a16:creationId xmlns:a16="http://schemas.microsoft.com/office/drawing/2014/main" id="{61DBA8F1-63A8-492B-96D8-C84D2363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字符常量是单个字符</a:t>
            </a:r>
          </a:p>
        </p:txBody>
      </p:sp>
      <p:sp>
        <p:nvSpPr>
          <p:cNvPr id="300059" name="Text Box 27">
            <a:extLst>
              <a:ext uri="{FF2B5EF4-FFF2-40B4-BE49-F238E27FC236}">
                <a16:creationId xmlns:a16="http://schemas.microsoft.com/office/drawing/2014/main" id="{AD6BB55A-5C9B-4E07-A6F7-478DB449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字符串常量用双引号括起来</a:t>
            </a:r>
          </a:p>
        </p:txBody>
      </p:sp>
      <p:sp>
        <p:nvSpPr>
          <p:cNvPr id="300060" name="Text Box 28">
            <a:extLst>
              <a:ext uri="{FF2B5EF4-FFF2-40B4-BE49-F238E27FC236}">
                <a16:creationId xmlns:a16="http://schemas.microsoft.com/office/drawing/2014/main" id="{0F4ABB94-873B-471D-B4B7-5ED35A4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字符串常量可有若干个字符</a:t>
            </a:r>
          </a:p>
        </p:txBody>
      </p:sp>
      <p:sp>
        <p:nvSpPr>
          <p:cNvPr id="300061" name="Text Box 29">
            <a:extLst>
              <a:ext uri="{FF2B5EF4-FFF2-40B4-BE49-F238E27FC236}">
                <a16:creationId xmlns:a16="http://schemas.microsoft.com/office/drawing/2014/main" id="{9F825778-5B3C-40F6-A26D-8E4FE030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469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3 </a:t>
            </a:r>
            <a:r>
              <a:rPr lang="zh-CN" altLang="en-US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字符串常量包含一个结束符</a:t>
            </a:r>
          </a:p>
        </p:txBody>
      </p:sp>
      <p:sp>
        <p:nvSpPr>
          <p:cNvPr id="300062" name="Text Box 30">
            <a:extLst>
              <a:ext uri="{FF2B5EF4-FFF2-40B4-BE49-F238E27FC236}">
                <a16:creationId xmlns:a16="http://schemas.microsoft.com/office/drawing/2014/main" id="{EF4C70E3-B250-449C-96D9-EE03034F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38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"A"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0063" name="Text Box 31">
            <a:extLst>
              <a:ext uri="{FF2B5EF4-FFF2-40B4-BE49-F238E27FC236}">
                <a16:creationId xmlns:a16="http://schemas.microsoft.com/office/drawing/2014/main" id="{A5414902-17D9-466A-B79D-7BDCCFD9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6248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0064" name="Rectangle 32">
            <a:extLst>
              <a:ext uri="{FF2B5EF4-FFF2-40B4-BE49-F238E27FC236}">
                <a16:creationId xmlns:a16="http://schemas.microsoft.com/office/drawing/2014/main" id="{61DAF93C-F98C-44BA-80D7-DE6144CD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1219200" cy="457200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300065" name="Line 33">
            <a:extLst>
              <a:ext uri="{FF2B5EF4-FFF2-40B4-BE49-F238E27FC236}">
                <a16:creationId xmlns:a16="http://schemas.microsoft.com/office/drawing/2014/main" id="{8D6E21AB-D2CA-4150-8E6D-A82F327CB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6388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66" name="Text Box 34">
            <a:extLst>
              <a:ext uri="{FF2B5EF4-FFF2-40B4-BE49-F238E27FC236}">
                <a16:creationId xmlns:a16="http://schemas.microsoft.com/office/drawing/2014/main" id="{B3CEAE14-11A4-46C1-856C-E1B302D4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endParaRPr lang="zh-CN" altLang="en-US" sz="32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0067" name="Text Box 35">
            <a:extLst>
              <a:ext uri="{FF2B5EF4-FFF2-40B4-BE49-F238E27FC236}">
                <a16:creationId xmlns:a16="http://schemas.microsoft.com/office/drawing/2014/main" id="{AD1E7285-C6B1-4C07-9026-DC3750FA0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5638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'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\0</a:t>
            </a:r>
            <a:r>
              <a:rPr lang="fr-FR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'</a:t>
            </a:r>
            <a:endParaRPr lang="zh-CN" altLang="en-US" sz="3200">
              <a:solidFill>
                <a:srgbClr val="000000"/>
              </a:solidFill>
              <a:latin typeface="Times New Roman" charset="0"/>
              <a:ea typeface="隶书" charset="0"/>
              <a:cs typeface="隶书" charset="0"/>
            </a:endParaRPr>
          </a:p>
        </p:txBody>
      </p:sp>
      <p:sp>
        <p:nvSpPr>
          <p:cNvPr id="300069" name="Rectangle 37">
            <a:extLst>
              <a:ext uri="{FF2B5EF4-FFF2-40B4-BE49-F238E27FC236}">
                <a16:creationId xmlns:a16="http://schemas.microsoft.com/office/drawing/2014/main" id="{FA4D3408-10E7-444B-A72B-CA067334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248400"/>
            <a:ext cx="609600" cy="457200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0070" name="Text Box 38">
            <a:extLst>
              <a:ext uri="{FF2B5EF4-FFF2-40B4-BE49-F238E27FC236}">
                <a16:creationId xmlns:a16="http://schemas.microsoft.com/office/drawing/2014/main" id="{300303F8-052A-4E91-9991-D7BB6B77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fr-FR" altLang="zh-CN">
                <a:solidFill>
                  <a:srgbClr val="000000"/>
                </a:solidFill>
                <a:ea typeface="隶书" panose="02010509060101010101" pitchFamily="49" charset="-122"/>
              </a:rPr>
              <a:t>'</a:t>
            </a:r>
            <a:endParaRPr lang="zh-CN" altLang="en-US" sz="32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0071" name="Text Box 39">
            <a:extLst>
              <a:ext uri="{FF2B5EF4-FFF2-40B4-BE49-F238E27FC236}">
                <a16:creationId xmlns:a16="http://schemas.microsoft.com/office/drawing/2014/main" id="{F748CB4A-467B-4423-B750-8EDAFE37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576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2 </a:t>
            </a:r>
            <a:r>
              <a:rPr lang="zh-CN" altLang="en-US">
                <a:solidFill>
                  <a:srgbClr val="000000"/>
                </a:solidFill>
              </a:rPr>
              <a:t>改错</a:t>
            </a:r>
          </a:p>
        </p:txBody>
      </p:sp>
      <p:sp>
        <p:nvSpPr>
          <p:cNvPr id="300072" name="Rectangle 40">
            <a:extLst>
              <a:ext uri="{FF2B5EF4-FFF2-40B4-BE49-F238E27FC236}">
                <a16:creationId xmlns:a16="http://schemas.microsoft.com/office/drawing/2014/main" id="{249DD4A5-5D08-48F0-98EF-7CE322CE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14800"/>
            <a:ext cx="3581400" cy="2590800"/>
          </a:xfrm>
          <a:prstGeom prst="rect">
            <a:avLst/>
          </a:prstGeom>
          <a:noFill/>
          <a:ln w="762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0073" name="Text Box 41">
            <a:extLst>
              <a:ext uri="{FF2B5EF4-FFF2-40B4-BE49-F238E27FC236}">
                <a16:creationId xmlns:a16="http://schemas.microsoft.com/office/drawing/2014/main" id="{F1C0E600-E32B-4CA4-8279-011E4E3D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163"/>
            <a:ext cx="3986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  <a:ea typeface="仿宋_GB2312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 main( )</a:t>
            </a:r>
          </a:p>
        </p:txBody>
      </p:sp>
      <p:sp>
        <p:nvSpPr>
          <p:cNvPr id="300074" name="Text Box 42">
            <a:extLst>
              <a:ext uri="{FF2B5EF4-FFF2-40B4-BE49-F238E27FC236}">
                <a16:creationId xmlns:a16="http://schemas.microsoft.com/office/drawing/2014/main" id="{B45035EA-2284-46CC-9445-D951C0AF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{ char c;</a:t>
            </a:r>
          </a:p>
        </p:txBody>
      </p:sp>
      <p:sp>
        <p:nvSpPr>
          <p:cNvPr id="300075" name="Text Box 43">
            <a:extLst>
              <a:ext uri="{FF2B5EF4-FFF2-40B4-BE49-F238E27FC236}">
                <a16:creationId xmlns:a16="http://schemas.microsoft.com/office/drawing/2014/main" id="{FCC0AFC7-1FB5-4947-B165-2DED3382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57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c="yes";</a:t>
            </a:r>
          </a:p>
        </p:txBody>
      </p:sp>
      <p:sp>
        <p:nvSpPr>
          <p:cNvPr id="300076" name="Text Box 44">
            <a:extLst>
              <a:ext uri="{FF2B5EF4-FFF2-40B4-BE49-F238E27FC236}">
                <a16:creationId xmlns:a16="http://schemas.microsoft.com/office/drawing/2014/main" id="{F3389BB4-59F1-4597-9B16-15218B39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15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……;</a:t>
            </a:r>
          </a:p>
        </p:txBody>
      </p:sp>
      <p:sp>
        <p:nvSpPr>
          <p:cNvPr id="300077" name="Text Box 45">
            <a:extLst>
              <a:ext uri="{FF2B5EF4-FFF2-40B4-BE49-F238E27FC236}">
                <a16:creationId xmlns:a16="http://schemas.microsoft.com/office/drawing/2014/main" id="{C2525C9F-1C45-4EA3-B32C-71C78EF8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17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  <p:sp>
        <p:nvSpPr>
          <p:cNvPr id="300078" name="Text Box 46">
            <a:extLst>
              <a:ext uri="{FF2B5EF4-FFF2-40B4-BE49-F238E27FC236}">
                <a16:creationId xmlns:a16="http://schemas.microsoft.com/office/drawing/2014/main" id="{E629650B-511B-43FE-8BF8-02C03183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字符串</a:t>
            </a:r>
          </a:p>
        </p:txBody>
      </p:sp>
      <p:sp>
        <p:nvSpPr>
          <p:cNvPr id="300079" name="Text Box 47">
            <a:extLst>
              <a:ext uri="{FF2B5EF4-FFF2-40B4-BE49-F238E27FC236}">
                <a16:creationId xmlns:a16="http://schemas.microsoft.com/office/drawing/2014/main" id="{58C54168-5A3C-4AB9-A1EF-F78F607EF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CC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字符</a:t>
            </a:r>
          </a:p>
        </p:txBody>
      </p:sp>
      <p:sp>
        <p:nvSpPr>
          <p:cNvPr id="300080" name="Text Box 48">
            <a:extLst>
              <a:ext uri="{FF2B5EF4-FFF2-40B4-BE49-F238E27FC236}">
                <a16:creationId xmlns:a16="http://schemas.microsoft.com/office/drawing/2014/main" id="{F4DBE0FF-9F57-4C2E-A07C-0A46494E1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字符串</a:t>
            </a:r>
          </a:p>
        </p:txBody>
      </p:sp>
      <p:sp>
        <p:nvSpPr>
          <p:cNvPr id="300081" name="Text Box 49">
            <a:extLst>
              <a:ext uri="{FF2B5EF4-FFF2-40B4-BE49-F238E27FC236}">
                <a16:creationId xmlns:a16="http://schemas.microsoft.com/office/drawing/2014/main" id="{6897DD75-CB65-47F3-B0EE-11DE54B0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668963"/>
            <a:ext cx="1946275" cy="954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用字符数组存储字符串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0085" name="Line 53">
            <a:extLst>
              <a:ext uri="{FF2B5EF4-FFF2-40B4-BE49-F238E27FC236}">
                <a16:creationId xmlns:a16="http://schemas.microsoft.com/office/drawing/2014/main" id="{B1262FB9-7F61-4011-B956-93D7111AF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5638800"/>
            <a:ext cx="4572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86" name="Text Box 54">
            <a:extLst>
              <a:ext uri="{FF2B5EF4-FFF2-40B4-BE49-F238E27FC236}">
                <a16:creationId xmlns:a16="http://schemas.microsoft.com/office/drawing/2014/main" id="{4DF8369E-6EF3-4088-AA93-A8BB60D20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07025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转义字符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的字符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0087" name="Text Box 55">
            <a:extLst>
              <a:ext uri="{FF2B5EF4-FFF2-40B4-BE49-F238E27FC236}">
                <a16:creationId xmlns:a16="http://schemas.microsoft.com/office/drawing/2014/main" id="{CA45E850-D719-4381-8D4C-DB910C65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661025"/>
            <a:ext cx="431800" cy="365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65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0088" name="Text Box 56">
            <a:extLst>
              <a:ext uri="{FF2B5EF4-FFF2-40B4-BE49-F238E27FC236}">
                <a16:creationId xmlns:a16="http://schemas.microsoft.com/office/drawing/2014/main" id="{213BF833-53ED-464A-98ED-15E6A7D7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308725"/>
            <a:ext cx="431800" cy="365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65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0089" name="Text Box 57">
            <a:extLst>
              <a:ext uri="{FF2B5EF4-FFF2-40B4-BE49-F238E27FC236}">
                <a16:creationId xmlns:a16="http://schemas.microsoft.com/office/drawing/2014/main" id="{24EEB640-A46F-41FD-B948-7CDB0564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661025"/>
            <a:ext cx="431800" cy="365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隶书" panose="02010509060101010101" pitchFamily="49" charset="-122"/>
              </a:rPr>
              <a:t>0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0090" name="Text Box 58">
            <a:extLst>
              <a:ext uri="{FF2B5EF4-FFF2-40B4-BE49-F238E27FC236}">
                <a16:creationId xmlns:a16="http://schemas.microsoft.com/office/drawing/2014/main" id="{1B163FDE-20BF-4397-ADB3-83AB82B4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61658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字符串结束标志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0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0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00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0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000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00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utoUpdateAnimBg="0"/>
      <p:bldP spid="300038" grpId="0" autoUpdateAnimBg="0"/>
      <p:bldP spid="300046" grpId="0" autoUpdateAnimBg="0"/>
      <p:bldP spid="300047" grpId="0" autoUpdateAnimBg="0"/>
      <p:bldP spid="300048" grpId="0" autoUpdateAnimBg="0"/>
      <p:bldP spid="300049" grpId="0" animBg="1" autoUpdateAnimBg="0"/>
      <p:bldP spid="300050" grpId="0" autoUpdateAnimBg="0"/>
      <p:bldP spid="300051" grpId="0" autoUpdateAnimBg="0"/>
      <p:bldP spid="300052" grpId="0" autoUpdateAnimBg="0"/>
      <p:bldP spid="300053" grpId="0" autoUpdateAnimBg="0"/>
      <p:bldP spid="300054" grpId="0" autoUpdateAnimBg="0"/>
      <p:bldP spid="300055" grpId="0" autoUpdateAnimBg="0"/>
      <p:bldP spid="300056" grpId="0" autoUpdateAnimBg="0"/>
      <p:bldP spid="300057" grpId="0" autoUpdateAnimBg="0"/>
      <p:bldP spid="300058" grpId="0" autoUpdateAnimBg="0"/>
      <p:bldP spid="300059" grpId="0" autoUpdateAnimBg="0"/>
      <p:bldP spid="300060" grpId="0" autoUpdateAnimBg="0"/>
      <p:bldP spid="300061" grpId="0" autoUpdateAnimBg="0"/>
      <p:bldP spid="300062" grpId="0" autoUpdateAnimBg="0"/>
      <p:bldP spid="300063" grpId="0" autoUpdateAnimBg="0"/>
      <p:bldP spid="300064" grpId="0" animBg="1" autoUpdateAnimBg="0"/>
      <p:bldP spid="300066" grpId="0" autoUpdateAnimBg="0"/>
      <p:bldP spid="300067" grpId="0" autoUpdateAnimBg="0"/>
      <p:bldP spid="300069" grpId="0" animBg="1"/>
      <p:bldP spid="300070" grpId="0" autoUpdateAnimBg="0"/>
      <p:bldP spid="300071" grpId="0" autoUpdateAnimBg="0"/>
      <p:bldP spid="300072" grpId="0" animBg="1"/>
      <p:bldP spid="300073" grpId="0" autoUpdateAnimBg="0"/>
      <p:bldP spid="300074" grpId="0" autoUpdateAnimBg="0"/>
      <p:bldP spid="300075" grpId="0" autoUpdateAnimBg="0"/>
      <p:bldP spid="300076" grpId="0" autoUpdateAnimBg="0"/>
      <p:bldP spid="300077" grpId="0" autoUpdateAnimBg="0"/>
      <p:bldP spid="300078" grpId="0" autoUpdateAnimBg="0"/>
      <p:bldP spid="300079" grpId="0" autoUpdateAnimBg="0"/>
      <p:bldP spid="300080" grpId="0" autoUpdateAnimBg="0"/>
      <p:bldP spid="300081" grpId="0" build="p" animBg="1" autoUpdateAnimBg="0"/>
      <p:bldP spid="300086" grpId="0" build="p" autoUpdateAnimBg="0"/>
      <p:bldP spid="300087" grpId="0" animBg="1" autoUpdateAnimBg="0"/>
      <p:bldP spid="300088" grpId="0" animBg="1" autoUpdateAnimBg="0"/>
      <p:bldP spid="300089" grpId="0" animBg="1" autoUpdateAnimBg="0"/>
      <p:bldP spid="30009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>
            <a:extLst>
              <a:ext uri="{FF2B5EF4-FFF2-40B4-BE49-F238E27FC236}">
                <a16:creationId xmlns:a16="http://schemas.microsoft.com/office/drawing/2014/main" id="{3DE7F90C-C9DE-4E90-890E-B189FCA9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94" y="5660926"/>
            <a:ext cx="3168650" cy="3240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2014A20-1583-4A3D-A5EC-23F97FCBF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645694"/>
            <a:ext cx="3168650" cy="1980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4580" name="五边形 108">
            <a:extLst>
              <a:ext uri="{FF2B5EF4-FFF2-40B4-BE49-F238E27FC236}">
                <a16:creationId xmlns:a16="http://schemas.microsoft.com/office/drawing/2014/main" id="{04A9CE8F-80B1-4318-A997-14BCAAB6C80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92725" y="3862388"/>
            <a:ext cx="3671888" cy="360362"/>
          </a:xfrm>
          <a:prstGeom prst="homePlate">
            <a:avLst>
              <a:gd name="adj" fmla="val 104253"/>
            </a:avLst>
          </a:prstGeom>
          <a:solidFill>
            <a:srgbClr val="CCCCFF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1" name="五边形 107">
            <a:extLst>
              <a:ext uri="{FF2B5EF4-FFF2-40B4-BE49-F238E27FC236}">
                <a16:creationId xmlns:a16="http://schemas.microsoft.com/office/drawing/2014/main" id="{5653D8A8-35DC-4692-A90E-AAA91493B0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19700" y="2493963"/>
            <a:ext cx="3770313" cy="1350962"/>
          </a:xfrm>
          <a:prstGeom prst="homePlate">
            <a:avLst>
              <a:gd name="adj" fmla="val 31836"/>
            </a:avLst>
          </a:prstGeom>
          <a:solidFill>
            <a:srgbClr val="FFFF00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2" name="五边形 114">
            <a:extLst>
              <a:ext uri="{FF2B5EF4-FFF2-40B4-BE49-F238E27FC236}">
                <a16:creationId xmlns:a16="http://schemas.microsoft.com/office/drawing/2014/main" id="{2B3F2B9B-B483-4E9B-A313-51612B17F3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86388" y="2060575"/>
            <a:ext cx="3603625" cy="431800"/>
          </a:xfrm>
          <a:prstGeom prst="homePlate">
            <a:avLst>
              <a:gd name="adj" fmla="val 31798"/>
            </a:avLst>
          </a:prstGeom>
          <a:solidFill>
            <a:srgbClr val="FFCCCC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8806" name="Text Box 38">
            <a:extLst>
              <a:ext uri="{FF2B5EF4-FFF2-40B4-BE49-F238E27FC236}">
                <a16:creationId xmlns:a16="http://schemas.microsoft.com/office/drawing/2014/main" id="{3DF715B3-43F2-4395-9E8D-63881812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84313"/>
            <a:ext cx="14351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确定源起点（字串长度）</a:t>
            </a:r>
          </a:p>
        </p:txBody>
      </p:sp>
      <p:sp>
        <p:nvSpPr>
          <p:cNvPr id="288851" name="Text Box 83">
            <a:extLst>
              <a:ext uri="{FF2B5EF4-FFF2-40B4-BE49-F238E27FC236}">
                <a16:creationId xmlns:a16="http://schemas.microsoft.com/office/drawing/2014/main" id="{6F924E43-6759-43E6-97B2-55E110CD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524125"/>
            <a:ext cx="236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</p:txBody>
      </p:sp>
      <p:sp>
        <p:nvSpPr>
          <p:cNvPr id="24588" name="Text Box 78">
            <a:extLst>
              <a:ext uri="{FF2B5EF4-FFF2-40B4-BE49-F238E27FC236}">
                <a16:creationId xmlns:a16="http://schemas.microsoft.com/office/drawing/2014/main" id="{CC24F594-4318-4E92-9053-57ACD17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060575"/>
            <a:ext cx="327501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d=strlen(t1)</a:t>
            </a:r>
          </a:p>
        </p:txBody>
      </p:sp>
      <p:sp>
        <p:nvSpPr>
          <p:cNvPr id="24589" name="Text Box 84">
            <a:extLst>
              <a:ext uri="{FF2B5EF4-FFF2-40B4-BE49-F238E27FC236}">
                <a16:creationId xmlns:a16="http://schemas.microsoft.com/office/drawing/2014/main" id="{7F04736B-0E09-491E-A44E-5D415002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474913"/>
            <a:ext cx="3275012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s=0</a:t>
            </a:r>
          </a:p>
        </p:txBody>
      </p:sp>
      <p:sp>
        <p:nvSpPr>
          <p:cNvPr id="24590" name="Rectangle 85">
            <a:extLst>
              <a:ext uri="{FF2B5EF4-FFF2-40B4-BE49-F238E27FC236}">
                <a16:creationId xmlns:a16="http://schemas.microsoft.com/office/drawing/2014/main" id="{057BEDFB-C24C-4889-AD6F-0BC69DE4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2851150"/>
            <a:ext cx="3275012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91" name="Rectangle 86">
            <a:extLst>
              <a:ext uri="{FF2B5EF4-FFF2-40B4-BE49-F238E27FC236}">
                <a16:creationId xmlns:a16="http://schemas.microsoft.com/office/drawing/2014/main" id="{23DDCEDE-8370-4209-B6FD-8DB63DEC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194050"/>
            <a:ext cx="282575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92" name="Text Box 88">
            <a:extLst>
              <a:ext uri="{FF2B5EF4-FFF2-40B4-BE49-F238E27FC236}">
                <a16:creationId xmlns:a16="http://schemas.microsoft.com/office/drawing/2014/main" id="{1C7C80EF-367F-43DD-8CDD-302D5363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3243263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t1[d]=t2[s]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93" name="Text Box 89">
            <a:extLst>
              <a:ext uri="{FF2B5EF4-FFF2-40B4-BE49-F238E27FC236}">
                <a16:creationId xmlns:a16="http://schemas.microsoft.com/office/drawing/2014/main" id="{18426FF4-4F8B-4BD1-9F33-DF362E71B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3" y="3289300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d++,s++</a:t>
            </a:r>
          </a:p>
        </p:txBody>
      </p:sp>
      <p:sp>
        <p:nvSpPr>
          <p:cNvPr id="24594" name="Text Box 90">
            <a:extLst>
              <a:ext uri="{FF2B5EF4-FFF2-40B4-BE49-F238E27FC236}">
                <a16:creationId xmlns:a16="http://schemas.microsoft.com/office/drawing/2014/main" id="{A4CEDFAC-26A7-4D88-AC46-CAF7328F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841750"/>
            <a:ext cx="3275012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t1[d]=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\0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95" name="Text Box 87">
            <a:extLst>
              <a:ext uri="{FF2B5EF4-FFF2-40B4-BE49-F238E27FC236}">
                <a16:creationId xmlns:a16="http://schemas.microsoft.com/office/drawing/2014/main" id="{CC43F7AC-9EB7-4B61-92CC-34E70E8EA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5748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t2[s]!=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\0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8" name="Text Box 83">
            <a:extLst>
              <a:ext uri="{FF2B5EF4-FFF2-40B4-BE49-F238E27FC236}">
                <a16:creationId xmlns:a16="http://schemas.microsoft.com/office/drawing/2014/main" id="{9DEE631A-E6CB-46B9-824A-B776716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2852738"/>
            <a:ext cx="15255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）依次连接</a:t>
            </a:r>
          </a:p>
        </p:txBody>
      </p:sp>
      <p:sp>
        <p:nvSpPr>
          <p:cNvPr id="119" name="Text Box 83">
            <a:extLst>
              <a:ext uri="{FF2B5EF4-FFF2-40B4-BE49-F238E27FC236}">
                <a16:creationId xmlns:a16="http://schemas.microsoft.com/office/drawing/2014/main" id="{CAFDD96F-0425-48EE-AFB0-28CF5EA0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3729038"/>
            <a:ext cx="12668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）加结束标志</a:t>
            </a:r>
          </a:p>
        </p:txBody>
      </p:sp>
      <p:sp>
        <p:nvSpPr>
          <p:cNvPr id="113" name="Rectangle 91">
            <a:extLst>
              <a:ext uri="{FF2B5EF4-FFF2-40B4-BE49-F238E27FC236}">
                <a16:creationId xmlns:a16="http://schemas.microsoft.com/office/drawing/2014/main" id="{2D54324F-93C2-4CEC-9100-59C44EF9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63000"/>
            <a:ext cx="4117975" cy="6732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0" name="Text Box 93">
            <a:extLst>
              <a:ext uri="{FF2B5EF4-FFF2-40B4-BE49-F238E27FC236}">
                <a16:creationId xmlns:a16="http://schemas.microsoft.com/office/drawing/2014/main" id="{39D70FE5-894E-4154-88E5-B1B5D58C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16632"/>
            <a:ext cx="4648200" cy="667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cstring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char t1[50],t2[20];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d,s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&gt;&gt;t1;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&gt;&gt;t2;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d=</a:t>
            </a:r>
            <a:r>
              <a:rPr lang="en-US" altLang="zh-CN" dirty="0" err="1">
                <a:solidFill>
                  <a:srgbClr val="000000"/>
                </a:solidFill>
              </a:rPr>
              <a:t>strlen</a:t>
            </a:r>
            <a:r>
              <a:rPr lang="en-US" altLang="zh-CN" dirty="0">
                <a:solidFill>
                  <a:srgbClr val="000000"/>
                </a:solidFill>
              </a:rPr>
              <a:t>(t1);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s=0;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while(t2[s]!='\0')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t1[d]=t2[s];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d++;s++;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t1[d]='\0';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&lt;&lt;t1;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4" name="Text Box 38">
            <a:extLst>
              <a:ext uri="{FF2B5EF4-FFF2-40B4-BE49-F238E27FC236}">
                <a16:creationId xmlns:a16="http://schemas.microsoft.com/office/drawing/2014/main" id="{65EBE9BD-F1DF-4D8B-A898-5BD5F5E9C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4" y="4335462"/>
            <a:ext cx="6254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33" name="Text Box 38">
            <a:extLst>
              <a:ext uri="{FF2B5EF4-FFF2-40B4-BE49-F238E27FC236}">
                <a16:creationId xmlns:a16="http://schemas.microsoft.com/office/drawing/2014/main" id="{8667C829-64FD-42E8-92A6-5ED27D70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5589240"/>
            <a:ext cx="2232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加字符串结束标志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5" grpId="0" animBg="1"/>
      <p:bldP spid="113" grpId="0" animBg="1"/>
      <p:bldP spid="120" grpId="0" build="p" autoUpdateAnimBg="0"/>
      <p:bldP spid="124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五边形 107">
            <a:extLst>
              <a:ext uri="{FF2B5EF4-FFF2-40B4-BE49-F238E27FC236}">
                <a16:creationId xmlns:a16="http://schemas.microsoft.com/office/drawing/2014/main" id="{C025BAC9-DD34-4F19-BD83-B8E36B98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094038"/>
            <a:ext cx="2808288" cy="2703512"/>
          </a:xfrm>
          <a:prstGeom prst="homePlate">
            <a:avLst>
              <a:gd name="adj" fmla="val 21270"/>
            </a:avLst>
          </a:prstGeom>
          <a:solidFill>
            <a:srgbClr val="FFFF00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CFC73578-63C0-4DA2-A11E-99C4EAC35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39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0839" name="Text Box 2071">
            <a:extLst>
              <a:ext uri="{FF2B5EF4-FFF2-40B4-BE49-F238E27FC236}">
                <a16:creationId xmlns:a16="http://schemas.microsoft.com/office/drawing/2014/main" id="{E55BA997-1096-4CC9-8ADF-63631ABC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1373188"/>
            <a:ext cx="8978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6 </a:t>
            </a:r>
            <a:r>
              <a:rPr lang="zh-CN" altLang="en-US">
                <a:solidFill>
                  <a:srgbClr val="000000"/>
                </a:solidFill>
              </a:rPr>
              <a:t>输入两个字符串（不包含空格），输出两字符串中第一个不相同字符的</a:t>
            </a:r>
            <a:r>
              <a:rPr lang="en-US" altLang="zh-CN">
                <a:solidFill>
                  <a:srgbClr val="000000"/>
                </a:solidFill>
              </a:rPr>
              <a:t>ASCII</a:t>
            </a:r>
            <a:r>
              <a:rPr lang="zh-CN" altLang="en-US">
                <a:solidFill>
                  <a:srgbClr val="000000"/>
                </a:solidFill>
              </a:rPr>
              <a:t>值之差的绝对值，若两字符串完全相同结果为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97" name="Group 18">
            <a:extLst>
              <a:ext uri="{FF2B5EF4-FFF2-40B4-BE49-F238E27FC236}">
                <a16:creationId xmlns:a16="http://schemas.microsoft.com/office/drawing/2014/main" id="{C8AC51CF-2906-46FC-B667-BE8415FA5F00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817938"/>
            <a:ext cx="2894013" cy="457200"/>
            <a:chOff x="432" y="1824"/>
            <a:chExt cx="1823" cy="288"/>
          </a:xfrm>
        </p:grpSpPr>
        <p:sp>
          <p:nvSpPr>
            <p:cNvPr id="25657" name="Rectangle 19">
              <a:extLst>
                <a:ext uri="{FF2B5EF4-FFF2-40B4-BE49-F238E27FC236}">
                  <a16:creationId xmlns:a16="http://schemas.microsoft.com/office/drawing/2014/main" id="{01738A09-598D-4762-9AA3-F5D7BB30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1823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58" name="Line 20">
              <a:extLst>
                <a:ext uri="{FF2B5EF4-FFF2-40B4-BE49-F238E27FC236}">
                  <a16:creationId xmlns:a16="http://schemas.microsoft.com/office/drawing/2014/main" id="{F3AC6FE4-A30B-46C2-AC9E-57E51A263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9" name="Line 21">
              <a:extLst>
                <a:ext uri="{FF2B5EF4-FFF2-40B4-BE49-F238E27FC236}">
                  <a16:creationId xmlns:a16="http://schemas.microsoft.com/office/drawing/2014/main" id="{F638E65F-347D-448F-8E64-AB1196645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Line 22">
              <a:extLst>
                <a:ext uri="{FF2B5EF4-FFF2-40B4-BE49-F238E27FC236}">
                  <a16:creationId xmlns:a16="http://schemas.microsoft.com/office/drawing/2014/main" id="{4CFCEB1B-FAA6-4787-B42E-B9A361EC9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23">
              <a:extLst>
                <a:ext uri="{FF2B5EF4-FFF2-40B4-BE49-F238E27FC236}">
                  <a16:creationId xmlns:a16="http://schemas.microsoft.com/office/drawing/2014/main" id="{10B635D6-CB7A-41E1-8613-152734297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2" name="Text Box 24">
              <a:extLst>
                <a:ext uri="{FF2B5EF4-FFF2-40B4-BE49-F238E27FC236}">
                  <a16:creationId xmlns:a16="http://schemas.microsoft.com/office/drawing/2014/main" id="{7B0761B3-C7F4-4771-9E5C-F5044B48E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5663" name="Line 25">
              <a:extLst>
                <a:ext uri="{FF2B5EF4-FFF2-40B4-BE49-F238E27FC236}">
                  <a16:creationId xmlns:a16="http://schemas.microsoft.com/office/drawing/2014/main" id="{5EE33166-BFB6-4791-8F31-86582D8DD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4" name="Line 26">
              <a:extLst>
                <a:ext uri="{FF2B5EF4-FFF2-40B4-BE49-F238E27FC236}">
                  <a16:creationId xmlns:a16="http://schemas.microsoft.com/office/drawing/2014/main" id="{28894EB7-AD79-46E1-A1DC-18DC86622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9">
            <a:extLst>
              <a:ext uri="{FF2B5EF4-FFF2-40B4-BE49-F238E27FC236}">
                <a16:creationId xmlns:a16="http://schemas.microsoft.com/office/drawing/2014/main" id="{50C35467-DC32-4B34-872B-4FF09BB4ABBB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2913063"/>
            <a:ext cx="2895600" cy="457200"/>
            <a:chOff x="432" y="1392"/>
            <a:chExt cx="1824" cy="288"/>
          </a:xfrm>
        </p:grpSpPr>
        <p:grpSp>
          <p:nvGrpSpPr>
            <p:cNvPr id="25648" name="Group 40">
              <a:extLst>
                <a:ext uri="{FF2B5EF4-FFF2-40B4-BE49-F238E27FC236}">
                  <a16:creationId xmlns:a16="http://schemas.microsoft.com/office/drawing/2014/main" id="{0150AA42-22AD-4F45-9B8C-A9371AB69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40"/>
              <a:ext cx="1824" cy="240"/>
              <a:chOff x="432" y="1440"/>
              <a:chExt cx="1824" cy="240"/>
            </a:xfrm>
          </p:grpSpPr>
          <p:sp>
            <p:nvSpPr>
              <p:cNvPr id="25650" name="Rectangle 41">
                <a:extLst>
                  <a:ext uri="{FF2B5EF4-FFF2-40B4-BE49-F238E27FC236}">
                    <a16:creationId xmlns:a16="http://schemas.microsoft.com/office/drawing/2014/main" id="{C6E04BE2-1301-4CFA-A8F0-53C9AE682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1824" cy="240"/>
              </a:xfrm>
              <a:prstGeom prst="rect">
                <a:avLst/>
              </a:prstGeom>
              <a:solidFill>
                <a:srgbClr val="66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1" name="Line 42">
                <a:extLst>
                  <a:ext uri="{FF2B5EF4-FFF2-40B4-BE49-F238E27FC236}">
                    <a16:creationId xmlns:a16="http://schemas.microsoft.com/office/drawing/2014/main" id="{198BFAD7-0D63-476D-9484-3B7E738CD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Line 43">
                <a:extLst>
                  <a:ext uri="{FF2B5EF4-FFF2-40B4-BE49-F238E27FC236}">
                    <a16:creationId xmlns:a16="http://schemas.microsoft.com/office/drawing/2014/main" id="{9A4888A1-33A8-4DCF-900A-2C4A0B360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3" name="Line 44">
                <a:extLst>
                  <a:ext uri="{FF2B5EF4-FFF2-40B4-BE49-F238E27FC236}">
                    <a16:creationId xmlns:a16="http://schemas.microsoft.com/office/drawing/2014/main" id="{57367A0F-9467-4618-B5FE-8B23EB734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4" name="Line 45">
                <a:extLst>
                  <a:ext uri="{FF2B5EF4-FFF2-40B4-BE49-F238E27FC236}">
                    <a16:creationId xmlns:a16="http://schemas.microsoft.com/office/drawing/2014/main" id="{1E9F8EE8-90FB-47AE-863A-F45375293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Line 46">
                <a:extLst>
                  <a:ext uri="{FF2B5EF4-FFF2-40B4-BE49-F238E27FC236}">
                    <a16:creationId xmlns:a16="http://schemas.microsoft.com/office/drawing/2014/main" id="{AC7EC180-048C-49D9-8C74-00A73355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6" name="Line 47">
                <a:extLst>
                  <a:ext uri="{FF2B5EF4-FFF2-40B4-BE49-F238E27FC236}">
                    <a16:creationId xmlns:a16="http://schemas.microsoft.com/office/drawing/2014/main" id="{7BE353C3-F8ED-45F9-BD7F-6FA2D60EB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49" name="Text Box 48">
              <a:extLst>
                <a:ext uri="{FF2B5EF4-FFF2-40B4-BE49-F238E27FC236}">
                  <a16:creationId xmlns:a16="http://schemas.microsoft.com/office/drawing/2014/main" id="{85576AAA-071E-4DDB-B526-646828251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118" name="Text Box 49">
            <a:extLst>
              <a:ext uri="{FF2B5EF4-FFF2-40B4-BE49-F238E27FC236}">
                <a16:creationId xmlns:a16="http://schemas.microsoft.com/office/drawing/2014/main" id="{E4CF0C5C-9957-4C8A-B7AA-C00CDAF2E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9305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9" name="Text Box 50">
            <a:extLst>
              <a:ext uri="{FF2B5EF4-FFF2-40B4-BE49-F238E27FC236}">
                <a16:creationId xmlns:a16="http://schemas.microsoft.com/office/drawing/2014/main" id="{4FEE6E1C-63FC-4F1D-816F-09252664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9305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83600741-101C-44A9-B5C9-4DC4BAD3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9305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1" name="Text Box 54">
            <a:extLst>
              <a:ext uri="{FF2B5EF4-FFF2-40B4-BE49-F238E27FC236}">
                <a16:creationId xmlns:a16="http://schemas.microsoft.com/office/drawing/2014/main" id="{01AE970B-4E05-4DA2-96EE-2E2A7550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817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22" name="Text Box 55">
            <a:extLst>
              <a:ext uri="{FF2B5EF4-FFF2-40B4-BE49-F238E27FC236}">
                <a16:creationId xmlns:a16="http://schemas.microsoft.com/office/drawing/2014/main" id="{7B5C7586-4638-40DB-BFF6-41D2ED69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8179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CCB0CB45-F206-4B64-8DF9-A08D18D7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179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24" name="Text Box 57">
            <a:extLst>
              <a:ext uri="{FF2B5EF4-FFF2-40B4-BE49-F238E27FC236}">
                <a16:creationId xmlns:a16="http://schemas.microsoft.com/office/drawing/2014/main" id="{D02ABEBC-6A71-480B-90DD-25D3FCB9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8179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25" name="Text Box 59">
            <a:extLst>
              <a:ext uri="{FF2B5EF4-FFF2-40B4-BE49-F238E27FC236}">
                <a16:creationId xmlns:a16="http://schemas.microsoft.com/office/drawing/2014/main" id="{EDC95387-57AD-4020-806E-FFDF4F3E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305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7683695C-56F0-49FE-9E83-DFC5AFEE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860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D45F4B9-1469-49F9-820B-1E1DE15CCF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3370263"/>
            <a:ext cx="0" cy="528637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38">
            <a:extLst>
              <a:ext uri="{FF2B5EF4-FFF2-40B4-BE49-F238E27FC236}">
                <a16:creationId xmlns:a16="http://schemas.microsoft.com/office/drawing/2014/main" id="{29EA9491-1E07-44DA-8187-52758051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3819525"/>
            <a:ext cx="576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t2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130" name="Text Box 38">
            <a:extLst>
              <a:ext uri="{FF2B5EF4-FFF2-40B4-BE49-F238E27FC236}">
                <a16:creationId xmlns:a16="http://schemas.microsoft.com/office/drawing/2014/main" id="{F6C8F728-A0DE-4E15-B1EA-F4D323CD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2955925"/>
            <a:ext cx="801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132" name="Line 2135">
            <a:extLst>
              <a:ext uri="{FF2B5EF4-FFF2-40B4-BE49-F238E27FC236}">
                <a16:creationId xmlns:a16="http://schemas.microsoft.com/office/drawing/2014/main" id="{380E8863-3EB4-4401-8F99-B850CF668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8" y="3673475"/>
            <a:ext cx="374650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1E5811E-808C-4A2A-9297-FC9DBEA329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813" y="3362325"/>
            <a:ext cx="0" cy="528638"/>
          </a:xfrm>
          <a:prstGeom prst="straightConnector1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Text Box 38">
            <a:extLst>
              <a:ext uri="{FF2B5EF4-FFF2-40B4-BE49-F238E27FC236}">
                <a16:creationId xmlns:a16="http://schemas.microsoft.com/office/drawing/2014/main" id="{9508D329-760B-4607-9B8E-ED156B1A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71850"/>
            <a:ext cx="2868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停止，结果为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Text Box 63">
            <a:extLst>
              <a:ext uri="{FF2B5EF4-FFF2-40B4-BE49-F238E27FC236}">
                <a16:creationId xmlns:a16="http://schemas.microsoft.com/office/drawing/2014/main" id="{0408A6CB-52A9-4D76-9FEF-2D15F8B0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133600"/>
            <a:ext cx="291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分析：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136" name="Text Box 2071">
            <a:extLst>
              <a:ext uri="{FF2B5EF4-FFF2-40B4-BE49-F238E27FC236}">
                <a16:creationId xmlns:a16="http://schemas.microsoft.com/office/drawing/2014/main" id="{FE332ADA-417E-4873-9E67-40E3844B1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2281238"/>
            <a:ext cx="566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将两个字符串中的字符依次比较</a:t>
            </a:r>
          </a:p>
        </p:txBody>
      </p:sp>
      <p:sp>
        <p:nvSpPr>
          <p:cNvPr id="137" name="Text Box 2071">
            <a:extLst>
              <a:ext uri="{FF2B5EF4-FFF2-40B4-BE49-F238E27FC236}">
                <a16:creationId xmlns:a16="http://schemas.microsoft.com/office/drawing/2014/main" id="{57EA58FD-9D1B-486B-AACF-2E6490D2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2695575"/>
            <a:ext cx="3379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比较的过程：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   （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）起点：</a:t>
            </a:r>
          </a:p>
        </p:txBody>
      </p:sp>
      <p:sp>
        <p:nvSpPr>
          <p:cNvPr id="138" name="Text Box 2071">
            <a:extLst>
              <a:ext uri="{FF2B5EF4-FFF2-40B4-BE49-F238E27FC236}">
                <a16:creationId xmlns:a16="http://schemas.microsoft.com/office/drawing/2014/main" id="{4B1B3641-261C-4A89-8282-CC610E80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3063875"/>
            <a:ext cx="1370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下标为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的位置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i=0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39" name="Text Box 2071">
            <a:extLst>
              <a:ext uri="{FF2B5EF4-FFF2-40B4-BE49-F238E27FC236}">
                <a16:creationId xmlns:a16="http://schemas.microsoft.com/office/drawing/2014/main" id="{17EBCE09-6742-4EBA-BEE1-48966338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4121150"/>
            <a:ext cx="2736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）按下标顺序</a:t>
            </a:r>
            <a:endParaRPr lang="en-US" altLang="zh-CN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262699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           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依次比较</a:t>
            </a:r>
          </a:p>
        </p:txBody>
      </p:sp>
      <p:sp>
        <p:nvSpPr>
          <p:cNvPr id="140" name="Text Box 2071">
            <a:extLst>
              <a:ext uri="{FF2B5EF4-FFF2-40B4-BE49-F238E27FC236}">
                <a16:creationId xmlns:a16="http://schemas.microsoft.com/office/drawing/2014/main" id="{2F28D805-7773-47B6-B5B6-0B5BCC89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879975"/>
            <a:ext cx="273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）结束的条件</a:t>
            </a:r>
          </a:p>
        </p:txBody>
      </p:sp>
      <p:sp>
        <p:nvSpPr>
          <p:cNvPr id="142" name="Text Box 2071">
            <a:extLst>
              <a:ext uri="{FF2B5EF4-FFF2-40B4-BE49-F238E27FC236}">
                <a16:creationId xmlns:a16="http://schemas.microsoft.com/office/drawing/2014/main" id="{25E1BB16-DFB0-4CE6-860A-E9C7A2F1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157413"/>
            <a:ext cx="223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字符串比较</a:t>
            </a:r>
          </a:p>
        </p:txBody>
      </p:sp>
      <p:sp>
        <p:nvSpPr>
          <p:cNvPr id="147" name="Text Box 2071">
            <a:extLst>
              <a:ext uri="{FF2B5EF4-FFF2-40B4-BE49-F238E27FC236}">
                <a16:creationId xmlns:a16="http://schemas.microsoft.com/office/drawing/2014/main" id="{93D76510-CE34-4C87-AED4-C3E34A33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70500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t1[i]≠t2[i]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49" name="Rectangle 12">
            <a:extLst>
              <a:ext uri="{FF2B5EF4-FFF2-40B4-BE49-F238E27FC236}">
                <a16:creationId xmlns:a16="http://schemas.microsoft.com/office/drawing/2014/main" id="{4F3C4409-9D3E-4670-9130-840B0FBD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947988"/>
            <a:ext cx="1349375" cy="46196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i=0</a:t>
            </a:r>
          </a:p>
        </p:txBody>
      </p:sp>
      <p:grpSp>
        <p:nvGrpSpPr>
          <p:cNvPr id="150" name="Group 11">
            <a:extLst>
              <a:ext uri="{FF2B5EF4-FFF2-40B4-BE49-F238E27FC236}">
                <a16:creationId xmlns:a16="http://schemas.microsoft.com/office/drawing/2014/main" id="{3835F18A-0786-4F8D-86C6-A4220D3A93F8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3768725"/>
            <a:ext cx="2284412" cy="563563"/>
            <a:chOff x="3840" y="1133"/>
            <a:chExt cx="1439" cy="355"/>
          </a:xfrm>
        </p:grpSpPr>
        <p:sp>
          <p:nvSpPr>
            <p:cNvPr id="25646" name="AutoShape 12">
              <a:extLst>
                <a:ext uri="{FF2B5EF4-FFF2-40B4-BE49-F238E27FC236}">
                  <a16:creationId xmlns:a16="http://schemas.microsoft.com/office/drawing/2014/main" id="{C83916F6-1A78-4408-AB8D-02E441E0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4E28549E-F5A7-421C-96FA-4204FE291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5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t1[</a:t>
              </a:r>
              <a:r>
                <a:rPr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]==t2[</a:t>
              </a:r>
              <a:r>
                <a:rPr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？</a:t>
              </a:r>
            </a:p>
          </p:txBody>
        </p:sp>
      </p:grpSp>
      <p:sp>
        <p:nvSpPr>
          <p:cNvPr id="153" name="Line 15">
            <a:extLst>
              <a:ext uri="{FF2B5EF4-FFF2-40B4-BE49-F238E27FC236}">
                <a16:creationId xmlns:a16="http://schemas.microsoft.com/office/drawing/2014/main" id="{E12538DF-A42E-45EE-B612-356B052D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341153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16">
            <a:extLst>
              <a:ext uri="{FF2B5EF4-FFF2-40B4-BE49-F238E27FC236}">
                <a16:creationId xmlns:a16="http://schemas.microsoft.com/office/drawing/2014/main" id="{576CF3E8-115F-4B0B-967A-8F7FB00B3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5238" y="4352925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A1238DC8-9F94-432B-80D6-8CA0BFFC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4581525"/>
            <a:ext cx="1971675" cy="10080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 </a:t>
            </a:r>
          </a:p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i++</a:t>
            </a:r>
          </a:p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156" name="Text Box 22">
            <a:extLst>
              <a:ext uri="{FF2B5EF4-FFF2-40B4-BE49-F238E27FC236}">
                <a16:creationId xmlns:a16="http://schemas.microsoft.com/office/drawing/2014/main" id="{BE033DE2-DBA6-4C7B-B26F-AD028364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00525"/>
            <a:ext cx="3048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157" name="Line 23">
            <a:extLst>
              <a:ext uri="{FF2B5EF4-FFF2-40B4-BE49-F238E27FC236}">
                <a16:creationId xmlns:a16="http://schemas.microsoft.com/office/drawing/2014/main" id="{36178DFA-2D57-43B4-A92D-76029306B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0" y="4052888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24">
            <a:extLst>
              <a:ext uri="{FF2B5EF4-FFF2-40B4-BE49-F238E27FC236}">
                <a16:creationId xmlns:a16="http://schemas.microsoft.com/office/drawing/2014/main" id="{55FDE870-302A-42B4-AAA9-2BC79F5F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6050" y="4052888"/>
            <a:ext cx="0" cy="17446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Text Box 28">
            <a:extLst>
              <a:ext uri="{FF2B5EF4-FFF2-40B4-BE49-F238E27FC236}">
                <a16:creationId xmlns:a16="http://schemas.microsoft.com/office/drawing/2014/main" id="{4025E0EA-5CFF-4BCB-807F-B0B6EF41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0" y="3624263"/>
            <a:ext cx="304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假</a:t>
            </a:r>
          </a:p>
        </p:txBody>
      </p:sp>
      <p:sp>
        <p:nvSpPr>
          <p:cNvPr id="160" name="Line 18">
            <a:extLst>
              <a:ext uri="{FF2B5EF4-FFF2-40B4-BE49-F238E27FC236}">
                <a16:creationId xmlns:a16="http://schemas.microsoft.com/office/drawing/2014/main" id="{B65FD6C7-94D1-42A7-AB3D-435BA45E9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5608638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19">
            <a:extLst>
              <a:ext uri="{FF2B5EF4-FFF2-40B4-BE49-F238E27FC236}">
                <a16:creationId xmlns:a16="http://schemas.microsoft.com/office/drawing/2014/main" id="{86774800-62B8-49FB-A279-49CCF3F1C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5684838"/>
            <a:ext cx="1295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20">
            <a:extLst>
              <a:ext uri="{FF2B5EF4-FFF2-40B4-BE49-F238E27FC236}">
                <a16:creationId xmlns:a16="http://schemas.microsoft.com/office/drawing/2014/main" id="{DB31DAD3-60CB-4890-B99A-4B945725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552825"/>
            <a:ext cx="0" cy="21320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21">
            <a:extLst>
              <a:ext uri="{FF2B5EF4-FFF2-40B4-BE49-F238E27FC236}">
                <a16:creationId xmlns:a16="http://schemas.microsoft.com/office/drawing/2014/main" id="{8668AD17-7E92-4139-B608-63E31069A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55282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Rectangle 27">
            <a:extLst>
              <a:ext uri="{FF2B5EF4-FFF2-40B4-BE49-F238E27FC236}">
                <a16:creationId xmlns:a16="http://schemas.microsoft.com/office/drawing/2014/main" id="{5E85D71D-F242-4455-AF46-4B815C55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189663"/>
            <a:ext cx="2008187" cy="57626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c=|t1[i]-t2[i]|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165" name="Line 25">
            <a:extLst>
              <a:ext uri="{FF2B5EF4-FFF2-40B4-BE49-F238E27FC236}">
                <a16:creationId xmlns:a16="http://schemas.microsoft.com/office/drawing/2014/main" id="{DB1EDCDA-3844-40F2-B23E-3C1DE9FCD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1913" y="5797550"/>
            <a:ext cx="13366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15">
            <a:extLst>
              <a:ext uri="{FF2B5EF4-FFF2-40B4-BE49-F238E27FC236}">
                <a16:creationId xmlns:a16="http://schemas.microsoft.com/office/drawing/2014/main" id="{26209501-7ADE-407A-AB76-FC12F7411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5792788"/>
            <a:ext cx="0" cy="4492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290839" grpId="0" build="p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3" grpId="0" autoUpdateAnimBg="0"/>
      <p:bldP spid="124" grpId="0" autoUpdateAnimBg="0"/>
      <p:bldP spid="125" grpId="0" autoUpdateAnimBg="0"/>
      <p:bldP spid="126" grpId="0" autoUpdateAnimBg="0"/>
      <p:bldP spid="129" grpId="0" autoUpdateAnimBg="0"/>
      <p:bldP spid="130" grpId="0" autoUpdateAnimBg="0"/>
      <p:bldP spid="134" grpId="0" autoUpdateAnimBg="0"/>
      <p:bldP spid="135" grpId="0" autoUpdateAnimBg="0"/>
      <p:bldP spid="136" grpId="0" autoUpdateAnimBg="0"/>
      <p:bldP spid="137" grpId="0" build="p" autoUpdateAnimBg="0"/>
      <p:bldP spid="138" grpId="0" build="p" autoUpdateAnimBg="0"/>
      <p:bldP spid="139" grpId="0" autoUpdateAnimBg="0"/>
      <p:bldP spid="140" grpId="0" autoUpdateAnimBg="0"/>
      <p:bldP spid="142" grpId="0" autoUpdateAnimBg="0"/>
      <p:bldP spid="147" grpId="0" autoUpdateAnimBg="0"/>
      <p:bldP spid="149" grpId="0" build="p" animBg="1" autoUpdateAnimBg="0"/>
      <p:bldP spid="155" grpId="0" build="p" animBg="1"/>
      <p:bldP spid="156" grpId="0"/>
      <p:bldP spid="159" grpId="0"/>
      <p:bldP spid="16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">
            <a:extLst>
              <a:ext uri="{FF2B5EF4-FFF2-40B4-BE49-F238E27FC236}">
                <a16:creationId xmlns:a16="http://schemas.microsoft.com/office/drawing/2014/main" id="{19C9D947-D2C5-4C97-A085-48702495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47499BA-8E3F-466D-939C-872150204D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836613"/>
            <a:ext cx="9132888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0327C7F-3AC4-42B6-BA3B-D1181C40E6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912813"/>
            <a:ext cx="9132888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0D35B0CB-B35C-44F4-AF3C-AB7E500FA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893763"/>
            <a:ext cx="9144000" cy="190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 Box 2071">
            <a:extLst>
              <a:ext uri="{FF2B5EF4-FFF2-40B4-BE49-F238E27FC236}">
                <a16:creationId xmlns:a16="http://schemas.microsoft.com/office/drawing/2014/main" id="{C3D720C0-4AA3-4884-8FF1-AB47DAC2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65400"/>
            <a:ext cx="197485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第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种情形：</a:t>
            </a:r>
          </a:p>
        </p:txBody>
      </p:sp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FB15BCC4-014D-4F52-BFE0-9303DACC7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-171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6632" name="Text Box 2071">
            <a:extLst>
              <a:ext uri="{FF2B5EF4-FFF2-40B4-BE49-F238E27FC236}">
                <a16:creationId xmlns:a16="http://schemas.microsoft.com/office/drawing/2014/main" id="{105715DA-CE37-481A-A0F8-5430DE64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981075"/>
            <a:ext cx="8978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6 </a:t>
            </a:r>
            <a:r>
              <a:rPr lang="zh-CN" altLang="en-US">
                <a:solidFill>
                  <a:srgbClr val="000000"/>
                </a:solidFill>
              </a:rPr>
              <a:t>输入两个字符串（不包含空格），输出两字符串中第一个不相同字符的</a:t>
            </a:r>
            <a:r>
              <a:rPr lang="en-US" altLang="zh-CN">
                <a:solidFill>
                  <a:srgbClr val="000000"/>
                </a:solidFill>
              </a:rPr>
              <a:t>ASCII</a:t>
            </a:r>
            <a:r>
              <a:rPr lang="zh-CN" altLang="en-US">
                <a:solidFill>
                  <a:srgbClr val="000000"/>
                </a:solidFill>
              </a:rPr>
              <a:t>值之差的绝对值，若两字符串完全相同结果为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97" name="Group 18">
            <a:extLst>
              <a:ext uri="{FF2B5EF4-FFF2-40B4-BE49-F238E27FC236}">
                <a16:creationId xmlns:a16="http://schemas.microsoft.com/office/drawing/2014/main" id="{64608B2B-0D57-4643-9274-ECA2AF4BACEE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932238"/>
            <a:ext cx="2303463" cy="457200"/>
            <a:chOff x="432" y="1824"/>
            <a:chExt cx="1451" cy="288"/>
          </a:xfrm>
        </p:grpSpPr>
        <p:sp>
          <p:nvSpPr>
            <p:cNvPr id="26762" name="Rectangle 19">
              <a:extLst>
                <a:ext uri="{FF2B5EF4-FFF2-40B4-BE49-F238E27FC236}">
                  <a16:creationId xmlns:a16="http://schemas.microsoft.com/office/drawing/2014/main" id="{74B0A945-0DD3-4A77-9A92-D796F191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1451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763" name="Line 20">
              <a:extLst>
                <a:ext uri="{FF2B5EF4-FFF2-40B4-BE49-F238E27FC236}">
                  <a16:creationId xmlns:a16="http://schemas.microsoft.com/office/drawing/2014/main" id="{02F05701-7932-4BE4-A4DD-AF6930F9B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4" name="Line 21">
              <a:extLst>
                <a:ext uri="{FF2B5EF4-FFF2-40B4-BE49-F238E27FC236}">
                  <a16:creationId xmlns:a16="http://schemas.microsoft.com/office/drawing/2014/main" id="{93068A2D-57D4-494F-903C-DEB6F1D6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5" name="Line 22">
              <a:extLst>
                <a:ext uri="{FF2B5EF4-FFF2-40B4-BE49-F238E27FC236}">
                  <a16:creationId xmlns:a16="http://schemas.microsoft.com/office/drawing/2014/main" id="{F43A0523-B32C-4BD3-901A-128C9EEB7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6" name="Line 23">
              <a:extLst>
                <a:ext uri="{FF2B5EF4-FFF2-40B4-BE49-F238E27FC236}">
                  <a16:creationId xmlns:a16="http://schemas.microsoft.com/office/drawing/2014/main" id="{8C7937A7-0EFC-4AA2-9239-E54C05E26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67" name="Text Box 24">
              <a:extLst>
                <a:ext uri="{FF2B5EF4-FFF2-40B4-BE49-F238E27FC236}">
                  <a16:creationId xmlns:a16="http://schemas.microsoft.com/office/drawing/2014/main" id="{EB6DCAE3-D68F-41C5-A200-544DF1F6A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6768" name="Line 25">
              <a:extLst>
                <a:ext uri="{FF2B5EF4-FFF2-40B4-BE49-F238E27FC236}">
                  <a16:creationId xmlns:a16="http://schemas.microsoft.com/office/drawing/2014/main" id="{971361CA-B02D-459A-9BAE-559D81767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9">
            <a:extLst>
              <a:ext uri="{FF2B5EF4-FFF2-40B4-BE49-F238E27FC236}">
                <a16:creationId xmlns:a16="http://schemas.microsoft.com/office/drawing/2014/main" id="{FA8F6C6E-C3CF-4703-8F93-ACAC47C0E6F7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027363"/>
            <a:ext cx="2303463" cy="457200"/>
            <a:chOff x="432" y="1392"/>
            <a:chExt cx="1451" cy="288"/>
          </a:xfrm>
        </p:grpSpPr>
        <p:grpSp>
          <p:nvGrpSpPr>
            <p:cNvPr id="26755" name="Group 40">
              <a:extLst>
                <a:ext uri="{FF2B5EF4-FFF2-40B4-BE49-F238E27FC236}">
                  <a16:creationId xmlns:a16="http://schemas.microsoft.com/office/drawing/2014/main" id="{76602D77-EE22-4774-A95E-3AD2E3624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40"/>
              <a:ext cx="1451" cy="240"/>
              <a:chOff x="432" y="1440"/>
              <a:chExt cx="1451" cy="240"/>
            </a:xfrm>
          </p:grpSpPr>
          <p:sp>
            <p:nvSpPr>
              <p:cNvPr id="26757" name="Rectangle 41">
                <a:extLst>
                  <a:ext uri="{FF2B5EF4-FFF2-40B4-BE49-F238E27FC236}">
                    <a16:creationId xmlns:a16="http://schemas.microsoft.com/office/drawing/2014/main" id="{A4A42A2B-53D5-488F-B853-647081390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1451" cy="240"/>
              </a:xfrm>
              <a:prstGeom prst="rect">
                <a:avLst/>
              </a:prstGeom>
              <a:solidFill>
                <a:srgbClr val="66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58" name="Line 42">
                <a:extLst>
                  <a:ext uri="{FF2B5EF4-FFF2-40B4-BE49-F238E27FC236}">
                    <a16:creationId xmlns:a16="http://schemas.microsoft.com/office/drawing/2014/main" id="{89B67061-A7FA-4F5E-A266-D94B892DA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9" name="Line 43">
                <a:extLst>
                  <a:ext uri="{FF2B5EF4-FFF2-40B4-BE49-F238E27FC236}">
                    <a16:creationId xmlns:a16="http://schemas.microsoft.com/office/drawing/2014/main" id="{09DFC23B-235D-4ADE-A5A3-3CC286F53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0" name="Line 44">
                <a:extLst>
                  <a:ext uri="{FF2B5EF4-FFF2-40B4-BE49-F238E27FC236}">
                    <a16:creationId xmlns:a16="http://schemas.microsoft.com/office/drawing/2014/main" id="{AC25CBE0-84F7-4FB5-9145-492EEF631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1" name="Line 45">
                <a:extLst>
                  <a:ext uri="{FF2B5EF4-FFF2-40B4-BE49-F238E27FC236}">
                    <a16:creationId xmlns:a16="http://schemas.microsoft.com/office/drawing/2014/main" id="{C32976AF-1E23-4A1B-B6B6-395A0268F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56" name="Text Box 48">
              <a:extLst>
                <a:ext uri="{FF2B5EF4-FFF2-40B4-BE49-F238E27FC236}">
                  <a16:creationId xmlns:a16="http://schemas.microsoft.com/office/drawing/2014/main" id="{45348709-E17A-402F-A3E2-9EA8F6D8B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118" name="Text Box 49">
            <a:extLst>
              <a:ext uri="{FF2B5EF4-FFF2-40B4-BE49-F238E27FC236}">
                <a16:creationId xmlns:a16="http://schemas.microsoft.com/office/drawing/2014/main" id="{7DDE04D3-C6ED-4866-8B69-3D63959A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0448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9" name="Text Box 50">
            <a:extLst>
              <a:ext uri="{FF2B5EF4-FFF2-40B4-BE49-F238E27FC236}">
                <a16:creationId xmlns:a16="http://schemas.microsoft.com/office/drawing/2014/main" id="{8DA8434F-271D-4C60-98C8-448E8BA1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30448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B90CAB55-6CD4-41EC-841C-E7489C5D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30448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1" name="Text Box 54">
            <a:extLst>
              <a:ext uri="{FF2B5EF4-FFF2-40B4-BE49-F238E27FC236}">
                <a16:creationId xmlns:a16="http://schemas.microsoft.com/office/drawing/2014/main" id="{A3C93727-CC8C-4501-893C-B76D6184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9322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22" name="Text Box 55">
            <a:extLst>
              <a:ext uri="{FF2B5EF4-FFF2-40B4-BE49-F238E27FC236}">
                <a16:creationId xmlns:a16="http://schemas.microsoft.com/office/drawing/2014/main" id="{2DEE8F11-5F02-4D29-B74B-B5C3EBD7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9322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A13105BC-378F-480A-B43E-0CD215AD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9322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24" name="Text Box 57">
            <a:extLst>
              <a:ext uri="{FF2B5EF4-FFF2-40B4-BE49-F238E27FC236}">
                <a16:creationId xmlns:a16="http://schemas.microsoft.com/office/drawing/2014/main" id="{02133E0F-0898-4FE9-9198-E41BF076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9322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25" name="Text Box 59">
            <a:extLst>
              <a:ext uri="{FF2B5EF4-FFF2-40B4-BE49-F238E27FC236}">
                <a16:creationId xmlns:a16="http://schemas.microsoft.com/office/drawing/2014/main" id="{67B21FD3-6701-4D51-A8BC-1D8D3A95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0448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897501FE-106D-43CB-9222-AC26534E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751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9D7437E-1A0D-45A3-A508-920E2880E7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3484563"/>
            <a:ext cx="0" cy="528637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38">
            <a:extLst>
              <a:ext uri="{FF2B5EF4-FFF2-40B4-BE49-F238E27FC236}">
                <a16:creationId xmlns:a16="http://schemas.microsoft.com/office/drawing/2014/main" id="{BB3553C1-1B66-485F-9907-00B09F0F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3933825"/>
            <a:ext cx="576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t2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130" name="Text Box 38">
            <a:extLst>
              <a:ext uri="{FF2B5EF4-FFF2-40B4-BE49-F238E27FC236}">
                <a16:creationId xmlns:a16="http://schemas.microsoft.com/office/drawing/2014/main" id="{4757D5C7-DF31-44D2-B8F3-9ED2A622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3070225"/>
            <a:ext cx="801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132" name="Line 2135">
            <a:extLst>
              <a:ext uri="{FF2B5EF4-FFF2-40B4-BE49-F238E27FC236}">
                <a16:creationId xmlns:a16="http://schemas.microsoft.com/office/drawing/2014/main" id="{94E72F57-E68F-4394-A1D7-C98F2D6D4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8" y="3787775"/>
            <a:ext cx="374650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734D3C9-7D4E-41C9-A2F7-90AEDAD2FE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813" y="3475038"/>
            <a:ext cx="0" cy="528637"/>
          </a:xfrm>
          <a:prstGeom prst="straightConnector1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Text Box 38">
            <a:extLst>
              <a:ext uri="{FF2B5EF4-FFF2-40B4-BE49-F238E27FC236}">
                <a16:creationId xmlns:a16="http://schemas.microsoft.com/office/drawing/2014/main" id="{D233CF93-A142-4320-BC2A-70E4D246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500438"/>
            <a:ext cx="1655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Text Box 63">
            <a:extLst>
              <a:ext uri="{FF2B5EF4-FFF2-40B4-BE49-F238E27FC236}">
                <a16:creationId xmlns:a16="http://schemas.microsoft.com/office/drawing/2014/main" id="{89CAB7DE-6D3E-405E-90E5-0FE7253A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747838"/>
            <a:ext cx="291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分析：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142" name="Text Box 2071">
            <a:extLst>
              <a:ext uri="{FF2B5EF4-FFF2-40B4-BE49-F238E27FC236}">
                <a16:creationId xmlns:a16="http://schemas.microsoft.com/office/drawing/2014/main" id="{793087C4-3CC7-49CC-9D08-6739E5FC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223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算法的完备性</a:t>
            </a:r>
          </a:p>
        </p:txBody>
      </p:sp>
      <p:sp>
        <p:nvSpPr>
          <p:cNvPr id="26652" name="Rectangle 12">
            <a:extLst>
              <a:ext uri="{FF2B5EF4-FFF2-40B4-BE49-F238E27FC236}">
                <a16:creationId xmlns:a16="http://schemas.microsoft.com/office/drawing/2014/main" id="{D3CD0AE8-6DFF-4DEA-B8C7-F3060131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1987550"/>
            <a:ext cx="1349375" cy="4619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</a:t>
            </a:r>
          </a:p>
        </p:txBody>
      </p:sp>
      <p:grpSp>
        <p:nvGrpSpPr>
          <p:cNvPr id="26653" name="Group 11">
            <a:extLst>
              <a:ext uri="{FF2B5EF4-FFF2-40B4-BE49-F238E27FC236}">
                <a16:creationId xmlns:a16="http://schemas.microsoft.com/office/drawing/2014/main" id="{5238E81A-7BB1-4195-80E9-4D837C84FD49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2808288"/>
            <a:ext cx="2284412" cy="563562"/>
            <a:chOff x="3840" y="1133"/>
            <a:chExt cx="1439" cy="355"/>
          </a:xfrm>
        </p:grpSpPr>
        <p:sp>
          <p:nvSpPr>
            <p:cNvPr id="26753" name="AutoShape 12">
              <a:extLst>
                <a:ext uri="{FF2B5EF4-FFF2-40B4-BE49-F238E27FC236}">
                  <a16:creationId xmlns:a16="http://schemas.microsoft.com/office/drawing/2014/main" id="{52492AEF-9AE1-4957-B913-7A8106DA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F689E01D-F3CE-4D45-9529-1255ED89D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5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t1[</a:t>
              </a:r>
              <a:r>
                <a:rPr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]==t2[</a:t>
              </a:r>
              <a:r>
                <a:rPr lang="en-US" altLang="zh-CN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]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？</a:t>
              </a:r>
            </a:p>
          </p:txBody>
        </p:sp>
      </p:grpSp>
      <p:sp>
        <p:nvSpPr>
          <p:cNvPr id="26654" name="Line 15">
            <a:extLst>
              <a:ext uri="{FF2B5EF4-FFF2-40B4-BE49-F238E27FC236}">
                <a16:creationId xmlns:a16="http://schemas.microsoft.com/office/drawing/2014/main" id="{4818A1A2-2B98-456D-91D4-BD3DA772B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24511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15671595-0D4E-458B-8870-046688BD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621088"/>
            <a:ext cx="1971675" cy="100806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 </a:t>
            </a:r>
          </a:p>
          <a:p>
            <a:pPr algn="just" eaLnBrk="1" hangingPunct="1">
              <a:lnSpc>
                <a:spcPts val="2300"/>
              </a:lnSpc>
              <a:defRPr/>
            </a:pP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  <a:p>
            <a:pPr algn="just" eaLnBrk="1" hangingPunct="1">
              <a:lnSpc>
                <a:spcPts val="2300"/>
              </a:lnSpc>
              <a:defRPr/>
            </a:pP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i++</a:t>
            </a:r>
          </a:p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6656" name="Text Box 22">
            <a:extLst>
              <a:ext uri="{FF2B5EF4-FFF2-40B4-BE49-F238E27FC236}">
                <a16:creationId xmlns:a16="http://schemas.microsoft.com/office/drawing/2014/main" id="{FA052655-E4BA-4213-9388-6E0AE19A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3240088"/>
            <a:ext cx="304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真</a:t>
            </a:r>
          </a:p>
        </p:txBody>
      </p:sp>
      <p:sp>
        <p:nvSpPr>
          <p:cNvPr id="26657" name="Line 23">
            <a:extLst>
              <a:ext uri="{FF2B5EF4-FFF2-40B4-BE49-F238E27FC236}">
                <a16:creationId xmlns:a16="http://schemas.microsoft.com/office/drawing/2014/main" id="{F75D962C-18B8-45A9-BFCA-410EEE2E32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0" y="309245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Line 24">
            <a:extLst>
              <a:ext uri="{FF2B5EF4-FFF2-40B4-BE49-F238E27FC236}">
                <a16:creationId xmlns:a16="http://schemas.microsoft.com/office/drawing/2014/main" id="{62BFC6A6-6995-4369-827C-AF11D5B0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6050" y="3092450"/>
            <a:ext cx="0" cy="25368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Text Box 28">
            <a:extLst>
              <a:ext uri="{FF2B5EF4-FFF2-40B4-BE49-F238E27FC236}">
                <a16:creationId xmlns:a16="http://schemas.microsoft.com/office/drawing/2014/main" id="{F75FE22B-A614-47C2-8439-4EBB6EC4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0" y="2663825"/>
            <a:ext cx="3048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假</a:t>
            </a:r>
          </a:p>
        </p:txBody>
      </p:sp>
      <p:sp>
        <p:nvSpPr>
          <p:cNvPr id="26660" name="Line 18">
            <a:extLst>
              <a:ext uri="{FF2B5EF4-FFF2-40B4-BE49-F238E27FC236}">
                <a16:creationId xmlns:a16="http://schemas.microsoft.com/office/drawing/2014/main" id="{B19F2244-8338-4A1E-869E-2D9FFEBF2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629150"/>
            <a:ext cx="0" cy="8874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Line 19">
            <a:extLst>
              <a:ext uri="{FF2B5EF4-FFF2-40B4-BE49-F238E27FC236}">
                <a16:creationId xmlns:a16="http://schemas.microsoft.com/office/drawing/2014/main" id="{EC47FB5F-2E2B-4B13-850C-48F903FE2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5516563"/>
            <a:ext cx="1295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Line 20">
            <a:extLst>
              <a:ext uri="{FF2B5EF4-FFF2-40B4-BE49-F238E27FC236}">
                <a16:creationId xmlns:a16="http://schemas.microsoft.com/office/drawing/2014/main" id="{549A3EEF-D801-4163-A90E-456CAEFE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592388"/>
            <a:ext cx="0" cy="29305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Line 21">
            <a:extLst>
              <a:ext uri="{FF2B5EF4-FFF2-40B4-BE49-F238E27FC236}">
                <a16:creationId xmlns:a16="http://schemas.microsoft.com/office/drawing/2014/main" id="{DB19A78F-7739-41F8-9CCD-FF72B0CFC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2592388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Rectangle 27">
            <a:extLst>
              <a:ext uri="{FF2B5EF4-FFF2-40B4-BE49-F238E27FC236}">
                <a16:creationId xmlns:a16="http://schemas.microsoft.com/office/drawing/2014/main" id="{7284558A-9553-4154-9775-12580A2A2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021388"/>
            <a:ext cx="1871662" cy="57626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c=|t1[i]-t2[i]|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6665" name="Line 25">
            <a:extLst>
              <a:ext uri="{FF2B5EF4-FFF2-40B4-BE49-F238E27FC236}">
                <a16:creationId xmlns:a16="http://schemas.microsoft.com/office/drawing/2014/main" id="{96C09553-996F-4301-8424-085A171C2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1913" y="5629275"/>
            <a:ext cx="13366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6" name="Line 15">
            <a:extLst>
              <a:ext uri="{FF2B5EF4-FFF2-40B4-BE49-F238E27FC236}">
                <a16:creationId xmlns:a16="http://schemas.microsoft.com/office/drawing/2014/main" id="{611B3166-5BC4-4204-9FA3-5B9F81045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5624513"/>
            <a:ext cx="0" cy="4492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Text Box 2071">
            <a:extLst>
              <a:ext uri="{FF2B5EF4-FFF2-40B4-BE49-F238E27FC236}">
                <a16:creationId xmlns:a16="http://schemas.microsoft.com/office/drawing/2014/main" id="{E5C018B2-0903-4BFB-9A3E-3953CA36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4508500"/>
            <a:ext cx="197485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第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种情形：</a:t>
            </a:r>
          </a:p>
        </p:txBody>
      </p:sp>
      <p:grpSp>
        <p:nvGrpSpPr>
          <p:cNvPr id="169" name="Group 18">
            <a:extLst>
              <a:ext uri="{FF2B5EF4-FFF2-40B4-BE49-F238E27FC236}">
                <a16:creationId xmlns:a16="http://schemas.microsoft.com/office/drawing/2014/main" id="{FB36C6A1-1175-47D3-97F0-C2F637C86CA7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5953125"/>
            <a:ext cx="2343150" cy="457200"/>
            <a:chOff x="432" y="1824"/>
            <a:chExt cx="1476" cy="288"/>
          </a:xfrm>
        </p:grpSpPr>
        <p:sp>
          <p:nvSpPr>
            <p:cNvPr id="26746" name="Rectangle 19">
              <a:extLst>
                <a:ext uri="{FF2B5EF4-FFF2-40B4-BE49-F238E27FC236}">
                  <a16:creationId xmlns:a16="http://schemas.microsoft.com/office/drawing/2014/main" id="{65019DF8-09DA-42E3-8F94-12FF25D5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1451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747" name="Line 20">
              <a:extLst>
                <a:ext uri="{FF2B5EF4-FFF2-40B4-BE49-F238E27FC236}">
                  <a16:creationId xmlns:a16="http://schemas.microsoft.com/office/drawing/2014/main" id="{5C8671BC-C53D-4365-A963-2981DE12C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Line 21">
              <a:extLst>
                <a:ext uri="{FF2B5EF4-FFF2-40B4-BE49-F238E27FC236}">
                  <a16:creationId xmlns:a16="http://schemas.microsoft.com/office/drawing/2014/main" id="{E3C22985-D3EE-4A7C-8EE1-17F989F54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Line 22">
              <a:extLst>
                <a:ext uri="{FF2B5EF4-FFF2-40B4-BE49-F238E27FC236}">
                  <a16:creationId xmlns:a16="http://schemas.microsoft.com/office/drawing/2014/main" id="{14A65576-A81C-4BBE-9CAA-9DE0C0C57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Line 23">
              <a:extLst>
                <a:ext uri="{FF2B5EF4-FFF2-40B4-BE49-F238E27FC236}">
                  <a16:creationId xmlns:a16="http://schemas.microsoft.com/office/drawing/2014/main" id="{41A92D07-03C2-4B26-AC88-552E00E11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Text Box 24">
              <a:extLst>
                <a:ext uri="{FF2B5EF4-FFF2-40B4-BE49-F238E27FC236}">
                  <a16:creationId xmlns:a16="http://schemas.microsoft.com/office/drawing/2014/main" id="{E2D6DDCE-5B81-465A-9CB9-F129D4C9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6752" name="Line 25">
              <a:extLst>
                <a:ext uri="{FF2B5EF4-FFF2-40B4-BE49-F238E27FC236}">
                  <a16:creationId xmlns:a16="http://schemas.microsoft.com/office/drawing/2014/main" id="{141863D6-88D9-47C4-AD59-D06F0D4CC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" name="Group 39">
            <a:extLst>
              <a:ext uri="{FF2B5EF4-FFF2-40B4-BE49-F238E27FC236}">
                <a16:creationId xmlns:a16="http://schemas.microsoft.com/office/drawing/2014/main" id="{063ED2FD-CC8F-4D82-9F5C-F208589310C5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5048250"/>
            <a:ext cx="2303463" cy="457200"/>
            <a:chOff x="432" y="1392"/>
            <a:chExt cx="1451" cy="288"/>
          </a:xfrm>
        </p:grpSpPr>
        <p:grpSp>
          <p:nvGrpSpPr>
            <p:cNvPr id="26739" name="Group 40">
              <a:extLst>
                <a:ext uri="{FF2B5EF4-FFF2-40B4-BE49-F238E27FC236}">
                  <a16:creationId xmlns:a16="http://schemas.microsoft.com/office/drawing/2014/main" id="{E2A8332E-60DF-488D-999B-31F53F733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40"/>
              <a:ext cx="1451" cy="240"/>
              <a:chOff x="432" y="1440"/>
              <a:chExt cx="1451" cy="240"/>
            </a:xfrm>
          </p:grpSpPr>
          <p:sp>
            <p:nvSpPr>
              <p:cNvPr id="26741" name="Rectangle 41">
                <a:extLst>
                  <a:ext uri="{FF2B5EF4-FFF2-40B4-BE49-F238E27FC236}">
                    <a16:creationId xmlns:a16="http://schemas.microsoft.com/office/drawing/2014/main" id="{A20C062E-9373-4FFD-8E4C-0610BA6F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1451" cy="240"/>
              </a:xfrm>
              <a:prstGeom prst="rect">
                <a:avLst/>
              </a:prstGeom>
              <a:solidFill>
                <a:srgbClr val="66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42" name="Line 42">
                <a:extLst>
                  <a:ext uri="{FF2B5EF4-FFF2-40B4-BE49-F238E27FC236}">
                    <a16:creationId xmlns:a16="http://schemas.microsoft.com/office/drawing/2014/main" id="{53D90732-893A-4B17-A10C-D5BA9535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3" name="Line 43">
                <a:extLst>
                  <a:ext uri="{FF2B5EF4-FFF2-40B4-BE49-F238E27FC236}">
                    <a16:creationId xmlns:a16="http://schemas.microsoft.com/office/drawing/2014/main" id="{F19919FB-25FF-4ACF-8633-ABDA53E53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4" name="Line 44">
                <a:extLst>
                  <a:ext uri="{FF2B5EF4-FFF2-40B4-BE49-F238E27FC236}">
                    <a16:creationId xmlns:a16="http://schemas.microsoft.com/office/drawing/2014/main" id="{27366BD9-B5EB-4529-9A6D-E797C110A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5" name="Line 45">
                <a:extLst>
                  <a:ext uri="{FF2B5EF4-FFF2-40B4-BE49-F238E27FC236}">
                    <a16:creationId xmlns:a16="http://schemas.microsoft.com/office/drawing/2014/main" id="{45E4DCF8-DDA1-4A5B-854E-EC480B8DC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40" name="Text Box 48">
              <a:extLst>
                <a:ext uri="{FF2B5EF4-FFF2-40B4-BE49-F238E27FC236}">
                  <a16:creationId xmlns:a16="http://schemas.microsoft.com/office/drawing/2014/main" id="{ABCAD60B-B8DE-40A1-995F-B9F15B6D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188" name="Text Box 49">
            <a:extLst>
              <a:ext uri="{FF2B5EF4-FFF2-40B4-BE49-F238E27FC236}">
                <a16:creationId xmlns:a16="http://schemas.microsoft.com/office/drawing/2014/main" id="{59C85AEF-4A11-4D2C-8A97-E81F2FFE8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0657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89" name="Text Box 50">
            <a:extLst>
              <a:ext uri="{FF2B5EF4-FFF2-40B4-BE49-F238E27FC236}">
                <a16:creationId xmlns:a16="http://schemas.microsoft.com/office/drawing/2014/main" id="{1D074DD9-E0A1-4DC3-B3A0-728658E6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0657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0" name="Text Box 51">
            <a:extLst>
              <a:ext uri="{FF2B5EF4-FFF2-40B4-BE49-F238E27FC236}">
                <a16:creationId xmlns:a16="http://schemas.microsoft.com/office/drawing/2014/main" id="{53D967A9-D077-4FCB-8B35-C4C4CE69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0657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1" name="Text Box 54">
            <a:extLst>
              <a:ext uri="{FF2B5EF4-FFF2-40B4-BE49-F238E27FC236}">
                <a16:creationId xmlns:a16="http://schemas.microsoft.com/office/drawing/2014/main" id="{F486D3B0-CDE0-4F04-8632-2A6EF914C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9531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2" name="Text Box 55">
            <a:extLst>
              <a:ext uri="{FF2B5EF4-FFF2-40B4-BE49-F238E27FC236}">
                <a16:creationId xmlns:a16="http://schemas.microsoft.com/office/drawing/2014/main" id="{C9C05572-9966-4FF3-A77A-4003949B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95312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193" name="Text Box 56">
            <a:extLst>
              <a:ext uri="{FF2B5EF4-FFF2-40B4-BE49-F238E27FC236}">
                <a16:creationId xmlns:a16="http://schemas.microsoft.com/office/drawing/2014/main" id="{D21CEF76-537B-445C-9BE9-4434F7506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95312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194" name="Text Box 57">
            <a:extLst>
              <a:ext uri="{FF2B5EF4-FFF2-40B4-BE49-F238E27FC236}">
                <a16:creationId xmlns:a16="http://schemas.microsoft.com/office/drawing/2014/main" id="{504B0383-0324-4EA8-903F-248A002D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5953125"/>
            <a:ext cx="538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95" name="Text Box 59">
            <a:extLst>
              <a:ext uri="{FF2B5EF4-FFF2-40B4-BE49-F238E27FC236}">
                <a16:creationId xmlns:a16="http://schemas.microsoft.com/office/drawing/2014/main" id="{1314CE0D-807E-4F1A-B6CD-55A74CC9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0657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196" name="Text Box 62">
            <a:extLst>
              <a:ext uri="{FF2B5EF4-FFF2-40B4-BE49-F238E27FC236}">
                <a16:creationId xmlns:a16="http://schemas.microsoft.com/office/drawing/2014/main" id="{C0E2ABA5-118E-42CE-A58C-73A27008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9959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9E6C5F6-469C-4CF9-9992-2CB5906764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5505450"/>
            <a:ext cx="0" cy="528638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Text Box 38">
            <a:extLst>
              <a:ext uri="{FF2B5EF4-FFF2-40B4-BE49-F238E27FC236}">
                <a16:creationId xmlns:a16="http://schemas.microsoft.com/office/drawing/2014/main" id="{18E858E0-9F31-4FFB-A81F-F7B281A5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5954713"/>
            <a:ext cx="576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t2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199" name="Text Box 38">
            <a:extLst>
              <a:ext uri="{FF2B5EF4-FFF2-40B4-BE49-F238E27FC236}">
                <a16:creationId xmlns:a16="http://schemas.microsoft.com/office/drawing/2014/main" id="{75A2BF6A-6F3F-4484-ACDD-8397A0D59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5091113"/>
            <a:ext cx="801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200" name="Line 2135">
            <a:extLst>
              <a:ext uri="{FF2B5EF4-FFF2-40B4-BE49-F238E27FC236}">
                <a16:creationId xmlns:a16="http://schemas.microsoft.com/office/drawing/2014/main" id="{751F068A-6207-41A5-8B40-EC7890238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8" y="5808663"/>
            <a:ext cx="374650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0647497-4049-4628-AC51-7671CB8BE8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8175" y="5495925"/>
            <a:ext cx="0" cy="528638"/>
          </a:xfrm>
          <a:prstGeom prst="straightConnector1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2" name="Text Box 38">
            <a:extLst>
              <a:ext uri="{FF2B5EF4-FFF2-40B4-BE49-F238E27FC236}">
                <a16:creationId xmlns:a16="http://schemas.microsoft.com/office/drawing/2014/main" id="{FD7CAB27-F0CD-47CD-B4DD-A606269D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521325"/>
            <a:ext cx="1655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Text Box 2071">
            <a:extLst>
              <a:ext uri="{FF2B5EF4-FFF2-40B4-BE49-F238E27FC236}">
                <a16:creationId xmlns:a16="http://schemas.microsoft.com/office/drawing/2014/main" id="{7DC08553-6988-417A-9FF5-1219C1BC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33600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两个字符串的构成情况</a:t>
            </a:r>
          </a:p>
        </p:txBody>
      </p:sp>
      <p:sp>
        <p:nvSpPr>
          <p:cNvPr id="128" name="Text Box 2071">
            <a:extLst>
              <a:ext uri="{FF2B5EF4-FFF2-40B4-BE49-F238E27FC236}">
                <a16:creationId xmlns:a16="http://schemas.microsoft.com/office/drawing/2014/main" id="{FF5FAAFA-EFE6-4DFF-A806-C7AD0933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65400"/>
            <a:ext cx="1973263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62699"/>
              </a:buCl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第</a:t>
            </a:r>
            <a:r>
              <a:rPr lang="en-US" altLang="zh-CN">
                <a:solidFill>
                  <a:srgbClr val="000000"/>
                </a:solidFill>
                <a:ea typeface="楷体" panose="02010609060101010101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ea typeface="楷体" panose="02010609060101010101" pitchFamily="49" charset="-122"/>
              </a:rPr>
              <a:t>种情形：</a:t>
            </a:r>
          </a:p>
        </p:txBody>
      </p:sp>
      <p:grpSp>
        <p:nvGrpSpPr>
          <p:cNvPr id="235" name="Group 18">
            <a:extLst>
              <a:ext uri="{FF2B5EF4-FFF2-40B4-BE49-F238E27FC236}">
                <a16:creationId xmlns:a16="http://schemas.microsoft.com/office/drawing/2014/main" id="{E7AD2D5B-370F-4432-9413-E06B09EBB28B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3937000"/>
            <a:ext cx="2303462" cy="457200"/>
            <a:chOff x="432" y="1824"/>
            <a:chExt cx="1451" cy="288"/>
          </a:xfrm>
        </p:grpSpPr>
        <p:sp>
          <p:nvSpPr>
            <p:cNvPr id="26733" name="Rectangle 19">
              <a:extLst>
                <a:ext uri="{FF2B5EF4-FFF2-40B4-BE49-F238E27FC236}">
                  <a16:creationId xmlns:a16="http://schemas.microsoft.com/office/drawing/2014/main" id="{A40B6082-19AB-484F-99B2-2F540690B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1451" cy="24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734" name="Line 20">
              <a:extLst>
                <a:ext uri="{FF2B5EF4-FFF2-40B4-BE49-F238E27FC236}">
                  <a16:creationId xmlns:a16="http://schemas.microsoft.com/office/drawing/2014/main" id="{BF3B7A6D-A271-4110-8470-CE3D045AA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5" name="Line 21">
              <a:extLst>
                <a:ext uri="{FF2B5EF4-FFF2-40B4-BE49-F238E27FC236}">
                  <a16:creationId xmlns:a16="http://schemas.microsoft.com/office/drawing/2014/main" id="{BAE6A7DD-7505-4995-8627-1C526B941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Line 22">
              <a:extLst>
                <a:ext uri="{FF2B5EF4-FFF2-40B4-BE49-F238E27FC236}">
                  <a16:creationId xmlns:a16="http://schemas.microsoft.com/office/drawing/2014/main" id="{6A642BEB-C15E-4572-9FD8-FC3DCFB25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Line 23">
              <a:extLst>
                <a:ext uri="{FF2B5EF4-FFF2-40B4-BE49-F238E27FC236}">
                  <a16:creationId xmlns:a16="http://schemas.microsoft.com/office/drawing/2014/main" id="{007981FC-755D-41D7-9FED-5435525B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Text Box 24">
              <a:extLst>
                <a:ext uri="{FF2B5EF4-FFF2-40B4-BE49-F238E27FC236}">
                  <a16:creationId xmlns:a16="http://schemas.microsoft.com/office/drawing/2014/main" id="{DFF625E6-98A8-44C2-9026-32585A92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243" name="Group 39">
            <a:extLst>
              <a:ext uri="{FF2B5EF4-FFF2-40B4-BE49-F238E27FC236}">
                <a16:creationId xmlns:a16="http://schemas.microsoft.com/office/drawing/2014/main" id="{0647DE0D-4008-4DDC-9ABA-85B3C6DDA4FF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3032125"/>
            <a:ext cx="2303462" cy="457200"/>
            <a:chOff x="432" y="1392"/>
            <a:chExt cx="1451" cy="288"/>
          </a:xfrm>
        </p:grpSpPr>
        <p:grpSp>
          <p:nvGrpSpPr>
            <p:cNvPr id="26726" name="Group 40">
              <a:extLst>
                <a:ext uri="{FF2B5EF4-FFF2-40B4-BE49-F238E27FC236}">
                  <a16:creationId xmlns:a16="http://schemas.microsoft.com/office/drawing/2014/main" id="{8D698F74-E631-4FA5-B618-B56947847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40"/>
              <a:ext cx="1451" cy="240"/>
              <a:chOff x="432" y="1440"/>
              <a:chExt cx="1451" cy="240"/>
            </a:xfrm>
          </p:grpSpPr>
          <p:sp>
            <p:nvSpPr>
              <p:cNvPr id="26728" name="Rectangle 41">
                <a:extLst>
                  <a:ext uri="{FF2B5EF4-FFF2-40B4-BE49-F238E27FC236}">
                    <a16:creationId xmlns:a16="http://schemas.microsoft.com/office/drawing/2014/main" id="{D8582F93-9798-4008-A6B5-AB7C10A80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1451" cy="240"/>
              </a:xfrm>
              <a:prstGeom prst="rect">
                <a:avLst/>
              </a:prstGeom>
              <a:solidFill>
                <a:srgbClr val="66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9" name="Line 42">
                <a:extLst>
                  <a:ext uri="{FF2B5EF4-FFF2-40B4-BE49-F238E27FC236}">
                    <a16:creationId xmlns:a16="http://schemas.microsoft.com/office/drawing/2014/main" id="{438B45B8-A843-4E08-985A-DB3E8FC90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" name="Line 43">
                <a:extLst>
                  <a:ext uri="{FF2B5EF4-FFF2-40B4-BE49-F238E27FC236}">
                    <a16:creationId xmlns:a16="http://schemas.microsoft.com/office/drawing/2014/main" id="{0BD64D00-EDF2-4D1B-9994-F0164494E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" name="Line 44">
                <a:extLst>
                  <a:ext uri="{FF2B5EF4-FFF2-40B4-BE49-F238E27FC236}">
                    <a16:creationId xmlns:a16="http://schemas.microsoft.com/office/drawing/2014/main" id="{4EF80F64-03EF-4E24-BAFB-A0877C65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" name="Line 45">
                <a:extLst>
                  <a:ext uri="{FF2B5EF4-FFF2-40B4-BE49-F238E27FC236}">
                    <a16:creationId xmlns:a16="http://schemas.microsoft.com/office/drawing/2014/main" id="{56F9DA79-EA8E-4A2F-969A-E4FA13D09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7" name="Text Box 48">
              <a:extLst>
                <a:ext uri="{FF2B5EF4-FFF2-40B4-BE49-F238E27FC236}">
                  <a16:creationId xmlns:a16="http://schemas.microsoft.com/office/drawing/2014/main" id="{F12D32B1-9692-4624-AD42-2CFC0EB32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251" name="Text Box 49">
            <a:extLst>
              <a:ext uri="{FF2B5EF4-FFF2-40B4-BE49-F238E27FC236}">
                <a16:creationId xmlns:a16="http://schemas.microsoft.com/office/drawing/2014/main" id="{1A49C8F6-746F-4B05-9809-2909E15B4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3049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52" name="Text Box 50">
            <a:extLst>
              <a:ext uri="{FF2B5EF4-FFF2-40B4-BE49-F238E27FC236}">
                <a16:creationId xmlns:a16="http://schemas.microsoft.com/office/drawing/2014/main" id="{DBF57240-7482-4856-9FF6-CB8CA383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088" y="3049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3" name="Text Box 51">
            <a:extLst>
              <a:ext uri="{FF2B5EF4-FFF2-40B4-BE49-F238E27FC236}">
                <a16:creationId xmlns:a16="http://schemas.microsoft.com/office/drawing/2014/main" id="{75C5B4DB-6A07-4ADC-B92C-34780EDA8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3049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4" name="Text Box 54">
            <a:extLst>
              <a:ext uri="{FF2B5EF4-FFF2-40B4-BE49-F238E27FC236}">
                <a16:creationId xmlns:a16="http://schemas.microsoft.com/office/drawing/2014/main" id="{F29DAF2B-95BD-476B-A85C-BBDB5A92A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39798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55" name="Text Box 55">
            <a:extLst>
              <a:ext uri="{FF2B5EF4-FFF2-40B4-BE49-F238E27FC236}">
                <a16:creationId xmlns:a16="http://schemas.microsoft.com/office/drawing/2014/main" id="{596E1C95-7DF2-49FE-874E-D9D1C287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37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56" name="Text Box 56">
            <a:extLst>
              <a:ext uri="{FF2B5EF4-FFF2-40B4-BE49-F238E27FC236}">
                <a16:creationId xmlns:a16="http://schemas.microsoft.com/office/drawing/2014/main" id="{B79A28EE-BED4-409D-8C8B-FA3F086C1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3937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57" name="Text Box 57">
            <a:extLst>
              <a:ext uri="{FF2B5EF4-FFF2-40B4-BE49-F238E27FC236}">
                <a16:creationId xmlns:a16="http://schemas.microsoft.com/office/drawing/2014/main" id="{132AD57C-985F-483D-B7AF-3D02B7F5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3975100"/>
            <a:ext cx="460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258" name="Text Box 59">
            <a:extLst>
              <a:ext uri="{FF2B5EF4-FFF2-40B4-BE49-F238E27FC236}">
                <a16:creationId xmlns:a16="http://schemas.microsoft.com/office/drawing/2014/main" id="{6AE9706F-6AE1-4281-A785-20339DB1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0495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2991FD28-BADC-4581-A1E7-A4CC85DE48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3488" y="3489325"/>
            <a:ext cx="0" cy="528638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" name="Text Box 38">
            <a:extLst>
              <a:ext uri="{FF2B5EF4-FFF2-40B4-BE49-F238E27FC236}">
                <a16:creationId xmlns:a16="http://schemas.microsoft.com/office/drawing/2014/main" id="{FEC0C6E2-180F-4E00-858C-53BF23CE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3938588"/>
            <a:ext cx="576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t2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262" name="Text Box 38">
            <a:extLst>
              <a:ext uri="{FF2B5EF4-FFF2-40B4-BE49-F238E27FC236}">
                <a16:creationId xmlns:a16="http://schemas.microsoft.com/office/drawing/2014/main" id="{D4F88699-B870-4AFD-86D4-ADCCAD68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074988"/>
            <a:ext cx="801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黑体" charset="0"/>
                <a:cs typeface="Arial" charset="0"/>
              </a:rPr>
              <a:t>t1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Arial" charset="0"/>
            </a:endParaRPr>
          </a:p>
        </p:txBody>
      </p:sp>
      <p:sp>
        <p:nvSpPr>
          <p:cNvPr id="263" name="Line 2135">
            <a:extLst>
              <a:ext uri="{FF2B5EF4-FFF2-40B4-BE49-F238E27FC236}">
                <a16:creationId xmlns:a16="http://schemas.microsoft.com/office/drawing/2014/main" id="{8F8D62AF-84FC-43D9-AE54-90A99B22A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3792538"/>
            <a:ext cx="374650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A2D7B56E-1AE6-4234-9383-2C51A32187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2725" y="3479800"/>
            <a:ext cx="0" cy="528638"/>
          </a:xfrm>
          <a:prstGeom prst="straightConnector1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5" name="Text Box 38">
            <a:extLst>
              <a:ext uri="{FF2B5EF4-FFF2-40B4-BE49-F238E27FC236}">
                <a16:creationId xmlns:a16="http://schemas.microsoft.com/office/drawing/2014/main" id="{8664F919-25A2-4E96-8D5F-FB663811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76475"/>
            <a:ext cx="12239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无正确结果</a:t>
            </a:r>
          </a:p>
        </p:txBody>
      </p:sp>
      <p:sp>
        <p:nvSpPr>
          <p:cNvPr id="267" name="Rectangle 17">
            <a:extLst>
              <a:ext uri="{FF2B5EF4-FFF2-40B4-BE49-F238E27FC236}">
                <a16:creationId xmlns:a16="http://schemas.microsoft.com/office/drawing/2014/main" id="{5E12A2B8-F258-4CB3-ABC1-09A2EB7A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73463"/>
            <a:ext cx="2143125" cy="1612900"/>
          </a:xfrm>
          <a:prstGeom prst="rect">
            <a:avLst/>
          </a:prstGeom>
          <a:solidFill>
            <a:srgbClr val="FFFFFF"/>
          </a:solidFill>
          <a:ln w="381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 </a:t>
            </a:r>
          </a:p>
          <a:p>
            <a:pPr algn="just" eaLnBrk="1" hangingPunct="1">
              <a:lnSpc>
                <a:spcPts val="2300"/>
              </a:lnSpc>
              <a:defRPr/>
            </a:pP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  <a:p>
            <a:pPr algn="just" eaLnBrk="1" hangingPunct="1">
              <a:lnSpc>
                <a:spcPts val="2300"/>
              </a:lnSpc>
              <a:defRPr/>
            </a:pP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  <a:p>
            <a:pPr algn="just" eaLnBrk="1" hangingPunct="1">
              <a:lnSpc>
                <a:spcPts val="23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6704" name="Line 16">
            <a:extLst>
              <a:ext uri="{FF2B5EF4-FFF2-40B4-BE49-F238E27FC236}">
                <a16:creationId xmlns:a16="http://schemas.microsoft.com/office/drawing/2014/main" id="{0BB0C6E9-EF82-4C9D-B1AC-6BAB4DC6A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5238" y="3392488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8" name="Group 11">
            <a:extLst>
              <a:ext uri="{FF2B5EF4-FFF2-40B4-BE49-F238E27FC236}">
                <a16:creationId xmlns:a16="http://schemas.microsoft.com/office/drawing/2014/main" id="{DA6B1316-38B8-4BA7-B755-79AA5F5666D6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3573463"/>
            <a:ext cx="2284413" cy="563562"/>
            <a:chOff x="3840" y="1133"/>
            <a:chExt cx="1439" cy="355"/>
          </a:xfrm>
        </p:grpSpPr>
        <p:sp>
          <p:nvSpPr>
            <p:cNvPr id="26724" name="AutoShape 12">
              <a:extLst>
                <a:ext uri="{FF2B5EF4-FFF2-40B4-BE49-F238E27FC236}">
                  <a16:creationId xmlns:a16="http://schemas.microsoft.com/office/drawing/2014/main" id="{D0259BC9-A241-4697-AEBE-0EAE4353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0" name="Text Box 13">
              <a:extLst>
                <a:ext uri="{FF2B5EF4-FFF2-40B4-BE49-F238E27FC236}">
                  <a16:creationId xmlns:a16="http://schemas.microsoft.com/office/drawing/2014/main" id="{73A62C31-E746-4C29-8F08-A69CC2545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5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t1[i]==‘\0’</a:t>
              </a:r>
              <a:r>
                <a:rPr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？</a:t>
              </a:r>
            </a:p>
          </p:txBody>
        </p:sp>
      </p:grpSp>
      <p:sp>
        <p:nvSpPr>
          <p:cNvPr id="272" name="Line 23">
            <a:extLst>
              <a:ext uri="{FF2B5EF4-FFF2-40B4-BE49-F238E27FC236}">
                <a16:creationId xmlns:a16="http://schemas.microsoft.com/office/drawing/2014/main" id="{562B0209-1A92-4AC8-A987-9D1D89209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0" y="3860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" name="Text Box 22">
            <a:extLst>
              <a:ext uri="{FF2B5EF4-FFF2-40B4-BE49-F238E27FC236}">
                <a16:creationId xmlns:a16="http://schemas.microsoft.com/office/drawing/2014/main" id="{5A263848-AF52-41C6-B787-81F9BE0D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813" y="3468688"/>
            <a:ext cx="304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真</a:t>
            </a:r>
          </a:p>
        </p:txBody>
      </p:sp>
      <p:sp>
        <p:nvSpPr>
          <p:cNvPr id="274" name="Line 16">
            <a:extLst>
              <a:ext uri="{FF2B5EF4-FFF2-40B4-BE49-F238E27FC236}">
                <a16:creationId xmlns:a16="http://schemas.microsoft.com/office/drawing/2014/main" id="{A6117747-7F52-4058-B79A-652E9956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149725"/>
            <a:ext cx="0" cy="5905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" name="Text Box 28">
            <a:extLst>
              <a:ext uri="{FF2B5EF4-FFF2-40B4-BE49-F238E27FC236}">
                <a16:creationId xmlns:a16="http://schemas.microsoft.com/office/drawing/2014/main" id="{257DC9BE-2D15-446A-B182-590B93104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149725"/>
            <a:ext cx="3048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假</a:t>
            </a:r>
          </a:p>
        </p:txBody>
      </p:sp>
      <p:sp>
        <p:nvSpPr>
          <p:cNvPr id="276" name="Rectangle 12">
            <a:extLst>
              <a:ext uri="{FF2B5EF4-FFF2-40B4-BE49-F238E27FC236}">
                <a16:creationId xmlns:a16="http://schemas.microsoft.com/office/drawing/2014/main" id="{43C63D93-9658-4789-8D57-82CD160E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724400"/>
            <a:ext cx="1349375" cy="4619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i++</a:t>
            </a:r>
          </a:p>
        </p:txBody>
      </p:sp>
      <p:sp>
        <p:nvSpPr>
          <p:cNvPr id="137" name="Rectangle 2137">
            <a:extLst>
              <a:ext uri="{FF2B5EF4-FFF2-40B4-BE49-F238E27FC236}">
                <a16:creationId xmlns:a16="http://schemas.microsoft.com/office/drawing/2014/main" id="{A392097C-FA2E-4C30-8D86-F47C80EF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30725"/>
            <a:ext cx="2774950" cy="1635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8" name="Rectangle 2138">
            <a:extLst>
              <a:ext uri="{FF2B5EF4-FFF2-40B4-BE49-F238E27FC236}">
                <a16:creationId xmlns:a16="http://schemas.microsoft.com/office/drawing/2014/main" id="{D045F318-6D19-4EA6-A7BA-A9ADD187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976813"/>
            <a:ext cx="2319338" cy="1189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9" name="Text Box 2139">
            <a:extLst>
              <a:ext uri="{FF2B5EF4-FFF2-40B4-BE49-F238E27FC236}">
                <a16:creationId xmlns:a16="http://schemas.microsoft.com/office/drawing/2014/main" id="{5543EDAC-A53C-429E-B0DF-5D39E106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450850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i=0;t1[i]==t2[i];i++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2DEA13-5B43-4599-AC04-DFD2E9B59A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03650" y="5497513"/>
            <a:ext cx="23193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F11A22C2-2C05-4505-939E-FE557D67CD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4976813"/>
            <a:ext cx="1203325" cy="525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 Box 2139">
            <a:extLst>
              <a:ext uri="{FF2B5EF4-FFF2-40B4-BE49-F238E27FC236}">
                <a16:creationId xmlns:a16="http://schemas.microsoft.com/office/drawing/2014/main" id="{6675A1A9-D676-4FCB-AFF3-7D034CBD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921250"/>
            <a:ext cx="1766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t1[i]==‘\0’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F8F15DB-C32C-4DE4-A4AB-F78A1E06A8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9513" y="4976813"/>
            <a:ext cx="1133475" cy="525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5CC1AAE-8459-4086-ACFF-A14F1DD9D7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9513" y="5497513"/>
            <a:ext cx="0" cy="6683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 Box 2139">
            <a:extLst>
              <a:ext uri="{FF2B5EF4-FFF2-40B4-BE49-F238E27FC236}">
                <a16:creationId xmlns:a16="http://schemas.microsoft.com/office/drawing/2014/main" id="{C17344B0-1BDA-4A75-AFDF-F51FE3C5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5108575"/>
            <a:ext cx="1236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真</a:t>
            </a:r>
          </a:p>
        </p:txBody>
      </p:sp>
      <p:sp>
        <p:nvSpPr>
          <p:cNvPr id="179" name="Text Box 2139">
            <a:extLst>
              <a:ext uri="{FF2B5EF4-FFF2-40B4-BE49-F238E27FC236}">
                <a16:creationId xmlns:a16="http://schemas.microsoft.com/office/drawing/2014/main" id="{3AA38619-FE25-4D74-A0EC-E2F1DDDB6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5641975"/>
            <a:ext cx="1300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break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6" name="Text Box 2139">
            <a:extLst>
              <a:ext uri="{FF2B5EF4-FFF2-40B4-BE49-F238E27FC236}">
                <a16:creationId xmlns:a16="http://schemas.microsoft.com/office/drawing/2014/main" id="{71E16A7B-7FC5-4D53-9E7B-35248EC6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084763"/>
            <a:ext cx="123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假</a:t>
            </a:r>
          </a:p>
        </p:txBody>
      </p:sp>
      <p:sp>
        <p:nvSpPr>
          <p:cNvPr id="187" name="Rectangle 2137">
            <a:extLst>
              <a:ext uri="{FF2B5EF4-FFF2-40B4-BE49-F238E27FC236}">
                <a16:creationId xmlns:a16="http://schemas.microsoft.com/office/drawing/2014/main" id="{C30E59F5-ACF2-4241-903E-968D4BFA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6165850"/>
            <a:ext cx="2774950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61D63B-C4DE-4101-B3AA-CBC51DBA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6165850"/>
            <a:ext cx="1939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c=|t1[i]-t2[i]|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9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4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4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3" grpId="0" autoUpdateAnimBg="0"/>
      <p:bldP spid="124" grpId="0" autoUpdateAnimBg="0"/>
      <p:bldP spid="125" grpId="0" autoUpdateAnimBg="0"/>
      <p:bldP spid="126" grpId="0" autoUpdateAnimBg="0"/>
      <p:bldP spid="129" grpId="0" autoUpdateAnimBg="0"/>
      <p:bldP spid="130" grpId="0" autoUpdateAnimBg="0"/>
      <p:bldP spid="134" grpId="0" autoUpdateAnimBg="0"/>
      <p:bldP spid="142" grpId="0" autoUpdateAnimBg="0"/>
      <p:bldP spid="168" grpId="0" animBg="1" autoUpdateAnimBg="0"/>
      <p:bldP spid="188" grpId="0" autoUpdateAnimBg="0"/>
      <p:bldP spid="189" grpId="0" autoUpdateAnimBg="0"/>
      <p:bldP spid="190" grpId="0" autoUpdateAnimBg="0"/>
      <p:bldP spid="191" grpId="0" autoUpdateAnimBg="0"/>
      <p:bldP spid="192" grpId="0" autoUpdateAnimBg="0"/>
      <p:bldP spid="193" grpId="0" autoUpdateAnimBg="0"/>
      <p:bldP spid="194" grpId="0" autoUpdateAnimBg="0"/>
      <p:bldP spid="195" grpId="0" autoUpdateAnimBg="0"/>
      <p:bldP spid="196" grpId="0" autoUpdateAnimBg="0"/>
      <p:bldP spid="198" grpId="0" autoUpdateAnimBg="0"/>
      <p:bldP spid="199" grpId="0" autoUpdateAnimBg="0"/>
      <p:bldP spid="202" grpId="0" autoUpdateAnimBg="0"/>
      <p:bldP spid="107" grpId="0" autoUpdateAnimBg="0"/>
      <p:bldP spid="128" grpId="0" animBg="1" autoUpdateAnimBg="0"/>
      <p:bldP spid="251" grpId="0" autoUpdateAnimBg="0"/>
      <p:bldP spid="252" grpId="0" autoUpdateAnimBg="0"/>
      <p:bldP spid="253" grpId="0" autoUpdateAnimBg="0"/>
      <p:bldP spid="254" grpId="0" autoUpdateAnimBg="0"/>
      <p:bldP spid="255" grpId="0" autoUpdateAnimBg="0"/>
      <p:bldP spid="256" grpId="0" autoUpdateAnimBg="0"/>
      <p:bldP spid="257" grpId="0" autoUpdateAnimBg="0"/>
      <p:bldP spid="258" grpId="0" autoUpdateAnimBg="0"/>
      <p:bldP spid="261" grpId="0" autoUpdateAnimBg="0"/>
      <p:bldP spid="262" grpId="0" autoUpdateAnimBg="0"/>
      <p:bldP spid="265" grpId="0" autoUpdateAnimBg="0"/>
      <p:bldP spid="267" grpId="0" animBg="1"/>
      <p:bldP spid="273" grpId="0"/>
      <p:bldP spid="275" grpId="0"/>
      <p:bldP spid="276" grpId="0" animBg="1"/>
      <p:bldP spid="137" grpId="0" animBg="1"/>
      <p:bldP spid="138" grpId="0" animBg="1"/>
      <p:bldP spid="139" grpId="0" autoUpdateAnimBg="0"/>
      <p:bldP spid="145" grpId="0" autoUpdateAnimBg="0"/>
      <p:bldP spid="177" grpId="0" autoUpdateAnimBg="0"/>
      <p:bldP spid="179" grpId="0" autoUpdateAnimBg="0"/>
      <p:bldP spid="186" grpId="0" autoUpdateAnimBg="0"/>
      <p:bldP spid="187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8" name="Rectangle 2070">
            <a:extLst>
              <a:ext uri="{FF2B5EF4-FFF2-40B4-BE49-F238E27FC236}">
                <a16:creationId xmlns:a16="http://schemas.microsoft.com/office/drawing/2014/main" id="{5E8069EC-8F69-46EA-8265-AF074EB4C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7651" name="Text Box 2071">
            <a:extLst>
              <a:ext uri="{FF2B5EF4-FFF2-40B4-BE49-F238E27FC236}">
                <a16:creationId xmlns:a16="http://schemas.microsoft.com/office/drawing/2014/main" id="{199022B3-F296-4CA5-BAAB-98B3AF37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9863"/>
            <a:ext cx="439261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6</a:t>
            </a:r>
            <a:r>
              <a:rPr lang="zh-CN" altLang="en-US">
                <a:solidFill>
                  <a:srgbClr val="000000"/>
                </a:solidFill>
              </a:rPr>
              <a:t>输入两个字符串（不包含空格），输出两字符串中第一个不相同字符的</a:t>
            </a:r>
            <a:r>
              <a:rPr lang="en-US" altLang="zh-CN">
                <a:solidFill>
                  <a:srgbClr val="000000"/>
                </a:solidFill>
              </a:rPr>
              <a:t>ASCII</a:t>
            </a:r>
            <a:r>
              <a:rPr lang="zh-CN" altLang="en-US">
                <a:solidFill>
                  <a:srgbClr val="000000"/>
                </a:solidFill>
              </a:rPr>
              <a:t>值之差的绝对值，若两字符串完全相同结果为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09" name="Rectangle 2141">
            <a:extLst>
              <a:ext uri="{FF2B5EF4-FFF2-40B4-BE49-F238E27FC236}">
                <a16:creationId xmlns:a16="http://schemas.microsoft.com/office/drawing/2014/main" id="{ED66CB52-8B1D-4FDC-95B8-FCC6D8C1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512888"/>
            <a:ext cx="4343400" cy="518318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910" name="Text Box 2142">
            <a:extLst>
              <a:ext uri="{FF2B5EF4-FFF2-40B4-BE49-F238E27FC236}">
                <a16:creationId xmlns:a16="http://schemas.microsoft.com/office/drawing/2014/main" id="{6261BAC1-D3B5-4F71-A824-ABB54043E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1484313"/>
            <a:ext cx="5045075" cy="52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char t1[50],t2[50];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i,c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&gt;&gt;t1;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&gt;&gt;t2;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=0;t1[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]==t2[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if(t1[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]=='\0')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c=t1[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]-t2[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if(c&lt;0)c=-c;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&lt;&lt;c;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654" name="Rectangle 2137">
            <a:extLst>
              <a:ext uri="{FF2B5EF4-FFF2-40B4-BE49-F238E27FC236}">
                <a16:creationId xmlns:a16="http://schemas.microsoft.com/office/drawing/2014/main" id="{E390D2C3-F6A2-44CB-A751-73E64175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51225"/>
            <a:ext cx="2774950" cy="1633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5" name="Rectangle 2138">
            <a:extLst>
              <a:ext uri="{FF2B5EF4-FFF2-40B4-BE49-F238E27FC236}">
                <a16:creationId xmlns:a16="http://schemas.microsoft.com/office/drawing/2014/main" id="{2F5CDBE4-E9CA-494A-959D-31F388FF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97313"/>
            <a:ext cx="2319337" cy="1187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6" name="Text Box 2139">
            <a:extLst>
              <a:ext uri="{FF2B5EF4-FFF2-40B4-BE49-F238E27FC236}">
                <a16:creationId xmlns:a16="http://schemas.microsoft.com/office/drawing/2014/main" id="{A39943C2-A43D-4B97-B3D2-BA3370DE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42900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i=0;t1[i]==t2[i];i++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7657" name="直接连接符 113">
            <a:extLst>
              <a:ext uri="{FF2B5EF4-FFF2-40B4-BE49-F238E27FC236}">
                <a16:creationId xmlns:a16="http://schemas.microsoft.com/office/drawing/2014/main" id="{45062208-E3E8-4F1A-865B-0D7D3A480B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5363" y="4418013"/>
            <a:ext cx="231933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8" name="直接连接符 114">
            <a:extLst>
              <a:ext uri="{FF2B5EF4-FFF2-40B4-BE49-F238E27FC236}">
                <a16:creationId xmlns:a16="http://schemas.microsoft.com/office/drawing/2014/main" id="{926A35CF-C74B-44D0-AFAC-E4B974BF4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1550" y="3897313"/>
            <a:ext cx="1203325" cy="525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Text Box 2139">
            <a:extLst>
              <a:ext uri="{FF2B5EF4-FFF2-40B4-BE49-F238E27FC236}">
                <a16:creationId xmlns:a16="http://schemas.microsoft.com/office/drawing/2014/main" id="{03A9728F-1E15-4511-9D32-80405088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841750"/>
            <a:ext cx="1766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t1[i]==‘\0’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7660" name="直接连接符 116">
            <a:extLst>
              <a:ext uri="{FF2B5EF4-FFF2-40B4-BE49-F238E27FC236}">
                <a16:creationId xmlns:a16="http://schemas.microsoft.com/office/drawing/2014/main" id="{89D8EDE3-05B8-43F0-8D31-B49F3E3437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81225" y="3897313"/>
            <a:ext cx="1133475" cy="525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直接连接符 117">
            <a:extLst>
              <a:ext uri="{FF2B5EF4-FFF2-40B4-BE49-F238E27FC236}">
                <a16:creationId xmlns:a16="http://schemas.microsoft.com/office/drawing/2014/main" id="{EAB00BC0-71B5-4872-92FE-FFEC9D2279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81225" y="4418013"/>
            <a:ext cx="0" cy="6667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2" name="Text Box 2139">
            <a:extLst>
              <a:ext uri="{FF2B5EF4-FFF2-40B4-BE49-F238E27FC236}">
                <a16:creationId xmlns:a16="http://schemas.microsoft.com/office/drawing/2014/main" id="{84592175-7798-4210-8271-B8C312C6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4027488"/>
            <a:ext cx="1236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真</a:t>
            </a:r>
          </a:p>
        </p:txBody>
      </p:sp>
      <p:sp>
        <p:nvSpPr>
          <p:cNvPr id="27663" name="Text Box 2139">
            <a:extLst>
              <a:ext uri="{FF2B5EF4-FFF2-40B4-BE49-F238E27FC236}">
                <a16:creationId xmlns:a16="http://schemas.microsoft.com/office/drawing/2014/main" id="{43807F32-A51A-47A9-8AEB-1B1011E12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560888"/>
            <a:ext cx="1300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break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4" name="Rectangle 2137">
            <a:extLst>
              <a:ext uri="{FF2B5EF4-FFF2-40B4-BE49-F238E27FC236}">
                <a16:creationId xmlns:a16="http://schemas.microsoft.com/office/drawing/2014/main" id="{4A6705BA-5345-49BB-A171-509521BC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2774950" cy="468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5" name="矩形 121">
            <a:extLst>
              <a:ext uri="{FF2B5EF4-FFF2-40B4-BE49-F238E27FC236}">
                <a16:creationId xmlns:a16="http://schemas.microsoft.com/office/drawing/2014/main" id="{EE7CF1EF-7559-4BFB-BEFB-0E03CFF5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84763"/>
            <a:ext cx="193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c=|t1[i]-t2[i]|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9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09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9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09" grpId="0" animBg="1"/>
      <p:bldP spid="2909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C82CBD1E-7ECA-44E2-A496-BA1D51D5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15F141-D4F8-417D-9E98-6802681386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207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A342115-AE05-4AB9-8F67-B1DABCF4E0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969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CDD311E-05D5-47A8-A80D-194BB1F6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6969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CAC1BDBE-2CDF-4272-A486-0009D09F4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360455" name="Text Box 7">
            <a:extLst>
              <a:ext uri="{FF2B5EF4-FFF2-40B4-BE49-F238E27FC236}">
                <a16:creationId xmlns:a16="http://schemas.microsoft.com/office/drawing/2014/main" id="{5978CCB9-1986-492E-9434-42FC96A9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自学输入一行数字字符，统计其中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的个数。</a:t>
            </a:r>
          </a:p>
        </p:txBody>
      </p:sp>
      <p:sp>
        <p:nvSpPr>
          <p:cNvPr id="360456" name="Text Box 8">
            <a:extLst>
              <a:ext uri="{FF2B5EF4-FFF2-40B4-BE49-F238E27FC236}">
                <a16:creationId xmlns:a16="http://schemas.microsoft.com/office/drawing/2014/main" id="{C3B82887-B486-4F38-9C7E-DB7232FE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31877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字串放在数组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a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中：</a:t>
            </a:r>
          </a:p>
        </p:txBody>
      </p:sp>
      <p:sp>
        <p:nvSpPr>
          <p:cNvPr id="360457" name="Text Box 9">
            <a:extLst>
              <a:ext uri="{FF2B5EF4-FFF2-40B4-BE49-F238E27FC236}">
                <a16:creationId xmlns:a16="http://schemas.microsoft.com/office/drawing/2014/main" id="{6CB60434-F63E-43FE-BD26-DCA5194C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58888"/>
            <a:ext cx="2133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0108405823</a:t>
            </a:r>
          </a:p>
        </p:txBody>
      </p:sp>
      <p:sp>
        <p:nvSpPr>
          <p:cNvPr id="360459" name="Text Box 11">
            <a:extLst>
              <a:ext uri="{FF2B5EF4-FFF2-40B4-BE49-F238E27FC236}">
                <a16:creationId xmlns:a16="http://schemas.microsoft.com/office/drawing/2014/main" id="{303F6D15-F8FA-49F6-822A-EA7EB63AD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177925"/>
            <a:ext cx="1403350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分析：</a:t>
            </a:r>
          </a:p>
        </p:txBody>
      </p:sp>
      <p:sp>
        <p:nvSpPr>
          <p:cNvPr id="360463" name="Text Box 15">
            <a:extLst>
              <a:ext uri="{FF2B5EF4-FFF2-40B4-BE49-F238E27FC236}">
                <a16:creationId xmlns:a16="http://schemas.microsoft.com/office/drawing/2014/main" id="{5614406D-214C-47D8-A6EF-108302A4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557338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</a:t>
            </a:r>
            <a:r>
              <a:rPr lang="zh-CN" altLang="en-US"/>
              <a:t>数组：</a:t>
            </a:r>
          </a:p>
        </p:txBody>
      </p:sp>
      <p:sp>
        <p:nvSpPr>
          <p:cNvPr id="360464" name="Text Box 16">
            <a:extLst>
              <a:ext uri="{FF2B5EF4-FFF2-40B4-BE49-F238E27FC236}">
                <a16:creationId xmlns:a16="http://schemas.microsoft.com/office/drawing/2014/main" id="{4500822A-DB87-43E8-AFF9-E7083F96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557338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统计</a:t>
            </a:r>
          </a:p>
        </p:txBody>
      </p:sp>
      <p:sp>
        <p:nvSpPr>
          <p:cNvPr id="360465" name="Text Box 17">
            <a:extLst>
              <a:ext uri="{FF2B5EF4-FFF2-40B4-BE49-F238E27FC236}">
                <a16:creationId xmlns:a16="http://schemas.microsoft.com/office/drawing/2014/main" id="{C23CF31D-2E93-4F1D-966F-033A61EFBD9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16463" y="1628775"/>
            <a:ext cx="42846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数字字符常量与对应数字常量的区别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fr-FR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fr-FR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与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为例</a:t>
            </a:r>
          </a:p>
        </p:txBody>
      </p:sp>
      <p:sp>
        <p:nvSpPr>
          <p:cNvPr id="360479" name="Rectangle 31">
            <a:extLst>
              <a:ext uri="{FF2B5EF4-FFF2-40B4-BE49-F238E27FC236}">
                <a16:creationId xmlns:a16="http://schemas.microsoft.com/office/drawing/2014/main" id="{65366952-81CE-4D18-A117-3A406024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3960812" cy="4765675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#include 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int main 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{ int c[10]={0},i;  char a[50];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gets(a);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EB1E5EF0-0AC4-46B3-A67C-59EE3C316F9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16463" y="2708275"/>
            <a:ext cx="23764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fr-FR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是字符常量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6FB0768A-1E4F-4E59-925C-E9E89419168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9338" y="4003675"/>
            <a:ext cx="2376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幼圆" charset="0"/>
                <a:cs typeface="幼圆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幼圆" charset="0"/>
                <a:cs typeface="幼圆" charset="0"/>
              </a:rPr>
              <a:t>是整型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0"/>
              </a:rPr>
              <a:t>常量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幼圆" charset="0"/>
              <a:cs typeface="幼圆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FCEA6CAC-4AEA-494B-AFE0-17FD6DDC07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87900" y="3068638"/>
            <a:ext cx="4356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ASCII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码表示，占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个字节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D2D2CC-FF5F-47D7-A9D5-EAE22310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571875"/>
            <a:ext cx="1366837" cy="527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7913B933-C079-4CD5-A2EB-2B8CB9A1318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9338" y="3571875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00110001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8FEEA800-7421-4D5C-89F5-4DC9923DC9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19650" y="4364038"/>
            <a:ext cx="4356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占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个字节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40F266-9FFC-4863-8403-330EED0B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4846638"/>
            <a:ext cx="1079500" cy="52546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204A85FB-49F8-4274-9DD2-7D68BD09DA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08513" y="4926013"/>
            <a:ext cx="12969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BD170E-98C8-461F-B92A-A149A73D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4846638"/>
            <a:ext cx="1081088" cy="52546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5A5AE11-D0E6-4322-94EC-D773A789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846638"/>
            <a:ext cx="1079500" cy="52546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26DF475-952B-4F4A-956B-56AECF56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846638"/>
            <a:ext cx="1079500" cy="52546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6A6BCD7B-3FE9-4203-A5CE-970674D3DDF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88013" y="4926013"/>
            <a:ext cx="13684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E91EA6CB-D119-4B7C-B78F-3829B8C6B27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69100" y="4926013"/>
            <a:ext cx="13684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0488738D-24A9-4EAA-BA46-EF8B7185D29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48600" y="4926013"/>
            <a:ext cx="14033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00000001</a:t>
            </a:r>
            <a:endParaRPr lang="zh-CN" altLang="en-US" sz="18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134EC7D5-4034-41D6-9461-7B1B882E120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5535613"/>
            <a:ext cx="4433888" cy="1255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数字字符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的个数统计在下标为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的数组元素中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5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如何由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数字字符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得到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235F93F3-4A73-4066-B775-D35095212FF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97638" y="3571875"/>
            <a:ext cx="21780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十进制数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49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05ED05E6-A166-41F8-9B34-3ECF5F34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55975"/>
            <a:ext cx="3960812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for(i=0;a[i]!=</a:t>
            </a:r>
            <a:r>
              <a:rPr lang="fr-FR" altLang="zh-CN" sz="2200"/>
              <a:t>'</a:t>
            </a:r>
            <a:r>
              <a:rPr lang="en-US" altLang="zh-CN" sz="2200"/>
              <a:t>\0</a:t>
            </a:r>
            <a:r>
              <a:rPr lang="fr-FR" altLang="zh-CN" sz="2200"/>
              <a:t>'</a:t>
            </a:r>
            <a:r>
              <a:rPr lang="en-US" altLang="zh-CN" sz="2200"/>
              <a:t>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if(a[i]==</a:t>
            </a:r>
            <a:r>
              <a:rPr lang="fr-FR" altLang="zh-CN" sz="2200"/>
              <a:t>'</a:t>
            </a:r>
            <a:r>
              <a:rPr lang="en-US" altLang="zh-CN" sz="2200"/>
              <a:t>0</a:t>
            </a:r>
            <a:r>
              <a:rPr lang="fr-FR" altLang="zh-CN" sz="2200"/>
              <a:t>'</a:t>
            </a:r>
            <a:r>
              <a:rPr lang="en-US" altLang="zh-CN" sz="2200"/>
              <a:t>)c[0]++;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else if(a[i]==</a:t>
            </a:r>
            <a:r>
              <a:rPr lang="fr-FR" altLang="zh-CN" sz="2200"/>
              <a:t>'</a:t>
            </a:r>
            <a:r>
              <a:rPr lang="en-US" altLang="zh-CN" sz="2200"/>
              <a:t>1</a:t>
            </a:r>
            <a:r>
              <a:rPr lang="fr-FR" altLang="zh-CN" sz="2200"/>
              <a:t>'</a:t>
            </a:r>
            <a:r>
              <a:rPr lang="en-US" altLang="zh-CN" sz="2200"/>
              <a:t>)c[1]++;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else if(a[i]==</a:t>
            </a:r>
            <a:r>
              <a:rPr lang="fr-FR" altLang="zh-CN" sz="2200"/>
              <a:t>'</a:t>
            </a:r>
            <a:r>
              <a:rPr lang="en-US" altLang="zh-CN" sz="2200"/>
              <a:t>2</a:t>
            </a:r>
            <a:r>
              <a:rPr lang="fr-FR" altLang="zh-CN" sz="2200"/>
              <a:t>'</a:t>
            </a:r>
            <a:r>
              <a:rPr lang="en-US" altLang="zh-CN" sz="2200"/>
              <a:t>)c[2]++;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else if(a[i]==</a:t>
            </a:r>
            <a:r>
              <a:rPr lang="fr-FR" altLang="zh-CN" sz="2200"/>
              <a:t>'</a:t>
            </a:r>
            <a:r>
              <a:rPr lang="en-US" altLang="zh-CN" sz="2200"/>
              <a:t>3</a:t>
            </a:r>
            <a:r>
              <a:rPr lang="fr-FR" altLang="zh-CN" sz="2200"/>
              <a:t>'</a:t>
            </a:r>
            <a:r>
              <a:rPr lang="en-US" altLang="zh-CN" sz="2200"/>
              <a:t>)c[3]++;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……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else if(a[i]==</a:t>
            </a:r>
            <a:r>
              <a:rPr lang="fr-FR" altLang="zh-CN" sz="2200"/>
              <a:t>'</a:t>
            </a:r>
            <a:r>
              <a:rPr lang="en-US" altLang="zh-CN" sz="2200"/>
              <a:t>8</a:t>
            </a:r>
            <a:r>
              <a:rPr lang="fr-FR" altLang="zh-CN" sz="2200"/>
              <a:t>'</a:t>
            </a:r>
            <a:r>
              <a:rPr lang="en-US" altLang="zh-CN" sz="2200"/>
              <a:t>)c[8]++;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   else c[9]++;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for(i=0;i&lt;10;i++)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   printf(" %d,%d\n",i,c[i]);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04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0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0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0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0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0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6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6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6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6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5" grpId="0" autoUpdateAnimBg="0"/>
      <p:bldP spid="360456" grpId="0" autoUpdateAnimBg="0"/>
      <p:bldP spid="360457" grpId="0" autoUpdateAnimBg="0"/>
      <p:bldP spid="360459" grpId="0"/>
      <p:bldP spid="360463" grpId="0" autoUpdateAnimBg="0"/>
      <p:bldP spid="360464" grpId="0" autoUpdateAnimBg="0"/>
      <p:bldP spid="360465" grpId="0" build="p" autoUpdateAnimBg="0"/>
      <p:bldP spid="360479" grpId="0" build="p" animBg="1"/>
      <p:bldP spid="36" grpId="0" autoUpdateAnimBg="0"/>
      <p:bldP spid="37" grpId="0" autoUpdateAnimBg="0"/>
      <p:bldP spid="38" grpId="0" autoUpdateAnimBg="0"/>
      <p:bldP spid="39" grpId="0" animBg="1"/>
      <p:bldP spid="41" grpId="0" autoUpdateAnimBg="0"/>
      <p:bldP spid="42" grpId="0" autoUpdateAnimBg="0"/>
      <p:bldP spid="43" grpId="0" animBg="1"/>
      <p:bldP spid="44" grpId="0" autoUpdateAnimBg="0"/>
      <p:bldP spid="45" grpId="0" animBg="1"/>
      <p:bldP spid="47" grpId="0" animBg="1"/>
      <p:bldP spid="48" grpId="0" animBg="1"/>
      <p:bldP spid="49" grpId="0" autoUpdateAnimBg="0"/>
      <p:bldP spid="50" grpId="0" autoUpdateAnimBg="0"/>
      <p:bldP spid="46" grpId="0" autoUpdateAnimBg="0"/>
      <p:bldP spid="51" grpId="0" build="p" animBg="1" autoUpdateAnimBg="0"/>
      <p:bldP spid="54" grpId="0" autoUpdateAnimBg="0"/>
      <p:bldP spid="6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8C2B4BEC-0323-4423-BD8B-C902CB5A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2A16C4-41CE-4870-BE01-4AF950FBD0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207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2358427-F4EF-4B39-A514-22004EEC08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969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B1661368-E5BC-403A-9F3E-663DCA15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6969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05F079FB-BCD9-4F56-9EA2-F00DC1A8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CFE3A424-1543-4F7E-8CA0-3C1D70B4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自学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输入一行数字字符，统计其中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9</a:t>
            </a:r>
            <a:r>
              <a:rPr lang="zh-CN" altLang="en-US">
                <a:solidFill>
                  <a:srgbClr val="000000"/>
                </a:solidFill>
              </a:rPr>
              <a:t>的个数。</a:t>
            </a:r>
          </a:p>
        </p:txBody>
      </p:sp>
      <p:sp>
        <p:nvSpPr>
          <p:cNvPr id="360459" name="Text Box 11">
            <a:extLst>
              <a:ext uri="{FF2B5EF4-FFF2-40B4-BE49-F238E27FC236}">
                <a16:creationId xmlns:a16="http://schemas.microsoft.com/office/drawing/2014/main" id="{9FA7CC87-213E-4846-BD18-D27889A9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165225"/>
            <a:ext cx="1403351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分析：</a:t>
            </a:r>
          </a:p>
        </p:txBody>
      </p:sp>
      <p:sp>
        <p:nvSpPr>
          <p:cNvPr id="360465" name="Text Box 17">
            <a:extLst>
              <a:ext uri="{FF2B5EF4-FFF2-40B4-BE49-F238E27FC236}">
                <a16:creationId xmlns:a16="http://schemas.microsoft.com/office/drawing/2014/main" id="{AAEBD3E7-936B-4CBD-B88B-5CB09C8483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5288" y="1557338"/>
            <a:ext cx="42846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数字字符常量与对应数字常量的区别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与</a:t>
            </a:r>
            <a:r>
              <a:rPr lang="zh-CN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为例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F26D3804-F37D-498D-BA62-3685474FF0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5288" y="2636838"/>
            <a:ext cx="23764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fr-FR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是字符常量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B3FF72D5-2EB4-4AE8-9205-884D16452F6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8163" y="3932238"/>
            <a:ext cx="2376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幼圆" charset="0"/>
                <a:cs typeface="幼圆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幼圆" charset="0"/>
                <a:cs typeface="幼圆" charset="0"/>
              </a:rPr>
              <a:t>是整型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0"/>
              </a:rPr>
              <a:t>常量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幼圆" charset="0"/>
              <a:cs typeface="幼圆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C1874009-4F4F-42B3-BBDD-F4BC30ED4D7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6725" y="2997200"/>
            <a:ext cx="43561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ASCII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码表示，占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个字节</a:t>
            </a:r>
          </a:p>
        </p:txBody>
      </p:sp>
      <p:sp>
        <p:nvSpPr>
          <p:cNvPr id="29709" name="矩形 38">
            <a:extLst>
              <a:ext uri="{FF2B5EF4-FFF2-40B4-BE49-F238E27FC236}">
                <a16:creationId xmlns:a16="http://schemas.microsoft.com/office/drawing/2014/main" id="{D4F89303-69D2-484F-8C69-35B50FE9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500438"/>
            <a:ext cx="1366838" cy="527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275E06AE-7939-4EEE-B207-455345A6AD6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9750" y="3500438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00110001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75FA5A47-CDF8-4AD7-A3CA-912DCAB654F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8475" y="4292600"/>
            <a:ext cx="4356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占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个字节</a:t>
            </a:r>
          </a:p>
        </p:txBody>
      </p:sp>
      <p:sp>
        <p:nvSpPr>
          <p:cNvPr id="29712" name="矩形 42">
            <a:extLst>
              <a:ext uri="{FF2B5EF4-FFF2-40B4-BE49-F238E27FC236}">
                <a16:creationId xmlns:a16="http://schemas.microsoft.com/office/drawing/2014/main" id="{EDE20D0C-08C8-40EC-9131-0D6D3BC6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4775200"/>
            <a:ext cx="1081087" cy="52546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2DEE9CA0-E679-4885-B1A2-161754B0902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7338" y="4854575"/>
            <a:ext cx="129698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29714" name="矩形 44">
            <a:extLst>
              <a:ext uri="{FF2B5EF4-FFF2-40B4-BE49-F238E27FC236}">
                <a16:creationId xmlns:a16="http://schemas.microsoft.com/office/drawing/2014/main" id="{42E7971C-3528-40C3-BE91-7BDA3AA8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775200"/>
            <a:ext cx="1079500" cy="52546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9715" name="矩形 46">
            <a:extLst>
              <a:ext uri="{FF2B5EF4-FFF2-40B4-BE49-F238E27FC236}">
                <a16:creationId xmlns:a16="http://schemas.microsoft.com/office/drawing/2014/main" id="{ABFB552E-2A14-4741-9BAD-4E14B111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4775200"/>
            <a:ext cx="1081087" cy="52546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9716" name="矩形 47">
            <a:extLst>
              <a:ext uri="{FF2B5EF4-FFF2-40B4-BE49-F238E27FC236}">
                <a16:creationId xmlns:a16="http://schemas.microsoft.com/office/drawing/2014/main" id="{23468094-EEDF-4139-A42F-B1C32203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775200"/>
            <a:ext cx="1079500" cy="52546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BE26B9B5-69B4-4CAC-B8CA-7B7440B64DF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8425" y="4854575"/>
            <a:ext cx="136683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ABC8DD81-791E-40C0-A0CD-6DA36F5DE76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47925" y="4854575"/>
            <a:ext cx="13684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00000000</a:t>
            </a:r>
            <a:endParaRPr lang="zh-CN" altLang="en-US" sz="18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2FF9D23F-E03B-4554-9E7B-26E9468F997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529013" y="4854575"/>
            <a:ext cx="14033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00000001</a:t>
            </a:r>
            <a:endParaRPr lang="zh-CN" altLang="en-US" sz="18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DD8B270D-8609-4C2C-8636-95B18B33154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9913" y="5373688"/>
            <a:ext cx="4433887" cy="1255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数字字符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的个数统计在下标为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的数组元素中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5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如何由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数字字符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得到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x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E934B60B-B785-4F1C-B7B0-05C3C2437AC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78050" y="3500438"/>
            <a:ext cx="217805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十进制数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49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6FEB7FDF-CC23-42F1-902C-0924BDA4B74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9338" y="1484313"/>
            <a:ext cx="42846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由数字字符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得到数字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的方法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D264DD66-DE54-431B-8F3C-4D83769642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77050" y="1917700"/>
            <a:ext cx="1079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‘0’-’0’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5FAE933D-2F61-4431-9CB1-F3D8DBC07B3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12088" y="1917700"/>
            <a:ext cx="1081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=0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1C74FDAA-DD09-40A0-8728-662DB3479AE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77050" y="22590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‘1’-’0’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6759774D-914E-4BD0-BD30-6BA93650B03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12088" y="2259013"/>
            <a:ext cx="1081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8E630B5E-5DC1-48BD-983E-C44E6C87572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77050" y="283368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‘x’-’0’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BA2D24FF-20AD-4FF0-9BAE-F201E492FC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12088" y="2833688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=x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2F0781B7-1340-4D25-A613-1C75291204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91138" y="1917700"/>
            <a:ext cx="1081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‘0’-48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0B17091D-D6DE-4EA5-A21E-E07E272A422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27763" y="1917700"/>
            <a:ext cx="1079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=0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DE5EBA2C-548E-4846-9DA1-04BBF4502F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91138" y="2259013"/>
            <a:ext cx="1081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‘1’-48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81E4068C-3AE1-4847-A9C0-3561A5964CD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27763" y="22590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D11FC9AD-CDA0-4B24-92F1-A6F3D69E2F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91138" y="2833688"/>
            <a:ext cx="12969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‘x’-48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4784C1CE-D72E-4DEC-B599-CA96BB9E451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27763" y="2833688"/>
            <a:ext cx="107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=x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E8620368-0EDC-4AFC-B77E-0B818BC152D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03800" y="3213100"/>
            <a:ext cx="3959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从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a[i]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中的数字字符得到对应数字的方法</a:t>
            </a: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A80D149A-1F8F-4CC2-AC64-DFEC3E8A4C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86588" y="4130675"/>
            <a:ext cx="143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a[i]-’0’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80F6FE14-C24F-4DBD-BDBB-1D0576BF50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37188" y="4089400"/>
            <a:ext cx="143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a[i]-48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4444C764-59E8-494E-BD64-F24EE0D43EA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92725" y="2492375"/>
            <a:ext cx="10810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……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A3971277-7B02-471D-B04C-98240E4F062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46900" y="2492375"/>
            <a:ext cx="10810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……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40" grpId="0" autoUpdateAnimBg="0"/>
      <p:bldP spid="52" grpId="0" autoUpdateAnimBg="0"/>
      <p:bldP spid="53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90C2C720-938A-4B6B-B563-DF0DA22C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592D0D8-36E5-4457-89B6-FA42FC1BD6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207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CFCF886-2615-409F-B8DF-82CE5DA70E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6969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D959DA46-A798-4A23-A529-B35F5AD1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6969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C2F35E05-3CDD-4DDB-8B43-0739044E5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428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2811D6E-AB7B-4D31-9F42-8B550425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自学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输入一行数字字符，统计其中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9</a:t>
            </a:r>
            <a:r>
              <a:rPr lang="zh-CN" altLang="en-US">
                <a:solidFill>
                  <a:srgbClr val="000000"/>
                </a:solidFill>
              </a:rPr>
              <a:t>的个数。</a:t>
            </a:r>
          </a:p>
        </p:txBody>
      </p:sp>
      <p:sp>
        <p:nvSpPr>
          <p:cNvPr id="360459" name="Text Box 11">
            <a:extLst>
              <a:ext uri="{FF2B5EF4-FFF2-40B4-BE49-F238E27FC236}">
                <a16:creationId xmlns:a16="http://schemas.microsoft.com/office/drawing/2014/main" id="{F3BD7892-5EBE-4565-B434-BCD0C8F5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165225"/>
            <a:ext cx="1403351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幼圆" charset="0"/>
              </a:rPr>
              <a:t>分析：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9A487769-3749-4F34-A543-546A910B851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9388" y="1484313"/>
            <a:ext cx="42846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由数字字符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得到数字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的方法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8F6E495D-AEF4-4FC7-A8EB-41682160477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97100" y="1917700"/>
            <a:ext cx="1079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‘0’-’0’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017EC900-9977-4B7C-952D-68169292C97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32138" y="1917700"/>
            <a:ext cx="1081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=0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691819E6-632D-42A1-912B-6311CAE39B8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97100" y="22590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‘1’-’0’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AEC21052-9671-49EA-848B-25E538B5871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32138" y="2259013"/>
            <a:ext cx="1081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8DDD7174-4E21-4ABC-90D2-F8532C8EA2E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97100" y="283368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‘x’-’0’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437FC4FF-186A-4688-B1EB-12E046203CF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32138" y="2833688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=x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FF038B1D-C707-42EF-9C55-34A9F3EB005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188" y="1917700"/>
            <a:ext cx="1081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‘0’-48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F063E025-AF6A-4850-B0BE-76DD23D02E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47813" y="1917700"/>
            <a:ext cx="1079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=0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51351959-0AB7-4FCF-A60B-335236CFD1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188" y="2259013"/>
            <a:ext cx="1081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‘1’-48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5C68BC69-A969-4057-96E1-FE529BD4BA1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47813" y="22590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=1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18DD81D8-5C04-4635-9C91-31DE9592166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188" y="2833688"/>
            <a:ext cx="12969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‘x’-48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C8812310-689F-4847-A2EA-2FBF993EB02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47813" y="2833688"/>
            <a:ext cx="107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=x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EE84CC56-5954-40BB-9D34-D405C1CF482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5438" y="3213100"/>
            <a:ext cx="3959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a[i]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中的数字字符得到对应数字的方法</a:t>
            </a: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8E104A21-76E1-4CC6-A880-4E8CDE1B01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06638" y="4130675"/>
            <a:ext cx="143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a[i]-’0’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A4BC5BD2-06C9-4DFD-9CC8-96B108F39C0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7238" y="4089400"/>
            <a:ext cx="143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a[i]-48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3A56C897-BD6D-4477-846D-FCEF51B3138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2775" y="2492375"/>
            <a:ext cx="10810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……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280D0E33-3054-474B-AE55-33B193E182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68538" y="2492375"/>
            <a:ext cx="10810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……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78E07411-1416-44F0-951B-4C64D243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12875"/>
            <a:ext cx="3887788" cy="3692525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#include 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 main 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{ int c[10]={0},i;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char a[50];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gets(a);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for(i=0;a[i]!=</a:t>
            </a:r>
            <a:r>
              <a:rPr lang="fr-FR" altLang="zh-CN"/>
              <a:t>'</a:t>
            </a:r>
            <a:r>
              <a:rPr lang="en-US" altLang="zh-CN"/>
              <a:t>\0</a:t>
            </a:r>
            <a:r>
              <a:rPr lang="fr-FR" altLang="zh-CN"/>
              <a:t>'</a:t>
            </a:r>
            <a:r>
              <a:rPr lang="en-US" altLang="zh-CN"/>
              <a:t>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    c[a[i] - 48]++;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for(i=0;i&lt;10;i++)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   printf(" %d,%d\n",i,c[i]);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}</a:t>
            </a: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5550E2EB-A617-4A48-82E5-3B50C5670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13288"/>
            <a:ext cx="4752975" cy="2028825"/>
          </a:xfrm>
          <a:prstGeom prst="rect">
            <a:avLst/>
          </a:prstGeom>
          <a:solidFill>
            <a:srgbClr val="FFFFFF"/>
          </a:solidFill>
          <a:ln w="57150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数字字符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0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~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9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转换成数字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0~9</a:t>
            </a:r>
          </a:p>
          <a:p>
            <a:pPr algn="ctr" eaLnBrk="1" hangingPunct="1">
              <a:lnSpc>
                <a:spcPct val="10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D613B779-6365-4B9B-A890-9699B3C6B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9608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数字字符减去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48</a:t>
            </a:r>
          </a:p>
        </p:txBody>
      </p:sp>
      <p:sp>
        <p:nvSpPr>
          <p:cNvPr id="71" name="Text Box 34">
            <a:extLst>
              <a:ext uri="{FF2B5EF4-FFF2-40B4-BE49-F238E27FC236}">
                <a16:creationId xmlns:a16="http://schemas.microsoft.com/office/drawing/2014/main" id="{52FAE1F6-661D-40E7-A92D-4BF2D992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73700"/>
            <a:ext cx="38877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或：数字字符减去</a:t>
            </a:r>
            <a:r>
              <a:rPr lang="fr-FR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'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0</a:t>
            </a:r>
            <a:r>
              <a:rPr lang="fr-FR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'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72" name="Text Box 35">
            <a:extLst>
              <a:ext uri="{FF2B5EF4-FFF2-40B4-BE49-F238E27FC236}">
                <a16:creationId xmlns:a16="http://schemas.microsoft.com/office/drawing/2014/main" id="{908CD407-ACAA-4E99-9CC0-E541FD39C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05488"/>
            <a:ext cx="48244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数字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0~9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转换成数字字符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fr-FR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/>
              <a:t> </a:t>
            </a:r>
            <a:endParaRPr lang="en-US" altLang="zh-CN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数字加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nimBg="1"/>
      <p:bldP spid="69" grpId="0" build="p" animBg="1" autoUpdateAnimBg="0"/>
      <p:bldP spid="70" grpId="0" build="p"/>
      <p:bldP spid="71" grpId="0" build="p"/>
      <p:bldP spid="7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BC86CDF5-BF01-4FA0-B089-91AC61DD9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0"/>
            <a:ext cx="5730875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一</a:t>
            </a:r>
            <a:r>
              <a:rPr lang="en-US" altLang="zh-CN" sz="4400" dirty="0"/>
              <a:t> </a:t>
            </a:r>
            <a:r>
              <a:rPr lang="zh-CN" altLang="en-US" sz="4400" dirty="0"/>
              <a:t>维</a:t>
            </a:r>
            <a:r>
              <a:rPr lang="en-US" altLang="zh-CN" sz="4400" dirty="0"/>
              <a:t> </a:t>
            </a:r>
            <a:r>
              <a:rPr lang="zh-CN" altLang="en-US" sz="4400" dirty="0"/>
              <a:t>字</a:t>
            </a:r>
            <a:r>
              <a:rPr lang="en-US" altLang="zh-CN" sz="4400" dirty="0"/>
              <a:t> </a:t>
            </a:r>
            <a:r>
              <a:rPr lang="zh-CN" altLang="en-US" sz="4400" dirty="0"/>
              <a:t>符</a:t>
            </a:r>
            <a:r>
              <a:rPr lang="en-US" altLang="zh-CN" sz="4400" dirty="0"/>
              <a:t> </a:t>
            </a:r>
            <a:r>
              <a:rPr lang="zh-CN" altLang="en-US" sz="4400" dirty="0"/>
              <a:t>数</a:t>
            </a:r>
            <a:r>
              <a:rPr lang="en-US" altLang="zh-CN" sz="4400" dirty="0"/>
              <a:t> </a:t>
            </a:r>
            <a:r>
              <a:rPr lang="zh-CN" altLang="en-US" sz="4400" dirty="0"/>
              <a:t>组</a:t>
            </a:r>
          </a:p>
        </p:txBody>
      </p:sp>
      <p:sp>
        <p:nvSpPr>
          <p:cNvPr id="309284" name="Text Box 36">
            <a:extLst>
              <a:ext uri="{FF2B5EF4-FFF2-40B4-BE49-F238E27FC236}">
                <a16:creationId xmlns:a16="http://schemas.microsoft.com/office/drawing/2014/main" id="{12942980-CA80-4F13-823A-EFFC603BB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自学</a:t>
            </a:r>
            <a:r>
              <a:rPr lang="en-US" altLang="zh-CN"/>
              <a:t> </a:t>
            </a:r>
            <a:r>
              <a:rPr lang="zh-CN" altLang="en-US"/>
              <a:t>读程序写运行结果</a:t>
            </a:r>
          </a:p>
        </p:txBody>
      </p:sp>
      <p:sp>
        <p:nvSpPr>
          <p:cNvPr id="309285" name="Rectangle 37">
            <a:extLst>
              <a:ext uri="{FF2B5EF4-FFF2-40B4-BE49-F238E27FC236}">
                <a16:creationId xmlns:a16="http://schemas.microsoft.com/office/drawing/2014/main" id="{4A3C9020-360A-4D41-8866-7A564882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16113"/>
            <a:ext cx="4249738" cy="403383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9286" name="Text Box 38">
            <a:extLst>
              <a:ext uri="{FF2B5EF4-FFF2-40B4-BE49-F238E27FC236}">
                <a16:creationId xmlns:a16="http://schemas.microsoft.com/office/drawing/2014/main" id="{CF12AA89-3EF8-4B8B-B4D6-17BC0FA35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16113"/>
            <a:ext cx="439261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#include &lt;iostream.h&gt;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int main( 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{ char ch[ ]={"ab45yt~r3"};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int i,n=0;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for(i=0;ch[i]!=0;i++)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     if(ch[i]&gt;=</a:t>
            </a:r>
            <a:r>
              <a:rPr lang="fr-FR" altLang="zh-CN"/>
              <a:t>'</a:t>
            </a:r>
            <a:r>
              <a:rPr lang="en-US" altLang="zh-CN"/>
              <a:t>0</a:t>
            </a:r>
            <a:r>
              <a:rPr lang="fr-FR" altLang="zh-CN"/>
              <a:t>'</a:t>
            </a:r>
            <a:r>
              <a:rPr lang="en-US" altLang="zh-CN"/>
              <a:t>&amp;&amp;ch[i]&lt;=</a:t>
            </a:r>
            <a:r>
              <a:rPr lang="fr-FR" altLang="zh-CN"/>
              <a:t>'</a:t>
            </a:r>
            <a:r>
              <a:rPr lang="en-US" altLang="zh-CN"/>
              <a:t>9</a:t>
            </a:r>
            <a:r>
              <a:rPr lang="fr-FR" altLang="zh-CN"/>
              <a:t>'</a:t>
            </a:r>
            <a:r>
              <a:rPr lang="en-US" altLang="zh-CN"/>
              <a:t>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           n=n*10+ch[i]-</a:t>
            </a:r>
            <a:r>
              <a:rPr lang="fr-FR" altLang="zh-CN"/>
              <a:t>'</a:t>
            </a:r>
            <a:r>
              <a:rPr lang="en-US" altLang="zh-CN"/>
              <a:t>0</a:t>
            </a:r>
            <a:r>
              <a:rPr lang="fr-FR" altLang="zh-CN"/>
              <a:t>'</a:t>
            </a:r>
            <a:r>
              <a:rPr lang="en-US" altLang="zh-CN"/>
              <a:t>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cout&lt;&lt;n;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}</a:t>
            </a:r>
          </a:p>
        </p:txBody>
      </p:sp>
      <p:sp>
        <p:nvSpPr>
          <p:cNvPr id="309324" name="Rectangle 76">
            <a:extLst>
              <a:ext uri="{FF2B5EF4-FFF2-40B4-BE49-F238E27FC236}">
                <a16:creationId xmlns:a16="http://schemas.microsoft.com/office/drawing/2014/main" id="{55935A3C-F911-4E9C-8E2B-A2575B2C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029325"/>
            <a:ext cx="1981200" cy="6397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9326" name="Text Box 78">
            <a:extLst>
              <a:ext uri="{FF2B5EF4-FFF2-40B4-BE49-F238E27FC236}">
                <a16:creationId xmlns:a16="http://schemas.microsoft.com/office/drawing/2014/main" id="{5DB0B921-6C15-4267-B0D7-3A9C4CB15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0928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453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sp>
        <p:nvSpPr>
          <p:cNvPr id="309328" name="Rectangle 80">
            <a:extLst>
              <a:ext uri="{FF2B5EF4-FFF2-40B4-BE49-F238E27FC236}">
                <a16:creationId xmlns:a16="http://schemas.microsoft.com/office/drawing/2014/main" id="{4B689AAE-E13E-4DD9-9883-CDD2E6D4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628775"/>
            <a:ext cx="4392612" cy="4249738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9329" name="Text Box 81">
            <a:extLst>
              <a:ext uri="{FF2B5EF4-FFF2-40B4-BE49-F238E27FC236}">
                <a16:creationId xmlns:a16="http://schemas.microsoft.com/office/drawing/2014/main" id="{0B1BD6AE-A8FD-485F-B39B-791D925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700213"/>
            <a:ext cx="464343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#include &lt;iostream.h&gt;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int main( 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{ char ch[ ]={"ab45yt~r3"};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int i,n=0;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for(i=0;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   ch[i]&gt;=</a:t>
            </a:r>
            <a:r>
              <a:rPr lang="fr-FR" altLang="zh-CN"/>
              <a:t>'</a:t>
            </a:r>
            <a:r>
              <a:rPr lang="en-US" altLang="zh-CN"/>
              <a:t>0</a:t>
            </a:r>
            <a:r>
              <a:rPr lang="fr-FR" altLang="zh-CN"/>
              <a:t>'</a:t>
            </a:r>
            <a:r>
              <a:rPr lang="en-US" altLang="zh-CN"/>
              <a:t>&amp;&amp;ch[i]&lt;=</a:t>
            </a:r>
            <a:r>
              <a:rPr lang="fr-FR" altLang="zh-CN"/>
              <a:t>'</a:t>
            </a:r>
            <a:r>
              <a:rPr lang="en-US" altLang="zh-CN"/>
              <a:t>9</a:t>
            </a:r>
            <a:r>
              <a:rPr lang="fr-FR" altLang="zh-CN"/>
              <a:t>'</a:t>
            </a:r>
            <a:r>
              <a:rPr lang="en-US" altLang="zh-CN"/>
              <a:t>; i++)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     n=n*10+ch[i]-</a:t>
            </a:r>
            <a:r>
              <a:rPr lang="fr-FR" altLang="zh-CN"/>
              <a:t>'</a:t>
            </a:r>
            <a:r>
              <a:rPr lang="en-US" altLang="zh-CN"/>
              <a:t>0</a:t>
            </a:r>
            <a:r>
              <a:rPr lang="fr-FR" altLang="zh-CN"/>
              <a:t>'</a:t>
            </a:r>
            <a:r>
              <a:rPr lang="en-US" altLang="zh-CN"/>
              <a:t>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   cout&lt;&lt;n;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/>
              <a:t>}</a:t>
            </a:r>
          </a:p>
        </p:txBody>
      </p:sp>
      <p:sp>
        <p:nvSpPr>
          <p:cNvPr id="309330" name="Rectangle 82">
            <a:extLst>
              <a:ext uri="{FF2B5EF4-FFF2-40B4-BE49-F238E27FC236}">
                <a16:creationId xmlns:a16="http://schemas.microsoft.com/office/drawing/2014/main" id="{CA5A8145-C97F-41CC-ADCD-756E5600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021388"/>
            <a:ext cx="1981200" cy="6397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9331" name="Text Box 83">
            <a:extLst>
              <a:ext uri="{FF2B5EF4-FFF2-40B4-BE49-F238E27FC236}">
                <a16:creationId xmlns:a16="http://schemas.microsoft.com/office/drawing/2014/main" id="{049D0AE3-D9FF-4707-A221-1E4CE87B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0848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9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9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9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9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9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9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9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9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9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9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9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9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9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9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9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9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9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9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9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9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9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9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9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9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09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9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9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9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9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9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9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9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09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09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09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0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0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0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84" grpId="0" autoUpdateAnimBg="0"/>
      <p:bldP spid="309285" grpId="0" animBg="1"/>
      <p:bldP spid="309286" grpId="0" build="p" autoUpdateAnimBg="0"/>
      <p:bldP spid="309324" grpId="0" animBg="1"/>
      <p:bldP spid="309326" grpId="0" autoUpdateAnimBg="0"/>
      <p:bldP spid="309328" grpId="0" animBg="1"/>
      <p:bldP spid="309329" grpId="0" build="p" autoUpdateAnimBg="0"/>
      <p:bldP spid="309330" grpId="0" animBg="1"/>
      <p:bldP spid="3093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253" name="Group 149">
            <a:extLst>
              <a:ext uri="{FF2B5EF4-FFF2-40B4-BE49-F238E27FC236}">
                <a16:creationId xmlns:a16="http://schemas.microsoft.com/office/drawing/2014/main" id="{B63B1BAA-62EA-403D-85A0-7B1275A70BFB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4219575"/>
            <a:ext cx="1008062" cy="361950"/>
            <a:chOff x="4059" y="2386"/>
            <a:chExt cx="545" cy="267"/>
          </a:xfrm>
        </p:grpSpPr>
        <p:sp>
          <p:nvSpPr>
            <p:cNvPr id="303251" name="Oval 147">
              <a:extLst>
                <a:ext uri="{FF2B5EF4-FFF2-40B4-BE49-F238E27FC236}">
                  <a16:creationId xmlns:a16="http://schemas.microsoft.com/office/drawing/2014/main" id="{2248F499-A43D-4D04-B9A7-508A5ED9AF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0308">
              <a:off x="4059" y="2386"/>
              <a:ext cx="308" cy="267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  <a:effectLst>
              <a:outerShdw blurRad="63500" dist="107763" dir="2700000" algn="ctr" rotWithShape="0">
                <a:srgbClr val="009900">
                  <a:alpha val="74998"/>
                </a:srgbClr>
              </a:outerShdw>
            </a:effectLst>
            <a:extLst>
              <a:ext uri="{91240B29-F687-4f45-9708-019B960494DF}"/>
            </a:extLst>
          </p:spPr>
          <p:txBody>
            <a:bodyPr lIns="54000" rIns="540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32840" name="Line 148">
              <a:extLst>
                <a:ext uri="{FF2B5EF4-FFF2-40B4-BE49-F238E27FC236}">
                  <a16:creationId xmlns:a16="http://schemas.microsoft.com/office/drawing/2014/main" id="{9F9F1660-05A8-48DD-923A-9C959CCCD0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00308">
              <a:off x="4374" y="2538"/>
              <a:ext cx="230" cy="3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3107" name="Text Box 3">
            <a:extLst>
              <a:ext uri="{FF2B5EF4-FFF2-40B4-BE49-F238E27FC236}">
                <a16:creationId xmlns:a16="http://schemas.microsoft.com/office/drawing/2014/main" id="{88260C6F-D2B0-4272-96D8-AA1FEA7B9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55675"/>
            <a:ext cx="36004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a typeface="仿宋_GB2312" pitchFamily="49" charset="-122"/>
              </a:rPr>
              <a:t>char  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数组名</a:t>
            </a:r>
            <a:r>
              <a:rPr lang="en-US" altLang="zh-CN">
                <a:solidFill>
                  <a:schemeClr val="accent2"/>
                </a:solidFill>
                <a:ea typeface="仿宋_GB2312" pitchFamily="49" charset="-122"/>
              </a:rPr>
              <a:t>[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常量</a:t>
            </a:r>
            <a:r>
              <a:rPr lang="en-US" altLang="zh-CN">
                <a:solidFill>
                  <a:schemeClr val="accent2"/>
                </a:solidFill>
                <a:ea typeface="仿宋_GB2312" pitchFamily="49" charset="-122"/>
              </a:rPr>
              <a:t>][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常量</a:t>
            </a:r>
            <a:r>
              <a:rPr lang="en-US" altLang="zh-CN">
                <a:solidFill>
                  <a:schemeClr val="accent2"/>
                </a:solidFill>
                <a:ea typeface="仿宋_GB2312" pitchFamily="49" charset="-122"/>
              </a:rPr>
              <a:t>];</a:t>
            </a:r>
          </a:p>
        </p:txBody>
      </p:sp>
      <p:sp>
        <p:nvSpPr>
          <p:cNvPr id="303108" name="Text Box 4">
            <a:extLst>
              <a:ext uri="{FF2B5EF4-FFF2-40B4-BE49-F238E27FC236}">
                <a16:creationId xmlns:a16="http://schemas.microsoft.com/office/drawing/2014/main" id="{5E85D669-BD38-4AC6-BF73-97BA1105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88" y="908050"/>
            <a:ext cx="243840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定义方式</a:t>
            </a:r>
          </a:p>
        </p:txBody>
      </p:sp>
      <p:sp>
        <p:nvSpPr>
          <p:cNvPr id="303109" name="Text Box 5">
            <a:extLst>
              <a:ext uri="{FF2B5EF4-FFF2-40B4-BE49-F238E27FC236}">
                <a16:creationId xmlns:a16="http://schemas.microsoft.com/office/drawing/2014/main" id="{D13E3342-BB54-4210-BB67-C96AE714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303110" name="Text Box 6">
            <a:extLst>
              <a:ext uri="{FF2B5EF4-FFF2-40B4-BE49-F238E27FC236}">
                <a16:creationId xmlns:a16="http://schemas.microsoft.com/office/drawing/2014/main" id="{F12B92DD-5113-4B00-9A10-3841E8DF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412875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char  c[3][80];</a:t>
            </a:r>
            <a:endParaRPr lang="en-US" altLang="zh-CN" b="0"/>
          </a:p>
        </p:txBody>
      </p:sp>
      <p:sp>
        <p:nvSpPr>
          <p:cNvPr id="303181" name="Text Box 77">
            <a:extLst>
              <a:ext uri="{FF2B5EF4-FFF2-40B4-BE49-F238E27FC236}">
                <a16:creationId xmlns:a16="http://schemas.microsoft.com/office/drawing/2014/main" id="{B09D5379-FA33-4037-A8FA-64DF1BFF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184943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[0][0]</a:t>
            </a:r>
          </a:p>
        </p:txBody>
      </p:sp>
      <p:sp>
        <p:nvSpPr>
          <p:cNvPr id="303182" name="Text Box 78">
            <a:extLst>
              <a:ext uri="{FF2B5EF4-FFF2-40B4-BE49-F238E27FC236}">
                <a16:creationId xmlns:a16="http://schemas.microsoft.com/office/drawing/2014/main" id="{4BC16EA9-1264-47E1-A8A3-C14A9B0D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849438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[0][1]</a:t>
            </a:r>
          </a:p>
        </p:txBody>
      </p:sp>
      <p:sp>
        <p:nvSpPr>
          <p:cNvPr id="303183" name="Text Box 79">
            <a:extLst>
              <a:ext uri="{FF2B5EF4-FFF2-40B4-BE49-F238E27FC236}">
                <a16:creationId xmlns:a16="http://schemas.microsoft.com/office/drawing/2014/main" id="{72A1A581-FE49-4306-BABE-4F587E79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1849438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[0][2]</a:t>
            </a:r>
          </a:p>
        </p:txBody>
      </p:sp>
      <p:sp>
        <p:nvSpPr>
          <p:cNvPr id="303184" name="Text Box 80">
            <a:extLst>
              <a:ext uri="{FF2B5EF4-FFF2-40B4-BE49-F238E27FC236}">
                <a16:creationId xmlns:a16="http://schemas.microsoft.com/office/drawing/2014/main" id="{9099C3AC-EFAE-445D-8675-297CB0B5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1846263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[0][79]</a:t>
            </a:r>
          </a:p>
        </p:txBody>
      </p:sp>
      <p:sp>
        <p:nvSpPr>
          <p:cNvPr id="303185" name="Text Box 81">
            <a:extLst>
              <a:ext uri="{FF2B5EF4-FFF2-40B4-BE49-F238E27FC236}">
                <a16:creationId xmlns:a16="http://schemas.microsoft.com/office/drawing/2014/main" id="{DCF6197A-C34E-485E-BDAB-4762DA7D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2309813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[1][0]</a:t>
            </a:r>
          </a:p>
        </p:txBody>
      </p:sp>
      <p:sp>
        <p:nvSpPr>
          <p:cNvPr id="303186" name="Text Box 82">
            <a:extLst>
              <a:ext uri="{FF2B5EF4-FFF2-40B4-BE49-F238E27FC236}">
                <a16:creationId xmlns:a16="http://schemas.microsoft.com/office/drawing/2014/main" id="{6F6F5E05-16E1-4890-A643-99CA5F38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309813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[1][1]</a:t>
            </a:r>
          </a:p>
        </p:txBody>
      </p:sp>
      <p:sp>
        <p:nvSpPr>
          <p:cNvPr id="303187" name="Text Box 83">
            <a:extLst>
              <a:ext uri="{FF2B5EF4-FFF2-40B4-BE49-F238E27FC236}">
                <a16:creationId xmlns:a16="http://schemas.microsoft.com/office/drawing/2014/main" id="{7B056529-41AB-402A-93E7-7463E5EC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2309813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[1][2]</a:t>
            </a:r>
          </a:p>
        </p:txBody>
      </p:sp>
      <p:sp>
        <p:nvSpPr>
          <p:cNvPr id="303188" name="Text Box 84">
            <a:extLst>
              <a:ext uri="{FF2B5EF4-FFF2-40B4-BE49-F238E27FC236}">
                <a16:creationId xmlns:a16="http://schemas.microsoft.com/office/drawing/2014/main" id="{81C0E5D4-8521-4FBE-A9DC-B8924FBE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2309813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[1][79]</a:t>
            </a:r>
          </a:p>
        </p:txBody>
      </p:sp>
      <p:sp>
        <p:nvSpPr>
          <p:cNvPr id="303189" name="Text Box 85">
            <a:extLst>
              <a:ext uri="{FF2B5EF4-FFF2-40B4-BE49-F238E27FC236}">
                <a16:creationId xmlns:a16="http://schemas.microsoft.com/office/drawing/2014/main" id="{ECFA74D0-9ED2-4AB7-9DAD-69540BF3A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2770188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[2][0]</a:t>
            </a:r>
          </a:p>
        </p:txBody>
      </p:sp>
      <p:sp>
        <p:nvSpPr>
          <p:cNvPr id="303190" name="Text Box 86">
            <a:extLst>
              <a:ext uri="{FF2B5EF4-FFF2-40B4-BE49-F238E27FC236}">
                <a16:creationId xmlns:a16="http://schemas.microsoft.com/office/drawing/2014/main" id="{50778481-BA77-44D0-AAD6-61A44530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770188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[2][1]</a:t>
            </a:r>
          </a:p>
        </p:txBody>
      </p:sp>
      <p:sp>
        <p:nvSpPr>
          <p:cNvPr id="303191" name="Text Box 87">
            <a:extLst>
              <a:ext uri="{FF2B5EF4-FFF2-40B4-BE49-F238E27FC236}">
                <a16:creationId xmlns:a16="http://schemas.microsoft.com/office/drawing/2014/main" id="{F02F5BB1-48CC-478D-A653-5F7D03F3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2770188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[2][2]</a:t>
            </a:r>
          </a:p>
        </p:txBody>
      </p:sp>
      <p:sp>
        <p:nvSpPr>
          <p:cNvPr id="303192" name="Text Box 88">
            <a:extLst>
              <a:ext uri="{FF2B5EF4-FFF2-40B4-BE49-F238E27FC236}">
                <a16:creationId xmlns:a16="http://schemas.microsoft.com/office/drawing/2014/main" id="{E32F6B3A-4FD3-4C74-8FB7-7AD99560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277018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[2][79]</a:t>
            </a:r>
          </a:p>
        </p:txBody>
      </p:sp>
      <p:sp>
        <p:nvSpPr>
          <p:cNvPr id="303193" name="Line 89">
            <a:extLst>
              <a:ext uri="{FF2B5EF4-FFF2-40B4-BE49-F238E27FC236}">
                <a16:creationId xmlns:a16="http://schemas.microsoft.com/office/drawing/2014/main" id="{DD46BF15-2B85-4309-B8D8-80C7E0281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8038"/>
            <a:ext cx="3887788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94" name="Line 90">
            <a:extLst>
              <a:ext uri="{FF2B5EF4-FFF2-40B4-BE49-F238E27FC236}">
                <a16:creationId xmlns:a16="http://schemas.microsoft.com/office/drawing/2014/main" id="{3904096F-05DE-4661-9731-483C2A633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" y="2538413"/>
            <a:ext cx="3932238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95" name="Line 91">
            <a:extLst>
              <a:ext uri="{FF2B5EF4-FFF2-40B4-BE49-F238E27FC236}">
                <a16:creationId xmlns:a16="http://schemas.microsoft.com/office/drawing/2014/main" id="{8F359547-86EC-4717-BEA5-02028CC6A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" y="2998788"/>
            <a:ext cx="3932238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99" name="Line 95">
            <a:extLst>
              <a:ext uri="{FF2B5EF4-FFF2-40B4-BE49-F238E27FC236}">
                <a16:creationId xmlns:a16="http://schemas.microsoft.com/office/drawing/2014/main" id="{5FB712B4-C3F8-4C7F-8A14-5120CB2D2E5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079500" y="2528888"/>
            <a:ext cx="1368425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00" name="Line 96">
            <a:extLst>
              <a:ext uri="{FF2B5EF4-FFF2-40B4-BE49-F238E27FC236}">
                <a16:creationId xmlns:a16="http://schemas.microsoft.com/office/drawing/2014/main" id="{24F87891-6A82-431D-805D-3E8218BCD14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893094" y="2531269"/>
            <a:ext cx="1363662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01" name="Line 97">
            <a:extLst>
              <a:ext uri="{FF2B5EF4-FFF2-40B4-BE49-F238E27FC236}">
                <a16:creationId xmlns:a16="http://schemas.microsoft.com/office/drawing/2014/main" id="{D2A2528A-9CD1-4FB0-86D6-EAE6C3764F9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85257" y="2531269"/>
            <a:ext cx="1363662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02" name="Line 98">
            <a:extLst>
              <a:ext uri="{FF2B5EF4-FFF2-40B4-BE49-F238E27FC236}">
                <a16:creationId xmlns:a16="http://schemas.microsoft.com/office/drawing/2014/main" id="{A6CCC87D-74D0-4348-A87A-7D79D778671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845719" y="2531269"/>
            <a:ext cx="1363662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07" name="Text Box 103">
            <a:extLst>
              <a:ext uri="{FF2B5EF4-FFF2-40B4-BE49-F238E27FC236}">
                <a16:creationId xmlns:a16="http://schemas.microsoft.com/office/drawing/2014/main" id="{8F1DB7D5-B22C-4F86-8993-328DB09A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3238"/>
            <a:ext cx="81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c[0]</a:t>
            </a:r>
          </a:p>
        </p:txBody>
      </p:sp>
      <p:sp>
        <p:nvSpPr>
          <p:cNvPr id="303208" name="Text Box 104">
            <a:extLst>
              <a:ext uri="{FF2B5EF4-FFF2-40B4-BE49-F238E27FC236}">
                <a16:creationId xmlns:a16="http://schemas.microsoft.com/office/drawing/2014/main" id="{3014E94F-E35D-47CE-BC1A-37BAC3ED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62188"/>
            <a:ext cx="81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c[1]</a:t>
            </a:r>
          </a:p>
        </p:txBody>
      </p:sp>
      <p:sp>
        <p:nvSpPr>
          <p:cNvPr id="303209" name="Text Box 105">
            <a:extLst>
              <a:ext uri="{FF2B5EF4-FFF2-40B4-BE49-F238E27FC236}">
                <a16:creationId xmlns:a16="http://schemas.microsoft.com/office/drawing/2014/main" id="{130571B0-B6C2-468C-B4FB-CE4A3316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08275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c[2]</a:t>
            </a:r>
          </a:p>
        </p:txBody>
      </p:sp>
      <p:sp>
        <p:nvSpPr>
          <p:cNvPr id="303210" name="Text Box 106">
            <a:extLst>
              <a:ext uri="{FF2B5EF4-FFF2-40B4-BE49-F238E27FC236}">
                <a16:creationId xmlns:a16="http://schemas.microsoft.com/office/drawing/2014/main" id="{769C6052-6937-4FC3-81E4-9BEFD08DA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1846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</p:txBody>
      </p:sp>
      <p:sp>
        <p:nvSpPr>
          <p:cNvPr id="303211" name="Text Box 107">
            <a:extLst>
              <a:ext uri="{FF2B5EF4-FFF2-40B4-BE49-F238E27FC236}">
                <a16:creationId xmlns:a16="http://schemas.microsoft.com/office/drawing/2014/main" id="{CC127308-DA77-48A3-86E0-12DDF0D8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3241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</p:txBody>
      </p:sp>
      <p:sp>
        <p:nvSpPr>
          <p:cNvPr id="303212" name="Text Box 108">
            <a:extLst>
              <a:ext uri="{FF2B5EF4-FFF2-40B4-BE49-F238E27FC236}">
                <a16:creationId xmlns:a16="http://schemas.microsoft.com/office/drawing/2014/main" id="{C00EEB74-EC31-4343-BDCA-371540ACC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75431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</p:txBody>
      </p:sp>
      <p:sp>
        <p:nvSpPr>
          <p:cNvPr id="303214" name="Rectangle 110">
            <a:extLst>
              <a:ext uri="{FF2B5EF4-FFF2-40B4-BE49-F238E27FC236}">
                <a16:creationId xmlns:a16="http://schemas.microsoft.com/office/drawing/2014/main" id="{AA473010-2584-42B8-A345-9F03C46D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584575"/>
            <a:ext cx="990600" cy="3203575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3215" name="Line 111">
            <a:extLst>
              <a:ext uri="{FF2B5EF4-FFF2-40B4-BE49-F238E27FC236}">
                <a16:creationId xmlns:a16="http://schemas.microsoft.com/office/drawing/2014/main" id="{22BD5649-BDBE-497F-88BF-D46E81C86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39497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18" name="Text Box 114">
            <a:extLst>
              <a:ext uri="{FF2B5EF4-FFF2-40B4-BE49-F238E27FC236}">
                <a16:creationId xmlns:a16="http://schemas.microsoft.com/office/drawing/2014/main" id="{E9FEC3A0-DB22-4F35-8538-9D4A8A4B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34925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c[0][0]</a:t>
            </a:r>
          </a:p>
        </p:txBody>
      </p:sp>
      <p:sp>
        <p:nvSpPr>
          <p:cNvPr id="303219" name="Text Box 115">
            <a:extLst>
              <a:ext uri="{FF2B5EF4-FFF2-40B4-BE49-F238E27FC236}">
                <a16:creationId xmlns:a16="http://schemas.microsoft.com/office/drawing/2014/main" id="{9909C6A1-565E-4F54-84D5-E057BCA8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31877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数组</a:t>
            </a:r>
            <a:r>
              <a:rPr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c</a:t>
            </a:r>
          </a:p>
        </p:txBody>
      </p:sp>
      <p:sp>
        <p:nvSpPr>
          <p:cNvPr id="303220" name="Line 116">
            <a:extLst>
              <a:ext uri="{FF2B5EF4-FFF2-40B4-BE49-F238E27FC236}">
                <a16:creationId xmlns:a16="http://schemas.microsoft.com/office/drawing/2014/main" id="{7F097214-4F19-4A2F-89C8-393DD3AAA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4411663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1" name="Line 117">
            <a:extLst>
              <a:ext uri="{FF2B5EF4-FFF2-40B4-BE49-F238E27FC236}">
                <a16:creationId xmlns:a16="http://schemas.microsoft.com/office/drawing/2014/main" id="{A968FD24-7B75-48C2-A8A8-914F0CC8D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4700588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2" name="Line 118">
            <a:extLst>
              <a:ext uri="{FF2B5EF4-FFF2-40B4-BE49-F238E27FC236}">
                <a16:creationId xmlns:a16="http://schemas.microsoft.com/office/drawing/2014/main" id="{28D88B88-680C-4679-AF8A-ACBE92CA0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4987925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3" name="Line 119">
            <a:extLst>
              <a:ext uri="{FF2B5EF4-FFF2-40B4-BE49-F238E27FC236}">
                <a16:creationId xmlns:a16="http://schemas.microsoft.com/office/drawing/2014/main" id="{B8293948-E0DE-4EF5-B18D-42604BFD2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419725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4" name="Line 120">
            <a:extLst>
              <a:ext uri="{FF2B5EF4-FFF2-40B4-BE49-F238E27FC236}">
                <a16:creationId xmlns:a16="http://schemas.microsoft.com/office/drawing/2014/main" id="{8D8ABD02-FAE4-4BD4-BBE7-D955E05AF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70865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5" name="Line 121">
            <a:extLst>
              <a:ext uri="{FF2B5EF4-FFF2-40B4-BE49-F238E27FC236}">
                <a16:creationId xmlns:a16="http://schemas.microsoft.com/office/drawing/2014/main" id="{3BCE3CAF-594B-4372-B23D-3F647D4DC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995988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6" name="Line 122">
            <a:extLst>
              <a:ext uri="{FF2B5EF4-FFF2-40B4-BE49-F238E27FC236}">
                <a16:creationId xmlns:a16="http://schemas.microsoft.com/office/drawing/2014/main" id="{EB6B91E5-4768-4147-AD8D-22C2B2FEB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6427788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228" name="Text Box 124">
            <a:extLst>
              <a:ext uri="{FF2B5EF4-FFF2-40B4-BE49-F238E27FC236}">
                <a16:creationId xmlns:a16="http://schemas.microsoft.com/office/drawing/2014/main" id="{30A604E3-382A-425F-937D-4BEC4207C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38830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3230" name="Text Box 126">
            <a:extLst>
              <a:ext uri="{FF2B5EF4-FFF2-40B4-BE49-F238E27FC236}">
                <a16:creationId xmlns:a16="http://schemas.microsoft.com/office/drawing/2014/main" id="{E9CB5569-3BA5-4DE3-8ABF-E8C10E28B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4340225"/>
            <a:ext cx="132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c[0][79]</a:t>
            </a:r>
          </a:p>
        </p:txBody>
      </p:sp>
      <p:sp>
        <p:nvSpPr>
          <p:cNvPr id="303231" name="Text Box 127">
            <a:extLst>
              <a:ext uri="{FF2B5EF4-FFF2-40B4-BE49-F238E27FC236}">
                <a16:creationId xmlns:a16="http://schemas.microsoft.com/office/drawing/2014/main" id="{D063FFD1-2BE5-489D-97ED-3784E257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60216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c[1][0]</a:t>
            </a:r>
          </a:p>
        </p:txBody>
      </p:sp>
      <p:sp>
        <p:nvSpPr>
          <p:cNvPr id="303233" name="Text Box 129">
            <a:extLst>
              <a:ext uri="{FF2B5EF4-FFF2-40B4-BE49-F238E27FC236}">
                <a16:creationId xmlns:a16="http://schemas.microsoft.com/office/drawing/2014/main" id="{AD94869E-028D-4E05-9E50-0A6D7899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2288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c[1][79]</a:t>
            </a:r>
          </a:p>
        </p:txBody>
      </p:sp>
      <p:sp>
        <p:nvSpPr>
          <p:cNvPr id="303235" name="Text Box 131">
            <a:extLst>
              <a:ext uri="{FF2B5EF4-FFF2-40B4-BE49-F238E27FC236}">
                <a16:creationId xmlns:a16="http://schemas.microsoft.com/office/drawing/2014/main" id="{325C5F43-2F17-4B43-825D-BA45B5F7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56102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c[2][0]</a:t>
            </a:r>
          </a:p>
        </p:txBody>
      </p:sp>
      <p:sp>
        <p:nvSpPr>
          <p:cNvPr id="303236" name="Text Box 132">
            <a:extLst>
              <a:ext uri="{FF2B5EF4-FFF2-40B4-BE49-F238E27FC236}">
                <a16:creationId xmlns:a16="http://schemas.microsoft.com/office/drawing/2014/main" id="{08B3B300-528B-480A-94C7-28EFBDDA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635635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c[2][79]</a:t>
            </a:r>
          </a:p>
        </p:txBody>
      </p:sp>
      <p:sp>
        <p:nvSpPr>
          <p:cNvPr id="303239" name="Text Box 135">
            <a:extLst>
              <a:ext uri="{FF2B5EF4-FFF2-40B4-BE49-F238E27FC236}">
                <a16:creationId xmlns:a16="http://schemas.microsoft.com/office/drawing/2014/main" id="{64809CF3-C185-4EA3-87D0-4535184C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48910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3240" name="Text Box 136">
            <a:extLst>
              <a:ext uri="{FF2B5EF4-FFF2-40B4-BE49-F238E27FC236}">
                <a16:creationId xmlns:a16="http://schemas.microsoft.com/office/drawing/2014/main" id="{03C24B0E-E5D6-4DCF-9C11-FFABAB81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59705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03241" name="Rectangle 137">
            <a:extLst>
              <a:ext uri="{FF2B5EF4-FFF2-40B4-BE49-F238E27FC236}">
                <a16:creationId xmlns:a16="http://schemas.microsoft.com/office/drawing/2014/main" id="{6AF0C1A9-F830-4EAB-BED5-07A439BF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2820" name="Rectangle 138">
            <a:extLst>
              <a:ext uri="{FF2B5EF4-FFF2-40B4-BE49-F238E27FC236}">
                <a16:creationId xmlns:a16="http://schemas.microsoft.com/office/drawing/2014/main" id="{20E1E1A8-5904-488A-8A72-5A2E40CC03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2821" name="Rectangle 139">
            <a:extLst>
              <a:ext uri="{FF2B5EF4-FFF2-40B4-BE49-F238E27FC236}">
                <a16:creationId xmlns:a16="http://schemas.microsoft.com/office/drawing/2014/main" id="{4AC072BE-46B3-4ACE-8106-17424D37AD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2822" name="Line 140">
            <a:extLst>
              <a:ext uri="{FF2B5EF4-FFF2-40B4-BE49-F238E27FC236}">
                <a16:creationId xmlns:a16="http://schemas.microsoft.com/office/drawing/2014/main" id="{BA45881B-C4D0-4677-AC2D-A0EB5BDDB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EA46EC11-436E-4E3A-9FE4-C3FE6C0BE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53975"/>
            <a:ext cx="5730875" cy="782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二</a:t>
            </a:r>
            <a:r>
              <a:rPr lang="en-US" altLang="zh-CN" sz="4400" dirty="0"/>
              <a:t> </a:t>
            </a:r>
            <a:r>
              <a:rPr lang="zh-CN" altLang="en-US" sz="4400" dirty="0"/>
              <a:t>维</a:t>
            </a:r>
            <a:r>
              <a:rPr lang="en-US" altLang="zh-CN" sz="4400" dirty="0"/>
              <a:t> </a:t>
            </a:r>
            <a:r>
              <a:rPr lang="zh-CN" altLang="en-US" sz="4400" dirty="0"/>
              <a:t>字</a:t>
            </a:r>
            <a:r>
              <a:rPr lang="en-US" altLang="zh-CN" sz="4400" dirty="0"/>
              <a:t> </a:t>
            </a:r>
            <a:r>
              <a:rPr lang="zh-CN" altLang="en-US" sz="4400" dirty="0"/>
              <a:t>符</a:t>
            </a:r>
            <a:r>
              <a:rPr lang="en-US" altLang="zh-CN" sz="4400" dirty="0"/>
              <a:t> </a:t>
            </a:r>
            <a:r>
              <a:rPr lang="zh-CN" altLang="en-US" sz="4400" dirty="0"/>
              <a:t>数</a:t>
            </a:r>
            <a:r>
              <a:rPr lang="en-US" altLang="zh-CN" sz="4400" dirty="0"/>
              <a:t> </a:t>
            </a:r>
            <a:r>
              <a:rPr lang="zh-CN" altLang="en-US" sz="4400" dirty="0"/>
              <a:t>组</a:t>
            </a:r>
          </a:p>
        </p:txBody>
      </p:sp>
      <p:sp>
        <p:nvSpPr>
          <p:cNvPr id="303245" name="Text Box 141">
            <a:extLst>
              <a:ext uri="{FF2B5EF4-FFF2-40B4-BE49-F238E27FC236}">
                <a16:creationId xmlns:a16="http://schemas.microsoft.com/office/drawing/2014/main" id="{E6F0BAA7-DB3B-4C8A-844B-542F4164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84313"/>
            <a:ext cx="3960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有一篇文章，有</a:t>
            </a:r>
            <a:r>
              <a:rPr lang="en-US" altLang="zh-CN"/>
              <a:t>3</a:t>
            </a:r>
            <a:r>
              <a:rPr lang="zh-CN" altLang="en-US"/>
              <a:t>行文字，每行有</a:t>
            </a:r>
            <a:r>
              <a:rPr lang="en-US" altLang="zh-CN"/>
              <a:t>80</a:t>
            </a:r>
            <a:r>
              <a:rPr lang="zh-CN" altLang="en-US"/>
              <a:t>个字符，请输入这篇文章并输出。</a:t>
            </a:r>
          </a:p>
        </p:txBody>
      </p:sp>
      <p:sp>
        <p:nvSpPr>
          <p:cNvPr id="303246" name="Rectangle 142">
            <a:extLst>
              <a:ext uri="{FF2B5EF4-FFF2-40B4-BE49-F238E27FC236}">
                <a16:creationId xmlns:a16="http://schemas.microsoft.com/office/drawing/2014/main" id="{E530BAFF-47EC-429F-901F-0A36FF93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3960812" cy="273685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3247" name="Text Box 143">
            <a:extLst>
              <a:ext uri="{FF2B5EF4-FFF2-40B4-BE49-F238E27FC236}">
                <a16:creationId xmlns:a16="http://schemas.microsoft.com/office/drawing/2014/main" id="{FE02C8C7-7DF9-45AE-A39E-E8CFEAD7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735263"/>
            <a:ext cx="2952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{ char c[3][80];int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for(i=0;i&lt;3;i++)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gets(c[i]);   </a:t>
            </a:r>
          </a:p>
        </p:txBody>
      </p:sp>
      <p:sp>
        <p:nvSpPr>
          <p:cNvPr id="303254" name="Text Box 150">
            <a:extLst>
              <a:ext uri="{FF2B5EF4-FFF2-40B4-BE49-F238E27FC236}">
                <a16:creationId xmlns:a16="http://schemas.microsoft.com/office/drawing/2014/main" id="{D062FF5A-1270-47AB-9371-67B12FD1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3932238"/>
            <a:ext cx="1908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第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行地址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defRPr/>
            </a:pPr>
            <a:r>
              <a:rPr kumimoji="0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&amp;c[i][0]</a:t>
            </a:r>
          </a:p>
        </p:txBody>
      </p:sp>
      <p:sp>
        <p:nvSpPr>
          <p:cNvPr id="303255" name="Text Box 151">
            <a:extLst>
              <a:ext uri="{FF2B5EF4-FFF2-40B4-BE49-F238E27FC236}">
                <a16:creationId xmlns:a16="http://schemas.microsoft.com/office/drawing/2014/main" id="{B6647ECB-DDE2-4C17-AEEE-1CDC453E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81525"/>
            <a:ext cx="2952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for(i=0;i&lt;3;i++)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puts(c[i]);}   </a:t>
            </a:r>
          </a:p>
        </p:txBody>
      </p:sp>
      <p:sp>
        <p:nvSpPr>
          <p:cNvPr id="303256" name="Rectangle 152">
            <a:extLst>
              <a:ext uri="{FF2B5EF4-FFF2-40B4-BE49-F238E27FC236}">
                <a16:creationId xmlns:a16="http://schemas.microsoft.com/office/drawing/2014/main" id="{E90DE7EC-54B0-472F-88F0-57C376D0E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516563"/>
            <a:ext cx="2735262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58" name="Text Box 154">
            <a:extLst>
              <a:ext uri="{FF2B5EF4-FFF2-40B4-BE49-F238E27FC236}">
                <a16:creationId xmlns:a16="http://schemas.microsoft.com/office/drawing/2014/main" id="{CC2D515D-2390-4AA3-8CB1-CF0DA9F8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5165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I am a student.   </a:t>
            </a:r>
          </a:p>
        </p:txBody>
      </p:sp>
      <p:sp>
        <p:nvSpPr>
          <p:cNvPr id="303259" name="Text Box 155">
            <a:extLst>
              <a:ext uri="{FF2B5EF4-FFF2-40B4-BE49-F238E27FC236}">
                <a16:creationId xmlns:a16="http://schemas.microsoft.com/office/drawing/2014/main" id="{2ECCE535-93C2-413D-9B04-DB0D7718E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5480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303260" name="Text Box 156">
            <a:extLst>
              <a:ext uri="{FF2B5EF4-FFF2-40B4-BE49-F238E27FC236}">
                <a16:creationId xmlns:a16="http://schemas.microsoft.com/office/drawing/2014/main" id="{B2CFA5F4-FB3B-4444-ADB4-90CDC066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63963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303261" name="Text Box 157">
            <a:extLst>
              <a:ext uri="{FF2B5EF4-FFF2-40B4-BE49-F238E27FC236}">
                <a16:creationId xmlns:a16="http://schemas.microsoft.com/office/drawing/2014/main" id="{E0A5826F-0482-44B0-99FB-59F2C012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876925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%^#*()UHUN   </a:t>
            </a:r>
          </a:p>
        </p:txBody>
      </p:sp>
      <p:sp>
        <p:nvSpPr>
          <p:cNvPr id="303262" name="Text Box 158">
            <a:extLst>
              <a:ext uri="{FF2B5EF4-FFF2-40B4-BE49-F238E27FC236}">
                <a16:creationId xmlns:a16="http://schemas.microsoft.com/office/drawing/2014/main" id="{2734C489-B537-4F16-8E86-98C817BB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6275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</a:p>
        </p:txBody>
      </p:sp>
      <p:sp>
        <p:nvSpPr>
          <p:cNvPr id="303263" name="Text Box 159">
            <a:extLst>
              <a:ext uri="{FF2B5EF4-FFF2-40B4-BE49-F238E27FC236}">
                <a16:creationId xmlns:a16="http://schemas.microsoft.com/office/drawing/2014/main" id="{04E5B82D-5E0B-438E-8D77-98ACC06A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974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303264" name="Text Box 160">
            <a:extLst>
              <a:ext uri="{FF2B5EF4-FFF2-40B4-BE49-F238E27FC236}">
                <a16:creationId xmlns:a16="http://schemas.microsoft.com/office/drawing/2014/main" id="{EC2B6BFB-9ADA-4670-BD6E-CD109A2ED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237288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Kkyyzztt uuu   </a:t>
            </a:r>
          </a:p>
        </p:txBody>
      </p:sp>
      <p:sp>
        <p:nvSpPr>
          <p:cNvPr id="303265" name="Text Box 161">
            <a:extLst>
              <a:ext uri="{FF2B5EF4-FFF2-40B4-BE49-F238E27FC236}">
                <a16:creationId xmlns:a16="http://schemas.microsoft.com/office/drawing/2014/main" id="{F14999E9-F8C3-4C27-9048-62AA7A67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566102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K   </a:t>
            </a:r>
          </a:p>
        </p:txBody>
      </p:sp>
      <p:sp>
        <p:nvSpPr>
          <p:cNvPr id="303266" name="Text Box 162">
            <a:extLst>
              <a:ext uri="{FF2B5EF4-FFF2-40B4-BE49-F238E27FC236}">
                <a16:creationId xmlns:a16="http://schemas.microsoft.com/office/drawing/2014/main" id="{28AD16B5-39EB-4C48-BA32-84F09253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05488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3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0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0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0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0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0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0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0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0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0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0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0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0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0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0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0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0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0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0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0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0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0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0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0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0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0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30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0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0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0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0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03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03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03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303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03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03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03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03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03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03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03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303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03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303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303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03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30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5" dur="500"/>
                                        <p:tgtEl>
                                          <p:spTgt spid="30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0" dur="500"/>
                                        <p:tgtEl>
                                          <p:spTgt spid="30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0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0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30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30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0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0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0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30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30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30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30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0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30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30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30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0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30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30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30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30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30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30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30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30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30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30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30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30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30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30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30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30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30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30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30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30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30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30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30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30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30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0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30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30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30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nimBg="1" autoUpdateAnimBg="0"/>
      <p:bldP spid="303108" grpId="0" autoUpdateAnimBg="0"/>
      <p:bldP spid="303109" grpId="0" autoUpdateAnimBg="0"/>
      <p:bldP spid="303110" grpId="0" autoUpdateAnimBg="0"/>
      <p:bldP spid="303181" grpId="0" autoUpdateAnimBg="0"/>
      <p:bldP spid="303182" grpId="0" autoUpdateAnimBg="0"/>
      <p:bldP spid="303183" grpId="0" autoUpdateAnimBg="0"/>
      <p:bldP spid="303184" grpId="0" autoUpdateAnimBg="0"/>
      <p:bldP spid="303185" grpId="0" autoUpdateAnimBg="0"/>
      <p:bldP spid="303186" grpId="0" autoUpdateAnimBg="0"/>
      <p:bldP spid="303187" grpId="0" autoUpdateAnimBg="0"/>
      <p:bldP spid="303188" grpId="0" autoUpdateAnimBg="0"/>
      <p:bldP spid="303189" grpId="0" autoUpdateAnimBg="0"/>
      <p:bldP spid="303190" grpId="0" autoUpdateAnimBg="0"/>
      <p:bldP spid="303191" grpId="0" autoUpdateAnimBg="0"/>
      <p:bldP spid="303192" grpId="0" autoUpdateAnimBg="0"/>
      <p:bldP spid="303207" grpId="0" autoUpdateAnimBg="0"/>
      <p:bldP spid="303208" grpId="0" autoUpdateAnimBg="0"/>
      <p:bldP spid="303209" grpId="0" autoUpdateAnimBg="0"/>
      <p:bldP spid="303210" grpId="0" autoUpdateAnimBg="0"/>
      <p:bldP spid="303211" grpId="0" autoUpdateAnimBg="0"/>
      <p:bldP spid="303212" grpId="0" autoUpdateAnimBg="0"/>
      <p:bldP spid="303214" grpId="0" animBg="1"/>
      <p:bldP spid="303218" grpId="0" autoUpdateAnimBg="0"/>
      <p:bldP spid="303219" grpId="0" autoUpdateAnimBg="0"/>
      <p:bldP spid="303228" grpId="0" autoUpdateAnimBg="0"/>
      <p:bldP spid="303230" grpId="0" autoUpdateAnimBg="0"/>
      <p:bldP spid="303231" grpId="0" autoUpdateAnimBg="0"/>
      <p:bldP spid="303233" grpId="0" autoUpdateAnimBg="0"/>
      <p:bldP spid="303235" grpId="0" autoUpdateAnimBg="0"/>
      <p:bldP spid="303236" grpId="0" autoUpdateAnimBg="0"/>
      <p:bldP spid="303239" grpId="0" autoUpdateAnimBg="0"/>
      <p:bldP spid="303240" grpId="0" autoUpdateAnimBg="0"/>
      <p:bldP spid="303245" grpId="0" autoUpdateAnimBg="0"/>
      <p:bldP spid="303246" grpId="0" animBg="1"/>
      <p:bldP spid="303247" grpId="0" build="p" autoUpdateAnimBg="0"/>
      <p:bldP spid="303254" grpId="0" build="p" autoUpdateAnimBg="0"/>
      <p:bldP spid="303255" grpId="0" build="p" autoUpdateAnimBg="0"/>
      <p:bldP spid="303256" grpId="0" animBg="1"/>
      <p:bldP spid="303258" grpId="0" build="p" autoUpdateAnimBg="0"/>
      <p:bldP spid="303259" grpId="0" build="p" autoUpdateAnimBg="0"/>
      <p:bldP spid="303260" grpId="0" build="p" autoUpdateAnimBg="0"/>
      <p:bldP spid="303261" grpId="0" build="p" autoUpdateAnimBg="0"/>
      <p:bldP spid="303262" grpId="0" build="p" autoUpdateAnimBg="0"/>
      <p:bldP spid="303263" grpId="0" build="p" autoUpdateAnimBg="0"/>
      <p:bldP spid="303264" grpId="0" build="p" autoUpdateAnimBg="0"/>
      <p:bldP spid="303265" grpId="0" build="p" autoUpdateAnimBg="0"/>
      <p:bldP spid="30326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81" name="Rectangle 53">
            <a:extLst>
              <a:ext uri="{FF2B5EF4-FFF2-40B4-BE49-F238E27FC236}">
                <a16:creationId xmlns:a16="http://schemas.microsoft.com/office/drawing/2014/main" id="{61C21A4A-E0E0-4301-8365-54FC5BED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795" name="Rectangle 54">
            <a:extLst>
              <a:ext uri="{FF2B5EF4-FFF2-40B4-BE49-F238E27FC236}">
                <a16:creationId xmlns:a16="http://schemas.microsoft.com/office/drawing/2014/main" id="{35398FF0-4D0B-4D97-BEA6-FD26AE7E8F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3796" name="Rectangle 55">
            <a:extLst>
              <a:ext uri="{FF2B5EF4-FFF2-40B4-BE49-F238E27FC236}">
                <a16:creationId xmlns:a16="http://schemas.microsoft.com/office/drawing/2014/main" id="{FBA8023B-9AFF-4AC0-86C5-12E89E2B68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038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3797" name="Line 56">
            <a:extLst>
              <a:ext uri="{FF2B5EF4-FFF2-40B4-BE49-F238E27FC236}">
                <a16:creationId xmlns:a16="http://schemas.microsoft.com/office/drawing/2014/main" id="{B7723217-A828-4F47-8559-260A6C093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85" name="Rectangle 57">
            <a:extLst>
              <a:ext uri="{FF2B5EF4-FFF2-40B4-BE49-F238E27FC236}">
                <a16:creationId xmlns:a16="http://schemas.microsoft.com/office/drawing/2014/main" id="{64B2D091-68CF-453C-9C98-964E25D48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53975"/>
            <a:ext cx="5441950" cy="782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二</a:t>
            </a:r>
            <a:r>
              <a:rPr lang="en-US" altLang="zh-CN" sz="4400" dirty="0"/>
              <a:t> </a:t>
            </a:r>
            <a:r>
              <a:rPr lang="zh-CN" altLang="en-US" sz="4400" dirty="0"/>
              <a:t>维</a:t>
            </a:r>
            <a:r>
              <a:rPr lang="en-US" altLang="zh-CN" sz="4400" dirty="0"/>
              <a:t> </a:t>
            </a:r>
            <a:r>
              <a:rPr lang="zh-CN" altLang="en-US" sz="4400" dirty="0"/>
              <a:t>字</a:t>
            </a:r>
            <a:r>
              <a:rPr lang="en-US" altLang="zh-CN" sz="4400" dirty="0"/>
              <a:t> </a:t>
            </a:r>
            <a:r>
              <a:rPr lang="zh-CN" altLang="en-US" sz="4400" dirty="0"/>
              <a:t>符</a:t>
            </a:r>
            <a:r>
              <a:rPr lang="en-US" altLang="zh-CN" sz="4400" dirty="0"/>
              <a:t> </a:t>
            </a:r>
            <a:r>
              <a:rPr lang="zh-CN" altLang="en-US" sz="4400" dirty="0"/>
              <a:t>数</a:t>
            </a:r>
            <a:r>
              <a:rPr lang="en-US" altLang="zh-CN" sz="4400" dirty="0"/>
              <a:t> </a:t>
            </a:r>
            <a:r>
              <a:rPr lang="zh-CN" altLang="en-US" sz="4400" dirty="0"/>
              <a:t>组</a:t>
            </a:r>
          </a:p>
        </p:txBody>
      </p:sp>
      <p:sp>
        <p:nvSpPr>
          <p:cNvPr id="304186" name="Text Box 58">
            <a:extLst>
              <a:ext uri="{FF2B5EF4-FFF2-40B4-BE49-F238E27FC236}">
                <a16:creationId xmlns:a16="http://schemas.microsoft.com/office/drawing/2014/main" id="{B180C831-8E7B-41FF-ACAC-AB1ADA9C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35290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自学 有一篇文章，有</a:t>
            </a:r>
            <a:r>
              <a:rPr lang="en-US" altLang="zh-CN"/>
              <a:t>3</a:t>
            </a:r>
            <a:r>
              <a:rPr lang="zh-CN" altLang="en-US"/>
              <a:t>行文字，每行有</a:t>
            </a:r>
            <a:r>
              <a:rPr lang="en-US" altLang="zh-CN"/>
              <a:t>80</a:t>
            </a:r>
            <a:r>
              <a:rPr lang="zh-CN" altLang="en-US"/>
              <a:t>个字符，要求分别统计出其中英文大写字母、小写字母、数字、空格以及其它字符的个数。</a:t>
            </a:r>
          </a:p>
        </p:txBody>
      </p:sp>
      <p:sp>
        <p:nvSpPr>
          <p:cNvPr id="304187" name="Rectangle 59">
            <a:extLst>
              <a:ext uri="{FF2B5EF4-FFF2-40B4-BE49-F238E27FC236}">
                <a16:creationId xmlns:a16="http://schemas.microsoft.com/office/drawing/2014/main" id="{6FB0BBD9-6C6D-4884-BE3A-93BAE1E1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981075"/>
            <a:ext cx="5365750" cy="5876925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4188" name="Text Box 60">
            <a:extLst>
              <a:ext uri="{FF2B5EF4-FFF2-40B4-BE49-F238E27FC236}">
                <a16:creationId xmlns:a16="http://schemas.microsoft.com/office/drawing/2014/main" id="{E56775D9-7314-4D8B-9E6C-808FFE63F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908050"/>
            <a:ext cx="5546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{char c[3][80];int i,j,d,x,s,k,q;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d=x=s=k=q=0;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for(i=0;i&lt;3;i++)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gets(c[i]);   </a:t>
            </a:r>
          </a:p>
        </p:txBody>
      </p:sp>
      <p:sp>
        <p:nvSpPr>
          <p:cNvPr id="304190" name="Text Box 62">
            <a:extLst>
              <a:ext uri="{FF2B5EF4-FFF2-40B4-BE49-F238E27FC236}">
                <a16:creationId xmlns:a16="http://schemas.microsoft.com/office/drawing/2014/main" id="{DCB2C19C-C8AD-40A5-AC66-0517B6B81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925763"/>
            <a:ext cx="6264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for(i=0;i&lt;3;i++)  puts(c[i]);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for(i=0;i&lt;3;i++)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for(j=0;c[i][j]!=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\0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if(c[i][j]&gt;=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&amp;&amp;c[i][j]&lt;=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)d++;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else if(c[i][j]&gt;=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&amp;&amp;c[i][j]&lt;=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)x++;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else if(c[i][j]&gt;=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&amp;&amp;c[i][j]&lt;=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9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)s++;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else if(c[i][j]==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fr-FR" altLang="zh-CN">
                <a:solidFill>
                  <a:srgbClr val="000000"/>
                </a:solidFill>
              </a:rPr>
              <a:t>'</a:t>
            </a:r>
            <a:r>
              <a:rPr lang="en-US" altLang="zh-CN">
                <a:solidFill>
                  <a:srgbClr val="000000"/>
                </a:solidFill>
              </a:rPr>
              <a:t>)k++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else q++;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printf("%d,%d,%d,%d,%d",d,x,s,k,q);}   </a:t>
            </a:r>
          </a:p>
        </p:txBody>
      </p:sp>
      <p:sp>
        <p:nvSpPr>
          <p:cNvPr id="304201" name="Text Box 73">
            <a:extLst>
              <a:ext uri="{FF2B5EF4-FFF2-40B4-BE49-F238E27FC236}">
                <a16:creationId xmlns:a16="http://schemas.microsoft.com/office/drawing/2014/main" id="{4B428F2A-9EC3-4847-97FD-32852927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4005263"/>
            <a:ext cx="3505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输出文章</a:t>
            </a:r>
          </a:p>
        </p:txBody>
      </p:sp>
      <p:sp>
        <p:nvSpPr>
          <p:cNvPr id="304202" name="Text Box 74">
            <a:extLst>
              <a:ext uri="{FF2B5EF4-FFF2-40B4-BE49-F238E27FC236}">
                <a16:creationId xmlns:a16="http://schemas.microsoft.com/office/drawing/2014/main" id="{EB036B40-7AB6-4E41-B4A5-E2B6ECCF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4500563"/>
            <a:ext cx="3505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d=x=s=k=q=0</a:t>
            </a:r>
          </a:p>
        </p:txBody>
      </p:sp>
      <p:sp>
        <p:nvSpPr>
          <p:cNvPr id="304203" name="Rectangle 75">
            <a:extLst>
              <a:ext uri="{FF2B5EF4-FFF2-40B4-BE49-F238E27FC236}">
                <a16:creationId xmlns:a16="http://schemas.microsoft.com/office/drawing/2014/main" id="{1B4BF4C4-16A5-4AE3-A649-F61002771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4995863"/>
            <a:ext cx="3505200" cy="1601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4204" name="Rectangle 76">
            <a:extLst>
              <a:ext uri="{FF2B5EF4-FFF2-40B4-BE49-F238E27FC236}">
                <a16:creationId xmlns:a16="http://schemas.microsoft.com/office/drawing/2014/main" id="{6660AE01-893A-4EB2-8C9B-937A3DA2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453063"/>
            <a:ext cx="3217862" cy="11445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4205" name="Text Box 77">
            <a:extLst>
              <a:ext uri="{FF2B5EF4-FFF2-40B4-BE49-F238E27FC236}">
                <a16:creationId xmlns:a16="http://schemas.microsoft.com/office/drawing/2014/main" id="{CC3A481C-594D-40C8-8207-75879A501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9958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for i=0 to 2</a:t>
            </a:r>
          </a:p>
        </p:txBody>
      </p:sp>
      <p:sp>
        <p:nvSpPr>
          <p:cNvPr id="304209" name="Text Box 81">
            <a:extLst>
              <a:ext uri="{FF2B5EF4-FFF2-40B4-BE49-F238E27FC236}">
                <a16:creationId xmlns:a16="http://schemas.microsoft.com/office/drawing/2014/main" id="{16B7E721-CDD9-4641-8A14-044A989D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00438"/>
            <a:ext cx="3505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输入文章</a:t>
            </a:r>
          </a:p>
        </p:txBody>
      </p:sp>
      <p:sp>
        <p:nvSpPr>
          <p:cNvPr id="304210" name="Rectangle 82">
            <a:extLst>
              <a:ext uri="{FF2B5EF4-FFF2-40B4-BE49-F238E27FC236}">
                <a16:creationId xmlns:a16="http://schemas.microsoft.com/office/drawing/2014/main" id="{E2449381-8406-46D5-AA52-451E1FD5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956300"/>
            <a:ext cx="2519363" cy="641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4211" name="Text Box 83">
            <a:extLst>
              <a:ext uri="{FF2B5EF4-FFF2-40B4-BE49-F238E27FC236}">
                <a16:creationId xmlns:a16="http://schemas.microsoft.com/office/drawing/2014/main" id="{2CE51CCA-4462-4C7B-953D-C0761C2A6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549275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for(j=0;c[i][j]!=</a:t>
            </a:r>
            <a:r>
              <a:rPr lang="fr-FR" altLang="zh-CN"/>
              <a:t>'</a:t>
            </a:r>
            <a:r>
              <a:rPr lang="en-US" altLang="zh-CN"/>
              <a:t>\0</a:t>
            </a:r>
            <a:r>
              <a:rPr lang="fr-FR" altLang="zh-CN"/>
              <a:t>'</a:t>
            </a:r>
            <a:r>
              <a:rPr lang="en-US" altLang="zh-CN"/>
              <a:t>;j++)</a:t>
            </a:r>
          </a:p>
        </p:txBody>
      </p:sp>
      <p:sp>
        <p:nvSpPr>
          <p:cNvPr id="304212" name="Text Box 84">
            <a:extLst>
              <a:ext uri="{FF2B5EF4-FFF2-40B4-BE49-F238E27FC236}">
                <a16:creationId xmlns:a16="http://schemas.microsoft.com/office/drawing/2014/main" id="{811606E0-D591-405E-827E-F971C193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6021388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按要求统计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4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4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4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4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4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4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4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4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4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4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4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4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4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4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4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4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4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4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4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4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4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4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4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4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4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4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4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4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4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4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4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4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4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4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4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4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4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4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4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4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4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4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4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4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4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4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4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4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4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04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4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4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4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4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4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4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4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04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04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04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86" grpId="0" autoUpdateAnimBg="0"/>
      <p:bldP spid="304187" grpId="0" animBg="1"/>
      <p:bldP spid="304188" grpId="0" build="p" autoUpdateAnimBg="0"/>
      <p:bldP spid="304190" grpId="0" build="p" autoUpdateAnimBg="0"/>
      <p:bldP spid="304201" grpId="0" animBg="1" autoUpdateAnimBg="0"/>
      <p:bldP spid="304202" grpId="0" animBg="1" autoUpdateAnimBg="0"/>
      <p:bldP spid="304203" grpId="0" animBg="1"/>
      <p:bldP spid="304204" grpId="0" animBg="1"/>
      <p:bldP spid="304205" grpId="0" autoUpdateAnimBg="0"/>
      <p:bldP spid="304209" grpId="0" animBg="1" autoUpdateAnimBg="0"/>
      <p:bldP spid="304210" grpId="0" animBg="1"/>
      <p:bldP spid="304211" grpId="0" autoUpdateAnimBg="0"/>
      <p:bldP spid="3042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7DEA5CB1-8D0D-4BE6-9B0E-E16C8D9DD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6900" y="0"/>
            <a:ext cx="565785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一</a:t>
            </a:r>
            <a:r>
              <a:rPr lang="en-US" altLang="zh-CN" sz="4400" dirty="0"/>
              <a:t> </a:t>
            </a:r>
            <a:r>
              <a:rPr lang="zh-CN" altLang="en-US" sz="4400" dirty="0"/>
              <a:t>维</a:t>
            </a:r>
            <a:r>
              <a:rPr lang="en-US" altLang="zh-CN" sz="4400" dirty="0"/>
              <a:t> </a:t>
            </a:r>
            <a:r>
              <a:rPr lang="zh-CN" altLang="en-US" sz="4400" dirty="0"/>
              <a:t>字</a:t>
            </a:r>
            <a:r>
              <a:rPr lang="en-US" altLang="zh-CN" sz="4400" dirty="0"/>
              <a:t> </a:t>
            </a:r>
            <a:r>
              <a:rPr lang="zh-CN" altLang="en-US" sz="4400" dirty="0"/>
              <a:t>符</a:t>
            </a:r>
            <a:r>
              <a:rPr lang="en-US" altLang="zh-CN" sz="4400" dirty="0"/>
              <a:t> </a:t>
            </a:r>
            <a:r>
              <a:rPr lang="zh-CN" altLang="en-US" sz="4400" dirty="0"/>
              <a:t>数</a:t>
            </a:r>
            <a:r>
              <a:rPr lang="en-US" altLang="zh-CN" sz="4400" dirty="0"/>
              <a:t> </a:t>
            </a:r>
            <a:r>
              <a:rPr lang="zh-CN" altLang="en-US" sz="4400" dirty="0"/>
              <a:t>组</a:t>
            </a:r>
          </a:p>
        </p:txBody>
      </p:sp>
      <p:sp>
        <p:nvSpPr>
          <p:cNvPr id="301059" name="Text Box 3">
            <a:extLst>
              <a:ext uri="{FF2B5EF4-FFF2-40B4-BE49-F238E27FC236}">
                <a16:creationId xmlns:a16="http://schemas.microsoft.com/office/drawing/2014/main" id="{B483CAF0-8353-4645-AEE4-077AA8FF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60451"/>
            <a:ext cx="2819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a typeface="仿宋_GB2312" pitchFamily="49" charset="-122"/>
              </a:rPr>
              <a:t>char  </a:t>
            </a:r>
            <a:r>
              <a:rPr lang="zh-CN" altLang="en-US" dirty="0">
                <a:solidFill>
                  <a:schemeClr val="accent2"/>
                </a:solidFill>
              </a:rPr>
              <a:t>数组名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zh-CN" altLang="en-US" dirty="0">
                <a:solidFill>
                  <a:schemeClr val="accent2"/>
                </a:solidFill>
              </a:rPr>
              <a:t>常量</a:t>
            </a:r>
            <a:r>
              <a:rPr lang="en-US" altLang="zh-CN" dirty="0">
                <a:solidFill>
                  <a:schemeClr val="accent2"/>
                </a:solidFill>
              </a:rPr>
              <a:t>];</a:t>
            </a:r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7E950D75-584D-43A4-B7CC-FA9FF7C9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12776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定义方式</a:t>
            </a:r>
          </a:p>
        </p:txBody>
      </p:sp>
      <p:sp>
        <p:nvSpPr>
          <p:cNvPr id="301061" name="Text Box 5">
            <a:extLst>
              <a:ext uri="{FF2B5EF4-FFF2-40B4-BE49-F238E27FC236}">
                <a16:creationId xmlns:a16="http://schemas.microsoft.com/office/drawing/2014/main" id="{9F88A159-788B-4619-A7ED-8A7FE9CA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93851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301062" name="Text Box 6">
            <a:extLst>
              <a:ext uri="{FF2B5EF4-FFF2-40B4-BE49-F238E27FC236}">
                <a16:creationId xmlns:a16="http://schemas.microsoft.com/office/drawing/2014/main" id="{2D1CEFA8-ADCF-46C6-A29A-F6A3B6CC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393851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char  c[10];</a:t>
            </a:r>
            <a:endParaRPr lang="en-US" altLang="zh-CN" b="0"/>
          </a:p>
        </p:txBody>
      </p:sp>
      <p:sp>
        <p:nvSpPr>
          <p:cNvPr id="301063" name="Rectangle 7">
            <a:extLst>
              <a:ext uri="{FF2B5EF4-FFF2-40B4-BE49-F238E27FC236}">
                <a16:creationId xmlns:a16="http://schemas.microsoft.com/office/drawing/2014/main" id="{0AA013C4-D7C5-4826-9C1A-DD9C94D0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820888"/>
            <a:ext cx="2590800" cy="533400"/>
          </a:xfrm>
          <a:prstGeom prst="rect">
            <a:avLst/>
          </a:prstGeom>
          <a:solidFill>
            <a:srgbClr val="66FF66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1064" name="Line 8">
            <a:extLst>
              <a:ext uri="{FF2B5EF4-FFF2-40B4-BE49-F238E27FC236}">
                <a16:creationId xmlns:a16="http://schemas.microsoft.com/office/drawing/2014/main" id="{0ED41762-ADCD-4599-AD0F-F6BD0AB11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400" y="2820888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5" name="Line 9">
            <a:extLst>
              <a:ext uri="{FF2B5EF4-FFF2-40B4-BE49-F238E27FC236}">
                <a16:creationId xmlns:a16="http://schemas.microsoft.com/office/drawing/2014/main" id="{56C68BA7-438A-411C-B5E7-1B898D45C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8000" y="2820888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6" name="Text Box 10">
            <a:extLst>
              <a:ext uri="{FF2B5EF4-FFF2-40B4-BE49-F238E27FC236}">
                <a16:creationId xmlns:a16="http://schemas.microsoft.com/office/drawing/2014/main" id="{5D1F6225-3FB0-4BC3-BD4A-C558BA709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74468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……</a:t>
            </a:r>
          </a:p>
        </p:txBody>
      </p:sp>
      <p:sp>
        <p:nvSpPr>
          <p:cNvPr id="301067" name="Line 11">
            <a:extLst>
              <a:ext uri="{FF2B5EF4-FFF2-40B4-BE49-F238E27FC236}">
                <a16:creationId xmlns:a16="http://schemas.microsoft.com/office/drawing/2014/main" id="{3380228D-A9F0-4141-96C0-4C79FF9E2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2820888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8" name="Text Box 12">
            <a:extLst>
              <a:ext uri="{FF2B5EF4-FFF2-40B4-BE49-F238E27FC236}">
                <a16:creationId xmlns:a16="http://schemas.microsoft.com/office/drawing/2014/main" id="{ACE867BD-FBD1-4B88-BB6D-074F7DA7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491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c[0]</a:t>
            </a:r>
          </a:p>
        </p:txBody>
      </p:sp>
      <p:sp>
        <p:nvSpPr>
          <p:cNvPr id="301069" name="Text Box 13">
            <a:extLst>
              <a:ext uri="{FF2B5EF4-FFF2-40B4-BE49-F238E27FC236}">
                <a16:creationId xmlns:a16="http://schemas.microsoft.com/office/drawing/2014/main" id="{92AA4A1B-D455-463F-B680-964139C40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327491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c[1]</a:t>
            </a:r>
          </a:p>
        </p:txBody>
      </p:sp>
      <p:sp>
        <p:nvSpPr>
          <p:cNvPr id="301070" name="Text Box 14">
            <a:extLst>
              <a:ext uri="{FF2B5EF4-FFF2-40B4-BE49-F238E27FC236}">
                <a16:creationId xmlns:a16="http://schemas.microsoft.com/office/drawing/2014/main" id="{C0D88EAA-4A58-497C-BE91-16BE41DF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491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c[9]</a:t>
            </a:r>
          </a:p>
        </p:txBody>
      </p:sp>
      <p:sp>
        <p:nvSpPr>
          <p:cNvPr id="301071" name="Text Box 15">
            <a:extLst>
              <a:ext uri="{FF2B5EF4-FFF2-40B4-BE49-F238E27FC236}">
                <a16:creationId xmlns:a16="http://schemas.microsoft.com/office/drawing/2014/main" id="{FC134377-9B06-448E-A150-D1EFD9F1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06713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每个数组元素占一个字节</a:t>
            </a:r>
          </a:p>
        </p:txBody>
      </p:sp>
      <p:sp>
        <p:nvSpPr>
          <p:cNvPr id="301072" name="Text Box 16">
            <a:extLst>
              <a:ext uri="{FF2B5EF4-FFF2-40B4-BE49-F238E27FC236}">
                <a16:creationId xmlns:a16="http://schemas.microsoft.com/office/drawing/2014/main" id="{FAEE4DFC-6B32-47AC-AF2E-8D341B24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63913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初始化</a:t>
            </a:r>
          </a:p>
        </p:txBody>
      </p:sp>
      <p:sp>
        <p:nvSpPr>
          <p:cNvPr id="301073" name="Text Box 17">
            <a:extLst>
              <a:ext uri="{FF2B5EF4-FFF2-40B4-BE49-F238E27FC236}">
                <a16:creationId xmlns:a16="http://schemas.microsoft.com/office/drawing/2014/main" id="{40392491-4B09-4CCC-9B10-E39F4ECC2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5144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ym typeface="Monotype Sorts" charset="2"/>
              </a:rPr>
              <a:t>1 </a:t>
            </a:r>
            <a:r>
              <a:rPr lang="zh-CN" altLang="en-US"/>
              <a:t>逐个数组元素赋初值</a:t>
            </a:r>
            <a:endParaRPr lang="zh-CN" altLang="en-US" b="0"/>
          </a:p>
        </p:txBody>
      </p:sp>
      <p:sp>
        <p:nvSpPr>
          <p:cNvPr id="301074" name="Text Box 18">
            <a:extLst>
              <a:ext uri="{FF2B5EF4-FFF2-40B4-BE49-F238E27FC236}">
                <a16:creationId xmlns:a16="http://schemas.microsoft.com/office/drawing/2014/main" id="{CF9004D7-6A5D-4A6F-A84A-746B873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72816"/>
            <a:ext cx="440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char c[6]={</a:t>
            </a:r>
            <a:r>
              <a:rPr lang="fr-FR" altLang="zh-CN"/>
              <a:t>'</a:t>
            </a:r>
            <a:r>
              <a:rPr lang="en-US" altLang="zh-CN"/>
              <a:t>P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a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r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t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y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\0</a:t>
            </a:r>
            <a:r>
              <a:rPr lang="fr-FR" altLang="zh-CN"/>
              <a:t>'</a:t>
            </a:r>
            <a:r>
              <a:rPr lang="en-US" altLang="zh-CN"/>
              <a:t>};</a:t>
            </a:r>
            <a:endParaRPr lang="en-US" altLang="zh-CN" b="0"/>
          </a:p>
        </p:txBody>
      </p:sp>
      <p:sp>
        <p:nvSpPr>
          <p:cNvPr id="301075" name="Rectangle 19">
            <a:extLst>
              <a:ext uri="{FF2B5EF4-FFF2-40B4-BE49-F238E27FC236}">
                <a16:creationId xmlns:a16="http://schemas.microsoft.com/office/drawing/2014/main" id="{A05D4F15-A807-440C-8322-C787EB67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45705"/>
            <a:ext cx="3657600" cy="533400"/>
          </a:xfrm>
          <a:prstGeom prst="rect">
            <a:avLst/>
          </a:prstGeom>
          <a:solidFill>
            <a:srgbClr val="66FF66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F281C992-7866-4F72-B381-D7DB93A18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345705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7" name="Line 21">
            <a:extLst>
              <a:ext uri="{FF2B5EF4-FFF2-40B4-BE49-F238E27FC236}">
                <a16:creationId xmlns:a16="http://schemas.microsoft.com/office/drawing/2014/main" id="{CB1E2C6E-6B67-4FE1-B54C-ADA55A6E9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45705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8" name="Line 22">
            <a:extLst>
              <a:ext uri="{FF2B5EF4-FFF2-40B4-BE49-F238E27FC236}">
                <a16:creationId xmlns:a16="http://schemas.microsoft.com/office/drawing/2014/main" id="{40DD4175-3FC3-4CCA-AC64-99D0DC45F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45705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9" name="Line 23">
            <a:extLst>
              <a:ext uri="{FF2B5EF4-FFF2-40B4-BE49-F238E27FC236}">
                <a16:creationId xmlns:a16="http://schemas.microsoft.com/office/drawing/2014/main" id="{D29ADBB4-E213-4380-AC4D-D561F5A6A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345705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0" name="Line 24">
            <a:extLst>
              <a:ext uri="{FF2B5EF4-FFF2-40B4-BE49-F238E27FC236}">
                <a16:creationId xmlns:a16="http://schemas.microsoft.com/office/drawing/2014/main" id="{94296419-DF7C-4F61-BAC5-BE3452D4C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45705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1" name="Text Box 25">
            <a:extLst>
              <a:ext uri="{FF2B5EF4-FFF2-40B4-BE49-F238E27FC236}">
                <a16:creationId xmlns:a16="http://schemas.microsoft.com/office/drawing/2014/main" id="{5DB0368B-A663-4D05-8BA8-B0F5C414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20317"/>
            <a:ext cx="53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/>
              <a:t>'</a:t>
            </a:r>
            <a:r>
              <a:rPr lang="en-US" altLang="zh-CN"/>
              <a:t>P</a:t>
            </a:r>
            <a:r>
              <a:rPr lang="fr-FR" altLang="zh-CN"/>
              <a:t>'</a:t>
            </a:r>
            <a:endParaRPr lang="zh-CN" altLang="en-US" b="0"/>
          </a:p>
        </p:txBody>
      </p:sp>
      <p:sp>
        <p:nvSpPr>
          <p:cNvPr id="301082" name="Text Box 26">
            <a:extLst>
              <a:ext uri="{FF2B5EF4-FFF2-40B4-BE49-F238E27FC236}">
                <a16:creationId xmlns:a16="http://schemas.microsoft.com/office/drawing/2014/main" id="{B271745E-5504-46CD-9648-E380F370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2407617"/>
            <a:ext cx="501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/>
              <a:t>'</a:t>
            </a:r>
            <a:r>
              <a:rPr lang="en-US" altLang="zh-CN"/>
              <a:t>a</a:t>
            </a:r>
            <a:r>
              <a:rPr lang="fr-FR" altLang="zh-CN"/>
              <a:t>'</a:t>
            </a:r>
            <a:endParaRPr lang="zh-CN" altLang="en-US" b="0"/>
          </a:p>
        </p:txBody>
      </p:sp>
      <p:sp>
        <p:nvSpPr>
          <p:cNvPr id="301083" name="Text Box 27">
            <a:extLst>
              <a:ext uri="{FF2B5EF4-FFF2-40B4-BE49-F238E27FC236}">
                <a16:creationId xmlns:a16="http://schemas.microsoft.com/office/drawing/2014/main" id="{5E23B0C0-6AB5-4CA8-AEBD-9E333115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2407617"/>
            <a:ext cx="450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/>
              <a:t>'</a:t>
            </a:r>
            <a:r>
              <a:rPr lang="en-US" altLang="zh-CN"/>
              <a:t>r</a:t>
            </a:r>
            <a:r>
              <a:rPr lang="fr-FR" altLang="zh-CN"/>
              <a:t>'</a:t>
            </a:r>
            <a:endParaRPr lang="zh-CN" altLang="en-US" b="0"/>
          </a:p>
        </p:txBody>
      </p:sp>
      <p:sp>
        <p:nvSpPr>
          <p:cNvPr id="301084" name="Text Box 28">
            <a:extLst>
              <a:ext uri="{FF2B5EF4-FFF2-40B4-BE49-F238E27FC236}">
                <a16:creationId xmlns:a16="http://schemas.microsoft.com/office/drawing/2014/main" id="{96C57EC4-9CC2-4242-B900-B90ECD3F0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07617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/>
              <a:t>'</a:t>
            </a:r>
            <a:r>
              <a:rPr lang="en-US" altLang="zh-CN"/>
              <a:t>t</a:t>
            </a:r>
            <a:r>
              <a:rPr lang="fr-FR" altLang="zh-CN"/>
              <a:t>'</a:t>
            </a:r>
            <a:endParaRPr lang="zh-CN" altLang="en-US" b="0"/>
          </a:p>
        </p:txBody>
      </p:sp>
      <p:sp>
        <p:nvSpPr>
          <p:cNvPr id="301085" name="Text Box 29">
            <a:extLst>
              <a:ext uri="{FF2B5EF4-FFF2-40B4-BE49-F238E27FC236}">
                <a16:creationId xmlns:a16="http://schemas.microsoft.com/office/drawing/2014/main" id="{BD102BC0-C38B-40A9-A126-0A46465A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407617"/>
            <a:ext cx="501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/>
              <a:t>'</a:t>
            </a:r>
            <a:r>
              <a:rPr lang="en-US" altLang="zh-CN"/>
              <a:t>y</a:t>
            </a:r>
            <a:r>
              <a:rPr lang="fr-FR" altLang="zh-CN"/>
              <a:t>'</a:t>
            </a:r>
            <a:endParaRPr lang="zh-CN" altLang="en-US" b="0"/>
          </a:p>
        </p:txBody>
      </p:sp>
      <p:sp>
        <p:nvSpPr>
          <p:cNvPr id="301086" name="Text Box 30">
            <a:extLst>
              <a:ext uri="{FF2B5EF4-FFF2-40B4-BE49-F238E27FC236}">
                <a16:creationId xmlns:a16="http://schemas.microsoft.com/office/drawing/2014/main" id="{DA133F1F-420A-4F66-9DFB-8D292481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2407617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>
                <a:solidFill>
                  <a:srgbClr val="FF0000"/>
                </a:solidFill>
              </a:rPr>
              <a:t>'</a:t>
            </a:r>
            <a:r>
              <a:rPr lang="en-US" altLang="zh-CN">
                <a:solidFill>
                  <a:srgbClr val="FF0000"/>
                </a:solidFill>
              </a:rPr>
              <a:t>\0</a:t>
            </a:r>
            <a:r>
              <a:rPr lang="fr-FR" altLang="zh-CN">
                <a:solidFill>
                  <a:srgbClr val="FF0000"/>
                </a:solidFill>
              </a:rPr>
              <a:t>'</a:t>
            </a:r>
            <a:endParaRPr lang="zh-CN" altLang="en-US" b="0">
              <a:solidFill>
                <a:srgbClr val="FF0000"/>
              </a:solidFill>
            </a:endParaRPr>
          </a:p>
        </p:txBody>
      </p:sp>
      <p:sp>
        <p:nvSpPr>
          <p:cNvPr id="301087" name="Text Box 31">
            <a:extLst>
              <a:ext uri="{FF2B5EF4-FFF2-40B4-BE49-F238E27FC236}">
                <a16:creationId xmlns:a16="http://schemas.microsoft.com/office/drawing/2014/main" id="{6D76F65A-6024-4C6C-8844-1E759970F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182344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ym typeface="Monotype Sorts" charset="2"/>
              </a:rPr>
              <a:t>2 </a:t>
            </a:r>
            <a:r>
              <a:rPr lang="zh-CN" altLang="en-US"/>
              <a:t>应用字符串常量赋初值</a:t>
            </a:r>
          </a:p>
        </p:txBody>
      </p:sp>
      <p:sp>
        <p:nvSpPr>
          <p:cNvPr id="301088" name="Text Box 32">
            <a:extLst>
              <a:ext uri="{FF2B5EF4-FFF2-40B4-BE49-F238E27FC236}">
                <a16:creationId xmlns:a16="http://schemas.microsoft.com/office/drawing/2014/main" id="{97E07AE8-B005-4FD1-8D3F-E2988253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72333"/>
            <a:ext cx="3448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6600"/>
                </a:solidFill>
              </a:rPr>
              <a:t>char c[6 ]={"Party"};</a:t>
            </a:r>
            <a:endParaRPr lang="en-US" altLang="zh-CN" b="0">
              <a:solidFill>
                <a:srgbClr val="006600"/>
              </a:solidFill>
            </a:endParaRPr>
          </a:p>
        </p:txBody>
      </p:sp>
      <p:sp>
        <p:nvSpPr>
          <p:cNvPr id="301089" name="Text Box 33">
            <a:extLst>
              <a:ext uri="{FF2B5EF4-FFF2-40B4-BE49-F238E27FC236}">
                <a16:creationId xmlns:a16="http://schemas.microsoft.com/office/drawing/2014/main" id="{1CC58634-13F6-4DDF-9F1E-5852A7B6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40980"/>
            <a:ext cx="432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char c[  ]={</a:t>
            </a:r>
            <a:r>
              <a:rPr lang="fr-FR" altLang="zh-CN"/>
              <a:t>'</a:t>
            </a:r>
            <a:r>
              <a:rPr lang="en-US" altLang="zh-CN"/>
              <a:t>P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a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r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t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y</a:t>
            </a:r>
            <a:r>
              <a:rPr lang="fr-FR" altLang="zh-CN"/>
              <a:t>'</a:t>
            </a:r>
            <a:r>
              <a:rPr lang="en-US" altLang="zh-CN"/>
              <a:t>,</a:t>
            </a:r>
            <a:r>
              <a:rPr lang="fr-FR" altLang="zh-CN"/>
              <a:t>'</a:t>
            </a:r>
            <a:r>
              <a:rPr lang="en-US" altLang="zh-CN"/>
              <a:t>\0</a:t>
            </a:r>
            <a:r>
              <a:rPr lang="fr-FR" altLang="zh-CN"/>
              <a:t>'</a:t>
            </a:r>
            <a:r>
              <a:rPr lang="en-US" altLang="zh-CN"/>
              <a:t>};</a:t>
            </a:r>
            <a:endParaRPr lang="en-US" altLang="zh-CN" b="0"/>
          </a:p>
        </p:txBody>
      </p:sp>
      <p:sp>
        <p:nvSpPr>
          <p:cNvPr id="301090" name="Text Box 34">
            <a:extLst>
              <a:ext uri="{FF2B5EF4-FFF2-40B4-BE49-F238E27FC236}">
                <a16:creationId xmlns:a16="http://schemas.microsoft.com/office/drawing/2014/main" id="{E5EF5C10-15C0-4E78-895B-3AC38B37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4335189"/>
            <a:ext cx="289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6600"/>
                </a:solidFill>
              </a:rPr>
              <a:t>char c[  ]= "Party";</a:t>
            </a:r>
            <a:endParaRPr lang="en-US" altLang="zh-CN" b="0">
              <a:solidFill>
                <a:srgbClr val="006600"/>
              </a:solidFill>
            </a:endParaRPr>
          </a:p>
        </p:txBody>
      </p:sp>
      <p:sp>
        <p:nvSpPr>
          <p:cNvPr id="301091" name="Text Box 35">
            <a:extLst>
              <a:ext uri="{FF2B5EF4-FFF2-40B4-BE49-F238E27FC236}">
                <a16:creationId xmlns:a16="http://schemas.microsoft.com/office/drawing/2014/main" id="{55BE0DFC-70A5-44C9-9632-265B9ABC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2153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等价于</a:t>
            </a:r>
          </a:p>
        </p:txBody>
      </p:sp>
      <p:sp>
        <p:nvSpPr>
          <p:cNvPr id="301132" name="Text Box 76">
            <a:extLst>
              <a:ext uri="{FF2B5EF4-FFF2-40B4-BE49-F238E27FC236}">
                <a16:creationId xmlns:a16="http://schemas.microsoft.com/office/drawing/2014/main" id="{3B4268CA-2634-47A6-81BC-7FC73DE2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437780"/>
            <a:ext cx="431800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80</a:t>
            </a:r>
            <a:endParaRPr lang="en-US" altLang="zh-CN" b="0"/>
          </a:p>
        </p:txBody>
      </p:sp>
      <p:sp>
        <p:nvSpPr>
          <p:cNvPr id="301133" name="Text Box 77">
            <a:extLst>
              <a:ext uri="{FF2B5EF4-FFF2-40B4-BE49-F238E27FC236}">
                <a16:creationId xmlns:a16="http://schemas.microsoft.com/office/drawing/2014/main" id="{2CD28FC0-3C27-40C3-9451-D62B8327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431430"/>
            <a:ext cx="360363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97</a:t>
            </a:r>
            <a:endParaRPr lang="en-US" altLang="zh-CN" b="0"/>
          </a:p>
        </p:txBody>
      </p:sp>
      <p:sp>
        <p:nvSpPr>
          <p:cNvPr id="301134" name="Text Box 78">
            <a:extLst>
              <a:ext uri="{FF2B5EF4-FFF2-40B4-BE49-F238E27FC236}">
                <a16:creationId xmlns:a16="http://schemas.microsoft.com/office/drawing/2014/main" id="{1C39BE00-B88B-4BC8-8F43-807C462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2436192"/>
            <a:ext cx="522288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114</a:t>
            </a:r>
            <a:endParaRPr lang="en-US" altLang="zh-CN" b="0"/>
          </a:p>
        </p:txBody>
      </p:sp>
      <p:sp>
        <p:nvSpPr>
          <p:cNvPr id="301135" name="Text Box 79">
            <a:extLst>
              <a:ext uri="{FF2B5EF4-FFF2-40B4-BE49-F238E27FC236}">
                <a16:creationId xmlns:a16="http://schemas.microsoft.com/office/drawing/2014/main" id="{889FA533-B22A-48A1-9D2C-9EB4FFD51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436192"/>
            <a:ext cx="522287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116</a:t>
            </a:r>
            <a:endParaRPr lang="en-US" altLang="zh-CN" b="0"/>
          </a:p>
        </p:txBody>
      </p:sp>
      <p:sp>
        <p:nvSpPr>
          <p:cNvPr id="301136" name="Text Box 80">
            <a:extLst>
              <a:ext uri="{FF2B5EF4-FFF2-40B4-BE49-F238E27FC236}">
                <a16:creationId xmlns:a16="http://schemas.microsoft.com/office/drawing/2014/main" id="{10668E08-E834-4D78-9FBD-C2AC489C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2436192"/>
            <a:ext cx="522288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121</a:t>
            </a:r>
            <a:endParaRPr lang="en-US" altLang="zh-CN" b="0"/>
          </a:p>
        </p:txBody>
      </p:sp>
      <p:sp>
        <p:nvSpPr>
          <p:cNvPr id="301137" name="Text Box 81">
            <a:extLst>
              <a:ext uri="{FF2B5EF4-FFF2-40B4-BE49-F238E27FC236}">
                <a16:creationId xmlns:a16="http://schemas.microsoft.com/office/drawing/2014/main" id="{EAA1B207-74A5-4C8C-BE4B-31422EDB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436192"/>
            <a:ext cx="431800" cy="36512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30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3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0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30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3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30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30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30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 autoUpdateAnimBg="0"/>
      <p:bldP spid="301060" grpId="0" autoUpdateAnimBg="0"/>
      <p:bldP spid="301061" grpId="0" autoUpdateAnimBg="0"/>
      <p:bldP spid="301062" grpId="0" autoUpdateAnimBg="0"/>
      <p:bldP spid="301063" grpId="0" animBg="1"/>
      <p:bldP spid="301066" grpId="0" autoUpdateAnimBg="0"/>
      <p:bldP spid="301068" grpId="0" autoUpdateAnimBg="0"/>
      <p:bldP spid="301069" grpId="0" autoUpdateAnimBg="0"/>
      <p:bldP spid="301070" grpId="0" autoUpdateAnimBg="0"/>
      <p:bldP spid="301071" grpId="0" animBg="1" autoUpdateAnimBg="0"/>
      <p:bldP spid="301072" grpId="0" autoUpdateAnimBg="0"/>
      <p:bldP spid="301073" grpId="0" autoUpdateAnimBg="0"/>
      <p:bldP spid="301074" grpId="0" autoUpdateAnimBg="0"/>
      <p:bldP spid="301075" grpId="0" animBg="1"/>
      <p:bldP spid="301081" grpId="0" autoUpdateAnimBg="0"/>
      <p:bldP spid="301082" grpId="0" autoUpdateAnimBg="0"/>
      <p:bldP spid="301083" grpId="0" autoUpdateAnimBg="0"/>
      <p:bldP spid="301084" grpId="0" autoUpdateAnimBg="0"/>
      <p:bldP spid="301085" grpId="0" autoUpdateAnimBg="0"/>
      <p:bldP spid="301086" grpId="0" autoUpdateAnimBg="0"/>
      <p:bldP spid="301087" grpId="0" autoUpdateAnimBg="0"/>
      <p:bldP spid="301088" grpId="0" autoUpdateAnimBg="0"/>
      <p:bldP spid="301089" grpId="0" autoUpdateAnimBg="0"/>
      <p:bldP spid="301090" grpId="0" autoUpdateAnimBg="0"/>
      <p:bldP spid="301091" grpId="0" autoUpdateAnimBg="0"/>
      <p:bldP spid="301132" grpId="0" animBg="1" autoUpdateAnimBg="0"/>
      <p:bldP spid="301133" grpId="0" animBg="1" autoUpdateAnimBg="0"/>
      <p:bldP spid="301134" grpId="0" animBg="1" autoUpdateAnimBg="0"/>
      <p:bldP spid="301135" grpId="0" animBg="1" autoUpdateAnimBg="0"/>
      <p:bldP spid="301136" grpId="0" animBg="1" autoUpdateAnimBg="0"/>
      <p:bldP spid="30113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6B30DC22-3394-4D3A-9C97-4C9E8768B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0"/>
            <a:ext cx="5730875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本周（第七周）作业</a:t>
            </a:r>
          </a:p>
        </p:txBody>
      </p:sp>
      <p:sp>
        <p:nvSpPr>
          <p:cNvPr id="309284" name="Text Box 36">
            <a:extLst>
              <a:ext uri="{FF2B5EF4-FFF2-40B4-BE49-F238E27FC236}">
                <a16:creationId xmlns:a16="http://schemas.microsoft.com/office/drawing/2014/main" id="{74844581-F8A4-416C-911E-633013101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12875"/>
            <a:ext cx="70574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本周上机作业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1.</a:t>
            </a:r>
            <a:r>
              <a:rPr lang="zh-CN" altLang="en-US" dirty="0">
                <a:solidFill>
                  <a:srgbClr val="000000"/>
                </a:solidFill>
              </a:rPr>
              <a:t>平台一维数组作业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2.</a:t>
            </a:r>
            <a:r>
              <a:rPr lang="zh-CN" altLang="en-US" dirty="0">
                <a:solidFill>
                  <a:srgbClr val="000000"/>
                </a:solidFill>
              </a:rPr>
              <a:t>平台二维数组和字符数组作业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42">
            <a:extLst>
              <a:ext uri="{FF2B5EF4-FFF2-40B4-BE49-F238E27FC236}">
                <a16:creationId xmlns:a16="http://schemas.microsoft.com/office/drawing/2014/main" id="{3DDA067B-17DF-493F-848D-744477B7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244895"/>
            <a:ext cx="3420000" cy="1200329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nn-NO" altLang="zh-CN" dirty="0"/>
              <a:t>int i;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nn-NO" altLang="zh-CN" dirty="0"/>
              <a:t>for(i=0;a[i]!='\0';i++)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nn-NO" altLang="zh-CN" dirty="0"/>
              <a:t>	cout&lt;&lt;a[i];</a:t>
            </a:r>
            <a:endParaRPr lang="en-US" altLang="zh-CN" dirty="0"/>
          </a:p>
        </p:txBody>
      </p:sp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51D6BBAA-82CD-4377-95EA-84F0C282F3CD}"/>
              </a:ext>
            </a:extLst>
          </p:cNvPr>
          <p:cNvSpPr/>
          <p:nvPr/>
        </p:nvSpPr>
        <p:spPr bwMode="auto">
          <a:xfrm>
            <a:off x="5709835" y="3505914"/>
            <a:ext cx="1844353" cy="990627"/>
          </a:xfrm>
          <a:prstGeom prst="flowChartOffpageConnector">
            <a:avLst/>
          </a:prstGeom>
          <a:solidFill>
            <a:srgbClr val="FFE1FF"/>
          </a:solidFill>
          <a:ln w="28575" cap="sq" cmpd="sng" algn="ctr">
            <a:solidFill>
              <a:srgbClr val="FF99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rPr>
              <a:t>等价于</a:t>
            </a:r>
          </a:p>
        </p:txBody>
      </p:sp>
      <p:sp>
        <p:nvSpPr>
          <p:cNvPr id="306179" name="Text Box 3">
            <a:extLst>
              <a:ext uri="{FF2B5EF4-FFF2-40B4-BE49-F238E27FC236}">
                <a16:creationId xmlns:a16="http://schemas.microsoft.com/office/drawing/2014/main" id="{FAE9DD26-7CDB-424A-987E-4AE25E04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368" y="5503783"/>
            <a:ext cx="990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a[0]</a:t>
            </a:r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45313F-A977-4C01-BFC6-658674EBF54E}"/>
              </a:ext>
            </a:extLst>
          </p:cNvPr>
          <p:cNvGrpSpPr>
            <a:grpSpLocks/>
          </p:cNvGrpSpPr>
          <p:nvPr/>
        </p:nvGrpSpPr>
        <p:grpSpPr bwMode="auto">
          <a:xfrm>
            <a:off x="3479517" y="5908072"/>
            <a:ext cx="2632579" cy="578777"/>
            <a:chOff x="259904" y="6090311"/>
            <a:chExt cx="2632701" cy="578777"/>
          </a:xfrm>
        </p:grpSpPr>
        <p:sp>
          <p:nvSpPr>
            <p:cNvPr id="8220" name="Rectangle 6">
              <a:extLst>
                <a:ext uri="{FF2B5EF4-FFF2-40B4-BE49-F238E27FC236}">
                  <a16:creationId xmlns:a16="http://schemas.microsoft.com/office/drawing/2014/main" id="{68D58CAC-E5E6-4EC5-80CB-97E40E482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04" y="6135688"/>
              <a:ext cx="2632701" cy="533400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8221" name="Line 7">
              <a:extLst>
                <a:ext uri="{FF2B5EF4-FFF2-40B4-BE49-F238E27FC236}">
                  <a16:creationId xmlns:a16="http://schemas.microsoft.com/office/drawing/2014/main" id="{3A326469-BC4D-41DC-868F-B7096A46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54" y="613568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8">
              <a:extLst>
                <a:ext uri="{FF2B5EF4-FFF2-40B4-BE49-F238E27FC236}">
                  <a16:creationId xmlns:a16="http://schemas.microsoft.com/office/drawing/2014/main" id="{F134FC09-2C70-41C2-A6AE-9ABDCC25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018" y="613568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223" name="Line 9">
              <a:extLst>
                <a:ext uri="{FF2B5EF4-FFF2-40B4-BE49-F238E27FC236}">
                  <a16:creationId xmlns:a16="http://schemas.microsoft.com/office/drawing/2014/main" id="{C1265C18-D963-4418-9B24-AB1F0CC0D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3637" y="613568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10">
              <a:extLst>
                <a:ext uri="{FF2B5EF4-FFF2-40B4-BE49-F238E27FC236}">
                  <a16:creationId xmlns:a16="http://schemas.microsoft.com/office/drawing/2014/main" id="{3B5BB003-C218-47AE-9E9A-500D058A6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256" y="613568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12">
              <a:extLst>
                <a:ext uri="{FF2B5EF4-FFF2-40B4-BE49-F238E27FC236}">
                  <a16:creationId xmlns:a16="http://schemas.microsoft.com/office/drawing/2014/main" id="{33EA2697-D131-4A3B-993A-779D2A0DA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018" y="613568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Text Box 16">
              <a:extLst>
                <a:ext uri="{FF2B5EF4-FFF2-40B4-BE49-F238E27FC236}">
                  <a16:creationId xmlns:a16="http://schemas.microsoft.com/office/drawing/2014/main" id="{47DF3FD6-DBAE-4647-A6AA-DCD61A96A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718" y="6090311"/>
              <a:ext cx="77890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…</a:t>
              </a:r>
            </a:p>
          </p:txBody>
        </p:sp>
      </p:grpSp>
      <p:sp>
        <p:nvSpPr>
          <p:cNvPr id="306199" name="Text Box 23">
            <a:extLst>
              <a:ext uri="{FF2B5EF4-FFF2-40B4-BE49-F238E27FC236}">
                <a16:creationId xmlns:a16="http://schemas.microsoft.com/office/drawing/2014/main" id="{3EFD296D-F7BD-44F2-80BF-3B58E21D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08720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 sz="280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cin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、</a:t>
            </a:r>
            <a:r>
              <a:rPr lang="en-US" altLang="zh-CN" sz="280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cout</a:t>
            </a:r>
            <a:endParaRPr lang="en-US" altLang="zh-CN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06200" name="Text Box 24">
            <a:extLst>
              <a:ext uri="{FF2B5EF4-FFF2-40B4-BE49-F238E27FC236}">
                <a16:creationId xmlns:a16="http://schemas.microsoft.com/office/drawing/2014/main" id="{865A0D6E-A1FD-45C8-8A62-DE4125BC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052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cin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06201" name="Text Box 25">
            <a:extLst>
              <a:ext uri="{FF2B5EF4-FFF2-40B4-BE49-F238E27FC236}">
                <a16:creationId xmlns:a16="http://schemas.microsoft.com/office/drawing/2014/main" id="{9CA741A6-7477-4D28-8115-BF34D9CE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21058"/>
            <a:ext cx="22299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cout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06202" name="Text Box 26">
            <a:extLst>
              <a:ext uri="{FF2B5EF4-FFF2-40B4-BE49-F238E27FC236}">
                <a16:creationId xmlns:a16="http://schemas.microsoft.com/office/drawing/2014/main" id="{146A1A33-CDD4-4313-A645-035154DC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73" y="2276202"/>
            <a:ext cx="2362200" cy="468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tIns="118800" bIns="118800" anchor="ctr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6600"/>
              </a:buCl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cin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&gt;&gt;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数组名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;</a:t>
            </a:r>
          </a:p>
        </p:txBody>
      </p:sp>
      <p:sp>
        <p:nvSpPr>
          <p:cNvPr id="306203" name="Text Box 27">
            <a:extLst>
              <a:ext uri="{FF2B5EF4-FFF2-40B4-BE49-F238E27FC236}">
                <a16:creationId xmlns:a16="http://schemas.microsoft.com/office/drawing/2014/main" id="{A12A6241-C561-4969-AAF6-33CC868E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22" y="4941168"/>
            <a:ext cx="2390234" cy="468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square" tIns="118800" bIns="118800" anchor="ctr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6600"/>
              </a:buCl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&lt;&lt;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数组名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;</a:t>
            </a:r>
          </a:p>
        </p:txBody>
      </p:sp>
      <p:sp>
        <p:nvSpPr>
          <p:cNvPr id="306213" name="Text Box 37">
            <a:extLst>
              <a:ext uri="{FF2B5EF4-FFF2-40B4-BE49-F238E27FC236}">
                <a16:creationId xmlns:a16="http://schemas.microsoft.com/office/drawing/2014/main" id="{1A3D7812-75E8-42E4-A7AC-4D53ED85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919" y="59953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b</a:t>
            </a:r>
          </a:p>
        </p:txBody>
      </p:sp>
      <p:sp>
        <p:nvSpPr>
          <p:cNvPr id="306214" name="Text Box 38">
            <a:extLst>
              <a:ext uri="{FF2B5EF4-FFF2-40B4-BE49-F238E27FC236}">
                <a16:creationId xmlns:a16="http://schemas.microsoft.com/office/drawing/2014/main" id="{1D13FB20-42D9-41DC-8725-8C7863C73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45" y="59969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e</a:t>
            </a:r>
          </a:p>
        </p:txBody>
      </p:sp>
      <p:sp>
        <p:nvSpPr>
          <p:cNvPr id="306215" name="Text Box 39">
            <a:extLst>
              <a:ext uri="{FF2B5EF4-FFF2-40B4-BE49-F238E27FC236}">
                <a16:creationId xmlns:a16="http://schemas.microsoft.com/office/drawing/2014/main" id="{73D79722-4641-49BF-A96B-BEBD8140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017" y="59969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306219" name="Text Box 43">
            <a:extLst>
              <a:ext uri="{FF2B5EF4-FFF2-40B4-BE49-F238E27FC236}">
                <a16:creationId xmlns:a16="http://schemas.microsoft.com/office/drawing/2014/main" id="{B052DE09-18B1-470C-B94F-BB94AD77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70" y="3284314"/>
            <a:ext cx="3852863" cy="52513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遇到空格或回车停止读入</a:t>
            </a:r>
          </a:p>
        </p:txBody>
      </p:sp>
      <p:sp>
        <p:nvSpPr>
          <p:cNvPr id="306225" name="Text Box 49">
            <a:extLst>
              <a:ext uri="{FF2B5EF4-FFF2-40B4-BE49-F238E27FC236}">
                <a16:creationId xmlns:a16="http://schemas.microsoft.com/office/drawing/2014/main" id="{9813A824-1EAA-4C24-829E-ABFC4AC8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405" y="599691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\0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06227" name="Text Box 51">
            <a:extLst>
              <a:ext uri="{FF2B5EF4-FFF2-40B4-BE49-F238E27FC236}">
                <a16:creationId xmlns:a16="http://schemas.microsoft.com/office/drawing/2014/main" id="{AB679F76-3AD6-44F0-B3E6-D374339BA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052736"/>
            <a:ext cx="48599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将字符串输入到数组中并输出</a:t>
            </a:r>
          </a:p>
        </p:txBody>
      </p:sp>
      <p:sp>
        <p:nvSpPr>
          <p:cNvPr id="306228" name="Text Box 52">
            <a:extLst>
              <a:ext uri="{FF2B5EF4-FFF2-40B4-BE49-F238E27FC236}">
                <a16:creationId xmlns:a16="http://schemas.microsoft.com/office/drawing/2014/main" id="{F200C082-5556-4565-B070-CAFD6C3D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42" y="3691210"/>
            <a:ext cx="268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自动加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\0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6218" name="Text Box 42">
            <a:extLst>
              <a:ext uri="{FF2B5EF4-FFF2-40B4-BE49-F238E27FC236}">
                <a16:creationId xmlns:a16="http://schemas.microsoft.com/office/drawing/2014/main" id="{A01399CC-7A22-4CE3-9E7C-3D9CA616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00" y="1544216"/>
            <a:ext cx="3420000" cy="2308324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#include&lt;iostream&gt;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{ 	</a:t>
            </a:r>
            <a:r>
              <a:rPr lang="en-US" altLang="zh-CN" dirty="0">
                <a:solidFill>
                  <a:srgbClr val="0000CC"/>
                </a:solidFill>
              </a:rPr>
              <a:t>char</a:t>
            </a:r>
            <a:r>
              <a:rPr lang="en-US" altLang="zh-CN" dirty="0"/>
              <a:t> a[20];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&lt;&lt;a;         }</a:t>
            </a:r>
          </a:p>
        </p:txBody>
      </p:sp>
      <p:sp>
        <p:nvSpPr>
          <p:cNvPr id="306211" name="Rectangle 35">
            <a:extLst>
              <a:ext uri="{FF2B5EF4-FFF2-40B4-BE49-F238E27FC236}">
                <a16:creationId xmlns:a16="http://schemas.microsoft.com/office/drawing/2014/main" id="{664C1F3C-9A8D-43F6-9008-B4135280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711" y="5732516"/>
            <a:ext cx="1797050" cy="720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6212" name="Text Box 36">
            <a:extLst>
              <a:ext uri="{FF2B5EF4-FFF2-40B4-BE49-F238E27FC236}">
                <a16:creationId xmlns:a16="http://schemas.microsoft.com/office/drawing/2014/main" id="{13BB3168-3ABD-401F-B667-B50EA304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311" y="5694416"/>
            <a:ext cx="20416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bei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□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fang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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93D84887-6062-4D51-A2A7-D1BC2985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16769"/>
            <a:ext cx="15020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24">
            <a:extLst>
              <a:ext uri="{FF2B5EF4-FFF2-40B4-BE49-F238E27FC236}">
                <a16:creationId xmlns:a16="http://schemas.microsoft.com/office/drawing/2014/main" id="{E1025EE4-730B-45FC-A9E0-2B4F5227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69" y="2827114"/>
            <a:ext cx="370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读入字符串的原则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A3386C-41D6-45DF-A9B6-17393F342A25}"/>
              </a:ext>
            </a:extLst>
          </p:cNvPr>
          <p:cNvCxnSpPr/>
          <p:nvPr/>
        </p:nvCxnSpPr>
        <p:spPr bwMode="auto">
          <a:xfrm>
            <a:off x="6032396" y="3361898"/>
            <a:ext cx="1092795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72">
            <a:extLst>
              <a:ext uri="{FF2B5EF4-FFF2-40B4-BE49-F238E27FC236}">
                <a16:creationId xmlns:a16="http://schemas.microsoft.com/office/drawing/2014/main" id="{21FC295B-C187-4E1F-BEC2-F1A62C5C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2" name="Rectangle 73">
            <a:extLst>
              <a:ext uri="{FF2B5EF4-FFF2-40B4-BE49-F238E27FC236}">
                <a16:creationId xmlns:a16="http://schemas.microsoft.com/office/drawing/2014/main" id="{F5C280D2-2622-4760-B020-9E5F0AD77E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3" name="Rectangle 74">
            <a:extLst>
              <a:ext uri="{FF2B5EF4-FFF2-40B4-BE49-F238E27FC236}">
                <a16:creationId xmlns:a16="http://schemas.microsoft.com/office/drawing/2014/main" id="{7E6B374B-FC43-42D0-B2C5-DAE0E696AD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4" name="Line 75">
            <a:extLst>
              <a:ext uri="{FF2B5EF4-FFF2-40B4-BE49-F238E27FC236}">
                <a16:creationId xmlns:a16="http://schemas.microsoft.com/office/drawing/2014/main" id="{BC340F98-1853-4D49-9E51-D6708A283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5A6AC69C-5226-4691-A7A4-14C3EE51A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7145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将字符串输入到字符数组中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8DC536D7-E8AB-4A1E-9983-71EFE4729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0" y="5909993"/>
            <a:ext cx="2626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遇到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\0</a:t>
            </a:r>
            <a:r>
              <a:rPr lang="fr-FR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结束输出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3CCBA542-0D86-4454-92C0-BB1455B8A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83968"/>
            <a:ext cx="15020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82A8290E-692B-49F2-B93B-CD401061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5420072"/>
            <a:ext cx="2016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输出原则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6180" name="Text Box 4">
            <a:extLst>
              <a:ext uri="{FF2B5EF4-FFF2-40B4-BE49-F238E27FC236}">
                <a16:creationId xmlns:a16="http://schemas.microsoft.com/office/drawing/2014/main" id="{813E6F5F-4402-466F-B5D1-7A6D6D97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408" y="5503783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a[19]</a:t>
            </a:r>
            <a:endParaRPr lang="en-US" altLang="zh-CN" b="0" dirty="0"/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035CB376-3C1B-4B7A-9105-4D562D48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416" y="6050314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62DE5CBD-7A34-444B-A10F-EAAFD972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554" y="6050314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6078D278-5113-4B80-AF1A-47EC5A5E6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54" y="6050314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62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62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62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2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6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6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6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6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6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6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6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6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6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6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6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6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6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6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6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6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6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6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6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6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6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6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6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6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8" dur="500"/>
                                        <p:tgtEl>
                                          <p:spTgt spid="30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6" dur="500"/>
                                        <p:tgtEl>
                                          <p:spTgt spid="3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 animBg="1" autoUpdateAnimBg="0"/>
      <p:bldP spid="2" grpId="0" animBg="1"/>
      <p:bldP spid="306179" grpId="0" animBg="1" autoUpdateAnimBg="0"/>
      <p:bldP spid="306199" grpId="0" autoUpdateAnimBg="0"/>
      <p:bldP spid="306200" grpId="0" autoUpdateAnimBg="0"/>
      <p:bldP spid="306201" grpId="0" autoUpdateAnimBg="0"/>
      <p:bldP spid="306202" grpId="0"/>
      <p:bldP spid="306203" grpId="0"/>
      <p:bldP spid="306213" grpId="0" autoUpdateAnimBg="0"/>
      <p:bldP spid="306214" grpId="0" autoUpdateAnimBg="0"/>
      <p:bldP spid="306215" grpId="0" autoUpdateAnimBg="0"/>
      <p:bldP spid="306219" grpId="0" animBg="1" autoUpdateAnimBg="0"/>
      <p:bldP spid="306225" grpId="0" autoUpdateAnimBg="0"/>
      <p:bldP spid="306227" grpId="0" autoUpdateAnimBg="0"/>
      <p:bldP spid="306228" grpId="0" autoUpdateAnimBg="0"/>
      <p:bldP spid="306218" grpId="0" build="p" animBg="1" autoUpdateAnimBg="0"/>
      <p:bldP spid="306211" grpId="0" animBg="1"/>
      <p:bldP spid="306212" grpId="0" autoUpdateAnimBg="0"/>
      <p:bldP spid="35" grpId="0" autoUpdateAnimBg="0"/>
      <p:bldP spid="36" grpId="0" autoUpdateAnimBg="0"/>
      <p:bldP spid="47" grpId="0" autoUpdateAnimBg="0"/>
      <p:bldP spid="52" grpId="0" autoUpdateAnimBg="0"/>
      <p:bldP spid="53" grpId="0" autoUpdateAnimBg="0"/>
      <p:bldP spid="306180" grpId="0"/>
      <p:bldP spid="56" grpId="0" autoUpdateAnimBg="0"/>
      <p:bldP spid="57" grpId="0" autoUpdateAnimBg="0"/>
      <p:bldP spid="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2">
            <a:extLst>
              <a:ext uri="{FF2B5EF4-FFF2-40B4-BE49-F238E27FC236}">
                <a16:creationId xmlns:a16="http://schemas.microsoft.com/office/drawing/2014/main" id="{B960A89D-F633-4D93-8A79-EE3031E1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6" name="Rectangle 73">
            <a:extLst>
              <a:ext uri="{FF2B5EF4-FFF2-40B4-BE49-F238E27FC236}">
                <a16:creationId xmlns:a16="http://schemas.microsoft.com/office/drawing/2014/main" id="{A1289779-21EA-41F8-939E-E8E4D1AEF4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7" name="Rectangle 74">
            <a:extLst>
              <a:ext uri="{FF2B5EF4-FFF2-40B4-BE49-F238E27FC236}">
                <a16:creationId xmlns:a16="http://schemas.microsoft.com/office/drawing/2014/main" id="{50D8C737-205A-4DDB-A8BB-9FF264D804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8" name="Line 75">
            <a:extLst>
              <a:ext uri="{FF2B5EF4-FFF2-40B4-BE49-F238E27FC236}">
                <a16:creationId xmlns:a16="http://schemas.microsoft.com/office/drawing/2014/main" id="{FB09ACE2-BA7F-4586-9DE1-AB5A0B066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125CB084-8246-471E-9E13-C47695D6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516" y="-171400"/>
            <a:ext cx="6988969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将字符串输入到字符数组中</a:t>
            </a:r>
            <a:endParaRPr lang="zh-CN" altLang="en-US" sz="4400" dirty="0"/>
          </a:p>
        </p:txBody>
      </p:sp>
      <p:sp>
        <p:nvSpPr>
          <p:cNvPr id="301092" name="Text Box 36">
            <a:extLst>
              <a:ext uri="{FF2B5EF4-FFF2-40B4-BE49-F238E27FC236}">
                <a16:creationId xmlns:a16="http://schemas.microsoft.com/office/drawing/2014/main" id="{426291F3-2517-414D-A82F-357E3E5FC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968376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例 读程序写运行结果</a:t>
            </a:r>
          </a:p>
        </p:txBody>
      </p:sp>
      <p:sp>
        <p:nvSpPr>
          <p:cNvPr id="301094" name="Text Box 38">
            <a:extLst>
              <a:ext uri="{FF2B5EF4-FFF2-40B4-BE49-F238E27FC236}">
                <a16:creationId xmlns:a16="http://schemas.microsoft.com/office/drawing/2014/main" id="{7122123F-0D34-49EE-8877-60D2EB4A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0" y="1500413"/>
            <a:ext cx="6338887" cy="3440755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   char</a:t>
            </a:r>
            <a:r>
              <a:rPr lang="en-US" altLang="zh-CN" dirty="0"/>
              <a:t> t1[ ]="student";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   char</a:t>
            </a:r>
            <a:r>
              <a:rPr lang="en-US" altLang="zh-CN" dirty="0"/>
              <a:t> t2[ ]={'</a:t>
            </a:r>
            <a:r>
              <a:rPr lang="en-US" altLang="zh-CN" dirty="0" err="1"/>
              <a:t>s','t','u','d','e','n','t</a:t>
            </a:r>
            <a:r>
              <a:rPr lang="en-US" altLang="zh-CN" dirty="0"/>
              <a:t>'};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&lt;&lt;t2;   }</a:t>
            </a:r>
          </a:p>
        </p:txBody>
      </p:sp>
      <p:sp>
        <p:nvSpPr>
          <p:cNvPr id="301098" name="Text Box 42">
            <a:extLst>
              <a:ext uri="{FF2B5EF4-FFF2-40B4-BE49-F238E27FC236}">
                <a16:creationId xmlns:a16="http://schemas.microsoft.com/office/drawing/2014/main" id="{75F67853-6F13-4507-A966-9095ABEF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44" y="474689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t1</a:t>
            </a:r>
          </a:p>
        </p:txBody>
      </p:sp>
      <p:grpSp>
        <p:nvGrpSpPr>
          <p:cNvPr id="301099" name="Group 43">
            <a:extLst>
              <a:ext uri="{FF2B5EF4-FFF2-40B4-BE49-F238E27FC236}">
                <a16:creationId xmlns:a16="http://schemas.microsoft.com/office/drawing/2014/main" id="{2E542F3A-6CB0-4576-9A1A-1D1C6816B39E}"/>
              </a:ext>
            </a:extLst>
          </p:cNvPr>
          <p:cNvGrpSpPr>
            <a:grpSpLocks/>
          </p:cNvGrpSpPr>
          <p:nvPr/>
        </p:nvGrpSpPr>
        <p:grpSpPr bwMode="auto">
          <a:xfrm>
            <a:off x="256307" y="5208860"/>
            <a:ext cx="4267200" cy="533400"/>
            <a:chOff x="528" y="3840"/>
            <a:chExt cx="2688" cy="336"/>
          </a:xfrm>
        </p:grpSpPr>
        <p:sp>
          <p:nvSpPr>
            <p:cNvPr id="9253" name="Rectangle 44">
              <a:extLst>
                <a:ext uri="{FF2B5EF4-FFF2-40B4-BE49-F238E27FC236}">
                  <a16:creationId xmlns:a16="http://schemas.microsoft.com/office/drawing/2014/main" id="{89781D42-DDA5-4A82-B09C-36F5F4BC7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840"/>
              <a:ext cx="2688" cy="336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9254" name="Line 45">
              <a:extLst>
                <a:ext uri="{FF2B5EF4-FFF2-40B4-BE49-F238E27FC236}">
                  <a16:creationId xmlns:a16="http://schemas.microsoft.com/office/drawing/2014/main" id="{4BD96AD3-F870-4933-A13E-14824E58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46">
              <a:extLst>
                <a:ext uri="{FF2B5EF4-FFF2-40B4-BE49-F238E27FC236}">
                  <a16:creationId xmlns:a16="http://schemas.microsoft.com/office/drawing/2014/main" id="{EFB3239C-A194-4E1E-9F94-B3331ADDB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47">
              <a:extLst>
                <a:ext uri="{FF2B5EF4-FFF2-40B4-BE49-F238E27FC236}">
                  <a16:creationId xmlns:a16="http://schemas.microsoft.com/office/drawing/2014/main" id="{AA1F6E2A-DE80-4EB8-AEA2-B28132BB9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48">
              <a:extLst>
                <a:ext uri="{FF2B5EF4-FFF2-40B4-BE49-F238E27FC236}">
                  <a16:creationId xmlns:a16="http://schemas.microsoft.com/office/drawing/2014/main" id="{DE21485F-67EF-47FF-B555-364DEFC3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49">
              <a:extLst>
                <a:ext uri="{FF2B5EF4-FFF2-40B4-BE49-F238E27FC236}">
                  <a16:creationId xmlns:a16="http://schemas.microsoft.com/office/drawing/2014/main" id="{004B6A2D-2AC6-4F41-873E-3BCEAB75E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50">
              <a:extLst>
                <a:ext uri="{FF2B5EF4-FFF2-40B4-BE49-F238E27FC236}">
                  <a16:creationId xmlns:a16="http://schemas.microsoft.com/office/drawing/2014/main" id="{7440FE1A-0FFD-495E-A12C-B6E7AE32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Line 51">
              <a:extLst>
                <a:ext uri="{FF2B5EF4-FFF2-40B4-BE49-F238E27FC236}">
                  <a16:creationId xmlns:a16="http://schemas.microsoft.com/office/drawing/2014/main" id="{5B63232B-0288-43FB-B5E3-A3B7CC141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108" name="Text Box 52">
            <a:extLst>
              <a:ext uri="{FF2B5EF4-FFF2-40B4-BE49-F238E27FC236}">
                <a16:creationId xmlns:a16="http://schemas.microsoft.com/office/drawing/2014/main" id="{1CCB1A9E-05FB-4969-BC40-8FF00184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32" y="5248547"/>
            <a:ext cx="37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301109" name="Text Box 53">
            <a:extLst>
              <a:ext uri="{FF2B5EF4-FFF2-40B4-BE49-F238E27FC236}">
                <a16:creationId xmlns:a16="http://schemas.microsoft.com/office/drawing/2014/main" id="{19E44B29-52F6-4F07-AE84-A6B50876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57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301110" name="Text Box 54">
            <a:extLst>
              <a:ext uri="{FF2B5EF4-FFF2-40B4-BE49-F238E27FC236}">
                <a16:creationId xmlns:a16="http://schemas.microsoft.com/office/drawing/2014/main" id="{24354FD4-9E9A-4B11-BE7E-FF93273A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319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u</a:t>
            </a:r>
            <a:endParaRPr lang="zh-CN" altLang="en-US"/>
          </a:p>
        </p:txBody>
      </p:sp>
      <p:sp>
        <p:nvSpPr>
          <p:cNvPr id="301111" name="Text Box 55">
            <a:extLst>
              <a:ext uri="{FF2B5EF4-FFF2-40B4-BE49-F238E27FC236}">
                <a16:creationId xmlns:a16="http://schemas.microsoft.com/office/drawing/2014/main" id="{85324EB2-23FF-41DD-9FD8-3A5060B0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32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01112" name="Text Box 56">
            <a:extLst>
              <a:ext uri="{FF2B5EF4-FFF2-40B4-BE49-F238E27FC236}">
                <a16:creationId xmlns:a16="http://schemas.microsoft.com/office/drawing/2014/main" id="{48E2447B-668E-48F3-AA4A-53E61D73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957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01113" name="Text Box 57">
            <a:extLst>
              <a:ext uri="{FF2B5EF4-FFF2-40B4-BE49-F238E27FC236}">
                <a16:creationId xmlns:a16="http://schemas.microsoft.com/office/drawing/2014/main" id="{0C0B6D9D-54D7-4326-8702-BBF9ECAF2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644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01114" name="Text Box 58">
            <a:extLst>
              <a:ext uri="{FF2B5EF4-FFF2-40B4-BE49-F238E27FC236}">
                <a16:creationId xmlns:a16="http://schemas.microsoft.com/office/drawing/2014/main" id="{69FD3FD0-08D0-4E80-A54A-B3D84FAA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444" y="524854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301115" name="Text Box 59">
            <a:extLst>
              <a:ext uri="{FF2B5EF4-FFF2-40B4-BE49-F238E27FC236}">
                <a16:creationId xmlns:a16="http://schemas.microsoft.com/office/drawing/2014/main" id="{28DF7BBB-2423-4B60-AA9F-6967D85D8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744" y="524854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\0</a:t>
            </a:r>
            <a:endParaRPr lang="zh-CN" altLang="en-US" dirty="0"/>
          </a:p>
        </p:txBody>
      </p:sp>
      <p:grpSp>
        <p:nvGrpSpPr>
          <p:cNvPr id="301116" name="Group 60">
            <a:extLst>
              <a:ext uri="{FF2B5EF4-FFF2-40B4-BE49-F238E27FC236}">
                <a16:creationId xmlns:a16="http://schemas.microsoft.com/office/drawing/2014/main" id="{2DEC1B81-78E3-4410-88BD-6B3BE07EE712}"/>
              </a:ext>
            </a:extLst>
          </p:cNvPr>
          <p:cNvGrpSpPr>
            <a:grpSpLocks/>
          </p:cNvGrpSpPr>
          <p:nvPr/>
        </p:nvGrpSpPr>
        <p:grpSpPr bwMode="auto">
          <a:xfrm>
            <a:off x="275357" y="6135960"/>
            <a:ext cx="3733800" cy="533400"/>
            <a:chOff x="3264" y="3840"/>
            <a:chExt cx="2352" cy="336"/>
          </a:xfrm>
        </p:grpSpPr>
        <p:sp>
          <p:nvSpPr>
            <p:cNvPr id="9246" name="Rectangle 61">
              <a:extLst>
                <a:ext uri="{FF2B5EF4-FFF2-40B4-BE49-F238E27FC236}">
                  <a16:creationId xmlns:a16="http://schemas.microsoft.com/office/drawing/2014/main" id="{9700083F-6C7C-442C-B42C-D2F6BCAE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40"/>
              <a:ext cx="2352" cy="336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9247" name="Line 62">
              <a:extLst>
                <a:ext uri="{FF2B5EF4-FFF2-40B4-BE49-F238E27FC236}">
                  <a16:creationId xmlns:a16="http://schemas.microsoft.com/office/drawing/2014/main" id="{E0E94B90-8EFE-4C1A-B74C-7E44FD84B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248" name="Line 63">
              <a:extLst>
                <a:ext uri="{FF2B5EF4-FFF2-40B4-BE49-F238E27FC236}">
                  <a16:creationId xmlns:a16="http://schemas.microsoft.com/office/drawing/2014/main" id="{2F316982-AA5A-4E7E-8E5F-76DB665CA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249" name="Line 64">
              <a:extLst>
                <a:ext uri="{FF2B5EF4-FFF2-40B4-BE49-F238E27FC236}">
                  <a16:creationId xmlns:a16="http://schemas.microsoft.com/office/drawing/2014/main" id="{E24977AD-1C5C-4F01-8DBE-006535AC4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250" name="Line 65">
              <a:extLst>
                <a:ext uri="{FF2B5EF4-FFF2-40B4-BE49-F238E27FC236}">
                  <a16:creationId xmlns:a16="http://schemas.microsoft.com/office/drawing/2014/main" id="{D2A92C80-EA93-46C0-BD98-B32D7ABF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251" name="Line 66">
              <a:extLst>
                <a:ext uri="{FF2B5EF4-FFF2-40B4-BE49-F238E27FC236}">
                  <a16:creationId xmlns:a16="http://schemas.microsoft.com/office/drawing/2014/main" id="{B9035190-FE43-4269-9B80-5087DE984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252" name="Line 67">
              <a:extLst>
                <a:ext uri="{FF2B5EF4-FFF2-40B4-BE49-F238E27FC236}">
                  <a16:creationId xmlns:a16="http://schemas.microsoft.com/office/drawing/2014/main" id="{D907527A-84D2-46E1-BA4A-DCA84E15C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840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</p:grpSp>
      <p:sp>
        <p:nvSpPr>
          <p:cNvPr id="301124" name="Text Box 68">
            <a:extLst>
              <a:ext uri="{FF2B5EF4-FFF2-40B4-BE49-F238E27FC236}">
                <a16:creationId xmlns:a16="http://schemas.microsoft.com/office/drawing/2014/main" id="{3C227FD1-39EF-4BDE-BB7B-6EC7D15E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32" y="5699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t2</a:t>
            </a:r>
          </a:p>
        </p:txBody>
      </p:sp>
      <p:sp>
        <p:nvSpPr>
          <p:cNvPr id="301125" name="Text Box 69">
            <a:extLst>
              <a:ext uri="{FF2B5EF4-FFF2-40B4-BE49-F238E27FC236}">
                <a16:creationId xmlns:a16="http://schemas.microsoft.com/office/drawing/2014/main" id="{EF45FDDB-4533-4D42-8941-F7DCBFAF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19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301126" name="Text Box 70">
            <a:extLst>
              <a:ext uri="{FF2B5EF4-FFF2-40B4-BE49-F238E27FC236}">
                <a16:creationId xmlns:a16="http://schemas.microsoft.com/office/drawing/2014/main" id="{2CAB6EB7-D68F-4CC1-97CA-4F90B1E1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82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301127" name="Text Box 71">
            <a:extLst>
              <a:ext uri="{FF2B5EF4-FFF2-40B4-BE49-F238E27FC236}">
                <a16:creationId xmlns:a16="http://schemas.microsoft.com/office/drawing/2014/main" id="{D68DF1FE-4FF7-4CA1-B3C5-DC833361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369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u</a:t>
            </a:r>
            <a:endParaRPr lang="zh-CN" altLang="en-US"/>
          </a:p>
        </p:txBody>
      </p:sp>
      <p:sp>
        <p:nvSpPr>
          <p:cNvPr id="301128" name="Text Box 72">
            <a:extLst>
              <a:ext uri="{FF2B5EF4-FFF2-40B4-BE49-F238E27FC236}">
                <a16:creationId xmlns:a16="http://schemas.microsoft.com/office/drawing/2014/main" id="{185E723D-149C-49C7-A322-BCE21C76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82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01129" name="Text Box 73">
            <a:extLst>
              <a:ext uri="{FF2B5EF4-FFF2-40B4-BE49-F238E27FC236}">
                <a16:creationId xmlns:a16="http://schemas.microsoft.com/office/drawing/2014/main" id="{4858E921-8FF8-4C81-9E1A-4A6ACA4AC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07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01130" name="Text Box 74">
            <a:extLst>
              <a:ext uri="{FF2B5EF4-FFF2-40B4-BE49-F238E27FC236}">
                <a16:creationId xmlns:a16="http://schemas.microsoft.com/office/drawing/2014/main" id="{8AC70E81-586C-42AA-9DA2-6BE5D2E5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94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01131" name="Text Box 75">
            <a:extLst>
              <a:ext uri="{FF2B5EF4-FFF2-40B4-BE49-F238E27FC236}">
                <a16:creationId xmlns:a16="http://schemas.microsoft.com/office/drawing/2014/main" id="{BA5B10D4-5963-455B-88CC-16AD0D90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907" y="6175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301158" name="Text Box 102">
            <a:extLst>
              <a:ext uri="{FF2B5EF4-FFF2-40B4-BE49-F238E27FC236}">
                <a16:creationId xmlns:a16="http://schemas.microsoft.com/office/drawing/2014/main" id="{F592C475-E832-430F-8885-F9435E65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884" y="1031561"/>
            <a:ext cx="4776269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在字符数组中存储字符的原则：</a:t>
            </a:r>
            <a:endParaRPr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Monotype Sorts" charset="2"/>
            </a:endParaRPr>
          </a:p>
          <a:p>
            <a:pPr algn="just" eaLnBrk="1" hangingPunct="1">
              <a:defRPr/>
            </a:pPr>
            <a:r>
              <a:rPr lang="zh-CN" altLang="en-US" dirty="0">
                <a:ea typeface="黑体" panose="02010609060101010101" pitchFamily="49" charset="-122"/>
                <a:sym typeface="Monotype Sorts" charset="2"/>
              </a:rPr>
              <a:t>保证字符数组中的有效字符最后以</a:t>
            </a:r>
            <a:r>
              <a:rPr lang="en-US" altLang="zh-CN" dirty="0"/>
              <a:t>'</a:t>
            </a:r>
            <a:r>
              <a:rPr lang="en-US" altLang="zh-CN" dirty="0">
                <a:ea typeface="黑体" panose="02010609060101010101" pitchFamily="49" charset="-122"/>
                <a:sym typeface="Monotype Sorts" charset="2"/>
              </a:rPr>
              <a:t>\0</a:t>
            </a:r>
            <a:r>
              <a:rPr lang="en-US" altLang="zh-CN" dirty="0"/>
              <a:t>'</a:t>
            </a:r>
            <a:r>
              <a:rPr lang="zh-CN" altLang="en-US" dirty="0">
                <a:ea typeface="黑体" panose="02010609060101010101" pitchFamily="49" charset="-122"/>
                <a:sym typeface="Monotype Sorts" charset="2"/>
              </a:rPr>
              <a:t>结束</a:t>
            </a:r>
            <a:endParaRPr lang="en-US" altLang="zh-CN" dirty="0">
              <a:ea typeface="黑体" panose="02010609060101010101" pitchFamily="49" charset="-122"/>
              <a:sym typeface="Monotype Sorts" charset="2"/>
            </a:endParaRPr>
          </a:p>
          <a:p>
            <a:pPr algn="just" eaLnBrk="1" hangingPunct="1"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处理字符数组的原则：</a:t>
            </a:r>
            <a:endParaRPr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Monotype Sorts" charset="2"/>
            </a:endParaRPr>
          </a:p>
          <a:p>
            <a:pPr algn="just" eaLnBrk="1" hangingPunct="1">
              <a:defRPr/>
            </a:pPr>
            <a:r>
              <a:rPr lang="zh-CN" altLang="en-US" dirty="0">
                <a:ea typeface="黑体" panose="02010609060101010101" pitchFamily="49" charset="-122"/>
              </a:rPr>
              <a:t>从数组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单元开始处理，直到数组元素的值为</a:t>
            </a:r>
            <a:r>
              <a:rPr lang="en-US" altLang="zh-CN" dirty="0"/>
              <a:t>'</a:t>
            </a:r>
            <a:r>
              <a:rPr lang="en-US" altLang="zh-CN" dirty="0">
                <a:ea typeface="黑体" panose="02010609060101010101" pitchFamily="49" charset="-122"/>
              </a:rPr>
              <a:t>\0</a:t>
            </a:r>
            <a:r>
              <a:rPr lang="en-US" altLang="zh-CN" dirty="0"/>
              <a:t>'</a:t>
            </a:r>
            <a:r>
              <a:rPr lang="zh-CN" altLang="en-US" dirty="0">
                <a:ea typeface="黑体" panose="02010609060101010101" pitchFamily="49" charset="-122"/>
              </a:rPr>
              <a:t>为止</a:t>
            </a:r>
          </a:p>
        </p:txBody>
      </p:sp>
      <p:sp>
        <p:nvSpPr>
          <p:cNvPr id="101" name="Rectangle 35">
            <a:extLst>
              <a:ext uri="{FF2B5EF4-FFF2-40B4-BE49-F238E27FC236}">
                <a16:creationId xmlns:a16="http://schemas.microsoft.com/office/drawing/2014/main" id="{99197A0F-AEFA-4CFF-B862-7B3E2E7F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58" y="3919786"/>
            <a:ext cx="2889250" cy="7191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02" name="Text Box 41">
            <a:extLst>
              <a:ext uri="{FF2B5EF4-FFF2-40B4-BE49-F238E27FC236}">
                <a16:creationId xmlns:a16="http://schemas.microsoft.com/office/drawing/2014/main" id="{DB2FE9D0-C4E0-471F-ACAB-229C32AB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46" y="3861048"/>
            <a:ext cx="2811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student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sp>
        <p:nvSpPr>
          <p:cNvPr id="106" name="Text Box 41">
            <a:extLst>
              <a:ext uri="{FF2B5EF4-FFF2-40B4-BE49-F238E27FC236}">
                <a16:creationId xmlns:a16="http://schemas.microsoft.com/office/drawing/2014/main" id="{D9A3FFC0-E020-4939-94E3-70B839EA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283" y="4202361"/>
            <a:ext cx="280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student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蘳</a:t>
            </a:r>
            <a:r>
              <a:rPr lang="en-US" altLang="zh-CN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tudent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57CF1B5-5A49-41F7-9CD8-D56337AD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58" y="5762257"/>
            <a:ext cx="3384550" cy="793750"/>
          </a:xfrm>
          <a:prstGeom prst="roundRect">
            <a:avLst>
              <a:gd name="adj" fmla="val 16667"/>
            </a:avLst>
          </a:prstGeom>
          <a:solidFill>
            <a:srgbClr val="DDDDFF"/>
          </a:solidFill>
          <a:ln w="38100" cap="sq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for(i=0;t2[i]!='\0';i++)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	cout&lt;&lt;t2[i];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C60D9E-86B4-4C8E-AF6B-D89CE982F6C5}"/>
              </a:ext>
            </a:extLst>
          </p:cNvPr>
          <p:cNvCxnSpPr>
            <a:cxnSpLocks/>
          </p:cNvCxnSpPr>
          <p:nvPr/>
        </p:nvCxnSpPr>
        <p:spPr bwMode="auto">
          <a:xfrm>
            <a:off x="1975569" y="3702858"/>
            <a:ext cx="2962077" cy="10794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2956198-9B23-49E4-8361-98EFD17C1ECC}"/>
              </a:ext>
            </a:extLst>
          </p:cNvPr>
          <p:cNvCxnSpPr>
            <a:cxnSpLocks/>
          </p:cNvCxnSpPr>
          <p:nvPr/>
        </p:nvCxnSpPr>
        <p:spPr bwMode="auto">
          <a:xfrm>
            <a:off x="1954932" y="4449140"/>
            <a:ext cx="2936675" cy="1381127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DE98A09-80E1-4452-9CC6-C3D7B6EA4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58" y="4782346"/>
            <a:ext cx="3384550" cy="792163"/>
          </a:xfrm>
          <a:prstGeom prst="roundRect">
            <a:avLst>
              <a:gd name="adj" fmla="val 16667"/>
            </a:avLst>
          </a:prstGeom>
          <a:solidFill>
            <a:srgbClr val="DDDDFF"/>
          </a:solidFill>
          <a:ln w="38100" cap="sq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for(i=0;t1[i]!='\0';i++)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	cout&lt;&lt;t1[i];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0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0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09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109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3" dur="20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01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01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0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0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0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0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0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0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0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92" grpId="0" autoUpdateAnimBg="0"/>
      <p:bldP spid="301094" grpId="0" build="p" animBg="1" autoUpdateAnimBg="0"/>
      <p:bldP spid="301098" grpId="0" autoUpdateAnimBg="0"/>
      <p:bldP spid="301108" grpId="0" autoUpdateAnimBg="0"/>
      <p:bldP spid="301109" grpId="0" autoUpdateAnimBg="0"/>
      <p:bldP spid="301110" grpId="0" autoUpdateAnimBg="0"/>
      <p:bldP spid="301111" grpId="0" autoUpdateAnimBg="0"/>
      <p:bldP spid="301112" grpId="0" autoUpdateAnimBg="0"/>
      <p:bldP spid="301113" grpId="0" autoUpdateAnimBg="0"/>
      <p:bldP spid="301114" grpId="0" autoUpdateAnimBg="0"/>
      <p:bldP spid="301115" grpId="0" autoUpdateAnimBg="0"/>
      <p:bldP spid="301124" grpId="0" autoUpdateAnimBg="0"/>
      <p:bldP spid="301125" grpId="0" autoUpdateAnimBg="0"/>
      <p:bldP spid="301126" grpId="0" autoUpdateAnimBg="0"/>
      <p:bldP spid="301127" grpId="0" autoUpdateAnimBg="0"/>
      <p:bldP spid="301128" grpId="0" autoUpdateAnimBg="0"/>
      <p:bldP spid="301129" grpId="0" autoUpdateAnimBg="0"/>
      <p:bldP spid="301130" grpId="0" autoUpdateAnimBg="0"/>
      <p:bldP spid="301131" grpId="0" autoUpdateAnimBg="0"/>
      <p:bldP spid="301158" grpId="0" uiExpand="1" build="p" animBg="1" autoUpdateAnimBg="0"/>
      <p:bldP spid="101" grpId="0" animBg="1"/>
      <p:bldP spid="102" grpId="0" autoUpdateAnimBg="0"/>
      <p:bldP spid="106" grpId="0" autoUpdateAnimBg="0"/>
      <p:bldP spid="107" grpId="0" build="p" animBg="1"/>
      <p:bldP spid="10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24" name="Rectangle 72">
            <a:extLst>
              <a:ext uri="{FF2B5EF4-FFF2-40B4-BE49-F238E27FC236}">
                <a16:creationId xmlns:a16="http://schemas.microsoft.com/office/drawing/2014/main" id="{F8B47018-CCC4-4B76-8CC5-B70CB0DB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838201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0243" name="Rectangle 73">
            <a:extLst>
              <a:ext uri="{FF2B5EF4-FFF2-40B4-BE49-F238E27FC236}">
                <a16:creationId xmlns:a16="http://schemas.microsoft.com/office/drawing/2014/main" id="{895A18F9-386C-4320-9F4A-2EAE5F1579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731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244" name="Rectangle 74">
            <a:extLst>
              <a:ext uri="{FF2B5EF4-FFF2-40B4-BE49-F238E27FC236}">
                <a16:creationId xmlns:a16="http://schemas.microsoft.com/office/drawing/2014/main" id="{9B59B7C6-451B-4582-82BC-ECEE170B4E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93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245" name="Line 75">
            <a:extLst>
              <a:ext uri="{FF2B5EF4-FFF2-40B4-BE49-F238E27FC236}">
                <a16:creationId xmlns:a16="http://schemas.microsoft.com/office/drawing/2014/main" id="{B9B8D678-E1F6-4632-9BC1-C45DF5D4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93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66" name="Rectangle 14">
            <a:extLst>
              <a:ext uri="{FF2B5EF4-FFF2-40B4-BE49-F238E27FC236}">
                <a16:creationId xmlns:a16="http://schemas.microsoft.com/office/drawing/2014/main" id="{D0DC50D8-9FE9-4049-AAB0-B36947714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7145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将字符串输入到字符数组中</a:t>
            </a:r>
          </a:p>
        </p:txBody>
      </p:sp>
      <p:sp>
        <p:nvSpPr>
          <p:cNvPr id="356381" name="Text Box 29">
            <a:extLst>
              <a:ext uri="{FF2B5EF4-FFF2-40B4-BE49-F238E27FC236}">
                <a16:creationId xmlns:a16="http://schemas.microsoft.com/office/drawing/2014/main" id="{84E822B6-A24A-449C-BB5F-072C7F7A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12248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   scanf("%s ",   a);</a:t>
            </a:r>
          </a:p>
        </p:txBody>
      </p:sp>
      <p:sp>
        <p:nvSpPr>
          <p:cNvPr id="356382" name="Text Box 30">
            <a:extLst>
              <a:ext uri="{FF2B5EF4-FFF2-40B4-BE49-F238E27FC236}">
                <a16:creationId xmlns:a16="http://schemas.microsoft.com/office/drawing/2014/main" id="{A6D51BC6-F300-4187-AE19-D9931816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3562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   printf("%s",a);</a:t>
            </a:r>
          </a:p>
        </p:txBody>
      </p:sp>
      <p:sp>
        <p:nvSpPr>
          <p:cNvPr id="356383" name="Text Box 31">
            <a:extLst>
              <a:ext uri="{FF2B5EF4-FFF2-40B4-BE49-F238E27FC236}">
                <a16:creationId xmlns:a16="http://schemas.microsoft.com/office/drawing/2014/main" id="{52C23580-2B0F-47E3-8E9A-D5070ECC0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962275"/>
            <a:ext cx="345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格式说明，表示要读入的对象是字符串</a:t>
            </a:r>
          </a:p>
        </p:txBody>
      </p:sp>
      <p:sp>
        <p:nvSpPr>
          <p:cNvPr id="356384" name="Text Box 32">
            <a:extLst>
              <a:ext uri="{FF2B5EF4-FFF2-40B4-BE49-F238E27FC236}">
                <a16:creationId xmlns:a16="http://schemas.microsoft.com/office/drawing/2014/main" id="{FD58151A-C454-4207-A482-EB72FA57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748088"/>
            <a:ext cx="309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数组名字，表示数组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首地址</a:t>
            </a:r>
          </a:p>
        </p:txBody>
      </p:sp>
      <p:sp>
        <p:nvSpPr>
          <p:cNvPr id="356385" name="Text Box 33">
            <a:extLst>
              <a:ext uri="{FF2B5EF4-FFF2-40B4-BE49-F238E27FC236}">
                <a16:creationId xmlns:a16="http://schemas.microsoft.com/office/drawing/2014/main" id="{171FA6E7-509C-4BE6-B769-93A13216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82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说明</a:t>
            </a:r>
          </a:p>
        </p:txBody>
      </p:sp>
      <p:sp>
        <p:nvSpPr>
          <p:cNvPr id="356386" name="Rectangle 34">
            <a:extLst>
              <a:ext uri="{FF2B5EF4-FFF2-40B4-BE49-F238E27FC236}">
                <a16:creationId xmlns:a16="http://schemas.microsoft.com/office/drawing/2014/main" id="{6FCBC239-257E-44B5-8A3F-97288FB6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1474788"/>
            <a:ext cx="3276600" cy="1905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56387" name="Text Box 35">
            <a:extLst>
              <a:ext uri="{FF2B5EF4-FFF2-40B4-BE49-F238E27FC236}">
                <a16:creationId xmlns:a16="http://schemas.microsoft.com/office/drawing/2014/main" id="{A9208625-97E9-444A-9C99-DA03FEAB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1428750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int main( )</a:t>
            </a:r>
          </a:p>
        </p:txBody>
      </p:sp>
      <p:sp>
        <p:nvSpPr>
          <p:cNvPr id="356388" name="Text Box 36">
            <a:extLst>
              <a:ext uri="{FF2B5EF4-FFF2-40B4-BE49-F238E27FC236}">
                <a16:creationId xmlns:a16="http://schemas.microsoft.com/office/drawing/2014/main" id="{18A84DCA-C6AE-43BA-83DC-7EF6F8A2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1145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{ char a[20];</a:t>
            </a:r>
          </a:p>
        </p:txBody>
      </p:sp>
      <p:sp>
        <p:nvSpPr>
          <p:cNvPr id="356389" name="Text Box 37">
            <a:extLst>
              <a:ext uri="{FF2B5EF4-FFF2-40B4-BE49-F238E27FC236}">
                <a16:creationId xmlns:a16="http://schemas.microsoft.com/office/drawing/2014/main" id="{931DF0F1-C2A0-41AA-9EB1-7C629200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4955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scanf("%s",a);   </a:t>
            </a:r>
          </a:p>
        </p:txBody>
      </p:sp>
      <p:sp>
        <p:nvSpPr>
          <p:cNvPr id="356390" name="Text Box 38">
            <a:extLst>
              <a:ext uri="{FF2B5EF4-FFF2-40B4-BE49-F238E27FC236}">
                <a16:creationId xmlns:a16="http://schemas.microsoft.com/office/drawing/2014/main" id="{AE16FC0B-5206-4389-AE04-7E99C0DB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8765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printf("%s",a);  }</a:t>
            </a:r>
          </a:p>
        </p:txBody>
      </p:sp>
      <p:sp>
        <p:nvSpPr>
          <p:cNvPr id="356391" name="Rectangle 39">
            <a:extLst>
              <a:ext uri="{FF2B5EF4-FFF2-40B4-BE49-F238E27FC236}">
                <a16:creationId xmlns:a16="http://schemas.microsoft.com/office/drawing/2014/main" id="{4061DCAB-B72A-4FC4-9644-94BF8C0A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91025"/>
            <a:ext cx="17526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56392" name="Text Box 40">
            <a:extLst>
              <a:ext uri="{FF2B5EF4-FFF2-40B4-BE49-F238E27FC236}">
                <a16:creationId xmlns:a16="http://schemas.microsoft.com/office/drawing/2014/main" id="{D13DBED1-DCC8-4D1E-9B77-714103C6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7720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bei</a:t>
            </a:r>
            <a:endParaRPr lang="en-US" altLang="zh-CN" b="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56393" name="Text Box 41">
            <a:extLst>
              <a:ext uri="{FF2B5EF4-FFF2-40B4-BE49-F238E27FC236}">
                <a16:creationId xmlns:a16="http://schemas.microsoft.com/office/drawing/2014/main" id="{1DF22C65-CFDF-43F0-A56C-7C9B8BC7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391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bei  fang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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56394" name="Text Box 42">
            <a:extLst>
              <a:ext uri="{FF2B5EF4-FFF2-40B4-BE49-F238E27FC236}">
                <a16:creationId xmlns:a16="http://schemas.microsoft.com/office/drawing/2014/main" id="{6A07C200-0C48-47EB-A717-DDCE789EB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5281613"/>
            <a:ext cx="4267200" cy="146050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遇到空格或回车就结束读操作</a:t>
            </a:r>
          </a:p>
        </p:txBody>
      </p:sp>
      <p:sp>
        <p:nvSpPr>
          <p:cNvPr id="356395" name="Text Box 43">
            <a:extLst>
              <a:ext uri="{FF2B5EF4-FFF2-40B4-BE49-F238E27FC236}">
                <a16:creationId xmlns:a16="http://schemas.microsoft.com/office/drawing/2014/main" id="{6E64841F-A4A9-4A83-A786-CC9539F1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5729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自动加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\0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endParaRPr lang="zh-CN" altLang="en-US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56396" name="Text Box 44">
            <a:extLst>
              <a:ext uri="{FF2B5EF4-FFF2-40B4-BE49-F238E27FC236}">
                <a16:creationId xmlns:a16="http://schemas.microsoft.com/office/drawing/2014/main" id="{E386D05A-A182-450B-8147-827B2A46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2341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遇到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\0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就结束输出</a:t>
            </a:r>
          </a:p>
        </p:txBody>
      </p:sp>
      <p:sp>
        <p:nvSpPr>
          <p:cNvPr id="356397" name="Text Box 45">
            <a:extLst>
              <a:ext uri="{FF2B5EF4-FFF2-40B4-BE49-F238E27FC236}">
                <a16:creationId xmlns:a16="http://schemas.microsoft.com/office/drawing/2014/main" id="{968D02B9-77B9-489A-9612-1D76983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375025"/>
            <a:ext cx="1346200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a[0]</a:t>
            </a:r>
            <a:endParaRPr lang="en-US" altLang="zh-CN" b="0"/>
          </a:p>
        </p:txBody>
      </p:sp>
      <p:sp>
        <p:nvSpPr>
          <p:cNvPr id="356398" name="Text Box 46">
            <a:extLst>
              <a:ext uri="{FF2B5EF4-FFF2-40B4-BE49-F238E27FC236}">
                <a16:creationId xmlns:a16="http://schemas.microsoft.com/office/drawing/2014/main" id="{2327D876-04C9-41DC-8D50-A34394A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3375025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a[19]</a:t>
            </a:r>
            <a:endParaRPr lang="en-US" altLang="zh-CN" b="0"/>
          </a:p>
        </p:txBody>
      </p:sp>
      <p:grpSp>
        <p:nvGrpSpPr>
          <p:cNvPr id="356399" name="Group 47">
            <a:extLst>
              <a:ext uri="{FF2B5EF4-FFF2-40B4-BE49-F238E27FC236}">
                <a16:creationId xmlns:a16="http://schemas.microsoft.com/office/drawing/2014/main" id="{E5258713-CC19-4181-96D3-8175B2076223}"/>
              </a:ext>
            </a:extLst>
          </p:cNvPr>
          <p:cNvGrpSpPr>
            <a:grpSpLocks/>
          </p:cNvGrpSpPr>
          <p:nvPr/>
        </p:nvGrpSpPr>
        <p:grpSpPr bwMode="auto">
          <a:xfrm>
            <a:off x="5402263" y="3832225"/>
            <a:ext cx="3429000" cy="533400"/>
            <a:chOff x="3456" y="3888"/>
            <a:chExt cx="2160" cy="336"/>
          </a:xfrm>
        </p:grpSpPr>
        <p:sp>
          <p:nvSpPr>
            <p:cNvPr id="10281" name="Rectangle 48">
              <a:extLst>
                <a:ext uri="{FF2B5EF4-FFF2-40B4-BE49-F238E27FC236}">
                  <a16:creationId xmlns:a16="http://schemas.microsoft.com/office/drawing/2014/main" id="{907DC034-4166-48EA-92C0-52550EBB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88"/>
              <a:ext cx="2160" cy="336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0282" name="Line 49">
              <a:extLst>
                <a:ext uri="{FF2B5EF4-FFF2-40B4-BE49-F238E27FC236}">
                  <a16:creationId xmlns:a16="http://schemas.microsoft.com/office/drawing/2014/main" id="{788E5C81-08B2-43D7-BFD6-70807AE1D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888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50">
              <a:extLst>
                <a:ext uri="{FF2B5EF4-FFF2-40B4-BE49-F238E27FC236}">
                  <a16:creationId xmlns:a16="http://schemas.microsoft.com/office/drawing/2014/main" id="{37E9EFE1-E5E5-492F-AB5A-46F522A76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888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51">
              <a:extLst>
                <a:ext uri="{FF2B5EF4-FFF2-40B4-BE49-F238E27FC236}">
                  <a16:creationId xmlns:a16="http://schemas.microsoft.com/office/drawing/2014/main" id="{6EB54357-9840-4FCF-A779-DA81C7936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88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52">
              <a:extLst>
                <a:ext uri="{FF2B5EF4-FFF2-40B4-BE49-F238E27FC236}">
                  <a16:creationId xmlns:a16="http://schemas.microsoft.com/office/drawing/2014/main" id="{712C10D2-73A9-456B-ACCE-B94C5B662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888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Line 53">
              <a:extLst>
                <a:ext uri="{FF2B5EF4-FFF2-40B4-BE49-F238E27FC236}">
                  <a16:creationId xmlns:a16="http://schemas.microsoft.com/office/drawing/2014/main" id="{9B07D1CA-730C-4C3D-AC2B-D7B39872B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888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Text Box 54">
              <a:extLst>
                <a:ext uri="{FF2B5EF4-FFF2-40B4-BE49-F238E27FC236}">
                  <a16:creationId xmlns:a16="http://schemas.microsoft.com/office/drawing/2014/main" id="{F2BF36ED-07E8-4C7A-A785-E8E188FAA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8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…</a:t>
              </a:r>
            </a:p>
          </p:txBody>
        </p:sp>
      </p:grpSp>
      <p:sp>
        <p:nvSpPr>
          <p:cNvPr id="356407" name="Text Box 55">
            <a:extLst>
              <a:ext uri="{FF2B5EF4-FFF2-40B4-BE49-F238E27FC236}">
                <a16:creationId xmlns:a16="http://schemas.microsoft.com/office/drawing/2014/main" id="{FF2BA675-80B1-4143-B083-0787A1C5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38322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356408" name="Text Box 56">
            <a:extLst>
              <a:ext uri="{FF2B5EF4-FFF2-40B4-BE49-F238E27FC236}">
                <a16:creationId xmlns:a16="http://schemas.microsoft.com/office/drawing/2014/main" id="{51BAC430-B2E9-4201-AD01-142D0101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8322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356409" name="Text Box 57">
            <a:extLst>
              <a:ext uri="{FF2B5EF4-FFF2-40B4-BE49-F238E27FC236}">
                <a16:creationId xmlns:a16="http://schemas.microsoft.com/office/drawing/2014/main" id="{83C8180E-F0FB-45AE-AB4E-D6630BB4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322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i</a:t>
            </a:r>
          </a:p>
        </p:txBody>
      </p:sp>
      <p:sp>
        <p:nvSpPr>
          <p:cNvPr id="356410" name="Text Box 58">
            <a:extLst>
              <a:ext uri="{FF2B5EF4-FFF2-40B4-BE49-F238E27FC236}">
                <a16:creationId xmlns:a16="http://schemas.microsoft.com/office/drawing/2014/main" id="{8BC51D08-7F79-4636-B1E9-577C4B9C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8322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</a:p>
        </p:txBody>
      </p:sp>
      <p:sp>
        <p:nvSpPr>
          <p:cNvPr id="356412" name="Text Box 60">
            <a:extLst>
              <a:ext uri="{FF2B5EF4-FFF2-40B4-BE49-F238E27FC236}">
                <a16:creationId xmlns:a16="http://schemas.microsoft.com/office/drawing/2014/main" id="{B31C19EF-9366-4644-9AB7-FB06F791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10845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&amp;a[0]</a:t>
            </a:r>
          </a:p>
        </p:txBody>
      </p:sp>
      <p:sp>
        <p:nvSpPr>
          <p:cNvPr id="356413" name="Text Box 61">
            <a:extLst>
              <a:ext uri="{FF2B5EF4-FFF2-40B4-BE49-F238E27FC236}">
                <a16:creationId xmlns:a16="http://schemas.microsoft.com/office/drawing/2014/main" id="{319123B4-C89F-437A-BBD2-E93A840B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498975"/>
            <a:ext cx="396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将字符串输入到以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&amp;a[0]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为首地址的内存单元中</a:t>
            </a:r>
          </a:p>
        </p:txBody>
      </p:sp>
      <p:sp>
        <p:nvSpPr>
          <p:cNvPr id="356414" name="Text Box 62">
            <a:extLst>
              <a:ext uri="{FF2B5EF4-FFF2-40B4-BE49-F238E27FC236}">
                <a16:creationId xmlns:a16="http://schemas.microsoft.com/office/drawing/2014/main" id="{CD4FABDD-897D-4108-9B1E-B7FA9E7B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67425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输出以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&amp;a[0]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为首地址的字符串</a:t>
            </a:r>
          </a:p>
        </p:txBody>
      </p:sp>
      <p:sp>
        <p:nvSpPr>
          <p:cNvPr id="356415" name="Text Box 63">
            <a:extLst>
              <a:ext uri="{FF2B5EF4-FFF2-40B4-BE49-F238E27FC236}">
                <a16:creationId xmlns:a16="http://schemas.microsoft.com/office/drawing/2014/main" id="{92BBFFA7-3760-4724-91E7-C838CBF1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0805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scanf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和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printf</a:t>
            </a:r>
          </a:p>
        </p:txBody>
      </p:sp>
      <p:sp>
        <p:nvSpPr>
          <p:cNvPr id="356416" name="Text Box 64">
            <a:extLst>
              <a:ext uri="{FF2B5EF4-FFF2-40B4-BE49-F238E27FC236}">
                <a16:creationId xmlns:a16="http://schemas.microsoft.com/office/drawing/2014/main" id="{331F54E6-9A4C-4BF5-B4EB-33290A52C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146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黑体" panose="02010609060101010101" pitchFamily="49" charset="-122"/>
              </a:rPr>
              <a:t>%s</a:t>
            </a:r>
            <a:endParaRPr lang="en-US" altLang="zh-CN" b="0">
              <a:ea typeface="黑体" panose="02010609060101010101" pitchFamily="49" charset="-122"/>
            </a:endParaRPr>
          </a:p>
        </p:txBody>
      </p:sp>
      <p:sp>
        <p:nvSpPr>
          <p:cNvPr id="356417" name="Text Box 65">
            <a:extLst>
              <a:ext uri="{FF2B5EF4-FFF2-40B4-BE49-F238E27FC236}">
                <a16:creationId xmlns:a16="http://schemas.microsoft.com/office/drawing/2014/main" id="{DD41A410-BB77-4D97-8A98-511359AD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762125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黑体" panose="02010609060101010101" pitchFamily="49" charset="-122"/>
              <a:buChar char="-"/>
              <a:defRPr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</p:txBody>
      </p:sp>
      <p:sp>
        <p:nvSpPr>
          <p:cNvPr id="356418" name="Text Box 66">
            <a:extLst>
              <a:ext uri="{FF2B5EF4-FFF2-40B4-BE49-F238E27FC236}">
                <a16:creationId xmlns:a16="http://schemas.microsoft.com/office/drawing/2014/main" id="{311FC43C-4777-49E6-BC29-E652374A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01763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（假设定义了一维字符数组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356419" name="Text Box 67">
            <a:extLst>
              <a:ext uri="{FF2B5EF4-FFF2-40B4-BE49-F238E27FC236}">
                <a16:creationId xmlns:a16="http://schemas.microsoft.com/office/drawing/2014/main" id="{45F4CCC7-0B19-4BA0-A2C7-506CB5E7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676650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</a:p>
        </p:txBody>
      </p:sp>
      <p:sp>
        <p:nvSpPr>
          <p:cNvPr id="356420" name="Text Box 68">
            <a:extLst>
              <a:ext uri="{FF2B5EF4-FFF2-40B4-BE49-F238E27FC236}">
                <a16:creationId xmlns:a16="http://schemas.microsoft.com/office/drawing/2014/main" id="{296DB645-E25B-4859-AF50-80E57B32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91138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黑体" panose="02010609060101010101" pitchFamily="49" charset="-122"/>
              <a:buChar char="-"/>
              <a:defRPr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356423" name="Text Box 71">
            <a:extLst>
              <a:ext uri="{FF2B5EF4-FFF2-40B4-BE49-F238E27FC236}">
                <a16:creationId xmlns:a16="http://schemas.microsoft.com/office/drawing/2014/main" id="{25586771-99C9-44DA-8EF5-5FBA72B6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99695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写结果</a:t>
            </a:r>
          </a:p>
        </p:txBody>
      </p:sp>
      <p:sp>
        <p:nvSpPr>
          <p:cNvPr id="356428" name="AutoShape 76">
            <a:extLst>
              <a:ext uri="{FF2B5EF4-FFF2-40B4-BE49-F238E27FC236}">
                <a16:creationId xmlns:a16="http://schemas.microsoft.com/office/drawing/2014/main" id="{38BA9BFC-FA22-43B8-8B1F-A5B656D7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5068888"/>
            <a:ext cx="152400" cy="304800"/>
          </a:xfrm>
          <a:prstGeom prst="upArrow">
            <a:avLst>
              <a:gd name="adj1" fmla="val 55556"/>
              <a:gd name="adj2" fmla="val 7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6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9" dur="5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7" dur="500"/>
                                        <p:tgtEl>
                                          <p:spTgt spid="3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7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1" grpId="0" autoUpdateAnimBg="0"/>
      <p:bldP spid="356382" grpId="0" autoUpdateAnimBg="0"/>
      <p:bldP spid="356383" grpId="0" autoUpdateAnimBg="0"/>
      <p:bldP spid="356384" grpId="0" autoUpdateAnimBg="0"/>
      <p:bldP spid="356385" grpId="0" autoUpdateAnimBg="0"/>
      <p:bldP spid="356386" grpId="0" animBg="1"/>
      <p:bldP spid="356387" grpId="0" autoUpdateAnimBg="0"/>
      <p:bldP spid="356388" grpId="0" autoUpdateAnimBg="0"/>
      <p:bldP spid="356389" grpId="0" autoUpdateAnimBg="0"/>
      <p:bldP spid="356390" grpId="0" autoUpdateAnimBg="0"/>
      <p:bldP spid="356391" grpId="0" animBg="1"/>
      <p:bldP spid="356392" grpId="0" autoUpdateAnimBg="0"/>
      <p:bldP spid="356393" grpId="0" autoUpdateAnimBg="0"/>
      <p:bldP spid="356394" grpId="0" animBg="1" autoUpdateAnimBg="0"/>
      <p:bldP spid="356395" grpId="0" autoUpdateAnimBg="0"/>
      <p:bldP spid="356396" grpId="0" autoUpdateAnimBg="0"/>
      <p:bldP spid="356397" grpId="0" animBg="1" autoUpdateAnimBg="0"/>
      <p:bldP spid="356398" grpId="0" animBg="1" autoUpdateAnimBg="0"/>
      <p:bldP spid="356407" grpId="0" autoUpdateAnimBg="0"/>
      <p:bldP spid="356408" grpId="0" autoUpdateAnimBg="0"/>
      <p:bldP spid="356409" grpId="0" autoUpdateAnimBg="0"/>
      <p:bldP spid="356410" grpId="0" autoUpdateAnimBg="0"/>
      <p:bldP spid="356412" grpId="0" autoUpdateAnimBg="0"/>
      <p:bldP spid="356413" grpId="0" autoUpdateAnimBg="0"/>
      <p:bldP spid="356414" grpId="0" autoUpdateAnimBg="0"/>
      <p:bldP spid="356415" grpId="0" autoUpdateAnimBg="0"/>
      <p:bldP spid="356416" grpId="0" autoUpdateAnimBg="0"/>
      <p:bldP spid="356417" grpId="0" autoUpdateAnimBg="0"/>
      <p:bldP spid="356418" grpId="0" autoUpdateAnimBg="0"/>
      <p:bldP spid="356419" grpId="0" autoUpdateAnimBg="0"/>
      <p:bldP spid="356420" grpId="0" autoUpdateAnimBg="0"/>
      <p:bldP spid="356423" grpId="0" autoUpdateAnimBg="0"/>
      <p:bldP spid="3564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663BB279-F0A4-432C-8E64-F2E1A9AA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2971800" cy="1447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7747" name="Text Box 3">
            <a:extLst>
              <a:ext uri="{FF2B5EF4-FFF2-40B4-BE49-F238E27FC236}">
                <a16:creationId xmlns:a16="http://schemas.microsoft.com/office/drawing/2014/main" id="{0E59D2B6-7D89-4666-8A0C-7A60FE1DD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562600"/>
            <a:ext cx="990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a[0]</a:t>
            </a:r>
            <a:endParaRPr lang="en-US" altLang="zh-CN" b="0"/>
          </a:p>
        </p:txBody>
      </p:sp>
      <p:sp>
        <p:nvSpPr>
          <p:cNvPr id="287748" name="Text Box 4">
            <a:extLst>
              <a:ext uri="{FF2B5EF4-FFF2-40B4-BE49-F238E27FC236}">
                <a16:creationId xmlns:a16="http://schemas.microsoft.com/office/drawing/2014/main" id="{613A579F-8CF0-4C73-A033-1E5FCF94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75" y="5562600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a[19]</a:t>
            </a:r>
            <a:endParaRPr lang="en-US" altLang="zh-CN" b="0"/>
          </a:p>
        </p:txBody>
      </p:sp>
      <p:grpSp>
        <p:nvGrpSpPr>
          <p:cNvPr id="287749" name="Group 5">
            <a:extLst>
              <a:ext uri="{FF2B5EF4-FFF2-40B4-BE49-F238E27FC236}">
                <a16:creationId xmlns:a16="http://schemas.microsoft.com/office/drawing/2014/main" id="{859EFA85-1300-4E02-AFF9-F749CE98059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019800"/>
            <a:ext cx="5943600" cy="533400"/>
            <a:chOff x="1920" y="3792"/>
            <a:chExt cx="3744" cy="336"/>
          </a:xfrm>
        </p:grpSpPr>
        <p:sp>
          <p:nvSpPr>
            <p:cNvPr id="11304" name="Rectangle 6">
              <a:extLst>
                <a:ext uri="{FF2B5EF4-FFF2-40B4-BE49-F238E27FC236}">
                  <a16:creationId xmlns:a16="http://schemas.microsoft.com/office/drawing/2014/main" id="{95D93556-B64B-4A9E-AB10-E39E0649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792"/>
              <a:ext cx="3744" cy="336"/>
            </a:xfrm>
            <a:prstGeom prst="rect">
              <a:avLst/>
            </a:prstGeom>
            <a:solidFill>
              <a:srgbClr val="66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1305" name="Line 7">
              <a:extLst>
                <a:ext uri="{FF2B5EF4-FFF2-40B4-BE49-F238E27FC236}">
                  <a16:creationId xmlns:a16="http://schemas.microsoft.com/office/drawing/2014/main" id="{E3AD8324-6CE4-4EB7-866B-83E14593A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8">
              <a:extLst>
                <a:ext uri="{FF2B5EF4-FFF2-40B4-BE49-F238E27FC236}">
                  <a16:creationId xmlns:a16="http://schemas.microsoft.com/office/drawing/2014/main" id="{52863AFD-4C20-46EC-B950-CA88B0A89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9">
              <a:extLst>
                <a:ext uri="{FF2B5EF4-FFF2-40B4-BE49-F238E27FC236}">
                  <a16:creationId xmlns:a16="http://schemas.microsoft.com/office/drawing/2014/main" id="{3E7E7309-C56B-4F85-8C6A-90EE6DD92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10">
              <a:extLst>
                <a:ext uri="{FF2B5EF4-FFF2-40B4-BE49-F238E27FC236}">
                  <a16:creationId xmlns:a16="http://schemas.microsoft.com/office/drawing/2014/main" id="{DFED5C5B-6DBE-4645-B784-44727EBAB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11">
              <a:extLst>
                <a:ext uri="{FF2B5EF4-FFF2-40B4-BE49-F238E27FC236}">
                  <a16:creationId xmlns:a16="http://schemas.microsoft.com/office/drawing/2014/main" id="{B32C445E-B89D-4963-8617-474F81193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12">
              <a:extLst>
                <a:ext uri="{FF2B5EF4-FFF2-40B4-BE49-F238E27FC236}">
                  <a16:creationId xmlns:a16="http://schemas.microsoft.com/office/drawing/2014/main" id="{EC65D48D-4317-484B-BC31-495BE07B9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13">
              <a:extLst>
                <a:ext uri="{FF2B5EF4-FFF2-40B4-BE49-F238E27FC236}">
                  <a16:creationId xmlns:a16="http://schemas.microsoft.com/office/drawing/2014/main" id="{98F1206C-A14F-4AB9-BCAE-490FFBE13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14">
              <a:extLst>
                <a:ext uri="{FF2B5EF4-FFF2-40B4-BE49-F238E27FC236}">
                  <a16:creationId xmlns:a16="http://schemas.microsoft.com/office/drawing/2014/main" id="{A3A993CD-D7A0-4469-9C33-3F514B677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15">
              <a:extLst>
                <a:ext uri="{FF2B5EF4-FFF2-40B4-BE49-F238E27FC236}">
                  <a16:creationId xmlns:a16="http://schemas.microsoft.com/office/drawing/2014/main" id="{335477C0-62E0-4589-9A89-2AF33BF9F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16">
              <a:extLst>
                <a:ext uri="{FF2B5EF4-FFF2-40B4-BE49-F238E27FC236}">
                  <a16:creationId xmlns:a16="http://schemas.microsoft.com/office/drawing/2014/main" id="{FEB1BCF9-C06B-42A5-9157-D00C96D67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7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…</a:t>
              </a:r>
            </a:p>
          </p:txBody>
        </p:sp>
        <p:sp>
          <p:nvSpPr>
            <p:cNvPr id="11315" name="Line 17">
              <a:extLst>
                <a:ext uri="{FF2B5EF4-FFF2-40B4-BE49-F238E27FC236}">
                  <a16:creationId xmlns:a16="http://schemas.microsoft.com/office/drawing/2014/main" id="{4389BB1E-9EF6-4D64-99B9-DC7A14D44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792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62" name="Text Box 18">
            <a:extLst>
              <a:ext uri="{FF2B5EF4-FFF2-40B4-BE49-F238E27FC236}">
                <a16:creationId xmlns:a16="http://schemas.microsoft.com/office/drawing/2014/main" id="{8D02E0BB-3D7D-4A37-A87C-8FAF4160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#include  &lt;stdio.h&gt;</a:t>
            </a:r>
          </a:p>
        </p:txBody>
      </p:sp>
      <p:sp>
        <p:nvSpPr>
          <p:cNvPr id="287763" name="Text Box 19">
            <a:extLst>
              <a:ext uri="{FF2B5EF4-FFF2-40B4-BE49-F238E27FC236}">
                <a16:creationId xmlns:a16="http://schemas.microsoft.com/office/drawing/2014/main" id="{7446CC1C-3549-4DA7-A44D-7A1F1101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 main()</a:t>
            </a:r>
          </a:p>
        </p:txBody>
      </p:sp>
      <p:sp>
        <p:nvSpPr>
          <p:cNvPr id="287764" name="Text Box 20">
            <a:extLst>
              <a:ext uri="{FF2B5EF4-FFF2-40B4-BE49-F238E27FC236}">
                <a16:creationId xmlns:a16="http://schemas.microsoft.com/office/drawing/2014/main" id="{8B0E29EF-2692-43B8-8F5B-D99302D4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{     </a:t>
            </a:r>
          </a:p>
        </p:txBody>
      </p:sp>
      <p:sp>
        <p:nvSpPr>
          <p:cNvPr id="287765" name="Text Box 21">
            <a:extLst>
              <a:ext uri="{FF2B5EF4-FFF2-40B4-BE49-F238E27FC236}">
                <a16:creationId xmlns:a16="http://schemas.microsoft.com/office/drawing/2014/main" id="{F5B5468A-5ABF-42A8-8511-D880DF6A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}</a:t>
            </a:r>
          </a:p>
        </p:txBody>
      </p:sp>
      <p:sp>
        <p:nvSpPr>
          <p:cNvPr id="287766" name="Rectangle 22">
            <a:extLst>
              <a:ext uri="{FF2B5EF4-FFF2-40B4-BE49-F238E27FC236}">
                <a16:creationId xmlns:a16="http://schemas.microsoft.com/office/drawing/2014/main" id="{7C8F1F8F-A98E-4A8A-9A8B-2585E11E4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将字符串输入到字符数组中</a:t>
            </a:r>
          </a:p>
        </p:txBody>
      </p:sp>
      <p:sp>
        <p:nvSpPr>
          <p:cNvPr id="287767" name="Text Box 23">
            <a:extLst>
              <a:ext uri="{FF2B5EF4-FFF2-40B4-BE49-F238E27FC236}">
                <a16:creationId xmlns:a16="http://schemas.microsoft.com/office/drawing/2014/main" id="{FAC68F6A-8F11-4C7B-B61E-73D13A44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用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gets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、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puts</a:t>
            </a:r>
            <a:r>
              <a:rPr 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函数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幼圆" charset="0"/>
              <a:cs typeface="幼圆" charset="0"/>
            </a:endParaRPr>
          </a:p>
        </p:txBody>
      </p:sp>
      <p:sp>
        <p:nvSpPr>
          <p:cNvPr id="287768" name="Text Box 24">
            <a:extLst>
              <a:ext uri="{FF2B5EF4-FFF2-40B4-BE49-F238E27FC236}">
                <a16:creationId xmlns:a16="http://schemas.microsoft.com/office/drawing/2014/main" id="{5ECAD5B8-8010-4DEE-B181-2B2A90C7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输入：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gets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函数</a:t>
            </a:r>
          </a:p>
        </p:txBody>
      </p:sp>
      <p:sp>
        <p:nvSpPr>
          <p:cNvPr id="287769" name="Text Box 25">
            <a:extLst>
              <a:ext uri="{FF2B5EF4-FFF2-40B4-BE49-F238E27FC236}">
                <a16:creationId xmlns:a16="http://schemas.microsoft.com/office/drawing/2014/main" id="{8B7D6B25-A8A1-43E1-B053-83BAFC90A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输出：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puts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函数</a:t>
            </a:r>
          </a:p>
        </p:txBody>
      </p:sp>
      <p:sp>
        <p:nvSpPr>
          <p:cNvPr id="287770" name="Text Box 26">
            <a:extLst>
              <a:ext uri="{FF2B5EF4-FFF2-40B4-BE49-F238E27FC236}">
                <a16:creationId xmlns:a16="http://schemas.microsoft.com/office/drawing/2014/main" id="{AC814C49-A990-452F-B839-62164C27E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2362200" cy="603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tIns="118800" bIns="118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6600"/>
              </a:buClr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gets( 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数组名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)</a:t>
            </a:r>
          </a:p>
        </p:txBody>
      </p:sp>
      <p:sp>
        <p:nvSpPr>
          <p:cNvPr id="287771" name="Text Box 27">
            <a:extLst>
              <a:ext uri="{FF2B5EF4-FFF2-40B4-BE49-F238E27FC236}">
                <a16:creationId xmlns:a16="http://schemas.microsoft.com/office/drawing/2014/main" id="{E88C8212-385F-4098-AA4D-54FFA83C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0"/>
            <a:ext cx="2514600" cy="603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tIns="118800" bIns="118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6600"/>
              </a:buClr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puts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（数组名）</a:t>
            </a:r>
          </a:p>
        </p:txBody>
      </p:sp>
      <p:sp>
        <p:nvSpPr>
          <p:cNvPr id="287772" name="Text Box 28">
            <a:extLst>
              <a:ext uri="{FF2B5EF4-FFF2-40B4-BE49-F238E27FC236}">
                <a16:creationId xmlns:a16="http://schemas.microsoft.com/office/drawing/2014/main" id="{5D07D46B-A9D4-425E-8774-ED29B57F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仿宋_GB2312" pitchFamily="49" charset="-122"/>
              </a:rPr>
              <a:t>函数原型在</a:t>
            </a:r>
            <a:r>
              <a:rPr lang="en-US" altLang="zh-CN">
                <a:solidFill>
                  <a:srgbClr val="000000"/>
                </a:solidFill>
                <a:ea typeface="仿宋_GB2312" pitchFamily="49" charset="-122"/>
              </a:rPr>
              <a:t>stdio.h</a:t>
            </a:r>
            <a:r>
              <a:rPr lang="zh-CN" altLang="en-US">
                <a:solidFill>
                  <a:srgbClr val="000000"/>
                </a:solidFill>
                <a:ea typeface="仿宋_GB2312" pitchFamily="49" charset="-122"/>
              </a:rPr>
              <a:t>中</a:t>
            </a:r>
          </a:p>
        </p:txBody>
      </p:sp>
      <p:sp>
        <p:nvSpPr>
          <p:cNvPr id="287773" name="Text Box 29">
            <a:extLst>
              <a:ext uri="{FF2B5EF4-FFF2-40B4-BE49-F238E27FC236}">
                <a16:creationId xmlns:a16="http://schemas.microsoft.com/office/drawing/2014/main" id="{26BA06D4-4923-4287-BB49-0C2DB6E3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47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写结果</a:t>
            </a:r>
            <a:endParaRPr lang="zh-CN" altLang="en-US" b="0"/>
          </a:p>
        </p:txBody>
      </p:sp>
      <p:sp>
        <p:nvSpPr>
          <p:cNvPr id="287774" name="Rectangle 30">
            <a:extLst>
              <a:ext uri="{FF2B5EF4-FFF2-40B4-BE49-F238E27FC236}">
                <a16:creationId xmlns:a16="http://schemas.microsoft.com/office/drawing/2014/main" id="{58A65059-FD99-4003-8333-49206686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3276600" cy="19812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7775" name="Text Box 31">
            <a:extLst>
              <a:ext uri="{FF2B5EF4-FFF2-40B4-BE49-F238E27FC236}">
                <a16:creationId xmlns:a16="http://schemas.microsoft.com/office/drawing/2014/main" id="{FFA6F0C9-366B-4704-AA87-F308BA97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59025"/>
            <a:ext cx="2133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int main( )</a:t>
            </a:r>
          </a:p>
        </p:txBody>
      </p:sp>
      <p:sp>
        <p:nvSpPr>
          <p:cNvPr id="287776" name="Text Box 32">
            <a:extLst>
              <a:ext uri="{FF2B5EF4-FFF2-40B4-BE49-F238E27FC236}">
                <a16:creationId xmlns:a16="http://schemas.microsoft.com/office/drawing/2014/main" id="{5525884F-4CE1-44F7-A814-5226BBB86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{ char a[20];</a:t>
            </a:r>
          </a:p>
        </p:txBody>
      </p:sp>
      <p:sp>
        <p:nvSpPr>
          <p:cNvPr id="287777" name="Text Box 33">
            <a:extLst>
              <a:ext uri="{FF2B5EF4-FFF2-40B4-BE49-F238E27FC236}">
                <a16:creationId xmlns:a16="http://schemas.microsoft.com/office/drawing/2014/main" id="{46F0A15F-64F7-421D-AAB0-9D46186B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048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gets(a);   </a:t>
            </a:r>
          </a:p>
        </p:txBody>
      </p:sp>
      <p:sp>
        <p:nvSpPr>
          <p:cNvPr id="287778" name="Text Box 34">
            <a:extLst>
              <a:ext uri="{FF2B5EF4-FFF2-40B4-BE49-F238E27FC236}">
                <a16:creationId xmlns:a16="http://schemas.microsoft.com/office/drawing/2014/main" id="{691FC722-C201-4B84-B707-C233F1B77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puts(a);  }</a:t>
            </a:r>
            <a:endParaRPr lang="en-US" altLang="zh-CN" b="0"/>
          </a:p>
        </p:txBody>
      </p:sp>
      <p:sp>
        <p:nvSpPr>
          <p:cNvPr id="287779" name="Rectangle 35">
            <a:extLst>
              <a:ext uri="{FF2B5EF4-FFF2-40B4-BE49-F238E27FC236}">
                <a16:creationId xmlns:a16="http://schemas.microsoft.com/office/drawing/2014/main" id="{566175A3-8A28-4779-AF15-AF534E54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852738"/>
            <a:ext cx="19812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87780" name="Text Box 36">
            <a:extLst>
              <a:ext uri="{FF2B5EF4-FFF2-40B4-BE49-F238E27FC236}">
                <a16:creationId xmlns:a16="http://schemas.microsoft.com/office/drawing/2014/main" id="{62FC31BB-24B8-4584-993B-2366A8B9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8527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bei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□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fang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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87781" name="Text Box 37">
            <a:extLst>
              <a:ext uri="{FF2B5EF4-FFF2-40B4-BE49-F238E27FC236}">
                <a16:creationId xmlns:a16="http://schemas.microsoft.com/office/drawing/2014/main" id="{BA951F4F-19B1-4A22-8458-F476567E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287782" name="Text Box 38">
            <a:extLst>
              <a:ext uri="{FF2B5EF4-FFF2-40B4-BE49-F238E27FC236}">
                <a16:creationId xmlns:a16="http://schemas.microsoft.com/office/drawing/2014/main" id="{120994F5-0484-414A-828A-5BE648E3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287783" name="Text Box 39">
            <a:extLst>
              <a:ext uri="{FF2B5EF4-FFF2-40B4-BE49-F238E27FC236}">
                <a16:creationId xmlns:a16="http://schemas.microsoft.com/office/drawing/2014/main" id="{95460712-DEC7-4CB9-B2E1-4D689A472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i</a:t>
            </a:r>
          </a:p>
        </p:txBody>
      </p:sp>
      <p:sp>
        <p:nvSpPr>
          <p:cNvPr id="287784" name="Text Box 40">
            <a:extLst>
              <a:ext uri="{FF2B5EF4-FFF2-40B4-BE49-F238E27FC236}">
                <a16:creationId xmlns:a16="http://schemas.microsoft.com/office/drawing/2014/main" id="{9850F535-FFA2-4981-86E8-0ECBB9EF7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91238"/>
            <a:ext cx="1147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□</a:t>
            </a:r>
          </a:p>
        </p:txBody>
      </p:sp>
      <p:sp>
        <p:nvSpPr>
          <p:cNvPr id="287785" name="Text Box 41">
            <a:extLst>
              <a:ext uri="{FF2B5EF4-FFF2-40B4-BE49-F238E27FC236}">
                <a16:creationId xmlns:a16="http://schemas.microsoft.com/office/drawing/2014/main" id="{557110E3-BF79-4939-8E86-EE4C87F9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2337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bei □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fang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87786" name="Text Box 42">
            <a:extLst>
              <a:ext uri="{FF2B5EF4-FFF2-40B4-BE49-F238E27FC236}">
                <a16:creationId xmlns:a16="http://schemas.microsoft.com/office/drawing/2014/main" id="{DEC1F8AD-F8D9-4EA2-B0A8-3C743F187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74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#include "stdio.h"</a:t>
            </a:r>
            <a:endParaRPr lang="zh-CN" altLang="en-US"/>
          </a:p>
        </p:txBody>
      </p:sp>
      <p:sp>
        <p:nvSpPr>
          <p:cNvPr id="287787" name="Text Box 43">
            <a:extLst>
              <a:ext uri="{FF2B5EF4-FFF2-40B4-BE49-F238E27FC236}">
                <a16:creationId xmlns:a16="http://schemas.microsoft.com/office/drawing/2014/main" id="{FE4BD273-6C2B-4D06-9FE2-F29078A1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149725"/>
            <a:ext cx="3887787" cy="158432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gets: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遇到回车停止读入</a:t>
            </a:r>
          </a:p>
        </p:txBody>
      </p:sp>
      <p:sp>
        <p:nvSpPr>
          <p:cNvPr id="287788" name="Text Box 44">
            <a:extLst>
              <a:ext uri="{FF2B5EF4-FFF2-40B4-BE49-F238E27FC236}">
                <a16:creationId xmlns:a16="http://schemas.microsoft.com/office/drawing/2014/main" id="{CD85292D-439F-4C19-BE4F-0CE4034B0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4868863"/>
            <a:ext cx="40401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puts: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遇到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变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\n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'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，并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结束</a:t>
            </a:r>
            <a:endParaRPr lang="en-US" altLang="zh-CN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endParaRPr lang="zh-CN" altLang="en-US" i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87789" name="Text Box 45">
            <a:extLst>
              <a:ext uri="{FF2B5EF4-FFF2-40B4-BE49-F238E27FC236}">
                <a16:creationId xmlns:a16="http://schemas.microsoft.com/office/drawing/2014/main" id="{3158260D-4F92-4B42-8C65-24F347E3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endParaRPr lang="en-US" altLang="zh-CN"/>
          </a:p>
        </p:txBody>
      </p:sp>
      <p:sp>
        <p:nvSpPr>
          <p:cNvPr id="287790" name="Text Box 46">
            <a:extLst>
              <a:ext uri="{FF2B5EF4-FFF2-40B4-BE49-F238E27FC236}">
                <a16:creationId xmlns:a16="http://schemas.microsoft.com/office/drawing/2014/main" id="{2542A203-450C-42FB-9B85-F5DC0155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endParaRPr lang="en-US" altLang="zh-CN"/>
          </a:p>
        </p:txBody>
      </p:sp>
      <p:sp>
        <p:nvSpPr>
          <p:cNvPr id="287791" name="Text Box 47">
            <a:extLst>
              <a:ext uri="{FF2B5EF4-FFF2-40B4-BE49-F238E27FC236}">
                <a16:creationId xmlns:a16="http://schemas.microsoft.com/office/drawing/2014/main" id="{A32DC762-5525-40A1-976D-7961F5C6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endParaRPr lang="en-US" altLang="zh-CN"/>
          </a:p>
        </p:txBody>
      </p:sp>
      <p:sp>
        <p:nvSpPr>
          <p:cNvPr id="287792" name="Text Box 48">
            <a:extLst>
              <a:ext uri="{FF2B5EF4-FFF2-40B4-BE49-F238E27FC236}">
                <a16:creationId xmlns:a16="http://schemas.microsoft.com/office/drawing/2014/main" id="{E265AC70-C616-4787-9AAF-4866C1B7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endParaRPr lang="en-US" altLang="zh-CN"/>
          </a:p>
        </p:txBody>
      </p:sp>
      <p:sp>
        <p:nvSpPr>
          <p:cNvPr id="287793" name="Text Box 49">
            <a:extLst>
              <a:ext uri="{FF2B5EF4-FFF2-40B4-BE49-F238E27FC236}">
                <a16:creationId xmlns:a16="http://schemas.microsoft.com/office/drawing/2014/main" id="{30CA4677-0870-430A-98C7-C3468DB0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\0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7794" name="AutoShape 50">
            <a:extLst>
              <a:ext uri="{FF2B5EF4-FFF2-40B4-BE49-F238E27FC236}">
                <a16:creationId xmlns:a16="http://schemas.microsoft.com/office/drawing/2014/main" id="{011ECA81-8AB2-48A1-9313-2A24D789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690938"/>
            <a:ext cx="152400" cy="304800"/>
          </a:xfrm>
          <a:prstGeom prst="upArrow">
            <a:avLst>
              <a:gd name="adj1" fmla="val 55556"/>
              <a:gd name="adj2" fmla="val 7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7795" name="Text Box 51">
            <a:extLst>
              <a:ext uri="{FF2B5EF4-FFF2-40B4-BE49-F238E27FC236}">
                <a16:creationId xmlns:a16="http://schemas.microsoft.com/office/drawing/2014/main" id="{43CE96D4-3F07-4B93-882E-6B1E29CC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5085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自动加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\0</a:t>
            </a:r>
            <a:r>
              <a:rPr lang="fr-FR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'</a:t>
            </a:r>
            <a:endParaRPr lang="zh-CN" altLang="en-US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5" dur="5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nimBg="1"/>
      <p:bldP spid="287747" grpId="0" animBg="1" autoUpdateAnimBg="0"/>
      <p:bldP spid="287748" grpId="0" animBg="1" autoUpdateAnimBg="0"/>
      <p:bldP spid="287762" grpId="0" autoUpdateAnimBg="0"/>
      <p:bldP spid="287763" grpId="0" autoUpdateAnimBg="0"/>
      <p:bldP spid="287764" grpId="0" autoUpdateAnimBg="0"/>
      <p:bldP spid="287765" grpId="0" autoUpdateAnimBg="0"/>
      <p:bldP spid="287767" grpId="0" autoUpdateAnimBg="0"/>
      <p:bldP spid="287768" grpId="0" autoUpdateAnimBg="0"/>
      <p:bldP spid="287769" grpId="0" autoUpdateAnimBg="0"/>
      <p:bldP spid="287770" grpId="0" animBg="1" autoUpdateAnimBg="0"/>
      <p:bldP spid="287771" grpId="0" animBg="1" autoUpdateAnimBg="0"/>
      <p:bldP spid="287772" grpId="0" autoUpdateAnimBg="0"/>
      <p:bldP spid="287773" grpId="0" autoUpdateAnimBg="0"/>
      <p:bldP spid="287774" grpId="0" animBg="1"/>
      <p:bldP spid="287775" grpId="0" autoUpdateAnimBg="0"/>
      <p:bldP spid="287776" grpId="0" autoUpdateAnimBg="0"/>
      <p:bldP spid="287777" grpId="0" autoUpdateAnimBg="0"/>
      <p:bldP spid="287778" grpId="0" autoUpdateAnimBg="0"/>
      <p:bldP spid="287779" grpId="0" animBg="1"/>
      <p:bldP spid="287780" grpId="0" autoUpdateAnimBg="0"/>
      <p:bldP spid="287781" grpId="0" autoUpdateAnimBg="0"/>
      <p:bldP spid="287782" grpId="0" autoUpdateAnimBg="0"/>
      <p:bldP spid="287783" grpId="0" autoUpdateAnimBg="0"/>
      <p:bldP spid="287784" grpId="0" autoUpdateAnimBg="0"/>
      <p:bldP spid="287785" grpId="0" autoUpdateAnimBg="0"/>
      <p:bldP spid="287786" grpId="0" autoUpdateAnimBg="0"/>
      <p:bldP spid="287787" grpId="0" animBg="1" autoUpdateAnimBg="0"/>
      <p:bldP spid="287788" grpId="0" autoUpdateAnimBg="0"/>
      <p:bldP spid="287789" grpId="0" autoUpdateAnimBg="0"/>
      <p:bldP spid="287790" grpId="0" autoUpdateAnimBg="0"/>
      <p:bldP spid="287791" grpId="0" autoUpdateAnimBg="0"/>
      <p:bldP spid="287792" grpId="0" autoUpdateAnimBg="0"/>
      <p:bldP spid="287793" grpId="0" autoUpdateAnimBg="0"/>
      <p:bldP spid="287794" grpId="0" animBg="1"/>
      <p:bldP spid="2877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CFEE260F-AE6F-4BE0-8D09-908B25458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6327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将字符串输入到字符数组中</a:t>
            </a:r>
          </a:p>
        </p:txBody>
      </p:sp>
      <p:sp>
        <p:nvSpPr>
          <p:cNvPr id="301154" name="Text Box 98">
            <a:extLst>
              <a:ext uri="{FF2B5EF4-FFF2-40B4-BE49-F238E27FC236}">
                <a16:creationId xmlns:a16="http://schemas.microsoft.com/office/drawing/2014/main" id="{3FA31697-946A-4BEC-B929-C9C72D0E0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1341438"/>
            <a:ext cx="388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总结</a:t>
            </a:r>
          </a:p>
        </p:txBody>
      </p:sp>
      <p:sp>
        <p:nvSpPr>
          <p:cNvPr id="301157" name="Text Box 101">
            <a:extLst>
              <a:ext uri="{FF2B5EF4-FFF2-40B4-BE49-F238E27FC236}">
                <a16:creationId xmlns:a16="http://schemas.microsoft.com/office/drawing/2014/main" id="{C97FF65A-4068-4E16-92CF-1A4F60C9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2764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格式</a:t>
            </a:r>
          </a:p>
        </p:txBody>
      </p:sp>
      <p:sp>
        <p:nvSpPr>
          <p:cNvPr id="301158" name="Text Box 102">
            <a:extLst>
              <a:ext uri="{FF2B5EF4-FFF2-40B4-BE49-F238E27FC236}">
                <a16:creationId xmlns:a16="http://schemas.microsoft.com/office/drawing/2014/main" id="{4C64AAE5-2BD3-4CB1-BAC0-66ABB930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1773238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（假设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是一维字符数组）</a:t>
            </a:r>
          </a:p>
        </p:txBody>
      </p:sp>
      <p:sp>
        <p:nvSpPr>
          <p:cNvPr id="301159" name="Text Box 103">
            <a:extLst>
              <a:ext uri="{FF2B5EF4-FFF2-40B4-BE49-F238E27FC236}">
                <a16:creationId xmlns:a16="http://schemas.microsoft.com/office/drawing/2014/main" id="{5DE3BD9C-A3D1-45FF-90F9-5E701A604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27797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scanf("%s",t);</a:t>
            </a:r>
          </a:p>
        </p:txBody>
      </p:sp>
      <p:sp>
        <p:nvSpPr>
          <p:cNvPr id="301160" name="Line 104">
            <a:extLst>
              <a:ext uri="{FF2B5EF4-FFF2-40B4-BE49-F238E27FC236}">
                <a16:creationId xmlns:a16="http://schemas.microsoft.com/office/drawing/2014/main" id="{36F0E71F-9C1F-4187-9280-0B55D0163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2347913"/>
            <a:ext cx="5938837" cy="0"/>
          </a:xfrm>
          <a:prstGeom prst="line">
            <a:avLst/>
          </a:prstGeom>
          <a:noFill/>
          <a:ln w="38100" cap="sq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61" name="Line 105">
            <a:extLst>
              <a:ext uri="{FF2B5EF4-FFF2-40B4-BE49-F238E27FC236}">
                <a16:creationId xmlns:a16="http://schemas.microsoft.com/office/drawing/2014/main" id="{2D91815B-24B8-465B-A953-71CCD0810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2779713"/>
            <a:ext cx="5938837" cy="0"/>
          </a:xfrm>
          <a:prstGeom prst="line">
            <a:avLst/>
          </a:prstGeom>
          <a:noFill/>
          <a:ln w="38100" cap="sq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62" name="Line 106">
            <a:extLst>
              <a:ext uri="{FF2B5EF4-FFF2-40B4-BE49-F238E27FC236}">
                <a16:creationId xmlns:a16="http://schemas.microsoft.com/office/drawing/2014/main" id="{8FAE8FFB-4DC7-406A-899E-04ECBDAF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284538"/>
            <a:ext cx="5146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65" name="Text Box 109">
            <a:extLst>
              <a:ext uri="{FF2B5EF4-FFF2-40B4-BE49-F238E27FC236}">
                <a16:creationId xmlns:a16="http://schemas.microsoft.com/office/drawing/2014/main" id="{92105E65-6D79-434B-8DD5-B3B9E47B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322513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规则</a:t>
            </a:r>
          </a:p>
        </p:txBody>
      </p:sp>
      <p:sp>
        <p:nvSpPr>
          <p:cNvPr id="301166" name="Text Box 110">
            <a:extLst>
              <a:ext uri="{FF2B5EF4-FFF2-40B4-BE49-F238E27FC236}">
                <a16:creationId xmlns:a16="http://schemas.microsoft.com/office/drawing/2014/main" id="{B1D7B49D-9422-40E3-A687-3958750D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068638"/>
            <a:ext cx="647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eaVert" wrap="none" lIns="18000" tIns="0" rIns="1800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</p:txBody>
      </p:sp>
      <p:sp>
        <p:nvSpPr>
          <p:cNvPr id="301167" name="Line 111">
            <a:extLst>
              <a:ext uri="{FF2B5EF4-FFF2-40B4-BE49-F238E27FC236}">
                <a16:creationId xmlns:a16="http://schemas.microsoft.com/office/drawing/2014/main" id="{E2179BA0-280A-47A4-8883-397FB9BA4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3789363"/>
            <a:ext cx="5146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69" name="Line 113">
            <a:extLst>
              <a:ext uri="{FF2B5EF4-FFF2-40B4-BE49-F238E27FC236}">
                <a16:creationId xmlns:a16="http://schemas.microsoft.com/office/drawing/2014/main" id="{DB42BD60-4AB5-4895-8EE3-55D5FDB52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4551363"/>
            <a:ext cx="5942012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70" name="Text Box 114">
            <a:extLst>
              <a:ext uri="{FF2B5EF4-FFF2-40B4-BE49-F238E27FC236}">
                <a16:creationId xmlns:a16="http://schemas.microsoft.com/office/drawing/2014/main" id="{A72761AE-466B-44BB-B39C-46151A35C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7263"/>
            <a:ext cx="647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eaVert" wrap="none" t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301171" name="Line 115">
            <a:extLst>
              <a:ext uri="{FF2B5EF4-FFF2-40B4-BE49-F238E27FC236}">
                <a16:creationId xmlns:a16="http://schemas.microsoft.com/office/drawing/2014/main" id="{5DCF0C94-F6DA-48D4-9764-4235C408D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056188"/>
            <a:ext cx="5146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72" name="Line 116">
            <a:extLst>
              <a:ext uri="{FF2B5EF4-FFF2-40B4-BE49-F238E27FC236}">
                <a16:creationId xmlns:a16="http://schemas.microsoft.com/office/drawing/2014/main" id="{54D503E7-4C3B-49C4-87A1-BD60BB5B9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559425"/>
            <a:ext cx="5146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74" name="Line 118">
            <a:extLst>
              <a:ext uri="{FF2B5EF4-FFF2-40B4-BE49-F238E27FC236}">
                <a16:creationId xmlns:a16="http://schemas.microsoft.com/office/drawing/2014/main" id="{0271436F-5D5C-4B4B-8D1C-A79C30BDD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6524625"/>
            <a:ext cx="5942012" cy="0"/>
          </a:xfrm>
          <a:prstGeom prst="line">
            <a:avLst/>
          </a:prstGeom>
          <a:noFill/>
          <a:ln w="38100" cap="sq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175" name="Text Box 119">
            <a:extLst>
              <a:ext uri="{FF2B5EF4-FFF2-40B4-BE49-F238E27FC236}">
                <a16:creationId xmlns:a16="http://schemas.microsoft.com/office/drawing/2014/main" id="{B4AA5DD1-CECE-4D56-ADAD-D480C79E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598988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printf("%s",t);</a:t>
            </a:r>
          </a:p>
        </p:txBody>
      </p:sp>
      <p:sp>
        <p:nvSpPr>
          <p:cNvPr id="301176" name="Text Box 120">
            <a:extLst>
              <a:ext uri="{FF2B5EF4-FFF2-40B4-BE49-F238E27FC236}">
                <a16:creationId xmlns:a16="http://schemas.microsoft.com/office/drawing/2014/main" id="{5C998FD1-B591-4497-9ABB-A06ED696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3284538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cin&gt;&gt;t;</a:t>
            </a:r>
          </a:p>
        </p:txBody>
      </p:sp>
      <p:sp>
        <p:nvSpPr>
          <p:cNvPr id="301177" name="Text Box 121">
            <a:extLst>
              <a:ext uri="{FF2B5EF4-FFF2-40B4-BE49-F238E27FC236}">
                <a16:creationId xmlns:a16="http://schemas.microsoft.com/office/drawing/2014/main" id="{D24404A2-000B-4A52-AC99-4EBE93F2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5056188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cout&lt;&lt;t;</a:t>
            </a:r>
          </a:p>
        </p:txBody>
      </p:sp>
      <p:sp>
        <p:nvSpPr>
          <p:cNvPr id="301178" name="Text Box 122">
            <a:extLst>
              <a:ext uri="{FF2B5EF4-FFF2-40B4-BE49-F238E27FC236}">
                <a16:creationId xmlns:a16="http://schemas.microsoft.com/office/drawing/2014/main" id="{C5C4CACC-82A8-4F61-BED2-A2F64283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37893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gets(t);</a:t>
            </a:r>
          </a:p>
        </p:txBody>
      </p:sp>
      <p:sp>
        <p:nvSpPr>
          <p:cNvPr id="301179" name="Text Box 123">
            <a:extLst>
              <a:ext uri="{FF2B5EF4-FFF2-40B4-BE49-F238E27FC236}">
                <a16:creationId xmlns:a16="http://schemas.microsoft.com/office/drawing/2014/main" id="{C7F2D87B-51ED-41FE-9674-044CB752B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55942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puts(t);</a:t>
            </a:r>
          </a:p>
        </p:txBody>
      </p:sp>
      <p:sp>
        <p:nvSpPr>
          <p:cNvPr id="301180" name="Text Box 124">
            <a:extLst>
              <a:ext uri="{FF2B5EF4-FFF2-40B4-BE49-F238E27FC236}">
                <a16:creationId xmlns:a16="http://schemas.microsoft.com/office/drawing/2014/main" id="{5F66E45F-641C-46F1-B735-DD2C723A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852738"/>
            <a:ext cx="2735263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遇到空格或回车结束读操作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加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\0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01181" name="Text Box 125">
            <a:extLst>
              <a:ext uri="{FF2B5EF4-FFF2-40B4-BE49-F238E27FC236}">
                <a16:creationId xmlns:a16="http://schemas.microsoft.com/office/drawing/2014/main" id="{6C730482-91F3-42DB-A719-A8E49BD6D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3789363"/>
            <a:ext cx="29527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遇到回车结束读操作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加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\0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01182" name="Text Box 126">
            <a:extLst>
              <a:ext uri="{FF2B5EF4-FFF2-40B4-BE49-F238E27FC236}">
                <a16:creationId xmlns:a16="http://schemas.microsoft.com/office/drawing/2014/main" id="{74E9C7F3-2041-4208-8939-80B28E63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695825"/>
            <a:ext cx="305911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t[0]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开始，遇到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\0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结束输出</a:t>
            </a:r>
          </a:p>
        </p:txBody>
      </p:sp>
      <p:sp>
        <p:nvSpPr>
          <p:cNvPr id="301183" name="Text Box 127">
            <a:extLst>
              <a:ext uri="{FF2B5EF4-FFF2-40B4-BE49-F238E27FC236}">
                <a16:creationId xmlns:a16="http://schemas.microsoft.com/office/drawing/2014/main" id="{B826320D-30FF-4553-815F-800ED5A3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30863"/>
            <a:ext cx="352742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t[0]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开始，遇到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\0</a:t>
            </a:r>
            <a:r>
              <a:rPr lang="fr-FR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'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结束字串输出，然后换行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1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1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54" grpId="0" autoUpdateAnimBg="0"/>
      <p:bldP spid="301157" grpId="0" autoUpdateAnimBg="0"/>
      <p:bldP spid="301158" grpId="0" autoUpdateAnimBg="0"/>
      <p:bldP spid="301159" grpId="0" autoUpdateAnimBg="0"/>
      <p:bldP spid="301165" grpId="0" autoUpdateAnimBg="0"/>
      <p:bldP spid="301166" grpId="0" autoUpdateAnimBg="0"/>
      <p:bldP spid="301170" grpId="0" autoUpdateAnimBg="0"/>
      <p:bldP spid="301175" grpId="0" autoUpdateAnimBg="0"/>
      <p:bldP spid="301176" grpId="0" autoUpdateAnimBg="0"/>
      <p:bldP spid="301177" grpId="0" autoUpdateAnimBg="0"/>
      <p:bldP spid="301178" grpId="0" autoUpdateAnimBg="0"/>
      <p:bldP spid="301179" grpId="0" autoUpdateAnimBg="0"/>
      <p:bldP spid="301180" grpId="0" animBg="1" autoUpdateAnimBg="0"/>
      <p:bldP spid="301181" grpId="0" autoUpdateAnimBg="0"/>
      <p:bldP spid="301182" grpId="0" animBg="1" autoUpdateAnimBg="0"/>
      <p:bldP spid="30118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>
            <a:extLst>
              <a:ext uri="{FF2B5EF4-FFF2-40B4-BE49-F238E27FC236}">
                <a16:creationId xmlns:a16="http://schemas.microsoft.com/office/drawing/2014/main" id="{5E2D2975-20B8-4EA3-8C2B-C548A028F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字符串函数</a:t>
            </a:r>
          </a:p>
        </p:txBody>
      </p:sp>
      <p:sp>
        <p:nvSpPr>
          <p:cNvPr id="289795" name="Text Box 1027">
            <a:extLst>
              <a:ext uri="{FF2B5EF4-FFF2-40B4-BE49-F238E27FC236}">
                <a16:creationId xmlns:a16="http://schemas.microsoft.com/office/drawing/2014/main" id="{5D6CE4D5-1949-4A8E-AE7E-25BF881D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351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strcat</a:t>
            </a:r>
          </a:p>
        </p:txBody>
      </p:sp>
      <p:sp>
        <p:nvSpPr>
          <p:cNvPr id="289796" name="Text Box 1028">
            <a:extLst>
              <a:ext uri="{FF2B5EF4-FFF2-40B4-BE49-F238E27FC236}">
                <a16:creationId xmlns:a16="http://schemas.microsoft.com/office/drawing/2014/main" id="{7C446B8F-7AAD-40FD-A2F1-4435D26C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351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字符串连接</a:t>
            </a:r>
          </a:p>
        </p:txBody>
      </p:sp>
      <p:sp>
        <p:nvSpPr>
          <p:cNvPr id="289797" name="Text Box 1029">
            <a:extLst>
              <a:ext uri="{FF2B5EF4-FFF2-40B4-BE49-F238E27FC236}">
                <a16:creationId xmlns:a16="http://schemas.microsoft.com/office/drawing/2014/main" id="{9A14FCE1-5A25-4869-82AC-33EF111DE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92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strcpy</a:t>
            </a:r>
          </a:p>
        </p:txBody>
      </p:sp>
      <p:sp>
        <p:nvSpPr>
          <p:cNvPr id="289798" name="Text Box 1030">
            <a:extLst>
              <a:ext uri="{FF2B5EF4-FFF2-40B4-BE49-F238E27FC236}">
                <a16:creationId xmlns:a16="http://schemas.microsoft.com/office/drawing/2014/main" id="{C74A3396-812C-4E34-9125-876C788B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67200"/>
            <a:ext cx="3352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54000" rIns="54000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函数原型在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cstring</a:t>
            </a:r>
            <a:r>
              <a:rPr lang="zh-CN" altLang="en-US" dirty="0">
                <a:latin typeface="Arial" charset="0"/>
                <a:ea typeface="宋体" charset="0"/>
              </a:rPr>
              <a:t>中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0"/>
            </a:endParaRPr>
          </a:p>
        </p:txBody>
      </p:sp>
      <p:sp>
        <p:nvSpPr>
          <p:cNvPr id="289799" name="Text Box 1031">
            <a:extLst>
              <a:ext uri="{FF2B5EF4-FFF2-40B4-BE49-F238E27FC236}">
                <a16:creationId xmlns:a16="http://schemas.microsoft.com/office/drawing/2014/main" id="{1A7315EF-CE48-4A64-A8B2-E357A614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923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字符串复制</a:t>
            </a:r>
          </a:p>
        </p:txBody>
      </p:sp>
      <p:sp>
        <p:nvSpPr>
          <p:cNvPr id="289800" name="Text Box 1032">
            <a:extLst>
              <a:ext uri="{FF2B5EF4-FFF2-40B4-BE49-F238E27FC236}">
                <a16:creationId xmlns:a16="http://schemas.microsoft.com/office/drawing/2014/main" id="{B8F5DB81-1890-47F7-8BC1-155CF1D2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495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strcmp</a:t>
            </a:r>
          </a:p>
        </p:txBody>
      </p:sp>
      <p:sp>
        <p:nvSpPr>
          <p:cNvPr id="289801" name="Text Box 1033">
            <a:extLst>
              <a:ext uri="{FF2B5EF4-FFF2-40B4-BE49-F238E27FC236}">
                <a16:creationId xmlns:a16="http://schemas.microsoft.com/office/drawing/2014/main" id="{1DB34DA2-90AD-4142-8E69-C8318C217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495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字符串比较</a:t>
            </a:r>
          </a:p>
        </p:txBody>
      </p:sp>
      <p:sp>
        <p:nvSpPr>
          <p:cNvPr id="289802" name="Text Box 1034">
            <a:extLst>
              <a:ext uri="{FF2B5EF4-FFF2-40B4-BE49-F238E27FC236}">
                <a16:creationId xmlns:a16="http://schemas.microsoft.com/office/drawing/2014/main" id="{215860E1-F866-41E3-92C7-4E8CCA52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067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strlen</a:t>
            </a:r>
          </a:p>
        </p:txBody>
      </p:sp>
      <p:sp>
        <p:nvSpPr>
          <p:cNvPr id="289803" name="Text Box 1035">
            <a:extLst>
              <a:ext uri="{FF2B5EF4-FFF2-40B4-BE49-F238E27FC236}">
                <a16:creationId xmlns:a16="http://schemas.microsoft.com/office/drawing/2014/main" id="{88293897-3502-4DC2-B827-91A22B9A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067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字符串长度</a:t>
            </a:r>
          </a:p>
        </p:txBody>
      </p:sp>
      <p:sp>
        <p:nvSpPr>
          <p:cNvPr id="289804" name="Text Box 1036">
            <a:extLst>
              <a:ext uri="{FF2B5EF4-FFF2-40B4-BE49-F238E27FC236}">
                <a16:creationId xmlns:a16="http://schemas.microsoft.com/office/drawing/2014/main" id="{120595D1-155A-43A9-9F92-3CA6D4E5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639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strlwr</a:t>
            </a:r>
          </a:p>
        </p:txBody>
      </p:sp>
      <p:sp>
        <p:nvSpPr>
          <p:cNvPr id="289805" name="Text Box 1037">
            <a:extLst>
              <a:ext uri="{FF2B5EF4-FFF2-40B4-BE49-F238E27FC236}">
                <a16:creationId xmlns:a16="http://schemas.microsoft.com/office/drawing/2014/main" id="{601A7B19-39CA-4FA7-8E03-3CF8B9A9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639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将字符串中的大写字符转换为小写字符</a:t>
            </a:r>
          </a:p>
        </p:txBody>
      </p:sp>
      <p:sp>
        <p:nvSpPr>
          <p:cNvPr id="289806" name="Text Box 1038">
            <a:extLst>
              <a:ext uri="{FF2B5EF4-FFF2-40B4-BE49-F238E27FC236}">
                <a16:creationId xmlns:a16="http://schemas.microsoft.com/office/drawing/2014/main" id="{616107DC-F311-49CD-AD9A-CF6720932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211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strupr</a:t>
            </a:r>
          </a:p>
        </p:txBody>
      </p:sp>
      <p:sp>
        <p:nvSpPr>
          <p:cNvPr id="289807" name="Text Box 1039">
            <a:extLst>
              <a:ext uri="{FF2B5EF4-FFF2-40B4-BE49-F238E27FC236}">
                <a16:creationId xmlns:a16="http://schemas.microsoft.com/office/drawing/2014/main" id="{B7505B29-FE61-46D7-AE83-6D168907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211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将字符串中的小写字符转换为大写字符</a:t>
            </a:r>
          </a:p>
        </p:txBody>
      </p:sp>
      <p:sp>
        <p:nvSpPr>
          <p:cNvPr id="289809" name="Text Box 1041">
            <a:extLst>
              <a:ext uri="{FF2B5EF4-FFF2-40B4-BE49-F238E27FC236}">
                <a16:creationId xmlns:a16="http://schemas.microsoft.com/office/drawing/2014/main" id="{E01F57BF-1390-4A4A-9D69-F4820979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72025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黑体" charset="0"/>
              </a:rPr>
              <a:t>要求：</a:t>
            </a:r>
          </a:p>
        </p:txBody>
      </p:sp>
      <p:sp>
        <p:nvSpPr>
          <p:cNvPr id="289810" name="Text Box 1042">
            <a:extLst>
              <a:ext uri="{FF2B5EF4-FFF2-40B4-BE49-F238E27FC236}">
                <a16:creationId xmlns:a16="http://schemas.microsoft.com/office/drawing/2014/main" id="{6E98AD47-0F49-4687-BD78-CD38D97F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89538"/>
            <a:ext cx="77771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熟练掌握函数的功能</a:t>
            </a:r>
            <a:endParaRPr lang="en-US" altLang="zh-CN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熟练掌握函数的使用规则：头文件、参数的个数、每个参数的含义</a:t>
            </a:r>
            <a:endParaRPr lang="en-US" altLang="zh-CN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能自己编程完成函数要求实现的功能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utoUpdateAnimBg="0"/>
      <p:bldP spid="289796" grpId="0" autoUpdateAnimBg="0"/>
      <p:bldP spid="289797" grpId="0" autoUpdateAnimBg="0"/>
      <p:bldP spid="289798" grpId="0" animBg="1" autoUpdateAnimBg="0"/>
      <p:bldP spid="289799" grpId="0" autoUpdateAnimBg="0"/>
      <p:bldP spid="289800" grpId="0" autoUpdateAnimBg="0"/>
      <p:bldP spid="289801" grpId="0" autoUpdateAnimBg="0"/>
      <p:bldP spid="289802" grpId="0" autoUpdateAnimBg="0"/>
      <p:bldP spid="289803" grpId="0" autoUpdateAnimBg="0"/>
      <p:bldP spid="289804" grpId="0" autoUpdateAnimBg="0"/>
      <p:bldP spid="289805" grpId="0" autoUpdateAnimBg="0"/>
      <p:bldP spid="289806" grpId="0" autoUpdateAnimBg="0"/>
      <p:bldP spid="289807" grpId="0" autoUpdateAnimBg="0"/>
      <p:bldP spid="289809" grpId="0" autoUpdateAnimBg="0"/>
      <p:bldP spid="289810" grpId="0" build="p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3783</TotalTime>
  <Words>4063</Words>
  <Application>Microsoft Office PowerPoint</Application>
  <PresentationFormat>全屏显示(4:3)</PresentationFormat>
  <Paragraphs>992</Paragraphs>
  <Slides>30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17</vt:i4>
      </vt:variant>
    </vt:vector>
  </HeadingPairs>
  <TitlesOfParts>
    <vt:vector size="62" baseType="lpstr">
      <vt:lpstr>Monotype Sorts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Symbol</vt:lpstr>
      <vt:lpstr>Times New Roman</vt:lpstr>
      <vt:lpstr>Wingdings</vt:lpstr>
      <vt:lpstr>Wingdings 2</vt:lpstr>
      <vt:lpstr>Cdesignd</vt:lpstr>
      <vt:lpstr>高级语言程序设计</vt:lpstr>
      <vt:lpstr>字   符   串</vt:lpstr>
      <vt:lpstr>一 维 字 符 数 组</vt:lpstr>
      <vt:lpstr>将字符串输入到字符数组中</vt:lpstr>
      <vt:lpstr>将字符串输入到字符数组中</vt:lpstr>
      <vt:lpstr>将字符串输入到字符数组中</vt:lpstr>
      <vt:lpstr>将字符串输入到字符数组中</vt:lpstr>
      <vt:lpstr>将字符串输入到字符数组中</vt:lpstr>
      <vt:lpstr>字符串函数</vt:lpstr>
      <vt:lpstr>程序举例</vt:lpstr>
      <vt:lpstr>程序举例</vt:lpstr>
      <vt:lpstr>程序举例</vt:lpstr>
      <vt:lpstr>PowerPoint 演示文稿</vt:lpstr>
      <vt:lpstr>PowerPoint 演示文稿</vt:lpstr>
      <vt:lpstr>程序举例</vt:lpstr>
      <vt:lpstr>程序举例</vt:lpstr>
      <vt:lpstr>程序举例</vt:lpstr>
      <vt:lpstr>程序举例</vt:lpstr>
      <vt:lpstr>程序举例</vt:lpstr>
      <vt:lpstr>PowerPoint 演示文稿</vt:lpstr>
      <vt:lpstr>程序举例</vt:lpstr>
      <vt:lpstr>程序举例</vt:lpstr>
      <vt:lpstr>程序举例</vt:lpstr>
      <vt:lpstr>程序举例</vt:lpstr>
      <vt:lpstr>程序举例</vt:lpstr>
      <vt:lpstr>程序举例</vt:lpstr>
      <vt:lpstr>一 维 字 符 数 组</vt:lpstr>
      <vt:lpstr>二 维 字 符 数 组</vt:lpstr>
      <vt:lpstr>二 维 字 符 数 组</vt:lpstr>
      <vt:lpstr>本周（第七周）作业</vt:lpstr>
      <vt:lpstr>函数值的类型</vt:lpstr>
      <vt:lpstr>认识函数</vt:lpstr>
      <vt:lpstr>举例</vt:lpstr>
      <vt:lpstr>函数定义举例</vt:lpstr>
      <vt:lpstr>函数定义</vt:lpstr>
      <vt:lpstr>函数声明</vt:lpstr>
      <vt:lpstr>调用过程</vt:lpstr>
      <vt:lpstr>被调函数声明举例</vt:lpstr>
      <vt:lpstr>函数调用</vt:lpstr>
      <vt:lpstr>数据联系</vt:lpstr>
      <vt:lpstr>实参是简单变量</vt:lpstr>
      <vt:lpstr>实参是表达式、常量</vt:lpstr>
      <vt:lpstr>实参是数组元素</vt:lpstr>
      <vt:lpstr>虚参是数组</vt:lpstr>
      <vt:lpstr>利用数组传递数据</vt:lpstr>
      <vt:lpstr>程序举例</vt:lpstr>
      <vt:lpstr>局部变量和全局变量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王红</cp:lastModifiedBy>
  <cp:revision>219</cp:revision>
  <cp:lastPrinted>2000-03-02T02:46:32Z</cp:lastPrinted>
  <dcterms:created xsi:type="dcterms:W3CDTF">2001-04-21T17:31:52Z</dcterms:created>
  <dcterms:modified xsi:type="dcterms:W3CDTF">2018-04-16T10:43:59Z</dcterms:modified>
</cp:coreProperties>
</file>