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71" r:id="rId2"/>
    <p:sldMasterId id="2147483789" r:id="rId3"/>
    <p:sldMasterId id="2147483791" r:id="rId4"/>
  </p:sldMasterIdLst>
  <p:notesMasterIdLst>
    <p:notesMasterId r:id="rId29"/>
  </p:notesMasterIdLst>
  <p:handoutMasterIdLst>
    <p:handoutMasterId r:id="rId30"/>
  </p:handoutMasterIdLst>
  <p:sldIdLst>
    <p:sldId id="267" r:id="rId5"/>
    <p:sldId id="305" r:id="rId6"/>
    <p:sldId id="295" r:id="rId7"/>
    <p:sldId id="310" r:id="rId8"/>
    <p:sldId id="313" r:id="rId9"/>
    <p:sldId id="301" r:id="rId10"/>
    <p:sldId id="302" r:id="rId11"/>
    <p:sldId id="303" r:id="rId12"/>
    <p:sldId id="298" r:id="rId13"/>
    <p:sldId id="315" r:id="rId14"/>
    <p:sldId id="316" r:id="rId15"/>
    <p:sldId id="309" r:id="rId16"/>
    <p:sldId id="271" r:id="rId17"/>
    <p:sldId id="307" r:id="rId18"/>
    <p:sldId id="314" r:id="rId19"/>
    <p:sldId id="311" r:id="rId20"/>
    <p:sldId id="306" r:id="rId21"/>
    <p:sldId id="293" r:id="rId22"/>
    <p:sldId id="287" r:id="rId23"/>
    <p:sldId id="289" r:id="rId24"/>
    <p:sldId id="288" r:id="rId25"/>
    <p:sldId id="291" r:id="rId26"/>
    <p:sldId id="292" r:id="rId27"/>
    <p:sldId id="317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008000"/>
    <a:srgbClr val="FFFFCC"/>
    <a:srgbClr val="F0F0F0"/>
    <a:srgbClr val="FF0000"/>
    <a:srgbClr val="006600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68" d="100"/>
          <a:sy n="68" d="100"/>
        </p:scale>
        <p:origin x="11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3AB9E1E-9DD9-421B-84C1-67B4EFEA0B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53F9AD6-FF5A-4CC6-ADA8-93AFF2AD2B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1B01E88-6824-49D6-ACA4-BE3A9E284A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3D8B1ED7-AD2E-4E34-8AF6-71AD7D3746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1C3D2B5-845F-4EF0-9D60-EE460F9A0E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4DE3915-11F1-421E-8CA9-B36F6D192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8438C-BCF8-4219-9A1B-42910C8EAD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13BEB57-1999-4EE5-B341-AC9BA7292822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9DB360F-99B2-488A-BF31-CFC954073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6C3D8CC-FF4F-4297-8547-E7A03572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33DE9-A2D5-4818-BF6D-5034C6873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BF33A-AEBC-4B48-B32D-491D4E7EE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BC37174-0886-4875-8E00-B3362ED93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81ADA2F-9F12-4434-9B55-3D2C16E64F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D9794005-8B0E-46E8-BE33-295B29CBD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20EF0C92-F443-4ACD-B2B3-2F6AF03B3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F700282F-1882-42B8-BDB0-F54805C45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06AB6221-8D38-41E8-9BED-74A1B630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005F6B9-3129-47ED-9745-789EA0D8CD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3EE091A-4926-4CA6-9908-6D80504B7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F97264F-3CC6-41AD-9D55-6DCBEA186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1C220B-BD78-46C3-A74C-1DC93C8CD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16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860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C0A5CC-A3C4-4916-BC3C-C0DC06EC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78486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4C24FC-9FB3-4C86-9843-F2879704ED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A6C1D-51DD-4B4D-9F1D-8347126148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D2068A6-922C-4E88-8A4F-E696E6C00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8BADF1-8A2A-45FB-9ABE-2140A187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95400" cy="5486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rgbClr val="000000">
                <a:alpha val="74997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0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1603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274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953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059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0642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455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3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51275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203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31862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4689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9529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84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33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91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43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2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36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CA4A6C3B-F405-452C-8FA8-650FFE43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38A7FC85-D103-4D10-92A9-31023E2A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004B0C60-1843-4C75-930B-691D6A91F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1068C5DA-E95A-40EC-820F-CFF5DE45BF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02F7131C-1390-4F6F-8353-144CADD69E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2F3EEAD5-49E0-4CE5-A3EE-637BDD7ED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08BFF4E-0FFF-4E94-8A8D-5B99EAB4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CDA29C9-6E8B-4611-A28B-0387C08F0F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9FD419E-4038-447D-AC6D-AB8849679C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365CEDD7-A4B7-4E02-8E15-2C50F3AB5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3C59BCC0-0099-4F11-BAD6-F9CA79A00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2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2">
            <a:extLst>
              <a:ext uri="{FF2B5EF4-FFF2-40B4-BE49-F238E27FC236}">
                <a16:creationId xmlns:a16="http://schemas.microsoft.com/office/drawing/2014/main" id="{C015C62D-A6B0-4C9C-AA0F-0119E852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D587489B-6166-41FE-B32C-D91B68BDCA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9A3591F4-EA0F-4C66-92CF-058C049F73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7" name="Line 25">
            <a:extLst>
              <a:ext uri="{FF2B5EF4-FFF2-40B4-BE49-F238E27FC236}">
                <a16:creationId xmlns:a16="http://schemas.microsoft.com/office/drawing/2014/main" id="{A7B984C3-2B2E-4B2F-9A24-65C142C72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8E851668-2A44-461A-8912-90FEA1BB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4EC32AC-AA1E-4010-9484-5EF546FB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47233C-2358-42A2-BD84-A5A9A2BB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2ABF212-1743-4FE2-B027-0009386D9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A7722E0-5578-4CA0-B7F5-342F2426B3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87836059-5114-4E2B-841D-E67A381044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C647F9D-CF64-4B32-9649-D4DAB63F2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FEC0AE9-7093-4C1C-9758-67A3D11AC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第二讲</a:t>
            </a:r>
          </a:p>
        </p:txBody>
      </p:sp>
      <p:sp>
        <p:nvSpPr>
          <p:cNvPr id="37947" name="Text Box 59">
            <a:extLst>
              <a:ext uri="{FF2B5EF4-FFF2-40B4-BE49-F238E27FC236}">
                <a16:creationId xmlns:a16="http://schemas.microsoft.com/office/drawing/2014/main" id="{7053F305-B211-458D-98A7-3C61F577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第一章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C++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基础</a:t>
            </a:r>
            <a:endParaRPr lang="zh-CN" altLang="en-US" sz="32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48" name="Text Box 60">
            <a:hlinkClick r:id="rId2" action="ppaction://hlinksldjump"/>
            <a:extLst>
              <a:ext uri="{FF2B5EF4-FFF2-40B4-BE49-F238E27FC236}">
                <a16:creationId xmlns:a16="http://schemas.microsoft.com/office/drawing/2014/main" id="{10DFB779-0347-4F19-B391-8BCC1986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60638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赋值表达式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49" name="Text Box 61">
            <a:hlinkClick r:id="rId3" action="ppaction://hlinksldjump"/>
            <a:extLst>
              <a:ext uri="{FF2B5EF4-FFF2-40B4-BE49-F238E27FC236}">
                <a16:creationId xmlns:a16="http://schemas.microsoft.com/office/drawing/2014/main" id="{7CE54F5F-44A5-4B02-B826-84E192C00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94038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逗号表达式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50" name="Text Box 62">
            <a:hlinkClick r:id="rId4" action="ppaction://hlinksldjump"/>
            <a:extLst>
              <a:ext uri="{FF2B5EF4-FFF2-40B4-BE49-F238E27FC236}">
                <a16:creationId xmlns:a16="http://schemas.microsoft.com/office/drawing/2014/main" id="{E1336A0C-FB8C-4FD3-8877-E2A4F7544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27238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算术表达式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51" name="Text Box 63">
            <a:extLst>
              <a:ext uri="{FF2B5EF4-FFF2-40B4-BE49-F238E27FC236}">
                <a16:creationId xmlns:a16="http://schemas.microsoft.com/office/drawing/2014/main" id="{2280883A-0AC8-443C-9F5C-771B999A0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03713"/>
            <a:ext cx="579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第三章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顺序结构程序设计</a:t>
            </a:r>
            <a:endParaRPr lang="zh-CN" altLang="en-US" sz="32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52" name="Text Box 64">
            <a:hlinkClick r:id="rId5" action="ppaction://hlinksldjump"/>
            <a:extLst>
              <a:ext uri="{FF2B5EF4-FFF2-40B4-BE49-F238E27FC236}">
                <a16:creationId xmlns:a16="http://schemas.microsoft.com/office/drawing/2014/main" id="{BD785B0E-C04C-4094-993F-A17F9453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695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顺序结构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53" name="Text Box 65">
            <a:hlinkClick r:id="rId6" action="ppaction://hlinksldjump"/>
            <a:extLst>
              <a:ext uri="{FF2B5EF4-FFF2-40B4-BE49-F238E27FC236}">
                <a16:creationId xmlns:a16="http://schemas.microsoft.com/office/drawing/2014/main" id="{EAA946A3-17B8-4A94-AFC4-5E577618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449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语句概述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54" name="Text Box 66">
            <a:hlinkClick r:id="rId7" action="ppaction://hlinksldjump"/>
            <a:extLst>
              <a:ext uri="{FF2B5EF4-FFF2-40B4-BE49-F238E27FC236}">
                <a16:creationId xmlns:a16="http://schemas.microsoft.com/office/drawing/2014/main" id="{8259F9F6-05E1-4960-977D-3945B5B0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73688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数据输入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/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输出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7" grpId="0" autoUpdateAnimBg="0"/>
      <p:bldP spid="37948" grpId="0" autoUpdateAnimBg="0"/>
      <p:bldP spid="37949" grpId="0" autoUpdateAnimBg="0"/>
      <p:bldP spid="37950" grpId="0" autoUpdateAnimBg="0"/>
      <p:bldP spid="37951" grpId="0" autoUpdateAnimBg="0"/>
      <p:bldP spid="37952" grpId="0" autoUpdateAnimBg="0"/>
      <p:bldP spid="37953" grpId="0" autoUpdateAnimBg="0"/>
      <p:bldP spid="379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702A6FA-617E-4890-9496-040AB64B7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举例（赋值时的类型转换）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AB437976-F3FC-45A0-8E3E-E93CEC154E81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00200"/>
            <a:ext cx="5181600" cy="5141168"/>
            <a:chOff x="432" y="1872"/>
            <a:chExt cx="2016" cy="2304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8A7A6AD-B93C-4FDC-BC25-B5FF87C90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016" cy="230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charset="0"/>
                <a:ea typeface="幼圆" charset="0"/>
                <a:cs typeface="幼圆" charset="0"/>
              </a:endParaRP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BBD0C21-FFDF-48D6-9AC6-DA605B35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1920" cy="22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n>
                  <a:solidFill>
                    <a:schemeClr val="accent3"/>
                  </a:solidFill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charset="0"/>
                <a:ea typeface="幼圆" charset="0"/>
                <a:cs typeface="幼圆" charset="0"/>
              </a:endParaRPr>
            </a:p>
          </p:txBody>
        </p:sp>
      </p:grpSp>
      <p:sp>
        <p:nvSpPr>
          <p:cNvPr id="67590" name="Text Box 6">
            <a:extLst>
              <a:ext uri="{FF2B5EF4-FFF2-40B4-BE49-F238E27FC236}">
                <a16:creationId xmlns:a16="http://schemas.microsoft.com/office/drawing/2014/main" id="{41587B85-34D9-4A91-AEC6-CB9B6010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533853"/>
            <a:ext cx="25146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……..</a:t>
            </a:r>
            <a:endParaRPr lang="en-US" altLang="zh-CN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800" b="0" dirty="0" err="1">
                <a:solidFill>
                  <a:srgbClr val="000000"/>
                </a:solidFill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</a:rPr>
              <a:t> main( ) 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CEAF1A8-A67E-4071-8A98-224D5B28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54984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08A2237-7487-4B67-8A09-25FC295E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994248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	</a:t>
            </a:r>
            <a:r>
              <a:rPr lang="en-US" altLang="zh-CN" sz="2800" b="0" dirty="0" err="1">
                <a:solidFill>
                  <a:srgbClr val="000000"/>
                </a:solidFill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</a:rPr>
              <a:t> a;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229C2118-A4C5-448B-8701-3FDED033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9273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 	float bt;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FDB8D9A1-B720-4894-B236-035C81FF8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92798"/>
            <a:ext cx="307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 	a=13/2.0;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310C07EE-6003-4BA2-A6CD-626A55EE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667473"/>
            <a:ext cx="2884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 	bt=a/5;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1C1950CD-5257-432C-B8A1-A9AF9660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92973"/>
            <a:ext cx="2884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	……..;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B206015-F773-44FC-AA33-E685941A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86221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7600" name="AutoShape 16">
            <a:extLst>
              <a:ext uri="{FF2B5EF4-FFF2-40B4-BE49-F238E27FC236}">
                <a16:creationId xmlns:a16="http://schemas.microsoft.com/office/drawing/2014/main" id="{48908ADB-2130-47E2-9FF6-C92D1941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334742"/>
            <a:ext cx="914400" cy="549275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幼圆" charset="0"/>
              <a:cs typeface="幼圆" charset="0"/>
            </a:endParaRP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6EEA4012-6A23-457A-99D6-21560A7A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623792"/>
            <a:ext cx="13716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幼圆" charset="0"/>
              <a:cs typeface="幼圆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C0D72CA4-FB9A-4CD7-9BCF-14AFE9BE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246661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0">
                <a:solidFill>
                  <a:srgbClr val="000000"/>
                </a:solidFill>
                <a:latin typeface="+mn-lt"/>
                <a:ea typeface="宋体" charset="0"/>
              </a:rPr>
              <a:t>a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0BE3B8C7-0A8D-42E1-BC3B-02DFAE884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35711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0" dirty="0" err="1">
                <a:solidFill>
                  <a:srgbClr val="000000"/>
                </a:solidFill>
                <a:latin typeface="+mn-lt"/>
                <a:ea typeface="宋体" charset="0"/>
              </a:rPr>
              <a:t>bt</a:t>
            </a:r>
            <a:endParaRPr lang="en-US" altLang="zh-CN" sz="3200" b="0" dirty="0">
              <a:solidFill>
                <a:srgbClr val="000000"/>
              </a:solidFill>
              <a:latin typeface="+mn-lt"/>
              <a:ea typeface="宋体" charset="0"/>
            </a:endParaRPr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BBB70CC1-2E16-4CC9-B9A1-ABF232A1C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594448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7609" name="Line 25">
            <a:extLst>
              <a:ext uri="{FF2B5EF4-FFF2-40B4-BE49-F238E27FC236}">
                <a16:creationId xmlns:a16="http://schemas.microsoft.com/office/drawing/2014/main" id="{27E74920-6100-4803-A996-FEAF2701A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191348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9C6849CB-4E9E-476E-A337-743A9E3E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426817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charset="0"/>
              </a:rPr>
              <a:t>6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D9B5BB34-22A2-418F-8DA3-7BCF6E40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462379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charset="0"/>
              </a:rPr>
              <a:t>1.0</a:t>
            </a:r>
          </a:p>
        </p:txBody>
      </p:sp>
      <p:sp>
        <p:nvSpPr>
          <p:cNvPr id="67616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8A92350-04B9-4B88-A44A-9B844B41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  <p:bldP spid="67591" grpId="0" autoUpdateAnimBg="0"/>
      <p:bldP spid="67592" grpId="0" autoUpdateAnimBg="0"/>
      <p:bldP spid="67593" grpId="0" autoUpdateAnimBg="0"/>
      <p:bldP spid="67594" grpId="0" autoUpdateAnimBg="0"/>
      <p:bldP spid="67595" grpId="0" autoUpdateAnimBg="0"/>
      <p:bldP spid="67598" grpId="0" autoUpdateAnimBg="0"/>
      <p:bldP spid="67599" grpId="0" autoUpdateAnimBg="0"/>
      <p:bldP spid="67600" grpId="0" animBg="1"/>
      <p:bldP spid="67602" grpId="0" animBg="1"/>
      <p:bldP spid="67604" grpId="0" autoUpdateAnimBg="0"/>
      <p:bldP spid="67606" grpId="0" autoUpdateAnimBg="0"/>
      <p:bldP spid="67612" grpId="0" autoUpdateAnimBg="0"/>
      <p:bldP spid="67613" grpId="0" autoUpdateAnimBg="0"/>
      <p:bldP spid="676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4E766B3-9AEA-4967-A56B-09E5B5AC1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举例（复合赋值运算符）</a:t>
            </a: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40632F73-3A72-45EB-8A75-0526A9CFC06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600200"/>
            <a:ext cx="4392612" cy="4495800"/>
            <a:chOff x="432" y="1872"/>
            <a:chExt cx="2016" cy="2304"/>
          </a:xfrm>
        </p:grpSpPr>
        <p:sp>
          <p:nvSpPr>
            <p:cNvPr id="76804" name="Rectangle 4">
              <a:extLst>
                <a:ext uri="{FF2B5EF4-FFF2-40B4-BE49-F238E27FC236}">
                  <a16:creationId xmlns:a16="http://schemas.microsoft.com/office/drawing/2014/main" id="{2062B641-852B-40C1-9FB7-ADD068F7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016" cy="23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charset="0"/>
                <a:ea typeface="幼圆" charset="0"/>
                <a:cs typeface="幼圆" charset="0"/>
              </a:endParaRPr>
            </a:p>
          </p:txBody>
        </p:sp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E7F8DC7E-34ED-4FB6-941D-5894F49A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1920" cy="22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charset="0"/>
                <a:ea typeface="幼圆" charset="0"/>
                <a:cs typeface="幼圆" charset="0"/>
              </a:endParaRPr>
            </a:p>
          </p:txBody>
        </p:sp>
      </p:grpSp>
      <p:sp>
        <p:nvSpPr>
          <p:cNvPr id="76806" name="Text Box 6">
            <a:extLst>
              <a:ext uri="{FF2B5EF4-FFF2-40B4-BE49-F238E27FC236}">
                <a16:creationId xmlns:a16="http://schemas.microsoft.com/office/drawing/2014/main" id="{62ED06F6-E06B-4034-BA8F-1CB2CF89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530459"/>
            <a:ext cx="218281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5A471BB3-D7D4-46F8-9BED-6458AFCF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362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D1EE9F54-BCDD-414E-8E54-1DF5C209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895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a=3.5,b;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0AC0A6BC-AFB4-4D57-9E84-9196DC99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581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a/=a-1;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2164850C-AC3A-49D5-8123-BFA79A065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114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b=(a+=2);</a:t>
            </a:r>
          </a:p>
        </p:txBody>
      </p:sp>
      <p:sp>
        <p:nvSpPr>
          <p:cNvPr id="76811" name="AutoShape 11">
            <a:extLst>
              <a:ext uri="{FF2B5EF4-FFF2-40B4-BE49-F238E27FC236}">
                <a16:creationId xmlns:a16="http://schemas.microsoft.com/office/drawing/2014/main" id="{2CACEB57-5786-4481-8094-4B4F1431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784725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2" name="AutoShape 12">
            <a:extLst>
              <a:ext uri="{FF2B5EF4-FFF2-40B4-BE49-F238E27FC236}">
                <a16:creationId xmlns:a16="http://schemas.microsoft.com/office/drawing/2014/main" id="{F4654A15-04D4-49EC-8B24-BB522777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394325"/>
            <a:ext cx="9906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5137662E-DEA9-486B-BDB9-F8582F66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47847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44200CDD-71AC-475A-9B03-A4FCFE71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3181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4A2E1B32-B5BF-40F7-8520-A2239A6BE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64100"/>
            <a:ext cx="304800" cy="3651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9A675340-F6A2-4546-8A0F-58142BE5D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8100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8B67D999-9670-4A3F-84B0-2F98A8BB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35814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a=a/(a-1)</a:t>
            </a:r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CBD7A0F7-EDA0-4949-AB9D-94EAD32D9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738" y="43434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0A357702-809F-4D53-9533-A1FF72D13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4076700"/>
            <a:ext cx="144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a=a+2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EFA0547-D98E-42E4-9AF8-308A9203E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64100"/>
            <a:ext cx="228600" cy="36988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0B2A767B-9A1C-4933-9B59-5FE91D67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4859338"/>
            <a:ext cx="381000" cy="36988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DF1A2805-3201-446D-926E-23A580DCB91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6588" y="4572000"/>
            <a:ext cx="549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76823" name="Text Box 23">
            <a:extLst>
              <a:ext uri="{FF2B5EF4-FFF2-40B4-BE49-F238E27FC236}">
                <a16:creationId xmlns:a16="http://schemas.microsoft.com/office/drawing/2014/main" id="{86115172-E9B4-4C34-8F2D-2EA7BA8A144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07988" y="55626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98D2091E-F4C9-4FBA-9DCB-FD35CE79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1628775"/>
            <a:ext cx="3962400" cy="4608537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5" name="Text Box 25">
            <a:extLst>
              <a:ext uri="{FF2B5EF4-FFF2-40B4-BE49-F238E27FC236}">
                <a16:creationId xmlns:a16="http://schemas.microsoft.com/office/drawing/2014/main" id="{4F0E64BE-33BC-4B3A-91CE-A2F630F9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177165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写出变量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中的值</a:t>
            </a:r>
          </a:p>
        </p:txBody>
      </p:sp>
      <p:sp>
        <p:nvSpPr>
          <p:cNvPr id="76826" name="Text Box 26">
            <a:extLst>
              <a:ext uri="{FF2B5EF4-FFF2-40B4-BE49-F238E27FC236}">
                <a16:creationId xmlns:a16="http://schemas.microsoft.com/office/drawing/2014/main" id="{31B42E7E-890F-43DE-88F7-DAEF2D9C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53524"/>
            <a:ext cx="5029200" cy="38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…… 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k=2,i=2,m;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m=(k+=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*=k);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……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</a:p>
        </p:txBody>
      </p:sp>
      <p:sp>
        <p:nvSpPr>
          <p:cNvPr id="76827" name="AutoShape 27">
            <a:extLst>
              <a:ext uri="{FF2B5EF4-FFF2-40B4-BE49-F238E27FC236}">
                <a16:creationId xmlns:a16="http://schemas.microsoft.com/office/drawing/2014/main" id="{C57C4498-A6D0-4F30-9422-74838059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764062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8" name="AutoShape 28">
            <a:extLst>
              <a:ext uri="{FF2B5EF4-FFF2-40B4-BE49-F238E27FC236}">
                <a16:creationId xmlns:a16="http://schemas.microsoft.com/office/drawing/2014/main" id="{AC24852B-8D59-46F9-BB75-802E835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340324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9" name="AutoShape 29">
            <a:extLst>
              <a:ext uri="{FF2B5EF4-FFF2-40B4-BE49-F238E27FC236}">
                <a16:creationId xmlns:a16="http://schemas.microsoft.com/office/drawing/2014/main" id="{14A1D690-FA98-41E2-BBF5-E7FF33E7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62624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30" name="Text Box 30">
            <a:extLst>
              <a:ext uri="{FF2B5EF4-FFF2-40B4-BE49-F238E27FC236}">
                <a16:creationId xmlns:a16="http://schemas.microsoft.com/office/drawing/2014/main" id="{3BCC34A2-F3CD-49DD-A7D8-DDB0FAA6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8354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76831" name="Text Box 31">
            <a:extLst>
              <a:ext uri="{FF2B5EF4-FFF2-40B4-BE49-F238E27FC236}">
                <a16:creationId xmlns:a16="http://schemas.microsoft.com/office/drawing/2014/main" id="{FEB68114-E5A5-44C6-A486-EB50B75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3863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76832" name="Text Box 32">
            <a:extLst>
              <a:ext uri="{FF2B5EF4-FFF2-40B4-BE49-F238E27FC236}">
                <a16:creationId xmlns:a16="http://schemas.microsoft.com/office/drawing/2014/main" id="{7596869B-19CC-41E2-87A4-990C4670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962624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76833" name="Line 33">
            <a:extLst>
              <a:ext uri="{FF2B5EF4-FFF2-40B4-BE49-F238E27FC236}">
                <a16:creationId xmlns:a16="http://schemas.microsoft.com/office/drawing/2014/main" id="{315EF948-B514-4472-8E9E-56139EBED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725144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34" name="Text Box 34">
            <a:extLst>
              <a:ext uri="{FF2B5EF4-FFF2-40B4-BE49-F238E27FC236}">
                <a16:creationId xmlns:a16="http://schemas.microsoft.com/office/drawing/2014/main" id="{B84EC7F8-0BC0-4CD7-8A12-DCACE4FD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4941168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*k</a:t>
            </a:r>
          </a:p>
        </p:txBody>
      </p:sp>
      <p:sp>
        <p:nvSpPr>
          <p:cNvPr id="76835" name="Text Box 35">
            <a:extLst>
              <a:ext uri="{FF2B5EF4-FFF2-40B4-BE49-F238E27FC236}">
                <a16:creationId xmlns:a16="http://schemas.microsoft.com/office/drawing/2014/main" id="{50A47797-2DE9-43AB-8925-83D6EBB3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7640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DAAF4328-5E71-4895-8247-91FE1CE2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43863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6837" name="Text Box 37">
            <a:extLst>
              <a:ext uri="{FF2B5EF4-FFF2-40B4-BE49-F238E27FC236}">
                <a16:creationId xmlns:a16="http://schemas.microsoft.com/office/drawing/2014/main" id="{EF8C0BBB-D24A-40C2-800B-5211DA60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411762"/>
            <a:ext cx="431800" cy="36036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6838" name="Line 38">
            <a:extLst>
              <a:ext uri="{FF2B5EF4-FFF2-40B4-BE49-F238E27FC236}">
                <a16:creationId xmlns:a16="http://schemas.microsoft.com/office/drawing/2014/main" id="{7C9F8764-466D-42C6-BF18-2F567448D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24425"/>
            <a:ext cx="0" cy="5762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39" name="Text Box 39">
            <a:extLst>
              <a:ext uri="{FF2B5EF4-FFF2-40B4-BE49-F238E27FC236}">
                <a16:creationId xmlns:a16="http://schemas.microsoft.com/office/drawing/2014/main" id="{9B2A73A0-F2EE-4E7D-A20F-FED17A3C9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300687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</a:rPr>
              <a:t>k=k+4</a:t>
            </a:r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37AE7799-4B7F-44C8-9B39-28A1F911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835499"/>
            <a:ext cx="431800" cy="31273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6841" name="Line 41">
            <a:extLst>
              <a:ext uri="{FF2B5EF4-FFF2-40B4-BE49-F238E27FC236}">
                <a16:creationId xmlns:a16="http://schemas.microsoft.com/office/drawing/2014/main" id="{5FA1DEBF-F1D7-413E-85A1-C5F0F3C55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724425"/>
            <a:ext cx="0" cy="10080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42" name="Text Box 42">
            <a:extLst>
              <a:ext uri="{FF2B5EF4-FFF2-40B4-BE49-F238E27FC236}">
                <a16:creationId xmlns:a16="http://schemas.microsoft.com/office/drawing/2014/main" id="{AF062EE5-0F34-4DEF-B653-CF7C9867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5780112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m=6</a:t>
            </a:r>
          </a:p>
        </p:txBody>
      </p:sp>
      <p:sp>
        <p:nvSpPr>
          <p:cNvPr id="76843" name="Text Box 43">
            <a:extLst>
              <a:ext uri="{FF2B5EF4-FFF2-40B4-BE49-F238E27FC236}">
                <a16:creationId xmlns:a16="http://schemas.microsoft.com/office/drawing/2014/main" id="{2334D35B-7558-4933-8FD2-23DB7850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4988024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6844" name="Text Box 44">
            <a:extLst>
              <a:ext uri="{FF2B5EF4-FFF2-40B4-BE49-F238E27FC236}">
                <a16:creationId xmlns:a16="http://schemas.microsoft.com/office/drawing/2014/main" id="{11563BED-AB9A-413E-8240-5F7E6C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3706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b=3</a:t>
            </a:r>
          </a:p>
        </p:txBody>
      </p:sp>
      <p:sp>
        <p:nvSpPr>
          <p:cNvPr id="76845" name="Text Box 45">
            <a:extLst>
              <a:ext uri="{FF2B5EF4-FFF2-40B4-BE49-F238E27FC236}">
                <a16:creationId xmlns:a16="http://schemas.microsoft.com/office/drawing/2014/main" id="{16316DD8-7FA8-4169-B2AA-85A14079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40363"/>
            <a:ext cx="381000" cy="36988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6846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00F4A6-E50C-4807-9ACC-73D09491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6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6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6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6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6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07" grpId="0" autoUpdateAnimBg="0"/>
      <p:bldP spid="76808" grpId="0" autoUpdateAnimBg="0"/>
      <p:bldP spid="76809" grpId="0" autoUpdateAnimBg="0"/>
      <p:bldP spid="76810" grpId="0" autoUpdateAnimBg="0"/>
      <p:bldP spid="76811" grpId="0" animBg="1"/>
      <p:bldP spid="76812" grpId="0" animBg="1"/>
      <p:bldP spid="76813" grpId="0" autoUpdateAnimBg="0"/>
      <p:bldP spid="76814" grpId="0" autoUpdateAnimBg="0"/>
      <p:bldP spid="76815" grpId="0" animBg="1" autoUpdateAnimBg="0"/>
      <p:bldP spid="76817" grpId="0" autoUpdateAnimBg="0"/>
      <p:bldP spid="76819" grpId="0" autoUpdateAnimBg="0"/>
      <p:bldP spid="76820" grpId="0" animBg="1" autoUpdateAnimBg="0"/>
      <p:bldP spid="76821" grpId="0" animBg="1" autoUpdateAnimBg="0"/>
      <p:bldP spid="76822" grpId="0" autoUpdateAnimBg="0"/>
      <p:bldP spid="76823" grpId="0" autoUpdateAnimBg="0"/>
      <p:bldP spid="76824" grpId="0" animBg="1"/>
      <p:bldP spid="76825" grpId="0" autoUpdateAnimBg="0"/>
      <p:bldP spid="76826" grpId="0" build="p" autoUpdateAnimBg="0"/>
      <p:bldP spid="76827" grpId="0" animBg="1"/>
      <p:bldP spid="76828" grpId="0" animBg="1"/>
      <p:bldP spid="76829" grpId="0" animBg="1"/>
      <p:bldP spid="76830" grpId="0" autoUpdateAnimBg="0"/>
      <p:bldP spid="76831" grpId="0" autoUpdateAnimBg="0"/>
      <p:bldP spid="76832" grpId="0" autoUpdateAnimBg="0"/>
      <p:bldP spid="76834" grpId="0" autoUpdateAnimBg="0"/>
      <p:bldP spid="76835" grpId="0" autoUpdateAnimBg="0"/>
      <p:bldP spid="76836" grpId="0" autoUpdateAnimBg="0"/>
      <p:bldP spid="76837" grpId="0" animBg="1" autoUpdateAnimBg="0"/>
      <p:bldP spid="76839" grpId="0" autoUpdateAnimBg="0"/>
      <p:bldP spid="76840" grpId="0" animBg="1" autoUpdateAnimBg="0"/>
      <p:bldP spid="76842" grpId="0" autoUpdateAnimBg="0"/>
      <p:bldP spid="76843" grpId="0" autoUpdateAnimBg="0"/>
      <p:bldP spid="76844" grpId="0" autoUpdateAnimBg="0"/>
      <p:bldP spid="76845" grpId="0" animBg="1" autoUpdateAnimBg="0"/>
      <p:bldP spid="768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>
            <a:extLst>
              <a:ext uri="{FF2B5EF4-FFF2-40B4-BE49-F238E27FC236}">
                <a16:creationId xmlns:a16="http://schemas.microsoft.com/office/drawing/2014/main" id="{C58F78B9-5E7E-4D36-A11F-3D305A785C74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590800"/>
            <a:ext cx="4530725" cy="3429000"/>
            <a:chOff x="362" y="1824"/>
            <a:chExt cx="2854" cy="2160"/>
          </a:xfrm>
        </p:grpSpPr>
        <p:sp>
          <p:nvSpPr>
            <p:cNvPr id="20502" name="AutoShape 3">
              <a:extLst>
                <a:ext uri="{FF2B5EF4-FFF2-40B4-BE49-F238E27FC236}">
                  <a16:creationId xmlns:a16="http://schemas.microsoft.com/office/drawing/2014/main" id="{8409A0C4-59CB-4D06-B5E3-A0B60C98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24"/>
              <a:ext cx="2736" cy="2160"/>
            </a:xfrm>
            <a:prstGeom prst="verticalScroll">
              <a:avLst>
                <a:gd name="adj" fmla="val 359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503" name="Text Box 4">
              <a:extLst>
                <a:ext uri="{FF2B5EF4-FFF2-40B4-BE49-F238E27FC236}">
                  <a16:creationId xmlns:a16="http://schemas.microsoft.com/office/drawing/2014/main" id="{041C9889-3F9A-4047-94D5-75FA9184F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36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int a , b, c;</a:t>
              </a:r>
            </a:p>
          </p:txBody>
        </p:sp>
        <p:sp>
          <p:nvSpPr>
            <p:cNvPr id="20504" name="Text Box 5">
              <a:extLst>
                <a:ext uri="{FF2B5EF4-FFF2-40B4-BE49-F238E27FC236}">
                  <a16:creationId xmlns:a16="http://schemas.microsoft.com/office/drawing/2014/main" id="{21FF5B92-03CD-470E-8DB4-383A3995D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2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a=10,b=4;</a:t>
              </a:r>
            </a:p>
          </p:txBody>
        </p:sp>
        <p:sp>
          <p:nvSpPr>
            <p:cNvPr id="20505" name="Text Box 6">
              <a:extLst>
                <a:ext uri="{FF2B5EF4-FFF2-40B4-BE49-F238E27FC236}">
                  <a16:creationId xmlns:a16="http://schemas.microsoft.com/office/drawing/2014/main" id="{B42E9B88-4B67-4C08-8A5D-5B0A6CB44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64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>
                  <a:latin typeface="Arial" panose="020B0604020202020204" pitchFamily="34" charset="0"/>
                </a:rPr>
                <a:t>  </a:t>
              </a:r>
              <a:r>
                <a:rPr lang="en-US" altLang="zh-CN" sz="2400">
                  <a:latin typeface="Arial" panose="020B0604020202020204" pitchFamily="34" charset="0"/>
                </a:rPr>
                <a:t>c=a+b;</a:t>
              </a:r>
            </a:p>
          </p:txBody>
        </p:sp>
        <p:sp>
          <p:nvSpPr>
            <p:cNvPr id="20506" name="Text Box 7">
              <a:extLst>
                <a:ext uri="{FF2B5EF4-FFF2-40B4-BE49-F238E27FC236}">
                  <a16:creationId xmlns:a16="http://schemas.microsoft.com/office/drawing/2014/main" id="{BF04F3E5-DBA8-46E1-9EE8-5CECD6E57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211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solidFill>
                    <a:srgbClr val="0000CC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400" dirty="0">
                  <a:latin typeface="Arial" panose="020B0604020202020204" pitchFamily="34" charset="0"/>
                </a:rPr>
                <a:t> main( )</a:t>
              </a:r>
            </a:p>
          </p:txBody>
        </p:sp>
        <p:sp>
          <p:nvSpPr>
            <p:cNvPr id="20507" name="Text Box 8">
              <a:extLst>
                <a:ext uri="{FF2B5EF4-FFF2-40B4-BE49-F238E27FC236}">
                  <a16:creationId xmlns:a16="http://schemas.microsoft.com/office/drawing/2014/main" id="{4B236BA1-E44C-4AAE-9996-B7D43E3E2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{</a:t>
              </a:r>
            </a:p>
          </p:txBody>
        </p:sp>
        <p:sp>
          <p:nvSpPr>
            <p:cNvPr id="20508" name="Text Box 9">
              <a:extLst>
                <a:ext uri="{FF2B5EF4-FFF2-40B4-BE49-F238E27FC236}">
                  <a16:creationId xmlns:a16="http://schemas.microsoft.com/office/drawing/2014/main" id="{D23EEEF1-1B7C-45FB-B8E2-73C977AA9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9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20509" name="Text Box 10">
              <a:extLst>
                <a:ext uri="{FF2B5EF4-FFF2-40B4-BE49-F238E27FC236}">
                  <a16:creationId xmlns:a16="http://schemas.microsoft.com/office/drawing/2014/main" id="{2DF5BCDA-51A1-4DAB-8819-15E8BA7E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56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printf("%d,%d,%d",a,b,c);</a:t>
              </a:r>
            </a:p>
          </p:txBody>
        </p:sp>
        <p:sp>
          <p:nvSpPr>
            <p:cNvPr id="20510" name="Text Box 11">
              <a:extLst>
                <a:ext uri="{FF2B5EF4-FFF2-40B4-BE49-F238E27FC236}">
                  <a16:creationId xmlns:a16="http://schemas.microsoft.com/office/drawing/2014/main" id="{0C56B97C-9B48-4B93-B444-036AECB5C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72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  <a:latin typeface="Arial" panose="020B0604020202020204" pitchFamily="34" charset="0"/>
                </a:rPr>
                <a:t>#include </a:t>
              </a:r>
              <a:r>
                <a:rPr lang="en-US" altLang="zh-CN" sz="2400" dirty="0">
                  <a:latin typeface="Arial" panose="020B0604020202020204" pitchFamily="34" charset="0"/>
                </a:rPr>
                <a:t>&lt;</a:t>
              </a:r>
              <a:r>
                <a:rPr lang="en-US" altLang="zh-CN" sz="2400" dirty="0" err="1">
                  <a:latin typeface="Arial" panose="020B0604020202020204" pitchFamily="34" charset="0"/>
                </a:rPr>
                <a:t>stdio.h</a:t>
              </a:r>
              <a:r>
                <a:rPr lang="en-US" altLang="zh-CN" sz="2400" dirty="0">
                  <a:latin typeface="Arial" panose="020B0604020202020204" pitchFamily="34" charset="0"/>
                </a:rPr>
                <a:t>&gt;</a:t>
              </a:r>
            </a:p>
          </p:txBody>
        </p:sp>
      </p:grpSp>
      <p:sp>
        <p:nvSpPr>
          <p:cNvPr id="89100" name="Rectangle 12">
            <a:extLst>
              <a:ext uri="{FF2B5EF4-FFF2-40B4-BE49-F238E27FC236}">
                <a16:creationId xmlns:a16="http://schemas.microsoft.com/office/drawing/2014/main" id="{985B2CB7-5163-4697-8E07-06B3B278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1600"/>
            <a:ext cx="1600200" cy="1371600"/>
          </a:xfrm>
          <a:prstGeom prst="rect">
            <a:avLst/>
          </a:prstGeom>
          <a:solidFill>
            <a:srgbClr val="F0F0F0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9101" name="Rectangle 13">
            <a:extLst>
              <a:ext uri="{FF2B5EF4-FFF2-40B4-BE49-F238E27FC236}">
                <a16:creationId xmlns:a16="http://schemas.microsoft.com/office/drawing/2014/main" id="{BCB1213D-5CDB-422F-9128-38B94C2AF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语句概述</a:t>
            </a: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D2BB5E07-6D6C-4FB1-A07C-9903B414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22475"/>
            <a:ext cx="2740025" cy="469900"/>
          </a:xfrm>
          <a:prstGeom prst="rect">
            <a:avLst/>
          </a:prstGeom>
          <a:solidFill>
            <a:srgbClr val="FFFF99"/>
          </a:solidFill>
          <a:ln w="12700">
            <a:solidFill>
              <a:srgbClr val="FBED37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仿宋_GB2312" pitchFamily="49" charset="-122"/>
                <a:sym typeface="Monotype Sorts" charset="2"/>
              </a:rPr>
              <a:t>表达式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sym typeface="Monotype Sorts" charset="2"/>
              </a:rPr>
              <a:t>；</a:t>
            </a:r>
            <a:endParaRPr lang="zh-CN" altLang="en-US" sz="2800" b="0">
              <a:solidFill>
                <a:srgbClr val="660066"/>
              </a:solidFill>
              <a:latin typeface="幼圆" panose="02010509060101010101" pitchFamily="49" charset="-122"/>
            </a:endParaRPr>
          </a:p>
        </p:txBody>
      </p:sp>
      <p:sp>
        <p:nvSpPr>
          <p:cNvPr id="89103" name="Text Box 15">
            <a:extLst>
              <a:ext uri="{FF2B5EF4-FFF2-40B4-BE49-F238E27FC236}">
                <a16:creationId xmlns:a16="http://schemas.microsoft.com/office/drawing/2014/main" id="{2BF8A11F-C282-41F0-A72B-FA4F4FEE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3858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C++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语句概述</a:t>
            </a:r>
          </a:p>
        </p:txBody>
      </p:sp>
      <p:sp>
        <p:nvSpPr>
          <p:cNvPr id="89104" name="Text Box 16">
            <a:extLst>
              <a:ext uri="{FF2B5EF4-FFF2-40B4-BE49-F238E27FC236}">
                <a16:creationId xmlns:a16="http://schemas.microsoft.com/office/drawing/2014/main" id="{661D2313-821A-442C-9E0F-F97DB130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3096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表达式语句的格式</a:t>
            </a:r>
          </a:p>
        </p:txBody>
      </p:sp>
      <p:sp>
        <p:nvSpPr>
          <p:cNvPr id="89105" name="Text Box 17">
            <a:extLst>
              <a:ext uri="{FF2B5EF4-FFF2-40B4-BE49-F238E27FC236}">
                <a16:creationId xmlns:a16="http://schemas.microsoft.com/office/drawing/2014/main" id="{827701A5-CFCC-4274-A7AC-47344776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85896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语句分类</a:t>
            </a:r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B9A81266-0382-404D-BF97-1C2252F6A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65ECD30D-717D-484B-8A9F-63CFA95A9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函数调用语句</a:t>
            </a:r>
          </a:p>
        </p:txBody>
      </p:sp>
      <p:sp>
        <p:nvSpPr>
          <p:cNvPr id="89108" name="Text Box 20">
            <a:extLst>
              <a:ext uri="{FF2B5EF4-FFF2-40B4-BE49-F238E27FC236}">
                <a16:creationId xmlns:a16="http://schemas.microsoft.com/office/drawing/2014/main" id="{CD1574A7-C29A-4AE5-8B5B-2671F95C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表达式语句</a:t>
            </a: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7E1D0A42-91C9-4471-AC33-6802E4EF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空语句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AC0CD626-B1C9-4C25-BE00-49672DD1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2672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cs typeface="宋体" charset="0"/>
              </a:rPr>
              <a:t>；</a:t>
            </a:r>
          </a:p>
        </p:txBody>
      </p:sp>
      <p:sp>
        <p:nvSpPr>
          <p:cNvPr id="89111" name="Text Box 23">
            <a:extLst>
              <a:ext uri="{FF2B5EF4-FFF2-40B4-BE49-F238E27FC236}">
                <a16:creationId xmlns:a16="http://schemas.microsoft.com/office/drawing/2014/main" id="{89DC54B3-EDC5-4924-9157-13EFCE10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复合语句</a:t>
            </a:r>
          </a:p>
        </p:txBody>
      </p:sp>
      <p:sp>
        <p:nvSpPr>
          <p:cNvPr id="89112" name="Text Box 24">
            <a:extLst>
              <a:ext uri="{FF2B5EF4-FFF2-40B4-BE49-F238E27FC236}">
                <a16:creationId xmlns:a16="http://schemas.microsoft.com/office/drawing/2014/main" id="{AC1D7713-B120-4F75-9167-B9E92742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16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cs typeface="宋体" charset="0"/>
              </a:rPr>
              <a:t>｛</a:t>
            </a: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E745475E-CAEC-4484-B744-F496CAD29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61722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cs typeface="宋体" charset="0"/>
              </a:rPr>
              <a:t>｝</a:t>
            </a:r>
          </a:p>
        </p:txBody>
      </p:sp>
      <p:sp>
        <p:nvSpPr>
          <p:cNvPr id="89114" name="Text Box 26">
            <a:extLst>
              <a:ext uri="{FF2B5EF4-FFF2-40B4-BE49-F238E27FC236}">
                <a16:creationId xmlns:a16="http://schemas.microsoft.com/office/drawing/2014/main" id="{8FA212A9-B2EA-4447-91D9-E759DE61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5638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89115" name="AutoShape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D0145F-AFDE-4402-8754-20A7EAE9A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9116" name="AutoShape 28">
            <a:extLst>
              <a:ext uri="{FF2B5EF4-FFF2-40B4-BE49-F238E27FC236}">
                <a16:creationId xmlns:a16="http://schemas.microsoft.com/office/drawing/2014/main" id="{D18BC803-3F83-4A39-86AA-A2C47454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96000"/>
            <a:ext cx="2305050" cy="501650"/>
          </a:xfrm>
          <a:prstGeom prst="wedgeRoundRectCallout">
            <a:avLst>
              <a:gd name="adj1" fmla="val 11917"/>
              <a:gd name="adj2" fmla="val -167722"/>
              <a:gd name="adj3" fmla="val 16667"/>
            </a:avLst>
          </a:prstGeom>
          <a:solidFill>
            <a:srgbClr val="FFFF99"/>
          </a:solidFill>
          <a:ln w="12700">
            <a:solidFill>
              <a:srgbClr val="FBED37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仿宋_GB2312" pitchFamily="49" charset="-122"/>
              </a:rPr>
              <a:t>函数调用语句</a:t>
            </a:r>
          </a:p>
        </p:txBody>
      </p:sp>
      <p:sp>
        <p:nvSpPr>
          <p:cNvPr id="89117" name="AutoShape 29">
            <a:extLst>
              <a:ext uri="{FF2B5EF4-FFF2-40B4-BE49-F238E27FC236}">
                <a16:creationId xmlns:a16="http://schemas.microsoft.com/office/drawing/2014/main" id="{A3E0A9B9-A760-4ADC-960C-B445297E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00438"/>
            <a:ext cx="2592387" cy="501650"/>
          </a:xfrm>
          <a:prstGeom prst="wedgeRoundRectCallout">
            <a:avLst>
              <a:gd name="adj1" fmla="val -63167"/>
              <a:gd name="adj2" fmla="val 179079"/>
              <a:gd name="adj3" fmla="val 16667"/>
            </a:avLst>
          </a:prstGeom>
          <a:solidFill>
            <a:srgbClr val="FFFF99"/>
          </a:solidFill>
          <a:ln w="12700">
            <a:solidFill>
              <a:srgbClr val="FBED37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仿宋_GB2312" pitchFamily="49" charset="-122"/>
              </a:rPr>
              <a:t>逗号表达式语句</a:t>
            </a:r>
          </a:p>
        </p:txBody>
      </p:sp>
      <p:sp>
        <p:nvSpPr>
          <p:cNvPr id="89118" name="AutoShape 30">
            <a:extLst>
              <a:ext uri="{FF2B5EF4-FFF2-40B4-BE49-F238E27FC236}">
                <a16:creationId xmlns:a16="http://schemas.microsoft.com/office/drawing/2014/main" id="{FDC4E874-ADC6-44DC-A9C9-A0448256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652963"/>
            <a:ext cx="2592387" cy="501650"/>
          </a:xfrm>
          <a:prstGeom prst="wedgeRoundRectCallout">
            <a:avLst>
              <a:gd name="adj1" fmla="val -79208"/>
              <a:gd name="adj2" fmla="val 43671"/>
              <a:gd name="adj3" fmla="val 16667"/>
            </a:avLst>
          </a:prstGeom>
          <a:solidFill>
            <a:srgbClr val="FFFF99"/>
          </a:solidFill>
          <a:ln w="12700">
            <a:solidFill>
              <a:srgbClr val="FBED37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仿宋_GB2312" pitchFamily="49" charset="-122"/>
              </a:rPr>
              <a:t>赋值表达式语句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 animBg="1"/>
      <p:bldP spid="89102" grpId="0" animBg="1" autoUpdateAnimBg="0"/>
      <p:bldP spid="89103" grpId="0" autoUpdateAnimBg="0"/>
      <p:bldP spid="89104" grpId="0" autoUpdateAnimBg="0"/>
      <p:bldP spid="89105" grpId="0" autoUpdateAnimBg="0"/>
      <p:bldP spid="89106" grpId="0" autoUpdateAnimBg="0"/>
      <p:bldP spid="89107" grpId="0" autoUpdateAnimBg="0"/>
      <p:bldP spid="89108" grpId="0" autoUpdateAnimBg="0"/>
      <p:bldP spid="89109" grpId="0" autoUpdateAnimBg="0"/>
      <p:bldP spid="89110" grpId="0" autoUpdateAnimBg="0"/>
      <p:bldP spid="89111" grpId="0" autoUpdateAnimBg="0"/>
      <p:bldP spid="89112" grpId="0" autoUpdateAnimBg="0"/>
      <p:bldP spid="89113" grpId="0" autoUpdateAnimBg="0"/>
      <p:bldP spid="89114" grpId="0" autoUpdateAnimBg="0"/>
      <p:bldP spid="89115" grpId="0" animBg="1"/>
      <p:bldP spid="89116" grpId="0" animBg="1" autoUpdateAnimBg="0"/>
      <p:bldP spid="89117" grpId="0" animBg="1" autoUpdateAnimBg="0"/>
      <p:bldP spid="8911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323770D-98C1-42A0-A3ED-79B6C6DCB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顺</a:t>
            </a:r>
            <a:r>
              <a:rPr lang="en-US" altLang="zh-CN"/>
              <a:t> </a:t>
            </a:r>
            <a:r>
              <a:rPr lang="zh-CN" altLang="en-US"/>
              <a:t>序</a:t>
            </a:r>
            <a:r>
              <a:rPr lang="en-US" altLang="zh-CN"/>
              <a:t> </a:t>
            </a:r>
            <a:r>
              <a:rPr lang="zh-CN" altLang="en-US"/>
              <a:t>结</a:t>
            </a:r>
            <a:r>
              <a:rPr lang="en-US" altLang="zh-CN"/>
              <a:t> </a:t>
            </a:r>
            <a:r>
              <a:rPr lang="zh-CN" altLang="en-US"/>
              <a:t>构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A28FA56-A18B-47EE-887F-611574E5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620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三种基本结构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740AD494-2F8B-459A-9935-0B5929C0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顺序结构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C53E51F-B1AB-4C05-AC65-A491E17D3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99707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、选择结构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711C7FD4-01B0-42B8-9914-03FF24E7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81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、循环结构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3E65899E-B702-4629-AAF1-16D5AD9D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顺序结构</a:t>
            </a:r>
          </a:p>
        </p:txBody>
      </p:sp>
      <p:sp>
        <p:nvSpPr>
          <p:cNvPr id="46088" name="AutoShape 8">
            <a:extLst>
              <a:ext uri="{FF2B5EF4-FFF2-40B4-BE49-F238E27FC236}">
                <a16:creationId xmlns:a16="http://schemas.microsoft.com/office/drawing/2014/main" id="{85D54838-726D-4D79-94C7-D4D18940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7000"/>
            <a:ext cx="1004888" cy="330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开</a:t>
            </a:r>
            <a:r>
              <a:rPr lang="en-US" altLang="zh-CN" sz="2400"/>
              <a:t>  </a:t>
            </a:r>
            <a:r>
              <a:rPr lang="zh-CN" altLang="en-US" sz="2400"/>
              <a:t>始</a:t>
            </a: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C1FFABD4-844B-4BB7-AD1E-758909804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98253CF3-29C8-4740-8922-EDAC3813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50F3B8B1-8993-49D9-85B5-3BBE01EA3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38600"/>
            <a:ext cx="129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处理数据</a:t>
            </a: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88DA5818-F1D0-4C8F-949F-229D28170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363631F1-9B15-42BC-B15A-DD2AF082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24400"/>
            <a:ext cx="129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输出结果</a:t>
            </a: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A6359878-2936-47CD-82D3-C828D8406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25">
            <a:extLst>
              <a:ext uri="{FF2B5EF4-FFF2-40B4-BE49-F238E27FC236}">
                <a16:creationId xmlns:a16="http://schemas.microsoft.com/office/drawing/2014/main" id="{35F49C50-FF82-4557-90D2-ACF0B51E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结束</a:t>
            </a:r>
          </a:p>
        </p:txBody>
      </p:sp>
      <p:sp>
        <p:nvSpPr>
          <p:cNvPr id="46106" name="Rectangle 26">
            <a:extLst>
              <a:ext uri="{FF2B5EF4-FFF2-40B4-BE49-F238E27FC236}">
                <a16:creationId xmlns:a16="http://schemas.microsoft.com/office/drawing/2014/main" id="{2882B743-530B-4AD0-93CB-00F91666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94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rIns="0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流程图</a:t>
            </a:r>
          </a:p>
        </p:txBody>
      </p:sp>
      <p:sp>
        <p:nvSpPr>
          <p:cNvPr id="46107" name="Rectangle 27">
            <a:extLst>
              <a:ext uri="{FF2B5EF4-FFF2-40B4-BE49-F238E27FC236}">
                <a16:creationId xmlns:a16="http://schemas.microsoft.com/office/drawing/2014/main" id="{FC969D6C-93F4-4A44-AB5A-1F61BF83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19600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输入</a:t>
            </a:r>
          </a:p>
        </p:txBody>
      </p:sp>
      <p:sp>
        <p:nvSpPr>
          <p:cNvPr id="46108" name="Rectangle 28">
            <a:extLst>
              <a:ext uri="{FF2B5EF4-FFF2-40B4-BE49-F238E27FC236}">
                <a16:creationId xmlns:a16="http://schemas.microsoft.com/office/drawing/2014/main" id="{639BCAD0-E708-4D58-BC5A-07C6FBC4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处</a:t>
            </a:r>
            <a:r>
              <a:rPr lang="en-US" altLang="zh-CN" sz="2400"/>
              <a:t> </a:t>
            </a:r>
            <a:r>
              <a:rPr lang="zh-CN" altLang="en-US" sz="2400"/>
              <a:t>理</a:t>
            </a:r>
          </a:p>
        </p:txBody>
      </p:sp>
      <p:sp>
        <p:nvSpPr>
          <p:cNvPr id="46109" name="Rectangle 29">
            <a:extLst>
              <a:ext uri="{FF2B5EF4-FFF2-40B4-BE49-F238E27FC236}">
                <a16:creationId xmlns:a16="http://schemas.microsoft.com/office/drawing/2014/main" id="{11402390-9C6F-43DF-8068-395BF303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输</a:t>
            </a:r>
            <a:r>
              <a:rPr lang="en-US" altLang="zh-CN" sz="2400"/>
              <a:t> </a:t>
            </a:r>
            <a:r>
              <a:rPr lang="zh-CN" altLang="en-US" sz="2400"/>
              <a:t>出</a:t>
            </a:r>
          </a:p>
        </p:txBody>
      </p:sp>
      <p:sp>
        <p:nvSpPr>
          <p:cNvPr id="46110" name="Rectangle 30">
            <a:extLst>
              <a:ext uri="{FF2B5EF4-FFF2-40B4-BE49-F238E27FC236}">
                <a16:creationId xmlns:a16="http://schemas.microsoft.com/office/drawing/2014/main" id="{7960B2BD-D88E-4BBD-B005-467AEB99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94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N-S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图</a:t>
            </a:r>
          </a:p>
        </p:txBody>
      </p:sp>
      <p:sp>
        <p:nvSpPr>
          <p:cNvPr id="46122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3F91ED-82F8-478C-8E52-F1E45BBB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6121" name="AutoShape 41">
            <a:extLst>
              <a:ext uri="{FF2B5EF4-FFF2-40B4-BE49-F238E27FC236}">
                <a16:creationId xmlns:a16="http://schemas.microsoft.com/office/drawing/2014/main" id="{6A4EF22B-6A44-4F37-8C7C-3131CE68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88" y="6151562"/>
            <a:ext cx="3962400" cy="4984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按语句出现的先后顺序执行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F9DEE525-2851-4C55-A2DE-17ECA80A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352800"/>
            <a:ext cx="2101850" cy="436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输入原始数据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8610C14B-72F9-4817-A5C1-DEB83783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9093"/>
            <a:ext cx="3565375" cy="3770267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a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 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a,b,c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;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	a=10;b=4;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	c=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;   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&lt;&lt;c;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           </a:t>
            </a:r>
            <a:r>
              <a:rPr lang="en-US" altLang="zh-CN" dirty="0">
                <a:solidFill>
                  <a:srgbClr val="0000CC"/>
                </a:solidFill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 0;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}</a:t>
            </a:r>
            <a:endParaRPr lang="zh-CN" altLang="en-US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5" grpId="0" autoUpdateAnimBg="0"/>
      <p:bldP spid="46086" grpId="0" autoUpdateAnimBg="0"/>
      <p:bldP spid="46087" grpId="0" autoUpdateAnimBg="0"/>
      <p:bldP spid="46088" grpId="0" animBg="1" autoUpdateAnimBg="0"/>
      <p:bldP spid="46092" grpId="0" animBg="1" autoUpdateAnimBg="0"/>
      <p:bldP spid="46103" grpId="0" animBg="1" autoUpdateAnimBg="0"/>
      <p:bldP spid="46105" grpId="0" animBg="1" autoUpdateAnimBg="0"/>
      <p:bldP spid="46106" grpId="0" autoUpdateAnimBg="0"/>
      <p:bldP spid="46107" grpId="0" animBg="1" autoUpdateAnimBg="0"/>
      <p:bldP spid="46108" grpId="0" animBg="1" autoUpdateAnimBg="0"/>
      <p:bldP spid="46109" grpId="0" animBg="1" autoUpdateAnimBg="0"/>
      <p:bldP spid="46110" grpId="0" autoUpdateAnimBg="0"/>
      <p:bldP spid="46122" grpId="0" animBg="1"/>
      <p:bldP spid="46121" grpId="0" animBg="1" autoUpdateAnimBg="0"/>
      <p:bldP spid="46090" grpId="0" animBg="1" autoUpdateAnimBg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8" name="Text Box 18">
            <a:extLst>
              <a:ext uri="{FF2B5EF4-FFF2-40B4-BE49-F238E27FC236}">
                <a16:creationId xmlns:a16="http://schemas.microsoft.com/office/drawing/2014/main" id="{A113C52B-B45C-4F03-B058-2F0BF8A8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1963738"/>
            <a:ext cx="3743325" cy="46166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例如：设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的值为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：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D3D280C5-D379-484C-8877-E576593D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260725"/>
            <a:ext cx="2376488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en-US" altLang="zh-CN" dirty="0" err="1">
                <a:ea typeface="仿宋" panose="02010609060101010101" pitchFamily="49" charset="-122"/>
              </a:rPr>
              <a:t>cout</a:t>
            </a:r>
            <a:r>
              <a:rPr lang="en-US" altLang="zh-CN" dirty="0">
                <a:ea typeface="仿宋" panose="02010609060101010101" pitchFamily="49" charset="-122"/>
              </a:rPr>
              <a:t>&lt;&lt;a;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5DFD5015-4A6A-4132-A105-A261EC48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420938"/>
            <a:ext cx="2376488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>
                <a:ea typeface="仿宋" panose="02010609060101010101" pitchFamily="49" charset="-122"/>
              </a:rPr>
              <a:t>cout</a:t>
            </a:r>
            <a:r>
              <a:rPr lang="en-US" altLang="zh-CN" dirty="0">
                <a:ea typeface="仿宋" panose="02010609060101010101" pitchFamily="49" charset="-122"/>
              </a:rPr>
              <a:t>&lt;&lt;a+1;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9AF15A2-BBA6-420B-A94D-29EA9FDB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D0E7682-CA64-4482-AF50-D23EF85F7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97155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数据输出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642919B3-11C8-4592-8C29-EAC3241A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89376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cout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C4C70A41-DEFE-4F79-84E9-7274B3E4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395538"/>
            <a:ext cx="494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&lt;&lt;a&lt;&lt;","&lt;&lt;b;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D36F9625-0459-4BB3-85C6-EFBDC9F2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891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将表达式的值依次在显示器上输出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10D0F0EF-D7B8-42E2-B185-27E49A7B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556792"/>
            <a:ext cx="697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&lt;&lt;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1&lt;&lt;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2&lt;&lt;……&lt;&lt;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；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52DEEB40-3170-44AF-8596-53C77FE4B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68413"/>
            <a:ext cx="157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格式</a:t>
            </a: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C21D6D97-E143-4F28-8356-0A034860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0827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Symbol" panose="05050102010706020507" pitchFamily="18" charset="2"/>
              </a:rPr>
              <a:t>表达式说明</a:t>
            </a: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25014EE7-9CD3-4DB7-A80B-3A361E29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11626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算术、赋值、逗号等各种表达式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2546" name="Rectangle 3">
            <a:extLst>
              <a:ext uri="{FF2B5EF4-FFF2-40B4-BE49-F238E27FC236}">
                <a16:creationId xmlns:a16="http://schemas.microsoft.com/office/drawing/2014/main" id="{1679CD9F-24C9-4CB2-9820-3CFA76A851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2547" name="Rectangle 4">
            <a:extLst>
              <a:ext uri="{FF2B5EF4-FFF2-40B4-BE49-F238E27FC236}">
                <a16:creationId xmlns:a16="http://schemas.microsoft.com/office/drawing/2014/main" id="{32386117-4307-42BB-81AE-D395221F39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2548" name="Line 5">
            <a:extLst>
              <a:ext uri="{FF2B5EF4-FFF2-40B4-BE49-F238E27FC236}">
                <a16:creationId xmlns:a16="http://schemas.microsoft.com/office/drawing/2014/main" id="{F6E6B640-65C1-4E67-98ED-A6AC703C8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57699C30-9757-44C6-A06E-45FD70F2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419350"/>
            <a:ext cx="727075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87055" name="Text Box 15">
            <a:extLst>
              <a:ext uri="{FF2B5EF4-FFF2-40B4-BE49-F238E27FC236}">
                <a16:creationId xmlns:a16="http://schemas.microsoft.com/office/drawing/2014/main" id="{776FA2E6-D551-477A-930E-EA924613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2466975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11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58763AC7-43B3-4A6C-9BB7-7167EBD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2852738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//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a+1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的值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A061C5C8-EAD8-43E7-B7DE-F5E93E5F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3692525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//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的值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823B5F2-BCD9-4CFD-9128-89E5F2DC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3213100"/>
            <a:ext cx="727075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53EE5918-C539-46D7-B0BB-18B03974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3260725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10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D52D95A9-84A0-43C2-AB2A-44FA1A19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076700"/>
            <a:ext cx="2376488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en-US" altLang="zh-CN" dirty="0" err="1">
                <a:ea typeface="仿宋" panose="02010609060101010101" pitchFamily="49" charset="-122"/>
              </a:rPr>
              <a:t>cout</a:t>
            </a:r>
            <a:r>
              <a:rPr lang="en-US" altLang="zh-CN" dirty="0">
                <a:ea typeface="仿宋" panose="02010609060101010101" pitchFamily="49" charset="-122"/>
              </a:rPr>
              <a:t>&lt;&lt;1;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948949D7-8982-4491-B073-1BAE87C2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5085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//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输出常数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endParaRPr lang="zh-CN" altLang="en-US" sz="240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7167702-7873-4A77-ADDA-8CE9B1B0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4005263"/>
            <a:ext cx="727075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1B0E7DFA-DDBC-4A1C-BC7C-B1CE36AC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052888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36E1615-5ECA-47A2-969D-B6CD5636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941888"/>
            <a:ext cx="2376488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a typeface="仿宋" panose="02010609060101010101" pitchFamily="49" charset="-122"/>
              </a:rPr>
              <a:t>cout&lt;&lt;‘a’;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933BD0FB-F547-4043-B930-DF27F124F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5373688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//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输出字符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1ADB90C-01DF-455E-AE26-4E68A7B0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4868863"/>
            <a:ext cx="727075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7A75FFD-0A31-4F38-8EE8-C57FE1005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916488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BBEC74C3-163F-45F8-AE8B-8731C589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853113"/>
            <a:ext cx="2376488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en-US" altLang="zh-CN" dirty="0" err="1">
                <a:ea typeface="仿宋" panose="02010609060101010101" pitchFamily="49" charset="-122"/>
              </a:rPr>
              <a:t>cout</a:t>
            </a:r>
            <a:r>
              <a:rPr lang="en-US" altLang="zh-CN" dirty="0">
                <a:ea typeface="仿宋" panose="02010609060101010101" pitchFamily="49" charset="-122"/>
              </a:rPr>
              <a:t>&lt;&lt;"a=";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861108B-B6E2-4980-996C-7DDE939E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628491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//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输出字符串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a=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092B494-24B6-4F08-B492-37D48C73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5805488"/>
            <a:ext cx="727075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67E65910-C9B1-499A-8967-DA5422F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53113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a=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89C6497-4901-4704-8E33-710E948B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724400"/>
            <a:ext cx="1878012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DEC2C47F-5D46-4FB1-B5BF-5AD611E4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4797425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‘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一个字符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’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8DCEFB51-6697-4313-BA83-42124E65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变量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FA14D758-488E-4EBA-8727-D7ECF051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93403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常量</a:t>
            </a: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整型、实型常量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EEDD29F7-CE31-42AA-8013-7D6DA86D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880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字符串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7DF1D35-DF73-42D4-AD71-FB84F424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805488"/>
            <a:ext cx="1878012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C54548FE-C67A-4609-A863-45D8C094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848350"/>
            <a:ext cx="1733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"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多个字符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"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19FD5683-543B-4839-956E-234BD96C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字符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99A6484B-A543-4A86-9A1E-8BF462E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7685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" panose="02010609060101010101" pitchFamily="49" charset="-122"/>
              </a:rPr>
              <a:t>转义字符参看教材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" panose="02010609060101010101" pitchFamily="49" charset="-122"/>
              </a:rPr>
              <a:t>p14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 animBg="1" autoUpdateAnimBg="0"/>
      <p:bldP spid="87043" grpId="0" autoUpdateAnimBg="0"/>
      <p:bldP spid="87044" grpId="0" autoUpdateAnimBg="0"/>
      <p:bldP spid="87047" grpId="0"/>
      <p:bldP spid="87048" grpId="0" autoUpdateAnimBg="0"/>
      <p:bldP spid="87050" grpId="0" autoUpdateAnimBg="0"/>
      <p:bldP spid="87057" grpId="0" autoUpdateAnimBg="0"/>
      <p:bldP spid="3" grpId="0" autoUpdateAnimBg="0"/>
      <p:bldP spid="87051" grpId="0" animBg="1" autoUpdateAnimBg="0"/>
      <p:bldP spid="87055" grpId="0" build="p" autoUpdateAnimBg="0"/>
      <p:bldP spid="4" grpId="0" build="p" autoUpdateAnimBg="0"/>
      <p:bldP spid="5" grpId="0" build="p" autoUpdateAnimBg="0"/>
      <p:bldP spid="6" grpId="0" animBg="1" autoUpdateAnimBg="0"/>
      <p:bldP spid="7" grpId="0" build="p" autoUpdateAnimBg="0"/>
      <p:bldP spid="9" grpId="0" build="p" autoUpdateAnimBg="0"/>
      <p:bldP spid="10" grpId="0" animBg="1" autoUpdateAnimBg="0"/>
      <p:bldP spid="11" grpId="0" build="p" autoUpdateAnimBg="0"/>
      <p:bldP spid="13" grpId="0" build="p" autoUpdateAnimBg="0"/>
      <p:bldP spid="14" grpId="0" animBg="1" autoUpdateAnimBg="0"/>
      <p:bldP spid="15" grpId="0" build="p" autoUpdateAnimBg="0"/>
      <p:bldP spid="17" grpId="0" build="p" autoUpdateAnimBg="0"/>
      <p:bldP spid="18" grpId="0" animBg="1" autoUpdateAnimBg="0"/>
      <p:bldP spid="19" grpId="0" build="p" autoUpdateAnimBg="0"/>
      <p:bldP spid="20" grpId="0" animBg="1" autoUpdateAnimBg="0"/>
      <p:bldP spid="21" grpId="0" build="p" autoUpdateAnimBg="0"/>
      <p:bldP spid="22" grpId="0" autoUpdateAnimBg="0"/>
      <p:bldP spid="23" grpId="0" build="p" bldLvl="2" autoUpdateAnimBg="0"/>
      <p:bldP spid="24" grpId="0" autoUpdateAnimBg="0"/>
      <p:bldP spid="25" grpId="0" animBg="1" autoUpdateAnimBg="0"/>
      <p:bldP spid="26" grpId="0" build="p" autoUpdateAnimBg="0"/>
      <p:bldP spid="27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DD83CB8-662C-450E-9419-8FCB2C1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7A53A29-DC6A-4012-9388-0E0F33D5A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6988"/>
            <a:ext cx="7772400" cy="97155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数据输出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48B339A8-7A41-4879-8DC2-00F84EA2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893763"/>
            <a:ext cx="1436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cout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2BEE05D4-999E-4EB9-BF87-8077B99D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09" y="3356992"/>
            <a:ext cx="4386262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将据按系统默认的格式输出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遇到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’\n’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换行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25EE8242-719B-4736-B07D-15844735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233488"/>
            <a:ext cx="4681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写出下面程序的运行结果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12A059E2-3753-4CC4-AEE3-5BDCCE6B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90192"/>
            <a:ext cx="294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数据输出方式</a:t>
            </a: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AAB74497-AB10-4147-8E4C-52C91C30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  <a:sym typeface="Symbol" charset="0"/>
              </a:rPr>
              <a:t>要求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CAC3DAD8-C798-4668-ADED-58AC33BB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9" y="1752119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7030A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需要包含头文件</a:t>
            </a:r>
            <a:endParaRPr lang="en-US" altLang="zh-CN" sz="2400" dirty="0">
              <a:ea typeface="楷体_GB2312" charset="0"/>
              <a:cs typeface="楷体_GB2312" charset="0"/>
            </a:endParaRP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8A90424E-2048-4616-9AE1-4C79B5E2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803588"/>
            <a:ext cx="4110037" cy="3785652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#include </a:t>
            </a:r>
            <a:r>
              <a:rPr lang="en-US" altLang="zh-CN" sz="2400" dirty="0">
                <a:latin typeface="Arial" panose="020B0604020202020204" pitchFamily="34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a=2,b=3;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float</a:t>
            </a:r>
            <a:r>
              <a:rPr lang="en-US" altLang="zh-CN" sz="2400" dirty="0">
                <a:latin typeface="Arial" panose="020B0604020202020204" pitchFamily="34" charset="0"/>
              </a:rPr>
              <a:t> c=5.4;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&lt;&lt;a&lt;&lt;","&lt;&lt;b&lt;&lt;</a:t>
            </a:r>
            <a:r>
              <a:rPr lang="en-US" altLang="zh-CN" sz="2400" dirty="0" err="1"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985D2EC2-5BD2-48D2-9F82-038B1799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373" y="5342701"/>
            <a:ext cx="1447800" cy="7921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055" name="Text Box 15">
            <a:extLst>
              <a:ext uri="{FF2B5EF4-FFF2-40B4-BE49-F238E27FC236}">
                <a16:creationId xmlns:a16="http://schemas.microsoft.com/office/drawing/2014/main" id="{8759DB42-5014-46A7-931E-E339AE2A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936" y="5271264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87063" name="AutoShape 23">
            <a:extLst>
              <a:ext uri="{FF2B5EF4-FFF2-40B4-BE49-F238E27FC236}">
                <a16:creationId xmlns:a16="http://schemas.microsoft.com/office/drawing/2014/main" id="{E6A50A96-4A91-40A0-AA80-5ABAFC05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198" y="5487164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64" name="Text Box 24">
            <a:extLst>
              <a:ext uri="{FF2B5EF4-FFF2-40B4-BE49-F238E27FC236}">
                <a16:creationId xmlns:a16="http://schemas.microsoft.com/office/drawing/2014/main" id="{5FE776C5-C98F-4686-A30B-2FCF9E4E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936" y="5703064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5.4</a:t>
            </a:r>
          </a:p>
        </p:txBody>
      </p:sp>
      <p:sp>
        <p:nvSpPr>
          <p:cNvPr id="87065" name="AutoShape 25">
            <a:extLst>
              <a:ext uri="{FF2B5EF4-FFF2-40B4-BE49-F238E27FC236}">
                <a16:creationId xmlns:a16="http://schemas.microsoft.com/office/drawing/2014/main" id="{BCA730D8-4832-433A-94D0-3D387B42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373" y="5990401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3569" name="Rectangle 3">
            <a:extLst>
              <a:ext uri="{FF2B5EF4-FFF2-40B4-BE49-F238E27FC236}">
                <a16:creationId xmlns:a16="http://schemas.microsoft.com/office/drawing/2014/main" id="{0A59428D-D2A7-48A9-87E0-2B3F32B7AD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3570" name="Rectangle 4">
            <a:extLst>
              <a:ext uri="{FF2B5EF4-FFF2-40B4-BE49-F238E27FC236}">
                <a16:creationId xmlns:a16="http://schemas.microsoft.com/office/drawing/2014/main" id="{3DE2C9AA-484D-4C6E-B468-8FCD966B64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3571" name="Line 5">
            <a:extLst>
              <a:ext uri="{FF2B5EF4-FFF2-40B4-BE49-F238E27FC236}">
                <a16:creationId xmlns:a16="http://schemas.microsoft.com/office/drawing/2014/main" id="{60CDB0FE-8374-4620-AE8F-CB84B79D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335CBB4A-973A-4459-85FB-EC8913BE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132856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#include &lt;iostream&gt;</a:t>
            </a:r>
            <a:endParaRPr lang="en-US" altLang="zh-CN" sz="2400" dirty="0">
              <a:ea typeface="楷体_GB2312" charset="0"/>
              <a:cs typeface="楷体_GB2312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CA9D28A5-54B7-4885-9919-12312429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492896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7030A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需要命名空间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std</a:t>
            </a:r>
            <a:endParaRPr lang="en-US" altLang="zh-CN" sz="2400" dirty="0"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06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06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7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7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7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8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3" dur="5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6" dur="500"/>
                                        <p:tgtEl>
                                          <p:spTgt spid="8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5" grpId="0" build="p" autoUpdateAnimBg="0"/>
      <p:bldP spid="87046" grpId="0" autoUpdateAnimBg="0"/>
      <p:bldP spid="87049" grpId="0" autoUpdateAnimBg="0"/>
      <p:bldP spid="87057" grpId="0" autoUpdateAnimBg="0"/>
      <p:bldP spid="87058" grpId="0" autoUpdateAnimBg="0"/>
      <p:bldP spid="87062" grpId="0" build="p" animBg="1" autoUpdateAnimBg="0"/>
      <p:bldP spid="87051" grpId="0" animBg="1" autoUpdateAnimBg="0"/>
      <p:bldP spid="87055" grpId="0" build="p" autoUpdateAnimBg="0"/>
      <p:bldP spid="87063" grpId="0" animBg="1"/>
      <p:bldP spid="87064" grpId="0" build="p" autoUpdateAnimBg="0"/>
      <p:bldP spid="87065" grpId="0" animBg="1"/>
      <p:bldP spid="22" grpId="0" autoUpdateAnimBg="0"/>
      <p:bldP spid="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AFB36F0-67A2-42B2-909D-29B63A59A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顺序结构程序设计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36306471-72EC-4464-A440-BBF9B697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4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已知三边长，求三角形面积。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B4C4C7E8-DD60-4453-90FB-7D87690A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92375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输入</a:t>
            </a:r>
            <a:r>
              <a:rPr lang="en-US" altLang="zh-CN" sz="2400" dirty="0" err="1">
                <a:latin typeface="Arial" panose="020B0604020202020204" pitchFamily="34" charset="0"/>
                <a:ea typeface="仿宋" panose="02010609060101010101" pitchFamily="49" charset="-122"/>
              </a:rPr>
              <a:t>a,b,c</a:t>
            </a:r>
            <a:endParaRPr lang="en-US" altLang="zh-CN" sz="2400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646A4678-4CA7-4BB9-BC04-F36354D3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852738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s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C65E27C6-26D2-4556-AA44-3BAFA132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3463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</a:p>
        </p:txBody>
      </p:sp>
      <p:graphicFrame>
        <p:nvGraphicFramePr>
          <p:cNvPr id="94215" name="Object 7">
            <a:extLst>
              <a:ext uri="{FF2B5EF4-FFF2-40B4-BE49-F238E27FC236}">
                <a16:creationId xmlns:a16="http://schemas.microsoft.com/office/drawing/2014/main" id="{BF169AB2-BD33-44E1-B539-68DCD229D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060575"/>
          <a:ext cx="3606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3" imgW="2235200" imgH="254000" progId="Equation.3">
                  <p:embed/>
                </p:oleObj>
              </mc:Choice>
              <mc:Fallback>
                <p:oleObj name="公式" r:id="rId3" imgW="22352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60575"/>
                        <a:ext cx="3606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Text Box 8">
            <a:extLst>
              <a:ext uri="{FF2B5EF4-FFF2-40B4-BE49-F238E27FC236}">
                <a16:creationId xmlns:a16="http://schemas.microsoft.com/office/drawing/2014/main" id="{0312C1A9-AEB1-486A-BA1B-1A975E68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676400"/>
            <a:ext cx="405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设边长为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，则：</a:t>
            </a:r>
          </a:p>
        </p:txBody>
      </p:sp>
      <p:sp>
        <p:nvSpPr>
          <p:cNvPr id="94217" name="AutoShape 9">
            <a:extLst>
              <a:ext uri="{FF2B5EF4-FFF2-40B4-BE49-F238E27FC236}">
                <a16:creationId xmlns:a16="http://schemas.microsoft.com/office/drawing/2014/main" id="{B54A3007-0215-4E8E-A0BA-E125B77A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13325"/>
            <a:ext cx="1974850" cy="762000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问题</a:t>
            </a: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46D04780-828E-4B17-89F8-F9478C0F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844675"/>
            <a:ext cx="511175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#include </a:t>
            </a:r>
            <a:r>
              <a:rPr lang="en-US" altLang="zh-CN" sz="2400" dirty="0">
                <a:latin typeface="Arial" panose="020B0604020202020204" pitchFamily="34" charset="0"/>
              </a:rPr>
              <a:t>&lt;</a:t>
            </a:r>
            <a:r>
              <a:rPr lang="en-US" altLang="zh-CN" sz="2400" dirty="0" err="1">
                <a:latin typeface="Arial" panose="020B0604020202020204" pitchFamily="34" charset="0"/>
              </a:rPr>
              <a:t>cmath</a:t>
            </a:r>
            <a:r>
              <a:rPr lang="en-US" altLang="zh-CN" sz="2400" dirty="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#include</a:t>
            </a:r>
            <a:r>
              <a:rPr lang="en-US" altLang="zh-CN" sz="2400" dirty="0">
                <a:latin typeface="Arial" panose="020B0604020202020204" pitchFamily="34" charset="0"/>
              </a:rPr>
              <a:t>&lt;iostream&gt;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float</a:t>
            </a: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a,b,c,s,area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a=3.0;b=4.0;c=6.0;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s=(</a:t>
            </a:r>
            <a:r>
              <a:rPr lang="en-US" altLang="zh-CN" sz="2400" dirty="0" err="1">
                <a:latin typeface="Arial" panose="020B0604020202020204" pitchFamily="34" charset="0"/>
              </a:rPr>
              <a:t>a+b+c</a:t>
            </a:r>
            <a:r>
              <a:rPr lang="en-US" altLang="zh-CN" sz="2400" dirty="0">
                <a:latin typeface="Arial" panose="020B0604020202020204" pitchFamily="34" charset="0"/>
              </a:rPr>
              <a:t>)/2;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area=sqrt(s*(s-a)*(s-b)*(s-c));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</a:t>
            </a:r>
            <a:r>
              <a:rPr lang="en-US" altLang="zh-CN" sz="2400" dirty="0" err="1">
                <a:latin typeface="Arial" panose="020B0604020202020204" pitchFamily="34" charset="0"/>
              </a:rPr>
              <a:t>a,b,c</a:t>
            </a:r>
            <a:r>
              <a:rPr lang="en-US" altLang="zh-CN" sz="2400" dirty="0">
                <a:latin typeface="Arial" panose="020B0604020202020204" pitchFamily="34" charset="0"/>
              </a:rPr>
              <a:t>="&lt;&lt;a&lt;&lt;","&lt;&lt;b&lt;&lt;","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&lt;&lt;c&lt;&lt;"\n";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&lt;&lt;"area="&lt;&lt;area;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</a:rPr>
              <a:t> 0;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441856FA-04A6-4AC3-9293-E0D1B6428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805488"/>
            <a:ext cx="385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如何用这个程序计算边长为任何值的三角形的面积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83230FEE-D0A6-4B97-9837-5B0D241D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213100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area</a:t>
            </a: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7E1694-3873-4C1E-BF51-09201F42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076700"/>
            <a:ext cx="2765425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0C69D847-60F5-4760-9CD9-E944F835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100513"/>
            <a:ext cx="29511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a,b,c=3,4,6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area=5.33268</a:t>
            </a:r>
          </a:p>
        </p:txBody>
      </p:sp>
      <p:sp>
        <p:nvSpPr>
          <p:cNvPr id="94223" name="Line 15">
            <a:extLst>
              <a:ext uri="{FF2B5EF4-FFF2-40B4-BE49-F238E27FC236}">
                <a16:creationId xmlns:a16="http://schemas.microsoft.com/office/drawing/2014/main" id="{170DBE88-1FCF-41BD-A181-E3FB5D7E1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4149080"/>
            <a:ext cx="25923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83E5C7C7-FE6B-4DDE-A5C2-71598729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1833563"/>
            <a:ext cx="4918075" cy="5126358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4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4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4" grpId="0" animBg="1"/>
      <p:bldP spid="94216" grpId="0"/>
      <p:bldP spid="94217" grpId="0" animBg="1"/>
      <p:bldP spid="94218" grpId="0" build="p"/>
      <p:bldP spid="94219" grpId="0"/>
      <p:bldP spid="94220" grpId="0" animBg="1"/>
      <p:bldP spid="94221" grpId="0" animBg="1"/>
      <p:bldP spid="94222" grpId="0" build="p"/>
      <p:bldP spid="942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7A68B83-34C7-4C3A-8B56-05AF4C4E6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数据输入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9DA50766-F26D-42B4-A476-6686EC3F5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341438"/>
            <a:ext cx="79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cin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43023BF0-2147-4ED1-8C15-348270F82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43238"/>
            <a:ext cx="494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&gt;&gt;a&gt;&gt;b;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CE189696-E7AD-42FD-B700-89E0181B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390842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数据用空格或回车分开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C24A1CF0-66B1-4EAA-875B-BA572AF5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365625"/>
            <a:ext cx="7337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例如：设</a:t>
            </a:r>
            <a:r>
              <a:rPr lang="en-US" altLang="zh-CN" sz="2400">
                <a:latin typeface="Arial" panose="020B0604020202020204" pitchFamily="34" charset="0"/>
              </a:rPr>
              <a:t>a=2,b=2.5,</a:t>
            </a:r>
            <a:r>
              <a:rPr lang="zh-CN" altLang="en-US" sz="2400">
                <a:latin typeface="Arial" panose="020B0604020202020204" pitchFamily="34" charset="0"/>
              </a:rPr>
              <a:t>写出执行上述语句时，数据输入的形式。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9B182E8F-5934-4573-94B3-18BB102D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26114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将在键盘上输入的数据依次给变量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1~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变量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27A7F841-E833-449F-BB18-C79A776E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133600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cin&gt;&gt;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变量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1&gt;&gt;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变量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2&gt;&gt;……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变量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；</a:t>
            </a:r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DB5EF171-F874-4B96-AD08-536CECD9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343058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数据输入方式</a:t>
            </a:r>
          </a:p>
        </p:txBody>
      </p:sp>
      <p:sp>
        <p:nvSpPr>
          <p:cNvPr id="86100" name="Text Box 84">
            <a:extLst>
              <a:ext uri="{FF2B5EF4-FFF2-40B4-BE49-F238E27FC236}">
                <a16:creationId xmlns:a16="http://schemas.microsoft.com/office/drawing/2014/main" id="{494A8B58-627D-4E61-8897-0A889AA8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773238"/>
            <a:ext cx="157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格式</a:t>
            </a:r>
          </a:p>
        </p:txBody>
      </p:sp>
      <p:sp>
        <p:nvSpPr>
          <p:cNvPr id="86101" name="Rectangle 85">
            <a:extLst>
              <a:ext uri="{FF2B5EF4-FFF2-40B4-BE49-F238E27FC236}">
                <a16:creationId xmlns:a16="http://schemas.microsoft.com/office/drawing/2014/main" id="{93E9FD80-787B-45B2-99E7-560B1392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5276850"/>
            <a:ext cx="1447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6102" name="Text Box 86">
            <a:extLst>
              <a:ext uri="{FF2B5EF4-FFF2-40B4-BE49-F238E27FC236}">
                <a16:creationId xmlns:a16="http://schemas.microsoft.com/office/drawing/2014/main" id="{10AF0FBC-5131-41C4-A326-0C4D3988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24668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86103" name="Text Box 87">
            <a:extLst>
              <a:ext uri="{FF2B5EF4-FFF2-40B4-BE49-F238E27FC236}">
                <a16:creationId xmlns:a16="http://schemas.microsoft.com/office/drawing/2014/main" id="{540BA51C-524F-4CC5-8F29-433F76BE6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24668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2.5</a:t>
            </a:r>
          </a:p>
        </p:txBody>
      </p:sp>
      <p:sp>
        <p:nvSpPr>
          <p:cNvPr id="86104" name="Text Box 88">
            <a:extLst>
              <a:ext uri="{FF2B5EF4-FFF2-40B4-BE49-F238E27FC236}">
                <a16:creationId xmlns:a16="http://schemas.microsoft.com/office/drawing/2014/main" id="{4B003608-6A01-42C3-B5AB-5EEE839E1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524668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</a:t>
            </a:r>
            <a:endParaRPr lang="en-US" altLang="zh-CN" sz="2200">
              <a:solidFill>
                <a:schemeClr val="accent2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86105" name="Text Box 89">
            <a:extLst>
              <a:ext uri="{FF2B5EF4-FFF2-40B4-BE49-F238E27FC236}">
                <a16:creationId xmlns:a16="http://schemas.microsoft.com/office/drawing/2014/main" id="{EA480AA9-3EE7-4FC2-A09A-A08152D0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276850"/>
            <a:ext cx="336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数据用空格分开</a:t>
            </a:r>
          </a:p>
        </p:txBody>
      </p:sp>
      <p:sp>
        <p:nvSpPr>
          <p:cNvPr id="86106" name="Text Box 90">
            <a:extLst>
              <a:ext uri="{FF2B5EF4-FFF2-40B4-BE49-F238E27FC236}">
                <a16:creationId xmlns:a16="http://schemas.microsoft.com/office/drawing/2014/main" id="{F7274DD0-EAEC-4510-A74C-0ABB6A4C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5245100"/>
            <a:ext cx="352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6109" name="Text Box 93">
            <a:extLst>
              <a:ext uri="{FF2B5EF4-FFF2-40B4-BE49-F238E27FC236}">
                <a16:creationId xmlns:a16="http://schemas.microsoft.com/office/drawing/2014/main" id="{F94773D9-4AA0-4F42-BA37-2D3CDF219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05488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  <a:sym typeface="Symbol" charset="0"/>
              </a:rPr>
              <a:t>要求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6110" name="Text Box 94">
            <a:extLst>
              <a:ext uri="{FF2B5EF4-FFF2-40B4-BE49-F238E27FC236}">
                <a16:creationId xmlns:a16="http://schemas.microsoft.com/office/drawing/2014/main" id="{979CFFD8-DE5D-4CD3-A4D1-F5F35EC4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833" y="6234431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  <a:sym typeface="Symbol" charset="0"/>
              </a:rPr>
              <a:t>同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  <a:sym typeface="Symbol" charset="0"/>
              </a:rPr>
              <a:t>cout</a:t>
            </a:r>
            <a:endParaRPr lang="en-US" altLang="zh-CN" sz="2400" dirty="0">
              <a:ea typeface="楷体" panose="02010609060101010101" pitchFamily="49" charset="-122"/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0" dur="500"/>
                                        <p:tgtEl>
                                          <p:spTgt spid="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5" dur="500"/>
                                        <p:tgtEl>
                                          <p:spTgt spid="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utoUpdateAnimBg="0"/>
      <p:bldP spid="86027" grpId="0" autoUpdateAnimBg="0"/>
      <p:bldP spid="86029" grpId="0" autoUpdateAnimBg="0"/>
      <p:bldP spid="86030" grpId="0" autoUpdateAnimBg="0"/>
      <p:bldP spid="86031" grpId="0"/>
      <p:bldP spid="86032" grpId="0" autoUpdateAnimBg="0"/>
      <p:bldP spid="86052" grpId="0" autoUpdateAnimBg="0"/>
      <p:bldP spid="86100" grpId="0" autoUpdateAnimBg="0"/>
      <p:bldP spid="86101" grpId="0" animBg="1" autoUpdateAnimBg="0"/>
      <p:bldP spid="86102" grpId="0" autoUpdateAnimBg="0"/>
      <p:bldP spid="86103" grpId="0" autoUpdateAnimBg="0"/>
      <p:bldP spid="86104" grpId="0" autoUpdateAnimBg="0"/>
      <p:bldP spid="86105" grpId="0" autoUpdateAnimBg="0"/>
      <p:bldP spid="86106" grpId="0" autoUpdateAnimBg="0"/>
      <p:bldP spid="86109" grpId="0" autoUpdateAnimBg="0"/>
      <p:bldP spid="861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14BEB10-B420-4652-9E1B-18EE85FAD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顺序结构程序设计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527877BD-25D3-4860-BF0B-C85A1A07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4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已知三边长，求三角形面积。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B8A88F07-74B6-4062-B9EC-EEC5BE4F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92375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输入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a,b,c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B055DED8-682B-4EE5-AAD4-38F2CD64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852738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s</a:t>
            </a: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78079C91-552A-4421-B4AE-CCAE1858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3463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</a:p>
        </p:txBody>
      </p:sp>
      <p:graphicFrame>
        <p:nvGraphicFramePr>
          <p:cNvPr id="26631" name="Object 9">
            <a:extLst>
              <a:ext uri="{FF2B5EF4-FFF2-40B4-BE49-F238E27FC236}">
                <a16:creationId xmlns:a16="http://schemas.microsoft.com/office/drawing/2014/main" id="{F4A580A5-18CC-4EA2-BBED-A07984140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060575"/>
          <a:ext cx="3606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3" imgW="2235200" imgH="254000" progId="Equation.3">
                  <p:embed/>
                </p:oleObj>
              </mc:Choice>
              <mc:Fallback>
                <p:oleObj name="公式" r:id="rId3" imgW="22352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60575"/>
                        <a:ext cx="3606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35">
            <a:extLst>
              <a:ext uri="{FF2B5EF4-FFF2-40B4-BE49-F238E27FC236}">
                <a16:creationId xmlns:a16="http://schemas.microsoft.com/office/drawing/2014/main" id="{C0DF08FE-E9DF-4429-BDC0-B83B7375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676400"/>
            <a:ext cx="405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设边长为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，则：</a:t>
            </a:r>
          </a:p>
        </p:txBody>
      </p:sp>
      <p:sp>
        <p:nvSpPr>
          <p:cNvPr id="69663" name="AutoShape 31">
            <a:extLst>
              <a:ext uri="{FF2B5EF4-FFF2-40B4-BE49-F238E27FC236}">
                <a16:creationId xmlns:a16="http://schemas.microsoft.com/office/drawing/2014/main" id="{AB7F2228-F6B3-40DC-B343-2209B0EA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13325"/>
            <a:ext cx="1974850" cy="762000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latin typeface="Times New Roman" charset="0"/>
                <a:ea typeface="仿宋_GB2312" charset="0"/>
                <a:cs typeface="仿宋_GB2312" charset="0"/>
              </a:rPr>
              <a:t>问题</a:t>
            </a:r>
          </a:p>
        </p:txBody>
      </p:sp>
      <p:sp>
        <p:nvSpPr>
          <p:cNvPr id="26634" name="Text Box 78">
            <a:extLst>
              <a:ext uri="{FF2B5EF4-FFF2-40B4-BE49-F238E27FC236}">
                <a16:creationId xmlns:a16="http://schemas.microsoft.com/office/drawing/2014/main" id="{6CB11EC2-DB79-4033-BC12-E952B653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844675"/>
            <a:ext cx="511175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#include </a:t>
            </a:r>
            <a:r>
              <a:rPr lang="en-US" altLang="zh-CN" sz="2400" dirty="0">
                <a:latin typeface="Arial" panose="020B0604020202020204" pitchFamily="34" charset="0"/>
              </a:rPr>
              <a:t>&lt;</a:t>
            </a:r>
            <a:r>
              <a:rPr lang="en-US" altLang="zh-CN" sz="2400" dirty="0" err="1">
                <a:latin typeface="Arial" panose="020B0604020202020204" pitchFamily="34" charset="0"/>
              </a:rPr>
              <a:t>cmath</a:t>
            </a:r>
            <a:r>
              <a:rPr lang="en-US" altLang="zh-CN" sz="2400" dirty="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#include</a:t>
            </a:r>
            <a:r>
              <a:rPr lang="en-US" altLang="zh-CN" sz="2400" dirty="0">
                <a:latin typeface="Arial" panose="020B0604020202020204" pitchFamily="34" charset="0"/>
              </a:rPr>
              <a:t>&lt;iostream&gt;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float</a:t>
            </a: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a,b,c,s,area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a=3.0;b=4.0;c=6.0;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s=(</a:t>
            </a:r>
            <a:r>
              <a:rPr lang="en-US" altLang="zh-CN" sz="2400" dirty="0" err="1">
                <a:latin typeface="Arial" panose="020B0604020202020204" pitchFamily="34" charset="0"/>
              </a:rPr>
              <a:t>a+b+c</a:t>
            </a:r>
            <a:r>
              <a:rPr lang="en-US" altLang="zh-CN" sz="2400" dirty="0">
                <a:latin typeface="Arial" panose="020B0604020202020204" pitchFamily="34" charset="0"/>
              </a:rPr>
              <a:t>)/2;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area=sqrt(s*(s-a)*(s-b)*(s-c));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</a:t>
            </a:r>
            <a:r>
              <a:rPr lang="en-US" altLang="zh-CN" sz="2400" dirty="0" err="1">
                <a:latin typeface="Arial" panose="020B0604020202020204" pitchFamily="34" charset="0"/>
              </a:rPr>
              <a:t>a,b,c</a:t>
            </a:r>
            <a:r>
              <a:rPr lang="en-US" altLang="zh-CN" sz="2400" dirty="0">
                <a:latin typeface="Arial" panose="020B0604020202020204" pitchFamily="34" charset="0"/>
              </a:rPr>
              <a:t>="&lt;&lt;a&lt;&lt;","&lt;&lt;b&lt;&lt;","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&lt;&lt;c&lt;&lt;"\n";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&lt;&lt;"area="&lt;&lt;area;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</a:rPr>
              <a:t> 0;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35" name="Text Box 33">
            <a:extLst>
              <a:ext uri="{FF2B5EF4-FFF2-40B4-BE49-F238E27FC236}">
                <a16:creationId xmlns:a16="http://schemas.microsoft.com/office/drawing/2014/main" id="{4D9A4CD9-4315-4D2A-9F3E-1B388DB3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805488"/>
            <a:ext cx="385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如何用这个程序计算边长为任何值的三角形的面积</a:t>
            </a:r>
          </a:p>
        </p:txBody>
      </p:sp>
      <p:sp>
        <p:nvSpPr>
          <p:cNvPr id="26636" name="Text Box 120">
            <a:extLst>
              <a:ext uri="{FF2B5EF4-FFF2-40B4-BE49-F238E27FC236}">
                <a16:creationId xmlns:a16="http://schemas.microsoft.com/office/drawing/2014/main" id="{4FD57F25-6211-48A2-A743-C868CC0EE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213100"/>
            <a:ext cx="1584325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area</a:t>
            </a:r>
          </a:p>
        </p:txBody>
      </p:sp>
      <p:sp>
        <p:nvSpPr>
          <p:cNvPr id="69753" name="Rectangle 121">
            <a:extLst>
              <a:ext uri="{FF2B5EF4-FFF2-40B4-BE49-F238E27FC236}">
                <a16:creationId xmlns:a16="http://schemas.microsoft.com/office/drawing/2014/main" id="{75A42262-F028-46C8-A229-CDB9ED6D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076700"/>
            <a:ext cx="2765425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638" name="Text Box 37">
            <a:extLst>
              <a:ext uri="{FF2B5EF4-FFF2-40B4-BE49-F238E27FC236}">
                <a16:creationId xmlns:a16="http://schemas.microsoft.com/office/drawing/2014/main" id="{EC076962-AC9B-46B9-8F30-321A5729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100513"/>
            <a:ext cx="29511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a,b,c=3,4,6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area=5.33268</a:t>
            </a:r>
          </a:p>
        </p:txBody>
      </p:sp>
      <p:sp>
        <p:nvSpPr>
          <p:cNvPr id="69754" name="Line 122">
            <a:extLst>
              <a:ext uri="{FF2B5EF4-FFF2-40B4-BE49-F238E27FC236}">
                <a16:creationId xmlns:a16="http://schemas.microsoft.com/office/drawing/2014/main" id="{EF309381-EF0A-46E5-AA0A-8E700E444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60" y="3979228"/>
            <a:ext cx="25923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5" name="Text Box 123">
            <a:extLst>
              <a:ext uri="{FF2B5EF4-FFF2-40B4-BE49-F238E27FC236}">
                <a16:creationId xmlns:a16="http://schemas.microsoft.com/office/drawing/2014/main" id="{11A04202-515B-4182-A97E-078490D6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9" y="3769995"/>
            <a:ext cx="2951163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&gt;&gt;a&gt;&gt;b&gt;&gt;c;</a:t>
            </a:r>
          </a:p>
        </p:txBody>
      </p:sp>
      <p:sp>
        <p:nvSpPr>
          <p:cNvPr id="26641" name="Rectangle 125">
            <a:extLst>
              <a:ext uri="{FF2B5EF4-FFF2-40B4-BE49-F238E27FC236}">
                <a16:creationId xmlns:a16="http://schemas.microsoft.com/office/drawing/2014/main" id="{B3D0367C-1BF6-44D5-A143-865CB99D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084763"/>
            <a:ext cx="3924300" cy="158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6642" name="Rectangle 105">
            <a:extLst>
              <a:ext uri="{FF2B5EF4-FFF2-40B4-BE49-F238E27FC236}">
                <a16:creationId xmlns:a16="http://schemas.microsoft.com/office/drawing/2014/main" id="{9CEE0BAD-18F0-4E74-A77C-25FAEA53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1833563"/>
            <a:ext cx="4918075" cy="5024437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9756" name="Rectangle 124">
            <a:extLst>
              <a:ext uri="{FF2B5EF4-FFF2-40B4-BE49-F238E27FC236}">
                <a16:creationId xmlns:a16="http://schemas.microsoft.com/office/drawing/2014/main" id="{245A501D-9329-4802-96C2-338AF4617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229225"/>
            <a:ext cx="2765425" cy="11525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9758" name="Text Box 126">
            <a:extLst>
              <a:ext uri="{FF2B5EF4-FFF2-40B4-BE49-F238E27FC236}">
                <a16:creationId xmlns:a16="http://schemas.microsoft.com/office/drawing/2014/main" id="{D70DB098-3591-47BA-84A6-2B9C4CEE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5229225"/>
            <a:ext cx="295116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"/>
              </a:spcBef>
              <a:defRPr/>
            </a:pP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  <a:sym typeface="Symbol" charset="0"/>
              </a:rPr>
              <a:t></a:t>
            </a:r>
            <a:endParaRPr lang="en-US" altLang="zh-CN" sz="2400" dirty="0">
              <a:solidFill>
                <a:srgbClr val="0000CC"/>
              </a:solidFill>
              <a:latin typeface="Arial" charset="0"/>
            </a:endParaRPr>
          </a:p>
          <a:p>
            <a:pPr eaLnBrk="1" hangingPunct="1">
              <a:spcBef>
                <a:spcPct val="5000"/>
              </a:spcBef>
              <a:defRPr/>
            </a:pPr>
            <a:r>
              <a:rPr lang="en-US" altLang="zh-CN" sz="2400" dirty="0" err="1">
                <a:latin typeface="Arial" charset="0"/>
              </a:rPr>
              <a:t>a,b,c</a:t>
            </a:r>
            <a:r>
              <a:rPr lang="en-US" altLang="zh-CN" sz="2400" dirty="0">
                <a:latin typeface="Arial" charset="0"/>
              </a:rPr>
              <a:t>=3,4,6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n-US" altLang="zh-CN" sz="2400" dirty="0">
                <a:latin typeface="Arial" charset="0"/>
              </a:rPr>
              <a:t>area=5.33268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5" grpId="0" animBg="1"/>
      <p:bldP spid="69756" grpId="0" animBg="1"/>
      <p:bldP spid="6975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2" name="Rectangle 84">
            <a:extLst>
              <a:ext uri="{FF2B5EF4-FFF2-40B4-BE49-F238E27FC236}">
                <a16:creationId xmlns:a16="http://schemas.microsoft.com/office/drawing/2014/main" id="{8CC5BEE8-9823-4534-870B-CD813EDF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7651" name="Rectangle 85">
            <a:extLst>
              <a:ext uri="{FF2B5EF4-FFF2-40B4-BE49-F238E27FC236}">
                <a16:creationId xmlns:a16="http://schemas.microsoft.com/office/drawing/2014/main" id="{7ADA4477-2263-4C67-9E48-125CB9453D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85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7652" name="Rectangle 86">
            <a:extLst>
              <a:ext uri="{FF2B5EF4-FFF2-40B4-BE49-F238E27FC236}">
                <a16:creationId xmlns:a16="http://schemas.microsoft.com/office/drawing/2014/main" id="{D841434E-E528-4F06-B87D-D9CA60305A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7653" name="Line 87">
            <a:extLst>
              <a:ext uri="{FF2B5EF4-FFF2-40B4-BE49-F238E27FC236}">
                <a16:creationId xmlns:a16="http://schemas.microsoft.com/office/drawing/2014/main" id="{C9740083-D50F-4D17-A50A-B0B014E7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4A8DAB8-1D02-454A-BBF0-B0CD839E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92675"/>
            <a:ext cx="228600" cy="2286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5283BF9-0FD4-4937-B175-947B9B5B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49875"/>
            <a:ext cx="31242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126A7FD2-E7B8-4D68-90AB-0CDAD22DF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2286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8D2EDB4A-CD7F-4CFD-9490-A6FFA06D9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数</a:t>
            </a:r>
            <a:r>
              <a:rPr lang="en-US" altLang="zh-CN"/>
              <a:t> </a:t>
            </a:r>
            <a:r>
              <a:rPr lang="zh-CN" altLang="en-US"/>
              <a:t>据</a:t>
            </a:r>
            <a:r>
              <a:rPr lang="en-US" altLang="zh-CN"/>
              <a:t> </a:t>
            </a:r>
            <a:r>
              <a:rPr lang="zh-CN" altLang="en-US"/>
              <a:t>输</a:t>
            </a:r>
            <a:r>
              <a:rPr lang="en-US" altLang="zh-CN"/>
              <a:t> </a:t>
            </a:r>
            <a:r>
              <a:rPr lang="zh-CN" altLang="en-US"/>
              <a:t>出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F298BE8E-3BE8-4695-A44D-B8971622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7475"/>
            <a:ext cx="3962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a typeface="仿宋_GB2312" pitchFamily="49" charset="-122"/>
              </a:rPr>
              <a:t>printf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"</a:t>
            </a:r>
            <a:r>
              <a:rPr lang="zh-CN" altLang="en-US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格式控制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"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输出项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4FED0854-6700-4237-BB29-9A7384BA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54075"/>
            <a:ext cx="297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 printf</a:t>
            </a:r>
            <a:r>
              <a:rPr 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函数的格式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幼圆" charset="0"/>
              <a:cs typeface="幼圆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6C8ACFD0-3124-466E-A255-27E2A2D4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7995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printf("%d,%d,%d",a,b,a+b)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74F1D81C-3F39-4864-A4D3-6F954F85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21275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仿宋_GB2312" pitchFamily="49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printf("t= %f, sint= %f \n ",t,sin(t))</a:t>
            </a:r>
            <a:endParaRPr lang="en-US" altLang="zh-CN" sz="2400">
              <a:ea typeface="仿宋_GB2312" pitchFamily="49" charset="-122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FCEC5577-087E-41DA-9B8E-90C1041F6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271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%d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66F9553D-88DF-4DFB-93EC-17098D12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按十进制输出整数</a:t>
            </a:r>
          </a:p>
        </p:txBody>
      </p:sp>
      <p:grpSp>
        <p:nvGrpSpPr>
          <p:cNvPr id="63565" name="Group 77">
            <a:extLst>
              <a:ext uri="{FF2B5EF4-FFF2-40B4-BE49-F238E27FC236}">
                <a16:creationId xmlns:a16="http://schemas.microsoft.com/office/drawing/2014/main" id="{3BCA2A9A-3B01-46FF-99ED-1C924BCD807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838200"/>
            <a:ext cx="4191000" cy="2378075"/>
            <a:chOff x="3072" y="854"/>
            <a:chExt cx="2640" cy="1498"/>
          </a:xfrm>
        </p:grpSpPr>
        <p:sp>
          <p:nvSpPr>
            <p:cNvPr id="27713" name="Line 22">
              <a:extLst>
                <a:ext uri="{FF2B5EF4-FFF2-40B4-BE49-F238E27FC236}">
                  <a16:creationId xmlns:a16="http://schemas.microsoft.com/office/drawing/2014/main" id="{38CEDE44-7C97-4E97-BD8B-12BCCFF90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88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14" name="Group 76">
              <a:extLst>
                <a:ext uri="{FF2B5EF4-FFF2-40B4-BE49-F238E27FC236}">
                  <a16:creationId xmlns:a16="http://schemas.microsoft.com/office/drawing/2014/main" id="{10977D45-EE22-48DC-97DE-F38450C23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54"/>
              <a:ext cx="2640" cy="1498"/>
              <a:chOff x="3168" y="768"/>
              <a:chExt cx="2640" cy="1498"/>
            </a:xfrm>
          </p:grpSpPr>
          <p:sp>
            <p:nvSpPr>
              <p:cNvPr id="27715" name="Text Box 11">
                <a:extLst>
                  <a:ext uri="{FF2B5EF4-FFF2-40B4-BE49-F238E27FC236}">
                    <a16:creationId xmlns:a16="http://schemas.microsoft.com/office/drawing/2014/main" id="{8E359C00-88C6-4AE6-9D3A-3B633120B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152"/>
                <a:ext cx="52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accent2"/>
                    </a:solidFill>
                    <a:ea typeface="仿宋_GB2312" pitchFamily="49" charset="-122"/>
                  </a:rPr>
                  <a:t>格式说明</a:t>
                </a:r>
                <a:endParaRPr lang="zh-CN" altLang="en-US" sz="2400">
                  <a:solidFill>
                    <a:srgbClr val="660066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27716" name="Line 15">
                <a:extLst>
                  <a:ext uri="{FF2B5EF4-FFF2-40B4-BE49-F238E27FC236}">
                    <a16:creationId xmlns:a16="http://schemas.microsoft.com/office/drawing/2014/main" id="{E3D227F8-2DC3-4D27-9AFC-C2F149322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826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7" name="Line 16">
                <a:extLst>
                  <a:ext uri="{FF2B5EF4-FFF2-40B4-BE49-F238E27FC236}">
                    <a16:creationId xmlns:a16="http://schemas.microsoft.com/office/drawing/2014/main" id="{BEA92924-B2A1-40E4-84A5-4BA131F56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066"/>
                <a:ext cx="2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8" name="Line 17">
                <a:extLst>
                  <a:ext uri="{FF2B5EF4-FFF2-40B4-BE49-F238E27FC236}">
                    <a16:creationId xmlns:a16="http://schemas.microsoft.com/office/drawing/2014/main" id="{F898535C-FAF6-4AE0-9C8A-8EA391982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266"/>
                <a:ext cx="2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9" name="Text Box 18">
                <a:extLst>
                  <a:ext uri="{FF2B5EF4-FFF2-40B4-BE49-F238E27FC236}">
                    <a16:creationId xmlns:a16="http://schemas.microsoft.com/office/drawing/2014/main" id="{C608379D-E2A3-4BBD-AEEC-BAEAAE846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76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accent2"/>
                    </a:solidFill>
                    <a:ea typeface="仿宋_GB2312" pitchFamily="49" charset="-122"/>
                  </a:rPr>
                  <a:t>格式控制</a:t>
                </a:r>
                <a:endParaRPr lang="zh-CN" altLang="en-US" sz="2400">
                  <a:solidFill>
                    <a:srgbClr val="660066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27720" name="Text Box 19">
                <a:extLst>
                  <a:ext uri="{FF2B5EF4-FFF2-40B4-BE49-F238E27FC236}">
                    <a16:creationId xmlns:a16="http://schemas.microsoft.com/office/drawing/2014/main" id="{11928FD2-6BB6-465B-BA2D-984CEEE63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788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accent2"/>
                    </a:solidFill>
                    <a:ea typeface="仿宋_GB2312" pitchFamily="49" charset="-122"/>
                  </a:rPr>
                  <a:t>意</a:t>
                </a:r>
                <a:r>
                  <a:rPr lang="en-US" altLang="zh-CN" sz="2400">
                    <a:solidFill>
                      <a:schemeClr val="accent2"/>
                    </a:solidFill>
                    <a:ea typeface="仿宋_GB2312" pitchFamily="49" charset="-122"/>
                  </a:rPr>
                  <a:t> </a:t>
                </a:r>
                <a:r>
                  <a:rPr lang="zh-CN" altLang="en-US" sz="2400">
                    <a:solidFill>
                      <a:schemeClr val="accent2"/>
                    </a:solidFill>
                    <a:ea typeface="仿宋_GB2312" pitchFamily="49" charset="-122"/>
                  </a:rPr>
                  <a:t>义</a:t>
                </a:r>
                <a:endParaRPr lang="zh-CN" altLang="en-US" sz="2400">
                  <a:solidFill>
                    <a:srgbClr val="660066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27721" name="Line 20">
                <a:extLst>
                  <a:ext uri="{FF2B5EF4-FFF2-40B4-BE49-F238E27FC236}">
                    <a16:creationId xmlns:a16="http://schemas.microsoft.com/office/drawing/2014/main" id="{89C7E821-BF88-4B30-8229-86D4F9489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66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2" name="Line 21">
                <a:extLst>
                  <a:ext uri="{FF2B5EF4-FFF2-40B4-BE49-F238E27FC236}">
                    <a16:creationId xmlns:a16="http://schemas.microsoft.com/office/drawing/2014/main" id="{0E04739B-2C65-48E0-9A8B-2B3E731F5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690"/>
                <a:ext cx="2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3" name="Line 23">
                <a:extLst>
                  <a:ext uri="{FF2B5EF4-FFF2-40B4-BE49-F238E27FC236}">
                    <a16:creationId xmlns:a16="http://schemas.microsoft.com/office/drawing/2014/main" id="{C0A71BBD-90DF-4E87-92C2-9AD8176F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978"/>
                <a:ext cx="2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4" name="Line 24">
                <a:extLst>
                  <a:ext uri="{FF2B5EF4-FFF2-40B4-BE49-F238E27FC236}">
                    <a16:creationId xmlns:a16="http://schemas.microsoft.com/office/drawing/2014/main" id="{FFC93311-B5E0-44CD-8753-417D3937E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826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513" name="Text Box 25">
            <a:extLst>
              <a:ext uri="{FF2B5EF4-FFF2-40B4-BE49-F238E27FC236}">
                <a16:creationId xmlns:a16="http://schemas.microsoft.com/office/drawing/2014/main" id="{DC6871B5-0052-4679-94CB-7B1774BE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68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%f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484C7D8C-925B-42AD-A1AD-0E5C773E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843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按十进制输出实数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C3D65699-9586-4B25-BDE7-F41B459AF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018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\n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DBB663C2-19FC-4E15-87E8-E62FCCB4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18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换行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66529899-C760-4847-A980-06691AD44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590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其它字符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905272A3-9711-4115-9865-681F2F93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7590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原样输出</a:t>
            </a: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8054C6AD-3007-4A4D-BA77-A5771057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16275"/>
            <a:ext cx="419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仿宋_GB2312" pitchFamily="49" charset="-122"/>
              </a:rPr>
              <a:t>a=10,b=-5.3</a:t>
            </a:r>
            <a:r>
              <a:rPr lang="zh-CN" altLang="en-US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时</a:t>
            </a:r>
            <a:r>
              <a:rPr lang="en-US" altLang="zh-CN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写出下面语句的输出结果</a:t>
            </a:r>
          </a:p>
        </p:txBody>
      </p:sp>
      <p:sp>
        <p:nvSpPr>
          <p:cNvPr id="63520" name="Text Box 32">
            <a:extLst>
              <a:ext uri="{FF2B5EF4-FFF2-40B4-BE49-F238E27FC236}">
                <a16:creationId xmlns:a16="http://schemas.microsoft.com/office/drawing/2014/main" id="{710A4304-59CD-477E-AAFB-DD4D3993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20875"/>
            <a:ext cx="242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格式输出语句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C63D37DA-2C84-4E58-9AF6-04A7835A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54275"/>
            <a:ext cx="411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a typeface="仿宋_GB2312" pitchFamily="49" charset="-122"/>
              </a:rPr>
              <a:t>printf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"</a:t>
            </a:r>
            <a:r>
              <a:rPr lang="zh-CN" altLang="en-US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格式控制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"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输出项</a:t>
            </a:r>
            <a:r>
              <a:rPr lang="en-US" altLang="zh-CN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;</a:t>
            </a:r>
            <a:endParaRPr lang="en-US" altLang="zh-CN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75E8295D-536F-4B8A-BC83-311D54D4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0207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printf("%d , %f",a,b);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4B2AC7-4A3F-458C-9A64-58E69919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86C630CB-F409-42DC-BFFA-431325F9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830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00990A39-8D6A-412D-8B20-ACC1F922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592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-5.300000</a:t>
            </a:r>
          </a:p>
        </p:txBody>
      </p:sp>
      <p:sp>
        <p:nvSpPr>
          <p:cNvPr id="63526" name="Text Box 38">
            <a:extLst>
              <a:ext uri="{FF2B5EF4-FFF2-40B4-BE49-F238E27FC236}">
                <a16:creationId xmlns:a16="http://schemas.microsoft.com/office/drawing/2014/main" id="{5B0A4AD5-32DA-4703-910F-8F9D02E9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68875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printf("a=%d \nb=%f",a,b);</a:t>
            </a:r>
          </a:p>
        </p:txBody>
      </p:sp>
      <p:sp>
        <p:nvSpPr>
          <p:cNvPr id="63527" name="Text Box 39">
            <a:extLst>
              <a:ext uri="{FF2B5EF4-FFF2-40B4-BE49-F238E27FC236}">
                <a16:creationId xmlns:a16="http://schemas.microsoft.com/office/drawing/2014/main" id="{BCD63020-C75B-48F7-B50D-C8BDF13C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736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</a:t>
            </a:r>
          </a:p>
        </p:txBody>
      </p:sp>
      <p:sp>
        <p:nvSpPr>
          <p:cNvPr id="63528" name="Text Box 40">
            <a:extLst>
              <a:ext uri="{FF2B5EF4-FFF2-40B4-BE49-F238E27FC236}">
                <a16:creationId xmlns:a16="http://schemas.microsoft.com/office/drawing/2014/main" id="{4180CFEA-2F59-46F4-8BB6-3A25F7D0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736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8105DB9A-9E4E-471E-8905-8B52A566E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308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b=</a:t>
            </a:r>
          </a:p>
        </p:txBody>
      </p:sp>
      <p:sp>
        <p:nvSpPr>
          <p:cNvPr id="63530" name="Text Box 42">
            <a:extLst>
              <a:ext uri="{FF2B5EF4-FFF2-40B4-BE49-F238E27FC236}">
                <a16:creationId xmlns:a16="http://schemas.microsoft.com/office/drawing/2014/main" id="{301065AC-C312-46B9-BCD0-8692A4F39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7308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-5.300000</a:t>
            </a:r>
          </a:p>
        </p:txBody>
      </p:sp>
      <p:sp>
        <p:nvSpPr>
          <p:cNvPr id="63531" name="AutoShape 43">
            <a:extLst>
              <a:ext uri="{FF2B5EF4-FFF2-40B4-BE49-F238E27FC236}">
                <a16:creationId xmlns:a16="http://schemas.microsoft.com/office/drawing/2014/main" id="{088DD3FF-04AF-49AD-9E5E-6427B06B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784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32" name="AutoShape 44">
            <a:extLst>
              <a:ext uri="{FF2B5EF4-FFF2-40B4-BE49-F238E27FC236}">
                <a16:creationId xmlns:a16="http://schemas.microsoft.com/office/drawing/2014/main" id="{C7492AF7-AB76-42C5-B689-6EEFF147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724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33" name="AutoShape 45">
            <a:extLst>
              <a:ext uri="{FF2B5EF4-FFF2-40B4-BE49-F238E27FC236}">
                <a16:creationId xmlns:a16="http://schemas.microsoft.com/office/drawing/2014/main" id="{C0DE66B1-9692-462F-AD83-4AABE813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34" name="AutoShape 46">
            <a:extLst>
              <a:ext uri="{FF2B5EF4-FFF2-40B4-BE49-F238E27FC236}">
                <a16:creationId xmlns:a16="http://schemas.microsoft.com/office/drawing/2014/main" id="{CF578FF8-6304-4C05-9757-1EDD844B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35" name="AutoShape 47">
            <a:extLst>
              <a:ext uri="{FF2B5EF4-FFF2-40B4-BE49-F238E27FC236}">
                <a16:creationId xmlns:a16="http://schemas.microsoft.com/office/drawing/2014/main" id="{3E9E1D6A-9E1A-419C-961E-5C3040A1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784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37" name="AutoShape 49">
            <a:extLst>
              <a:ext uri="{FF2B5EF4-FFF2-40B4-BE49-F238E27FC236}">
                <a16:creationId xmlns:a16="http://schemas.microsoft.com/office/drawing/2014/main" id="{6A7FAF23-D345-4B65-BDB9-DC0EC100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356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40" name="Text Box 52">
            <a:extLst>
              <a:ext uri="{FF2B5EF4-FFF2-40B4-BE49-F238E27FC236}">
                <a16:creationId xmlns:a16="http://schemas.microsoft.com/office/drawing/2014/main" id="{DD2E6D63-D484-4782-84E5-A114C2C9D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811588"/>
            <a:ext cx="363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1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为输出项提供格式说明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41" name="Text Box 53">
            <a:extLst>
              <a:ext uri="{FF2B5EF4-FFF2-40B4-BE49-F238E27FC236}">
                <a16:creationId xmlns:a16="http://schemas.microsoft.com/office/drawing/2014/main" id="{2E1E2DB5-6EF2-4653-87E6-F3324AE8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87838"/>
            <a:ext cx="4627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t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2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提供需要原样输出的文字或字符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42" name="Text Box 54">
            <a:extLst>
              <a:ext uri="{FF2B5EF4-FFF2-40B4-BE49-F238E27FC236}">
                <a16:creationId xmlns:a16="http://schemas.microsoft.com/office/drawing/2014/main" id="{8E03EAAB-E07D-4B9D-8A30-0706DCA3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6407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63543" name="Text Box 55">
            <a:extLst>
              <a:ext uri="{FF2B5EF4-FFF2-40B4-BE49-F238E27FC236}">
                <a16:creationId xmlns:a16="http://schemas.microsoft.com/office/drawing/2014/main" id="{C7B9B18D-EAB0-467F-AB87-6B2DFCB0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63544" name="Line 56">
            <a:extLst>
              <a:ext uri="{FF2B5EF4-FFF2-40B4-BE49-F238E27FC236}">
                <a16:creationId xmlns:a16="http://schemas.microsoft.com/office/drawing/2014/main" id="{78197A09-84D2-4982-A613-2EB41AB90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121275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5" name="Line 57">
            <a:extLst>
              <a:ext uri="{FF2B5EF4-FFF2-40B4-BE49-F238E27FC236}">
                <a16:creationId xmlns:a16="http://schemas.microsoft.com/office/drawing/2014/main" id="{7D6006A1-2583-4ED8-8C22-F87D17075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578475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6" name="Line 58">
            <a:extLst>
              <a:ext uri="{FF2B5EF4-FFF2-40B4-BE49-F238E27FC236}">
                <a16:creationId xmlns:a16="http://schemas.microsoft.com/office/drawing/2014/main" id="{7D5A9236-0F78-4C19-AA7A-45F7CAB0E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212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7" name="Line 59">
            <a:extLst>
              <a:ext uri="{FF2B5EF4-FFF2-40B4-BE49-F238E27FC236}">
                <a16:creationId xmlns:a16="http://schemas.microsoft.com/office/drawing/2014/main" id="{C3C15935-A50B-417D-B0E5-0BB40776A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212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8" name="Line 60">
            <a:extLst>
              <a:ext uri="{FF2B5EF4-FFF2-40B4-BE49-F238E27FC236}">
                <a16:creationId xmlns:a16="http://schemas.microsoft.com/office/drawing/2014/main" id="{82F8CAA4-C3D1-4FC8-A154-93A093F8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1212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9" name="Line 61">
            <a:extLst>
              <a:ext uri="{FF2B5EF4-FFF2-40B4-BE49-F238E27FC236}">
                <a16:creationId xmlns:a16="http://schemas.microsoft.com/office/drawing/2014/main" id="{8D069AE3-D123-4734-9E63-715B19EA1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5022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0" name="Line 62">
            <a:extLst>
              <a:ext uri="{FF2B5EF4-FFF2-40B4-BE49-F238E27FC236}">
                <a16:creationId xmlns:a16="http://schemas.microsoft.com/office/drawing/2014/main" id="{73086FAE-312B-4FB4-9783-C7E7298B1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022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2" name="Text Box 64">
            <a:extLst>
              <a:ext uri="{FF2B5EF4-FFF2-40B4-BE49-F238E27FC236}">
                <a16:creationId xmlns:a16="http://schemas.microsoft.com/office/drawing/2014/main" id="{962373BD-9511-4211-A296-B0961555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944813"/>
            <a:ext cx="447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  <a:sym typeface="Monotype Sorts" charset="2"/>
              </a:rPr>
              <a:t>格式说明的个数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  <a:sym typeface="Monotype Sorts" charset="2"/>
              </a:rPr>
              <a:t>=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  <a:sym typeface="Monotype Sorts" charset="2"/>
              </a:rPr>
              <a:t>输出项个数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3553" name="Text Box 65">
            <a:extLst>
              <a:ext uri="{FF2B5EF4-FFF2-40B4-BE49-F238E27FC236}">
                <a16:creationId xmlns:a16="http://schemas.microsoft.com/office/drawing/2014/main" id="{42FEBFC3-A9DB-46FD-BF1E-0B12F6B4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330575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  <a:sym typeface="Monotype Sorts" charset="2"/>
              </a:rPr>
              <a:t>格式说明的类型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  <a:sym typeface="Monotype Sorts" charset="2"/>
              </a:rPr>
              <a:t>=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  <a:sym typeface="Monotype Sorts" charset="2"/>
              </a:rPr>
              <a:t>输出项类型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3557" name="Rectangle 69">
            <a:extLst>
              <a:ext uri="{FF2B5EF4-FFF2-40B4-BE49-F238E27FC236}">
                <a16:creationId xmlns:a16="http://schemas.microsoft.com/office/drawing/2014/main" id="{D74B366F-6A9B-4AF2-B2E7-EAD54506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97475"/>
            <a:ext cx="304800" cy="3810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0" name="Rectangle 72">
            <a:extLst>
              <a:ext uri="{FF2B5EF4-FFF2-40B4-BE49-F238E27FC236}">
                <a16:creationId xmlns:a16="http://schemas.microsoft.com/office/drawing/2014/main" id="{853B48F8-60AE-43CD-BEF8-A9C6C83C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92675"/>
            <a:ext cx="228600" cy="2286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1" name="Rectangle 73">
            <a:extLst>
              <a:ext uri="{FF2B5EF4-FFF2-40B4-BE49-F238E27FC236}">
                <a16:creationId xmlns:a16="http://schemas.microsoft.com/office/drawing/2014/main" id="{1990194F-6679-4C79-9A9D-409356E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97475"/>
            <a:ext cx="381000" cy="3048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2" name="Rectangle 74">
            <a:extLst>
              <a:ext uri="{FF2B5EF4-FFF2-40B4-BE49-F238E27FC236}">
                <a16:creationId xmlns:a16="http://schemas.microsoft.com/office/drawing/2014/main" id="{3E0BF11D-9CB7-4C7C-B863-AC41680C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49875"/>
            <a:ext cx="152400" cy="2286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3" name="Rectangle 75">
            <a:extLst>
              <a:ext uri="{FF2B5EF4-FFF2-40B4-BE49-F238E27FC236}">
                <a16:creationId xmlns:a16="http://schemas.microsoft.com/office/drawing/2014/main" id="{2B940350-4820-4DE7-B64F-CB1434B4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97475"/>
            <a:ext cx="685800" cy="30480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6" name="AutoShape 78">
            <a:extLst>
              <a:ext uri="{FF2B5EF4-FFF2-40B4-BE49-F238E27FC236}">
                <a16:creationId xmlns:a16="http://schemas.microsoft.com/office/drawing/2014/main" id="{874B9BD3-3B06-41C3-9FB0-65A841CA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640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67" name="AutoShape 79">
            <a:extLst>
              <a:ext uri="{FF2B5EF4-FFF2-40B4-BE49-F238E27FC236}">
                <a16:creationId xmlns:a16="http://schemas.microsoft.com/office/drawing/2014/main" id="{5D6046D7-D75D-440E-B2E2-AAB06670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784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70" name="Text Box 82">
            <a:hlinkClick r:id="rId2" action="ppaction://hlinksldjump"/>
            <a:extLst>
              <a:ext uri="{FF2B5EF4-FFF2-40B4-BE49-F238E27FC236}">
                <a16:creationId xmlns:a16="http://schemas.microsoft.com/office/drawing/2014/main" id="{92DDA9BC-EF58-428C-8301-7AF046FC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381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3571" name="AutoShape 83">
            <a:extLst>
              <a:ext uri="{FF2B5EF4-FFF2-40B4-BE49-F238E27FC236}">
                <a16:creationId xmlns:a16="http://schemas.microsoft.com/office/drawing/2014/main" id="{663F0AE1-28F1-484B-A162-C171E9F6DC3C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835150" y="2695575"/>
            <a:ext cx="196850" cy="522288"/>
          </a:xfrm>
          <a:prstGeom prst="downArrow">
            <a:avLst>
              <a:gd name="adj1" fmla="val 50000"/>
              <a:gd name="adj2" fmla="val 6633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576" name="Text Box 88">
            <a:extLst>
              <a:ext uri="{FF2B5EF4-FFF2-40B4-BE49-F238E27FC236}">
                <a16:creationId xmlns:a16="http://schemas.microsoft.com/office/drawing/2014/main" id="{58C9148C-8558-4B97-9750-FA8A8384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022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  <a:sym typeface="Symbol" charset="0"/>
              </a:rPr>
              <a:t>需要包含的文件</a:t>
            </a:r>
          </a:p>
        </p:txBody>
      </p:sp>
      <p:sp>
        <p:nvSpPr>
          <p:cNvPr id="63578" name="Text Box 90">
            <a:extLst>
              <a:ext uri="{FF2B5EF4-FFF2-40B4-BE49-F238E27FC236}">
                <a16:creationId xmlns:a16="http://schemas.microsoft.com/office/drawing/2014/main" id="{2E2A44DD-B8D2-4743-9854-E826BCE77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&lt;stdio.h&gt;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3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3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3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3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8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2" grpId="0" animBg="1"/>
      <p:bldP spid="63493" grpId="0" animBg="1" autoUpdateAnimBg="0"/>
      <p:bldP spid="63495" grpId="0" animBg="1" autoUpdateAnimBg="0"/>
      <p:bldP spid="63496" grpId="0" autoUpdateAnimBg="0"/>
      <p:bldP spid="63497" grpId="0" autoUpdateAnimBg="0"/>
      <p:bldP spid="63498" grpId="0" autoUpdateAnimBg="0"/>
      <p:bldP spid="63500" grpId="0" autoUpdateAnimBg="0"/>
      <p:bldP spid="63501" grpId="0" autoUpdateAnimBg="0"/>
      <p:bldP spid="63513" grpId="0" autoUpdateAnimBg="0"/>
      <p:bldP spid="63514" grpId="0" autoUpdateAnimBg="0"/>
      <p:bldP spid="63515" grpId="0" autoUpdateAnimBg="0"/>
      <p:bldP spid="63516" grpId="0" autoUpdateAnimBg="0"/>
      <p:bldP spid="63517" grpId="0" autoUpdateAnimBg="0"/>
      <p:bldP spid="63518" grpId="0" autoUpdateAnimBg="0"/>
      <p:bldP spid="63519" grpId="0" autoUpdateAnimBg="0"/>
      <p:bldP spid="63520" grpId="0" autoUpdateAnimBg="0"/>
      <p:bldP spid="63521" grpId="0" animBg="1" autoUpdateAnimBg="0"/>
      <p:bldP spid="63522" grpId="0" autoUpdateAnimBg="0"/>
      <p:bldP spid="63523" grpId="0" autoUpdateAnimBg="0"/>
      <p:bldP spid="63524" grpId="0" autoUpdateAnimBg="0"/>
      <p:bldP spid="63525" grpId="0" autoUpdateAnimBg="0"/>
      <p:bldP spid="63526" grpId="0" autoUpdateAnimBg="0"/>
      <p:bldP spid="63527" grpId="0" autoUpdateAnimBg="0"/>
      <p:bldP spid="63528" grpId="0" autoUpdateAnimBg="0"/>
      <p:bldP spid="63529" grpId="0" autoUpdateAnimBg="0"/>
      <p:bldP spid="63530" grpId="0" autoUpdateAnimBg="0"/>
      <p:bldP spid="63531" grpId="0" animBg="1"/>
      <p:bldP spid="63532" grpId="0" animBg="1"/>
      <p:bldP spid="63533" grpId="0" animBg="1"/>
      <p:bldP spid="63534" grpId="0" animBg="1"/>
      <p:bldP spid="63535" grpId="0" animBg="1"/>
      <p:bldP spid="63537" grpId="0" animBg="1"/>
      <p:bldP spid="63540" grpId="0" autoUpdateAnimBg="0"/>
      <p:bldP spid="63541" grpId="0" autoUpdateAnimBg="0"/>
      <p:bldP spid="63542" grpId="0" autoUpdateAnimBg="0"/>
      <p:bldP spid="63543" grpId="0" autoUpdateAnimBg="0"/>
      <p:bldP spid="63552" grpId="0" autoUpdateAnimBg="0"/>
      <p:bldP spid="63553" grpId="0" autoUpdateAnimBg="0"/>
      <p:bldP spid="63557" grpId="0" animBg="1"/>
      <p:bldP spid="63560" grpId="0" animBg="1"/>
      <p:bldP spid="63561" grpId="0" animBg="1"/>
      <p:bldP spid="63562" grpId="0" animBg="1"/>
      <p:bldP spid="63563" grpId="0" animBg="1"/>
      <p:bldP spid="63566" grpId="0" animBg="1"/>
      <p:bldP spid="63567" grpId="0" animBg="1"/>
      <p:bldP spid="63570" grpId="0" autoUpdateAnimBg="0"/>
      <p:bldP spid="63571" grpId="0" animBg="1" autoUpdateAnimBg="0"/>
      <p:bldP spid="63576" grpId="0" autoUpdateAnimBg="0"/>
      <p:bldP spid="635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9" name="Rectangle 41">
            <a:extLst>
              <a:ext uri="{FF2B5EF4-FFF2-40B4-BE49-F238E27FC236}">
                <a16:creationId xmlns:a16="http://schemas.microsoft.com/office/drawing/2014/main" id="{82648DDC-27BB-4743-B648-892E189E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C664A9E-64AF-439D-9549-11DF9C20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CDD509A8-0EF3-4AD2-964F-2BEDCCB2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73163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一个完整程序示意</a:t>
            </a:r>
            <a:endParaRPr lang="zh-CN" altLang="en-US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253" name="Rectangle 42">
            <a:extLst>
              <a:ext uri="{FF2B5EF4-FFF2-40B4-BE49-F238E27FC236}">
                <a16:creationId xmlns:a16="http://schemas.microsoft.com/office/drawing/2014/main" id="{57F06C8B-E5B5-4F03-850A-1ECCDDC186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54" name="Rectangle 43">
            <a:extLst>
              <a:ext uri="{FF2B5EF4-FFF2-40B4-BE49-F238E27FC236}">
                <a16:creationId xmlns:a16="http://schemas.microsoft.com/office/drawing/2014/main" id="{AEEC377B-CB8C-473D-BD4D-910A821D00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143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55" name="Line 44">
            <a:extLst>
              <a:ext uri="{FF2B5EF4-FFF2-40B4-BE49-F238E27FC236}">
                <a16:creationId xmlns:a16="http://schemas.microsoft.com/office/drawing/2014/main" id="{9325F413-9F4A-4AFD-8945-F8A8B1D9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D28A7F31-D45E-4124-B45C-A624601D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20" y="3717032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常量和变量</a:t>
            </a:r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B071B41F-9756-41AF-B51B-FAF59DC17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36" y="4109125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</a:p>
        </p:txBody>
      </p:sp>
      <p:graphicFrame>
        <p:nvGraphicFramePr>
          <p:cNvPr id="84213" name="Group 245">
            <a:extLst>
              <a:ext uri="{FF2B5EF4-FFF2-40B4-BE49-F238E27FC236}">
                <a16:creationId xmlns:a16="http://schemas.microsoft.com/office/drawing/2014/main" id="{1E6DF974-A4D7-4309-BC40-C8E0A5144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18521"/>
              </p:ext>
            </p:extLst>
          </p:nvPr>
        </p:nvGraphicFramePr>
        <p:xfrm>
          <a:off x="395536" y="4642864"/>
          <a:ext cx="4320480" cy="1906618"/>
        </p:xfrm>
        <a:graphic>
          <a:graphicData uri="http://schemas.openxmlformats.org/drawingml/2006/table">
            <a:tbl>
              <a:tblPr/>
              <a:tblGrid>
                <a:gridCol w="880284">
                  <a:extLst>
                    <a:ext uri="{9D8B030D-6E8A-4147-A177-3AD203B41FA5}">
                      <a16:colId xmlns:a16="http://schemas.microsoft.com/office/drawing/2014/main" val="4192924785"/>
                    </a:ext>
                  </a:extLst>
                </a:gridCol>
                <a:gridCol w="880284">
                  <a:extLst>
                    <a:ext uri="{9D8B030D-6E8A-4147-A177-3AD203B41FA5}">
                      <a16:colId xmlns:a16="http://schemas.microsoft.com/office/drawing/2014/main" val="1233489769"/>
                    </a:ext>
                  </a:extLst>
                </a:gridCol>
                <a:gridCol w="541713">
                  <a:extLst>
                    <a:ext uri="{9D8B030D-6E8A-4147-A177-3AD203B41FA5}">
                      <a16:colId xmlns:a16="http://schemas.microsoft.com/office/drawing/2014/main" val="4229395000"/>
                    </a:ext>
                  </a:extLst>
                </a:gridCol>
                <a:gridCol w="2018199">
                  <a:extLst>
                    <a:ext uri="{9D8B030D-6E8A-4147-A177-3AD203B41FA5}">
                      <a16:colId xmlns:a16="http://schemas.microsoft.com/office/drawing/2014/main" val="1237888870"/>
                    </a:ext>
                  </a:extLst>
                </a:gridCol>
              </a:tblGrid>
              <a:tr h="8227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T="45655" marB="45655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说明符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41257"/>
                  </a:ext>
                </a:extLst>
              </a:tr>
              <a:tr h="4744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整型</a:t>
                      </a:r>
                    </a:p>
                  </a:txBody>
                  <a:tcPr marT="45655" marB="45655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2147483647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595336"/>
                  </a:ext>
                </a:extLst>
              </a:tr>
              <a:tr h="6093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实型</a:t>
                      </a:r>
                    </a:p>
                  </a:txBody>
                  <a:tcPr marT="45655" marB="45655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3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3.4x10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T="45655" marB="456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00733"/>
                  </a:ext>
                </a:extLst>
              </a:tr>
            </a:tbl>
          </a:graphicData>
        </a:graphic>
      </p:graphicFrame>
      <p:sp>
        <p:nvSpPr>
          <p:cNvPr id="84101" name="Text Box 133">
            <a:extLst>
              <a:ext uri="{FF2B5EF4-FFF2-40B4-BE49-F238E27FC236}">
                <a16:creationId xmlns:a16="http://schemas.microsoft.com/office/drawing/2014/main" id="{1CACDEEE-9E07-4A73-AC75-41D69C90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20" y="4154720"/>
            <a:ext cx="32118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数据范围详见：</a:t>
            </a:r>
            <a:r>
              <a:rPr lang="en-US" altLang="zh-CN" sz="2400" dirty="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84205" name="Text Box 237">
            <a:extLst>
              <a:ext uri="{FF2B5EF4-FFF2-40B4-BE49-F238E27FC236}">
                <a16:creationId xmlns:a16="http://schemas.microsoft.com/office/drawing/2014/main" id="{836FD9AA-C658-4EEE-B334-F69E60A1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29540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常用的数学库函数</a:t>
            </a:r>
          </a:p>
        </p:txBody>
      </p:sp>
      <p:sp>
        <p:nvSpPr>
          <p:cNvPr id="27" name="Text Box 99">
            <a:extLst>
              <a:ext uri="{FF2B5EF4-FFF2-40B4-BE49-F238E27FC236}">
                <a16:creationId xmlns:a16="http://schemas.microsoft.com/office/drawing/2014/main" id="{D2EEB2E8-71C0-4707-BB99-F41D82C3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72816"/>
            <a:ext cx="3744416" cy="1938992"/>
          </a:xfrm>
          <a:prstGeom prst="rect">
            <a:avLst/>
          </a:prstGeom>
          <a:noFill/>
          <a:ln w="57150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0"/>
              </a:rPr>
              <a:t>#include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&lt;iostream&gt;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0"/>
              </a:rPr>
              <a:t>using namespace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std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0"/>
              </a:rPr>
              <a:t>int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 main()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{    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ea typeface="宋体" charset="0"/>
              </a:rPr>
              <a:t>定义变量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ea typeface="宋体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ea typeface="宋体" charset="0"/>
              </a:rPr>
              <a:t>     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ea typeface="宋体" charset="0"/>
              </a:rPr>
              <a:t>执行部分</a:t>
            </a:r>
            <a:r>
              <a:rPr kumimoji="0" lang="en-US" altLang="zh-CN" kern="0" dirty="0">
                <a:solidFill>
                  <a:srgbClr val="000000">
                    <a:lumMod val="95000"/>
                    <a:lumOff val="5000"/>
                  </a:srgbClr>
                </a:solidFill>
                <a:ea typeface="宋体" charset="0"/>
              </a:rPr>
              <a:t>   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}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384B0C53-A07D-4BC7-8996-F02B762F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815207"/>
            <a:ext cx="419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例 计算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sin45</a:t>
            </a:r>
            <a:r>
              <a:rPr lang="en-US" altLang="zh-CN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o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的值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1D59138-7776-4C95-BFD6-D52999CF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2348880"/>
            <a:ext cx="3906391" cy="4168674"/>
          </a:xfrm>
          <a:prstGeom prst="rect">
            <a:avLst/>
          </a:prstGeom>
          <a:solidFill>
            <a:srgbClr val="FFFFFF"/>
          </a:solidFill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&lt;iostream&gt;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cmath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using namespace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main(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{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a;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a=sin(3.14159/4);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&lt;&lt;a;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0;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Line 238">
            <a:extLst>
              <a:ext uri="{FF2B5EF4-FFF2-40B4-BE49-F238E27FC236}">
                <a16:creationId xmlns:a16="http://schemas.microsoft.com/office/drawing/2014/main" id="{112F5A1F-09F4-4A28-B888-067D380A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288" y="5077394"/>
            <a:ext cx="1905000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39">
            <a:extLst>
              <a:ext uri="{FF2B5EF4-FFF2-40B4-BE49-F238E27FC236}">
                <a16:creationId xmlns:a16="http://schemas.microsoft.com/office/drawing/2014/main" id="{676DBFDF-CDB4-415C-8081-D4B57396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124" y="2845146"/>
            <a:ext cx="2895600" cy="457200"/>
          </a:xfrm>
          <a:prstGeom prst="rect">
            <a:avLst/>
          </a:prstGeom>
          <a:noFill/>
          <a:ln w="76200" cmpd="tri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4013" grpId="0" autoUpdateAnimBg="0"/>
      <p:bldP spid="84016" grpId="0" autoUpdateAnimBg="0"/>
      <p:bldP spid="84101" grpId="0" autoUpdateAnimBg="0"/>
      <p:bldP spid="84205" grpId="0" autoUpdateAnimBg="0"/>
      <p:bldP spid="27" grpId="0" build="p" animBg="1" autoUpdateAnimBg="0"/>
      <p:bldP spid="28" grpId="0" build="p" autoUpdateAnimBg="0"/>
      <p:bldP spid="29" grpId="0" build="p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A559B87-F139-47C9-A76C-1B15E86E8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数据输出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35BE2DB-53F7-40FD-AD93-830C8C71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2286000"/>
            <a:ext cx="4191000" cy="37338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0D01126C-8740-4BB1-806B-4E834DBC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写出下面程序的运行结果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14E53C41-D931-41F6-9C7F-79CA63E1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45434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printf("%d , %f",a,b);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088ABE68-E572-4073-885A-A65D0D8F2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5000625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printf("a=%d \nb=%f",a,b);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67503A6-5B75-4139-B15D-0A354B6A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362200"/>
            <a:ext cx="3427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#include &lt;stdio.h&gt; 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9B4E4A39-46BC-41A0-90C5-A102F6DD1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0956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{  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F95111EE-3064-4D76-9BB7-B5E41037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40862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float b=-5.3;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804C7EAB-6846-4E81-A4CB-730DDB70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553402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1747A1E-070D-46BC-AB04-47810375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35528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仿宋_GB2312" pitchFamily="49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int a=10;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AD882A4A-1C58-4A0D-A286-D8DA9E29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222625"/>
            <a:ext cx="2971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5C6E795C-2EB7-43CA-8B32-66DDD0AF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226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10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BB8B0D1-572E-4D8C-B58E-53DDF253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3222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,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21394BF5-AC99-4D0F-84D4-E3E4C489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725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b=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D99D9F2E-6BA6-46F6-8CFE-7C9DE765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7258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-5.300000</a:t>
            </a:r>
          </a:p>
        </p:txBody>
      </p:sp>
      <p:sp>
        <p:nvSpPr>
          <p:cNvPr id="65554" name="AutoShape 18">
            <a:extLst>
              <a:ext uri="{FF2B5EF4-FFF2-40B4-BE49-F238E27FC236}">
                <a16:creationId xmlns:a16="http://schemas.microsoft.com/office/drawing/2014/main" id="{BE5FCD97-98B9-485D-8B8D-7B79FCEE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5" name="AutoShape 19">
            <a:extLst>
              <a:ext uri="{FF2B5EF4-FFF2-40B4-BE49-F238E27FC236}">
                <a16:creationId xmlns:a16="http://schemas.microsoft.com/office/drawing/2014/main" id="{77BF0A38-A07E-41C1-A857-B8F22F23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6" name="AutoShape 20">
            <a:extLst>
              <a:ext uri="{FF2B5EF4-FFF2-40B4-BE49-F238E27FC236}">
                <a16:creationId xmlns:a16="http://schemas.microsoft.com/office/drawing/2014/main" id="{AB3158E6-10D5-4C18-8A2D-8DF55680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7" name="AutoShape 21">
            <a:extLst>
              <a:ext uri="{FF2B5EF4-FFF2-40B4-BE49-F238E27FC236}">
                <a16:creationId xmlns:a16="http://schemas.microsoft.com/office/drawing/2014/main" id="{A19C0669-240E-4716-BE5F-86EA393E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8" name="AutoShape 22">
            <a:extLst>
              <a:ext uri="{FF2B5EF4-FFF2-40B4-BE49-F238E27FC236}">
                <a16:creationId xmlns:a16="http://schemas.microsoft.com/office/drawing/2014/main" id="{80A7D3C8-5E3B-4AEF-8F17-EADFDB6E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40608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9" name="AutoShape 23">
            <a:extLst>
              <a:ext uri="{FF2B5EF4-FFF2-40B4-BE49-F238E27FC236}">
                <a16:creationId xmlns:a16="http://schemas.microsoft.com/office/drawing/2014/main" id="{5C70CD66-E103-4DFE-A6C8-9EDB9D338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60" name="AutoShape 24">
            <a:extLst>
              <a:ext uri="{FF2B5EF4-FFF2-40B4-BE49-F238E27FC236}">
                <a16:creationId xmlns:a16="http://schemas.microsoft.com/office/drawing/2014/main" id="{5D8D4978-3171-4CD6-B0E7-FF41364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0608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76420F15-F63E-4FE8-B19E-60527E2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3208338"/>
            <a:ext cx="533400" cy="1004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a=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62" name="AutoShape 26">
            <a:extLst>
              <a:ext uri="{FF2B5EF4-FFF2-40B4-BE49-F238E27FC236}">
                <a16:creationId xmlns:a16="http://schemas.microsoft.com/office/drawing/2014/main" id="{2112059E-2AB8-4E53-BE0C-D250751F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5274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63" name="Text Box 27">
            <a:extLst>
              <a:ext uri="{FF2B5EF4-FFF2-40B4-BE49-F238E27FC236}">
                <a16:creationId xmlns:a16="http://schemas.microsoft.com/office/drawing/2014/main" id="{1C881B8E-C19D-4074-904E-4D60177D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3222625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/>
              <a:t>10</a:t>
            </a:r>
          </a:p>
        </p:txBody>
      </p:sp>
      <p:sp>
        <p:nvSpPr>
          <p:cNvPr id="65564" name="AutoShape 28">
            <a:extLst>
              <a:ext uri="{FF2B5EF4-FFF2-40B4-BE49-F238E27FC236}">
                <a16:creationId xmlns:a16="http://schemas.microsoft.com/office/drawing/2014/main" id="{B16FA620-708C-4986-ABB1-0CD1DDEE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0608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B3D036AE-07CF-4648-A78A-E77C1CCB1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32226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-5.300000</a:t>
            </a:r>
          </a:p>
        </p:txBody>
      </p:sp>
      <p:sp>
        <p:nvSpPr>
          <p:cNvPr id="65570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98F2D72-7266-49F6-AF70-08ADE43B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71" name="Text Box 35">
            <a:extLst>
              <a:ext uri="{FF2B5EF4-FFF2-40B4-BE49-F238E27FC236}">
                <a16:creationId xmlns:a16="http://schemas.microsoft.com/office/drawing/2014/main" id="{B6561B1C-9D8B-4B4E-B4EF-1ED42306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908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int main( 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0" grpId="0" autoUpdateAnimBg="0"/>
      <p:bldP spid="65541" grpId="0" autoUpdateAnimBg="0"/>
      <p:bldP spid="65542" grpId="0" autoUpdateAnimBg="0"/>
      <p:bldP spid="65543" grpId="0" autoUpdateAnimBg="0"/>
      <p:bldP spid="65544" grpId="0" autoUpdateAnimBg="0"/>
      <p:bldP spid="65545" grpId="0" autoUpdateAnimBg="0"/>
      <p:bldP spid="65546" grpId="0" autoUpdateAnimBg="0"/>
      <p:bldP spid="65547" grpId="0" autoUpdateAnimBg="0"/>
      <p:bldP spid="65548" grpId="0" animBg="1"/>
      <p:bldP spid="65549" grpId="0" autoUpdateAnimBg="0"/>
      <p:bldP spid="65550" grpId="0" autoUpdateAnimBg="0"/>
      <p:bldP spid="65552" grpId="0" autoUpdateAnimBg="0"/>
      <p:bldP spid="65553" grpId="0" autoUpdateAnimBg="0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 autoUpdateAnimBg="0"/>
      <p:bldP spid="65562" grpId="0" animBg="1"/>
      <p:bldP spid="65563" grpId="0" autoUpdateAnimBg="0"/>
      <p:bldP spid="65564" grpId="0" animBg="1"/>
      <p:bldP spid="65551" grpId="0" autoUpdateAnimBg="0"/>
      <p:bldP spid="65570" grpId="0" animBg="1"/>
      <p:bldP spid="655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3DC2CFE-E301-43F5-BB1F-A9B8D4CE9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数</a:t>
            </a:r>
            <a:r>
              <a:rPr lang="en-US" altLang="zh-CN"/>
              <a:t> </a:t>
            </a:r>
            <a:r>
              <a:rPr lang="zh-CN" altLang="en-US"/>
              <a:t>据</a:t>
            </a:r>
            <a:r>
              <a:rPr lang="en-US" altLang="zh-CN"/>
              <a:t> </a:t>
            </a:r>
            <a:r>
              <a:rPr lang="zh-CN" altLang="en-US"/>
              <a:t>输</a:t>
            </a:r>
            <a:r>
              <a:rPr lang="en-US" altLang="zh-CN"/>
              <a:t> </a:t>
            </a:r>
            <a:r>
              <a:rPr lang="zh-CN" altLang="en-US"/>
              <a:t>出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78EBDC8A-F4E8-41BA-97EB-46C0E116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758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%d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9B735EEF-9476-468E-AB4E-6146DD59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75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按十进制输出整数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40F14722-703A-4C2A-B9AF-7E5BBFDA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623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%f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4412663D-EC64-4522-A3AC-122332CAB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按小数形式输出实数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97CB75D4-D794-47F4-8B27-01DBBE11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758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系统决定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E9B9CF33-F8D6-46DE-869E-F6B61C2D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05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660066"/>
                </a:solidFill>
              </a:rPr>
              <a:t>%md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F50C69EC-845F-4669-BC29-43946C47B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051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按十进制输出整数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548869E7-18C4-461A-905B-045B1F73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051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660066"/>
                </a:solidFill>
              </a:rPr>
              <a:t>占</a:t>
            </a:r>
            <a:r>
              <a:rPr lang="en-US" altLang="zh-CN" sz="2400" i="1">
                <a:solidFill>
                  <a:srgbClr val="660066"/>
                </a:solidFill>
              </a:rPr>
              <a:t>m</a:t>
            </a:r>
            <a:r>
              <a:rPr lang="zh-CN" altLang="en-US" sz="2400" i="1">
                <a:solidFill>
                  <a:srgbClr val="660066"/>
                </a:solidFill>
              </a:rPr>
              <a:t>位</a:t>
            </a: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138D18B6-4EDD-480B-B1AA-C36BAE1C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660066"/>
                </a:solidFill>
              </a:rPr>
              <a:t>%m.nf</a:t>
            </a: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794B60F4-886D-4DD4-B888-F33B1A022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按小数形式输出实数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FC65D6AF-DA62-432F-939A-DA819CFB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781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（小数占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位）</a:t>
            </a:r>
          </a:p>
        </p:txBody>
      </p:sp>
      <p:sp>
        <p:nvSpPr>
          <p:cNvPr id="64539" name="Text Box 27">
            <a:extLst>
              <a:ext uri="{FF2B5EF4-FFF2-40B4-BE49-F238E27FC236}">
                <a16:creationId xmlns:a16="http://schemas.microsoft.com/office/drawing/2014/main" id="{67E63F04-DBFD-4D21-B51E-25742134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33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sym typeface="Webdings" panose="05030102010509060703" pitchFamily="18" charset="2"/>
              </a:rPr>
              <a:t>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64540" name="Text Box 28">
            <a:extLst>
              <a:ext uri="{FF2B5EF4-FFF2-40B4-BE49-F238E27FC236}">
                <a16:creationId xmlns:a16="http://schemas.microsoft.com/office/drawing/2014/main" id="{BD48D92B-5122-4DD2-9860-8F0C0D1C9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7588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（实际位数）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7DE68CFE-5522-4D9C-ADB1-DAF73961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623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系统决定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9972655-FB21-470F-B818-852D7666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81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仿宋_GB2312" pitchFamily="49" charset="-122"/>
              </a:rPr>
              <a:t>...</a:t>
            </a:r>
          </a:p>
        </p:txBody>
      </p:sp>
      <p:sp>
        <p:nvSpPr>
          <p:cNvPr id="64550" name="Text Box 38">
            <a:extLst>
              <a:ext uri="{FF2B5EF4-FFF2-40B4-BE49-F238E27FC236}">
                <a16:creationId xmlns:a16="http://schemas.microsoft.com/office/drawing/2014/main" id="{AC8EB440-6C34-4DEE-8D87-96CE6183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1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仿宋_GB2312" pitchFamily="49" charset="-122"/>
              </a:rPr>
              <a:t>...</a:t>
            </a:r>
          </a:p>
        </p:txBody>
      </p:sp>
      <p:sp>
        <p:nvSpPr>
          <p:cNvPr id="64552" name="AutoShape 40">
            <a:extLst>
              <a:ext uri="{FF2B5EF4-FFF2-40B4-BE49-F238E27FC236}">
                <a16:creationId xmlns:a16="http://schemas.microsoft.com/office/drawing/2014/main" id="{5262584F-B3F1-4F66-A6B5-D15593357D3C}"/>
              </a:ext>
            </a:extLst>
          </p:cNvPr>
          <p:cNvSpPr>
            <a:spLocks/>
          </p:cNvSpPr>
          <p:nvPr/>
        </p:nvSpPr>
        <p:spPr bwMode="auto">
          <a:xfrm rot="-5400000">
            <a:off x="7463631" y="3501232"/>
            <a:ext cx="160337" cy="1066800"/>
          </a:xfrm>
          <a:prstGeom prst="leftBrace">
            <a:avLst>
              <a:gd name="adj1" fmla="val 55446"/>
              <a:gd name="adj2" fmla="val 50000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53" name="Text Box 41">
            <a:extLst>
              <a:ext uri="{FF2B5EF4-FFF2-40B4-BE49-F238E27FC236}">
                <a16:creationId xmlns:a16="http://schemas.microsoft.com/office/drawing/2014/main" id="{625A460E-6759-4AE9-8060-223EE374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38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n</a:t>
            </a:r>
            <a:r>
              <a:rPr lang="zh-CN" altLang="en-US" sz="240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位</a:t>
            </a:r>
          </a:p>
        </p:txBody>
      </p:sp>
      <p:sp>
        <p:nvSpPr>
          <p:cNvPr id="64554" name="AutoShape 42">
            <a:extLst>
              <a:ext uri="{FF2B5EF4-FFF2-40B4-BE49-F238E27FC236}">
                <a16:creationId xmlns:a16="http://schemas.microsoft.com/office/drawing/2014/main" id="{BC2BC50E-0171-4211-B526-7557678E277E}"/>
              </a:ext>
            </a:extLst>
          </p:cNvPr>
          <p:cNvSpPr>
            <a:spLocks/>
          </p:cNvSpPr>
          <p:nvPr/>
        </p:nvSpPr>
        <p:spPr bwMode="auto">
          <a:xfrm rot="-5400000">
            <a:off x="6673850" y="3155950"/>
            <a:ext cx="292100" cy="2667000"/>
          </a:xfrm>
          <a:prstGeom prst="leftBrace">
            <a:avLst>
              <a:gd name="adj1" fmla="val 76087"/>
              <a:gd name="adj2" fmla="val 50000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55" name="Text Box 43">
            <a:extLst>
              <a:ext uri="{FF2B5EF4-FFF2-40B4-BE49-F238E27FC236}">
                <a16:creationId xmlns:a16="http://schemas.microsoft.com/office/drawing/2014/main" id="{FA806089-7D9E-4A99-A84F-1B623E32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48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m</a:t>
            </a:r>
            <a:r>
              <a:rPr lang="zh-CN" altLang="en-US" sz="240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位</a:t>
            </a:r>
          </a:p>
        </p:txBody>
      </p:sp>
      <p:grpSp>
        <p:nvGrpSpPr>
          <p:cNvPr id="64571" name="Group 59">
            <a:extLst>
              <a:ext uri="{FF2B5EF4-FFF2-40B4-BE49-F238E27FC236}">
                <a16:creationId xmlns:a16="http://schemas.microsoft.com/office/drawing/2014/main" id="{C91DB0B0-263E-4B65-A3A4-68B0FE55427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696200" cy="3200400"/>
            <a:chOff x="336" y="912"/>
            <a:chExt cx="4848" cy="2016"/>
          </a:xfrm>
        </p:grpSpPr>
        <p:sp>
          <p:nvSpPr>
            <p:cNvPr id="29765" name="Text Box 3">
              <a:extLst>
                <a:ext uri="{FF2B5EF4-FFF2-40B4-BE49-F238E27FC236}">
                  <a16:creationId xmlns:a16="http://schemas.microsoft.com/office/drawing/2014/main" id="{3DCF6407-3FA5-4266-9B31-315D0ED06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3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仿宋_GB2312" pitchFamily="49" charset="-122"/>
                  <a:ea typeface="仿宋_GB2312" pitchFamily="49" charset="-122"/>
                </a:rPr>
                <a:t>格式说明</a:t>
              </a:r>
            </a:p>
          </p:txBody>
        </p:sp>
        <p:sp>
          <p:nvSpPr>
            <p:cNvPr id="29766" name="Text Box 4">
              <a:extLst>
                <a:ext uri="{FF2B5EF4-FFF2-40B4-BE49-F238E27FC236}">
                  <a16:creationId xmlns:a16="http://schemas.microsoft.com/office/drawing/2014/main" id="{90201A25-3D18-4597-A01F-F9F87EAD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23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仿宋_GB2312" pitchFamily="49" charset="-122"/>
                  <a:ea typeface="仿宋_GB2312" pitchFamily="49" charset="-122"/>
                </a:rPr>
                <a:t>意</a:t>
              </a:r>
              <a:r>
                <a:rPr lang="en-US" altLang="zh-CN" sz="2400">
                  <a:solidFill>
                    <a:srgbClr val="0000CC"/>
                  </a:solidFill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仿宋_GB2312" pitchFamily="49" charset="-122"/>
                  <a:ea typeface="仿宋_GB2312" pitchFamily="49" charset="-122"/>
                </a:rPr>
                <a:t>义</a:t>
              </a:r>
            </a:p>
          </p:txBody>
        </p:sp>
        <p:sp>
          <p:nvSpPr>
            <p:cNvPr id="29767" name="Line 6">
              <a:extLst>
                <a:ext uri="{FF2B5EF4-FFF2-40B4-BE49-F238E27FC236}">
                  <a16:creationId xmlns:a16="http://schemas.microsoft.com/office/drawing/2014/main" id="{E1655E03-E34A-4A3F-93BD-40397523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960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Line 7">
              <a:extLst>
                <a:ext uri="{FF2B5EF4-FFF2-40B4-BE49-F238E27FC236}">
                  <a16:creationId xmlns:a16="http://schemas.microsoft.com/office/drawing/2014/main" id="{02F19F65-151A-4785-9081-DE1F8C4F9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00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Line 8">
              <a:extLst>
                <a:ext uri="{FF2B5EF4-FFF2-40B4-BE49-F238E27FC236}">
                  <a16:creationId xmlns:a16="http://schemas.microsoft.com/office/drawing/2014/main" id="{BEB7FD09-2033-4EAD-99ED-591AC5179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928"/>
              <a:ext cx="48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0" name="Line 9">
              <a:extLst>
                <a:ext uri="{FF2B5EF4-FFF2-40B4-BE49-F238E27FC236}">
                  <a16:creationId xmlns:a16="http://schemas.microsoft.com/office/drawing/2014/main" id="{23A4EB13-B0AA-488F-A8B4-746F10131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Line 10">
              <a:extLst>
                <a:ext uri="{FF2B5EF4-FFF2-40B4-BE49-F238E27FC236}">
                  <a16:creationId xmlns:a16="http://schemas.microsoft.com/office/drawing/2014/main" id="{6F9BA277-567E-43A1-AE4D-2D86CB41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36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Line 11">
              <a:extLst>
                <a:ext uri="{FF2B5EF4-FFF2-40B4-BE49-F238E27FC236}">
                  <a16:creationId xmlns:a16="http://schemas.microsoft.com/office/drawing/2014/main" id="{FF9BF817-C091-4BA7-AF91-91097E3D2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12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Line 12">
              <a:extLst>
                <a:ext uri="{FF2B5EF4-FFF2-40B4-BE49-F238E27FC236}">
                  <a16:creationId xmlns:a16="http://schemas.microsoft.com/office/drawing/2014/main" id="{1B581E38-4EE8-458B-AF1B-69B6A71E3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60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4" name="Line 13">
              <a:extLst>
                <a:ext uri="{FF2B5EF4-FFF2-40B4-BE49-F238E27FC236}">
                  <a16:creationId xmlns:a16="http://schemas.microsoft.com/office/drawing/2014/main" id="{DE7C8C63-9D75-477C-BF93-0D03C204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974"/>
              <a:ext cx="0" cy="19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Text Box 14">
              <a:extLst>
                <a:ext uri="{FF2B5EF4-FFF2-40B4-BE49-F238E27FC236}">
                  <a16:creationId xmlns:a16="http://schemas.microsoft.com/office/drawing/2014/main" id="{D36ECFFE-B6FC-4D05-83AC-8E79B2CD7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1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仿宋_GB2312" pitchFamily="49" charset="-122"/>
                  <a:ea typeface="仿宋_GB2312" pitchFamily="49" charset="-122"/>
                </a:rPr>
                <a:t>数据宽度</a:t>
              </a:r>
            </a:p>
          </p:txBody>
        </p:sp>
      </p:grpSp>
      <p:sp>
        <p:nvSpPr>
          <p:cNvPr id="64556" name="Line 44">
            <a:extLst>
              <a:ext uri="{FF2B5EF4-FFF2-40B4-BE49-F238E27FC236}">
                <a16:creationId xmlns:a16="http://schemas.microsoft.com/office/drawing/2014/main" id="{08A7E286-D4FB-4F3E-866E-77B44A83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7" name="Line 45">
            <a:extLst>
              <a:ext uri="{FF2B5EF4-FFF2-40B4-BE49-F238E27FC236}">
                <a16:creationId xmlns:a16="http://schemas.microsoft.com/office/drawing/2014/main" id="{058379A8-3B3D-4FCD-B8A5-E7A2AF2A7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8" name="Line 46">
            <a:extLst>
              <a:ext uri="{FF2B5EF4-FFF2-40B4-BE49-F238E27FC236}">
                <a16:creationId xmlns:a16="http://schemas.microsoft.com/office/drawing/2014/main" id="{A05B29B0-34CF-4DE2-A4A7-1A7EDC106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9" name="Line 47">
            <a:extLst>
              <a:ext uri="{FF2B5EF4-FFF2-40B4-BE49-F238E27FC236}">
                <a16:creationId xmlns:a16="http://schemas.microsoft.com/office/drawing/2014/main" id="{66EF7941-5C54-4EEC-96EE-615722731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0" name="Line 48">
            <a:extLst>
              <a:ext uri="{FF2B5EF4-FFF2-40B4-BE49-F238E27FC236}">
                <a16:creationId xmlns:a16="http://schemas.microsoft.com/office/drawing/2014/main" id="{BEFB55C0-1D8B-4579-927B-EEE36E7C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1" name="Line 49">
            <a:extLst>
              <a:ext uri="{FF2B5EF4-FFF2-40B4-BE49-F238E27FC236}">
                <a16:creationId xmlns:a16="http://schemas.microsoft.com/office/drawing/2014/main" id="{A9D01809-F361-4FAD-B3AB-260A1561C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2" name="Line 50">
            <a:extLst>
              <a:ext uri="{FF2B5EF4-FFF2-40B4-BE49-F238E27FC236}">
                <a16:creationId xmlns:a16="http://schemas.microsoft.com/office/drawing/2014/main" id="{0B6CBC9C-8E09-4DF3-8CE9-E8F2E2F9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3" name="Line 51">
            <a:extLst>
              <a:ext uri="{FF2B5EF4-FFF2-40B4-BE49-F238E27FC236}">
                <a16:creationId xmlns:a16="http://schemas.microsoft.com/office/drawing/2014/main" id="{0F65159A-C74E-48B3-AB84-47E35A350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4" name="Text Box 52">
            <a:extLst>
              <a:ext uri="{FF2B5EF4-FFF2-40B4-BE49-F238E27FC236}">
                <a16:creationId xmlns:a16="http://schemas.microsoft.com/office/drawing/2014/main" id="{6C51FED2-DF9A-47D8-964C-73A59B8D3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仿宋_GB2312" pitchFamily="49" charset="-122"/>
              </a:rPr>
              <a:t>...</a:t>
            </a:r>
          </a:p>
        </p:txBody>
      </p:sp>
      <p:sp>
        <p:nvSpPr>
          <p:cNvPr id="64565" name="AutoShape 53">
            <a:extLst>
              <a:ext uri="{FF2B5EF4-FFF2-40B4-BE49-F238E27FC236}">
                <a16:creationId xmlns:a16="http://schemas.microsoft.com/office/drawing/2014/main" id="{A6D7D2ED-2B9F-4E02-9597-9AAFF22D4241}"/>
              </a:ext>
            </a:extLst>
          </p:cNvPr>
          <p:cNvSpPr>
            <a:spLocks/>
          </p:cNvSpPr>
          <p:nvPr/>
        </p:nvSpPr>
        <p:spPr bwMode="auto">
          <a:xfrm rot="-5400000">
            <a:off x="7311231" y="2510632"/>
            <a:ext cx="160337" cy="1066800"/>
          </a:xfrm>
          <a:prstGeom prst="leftBrace">
            <a:avLst>
              <a:gd name="adj1" fmla="val 55446"/>
              <a:gd name="adj2" fmla="val 50000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66" name="Line 54">
            <a:extLst>
              <a:ext uri="{FF2B5EF4-FFF2-40B4-BE49-F238E27FC236}">
                <a16:creationId xmlns:a16="http://schemas.microsoft.com/office/drawing/2014/main" id="{A21BAA77-540F-4EEB-A0A8-82A615456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7" name="Line 55">
            <a:extLst>
              <a:ext uri="{FF2B5EF4-FFF2-40B4-BE49-F238E27FC236}">
                <a16:creationId xmlns:a16="http://schemas.microsoft.com/office/drawing/2014/main" id="{E30EAF19-9469-414D-AE04-2C6911CCE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8" name="Line 56">
            <a:extLst>
              <a:ext uri="{FF2B5EF4-FFF2-40B4-BE49-F238E27FC236}">
                <a16:creationId xmlns:a16="http://schemas.microsoft.com/office/drawing/2014/main" id="{56338788-6E47-4F53-8DA6-E24BB31E2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69" name="Line 57">
            <a:extLst>
              <a:ext uri="{FF2B5EF4-FFF2-40B4-BE49-F238E27FC236}">
                <a16:creationId xmlns:a16="http://schemas.microsoft.com/office/drawing/2014/main" id="{9203C49E-0CE4-4FAF-AB04-B6CE6CFE0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2" name="Text Box 60">
            <a:extLst>
              <a:ext uri="{FF2B5EF4-FFF2-40B4-BE49-F238E27FC236}">
                <a16:creationId xmlns:a16="http://schemas.microsoft.com/office/drawing/2014/main" id="{9B5213DF-D307-4156-A6C4-5B328D37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314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输出数据宽度控制</a:t>
            </a:r>
          </a:p>
        </p:txBody>
      </p:sp>
      <p:sp>
        <p:nvSpPr>
          <p:cNvPr id="64573" name="Rectangle 61">
            <a:extLst>
              <a:ext uri="{FF2B5EF4-FFF2-40B4-BE49-F238E27FC236}">
                <a16:creationId xmlns:a16="http://schemas.microsoft.com/office/drawing/2014/main" id="{3AF45872-3593-4623-96E8-64FCEFEA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48200"/>
            <a:ext cx="5410200" cy="21336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AD587B79-D398-4B8A-808C-19432C09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436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printf("a=%d, %5d,%1d",a,a,a);</a:t>
            </a:r>
          </a:p>
        </p:txBody>
      </p:sp>
      <p:sp>
        <p:nvSpPr>
          <p:cNvPr id="64576" name="Text Box 64">
            <a:extLst>
              <a:ext uri="{FF2B5EF4-FFF2-40B4-BE49-F238E27FC236}">
                <a16:creationId xmlns:a16="http://schemas.microsoft.com/office/drawing/2014/main" id="{4F18168B-AB2C-4306-9933-795BD34D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94300"/>
            <a:ext cx="5562600" cy="698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b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200"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64577" name="Text Box 65">
            <a:extLst>
              <a:ext uri="{FF2B5EF4-FFF2-40B4-BE49-F238E27FC236}">
                <a16:creationId xmlns:a16="http://schemas.microsoft.com/office/drawing/2014/main" id="{B791A79B-7AB0-44D2-A787-F3EDBE74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225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a=</a:t>
            </a:r>
          </a:p>
        </p:txBody>
      </p:sp>
      <p:sp>
        <p:nvSpPr>
          <p:cNvPr id="64578" name="Text Box 66">
            <a:extLst>
              <a:ext uri="{FF2B5EF4-FFF2-40B4-BE49-F238E27FC236}">
                <a16:creationId xmlns:a16="http://schemas.microsoft.com/office/drawing/2014/main" id="{4AA895AB-A419-4FBF-A34D-23BDB83F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302250"/>
            <a:ext cx="76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23</a:t>
            </a:r>
          </a:p>
        </p:txBody>
      </p:sp>
      <p:sp>
        <p:nvSpPr>
          <p:cNvPr id="64579" name="Text Box 67">
            <a:extLst>
              <a:ext uri="{FF2B5EF4-FFF2-40B4-BE49-F238E27FC236}">
                <a16:creationId xmlns:a16="http://schemas.microsoft.com/office/drawing/2014/main" id="{E876BAB3-5D44-4C75-B7A4-4876F3715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0225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64582" name="Text Box 70">
            <a:extLst>
              <a:ext uri="{FF2B5EF4-FFF2-40B4-BE49-F238E27FC236}">
                <a16:creationId xmlns:a16="http://schemas.microsoft.com/office/drawing/2014/main" id="{41FCA145-0FB3-4CD7-A26A-0BBAA195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246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printf("t=%f,%5.2f,%3.2f",t,t,t); }</a:t>
            </a:r>
          </a:p>
        </p:txBody>
      </p:sp>
      <p:sp>
        <p:nvSpPr>
          <p:cNvPr id="64583" name="Text Box 71">
            <a:extLst>
              <a:ext uri="{FF2B5EF4-FFF2-40B4-BE49-F238E27FC236}">
                <a16:creationId xmlns:a16="http://schemas.microsoft.com/office/drawing/2014/main" id="{985C6895-F1E6-45AA-B9DD-69938381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705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64584" name="Text Box 72">
            <a:extLst>
              <a:ext uri="{FF2B5EF4-FFF2-40B4-BE49-F238E27FC236}">
                <a16:creationId xmlns:a16="http://schemas.microsoft.com/office/drawing/2014/main" id="{3D9AD412-5C6B-4F7B-9B47-40ED8D8E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270500"/>
            <a:ext cx="99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2.35</a:t>
            </a:r>
          </a:p>
        </p:txBody>
      </p:sp>
      <p:grpSp>
        <p:nvGrpSpPr>
          <p:cNvPr id="64585" name="Group 73">
            <a:extLst>
              <a:ext uri="{FF2B5EF4-FFF2-40B4-BE49-F238E27FC236}">
                <a16:creationId xmlns:a16="http://schemas.microsoft.com/office/drawing/2014/main" id="{69674F95-4817-4816-B9B2-4CEBD07903B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70500"/>
            <a:ext cx="914400" cy="427038"/>
            <a:chOff x="3936" y="3024"/>
            <a:chExt cx="576" cy="269"/>
          </a:xfrm>
        </p:grpSpPr>
        <p:sp>
          <p:nvSpPr>
            <p:cNvPr id="29759" name="Text Box 74">
              <a:extLst>
                <a:ext uri="{FF2B5EF4-FFF2-40B4-BE49-F238E27FC236}">
                  <a16:creationId xmlns:a16="http://schemas.microsoft.com/office/drawing/2014/main" id="{2C4EF2F7-6BF9-4E26-881E-E670A5F02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Arial" panose="020B0604020202020204" pitchFamily="34" charset="0"/>
                  <a:ea typeface="仿宋_GB2312" pitchFamily="49" charset="-122"/>
                </a:rPr>
                <a:t>23</a:t>
              </a:r>
            </a:p>
          </p:txBody>
        </p:sp>
        <p:grpSp>
          <p:nvGrpSpPr>
            <p:cNvPr id="29760" name="Group 75">
              <a:extLst>
                <a:ext uri="{FF2B5EF4-FFF2-40B4-BE49-F238E27FC236}">
                  <a16:creationId xmlns:a16="http://schemas.microsoft.com/office/drawing/2014/main" id="{469AC35C-BDD2-4780-890C-A685DD2A7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120"/>
              <a:ext cx="240" cy="96"/>
              <a:chOff x="4800" y="2371"/>
              <a:chExt cx="240" cy="96"/>
            </a:xfrm>
          </p:grpSpPr>
          <p:grpSp>
            <p:nvGrpSpPr>
              <p:cNvPr id="29761" name="Group 76">
                <a:extLst>
                  <a:ext uri="{FF2B5EF4-FFF2-40B4-BE49-F238E27FC236}">
                    <a16:creationId xmlns:a16="http://schemas.microsoft.com/office/drawing/2014/main" id="{EC09BCC3-AB97-48B7-953A-BF9B0217D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371"/>
                <a:ext cx="144" cy="96"/>
                <a:chOff x="4464" y="4080"/>
                <a:chExt cx="144" cy="96"/>
              </a:xfrm>
            </p:grpSpPr>
            <p:sp>
              <p:nvSpPr>
                <p:cNvPr id="29763" name="Rectangle 77">
                  <a:extLst>
                    <a:ext uri="{FF2B5EF4-FFF2-40B4-BE49-F238E27FC236}">
                      <a16:creationId xmlns:a16="http://schemas.microsoft.com/office/drawing/2014/main" id="{F4EF150E-306B-4CFA-8C88-23AB6651C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4080"/>
                  <a:ext cx="48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3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2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64" name="Rectangle 78">
                  <a:extLst>
                    <a:ext uri="{FF2B5EF4-FFF2-40B4-BE49-F238E27FC236}">
                      <a16:creationId xmlns:a16="http://schemas.microsoft.com/office/drawing/2014/main" id="{C8BE14BB-53BA-4271-90A6-74408871F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4080"/>
                  <a:ext cx="48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3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sz="2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Pct val="80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762" name="Rectangle 79">
                <a:extLst>
                  <a:ext uri="{FF2B5EF4-FFF2-40B4-BE49-F238E27FC236}">
                    <a16:creationId xmlns:a16="http://schemas.microsoft.com/office/drawing/2014/main" id="{E154F736-67CE-415D-9591-827F27C2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371"/>
                <a:ext cx="4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4592" name="Group 80">
            <a:extLst>
              <a:ext uri="{FF2B5EF4-FFF2-40B4-BE49-F238E27FC236}">
                <a16:creationId xmlns:a16="http://schemas.microsoft.com/office/drawing/2014/main" id="{41A2633B-AF24-40EA-8605-1373D8145D3E}"/>
              </a:ext>
            </a:extLst>
          </p:cNvPr>
          <p:cNvGrpSpPr>
            <a:grpSpLocks/>
          </p:cNvGrpSpPr>
          <p:nvPr/>
        </p:nvGrpSpPr>
        <p:grpSpPr bwMode="auto">
          <a:xfrm>
            <a:off x="7196138" y="5270500"/>
            <a:ext cx="804862" cy="427038"/>
            <a:chOff x="5397" y="3379"/>
            <a:chExt cx="507" cy="269"/>
          </a:xfrm>
        </p:grpSpPr>
        <p:sp>
          <p:nvSpPr>
            <p:cNvPr id="29757" name="Text Box 81">
              <a:extLst>
                <a:ext uri="{FF2B5EF4-FFF2-40B4-BE49-F238E27FC236}">
                  <a16:creationId xmlns:a16="http://schemas.microsoft.com/office/drawing/2014/main" id="{ACF30056-ECC3-40D4-AF75-75470FDF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3379"/>
              <a:ext cx="4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Arial" panose="020B0604020202020204" pitchFamily="34" charset="0"/>
                  <a:ea typeface="仿宋_GB2312" pitchFamily="49" charset="-122"/>
                </a:rPr>
                <a:t>2.35</a:t>
              </a:r>
            </a:p>
          </p:txBody>
        </p:sp>
        <p:sp>
          <p:nvSpPr>
            <p:cNvPr id="29758" name="Rectangle 82">
              <a:extLst>
                <a:ext uri="{FF2B5EF4-FFF2-40B4-BE49-F238E27FC236}">
                  <a16:creationId xmlns:a16="http://schemas.microsoft.com/office/drawing/2014/main" id="{DF21F8AD-9530-497C-B496-AE6E9B62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3477"/>
              <a:ext cx="4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64595" name="AutoShape 83">
            <a:extLst>
              <a:ext uri="{FF2B5EF4-FFF2-40B4-BE49-F238E27FC236}">
                <a16:creationId xmlns:a16="http://schemas.microsoft.com/office/drawing/2014/main" id="{E42B36EF-FA75-4059-8B1B-5E26A812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3402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9525">
            <a:solidFill>
              <a:srgbClr val="FBED3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96" name="Text Box 84">
            <a:extLst>
              <a:ext uri="{FF2B5EF4-FFF2-40B4-BE49-F238E27FC236}">
                <a16:creationId xmlns:a16="http://schemas.microsoft.com/office/drawing/2014/main" id="{6850983C-7873-48B8-8134-FE3926ADF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70500"/>
            <a:ext cx="60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23</a:t>
            </a:r>
          </a:p>
        </p:txBody>
      </p:sp>
      <p:sp>
        <p:nvSpPr>
          <p:cNvPr id="64597" name="Text Box 85">
            <a:extLst>
              <a:ext uri="{FF2B5EF4-FFF2-40B4-BE49-F238E27FC236}">
                <a16:creationId xmlns:a16="http://schemas.microsoft.com/office/drawing/2014/main" id="{AAFD6D0E-6BF1-404F-B01C-ABEE5F3A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81600"/>
            <a:ext cx="457200" cy="698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118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t=</a:t>
            </a:r>
          </a:p>
        </p:txBody>
      </p:sp>
      <p:sp>
        <p:nvSpPr>
          <p:cNvPr id="64598" name="Text Box 86">
            <a:extLst>
              <a:ext uri="{FF2B5EF4-FFF2-40B4-BE49-F238E27FC236}">
                <a16:creationId xmlns:a16="http://schemas.microsoft.com/office/drawing/2014/main" id="{41EACBF1-33E3-488A-BA2D-C9F0512F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0500"/>
            <a:ext cx="175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2.346000</a:t>
            </a:r>
          </a:p>
        </p:txBody>
      </p:sp>
      <p:sp>
        <p:nvSpPr>
          <p:cNvPr id="64599" name="Text Box 87">
            <a:extLst>
              <a:ext uri="{FF2B5EF4-FFF2-40B4-BE49-F238E27FC236}">
                <a16:creationId xmlns:a16="http://schemas.microsoft.com/office/drawing/2014/main" id="{24592524-D57C-45B6-9CCD-0510BE33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9903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int main(  )</a:t>
            </a:r>
          </a:p>
        </p:txBody>
      </p:sp>
      <p:sp>
        <p:nvSpPr>
          <p:cNvPr id="64600" name="Text Box 88">
            <a:extLst>
              <a:ext uri="{FF2B5EF4-FFF2-40B4-BE49-F238E27FC236}">
                <a16:creationId xmlns:a16="http://schemas.microsoft.com/office/drawing/2014/main" id="{0C8CD101-1195-4C3E-A079-081D72DBD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{ int  a=23;</a:t>
            </a:r>
          </a:p>
        </p:txBody>
      </p:sp>
      <p:sp>
        <p:nvSpPr>
          <p:cNvPr id="64601" name="Text Box 89">
            <a:extLst>
              <a:ext uri="{FF2B5EF4-FFF2-40B4-BE49-F238E27FC236}">
                <a16:creationId xmlns:a16="http://schemas.microsoft.com/office/drawing/2014/main" id="{06B2E643-C313-423B-85BB-207D2F4D5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float  t=2.346;</a:t>
            </a:r>
          </a:p>
        </p:txBody>
      </p:sp>
      <p:sp>
        <p:nvSpPr>
          <p:cNvPr id="64602" name="Text Box 90">
            <a:extLst>
              <a:ext uri="{FF2B5EF4-FFF2-40B4-BE49-F238E27FC236}">
                <a16:creationId xmlns:a16="http://schemas.microsoft.com/office/drawing/2014/main" id="{D0555DD9-C076-47ED-AFC7-7B8768371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2446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64603" name="Text Box 91">
            <a:extLst>
              <a:ext uri="{FF2B5EF4-FFF2-40B4-BE49-F238E27FC236}">
                <a16:creationId xmlns:a16="http://schemas.microsoft.com/office/drawing/2014/main" id="{87DAC903-A68F-4304-AAFA-5D75569D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2705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64604" name="Text Box 92">
            <a:extLst>
              <a:ext uri="{FF2B5EF4-FFF2-40B4-BE49-F238E27FC236}">
                <a16:creationId xmlns:a16="http://schemas.microsoft.com/office/drawing/2014/main" id="{20827B81-6341-496D-87C3-B88395A5E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71800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m</a:t>
            </a:r>
            <a:r>
              <a:rPr lang="zh-CN" altLang="en-US" sz="240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位</a:t>
            </a:r>
          </a:p>
        </p:txBody>
      </p:sp>
      <p:sp>
        <p:nvSpPr>
          <p:cNvPr id="64607" name="Text Box 95">
            <a:extLst>
              <a:ext uri="{FF2B5EF4-FFF2-40B4-BE49-F238E27FC236}">
                <a16:creationId xmlns:a16="http://schemas.microsoft.com/office/drawing/2014/main" id="{D2925D05-D138-47E4-B0D6-8957BF69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#include &lt;stdio.h&gt;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3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1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6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6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6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6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00" fill="hold"/>
                                        <p:tgtEl>
                                          <p:spTgt spid="6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3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autoUpdateAnimBg="0"/>
      <p:bldP spid="64528" grpId="0" autoUpdateAnimBg="0"/>
      <p:bldP spid="64529" grpId="0" autoUpdateAnimBg="0"/>
      <p:bldP spid="64530" grpId="0" autoUpdateAnimBg="0"/>
      <p:bldP spid="64531" grpId="0" autoUpdateAnimBg="0"/>
      <p:bldP spid="64532" grpId="0" autoUpdateAnimBg="0"/>
      <p:bldP spid="64534" grpId="0" autoUpdateAnimBg="0"/>
      <p:bldP spid="64535" grpId="0" autoUpdateAnimBg="0"/>
      <p:bldP spid="64536" grpId="0" autoUpdateAnimBg="0"/>
      <p:bldP spid="64537" grpId="0" autoUpdateAnimBg="0"/>
      <p:bldP spid="64538" grpId="0" autoUpdateAnimBg="0"/>
      <p:bldP spid="64539" grpId="0" autoUpdateAnimBg="0"/>
      <p:bldP spid="64540" grpId="0" autoUpdateAnimBg="0"/>
      <p:bldP spid="64541" grpId="0" autoUpdateAnimBg="0"/>
      <p:bldP spid="64545" grpId="0" autoUpdateAnimBg="0"/>
      <p:bldP spid="64550" grpId="0" autoUpdateAnimBg="0"/>
      <p:bldP spid="64552" grpId="0" animBg="1"/>
      <p:bldP spid="64553" grpId="0" autoUpdateAnimBg="0"/>
      <p:bldP spid="64554" grpId="0" animBg="1"/>
      <p:bldP spid="64555" grpId="0" autoUpdateAnimBg="0"/>
      <p:bldP spid="64564" grpId="0" autoUpdateAnimBg="0"/>
      <p:bldP spid="64565" grpId="0" animBg="1"/>
      <p:bldP spid="64572" grpId="0" autoUpdateAnimBg="0"/>
      <p:bldP spid="64573" grpId="0" animBg="1"/>
      <p:bldP spid="64575" grpId="0" autoUpdateAnimBg="0"/>
      <p:bldP spid="64576" grpId="0" animBg="1" autoUpdateAnimBg="0"/>
      <p:bldP spid="64577" grpId="0" autoUpdateAnimBg="0"/>
      <p:bldP spid="64578" grpId="0" autoUpdateAnimBg="0"/>
      <p:bldP spid="64579" grpId="0" autoUpdateAnimBg="0"/>
      <p:bldP spid="64582" grpId="0" autoUpdateAnimBg="0"/>
      <p:bldP spid="64583" grpId="0" autoUpdateAnimBg="0"/>
      <p:bldP spid="64584" grpId="0" autoUpdateAnimBg="0"/>
      <p:bldP spid="64595" grpId="0" animBg="1"/>
      <p:bldP spid="64596" grpId="0" autoUpdateAnimBg="0"/>
      <p:bldP spid="64597" grpId="0" animBg="1" autoUpdateAnimBg="0"/>
      <p:bldP spid="64598" grpId="0" autoUpdateAnimBg="0"/>
      <p:bldP spid="64599" grpId="0" autoUpdateAnimBg="0"/>
      <p:bldP spid="64600" grpId="0" autoUpdateAnimBg="0"/>
      <p:bldP spid="64601" grpId="0" autoUpdateAnimBg="0"/>
      <p:bldP spid="64602" grpId="0" autoUpdateAnimBg="0"/>
      <p:bldP spid="64603" grpId="0" autoUpdateAnimBg="0"/>
      <p:bldP spid="64604" grpId="0" autoUpdateAnimBg="0"/>
      <p:bldP spid="646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5AEE65B-9DB9-4481-A81C-5918BF136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数据输入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5B5C8955-078B-4325-B982-18127351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41438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 scanf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函数的格式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1C83A86B-E111-4633-B2A2-9E906320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38020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scanf("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格式控制</a:t>
            </a: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",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地址表</a:t>
            </a: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)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D0C94E4F-2D63-4762-8FEE-29673EEA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3276600"/>
            <a:ext cx="494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_GB2312" pitchFamily="49" charset="-122"/>
              </a:rPr>
              <a:t>如：</a:t>
            </a: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scanf("%d,%f",&amp;a,&amp;b)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E1743E0-97E7-4E6D-868A-38C0AC95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175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地址表列：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801C096E-DA9F-43FB-BFC5-35007ADD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251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&amp;a:</a:t>
            </a:r>
            <a:r>
              <a:rPr lang="zh-CN" altLang="en-US" sz="2200">
                <a:ea typeface="仿宋_GB2312" pitchFamily="49" charset="-122"/>
              </a:rPr>
              <a:t>变量</a:t>
            </a:r>
            <a:r>
              <a:rPr lang="en-US" altLang="zh-CN" sz="2200">
                <a:ea typeface="仿宋_GB2312" pitchFamily="49" charset="-122"/>
              </a:rPr>
              <a:t>a</a:t>
            </a:r>
            <a:r>
              <a:rPr lang="zh-CN" altLang="en-US" sz="2200">
                <a:ea typeface="仿宋_GB2312" pitchFamily="49" charset="-122"/>
              </a:rPr>
              <a:t>的地址</a:t>
            </a:r>
            <a:endParaRPr lang="zh-CN" altLang="en-US" sz="22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5CDA06D-D29F-41D0-B6AE-AF1C94C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73563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&amp;b:</a:t>
            </a:r>
            <a:r>
              <a:rPr lang="zh-CN" altLang="en-US" sz="2200">
                <a:ea typeface="仿宋_GB2312" pitchFamily="49" charset="-122"/>
              </a:rPr>
              <a:t>变量</a:t>
            </a:r>
            <a:r>
              <a:rPr lang="en-US" altLang="zh-CN" sz="2200">
                <a:ea typeface="仿宋_GB2312" pitchFamily="49" charset="-122"/>
              </a:rPr>
              <a:t>b</a:t>
            </a:r>
            <a:r>
              <a:rPr lang="zh-CN" altLang="en-US" sz="2200">
                <a:ea typeface="仿宋_GB2312" pitchFamily="49" charset="-122"/>
              </a:rPr>
              <a:t>的地址</a:t>
            </a:r>
            <a:endParaRPr lang="zh-CN" altLang="en-US" sz="22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6515DC32-E14B-46D2-A142-542EB12C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9075"/>
            <a:ext cx="38782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scanf("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格式控制</a:t>
            </a: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",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地址表</a:t>
            </a:r>
            <a:r>
              <a:rPr lang="en-US" altLang="zh-CN" sz="2400">
                <a:solidFill>
                  <a:schemeClr val="accent2"/>
                </a:solidFill>
                <a:latin typeface="Arial" charset="0"/>
                <a:ea typeface="仿宋_GB2312" charset="0"/>
                <a:cs typeface="仿宋_GB2312" charset="0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仿宋_GB2312" charset="0"/>
                <a:cs typeface="仿宋_GB2312" charset="0"/>
              </a:rPr>
              <a:t>;</a:t>
            </a:r>
            <a:endParaRPr lang="en-US" altLang="zh-CN" sz="2400">
              <a:solidFill>
                <a:schemeClr val="accent2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9E10C599-85A6-4FF2-AA90-03E7DB681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55838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数据输入语句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A6B41ACE-6C2F-4903-B913-6D5D4FFE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仿宋_GB2312" pitchFamily="49" charset="-122"/>
              </a:rPr>
              <a:t>；</a:t>
            </a: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73F79CA-D33F-4FDB-9F49-0A6BC89B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1844675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%d</a:t>
            </a:r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FBD5C01D-C627-4E0F-BEBA-5D66E0DB4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44675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按十进制输入整数</a:t>
            </a:r>
          </a:p>
        </p:txBody>
      </p:sp>
      <p:grpSp>
        <p:nvGrpSpPr>
          <p:cNvPr id="67680" name="Group 96">
            <a:extLst>
              <a:ext uri="{FF2B5EF4-FFF2-40B4-BE49-F238E27FC236}">
                <a16:creationId xmlns:a16="http://schemas.microsoft.com/office/drawing/2014/main" id="{0B4E73F8-BDA6-45B7-A85D-D50012A14E7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371600"/>
            <a:ext cx="4202113" cy="1905000"/>
            <a:chOff x="2928" y="1018"/>
            <a:chExt cx="2647" cy="1200"/>
          </a:xfrm>
        </p:grpSpPr>
        <p:sp>
          <p:nvSpPr>
            <p:cNvPr id="30776" name="Text Box 25">
              <a:extLst>
                <a:ext uri="{FF2B5EF4-FFF2-40B4-BE49-F238E27FC236}">
                  <a16:creationId xmlns:a16="http://schemas.microsoft.com/office/drawing/2014/main" id="{039E9794-FA27-42A6-A34C-1435341F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44"/>
              <a:ext cx="6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ea typeface="仿宋_GB2312" pitchFamily="49" charset="-122"/>
                </a:rPr>
                <a:t>格式说明</a:t>
              </a:r>
            </a:p>
          </p:txBody>
        </p:sp>
        <p:sp>
          <p:nvSpPr>
            <p:cNvPr id="30777" name="Text Box 28">
              <a:extLst>
                <a:ext uri="{FF2B5EF4-FFF2-40B4-BE49-F238E27FC236}">
                  <a16:creationId xmlns:a16="http://schemas.microsoft.com/office/drawing/2014/main" id="{0A8D9D7B-C201-42CE-B3A8-54C7F120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1018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ea typeface="仿宋_GB2312" pitchFamily="49" charset="-122"/>
                </a:rPr>
                <a:t>格式控制</a:t>
              </a:r>
            </a:p>
          </p:txBody>
        </p:sp>
        <p:sp>
          <p:nvSpPr>
            <p:cNvPr id="30778" name="Text Box 29">
              <a:extLst>
                <a:ext uri="{FF2B5EF4-FFF2-40B4-BE49-F238E27FC236}">
                  <a16:creationId xmlns:a16="http://schemas.microsoft.com/office/drawing/2014/main" id="{3A88B33F-5960-4F0E-9F7F-44E4F11AD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" y="1028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ea typeface="仿宋_GB2312" pitchFamily="49" charset="-122"/>
                </a:rPr>
                <a:t>意</a:t>
              </a:r>
              <a:r>
                <a:rPr lang="en-US" altLang="zh-CN" sz="2400">
                  <a:solidFill>
                    <a:schemeClr val="accent2"/>
                  </a:solidFill>
                  <a:ea typeface="仿宋_GB2312" pitchFamily="49" charset="-122"/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  <a:ea typeface="仿宋_GB2312" pitchFamily="49" charset="-122"/>
                </a:rPr>
                <a:t>义</a:t>
              </a:r>
            </a:p>
          </p:txBody>
        </p:sp>
        <p:grpSp>
          <p:nvGrpSpPr>
            <p:cNvPr id="30779" name="Group 95">
              <a:extLst>
                <a:ext uri="{FF2B5EF4-FFF2-40B4-BE49-F238E27FC236}">
                  <a16:creationId xmlns:a16="http://schemas.microsoft.com/office/drawing/2014/main" id="{795B0899-266A-46DD-A105-C5FD91C4A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5" y="1066"/>
              <a:ext cx="2640" cy="1152"/>
              <a:chOff x="2935" y="1066"/>
              <a:chExt cx="2640" cy="1152"/>
            </a:xfrm>
          </p:grpSpPr>
          <p:sp>
            <p:nvSpPr>
              <p:cNvPr id="30780" name="Line 31">
                <a:extLst>
                  <a:ext uri="{FF2B5EF4-FFF2-40B4-BE49-F238E27FC236}">
                    <a16:creationId xmlns:a16="http://schemas.microsoft.com/office/drawing/2014/main" id="{3848FF88-4CC9-418B-97C9-75DD73D9E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5" y="1066"/>
                <a:ext cx="2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1" name="Line 32">
                <a:extLst>
                  <a:ext uri="{FF2B5EF4-FFF2-40B4-BE49-F238E27FC236}">
                    <a16:creationId xmlns:a16="http://schemas.microsoft.com/office/drawing/2014/main" id="{C8419817-56B7-4478-8401-859F417EA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5" y="1306"/>
                <a:ext cx="2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2" name="Line 33">
                <a:extLst>
                  <a:ext uri="{FF2B5EF4-FFF2-40B4-BE49-F238E27FC236}">
                    <a16:creationId xmlns:a16="http://schemas.microsoft.com/office/drawing/2014/main" id="{19E6C3E5-C952-4F53-AA1E-2BF398A71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3" y="2218"/>
                <a:ext cx="2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3" name="Line 34">
                <a:extLst>
                  <a:ext uri="{FF2B5EF4-FFF2-40B4-BE49-F238E27FC236}">
                    <a16:creationId xmlns:a16="http://schemas.microsoft.com/office/drawing/2014/main" id="{D02F0BCE-4629-4B86-8D3C-D2B09E681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06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4" name="Line 35">
                <a:extLst>
                  <a:ext uri="{FF2B5EF4-FFF2-40B4-BE49-F238E27FC236}">
                    <a16:creationId xmlns:a16="http://schemas.microsoft.com/office/drawing/2014/main" id="{312B7309-29BF-4B21-9EAD-33F06C6F9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3" y="1930"/>
                <a:ext cx="2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5" name="Line 36">
                <a:extLst>
                  <a:ext uri="{FF2B5EF4-FFF2-40B4-BE49-F238E27FC236}">
                    <a16:creationId xmlns:a16="http://schemas.microsoft.com/office/drawing/2014/main" id="{9FE956A1-C769-4AC0-8D89-04440587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42"/>
                <a:ext cx="21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6" name="Line 37">
                <a:extLst>
                  <a:ext uri="{FF2B5EF4-FFF2-40B4-BE49-F238E27FC236}">
                    <a16:creationId xmlns:a16="http://schemas.microsoft.com/office/drawing/2014/main" id="{4E06CE5F-74B7-4BE3-AFBF-BBEA1D74E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" y="106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622" name="Text Box 38">
            <a:extLst>
              <a:ext uri="{FF2B5EF4-FFF2-40B4-BE49-F238E27FC236}">
                <a16:creationId xmlns:a16="http://schemas.microsoft.com/office/drawing/2014/main" id="{15A2EA7C-905D-48BB-99AA-6FCAAC2B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22860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%f</a:t>
            </a:r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BE909329-7101-4203-AE1E-278A95E5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01875"/>
            <a:ext cx="334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按小数形式输入实数</a:t>
            </a:r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87121DA8-BEC4-4133-9445-55093468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03525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其它字符</a:t>
            </a: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44AB09C-DE95-4ACA-809E-EC3B45A2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27590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原样输入</a:t>
            </a:r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06200AB1-DA8D-4A1A-8B6E-47D0C26D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87763"/>
            <a:ext cx="2133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&amp;:</a:t>
            </a:r>
            <a:r>
              <a:rPr lang="zh-CN" altLang="en-US" sz="2200">
                <a:ea typeface="仿宋_GB2312" pitchFamily="49" charset="-122"/>
              </a:rPr>
              <a:t>地址运算符</a:t>
            </a:r>
            <a:endParaRPr lang="zh-CN" altLang="en-US" sz="22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4BD3C18A-927B-4032-BAD7-3E328509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08525"/>
            <a:ext cx="175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格式控制：</a:t>
            </a: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AA031F53-352C-48EB-9465-E313CD84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54563"/>
            <a:ext cx="274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仿宋_GB2312" pitchFamily="49" charset="-122"/>
                <a:ea typeface="仿宋_GB2312" pitchFamily="49" charset="-122"/>
              </a:rPr>
              <a:t>指定数据输入的格式</a:t>
            </a:r>
            <a:endParaRPr lang="zh-CN" altLang="en-US" sz="220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F6E43061-A166-4B7F-A52D-87B778375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657600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0" name="Rectangle 46">
            <a:extLst>
              <a:ext uri="{FF2B5EF4-FFF2-40B4-BE49-F238E27FC236}">
                <a16:creationId xmlns:a16="http://schemas.microsoft.com/office/drawing/2014/main" id="{AE0B1B7A-9A42-4C82-A76F-52AEEF8D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3276600"/>
            <a:ext cx="914400" cy="381000"/>
          </a:xfrm>
          <a:prstGeom prst="rect">
            <a:avLst/>
          </a:prstGeom>
          <a:noFill/>
          <a:ln w="57150" cmpd="thinThick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67631" name="Text Box 47">
            <a:extLst>
              <a:ext uri="{FF2B5EF4-FFF2-40B4-BE49-F238E27FC236}">
                <a16:creationId xmlns:a16="http://schemas.microsoft.com/office/drawing/2014/main" id="{0D0C39E8-09C7-4171-A212-8E37195F6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49625"/>
            <a:ext cx="457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例如：设</a:t>
            </a:r>
            <a:r>
              <a:rPr lang="en-US" altLang="zh-CN" sz="2400">
                <a:ea typeface="仿宋_GB2312" pitchFamily="49" charset="-122"/>
              </a:rPr>
              <a:t>a=2,b=2.5,</a:t>
            </a:r>
            <a:r>
              <a:rPr lang="zh-CN" altLang="en-US" sz="2400">
                <a:ea typeface="仿宋_GB2312" pitchFamily="49" charset="-122"/>
              </a:rPr>
              <a:t>写出执行下面的语句时，数据输入的形式。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A332A58C-E5FA-4494-A6B3-AB94B557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038600"/>
            <a:ext cx="31924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scanf("%d%f",&amp;a,&amp;b);</a:t>
            </a:r>
          </a:p>
        </p:txBody>
      </p:sp>
      <p:sp>
        <p:nvSpPr>
          <p:cNvPr id="67633" name="Text Box 49">
            <a:extLst>
              <a:ext uri="{FF2B5EF4-FFF2-40B4-BE49-F238E27FC236}">
                <a16:creationId xmlns:a16="http://schemas.microsoft.com/office/drawing/2014/main" id="{EDF0FD3B-9C41-4DAB-9A6C-5EAC68002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953000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scanf("%d,%f",&amp;a,&amp;b);</a:t>
            </a:r>
          </a:p>
        </p:txBody>
      </p:sp>
      <p:sp>
        <p:nvSpPr>
          <p:cNvPr id="67634" name="Text Box 50">
            <a:extLst>
              <a:ext uri="{FF2B5EF4-FFF2-40B4-BE49-F238E27FC236}">
                <a16:creationId xmlns:a16="http://schemas.microsoft.com/office/drawing/2014/main" id="{2343586C-407C-4CA2-981C-DFEB718B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5867400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660066"/>
                </a:solidFill>
                <a:latin typeface="Arial" panose="020B0604020202020204" pitchFamily="34" charset="0"/>
                <a:ea typeface="仿宋_GB2312" pitchFamily="49" charset="-122"/>
              </a:rPr>
              <a:t>scanf("a=%d,b=%f",&amp;a,&amp;b);</a:t>
            </a: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C498D8D0-52C5-400F-A33C-CF67A535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495800"/>
            <a:ext cx="1447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7636" name="Text Box 52">
            <a:extLst>
              <a:ext uri="{FF2B5EF4-FFF2-40B4-BE49-F238E27FC236}">
                <a16:creationId xmlns:a16="http://schemas.microsoft.com/office/drawing/2014/main" id="{8F631D1B-3451-4C54-B033-1B444653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44656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67637" name="Text Box 53">
            <a:extLst>
              <a:ext uri="{FF2B5EF4-FFF2-40B4-BE49-F238E27FC236}">
                <a16:creationId xmlns:a16="http://schemas.microsoft.com/office/drawing/2014/main" id="{917D922E-2A6C-499F-8A03-7FEC1F521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446563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2.5</a:t>
            </a:r>
          </a:p>
        </p:txBody>
      </p:sp>
      <p:sp>
        <p:nvSpPr>
          <p:cNvPr id="67638" name="Text Box 54">
            <a:extLst>
              <a:ext uri="{FF2B5EF4-FFF2-40B4-BE49-F238E27FC236}">
                <a16:creationId xmlns:a16="http://schemas.microsoft.com/office/drawing/2014/main" id="{DEC33C5D-B258-465D-A10E-8A5003FA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6563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</a:t>
            </a:r>
            <a:endParaRPr lang="en-US" altLang="zh-CN" sz="2200">
              <a:solidFill>
                <a:schemeClr val="accent2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67639" name="Text Box 55">
            <a:extLst>
              <a:ext uri="{FF2B5EF4-FFF2-40B4-BE49-F238E27FC236}">
                <a16:creationId xmlns:a16="http://schemas.microsoft.com/office/drawing/2014/main" id="{B997CEBC-9B40-4C56-9480-9F242F75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336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数据用空格分开</a:t>
            </a:r>
          </a:p>
        </p:txBody>
      </p:sp>
      <p:sp>
        <p:nvSpPr>
          <p:cNvPr id="67640" name="Rectangle 56">
            <a:extLst>
              <a:ext uri="{FF2B5EF4-FFF2-40B4-BE49-F238E27FC236}">
                <a16:creationId xmlns:a16="http://schemas.microsoft.com/office/drawing/2014/main" id="{20924A86-D7A5-47CF-8B89-B00774B1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5410200"/>
            <a:ext cx="1447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7641" name="Text Box 57">
            <a:extLst>
              <a:ext uri="{FF2B5EF4-FFF2-40B4-BE49-F238E27FC236}">
                <a16:creationId xmlns:a16="http://schemas.microsoft.com/office/drawing/2014/main" id="{8E523C71-02C3-4DCB-859C-29FA57CF3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5440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67642" name="Text Box 58">
            <a:extLst>
              <a:ext uri="{FF2B5EF4-FFF2-40B4-BE49-F238E27FC236}">
                <a16:creationId xmlns:a16="http://schemas.microsoft.com/office/drawing/2014/main" id="{5EA11191-C218-4F6D-A39A-53065C7E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479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</a:t>
            </a:r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43" name="Text Box 59">
            <a:extLst>
              <a:ext uri="{FF2B5EF4-FFF2-40B4-BE49-F238E27FC236}">
                <a16:creationId xmlns:a16="http://schemas.microsoft.com/office/drawing/2014/main" id="{BFB35ABE-BEBA-4D10-8C47-009DA9F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40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，</a:t>
            </a:r>
          </a:p>
        </p:txBody>
      </p:sp>
      <p:sp>
        <p:nvSpPr>
          <p:cNvPr id="67644" name="Text Box 60">
            <a:extLst>
              <a:ext uri="{FF2B5EF4-FFF2-40B4-BE49-F238E27FC236}">
                <a16:creationId xmlns:a16="http://schemas.microsoft.com/office/drawing/2014/main" id="{CD448F6E-35E1-48A1-A9C0-09AB65190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54403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2.5</a:t>
            </a:r>
          </a:p>
        </p:txBody>
      </p:sp>
      <p:sp>
        <p:nvSpPr>
          <p:cNvPr id="67645" name="Text Box 61">
            <a:extLst>
              <a:ext uri="{FF2B5EF4-FFF2-40B4-BE49-F238E27FC236}">
                <a16:creationId xmlns:a16="http://schemas.microsoft.com/office/drawing/2014/main" id="{A0160B54-6383-4E8F-9DCC-0A9C6110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54403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</a:t>
            </a:r>
            <a:endParaRPr lang="en-US" altLang="zh-CN" sz="2200">
              <a:solidFill>
                <a:schemeClr val="accent2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67646" name="Rectangle 62">
            <a:extLst>
              <a:ext uri="{FF2B5EF4-FFF2-40B4-BE49-F238E27FC236}">
                <a16:creationId xmlns:a16="http://schemas.microsoft.com/office/drawing/2014/main" id="{BE12A2AD-2009-43BA-A4F8-AB70E0D5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6308725"/>
            <a:ext cx="2514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7647" name="Text Box 63">
            <a:extLst>
              <a:ext uri="{FF2B5EF4-FFF2-40B4-BE49-F238E27FC236}">
                <a16:creationId xmlns:a16="http://schemas.microsoft.com/office/drawing/2014/main" id="{3ADE7797-A85C-4FCA-B8D4-0B4B0981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633888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67648" name="Text Box 64">
            <a:extLst>
              <a:ext uri="{FF2B5EF4-FFF2-40B4-BE49-F238E27FC236}">
                <a16:creationId xmlns:a16="http://schemas.microsoft.com/office/drawing/2014/main" id="{D00AD65E-B9CF-4E02-B69B-FA2C661E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633888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，</a:t>
            </a:r>
          </a:p>
        </p:txBody>
      </p:sp>
      <p:sp>
        <p:nvSpPr>
          <p:cNvPr id="67649" name="Text Box 65">
            <a:extLst>
              <a:ext uri="{FF2B5EF4-FFF2-40B4-BE49-F238E27FC236}">
                <a16:creationId xmlns:a16="http://schemas.microsoft.com/office/drawing/2014/main" id="{595C5716-E5FF-4D25-80C3-E78C788F5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633888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2.5</a:t>
            </a:r>
          </a:p>
        </p:txBody>
      </p:sp>
      <p:sp>
        <p:nvSpPr>
          <p:cNvPr id="67650" name="Text Box 66">
            <a:extLst>
              <a:ext uri="{FF2B5EF4-FFF2-40B4-BE49-F238E27FC236}">
                <a16:creationId xmlns:a16="http://schemas.microsoft.com/office/drawing/2014/main" id="{58199E09-F732-4B40-ADEB-F09BC5E48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633888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</a:t>
            </a:r>
            <a:endParaRPr lang="en-US" altLang="zh-CN" sz="2200">
              <a:solidFill>
                <a:schemeClr val="accent2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67651" name="Text Box 67">
            <a:extLst>
              <a:ext uri="{FF2B5EF4-FFF2-40B4-BE49-F238E27FC236}">
                <a16:creationId xmlns:a16="http://schemas.microsoft.com/office/drawing/2014/main" id="{71C30F57-2430-4E5A-AACE-72192D55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6338888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a=</a:t>
            </a:r>
          </a:p>
        </p:txBody>
      </p:sp>
      <p:sp>
        <p:nvSpPr>
          <p:cNvPr id="67652" name="Text Box 68">
            <a:extLst>
              <a:ext uri="{FF2B5EF4-FFF2-40B4-BE49-F238E27FC236}">
                <a16:creationId xmlns:a16="http://schemas.microsoft.com/office/drawing/2014/main" id="{100FC100-3E83-4BAB-9844-51BF185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6354763"/>
            <a:ext cx="53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b=</a:t>
            </a:r>
          </a:p>
        </p:txBody>
      </p:sp>
      <p:sp>
        <p:nvSpPr>
          <p:cNvPr id="67653" name="Line 69">
            <a:extLst>
              <a:ext uri="{FF2B5EF4-FFF2-40B4-BE49-F238E27FC236}">
                <a16:creationId xmlns:a16="http://schemas.microsoft.com/office/drawing/2014/main" id="{46F110D7-1056-4084-9707-F82CC22AF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4" name="Line 70">
            <a:extLst>
              <a:ext uri="{FF2B5EF4-FFF2-40B4-BE49-F238E27FC236}">
                <a16:creationId xmlns:a16="http://schemas.microsoft.com/office/drawing/2014/main" id="{F06415B5-9315-476B-ABA8-BF1F6FCA0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4196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5" name="Line 71">
            <a:extLst>
              <a:ext uri="{FF2B5EF4-FFF2-40B4-BE49-F238E27FC236}">
                <a16:creationId xmlns:a16="http://schemas.microsoft.com/office/drawing/2014/main" id="{380CA9BC-1AF5-40B9-A365-ADC9BEAA5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3340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6" name="Line 72">
            <a:extLst>
              <a:ext uri="{FF2B5EF4-FFF2-40B4-BE49-F238E27FC236}">
                <a16:creationId xmlns:a16="http://schemas.microsoft.com/office/drawing/2014/main" id="{17B70052-BC0F-4166-BB9D-889E8DEA4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334000"/>
            <a:ext cx="1524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7" name="Line 73">
            <a:extLst>
              <a:ext uri="{FF2B5EF4-FFF2-40B4-BE49-F238E27FC236}">
                <a16:creationId xmlns:a16="http://schemas.microsoft.com/office/drawing/2014/main" id="{59B983F0-CCCD-4FDB-B963-259610359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8" name="Line 74">
            <a:extLst>
              <a:ext uri="{FF2B5EF4-FFF2-40B4-BE49-F238E27FC236}">
                <a16:creationId xmlns:a16="http://schemas.microsoft.com/office/drawing/2014/main" id="{E5746A83-C146-4D8D-B121-FF58B1644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202363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9" name="Line 75">
            <a:extLst>
              <a:ext uri="{FF2B5EF4-FFF2-40B4-BE49-F238E27FC236}">
                <a16:creationId xmlns:a16="http://schemas.microsoft.com/office/drawing/2014/main" id="{446F00D3-4CE4-4485-AF3F-1157259CB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202363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60" name="Line 76">
            <a:extLst>
              <a:ext uri="{FF2B5EF4-FFF2-40B4-BE49-F238E27FC236}">
                <a16:creationId xmlns:a16="http://schemas.microsoft.com/office/drawing/2014/main" id="{FAC81078-AD85-410E-850F-A574E06AD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202363"/>
            <a:ext cx="1524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61" name="Line 77">
            <a:extLst>
              <a:ext uri="{FF2B5EF4-FFF2-40B4-BE49-F238E27FC236}">
                <a16:creationId xmlns:a16="http://schemas.microsoft.com/office/drawing/2014/main" id="{58C51B53-843D-46DF-8172-76C1CFA3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6202363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62" name="Line 78">
            <a:extLst>
              <a:ext uri="{FF2B5EF4-FFF2-40B4-BE49-F238E27FC236}">
                <a16:creationId xmlns:a16="http://schemas.microsoft.com/office/drawing/2014/main" id="{7E81BE4B-6D99-47CB-8F6F-E95DDCCFB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202363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3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3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9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7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7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0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4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9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7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7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6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6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utoUpdateAnimBg="0"/>
      <p:bldP spid="67600" grpId="0" animBg="1" autoUpdateAnimBg="0"/>
      <p:bldP spid="67601" grpId="0" autoUpdateAnimBg="0"/>
      <p:bldP spid="67602" grpId="0" autoUpdateAnimBg="0"/>
      <p:bldP spid="67603" grpId="0" autoUpdateAnimBg="0"/>
      <p:bldP spid="67604" grpId="0" autoUpdateAnimBg="0"/>
      <p:bldP spid="67605" grpId="0" animBg="1" autoUpdateAnimBg="0"/>
      <p:bldP spid="67606" grpId="0" autoUpdateAnimBg="0"/>
      <p:bldP spid="67608" grpId="0" autoUpdateAnimBg="0"/>
      <p:bldP spid="67610" grpId="0" autoUpdateAnimBg="0"/>
      <p:bldP spid="67611" grpId="0" autoUpdateAnimBg="0"/>
      <p:bldP spid="67622" grpId="0" autoUpdateAnimBg="0"/>
      <p:bldP spid="67623" grpId="0" autoUpdateAnimBg="0"/>
      <p:bldP spid="67624" grpId="0" autoUpdateAnimBg="0"/>
      <p:bldP spid="67625" grpId="0" autoUpdateAnimBg="0"/>
      <p:bldP spid="67626" grpId="0" autoUpdateAnimBg="0"/>
      <p:bldP spid="67627" grpId="0" autoUpdateAnimBg="0"/>
      <p:bldP spid="67628" grpId="0" autoUpdateAnimBg="0"/>
      <p:bldP spid="67630" grpId="0" animBg="1" autoUpdateAnimBg="0"/>
      <p:bldP spid="67631" grpId="0" autoUpdateAnimBg="0"/>
      <p:bldP spid="67632" grpId="0" autoUpdateAnimBg="0"/>
      <p:bldP spid="67633" grpId="0" autoUpdateAnimBg="0"/>
      <p:bldP spid="67634" grpId="0" autoUpdateAnimBg="0"/>
      <p:bldP spid="67635" grpId="0" animBg="1" autoUpdateAnimBg="0"/>
      <p:bldP spid="67636" grpId="0" autoUpdateAnimBg="0"/>
      <p:bldP spid="67637" grpId="0" autoUpdateAnimBg="0"/>
      <p:bldP spid="67638" grpId="0" autoUpdateAnimBg="0"/>
      <p:bldP spid="67639" grpId="0" autoUpdateAnimBg="0"/>
      <p:bldP spid="67640" grpId="0" animBg="1"/>
      <p:bldP spid="67641" grpId="0" autoUpdateAnimBg="0"/>
      <p:bldP spid="67642" grpId="0" autoUpdateAnimBg="0"/>
      <p:bldP spid="67643" grpId="0" autoUpdateAnimBg="0"/>
      <p:bldP spid="67644" grpId="0" autoUpdateAnimBg="0"/>
      <p:bldP spid="67645" grpId="0" autoUpdateAnimBg="0"/>
      <p:bldP spid="67646" grpId="0" animBg="1"/>
      <p:bldP spid="67647" grpId="0" autoUpdateAnimBg="0"/>
      <p:bldP spid="67648" grpId="0" autoUpdateAnimBg="0"/>
      <p:bldP spid="67649" grpId="0" autoUpdateAnimBg="0"/>
      <p:bldP spid="67650" grpId="0" autoUpdateAnimBg="0"/>
      <p:bldP spid="67651" grpId="0" autoUpdateAnimBg="0"/>
      <p:bldP spid="6765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7" name="Rectangle 109">
            <a:extLst>
              <a:ext uri="{FF2B5EF4-FFF2-40B4-BE49-F238E27FC236}">
                <a16:creationId xmlns:a16="http://schemas.microsoft.com/office/drawing/2014/main" id="{0D80968B-88EE-4D5C-BDC4-24832EFC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1747" name="Rectangle 110">
            <a:extLst>
              <a:ext uri="{FF2B5EF4-FFF2-40B4-BE49-F238E27FC236}">
                <a16:creationId xmlns:a16="http://schemas.microsoft.com/office/drawing/2014/main" id="{9BB08718-A1DA-42DE-8352-7239818AE9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85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1748" name="Rectangle 111">
            <a:extLst>
              <a:ext uri="{FF2B5EF4-FFF2-40B4-BE49-F238E27FC236}">
                <a16:creationId xmlns:a16="http://schemas.microsoft.com/office/drawing/2014/main" id="{1EBE9058-DDE2-4BFC-894A-65D03D921F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1749" name="Line 112">
            <a:extLst>
              <a:ext uri="{FF2B5EF4-FFF2-40B4-BE49-F238E27FC236}">
                <a16:creationId xmlns:a16="http://schemas.microsoft.com/office/drawing/2014/main" id="{AD6572FB-ECB2-4789-9B38-3AB07D656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FCD01C99-B964-4CC0-9836-7004F1A3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5175"/>
            <a:ext cx="535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将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两个变量中的值互换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0">
              <a:latin typeface="宋体" panose="02010600030101010101" pitchFamily="2" charset="-122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A06F6597-AF1C-40AD-8C13-5983C7EF8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9509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CE8D16ED-CE8F-4B00-B23C-72FDDE0B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93813"/>
            <a:ext cx="11255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初始：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77B74CD7-7431-4B13-B7B9-67B18FA6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268413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a=2 b=1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AD14C1D0-0051-4BFC-A012-F7257D95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52588"/>
            <a:ext cx="15128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仿宋" panose="02010609060101010101" pitchFamily="49" charset="-122"/>
                <a:ea typeface="仿宋" panose="02010609060101010101" pitchFamily="49" charset="-122"/>
              </a:rPr>
              <a:t>处理后：</a:t>
            </a:r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6B496827-9CD3-4B22-B6BE-9DCF46218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65258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a=1 b=2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A7481828-A4C4-44C4-AEE9-FEA79006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7563"/>
            <a:ext cx="1905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方法一：</a:t>
            </a:r>
            <a:endParaRPr lang="zh-CN" altLang="en-US" sz="2200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8630" name="AutoShape 22">
            <a:extLst>
              <a:ext uri="{FF2B5EF4-FFF2-40B4-BE49-F238E27FC236}">
                <a16:creationId xmlns:a16="http://schemas.microsoft.com/office/drawing/2014/main" id="{1F6A2E54-0265-4C20-94F2-B0FE7FBD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06875"/>
            <a:ext cx="608013" cy="457200"/>
          </a:xfrm>
          <a:prstGeom prst="roundRect">
            <a:avLst>
              <a:gd name="adj" fmla="val 3645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31" name="AutoShape 23">
            <a:extLst>
              <a:ext uri="{FF2B5EF4-FFF2-40B4-BE49-F238E27FC236}">
                <a16:creationId xmlns:a16="http://schemas.microsoft.com/office/drawing/2014/main" id="{78AF6A39-6618-4989-884D-28BB8C4F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06875"/>
            <a:ext cx="608013" cy="457200"/>
          </a:xfrm>
          <a:prstGeom prst="roundRect">
            <a:avLst>
              <a:gd name="adj" fmla="val 3645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A5DAA562-A655-4478-A558-25316671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6083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+mj-lt"/>
                <a:ea typeface="仿宋_GB2312" pitchFamily="49" charset="-122"/>
              </a:rPr>
              <a:t>a</a:t>
            </a:r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C2D6DE03-6D03-4E4C-86D8-631AAEB9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3703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+mj-lt"/>
                <a:ea typeface="仿宋_GB2312" pitchFamily="49" charset="-122"/>
              </a:rPr>
              <a:t>b</a:t>
            </a:r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DD412233-ADDC-4763-9BC9-2C5B99CB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3703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2</a:t>
            </a:r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67DD3C33-2E7D-4593-8B51-7C7C9CC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2913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1</a:t>
            </a:r>
          </a:p>
        </p:txBody>
      </p:sp>
      <p:sp>
        <p:nvSpPr>
          <p:cNvPr id="68636" name="AutoShape 28">
            <a:extLst>
              <a:ext uri="{FF2B5EF4-FFF2-40B4-BE49-F238E27FC236}">
                <a16:creationId xmlns:a16="http://schemas.microsoft.com/office/drawing/2014/main" id="{668C83B0-A568-4B5E-92F8-91EDBD2144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8200" y="3902075"/>
            <a:ext cx="1295400" cy="304800"/>
          </a:xfrm>
          <a:prstGeom prst="curvedUpArrow">
            <a:avLst>
              <a:gd name="adj1" fmla="val 85000"/>
              <a:gd name="adj2" fmla="val 170000"/>
              <a:gd name="adj3" fmla="val 333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37" name="AutoShape 29">
            <a:extLst>
              <a:ext uri="{FF2B5EF4-FFF2-40B4-BE49-F238E27FC236}">
                <a16:creationId xmlns:a16="http://schemas.microsoft.com/office/drawing/2014/main" id="{1410B5F8-4336-4ACD-94A5-F3920ED4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8200"/>
            <a:ext cx="1295400" cy="304800"/>
          </a:xfrm>
          <a:prstGeom prst="curvedUpArrow">
            <a:avLst>
              <a:gd name="adj1" fmla="val 85000"/>
              <a:gd name="adj2" fmla="val 170000"/>
              <a:gd name="adj3" fmla="val 333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38" name="Rectangle 30">
            <a:extLst>
              <a:ext uri="{FF2B5EF4-FFF2-40B4-BE49-F238E27FC236}">
                <a16:creationId xmlns:a16="http://schemas.microsoft.com/office/drawing/2014/main" id="{10F5E548-285F-4707-9EAF-4B2A429D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3937000"/>
            <a:ext cx="838200" cy="7620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2CBD41E4-102C-4F5E-A23E-8B65A26A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386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a=b</a:t>
            </a:r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C2EAD2F3-5F35-447D-AEB7-4B2EA334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241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b=a</a:t>
            </a:r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CA5B12D0-C17A-4B10-BA55-AC93FEF84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37038"/>
            <a:ext cx="304800" cy="4270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1</a:t>
            </a:r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B5B45BBA-4394-4810-9E2F-1BED2F50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8788"/>
            <a:ext cx="304800" cy="3349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1</a:t>
            </a:r>
          </a:p>
        </p:txBody>
      </p:sp>
      <p:sp>
        <p:nvSpPr>
          <p:cNvPr id="68643" name="Line 35">
            <a:extLst>
              <a:ext uri="{FF2B5EF4-FFF2-40B4-BE49-F238E27FC236}">
                <a16:creationId xmlns:a16="http://schemas.microsoft.com/office/drawing/2014/main" id="{499B55C5-8995-42B2-BCBC-CC3E79B5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000000" flipH="1">
            <a:off x="763588" y="4090988"/>
            <a:ext cx="1536700" cy="555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4" name="Line 36">
            <a:extLst>
              <a:ext uri="{FF2B5EF4-FFF2-40B4-BE49-F238E27FC236}">
                <a16:creationId xmlns:a16="http://schemas.microsoft.com/office/drawing/2014/main" id="{528A586A-DEE4-46EA-B695-606597EAFDDC}"/>
              </a:ext>
            </a:extLst>
          </p:cNvPr>
          <p:cNvSpPr>
            <a:spLocks noChangeAspect="1" noChangeShapeType="1"/>
          </p:cNvSpPr>
          <p:nvPr/>
        </p:nvSpPr>
        <p:spPr bwMode="auto">
          <a:xfrm rot="600000">
            <a:off x="762000" y="4083050"/>
            <a:ext cx="1462088" cy="565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3A2C2FE3-7BD9-421F-A9B7-75FA3E8CE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190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仿宋" panose="02010609060101010101" pitchFamily="49" charset="-122"/>
                <a:ea typeface="仿宋" panose="02010609060101010101" pitchFamily="49" charset="-122"/>
              </a:rPr>
              <a:t>方法二：</a:t>
            </a:r>
          </a:p>
        </p:txBody>
      </p:sp>
      <p:sp>
        <p:nvSpPr>
          <p:cNvPr id="68660" name="AutoShape 52">
            <a:extLst>
              <a:ext uri="{FF2B5EF4-FFF2-40B4-BE49-F238E27FC236}">
                <a16:creationId xmlns:a16="http://schemas.microsoft.com/office/drawing/2014/main" id="{2FB288AA-59F2-441E-8610-B42F61DD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286500"/>
            <a:ext cx="608013" cy="457200"/>
          </a:xfrm>
          <a:prstGeom prst="roundRect">
            <a:avLst>
              <a:gd name="adj" fmla="val 3333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61" name="Text Box 53">
            <a:extLst>
              <a:ext uri="{FF2B5EF4-FFF2-40B4-BE49-F238E27FC236}">
                <a16:creationId xmlns:a16="http://schemas.microsoft.com/office/drawing/2014/main" id="{F3382F9D-1D9E-4279-AEC4-A8E7AEB2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3253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2</a:t>
            </a:r>
          </a:p>
        </p:txBody>
      </p:sp>
      <p:sp>
        <p:nvSpPr>
          <p:cNvPr id="68662" name="AutoShape 54">
            <a:extLst>
              <a:ext uri="{FF2B5EF4-FFF2-40B4-BE49-F238E27FC236}">
                <a16:creationId xmlns:a16="http://schemas.microsoft.com/office/drawing/2014/main" id="{A084EB81-2311-4E4F-84D0-DA1F94091CC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90600" y="5143500"/>
            <a:ext cx="1295400" cy="304800"/>
          </a:xfrm>
          <a:prstGeom prst="curvedUpArrow">
            <a:avLst>
              <a:gd name="adj1" fmla="val 85000"/>
              <a:gd name="adj2" fmla="val 170000"/>
              <a:gd name="adj3" fmla="val 333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63" name="AutoShape 55">
            <a:extLst>
              <a:ext uri="{FF2B5EF4-FFF2-40B4-BE49-F238E27FC236}">
                <a16:creationId xmlns:a16="http://schemas.microsoft.com/office/drawing/2014/main" id="{BD82E7B8-57D3-4DCB-BC4D-AFAB2AFEB18B}"/>
              </a:ext>
            </a:extLst>
          </p:cNvPr>
          <p:cNvSpPr>
            <a:spLocks noChangeArrowheads="1"/>
          </p:cNvSpPr>
          <p:nvPr/>
        </p:nvSpPr>
        <p:spPr bwMode="auto">
          <a:xfrm rot="3750332">
            <a:off x="419100" y="6134100"/>
            <a:ext cx="1295400" cy="304800"/>
          </a:xfrm>
          <a:prstGeom prst="curvedUpArrow">
            <a:avLst>
              <a:gd name="adj1" fmla="val 85000"/>
              <a:gd name="adj2" fmla="val 170000"/>
              <a:gd name="adj3" fmla="val 333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64" name="AutoShape 56">
            <a:extLst>
              <a:ext uri="{FF2B5EF4-FFF2-40B4-BE49-F238E27FC236}">
                <a16:creationId xmlns:a16="http://schemas.microsoft.com/office/drawing/2014/main" id="{BFCA0422-1C85-47E7-B98E-96597C4D447B}"/>
              </a:ext>
            </a:extLst>
          </p:cNvPr>
          <p:cNvSpPr>
            <a:spLocks noChangeArrowheads="1"/>
          </p:cNvSpPr>
          <p:nvPr/>
        </p:nvSpPr>
        <p:spPr bwMode="auto">
          <a:xfrm rot="-3517484">
            <a:off x="1714500" y="6096000"/>
            <a:ext cx="1295400" cy="304800"/>
          </a:xfrm>
          <a:prstGeom prst="curvedUpArrow">
            <a:avLst>
              <a:gd name="adj1" fmla="val 85000"/>
              <a:gd name="adj2" fmla="val 170000"/>
              <a:gd name="adj3" fmla="val 333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65" name="Rectangle 57">
            <a:extLst>
              <a:ext uri="{FF2B5EF4-FFF2-40B4-BE49-F238E27FC236}">
                <a16:creationId xmlns:a16="http://schemas.microsoft.com/office/drawing/2014/main" id="{562C5ACC-729B-4FC2-AA63-9E9990DF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08625"/>
            <a:ext cx="914400" cy="10668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66" name="Text Box 58">
            <a:extLst>
              <a:ext uri="{FF2B5EF4-FFF2-40B4-BE49-F238E27FC236}">
                <a16:creationId xmlns:a16="http://schemas.microsoft.com/office/drawing/2014/main" id="{47ADF062-85E0-417D-9FB3-022717BB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91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a=b</a:t>
            </a:r>
          </a:p>
        </p:txBody>
      </p:sp>
      <p:sp>
        <p:nvSpPr>
          <p:cNvPr id="68667" name="Text Box 59">
            <a:extLst>
              <a:ext uri="{FF2B5EF4-FFF2-40B4-BE49-F238E27FC236}">
                <a16:creationId xmlns:a16="http://schemas.microsoft.com/office/drawing/2014/main" id="{B093A154-E818-4FFD-A73D-C4B86BB6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1341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b=c</a:t>
            </a:r>
          </a:p>
        </p:txBody>
      </p:sp>
      <p:sp>
        <p:nvSpPr>
          <p:cNvPr id="68668" name="Text Box 60">
            <a:extLst>
              <a:ext uri="{FF2B5EF4-FFF2-40B4-BE49-F238E27FC236}">
                <a16:creationId xmlns:a16="http://schemas.microsoft.com/office/drawing/2014/main" id="{0218FFEA-69AF-422E-B76E-200601AC7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451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c</a:t>
            </a:r>
          </a:p>
        </p:txBody>
      </p:sp>
      <p:sp>
        <p:nvSpPr>
          <p:cNvPr id="68670" name="Text Box 62">
            <a:extLst>
              <a:ext uri="{FF2B5EF4-FFF2-40B4-BE49-F238E27FC236}">
                <a16:creationId xmlns:a16="http://schemas.microsoft.com/office/drawing/2014/main" id="{F50BB552-CCAF-4333-962E-BFCF0CB0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3886200"/>
            <a:ext cx="527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sym typeface="Monotype Sorts" charset="2"/>
              </a:rPr>
              <a:t>(1)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68671" name="Text Box 63">
            <a:extLst>
              <a:ext uri="{FF2B5EF4-FFF2-40B4-BE49-F238E27FC236}">
                <a16:creationId xmlns:a16="http://schemas.microsoft.com/office/drawing/2014/main" id="{75487C54-184A-4CCE-8C4C-A7FE2F36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510088"/>
            <a:ext cx="527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sym typeface="Monotype Sorts" charset="2"/>
              </a:rPr>
              <a:t>(2)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68679" name="Text Box 71">
            <a:extLst>
              <a:ext uri="{FF2B5EF4-FFF2-40B4-BE49-F238E27FC236}">
                <a16:creationId xmlns:a16="http://schemas.microsoft.com/office/drawing/2014/main" id="{8C00A23F-6DFD-49E3-8C2B-135DD85B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451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=a</a:t>
            </a:r>
          </a:p>
        </p:txBody>
      </p: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BE9B945B-BC1E-4F8B-A4C1-1A72D5A4023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65738"/>
            <a:ext cx="836613" cy="639762"/>
            <a:chOff x="384" y="3197"/>
            <a:chExt cx="527" cy="403"/>
          </a:xfrm>
        </p:grpSpPr>
        <p:sp>
          <p:nvSpPr>
            <p:cNvPr id="31826" name="AutoShape 76">
              <a:extLst>
                <a:ext uri="{FF2B5EF4-FFF2-40B4-BE49-F238E27FC236}">
                  <a16:creationId xmlns:a16="http://schemas.microsoft.com/office/drawing/2014/main" id="{7E6A36BF-AE79-46CD-8BDE-9B20E074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12"/>
              <a:ext cx="383" cy="288"/>
            </a:xfrm>
            <a:prstGeom prst="roundRect">
              <a:avLst>
                <a:gd name="adj" fmla="val 36458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+mj-lt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31827" name="Text Box 77">
              <a:extLst>
                <a:ext uri="{FF2B5EF4-FFF2-40B4-BE49-F238E27FC236}">
                  <a16:creationId xmlns:a16="http://schemas.microsoft.com/office/drawing/2014/main" id="{0F2ADE96-7BF9-426D-A6B3-3D55AC3CC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97"/>
              <a:ext cx="1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+mj-lt"/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68686" name="Group 78">
            <a:extLst>
              <a:ext uri="{FF2B5EF4-FFF2-40B4-BE49-F238E27FC236}">
                <a16:creationId xmlns:a16="http://schemas.microsoft.com/office/drawing/2014/main" id="{DFE7499E-638F-49B8-A68A-54EE2DD7C7C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41938"/>
            <a:ext cx="762000" cy="563562"/>
            <a:chOff x="1152" y="3245"/>
            <a:chExt cx="480" cy="355"/>
          </a:xfrm>
        </p:grpSpPr>
        <p:sp>
          <p:nvSpPr>
            <p:cNvPr id="31824" name="AutoShape 79">
              <a:extLst>
                <a:ext uri="{FF2B5EF4-FFF2-40B4-BE49-F238E27FC236}">
                  <a16:creationId xmlns:a16="http://schemas.microsoft.com/office/drawing/2014/main" id="{AF262FC1-1438-4969-9FAE-778EAE9A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12"/>
              <a:ext cx="383" cy="288"/>
            </a:xfrm>
            <a:prstGeom prst="roundRect">
              <a:avLst>
                <a:gd name="adj" fmla="val 4513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+mj-lt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31825" name="Text Box 80">
              <a:extLst>
                <a:ext uri="{FF2B5EF4-FFF2-40B4-BE49-F238E27FC236}">
                  <a16:creationId xmlns:a16="http://schemas.microsoft.com/office/drawing/2014/main" id="{01C32EE4-8B0F-4BE6-8F2D-B1140C28D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45"/>
              <a:ext cx="1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+mj-lt"/>
                  <a:ea typeface="仿宋_GB2312" pitchFamily="49" charset="-122"/>
                </a:rPr>
                <a:t>b</a:t>
              </a:r>
            </a:p>
          </p:txBody>
        </p:sp>
      </p:grpSp>
      <p:sp>
        <p:nvSpPr>
          <p:cNvPr id="68689" name="Text Box 81">
            <a:extLst>
              <a:ext uri="{FF2B5EF4-FFF2-40B4-BE49-F238E27FC236}">
                <a16:creationId xmlns:a16="http://schemas.microsoft.com/office/drawing/2014/main" id="{999A9BC1-FAA6-497C-A854-DF7B73CF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3438"/>
            <a:ext cx="22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+mj-lt"/>
                <a:ea typeface="仿宋_GB2312" pitchFamily="49" charset="-122"/>
              </a:rPr>
              <a:t>c</a:t>
            </a:r>
          </a:p>
        </p:txBody>
      </p:sp>
      <p:sp>
        <p:nvSpPr>
          <p:cNvPr id="68690" name="Text Box 82">
            <a:extLst>
              <a:ext uri="{FF2B5EF4-FFF2-40B4-BE49-F238E27FC236}">
                <a16:creationId xmlns:a16="http://schemas.microsoft.com/office/drawing/2014/main" id="{5659A2ED-01F6-4250-B924-820C2CFB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10213"/>
            <a:ext cx="304800" cy="3349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1</a:t>
            </a:r>
          </a:p>
        </p:txBody>
      </p:sp>
      <p:sp>
        <p:nvSpPr>
          <p:cNvPr id="68691" name="Text Box 83">
            <a:extLst>
              <a:ext uri="{FF2B5EF4-FFF2-40B4-BE49-F238E27FC236}">
                <a16:creationId xmlns:a16="http://schemas.microsoft.com/office/drawing/2014/main" id="{F4BF16EF-2F28-4A0C-9281-D6AF76D6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10213"/>
            <a:ext cx="304800" cy="3349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ea typeface="仿宋_GB2312" pitchFamily="49" charset="-122"/>
              </a:rPr>
              <a:t>2</a:t>
            </a:r>
          </a:p>
        </p:txBody>
      </p:sp>
      <p:sp>
        <p:nvSpPr>
          <p:cNvPr id="68692" name="Rectangle 84">
            <a:extLst>
              <a:ext uri="{FF2B5EF4-FFF2-40B4-BE49-F238E27FC236}">
                <a16:creationId xmlns:a16="http://schemas.microsoft.com/office/drawing/2014/main" id="{0FED883C-61A0-4065-9952-996E9C08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12192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ea typeface="仿宋" panose="02010609060101010101" pitchFamily="49" charset="-122"/>
              </a:rPr>
              <a:t>输</a:t>
            </a:r>
            <a:r>
              <a:rPr lang="en-US" altLang="zh-CN" sz="2200" dirty="0">
                <a:ea typeface="仿宋" panose="02010609060101010101" pitchFamily="49" charset="-122"/>
              </a:rPr>
              <a:t>  </a:t>
            </a:r>
            <a:r>
              <a:rPr lang="zh-CN" altLang="en-US" sz="2200" dirty="0">
                <a:ea typeface="仿宋" panose="02010609060101010101" pitchFamily="49" charset="-122"/>
              </a:rPr>
              <a:t>入</a:t>
            </a:r>
          </a:p>
        </p:txBody>
      </p:sp>
      <p:sp>
        <p:nvSpPr>
          <p:cNvPr id="68693" name="Rectangle 85">
            <a:extLst>
              <a:ext uri="{FF2B5EF4-FFF2-40B4-BE49-F238E27FC236}">
                <a16:creationId xmlns:a16="http://schemas.microsoft.com/office/drawing/2014/main" id="{C2F04BCF-C180-4602-88E7-531577F3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14600"/>
            <a:ext cx="12192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" panose="02010609060101010101" pitchFamily="49" charset="-122"/>
              </a:rPr>
              <a:t>交</a:t>
            </a:r>
            <a:r>
              <a:rPr lang="en-US" altLang="zh-CN" sz="2200">
                <a:ea typeface="仿宋" panose="02010609060101010101" pitchFamily="49" charset="-122"/>
              </a:rPr>
              <a:t>  </a:t>
            </a:r>
            <a:r>
              <a:rPr lang="zh-CN" altLang="en-US" sz="2200">
                <a:ea typeface="仿宋" panose="02010609060101010101" pitchFamily="49" charset="-122"/>
              </a:rPr>
              <a:t>换</a:t>
            </a:r>
          </a:p>
        </p:txBody>
      </p:sp>
      <p:sp>
        <p:nvSpPr>
          <p:cNvPr id="68694" name="Rectangle 86">
            <a:extLst>
              <a:ext uri="{FF2B5EF4-FFF2-40B4-BE49-F238E27FC236}">
                <a16:creationId xmlns:a16="http://schemas.microsoft.com/office/drawing/2014/main" id="{5C7F9AC3-3963-4667-B6D1-A35B1A03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895600"/>
            <a:ext cx="12192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ea typeface="仿宋" panose="02010609060101010101" pitchFamily="49" charset="-122"/>
              </a:rPr>
              <a:t>输</a:t>
            </a:r>
            <a:r>
              <a:rPr lang="en-US" altLang="zh-CN" sz="2200" dirty="0">
                <a:ea typeface="仿宋" panose="02010609060101010101" pitchFamily="49" charset="-122"/>
              </a:rPr>
              <a:t>  </a:t>
            </a:r>
            <a:r>
              <a:rPr lang="zh-CN" altLang="en-US" sz="2200" dirty="0">
                <a:ea typeface="仿宋" panose="02010609060101010101" pitchFamily="49" charset="-122"/>
              </a:rPr>
              <a:t>出</a:t>
            </a:r>
          </a:p>
        </p:txBody>
      </p:sp>
      <p:sp>
        <p:nvSpPr>
          <p:cNvPr id="68695" name="AutoShape 87">
            <a:extLst>
              <a:ext uri="{FF2B5EF4-FFF2-40B4-BE49-F238E27FC236}">
                <a16:creationId xmlns:a16="http://schemas.microsoft.com/office/drawing/2014/main" id="{5B4F8D9E-82C1-40D2-9088-A99CB989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707" name="AutoShape 99">
            <a:extLst>
              <a:ext uri="{FF2B5EF4-FFF2-40B4-BE49-F238E27FC236}">
                <a16:creationId xmlns:a16="http://schemas.microsoft.com/office/drawing/2014/main" id="{563C08A4-79E4-4F10-8995-CCDEA9E4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4704"/>
            <a:ext cx="4468813" cy="685800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中间变量的类型要与原始变量一致</a:t>
            </a:r>
          </a:p>
        </p:txBody>
      </p:sp>
      <p:sp>
        <p:nvSpPr>
          <p:cNvPr id="68723" name="Rectangle 115">
            <a:extLst>
              <a:ext uri="{FF2B5EF4-FFF2-40B4-BE49-F238E27FC236}">
                <a16:creationId xmlns:a16="http://schemas.microsoft.com/office/drawing/2014/main" id="{5307605E-B86C-4C85-9A0A-91EB0521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顺序结构程序设计</a:t>
            </a:r>
          </a:p>
        </p:txBody>
      </p:sp>
      <p:sp>
        <p:nvSpPr>
          <p:cNvPr id="68725" name="Text Box 117">
            <a:extLst>
              <a:ext uri="{FF2B5EF4-FFF2-40B4-BE49-F238E27FC236}">
                <a16:creationId xmlns:a16="http://schemas.microsoft.com/office/drawing/2014/main" id="{069D56D7-60AE-4CF2-9246-BAFCE67C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527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sym typeface="Monotype Sorts" charset="2"/>
              </a:rPr>
              <a:t>(1)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68726" name="Text Box 118">
            <a:extLst>
              <a:ext uri="{FF2B5EF4-FFF2-40B4-BE49-F238E27FC236}">
                <a16:creationId xmlns:a16="http://schemas.microsoft.com/office/drawing/2014/main" id="{12EC7F8D-AC66-442B-9F53-009F6C0E0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162550"/>
            <a:ext cx="527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sym typeface="Monotype Sorts" charset="2"/>
              </a:rPr>
              <a:t>(2)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68727" name="Text Box 119">
            <a:extLst>
              <a:ext uri="{FF2B5EF4-FFF2-40B4-BE49-F238E27FC236}">
                <a16:creationId xmlns:a16="http://schemas.microsoft.com/office/drawing/2014/main" id="{82C97038-6C35-401B-9696-6B1AB075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6097588"/>
            <a:ext cx="527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  <a:sym typeface="Monotype Sorts" charset="2"/>
              </a:rPr>
              <a:t>(3)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85" name="Text Box 109">
            <a:extLst>
              <a:ext uri="{FF2B5EF4-FFF2-40B4-BE49-F238E27FC236}">
                <a16:creationId xmlns:a16="http://schemas.microsoft.com/office/drawing/2014/main" id="{B085C050-8D87-4481-A22F-C99A315F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16" y="1415673"/>
            <a:ext cx="4568164" cy="489364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#include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&lt;iostream&gt;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main( 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{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a,b,c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;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cout</a:t>
            </a: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&lt;&lt;“Please 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input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a,b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:";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&gt;&gt;a&gt;&gt;b;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&lt;&lt;"a="&lt;&lt;a&lt;&lt;","&lt;&lt;"b="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    &lt;&lt;b&lt;&lt;"\n";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c=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a;a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=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b;b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=c;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仿宋_GB2312" pitchFamily="49" charset="-122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&lt;&lt;"a="&lt;&lt;a&lt;&lt;","&lt;&lt;"b="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    &lt;&lt;b&lt;&lt;"\n";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return 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0;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}</a:t>
            </a:r>
          </a:p>
        </p:txBody>
      </p:sp>
      <p:sp>
        <p:nvSpPr>
          <p:cNvPr id="95" name="Rectangle 120">
            <a:extLst>
              <a:ext uri="{FF2B5EF4-FFF2-40B4-BE49-F238E27FC236}">
                <a16:creationId xmlns:a16="http://schemas.microsoft.com/office/drawing/2014/main" id="{A749880A-ADF6-4BCE-90BF-BF9E3B7A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749925"/>
            <a:ext cx="43434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6" name="Text Box 121">
            <a:extLst>
              <a:ext uri="{FF2B5EF4-FFF2-40B4-BE49-F238E27FC236}">
                <a16:creationId xmlns:a16="http://schemas.microsoft.com/office/drawing/2014/main" id="{ECFCAA52-C3FE-473F-9937-B380DE3D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03888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Please input </a:t>
            </a:r>
            <a:r>
              <a:rPr lang="en-US" altLang="zh-CN" sz="22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a,b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</a:t>
            </a:r>
          </a:p>
        </p:txBody>
      </p:sp>
      <p:sp>
        <p:nvSpPr>
          <p:cNvPr id="97" name="Text Box 122">
            <a:extLst>
              <a:ext uri="{FF2B5EF4-FFF2-40B4-BE49-F238E27FC236}">
                <a16:creationId xmlns:a16="http://schemas.microsoft.com/office/drawing/2014/main" id="{15EFA5DE-3510-44A8-915D-BEE13E69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5688013"/>
            <a:ext cx="1447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 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anose="05050102010706020507" pitchFamily="18" charset="2"/>
              </a:rPr>
              <a:t></a:t>
            </a:r>
          </a:p>
        </p:txBody>
      </p:sp>
      <p:sp>
        <p:nvSpPr>
          <p:cNvPr id="98" name="Text Box 123">
            <a:extLst>
              <a:ext uri="{FF2B5EF4-FFF2-40B4-BE49-F238E27FC236}">
                <a16:creationId xmlns:a16="http://schemas.microsoft.com/office/drawing/2014/main" id="{7D99FFCE-A1CD-4F78-B7FA-87D1F17B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9785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a=2</a:t>
            </a:r>
          </a:p>
        </p:txBody>
      </p:sp>
      <p:sp>
        <p:nvSpPr>
          <p:cNvPr id="99" name="Text Box 124">
            <a:extLst>
              <a:ext uri="{FF2B5EF4-FFF2-40B4-BE49-F238E27FC236}">
                <a16:creationId xmlns:a16="http://schemas.microsoft.com/office/drawing/2014/main" id="{C16DB4A6-080D-4708-8561-7C980CB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599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100" name="Text Box 125">
            <a:extLst>
              <a:ext uri="{FF2B5EF4-FFF2-40B4-BE49-F238E27FC236}">
                <a16:creationId xmlns:a16="http://schemas.microsoft.com/office/drawing/2014/main" id="{DC574B9D-995A-4FB2-BF6A-473CA2A17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59785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b=1</a:t>
            </a:r>
          </a:p>
        </p:txBody>
      </p:sp>
      <p:sp>
        <p:nvSpPr>
          <p:cNvPr id="101" name="Text Box 126">
            <a:extLst>
              <a:ext uri="{FF2B5EF4-FFF2-40B4-BE49-F238E27FC236}">
                <a16:creationId xmlns:a16="http://schemas.microsoft.com/office/drawing/2014/main" id="{3B0F51C2-C3D0-4491-B260-018239CC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2833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a=1</a:t>
            </a:r>
          </a:p>
        </p:txBody>
      </p:sp>
      <p:sp>
        <p:nvSpPr>
          <p:cNvPr id="102" name="Text Box 127">
            <a:extLst>
              <a:ext uri="{FF2B5EF4-FFF2-40B4-BE49-F238E27FC236}">
                <a16:creationId xmlns:a16="http://schemas.microsoft.com/office/drawing/2014/main" id="{43305E18-0470-44DF-B55E-73B770D8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62833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,</a:t>
            </a:r>
          </a:p>
        </p:txBody>
      </p:sp>
      <p:sp>
        <p:nvSpPr>
          <p:cNvPr id="103" name="Text Box 128">
            <a:extLst>
              <a:ext uri="{FF2B5EF4-FFF2-40B4-BE49-F238E27FC236}">
                <a16:creationId xmlns:a16="http://schemas.microsoft.com/office/drawing/2014/main" id="{DD194A48-232F-41C6-A773-DF9AF794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62833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仿宋_GB2312" pitchFamily="49" charset="-122"/>
              </a:rPr>
              <a:t>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3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8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9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3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3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1000" fill="hold"/>
                                        <p:tgtEl>
                                          <p:spTgt spid="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1000" fill="hold"/>
                                        <p:tgtEl>
                                          <p:spTgt spid="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6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6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" fill="hold"/>
                                        <p:tgtEl>
                                          <p:spTgt spid="6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6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6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6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6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6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6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6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  <p:bldP spid="68615" grpId="0" autoUpdateAnimBg="0"/>
      <p:bldP spid="68618" grpId="0" autoUpdateAnimBg="0"/>
      <p:bldP spid="68619" grpId="0" autoUpdateAnimBg="0"/>
      <p:bldP spid="68625" grpId="0" autoUpdateAnimBg="0"/>
      <p:bldP spid="68627" grpId="0" autoUpdateAnimBg="0"/>
      <p:bldP spid="68629" grpId="0" autoUpdateAnimBg="0"/>
      <p:bldP spid="68630" grpId="0" animBg="1"/>
      <p:bldP spid="68631" grpId="0" animBg="1"/>
      <p:bldP spid="68632" grpId="0" autoUpdateAnimBg="0"/>
      <p:bldP spid="68633" grpId="0" autoUpdateAnimBg="0"/>
      <p:bldP spid="68634" grpId="0" autoUpdateAnimBg="0"/>
      <p:bldP spid="68635" grpId="0" autoUpdateAnimBg="0"/>
      <p:bldP spid="68636" grpId="0" animBg="1"/>
      <p:bldP spid="68637" grpId="0" animBg="1"/>
      <p:bldP spid="68638" grpId="0" animBg="1"/>
      <p:bldP spid="68639" grpId="0" autoUpdateAnimBg="0"/>
      <p:bldP spid="68640" grpId="0" autoUpdateAnimBg="0"/>
      <p:bldP spid="68641" grpId="0" animBg="1" autoUpdateAnimBg="0"/>
      <p:bldP spid="68642" grpId="0" animBg="1" autoUpdateAnimBg="0"/>
      <p:bldP spid="68645" grpId="0" autoUpdateAnimBg="0"/>
      <p:bldP spid="68660" grpId="0" animBg="1"/>
      <p:bldP spid="68661" grpId="0" autoUpdateAnimBg="0"/>
      <p:bldP spid="68662" grpId="0" animBg="1"/>
      <p:bldP spid="68663" grpId="0" animBg="1"/>
      <p:bldP spid="68664" grpId="0" animBg="1"/>
      <p:bldP spid="68665" grpId="0" animBg="1"/>
      <p:bldP spid="68666" grpId="0" autoUpdateAnimBg="0"/>
      <p:bldP spid="68667" grpId="0" autoUpdateAnimBg="0"/>
      <p:bldP spid="68668" grpId="0" autoUpdateAnimBg="0"/>
      <p:bldP spid="68670" grpId="0" autoUpdateAnimBg="0"/>
      <p:bldP spid="68671" grpId="0" autoUpdateAnimBg="0"/>
      <p:bldP spid="68679" grpId="0" autoUpdateAnimBg="0"/>
      <p:bldP spid="68689" grpId="0" autoUpdateAnimBg="0"/>
      <p:bldP spid="68690" grpId="0" animBg="1" autoUpdateAnimBg="0"/>
      <p:bldP spid="68691" grpId="0" animBg="1" autoUpdateAnimBg="0"/>
      <p:bldP spid="68692" grpId="0" animBg="1" autoUpdateAnimBg="0"/>
      <p:bldP spid="68693" grpId="0" animBg="1" autoUpdateAnimBg="0"/>
      <p:bldP spid="68694" grpId="0" animBg="1" autoUpdateAnimBg="0"/>
      <p:bldP spid="68695" grpId="0" animBg="1"/>
      <p:bldP spid="68707" grpId="0" animBg="1" autoUpdateAnimBg="0"/>
      <p:bldP spid="68725" grpId="0" autoUpdateAnimBg="0"/>
      <p:bldP spid="68726" grpId="0" autoUpdateAnimBg="0"/>
      <p:bldP spid="68727" grpId="0" autoUpdateAnimBg="0"/>
      <p:bldP spid="85" grpId="0" uiExpand="1" build="p" animBg="1"/>
      <p:bldP spid="95" grpId="0" animBg="1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">
            <a:extLst>
              <a:ext uri="{FF2B5EF4-FFF2-40B4-BE49-F238E27FC236}">
                <a16:creationId xmlns:a16="http://schemas.microsoft.com/office/drawing/2014/main" id="{DB284027-E7EE-471B-A188-B9A08CB1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8748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E103F96D-E994-466A-B442-481A7AA201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7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681EA94D-1A82-413B-AB38-54F7F4B413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9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" name="Line 112">
            <a:extLst>
              <a:ext uri="{FF2B5EF4-FFF2-40B4-BE49-F238E27FC236}">
                <a16:creationId xmlns:a16="http://schemas.microsoft.com/office/drawing/2014/main" id="{14EC0CD7-1D8B-458E-AB39-5CF2B2D46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912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F1462AD9-0523-4C91-9120-7384E83C2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9026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顺序结构上机作业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0F5926FF-D687-4B75-A3AA-0F1246C1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80728"/>
            <a:ext cx="90360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题：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输入圆的半径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和圆柱的高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，依次输出圆周长、圆面积、圆球表面积、圆柱体积（以空格分隔，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π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）。其中，圆周长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=2πr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，圆面积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=πr2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，圆球表面积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=4πr2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，圆柱体积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=hπr2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题：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输入三角形的三条边长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（要求能构成三角形），求三角形面积。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题：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输入一个华氏温度，要求输出摄氏温度。公式为：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c=5/9*(F-32)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、输入一个人民币的整数值（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以内以元为单位），编程找到用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元表示的总数量的最小组合方式。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、从键盘输入一个字符，求出它的前驱和后继字符（按照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码值排序），并按照从小到大的顺序输出这三个字符和对应的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值。（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本题可暂时不做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输入一个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位数，将其各位数字分离出来，并输出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DEBC321-10B4-4687-94F2-D5CDAE75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55F2A5-C9DD-4A70-B17E-14EC040A9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BD779FC8-35D1-4E90-B453-44D55F6452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877F7C03-3B94-4624-82CD-D6A6A6F51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425D95EE-8FB1-48FD-9AE6-6EBBBBA1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25963"/>
            <a:ext cx="1752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charset="0"/>
                <a:ea typeface="黑体" panose="02010609060101010101" pitchFamily="49" charset="-122"/>
                <a:cs typeface="仿宋_GB2312" charset="0"/>
              </a:rPr>
              <a:t>整型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76708C1A-F3DF-41D7-B3E4-D3CAFEE5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算</a:t>
            </a:r>
            <a:r>
              <a:rPr lang="en-US" altLang="zh-CN"/>
              <a:t> </a:t>
            </a:r>
            <a:r>
              <a:rPr lang="zh-CN" altLang="en-US"/>
              <a:t>术</a:t>
            </a:r>
            <a:r>
              <a:rPr lang="en-US" altLang="zh-CN"/>
              <a:t> </a:t>
            </a:r>
            <a:r>
              <a:rPr lang="zh-CN" altLang="en-US"/>
              <a:t>表</a:t>
            </a:r>
            <a:r>
              <a:rPr lang="en-US" altLang="zh-CN"/>
              <a:t> </a:t>
            </a:r>
            <a:r>
              <a:rPr lang="zh-CN" altLang="en-US"/>
              <a:t>达</a:t>
            </a:r>
            <a:r>
              <a:rPr lang="en-US" altLang="zh-CN"/>
              <a:t> </a:t>
            </a:r>
            <a:r>
              <a:rPr lang="zh-CN" altLang="en-US"/>
              <a:t>式</a:t>
            </a:r>
          </a:p>
        </p:txBody>
      </p:sp>
      <p:sp>
        <p:nvSpPr>
          <p:cNvPr id="73736" name="Text Box 8">
            <a:extLst>
              <a:ext uri="{FF2B5EF4-FFF2-40B4-BE49-F238E27FC236}">
                <a16:creationId xmlns:a16="http://schemas.microsoft.com/office/drawing/2014/main" id="{D06B4144-ED93-4FE2-A30A-EF895772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算术运算符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3737" name="Text Box 9">
            <a:extLst>
              <a:ext uri="{FF2B5EF4-FFF2-40B4-BE49-F238E27FC236}">
                <a16:creationId xmlns:a16="http://schemas.microsoft.com/office/drawing/2014/main" id="{A67D4793-E109-4D31-AB30-4BCCF1937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621087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 wrap="square"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宋体" charset="0"/>
                <a:cs typeface="宋体" charset="0"/>
              </a:rPr>
              <a:t>+</a:t>
            </a:r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9AFF4451-0E55-4CFE-A35E-716BFF0D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48" y="14127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仿宋_GB2312" pitchFamily="49" charset="-122"/>
              </a:rPr>
              <a:t>–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B1C22CEC-998A-4C79-9586-6086B11C6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784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仿宋_GB2312" pitchFamily="49" charset="-122"/>
              </a:rPr>
              <a:t>*</a:t>
            </a:r>
          </a:p>
        </p:txBody>
      </p:sp>
      <p:sp>
        <p:nvSpPr>
          <p:cNvPr id="73740" name="Text Box 12">
            <a:extLst>
              <a:ext uri="{FF2B5EF4-FFF2-40B4-BE49-F238E27FC236}">
                <a16:creationId xmlns:a16="http://schemas.microsoft.com/office/drawing/2014/main" id="{274AEBA1-1FCC-4138-A702-E44DDA6B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5963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仿宋_GB2312" pitchFamily="49" charset="-122"/>
              </a:rPr>
              <a:t>/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C5DB1613-32ED-465E-9062-522180C7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4596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仿宋_GB2312" pitchFamily="49" charset="-122"/>
              </a:rPr>
              <a:t>%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5BC9EDA8-85AF-43DA-BA6E-C4A29596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412776"/>
            <a:ext cx="14287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（求余）</a:t>
            </a:r>
          </a:p>
        </p:txBody>
      </p:sp>
      <p:sp>
        <p:nvSpPr>
          <p:cNvPr id="73743" name="Text Box 15">
            <a:hlinkClick r:id="rId2" action="ppaction://hlinksldjump"/>
            <a:extLst>
              <a:ext uri="{FF2B5EF4-FFF2-40B4-BE49-F238E27FC236}">
                <a16:creationId xmlns:a16="http://schemas.microsoft.com/office/drawing/2014/main" id="{26418A03-469C-4E9D-BF4B-223E833B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18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算术表达式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3744" name="Text Box 16">
            <a:hlinkClick r:id="rId3" action="ppaction://hlinksldjump"/>
            <a:extLst>
              <a:ext uri="{FF2B5EF4-FFF2-40B4-BE49-F238E27FC236}">
                <a16:creationId xmlns:a16="http://schemas.microsoft.com/office/drawing/2014/main" id="{AE44C112-7162-45DF-BFF2-2B3FB055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7503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运算顺序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48F5CD5E-8D0A-48AB-B405-8B38F8D09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(  )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F00647E6-2B94-4A3D-9EC1-4E4E5645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782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8D280C8A-08A4-4095-909D-00E4EB1D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*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/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%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8E0C9E87-12E8-4844-9374-2A08EA72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782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–</a:t>
            </a:r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65400179-F000-4E31-BE95-59496DF5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2">
            <a:extLst>
              <a:ext uri="{FF2B5EF4-FFF2-40B4-BE49-F238E27FC236}">
                <a16:creationId xmlns:a16="http://schemas.microsoft.com/office/drawing/2014/main" id="{03EE6CC0-AEF1-48F0-A904-441271C43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Line 23">
            <a:extLst>
              <a:ext uri="{FF2B5EF4-FFF2-40B4-BE49-F238E27FC236}">
                <a16:creationId xmlns:a16="http://schemas.microsoft.com/office/drawing/2014/main" id="{2A8C539F-7E9F-432C-AB5F-EEA1230D5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EBC6994D-27DC-4652-9906-D3C7B542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同级运算从左至右</a:t>
            </a:r>
          </a:p>
        </p:txBody>
      </p:sp>
      <p:sp>
        <p:nvSpPr>
          <p:cNvPr id="73753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52ED224E-0D8C-4F5A-A020-640E41AEB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2868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表达式的类型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44ACCFB7-5F0B-41A7-83DC-261F763B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447800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r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简单表达式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2210C458-95FA-442D-97FE-C43E606C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1447800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  <a:sym typeface="Monotype Sorts" charset="0"/>
              </a:rPr>
              <a:t>（</a:t>
            </a:r>
            <a:r>
              <a:rPr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  <a:sym typeface="Monotype Sorts" charset="0"/>
              </a:rPr>
              <a:t>a+b)</a:t>
            </a:r>
            <a:endParaRPr lang="en-US" altLang="zh-CN" sz="240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A6A5D96C-80C3-447F-BE59-61B161A86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47FB1C71-FB28-49AF-BD2A-21321E75E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B203D194-4CC2-409C-9C40-8B675FE76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05000"/>
            <a:ext cx="457200" cy="5334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3759" name="Line 31">
            <a:extLst>
              <a:ext uri="{FF2B5EF4-FFF2-40B4-BE49-F238E27FC236}">
                <a16:creationId xmlns:a16="http://schemas.microsoft.com/office/drawing/2014/main" id="{5FAC4B10-A4E8-4E29-A2AE-F624F464BC6A}"/>
              </a:ext>
            </a:extLst>
          </p:cNvPr>
          <p:cNvSpPr>
            <a:spLocks noChangeShapeType="1"/>
          </p:cNvSpPr>
          <p:nvPr/>
        </p:nvSpPr>
        <p:spPr bwMode="auto">
          <a:xfrm rot="-381660">
            <a:off x="4964113" y="2060575"/>
            <a:ext cx="1135062" cy="449263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25458FC0-9264-441D-A932-0DF7D03D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8FFBE450-0F57-4612-B00B-9669FE6E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28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762" name="Line 34">
            <a:extLst>
              <a:ext uri="{FF2B5EF4-FFF2-40B4-BE49-F238E27FC236}">
                <a16:creationId xmlns:a16="http://schemas.microsoft.com/office/drawing/2014/main" id="{B7D3D4DE-626A-4FBB-BE89-4B5F3B3E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3763" name="Line 35">
            <a:extLst>
              <a:ext uri="{FF2B5EF4-FFF2-40B4-BE49-F238E27FC236}">
                <a16:creationId xmlns:a16="http://schemas.microsoft.com/office/drawing/2014/main" id="{7897227D-9440-415E-B1A6-08C38486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194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4" name="Line 36">
            <a:extLst>
              <a:ext uri="{FF2B5EF4-FFF2-40B4-BE49-F238E27FC236}">
                <a16:creationId xmlns:a16="http://schemas.microsoft.com/office/drawing/2014/main" id="{52D3136B-C147-47E7-907B-2E92C44F7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32766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7C91A40F-5E66-471A-880E-84E162E3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整型</a:t>
            </a:r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537E2D2-EFB1-403B-834E-8878F218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669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整型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092422B4-A6E3-438C-B0C8-2D5D85A3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实型</a:t>
            </a:r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30CEE276-1BEB-4C50-8930-2DD5AFF0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669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实型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769" name="Line 41">
            <a:extLst>
              <a:ext uri="{FF2B5EF4-FFF2-40B4-BE49-F238E27FC236}">
                <a16:creationId xmlns:a16="http://schemas.microsoft.com/office/drawing/2014/main" id="{22C23AA6-71E9-4507-A068-DBF6A4245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9050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7BBC9D48-3EAA-4CA4-B961-D1F2A01D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同类型：</a:t>
            </a:r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3D1BBEC3-7B37-4AD8-921D-D13BF5B6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直接计算，结果与运算对象类型相同</a:t>
            </a:r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1E4E6C44-5809-4042-9C25-28A65BC7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62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整型</a:t>
            </a:r>
            <a:endParaRPr lang="zh-CN" altLang="en-US" sz="280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E58AF627-AC40-473A-8E58-AB929DCF1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05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  <a:endParaRPr lang="zh-CN" altLang="en-US" sz="280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98A1AB73-B9C7-4957-9595-D1B6D9CF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不同类型：</a:t>
            </a:r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3A7CC1E5-47F0-46F1-943A-761E6145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转换为同一类型</a:t>
            </a:r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1ACEE37B-417F-4963-B9FB-37BA53A4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</a:p>
        </p:txBody>
      </p:sp>
      <p:sp>
        <p:nvSpPr>
          <p:cNvPr id="73777" name="Line 49">
            <a:extLst>
              <a:ext uri="{FF2B5EF4-FFF2-40B4-BE49-F238E27FC236}">
                <a16:creationId xmlns:a16="http://schemas.microsoft.com/office/drawing/2014/main" id="{9534285D-C76A-4E65-B967-4C2BE5AC1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54563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5C214AAA-129C-48B4-8EA8-C8D5DC1F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95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实型</a:t>
            </a:r>
            <a:endParaRPr lang="zh-CN" altLang="en-US" sz="2400" dirty="0">
              <a:solidFill>
                <a:srgbClr val="660066"/>
              </a:solidFill>
              <a:ea typeface="黑体" panose="02010609060101010101" pitchFamily="49" charset="-122"/>
            </a:endParaRPr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92EFF547-C27E-4CA9-AA9C-B643A27A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51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1D0D463D-2D11-41D0-B6A0-0DAE64D7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  <a:endParaRPr lang="zh-CN" altLang="en-US" sz="280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24B6CF23-7D30-40C8-978D-874DB99D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257800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r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复杂表达式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82" name="Text Box 54">
            <a:extLst>
              <a:ext uri="{FF2B5EF4-FFF2-40B4-BE49-F238E27FC236}">
                <a16:creationId xmlns:a16="http://schemas.microsoft.com/office/drawing/2014/main" id="{D37C3474-B81A-4E71-AE70-8F687F76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30128"/>
            <a:ext cx="358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按运算顺序运算，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在每一步运算中：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83" name="Text Box 55">
            <a:extLst>
              <a:ext uri="{FF2B5EF4-FFF2-40B4-BE49-F238E27FC236}">
                <a16:creationId xmlns:a16="http://schemas.microsoft.com/office/drawing/2014/main" id="{4ECB681F-448F-4710-AADC-8E295AE2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1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统一类型</a:t>
            </a:r>
          </a:p>
        </p:txBody>
      </p:sp>
      <p:sp>
        <p:nvSpPr>
          <p:cNvPr id="73784" name="Text Box 56">
            <a:extLst>
              <a:ext uri="{FF2B5EF4-FFF2-40B4-BE49-F238E27FC236}">
                <a16:creationId xmlns:a16="http://schemas.microsoft.com/office/drawing/2014/main" id="{E2C3C8D8-0621-4F90-937E-505E7A74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400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计算</a:t>
            </a:r>
          </a:p>
        </p:txBody>
      </p:sp>
      <p:sp>
        <p:nvSpPr>
          <p:cNvPr id="73785" name="Text Box 57">
            <a:extLst>
              <a:ext uri="{FF2B5EF4-FFF2-40B4-BE49-F238E27FC236}">
                <a16:creationId xmlns:a16="http://schemas.microsoft.com/office/drawing/2014/main" id="{9C280AB0-9A21-4E3C-90C0-D5ED34CB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5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a%b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A5116C68-B4D8-487B-BA8C-5068B54F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9" y="1900535"/>
            <a:ext cx="341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必须是整型量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6BFF3C54-C4DA-4727-A0BC-FE526BD7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5%3</a:t>
            </a:r>
          </a:p>
        </p:txBody>
      </p:sp>
      <p:sp>
        <p:nvSpPr>
          <p:cNvPr id="73788" name="Text Box 60">
            <a:extLst>
              <a:ext uri="{FF2B5EF4-FFF2-40B4-BE49-F238E27FC236}">
                <a16:creationId xmlns:a16="http://schemas.microsoft.com/office/drawing/2014/main" id="{BB1FA833-A806-4F4D-B9F6-CE4A384A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5.0%3</a:t>
            </a:r>
          </a:p>
        </p:txBody>
      </p:sp>
      <p:sp>
        <p:nvSpPr>
          <p:cNvPr id="73789" name="Text Box 61">
            <a:extLst>
              <a:ext uri="{FF2B5EF4-FFF2-40B4-BE49-F238E27FC236}">
                <a16:creationId xmlns:a16="http://schemas.microsoft.com/office/drawing/2014/main" id="{D1319D3D-3299-4D69-8913-98215FFF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3691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3790" name="Text Box 62">
            <a:extLst>
              <a:ext uri="{FF2B5EF4-FFF2-40B4-BE49-F238E27FC236}">
                <a16:creationId xmlns:a16="http://schemas.microsoft.com/office/drawing/2014/main" id="{96C94EAB-110C-4051-9CCF-F017D2EF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=2</a:t>
            </a:r>
          </a:p>
        </p:txBody>
      </p:sp>
      <p:sp>
        <p:nvSpPr>
          <p:cNvPr id="73791" name="Text Box 63">
            <a:hlinkClick r:id="rId5" action="ppaction://hlinksldjump"/>
            <a:extLst>
              <a:ext uri="{FF2B5EF4-FFF2-40B4-BE49-F238E27FC236}">
                <a16:creationId xmlns:a16="http://schemas.microsoft.com/office/drawing/2014/main" id="{B1EC3182-2265-4683-9F27-809244D7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4800600"/>
            <a:ext cx="2506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强制类型转换</a:t>
            </a:r>
          </a:p>
        </p:txBody>
      </p:sp>
      <p:sp>
        <p:nvSpPr>
          <p:cNvPr id="73792" name="Text Box 64">
            <a:extLst>
              <a:ext uri="{FF2B5EF4-FFF2-40B4-BE49-F238E27FC236}">
                <a16:creationId xmlns:a16="http://schemas.microsoft.com/office/drawing/2014/main" id="{D57C8AF2-F5E0-49E0-9F5E-4D53846B5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3827463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（类型名）（表达式）</a:t>
            </a:r>
          </a:p>
        </p:txBody>
      </p:sp>
      <p:sp>
        <p:nvSpPr>
          <p:cNvPr id="73793" name="Text Box 65">
            <a:extLst>
              <a:ext uri="{FF2B5EF4-FFF2-40B4-BE49-F238E27FC236}">
                <a16:creationId xmlns:a16="http://schemas.microsoft.com/office/drawing/2014/main" id="{B9F138F1-10D9-4F61-B2DD-83B422AA1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）（表达式）</a:t>
            </a:r>
          </a:p>
        </p:txBody>
      </p:sp>
      <p:sp>
        <p:nvSpPr>
          <p:cNvPr id="73794" name="Text Box 66">
            <a:extLst>
              <a:ext uri="{FF2B5EF4-FFF2-40B4-BE49-F238E27FC236}">
                <a16:creationId xmlns:a16="http://schemas.microsoft.com/office/drawing/2014/main" id="{84745062-A460-4C3B-9092-741B9686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6324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优先级比</a:t>
            </a:r>
            <a:r>
              <a:rPr lang="en-US" altLang="zh-CN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高</a:t>
            </a:r>
          </a:p>
        </p:txBody>
      </p:sp>
      <p:grpSp>
        <p:nvGrpSpPr>
          <p:cNvPr id="73795" name="Group 67">
            <a:extLst>
              <a:ext uri="{FF2B5EF4-FFF2-40B4-BE49-F238E27FC236}">
                <a16:creationId xmlns:a16="http://schemas.microsoft.com/office/drawing/2014/main" id="{9552807A-C54A-4CF2-81B6-FC888D3F9DA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905000"/>
            <a:ext cx="533400" cy="460375"/>
            <a:chOff x="3360" y="2675"/>
            <a:chExt cx="336" cy="290"/>
          </a:xfrm>
        </p:grpSpPr>
        <p:sp>
          <p:nvSpPr>
            <p:cNvPr id="11333" name="Text Box 68">
              <a:extLst>
                <a:ext uri="{FF2B5EF4-FFF2-40B4-BE49-F238E27FC236}">
                  <a16:creationId xmlns:a16="http://schemas.microsoft.com/office/drawing/2014/main" id="{C7BFB1B7-18CC-42CC-A4FE-DC67FE7A5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75"/>
              <a:ext cx="19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结</a:t>
              </a:r>
            </a:p>
          </p:txBody>
        </p:sp>
        <p:sp>
          <p:nvSpPr>
            <p:cNvPr id="11334" name="Text Box 69">
              <a:extLst>
                <a:ext uri="{FF2B5EF4-FFF2-40B4-BE49-F238E27FC236}">
                  <a16:creationId xmlns:a16="http://schemas.microsoft.com/office/drawing/2014/main" id="{CD685762-33FE-4927-A4E9-3AD9077F9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23"/>
              <a:ext cx="19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果</a:t>
              </a:r>
            </a:p>
          </p:txBody>
        </p:sp>
      </p:grpSp>
      <p:sp>
        <p:nvSpPr>
          <p:cNvPr id="73798" name="AutoShape 7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97338C0-18F1-464F-8D15-499E1809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36668"/>
            <a:ext cx="455613" cy="461665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3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3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6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71" presetID="3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8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86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3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3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8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3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3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8" dur="3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3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3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3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0" dur="3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5" dur="500"/>
                                        <p:tgtEl>
                                          <p:spTgt spid="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0" dur="500"/>
                                        <p:tgtEl>
                                          <p:spTgt spid="7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3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3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3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3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3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73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73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  <p:bldP spid="73736" grpId="0" autoUpdateAnimBg="0"/>
      <p:bldP spid="73737" grpId="0" animBg="1" autoUpdateAnimBg="0"/>
      <p:bldP spid="73738" grpId="0" autoUpdateAnimBg="0"/>
      <p:bldP spid="73739" grpId="0" autoUpdateAnimBg="0"/>
      <p:bldP spid="73740" grpId="0" autoUpdateAnimBg="0"/>
      <p:bldP spid="73741" grpId="0" autoUpdateAnimBg="0"/>
      <p:bldP spid="73742" grpId="0" autoUpdateAnimBg="0"/>
      <p:bldP spid="73743" grpId="0" autoUpdateAnimBg="0"/>
      <p:bldP spid="73744" grpId="0" autoUpdateAnimBg="0"/>
      <p:bldP spid="73745" grpId="0" autoUpdateAnimBg="0"/>
      <p:bldP spid="73746" grpId="0" autoUpdateAnimBg="0"/>
      <p:bldP spid="73747" grpId="0" autoUpdateAnimBg="0"/>
      <p:bldP spid="73748" grpId="0" autoUpdateAnimBg="0"/>
      <p:bldP spid="73752" grpId="0" autoUpdateAnimBg="0"/>
      <p:bldP spid="73753" grpId="0" autoUpdateAnimBg="0"/>
      <p:bldP spid="73754" grpId="0" autoUpdateAnimBg="0"/>
      <p:bldP spid="73755" grpId="0" autoUpdateAnimBg="0"/>
      <p:bldP spid="73760" grpId="0" autoUpdateAnimBg="0"/>
      <p:bldP spid="73761" grpId="0" autoUpdateAnimBg="0"/>
      <p:bldP spid="73765" grpId="0" autoUpdateAnimBg="0"/>
      <p:bldP spid="73766" grpId="0" autoUpdateAnimBg="0"/>
      <p:bldP spid="73767" grpId="0" autoUpdateAnimBg="0"/>
      <p:bldP spid="73768" grpId="0" autoUpdateAnimBg="0"/>
      <p:bldP spid="73770" grpId="0" autoUpdateAnimBg="0"/>
      <p:bldP spid="73771" grpId="0" autoUpdateAnimBg="0"/>
      <p:bldP spid="73772" grpId="0" autoUpdateAnimBg="0"/>
      <p:bldP spid="73773" grpId="0" autoUpdateAnimBg="0"/>
      <p:bldP spid="73774" grpId="0" autoUpdateAnimBg="0"/>
      <p:bldP spid="73775" grpId="0" autoUpdateAnimBg="0"/>
      <p:bldP spid="73776" grpId="0" autoUpdateAnimBg="0"/>
      <p:bldP spid="73778" grpId="0" autoUpdateAnimBg="0"/>
      <p:bldP spid="73779" grpId="0" autoUpdateAnimBg="0"/>
      <p:bldP spid="73780" grpId="0" autoUpdateAnimBg="0"/>
      <p:bldP spid="73781" grpId="0" autoUpdateAnimBg="0"/>
      <p:bldP spid="73782" grpId="0" autoUpdateAnimBg="0"/>
      <p:bldP spid="73783" grpId="0" autoUpdateAnimBg="0"/>
      <p:bldP spid="73784" grpId="0" autoUpdateAnimBg="0"/>
      <p:bldP spid="73785" grpId="0" autoUpdateAnimBg="0"/>
      <p:bldP spid="73786" grpId="0" autoUpdateAnimBg="0"/>
      <p:bldP spid="73787" grpId="0" autoUpdateAnimBg="0"/>
      <p:bldP spid="73788" grpId="0" autoUpdateAnimBg="0"/>
      <p:bldP spid="73789" grpId="0" autoUpdateAnimBg="0"/>
      <p:bldP spid="73790" grpId="0" autoUpdateAnimBg="0"/>
      <p:bldP spid="73791" grpId="0" autoUpdateAnimBg="0"/>
      <p:bldP spid="73792" grpId="0" animBg="1" autoUpdateAnimBg="0"/>
      <p:bldP spid="73793" grpId="0" autoUpdateAnimBg="0"/>
      <p:bldP spid="73794" grpId="0" autoUpdateAnimBg="0"/>
      <p:bldP spid="737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AF1D07E-571A-4058-A7AC-970A9034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04CD8D6-E234-4185-8774-93C6E4186D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E27859D-4C63-45DE-A316-BFF894575D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4FD718A7-4FEF-42A3-AEE4-0300ED337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FD7083E8-EFD8-4E0E-AB58-A73DE0632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赋值表达式</a:t>
            </a:r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EB2E3A5F-733B-481D-8B4B-4B323344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5257800"/>
            <a:ext cx="1098550" cy="609600"/>
          </a:xfrm>
          <a:prstGeom prst="flowChartProcess">
            <a:avLst/>
          </a:prstGeom>
          <a:solidFill>
            <a:srgbClr val="00FFFF"/>
          </a:solidFill>
          <a:ln w="57150" cmpd="thinThick">
            <a:solidFill>
              <a:srgbClr val="FF99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8899E223-7FA9-4589-B888-C198F690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赋值运算符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5E6F1A77-6410-47A4-B251-BD7F7AC30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D97D8552-C8AF-42F1-BCC9-34D617D8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赋值表达式的格式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E47D57B8-3AF2-4D07-BC15-3CDA111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194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赋值表达式的作用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196" name="Text Box 12">
            <a:extLst>
              <a:ext uri="{FF2B5EF4-FFF2-40B4-BE49-F238E27FC236}">
                <a16:creationId xmlns:a16="http://schemas.microsoft.com/office/drawing/2014/main" id="{8E6C2E18-0C0A-4473-9B07-AA53F5FF0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将表达式的值写入变量中</a:t>
            </a:r>
            <a:endParaRPr lang="zh-CN" altLang="en-US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197" name="Text Box 13">
            <a:extLst>
              <a:ext uri="{FF2B5EF4-FFF2-40B4-BE49-F238E27FC236}">
                <a16:creationId xmlns:a16="http://schemas.microsoft.com/office/drawing/2014/main" id="{CF407FD3-C4E9-4F47-8F38-9793BF25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242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sym typeface="Monotype Sorts" charset="0"/>
              </a:rPr>
              <a:t>   </a:t>
            </a:r>
            <a:r>
              <a:rPr lang="zh-CN" altLang="en-US">
                <a:latin typeface="宋体" charset="0"/>
                <a:ea typeface="宋体" charset="0"/>
                <a:sym typeface="Monotype Sorts" charset="0"/>
              </a:rPr>
              <a:t>例如：</a:t>
            </a:r>
            <a:endParaRPr lang="zh-CN" altLang="en-US" sz="2000">
              <a:effectLst>
                <a:outerShdw blurRad="38100" dist="38100" dir="2700000" algn="tl">
                  <a:srgbClr val="DDDDDD"/>
                </a:outerShdw>
              </a:effectLst>
              <a:latin typeface="宋体" charset="0"/>
              <a:ea typeface="宋体" charset="0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0D79578-5744-4CE3-B364-337073596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a=10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E447409C-5D43-4438-8C0A-0314FD4A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334000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</a:rPr>
              <a:t>c= (b=3.2)+2.3</a:t>
            </a:r>
          </a:p>
        </p:txBody>
      </p:sp>
      <p:sp>
        <p:nvSpPr>
          <p:cNvPr id="93200" name="Rectangle 16">
            <a:extLst>
              <a:ext uri="{FF2B5EF4-FFF2-40B4-BE49-F238E27FC236}">
                <a16:creationId xmlns:a16="http://schemas.microsoft.com/office/drawing/2014/main" id="{6BFF6327-7B3F-4CFC-86F6-413EEDD3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5E533899-3C1F-4B65-89E6-FE479875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93202" name="Text Box 18">
            <a:extLst>
              <a:ext uri="{FF2B5EF4-FFF2-40B4-BE49-F238E27FC236}">
                <a16:creationId xmlns:a16="http://schemas.microsoft.com/office/drawing/2014/main" id="{6A145F3F-E33A-4124-AB63-F658D648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3203" name="Text Box 19">
            <a:extLst>
              <a:ext uri="{FF2B5EF4-FFF2-40B4-BE49-F238E27FC236}">
                <a16:creationId xmlns:a16="http://schemas.microsoft.com/office/drawing/2014/main" id="{E7A18101-AEA2-4431-8C72-BB45E169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19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3204" name="Text Box 20">
            <a:extLst>
              <a:ext uri="{FF2B5EF4-FFF2-40B4-BE49-F238E27FC236}">
                <a16:creationId xmlns:a16="http://schemas.microsoft.com/office/drawing/2014/main" id="{A69EBD0F-E892-4074-934B-169C7749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60198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5.5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4C570C9D-074D-4C93-9CF6-C4BD0EDD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004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93206" name="Text Box 22">
            <a:hlinkClick r:id="rId2" action="ppaction://hlinksldjump"/>
            <a:extLst>
              <a:ext uri="{FF2B5EF4-FFF2-40B4-BE49-F238E27FC236}">
                <a16:creationId xmlns:a16="http://schemas.microsoft.com/office/drawing/2014/main" id="{6E5B43C0-7C6D-421C-B117-5278385C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977900"/>
            <a:ext cx="4252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赋值表达式的执行过程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207" name="Text Box 23">
            <a:extLst>
              <a:ext uri="{FF2B5EF4-FFF2-40B4-BE49-F238E27FC236}">
                <a16:creationId xmlns:a16="http://schemas.microsoft.com/office/drawing/2014/main" id="{D2019A98-38C8-441F-A263-396458C9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13238"/>
            <a:ext cx="340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赋值表达式的取值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endParaRPr lang="en-US" altLang="zh-CN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831EFCDF-5004-4F44-8C2E-A225FB1F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974975"/>
            <a:ext cx="330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Monotype Sorts" charset="2"/>
              </a:rPr>
              <a:t>"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=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Monotype Sorts" charset="2"/>
              </a:rPr>
              <a:t>"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两侧的类型不一致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09" name="Rectangle 25">
            <a:extLst>
              <a:ext uri="{FF2B5EF4-FFF2-40B4-BE49-F238E27FC236}">
                <a16:creationId xmlns:a16="http://schemas.microsoft.com/office/drawing/2014/main" id="{D8F68367-7A0C-4E4F-9B62-9ADDA428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198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3210" name="Text Box 26">
            <a:extLst>
              <a:ext uri="{FF2B5EF4-FFF2-40B4-BE49-F238E27FC236}">
                <a16:creationId xmlns:a16="http://schemas.microsoft.com/office/drawing/2014/main" id="{BC8EEF3D-4E6E-4723-9F91-2BA145E02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A067CA89-09B8-4B4C-B74E-6C7485BD1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3.2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3212" name="Text Box 28">
            <a:extLst>
              <a:ext uri="{FF2B5EF4-FFF2-40B4-BE49-F238E27FC236}">
                <a16:creationId xmlns:a16="http://schemas.microsoft.com/office/drawing/2014/main" id="{F52CD951-E440-4D0B-92B3-4BCBE143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2209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  <a:sym typeface="Monotype Sorts" charset="2"/>
              </a:rPr>
              <a:t>变量名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  <a:sym typeface="Monotype Sorts" charset="2"/>
              </a:rPr>
              <a:t>=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  <a:sym typeface="Monotype Sorts" charset="2"/>
              </a:rPr>
              <a:t>表达式</a:t>
            </a:r>
            <a:endParaRPr lang="zh-CN" altLang="en-US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93213" name="Text Box 29">
            <a:extLst>
              <a:ext uri="{FF2B5EF4-FFF2-40B4-BE49-F238E27FC236}">
                <a16:creationId xmlns:a16="http://schemas.microsoft.com/office/drawing/2014/main" id="{14A97A0F-054C-49D1-952C-21E2C0C6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经过赋值后变量中的值</a:t>
            </a:r>
            <a:endParaRPr lang="zh-CN" altLang="en-US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214" name="Text Box 30">
            <a:extLst>
              <a:ext uri="{FF2B5EF4-FFF2-40B4-BE49-F238E27FC236}">
                <a16:creationId xmlns:a16="http://schemas.microsoft.com/office/drawing/2014/main" id="{6387AF1E-775E-43E1-AE5D-1A9DB1FC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205038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Monotype Sorts" charset="2"/>
              </a:rPr>
              <a:t>"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=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Monotype Sorts" charset="2"/>
              </a:rPr>
              <a:t>"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两侧的类型一致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15" name="Text Box 31">
            <a:extLst>
              <a:ext uri="{FF2B5EF4-FFF2-40B4-BE49-F238E27FC236}">
                <a16:creationId xmlns:a16="http://schemas.microsoft.com/office/drawing/2014/main" id="{9A3BB1AF-9819-4381-BA55-9A052C47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65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charset="2"/>
              </a:rPr>
              <a:t>直接赋值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2618CD81-17D0-4A27-8342-F5BDC6949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429000"/>
            <a:ext cx="2838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  <a:sym typeface="Monotype Sorts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  <a:sym typeface="Monotype Sorts" charset="2"/>
              </a:rPr>
              <a:t>将值的类型转换成变量的类型</a:t>
            </a: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  <a:sym typeface="Monotype Sorts" charset="2"/>
              </a:rPr>
              <a:t> </a:t>
            </a:r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D3DD1892-0AD1-4DA5-9520-882D9DA8F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63" y="41957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Monotype Sorts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  <a:sym typeface="Monotype Sorts" charset="2"/>
              </a:rPr>
              <a:t>赋值</a:t>
            </a:r>
          </a:p>
        </p:txBody>
      </p:sp>
      <p:sp>
        <p:nvSpPr>
          <p:cNvPr id="93218" name="Text Box 34">
            <a:hlinkClick r:id="rId3" action="ppaction://hlinksldjump"/>
            <a:extLst>
              <a:ext uri="{FF2B5EF4-FFF2-40B4-BE49-F238E27FC236}">
                <a16:creationId xmlns:a16="http://schemas.microsoft.com/office/drawing/2014/main" id="{97A52E5B-BAE5-4759-9643-0FF5466A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38663"/>
            <a:ext cx="322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复合的赋值运算符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D16AA341-3CC8-4243-9251-679798A4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60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+=</a:t>
            </a:r>
          </a:p>
        </p:txBody>
      </p:sp>
      <p:sp>
        <p:nvSpPr>
          <p:cNvPr id="93220" name="Text Box 36">
            <a:extLst>
              <a:ext uri="{FF2B5EF4-FFF2-40B4-BE49-F238E27FC236}">
                <a16:creationId xmlns:a16="http://schemas.microsoft.com/office/drawing/2014/main" id="{199DD084-C661-4E57-B367-B327E2531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260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-=</a:t>
            </a:r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424341E3-7D2A-42CC-B637-AE3E4C22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260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*=</a:t>
            </a:r>
          </a:p>
        </p:txBody>
      </p:sp>
      <p:sp>
        <p:nvSpPr>
          <p:cNvPr id="93222" name="Text Box 38">
            <a:extLst>
              <a:ext uri="{FF2B5EF4-FFF2-40B4-BE49-F238E27FC236}">
                <a16:creationId xmlns:a16="http://schemas.microsoft.com/office/drawing/2014/main" id="{598D596B-DCAA-430C-B486-3182C297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260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/=</a:t>
            </a:r>
          </a:p>
        </p:txBody>
      </p:sp>
      <p:sp>
        <p:nvSpPr>
          <p:cNvPr id="93223" name="Text Box 39">
            <a:extLst>
              <a:ext uri="{FF2B5EF4-FFF2-40B4-BE49-F238E27FC236}">
                <a16:creationId xmlns:a16="http://schemas.microsoft.com/office/drawing/2014/main" id="{3A03218D-9140-443E-B875-C233BB61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60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%=</a:t>
            </a:r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BA1C0D4D-AC24-4A1C-AB53-1AD963A6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736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如：变量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+=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表达式</a:t>
            </a:r>
          </a:p>
        </p:txBody>
      </p:sp>
      <p:sp>
        <p:nvSpPr>
          <p:cNvPr id="93225" name="Text Box 41">
            <a:extLst>
              <a:ext uri="{FF2B5EF4-FFF2-40B4-BE49-F238E27FC236}">
                <a16:creationId xmlns:a16="http://schemas.microsoft.com/office/drawing/2014/main" id="{A649C033-CF83-4AA5-B646-A039E936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32463"/>
            <a:ext cx="3886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等价于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（表达式）</a:t>
            </a:r>
          </a:p>
        </p:txBody>
      </p:sp>
      <p:sp>
        <p:nvSpPr>
          <p:cNvPr id="93226" name="AutoShape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8CBCFEB-D431-4618-AFCE-B981944A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solidFill>
            <a:schemeClr val="tx1"/>
          </a:solidFill>
          <a:ln w="3810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76D74FA8-5D16-45CD-AB33-15E153E4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412875"/>
            <a:ext cx="4364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1.</a:t>
            </a:r>
            <a:r>
              <a:rPr lang="zh-CN" altLang="en-US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计算赋值号右侧表达式的值</a:t>
            </a:r>
            <a:endParaRPr lang="zh-CN" altLang="en-US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 Box 22">
            <a:hlinkClick r:id="rId2" action="ppaction://hlinksldjump"/>
            <a:extLst>
              <a:ext uri="{FF2B5EF4-FFF2-40B4-BE49-F238E27FC236}">
                <a16:creationId xmlns:a16="http://schemas.microsoft.com/office/drawing/2014/main" id="{3CFE1B65-F27B-4730-B4C3-29FCBA49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814513"/>
            <a:ext cx="3435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 2.</a:t>
            </a:r>
            <a:r>
              <a:rPr lang="zh-CN" altLang="en-US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转换类型，然后赋值</a:t>
            </a:r>
            <a:endParaRPr lang="zh-CN" altLang="en-US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3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utoUpdateAnimBg="0"/>
      <p:bldP spid="93193" grpId="0" autoUpdateAnimBg="0"/>
      <p:bldP spid="93194" grpId="0" autoUpdateAnimBg="0"/>
      <p:bldP spid="93195" grpId="0" autoUpdateAnimBg="0"/>
      <p:bldP spid="93196" grpId="0" autoUpdateAnimBg="0"/>
      <p:bldP spid="93197" grpId="0" autoUpdateAnimBg="0"/>
      <p:bldP spid="93198" grpId="0" autoUpdateAnimBg="0"/>
      <p:bldP spid="93199" grpId="0" autoUpdateAnimBg="0"/>
      <p:bldP spid="93200" grpId="0" animBg="1" autoUpdateAnimBg="0"/>
      <p:bldP spid="93201" grpId="0" animBg="1"/>
      <p:bldP spid="93202" grpId="0" autoUpdateAnimBg="0"/>
      <p:bldP spid="93203" grpId="0" autoUpdateAnimBg="0"/>
      <p:bldP spid="93204" grpId="0" autoUpdateAnimBg="0"/>
      <p:bldP spid="93205" grpId="0" autoUpdateAnimBg="0"/>
      <p:bldP spid="93206" grpId="0" autoUpdateAnimBg="0"/>
      <p:bldP spid="93207" grpId="0" autoUpdateAnimBg="0"/>
      <p:bldP spid="93208" grpId="0" autoUpdateAnimBg="0"/>
      <p:bldP spid="93209" grpId="0" animBg="1" autoUpdateAnimBg="0"/>
      <p:bldP spid="93210" grpId="0" autoUpdateAnimBg="0"/>
      <p:bldP spid="93211" grpId="0" autoUpdateAnimBg="0"/>
      <p:bldP spid="93212" grpId="0" animBg="1" autoUpdateAnimBg="0"/>
      <p:bldP spid="93213" grpId="0" autoUpdateAnimBg="0"/>
      <p:bldP spid="93214" grpId="0" autoUpdateAnimBg="0"/>
      <p:bldP spid="93215" grpId="0" autoUpdateAnimBg="0"/>
      <p:bldP spid="93216" grpId="0" autoUpdateAnimBg="0"/>
      <p:bldP spid="93217" grpId="0" autoUpdateAnimBg="0"/>
      <p:bldP spid="93218" grpId="0" autoUpdateAnimBg="0"/>
      <p:bldP spid="93219" grpId="0" autoUpdateAnimBg="0"/>
      <p:bldP spid="93220" grpId="0" autoUpdateAnimBg="0"/>
      <p:bldP spid="93221" grpId="0" autoUpdateAnimBg="0"/>
      <p:bldP spid="93222" grpId="0" autoUpdateAnimBg="0"/>
      <p:bldP spid="93223" grpId="0" autoUpdateAnimBg="0"/>
      <p:bldP spid="93224" grpId="0" autoUpdateAnimBg="0"/>
      <p:bldP spid="93225" grpId="0" autoUpdateAnimBg="0"/>
      <p:bldP spid="93226" grpId="0" animBg="1"/>
      <p:bldP spid="43" grpId="0" autoUpdateAnimBg="0"/>
      <p:bldP spid="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1352FEC-70C8-4DC3-972F-9B0E1716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逗号表达式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18F04A3-AC15-4807-B186-BD515C0D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格式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02702AC2-01CB-406B-967F-C04941BD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16113"/>
            <a:ext cx="5097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，表达式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……,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FFE3E8E3-AE8D-41CB-B8EE-B3016F19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求解顺序及结果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02FE57E1-D4DA-4E86-88B8-DED20B72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52738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先求解表达式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，再求解表达式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r>
              <a:rPr lang="zh-CN" altLang="en-US">
                <a:solidFill>
                  <a:srgbClr val="000000"/>
                </a:solidFill>
              </a:rPr>
              <a:t>，求解表达式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，逗号表达式的结果为表达式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的值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DFD64707-B8A4-46DF-9415-979E66D38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14800"/>
            <a:ext cx="2895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   a=3*5,a*4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7B622F1B-7F7D-4661-895A-634BBA4C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81525"/>
            <a:ext cx="3810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表达式结果为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60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变量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中的值为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15</a:t>
            </a:r>
          </a:p>
        </p:txBody>
      </p:sp>
      <p:sp>
        <p:nvSpPr>
          <p:cNvPr id="106505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41B0723-3062-4E0B-81A3-A0387793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C58A2E10-B181-4FE9-B5A5-887C381C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5419725"/>
            <a:ext cx="2895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   a=3*5,a=a*4</a:t>
            </a: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47627AEF-CD14-4777-AB4C-18180C89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64225"/>
            <a:ext cx="3810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表达式结果为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60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变量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ea typeface="幼圆" panose="02010509060101010101" pitchFamily="49" charset="-122"/>
              </a:rPr>
              <a:t>中的值为</a:t>
            </a:r>
            <a:r>
              <a:rPr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60</a:t>
            </a:r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8634C8DD-8AF5-4202-A95A-1A0021EA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92525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下面例子中，变量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为整型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nimBg="1" autoUpdateAnimBg="0"/>
      <p:bldP spid="106501" grpId="0" autoUpdateAnimBg="0"/>
      <p:bldP spid="106502" grpId="0" autoUpdateAnimBg="0"/>
      <p:bldP spid="106503" grpId="0" animBg="1" autoUpdateAnimBg="0"/>
      <p:bldP spid="106504" grpId="0" build="p" autoUpdateAnimBg="0"/>
      <p:bldP spid="106505" grpId="0" animBg="1"/>
      <p:bldP spid="106506" grpId="0" animBg="1" autoUpdateAnimBg="0"/>
      <p:bldP spid="106507" grpId="0" build="p" autoUpdateAnimBg="0"/>
      <p:bldP spid="1065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95FB2A9-4416-4188-83F4-DABB63835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算术表达式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FD3FC219-F632-4196-BE0C-74998FCF3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533525"/>
          <a:ext cx="5562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33525"/>
                        <a:ext cx="5562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>
            <a:extLst>
              <a:ext uri="{FF2B5EF4-FFF2-40B4-BE49-F238E27FC236}">
                <a16:creationId xmlns:a16="http://schemas.microsoft.com/office/drawing/2014/main" id="{E18949DA-D7CA-4F9A-AA20-EFFFFA12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78163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660066"/>
                </a:solidFill>
              </a:rPr>
              <a:t>a*b+sin(x)*sqrt(a+b)-(a+b)/(c-d)</a:t>
            </a:r>
          </a:p>
        </p:txBody>
      </p:sp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2E87C4E3-5C42-41E5-986D-529FB0EA9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002088"/>
          <a:ext cx="3886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公式" r:id="rId5" imgW="1016000" imgH="228600" progId="Equation.3">
                  <p:embed/>
                </p:oleObj>
              </mc:Choice>
              <mc:Fallback>
                <p:oleObj name="公式" r:id="rId5" imgW="101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02088"/>
                        <a:ext cx="3886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B23230CF-4E3E-4EE9-91B4-6393ADB2C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87963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660066"/>
                </a:solidFill>
              </a:rPr>
              <a:t>a*x*x+b*log10(x+y)</a:t>
            </a:r>
          </a:p>
        </p:txBody>
      </p:sp>
      <p:sp>
        <p:nvSpPr>
          <p:cNvPr id="79879" name="AutoShape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91CCB069-22DB-4BD9-A23E-D7C4F9A1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8" grpId="0" autoUpdateAnimBg="0"/>
      <p:bldP spid="798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344FB26-B038-4B44-8899-AD6F97EB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539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运算顺序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80899" name="AutoShape 3">
            <a:extLst>
              <a:ext uri="{FF2B5EF4-FFF2-40B4-BE49-F238E27FC236}">
                <a16:creationId xmlns:a16="http://schemas.microsoft.com/office/drawing/2014/main" id="{35C56D2E-EB63-4D72-BFFE-9CD8E1C0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6248400" cy="28194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0900" name="Line 4">
            <a:extLst>
              <a:ext uri="{FF2B5EF4-FFF2-40B4-BE49-F238E27FC236}">
                <a16:creationId xmlns:a16="http://schemas.microsoft.com/office/drawing/2014/main" id="{7C9AF2A0-2C5D-4E3F-933D-0710EB0FE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868396FE-56E5-4D6A-92BE-4A681715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6AF9C5E-CD9D-46F2-A793-A69B7A4FA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0"/>
            <a:ext cx="0" cy="9906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30E88800-4113-411E-AE43-92C677A58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80F7CDD8-EA92-4B3E-A76C-121B873DC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0" cy="9906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CBA60777-C7CE-4BE9-8676-75BE0E8C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9933"/>
                </a:solidFill>
              </a:rPr>
              <a:t>3</a:t>
            </a:r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1DF58839-8DA2-4040-84BB-FC8A15618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41C2436B-CEC4-4749-901C-C917DF93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0908" name="Line 12">
            <a:extLst>
              <a:ext uri="{FF2B5EF4-FFF2-40B4-BE49-F238E27FC236}">
                <a16:creationId xmlns:a16="http://schemas.microsoft.com/office/drawing/2014/main" id="{846CA333-A795-4DCE-94D6-B91AF4B5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0"/>
            <a:ext cx="0" cy="9906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D495E9BF-57CC-4B5E-AC31-90B4545A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66"/>
                </a:solidFill>
              </a:rPr>
              <a:t>5</a:t>
            </a:r>
          </a:p>
        </p:txBody>
      </p:sp>
      <p:sp>
        <p:nvSpPr>
          <p:cNvPr id="80910" name="Line 14">
            <a:extLst>
              <a:ext uri="{FF2B5EF4-FFF2-40B4-BE49-F238E27FC236}">
                <a16:creationId xmlns:a16="http://schemas.microsoft.com/office/drawing/2014/main" id="{42DBB740-ADA0-445A-9D12-2B452DB65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43238"/>
            <a:ext cx="0" cy="995362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29E49DCB-D32D-4365-BDE1-63B9C304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47EDDFCE-85AE-47ED-BAB2-4CE932DA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68563"/>
            <a:ext cx="617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660066"/>
                </a:solidFill>
              </a:rPr>
              <a:t>a  *  x  *  x  + b   *   log10 (x + y)</a:t>
            </a:r>
          </a:p>
        </p:txBody>
      </p:sp>
      <p:sp>
        <p:nvSpPr>
          <p:cNvPr id="80913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DAAC79F-B6E1-4FC2-B484-0F6A9960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1" grpId="0" autoUpdateAnimBg="0"/>
      <p:bldP spid="80903" grpId="0" autoUpdateAnimBg="0"/>
      <p:bldP spid="80905" grpId="0" autoUpdateAnimBg="0"/>
      <p:bldP spid="80907" grpId="0" autoUpdateAnimBg="0"/>
      <p:bldP spid="80909" grpId="0" autoUpdateAnimBg="0"/>
      <p:bldP spid="80911" grpId="0" autoUpdateAnimBg="0"/>
      <p:bldP spid="80912" grpId="0" autoUpdateAnimBg="0"/>
      <p:bldP spid="809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CEC704F-8B2A-4FD2-A5E9-AAE2AB3B8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举例（表达式类型）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EA14DD39-6753-4644-9469-B681B06E4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6.0/2.0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8B2A7C0-2E56-4174-AC9E-8AA6B79F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288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=3.0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7717BCAD-0153-45BC-AAF0-B8643D1B1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908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1/2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121D519B-7120-4004-8D83-6B90E15F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908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=0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7687C8E9-F433-4D1C-B758-93BDB78E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76400"/>
            <a:ext cx="5105400" cy="48006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A48E7C46-EFD9-4FCC-B5F0-0BAA0B99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4965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6600"/>
                </a:solidFill>
                <a:ea typeface="幼圆" panose="02010509060101010101" pitchFamily="49" charset="-122"/>
              </a:rPr>
              <a:t>3/2*3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DC1BB652-097A-457C-B680-9340F27E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3536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6600"/>
                </a:solidFill>
              </a:rPr>
              <a:t>=3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24A4C448-81AB-4ECC-9F0A-464F67FC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078163"/>
            <a:ext cx="1447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6600"/>
                </a:solidFill>
              </a:rPr>
              <a:t> 3.0/2*3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9A5347BA-CD11-4ABD-A6BB-247C98F6E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4965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6600"/>
                </a:solidFill>
              </a:rPr>
              <a:t>=4.5</a:t>
            </a:r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64ADE945-4778-4B5B-9B13-004E78256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52888"/>
            <a:ext cx="0" cy="762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0F1987C5-8164-43B1-BD42-4389D6984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8"/>
            <a:ext cx="30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DBC2A11D-2B55-4EAD-AEE0-C60CB2733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0D60AE77-57FD-479A-A239-EF72BD2F3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72C5510A-70B2-47EC-9BD0-131BF63C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62488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6600"/>
                </a:solidFill>
              </a:rPr>
              <a:t>1.5</a:t>
            </a:r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BE3FE8EB-71DD-4F03-B813-9E04C571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2F688ADE-4682-445E-A1AA-E58FD34D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1/2.0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D7566A56-9E84-4E59-A6AD-35366A6F9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14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=0.5</a:t>
            </a:r>
          </a:p>
        </p:txBody>
      </p:sp>
      <p:sp>
        <p:nvSpPr>
          <p:cNvPr id="81942" name="AutoShape 2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CBC0F2-EC7A-4A67-A488-1284BC07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5" grpId="0" autoUpdateAnimBg="0"/>
      <p:bldP spid="81926" grpId="0" autoUpdateAnimBg="0"/>
      <p:bldP spid="81927" grpId="0" animBg="1"/>
      <p:bldP spid="81928" grpId="0" autoUpdateAnimBg="0"/>
      <p:bldP spid="81929" grpId="0" autoUpdateAnimBg="0"/>
      <p:bldP spid="81930" grpId="0" autoUpdateAnimBg="0"/>
      <p:bldP spid="81931" grpId="0" autoUpdateAnimBg="0"/>
      <p:bldP spid="81933" grpId="0" autoUpdateAnimBg="0"/>
      <p:bldP spid="81936" grpId="0" autoUpdateAnimBg="0"/>
      <p:bldP spid="81940" grpId="0" autoUpdateAnimBg="0"/>
      <p:bldP spid="81941" grpId="0" autoUpdateAnimBg="0"/>
      <p:bldP spid="819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46764D7F-AB15-4526-AFBB-CD9E25D27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举例（强制类型转换）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D83E6A4A-AA53-4EAC-A42B-4EF57D4C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4953000" cy="5105400"/>
          </a:xfrm>
          <a:prstGeom prst="verticalScroll">
            <a:avLst>
              <a:gd name="adj" fmla="val 3597"/>
            </a:avLst>
          </a:prstGeom>
          <a:solidFill>
            <a:srgbClr val="FFFFFF"/>
          </a:solidFill>
          <a:ln w="571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52C653F5-14A1-4418-A77F-D910E2310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写出下面表达式的值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380B47FB-BEC9-4CC3-BF45-06508DA7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(float)(a+b)/2+(int)x%(int)y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C4BE28AE-F550-4C9D-B796-39B52E26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设</a:t>
            </a:r>
            <a:r>
              <a:rPr lang="en-US" altLang="zh-CN" sz="2400"/>
              <a:t>a=2,b=3,x=3.5,y=2.5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DD1AFF20-FCC1-4DFE-B2C4-AD6397CEC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24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(float)(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)/2+(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)x%(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)y</a:t>
            </a: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D85099EC-E2FF-4085-8745-CE774C970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910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Text Box 10">
            <a:extLst>
              <a:ext uri="{FF2B5EF4-FFF2-40B4-BE49-F238E27FC236}">
                <a16:creationId xmlns:a16="http://schemas.microsoft.com/office/drawing/2014/main" id="{3AE0F3D0-92E6-49EE-AB40-807EB404F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2AF1DE08-8016-4F9E-8CF9-E38B8BE5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648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8E56F08E-62E0-46E0-83D8-6541F32D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267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435B3764-92CC-4D05-AEB7-11D83D24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5.0</a:t>
            </a:r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5AF8A758-E83F-4A23-9CB3-D09ACE959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0" cy="14478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AD47CAD5-7DAA-4A96-9E61-B6FBAC917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2.5</a:t>
            </a:r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66C89148-F07A-43E7-AB19-1ECC548BE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26433E60-484B-4FA3-841B-5069499C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29D5B5D7-A503-41B7-B111-5BA571ACA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85A0822C-F689-4D1B-A3BE-510AE87D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3B574D91-3C11-42AF-9202-6ACA298A4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267200"/>
            <a:ext cx="0" cy="14478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2A3B86FA-0FE6-4CBB-8966-861FE070E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546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85B74700-873D-4270-AD4F-A07C07D12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0" cy="1905000"/>
          </a:xfrm>
          <a:prstGeom prst="line">
            <a:avLst/>
          </a:prstGeom>
          <a:noFill/>
          <a:ln w="57150">
            <a:solidFill>
              <a:srgbClr val="660066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Text Box 23">
            <a:extLst>
              <a:ext uri="{FF2B5EF4-FFF2-40B4-BE49-F238E27FC236}">
                <a16:creationId xmlns:a16="http://schemas.microsoft.com/office/drawing/2014/main" id="{FAE501BA-A8E3-4D9E-990D-7DAFAC66A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7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3.5</a:t>
            </a:r>
          </a:p>
        </p:txBody>
      </p:sp>
      <p:sp>
        <p:nvSpPr>
          <p:cNvPr id="76824" name="Text Box 24">
            <a:extLst>
              <a:ext uri="{FF2B5EF4-FFF2-40B4-BE49-F238E27FC236}">
                <a16:creationId xmlns:a16="http://schemas.microsoft.com/office/drawing/2014/main" id="{3D8363A3-1798-44FB-A74D-74659040D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</a:rPr>
              <a:t>运算顺序</a:t>
            </a:r>
          </a:p>
        </p:txBody>
      </p:sp>
      <p:sp>
        <p:nvSpPr>
          <p:cNvPr id="76825" name="Text Box 25">
            <a:extLst>
              <a:ext uri="{FF2B5EF4-FFF2-40B4-BE49-F238E27FC236}">
                <a16:creationId xmlns:a16="http://schemas.microsoft.com/office/drawing/2014/main" id="{05244C06-DA40-472D-8936-344E7F67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(  )</a:t>
            </a:r>
          </a:p>
        </p:txBody>
      </p:sp>
      <p:sp>
        <p:nvSpPr>
          <p:cNvPr id="76826" name="Text Box 26">
            <a:extLst>
              <a:ext uri="{FF2B5EF4-FFF2-40B4-BE49-F238E27FC236}">
                <a16:creationId xmlns:a16="http://schemas.microsoft.com/office/drawing/2014/main" id="{130DC124-371F-442B-93FD-3B62C7B1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764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6600"/>
                </a:solidFill>
              </a:rPr>
              <a:t>函数</a:t>
            </a:r>
          </a:p>
        </p:txBody>
      </p:sp>
      <p:sp>
        <p:nvSpPr>
          <p:cNvPr id="76827" name="Text Box 27">
            <a:extLst>
              <a:ext uri="{FF2B5EF4-FFF2-40B4-BE49-F238E27FC236}">
                <a16:creationId xmlns:a16="http://schemas.microsoft.com/office/drawing/2014/main" id="{BA609DD7-D515-4BA1-90D5-D56F5ED0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6708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*</a:t>
            </a:r>
            <a:r>
              <a:rPr lang="zh-CN" altLang="en-US" sz="2400">
                <a:solidFill>
                  <a:srgbClr val="006600"/>
                </a:solidFill>
              </a:rPr>
              <a:t>、</a:t>
            </a:r>
            <a:r>
              <a:rPr lang="en-US" altLang="zh-CN" sz="2400">
                <a:solidFill>
                  <a:srgbClr val="006600"/>
                </a:solidFill>
              </a:rPr>
              <a:t>/</a:t>
            </a:r>
            <a:r>
              <a:rPr lang="zh-CN" altLang="en-US" sz="2400">
                <a:solidFill>
                  <a:srgbClr val="006600"/>
                </a:solidFill>
              </a:rPr>
              <a:t>、</a:t>
            </a:r>
            <a:r>
              <a:rPr lang="en-US" altLang="zh-CN" sz="2400">
                <a:solidFill>
                  <a:srgbClr val="006600"/>
                </a:solidFill>
              </a:rPr>
              <a:t>%</a:t>
            </a:r>
          </a:p>
        </p:txBody>
      </p:sp>
      <p:sp>
        <p:nvSpPr>
          <p:cNvPr id="76828" name="Text Box 28">
            <a:extLst>
              <a:ext uri="{FF2B5EF4-FFF2-40B4-BE49-F238E27FC236}">
                <a16:creationId xmlns:a16="http://schemas.microsoft.com/office/drawing/2014/main" id="{2BF9D414-6D12-4476-B741-CC1924CA6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2428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+</a:t>
            </a:r>
            <a:r>
              <a:rPr lang="zh-CN" altLang="en-US" sz="2400">
                <a:solidFill>
                  <a:srgbClr val="006600"/>
                </a:solidFill>
              </a:rPr>
              <a:t>、</a:t>
            </a:r>
            <a:r>
              <a:rPr lang="en-US" altLang="zh-CN" sz="2400">
                <a:solidFill>
                  <a:srgbClr val="006600"/>
                </a:solidFill>
              </a:rPr>
              <a:t>-</a:t>
            </a:r>
          </a:p>
        </p:txBody>
      </p:sp>
      <p:sp>
        <p:nvSpPr>
          <p:cNvPr id="76829" name="Text Box 29">
            <a:extLst>
              <a:ext uri="{FF2B5EF4-FFF2-40B4-BE49-F238E27FC236}">
                <a16:creationId xmlns:a16="http://schemas.microsoft.com/office/drawing/2014/main" id="{55CD10A7-A7F0-49F3-A452-5DF83E0CA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05088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强制类型转换</a:t>
            </a:r>
          </a:p>
        </p:txBody>
      </p:sp>
      <p:sp>
        <p:nvSpPr>
          <p:cNvPr id="76830" name="Line 30">
            <a:extLst>
              <a:ext uri="{FF2B5EF4-FFF2-40B4-BE49-F238E27FC236}">
                <a16:creationId xmlns:a16="http://schemas.microsoft.com/office/drawing/2014/main" id="{08076CDB-6918-4CA8-B81B-594F30E07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2441575"/>
            <a:ext cx="2743200" cy="1779588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831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2628BC-E661-4461-A544-4B3126DB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76805" grpId="0" autoUpdateAnimBg="0"/>
      <p:bldP spid="76806" grpId="0" autoUpdateAnimBg="0"/>
      <p:bldP spid="76807" grpId="0" autoUpdateAnimBg="0"/>
      <p:bldP spid="76808" grpId="0" autoUpdateAnimBg="0"/>
      <p:bldP spid="76811" grpId="0" autoUpdateAnimBg="0"/>
      <p:bldP spid="76813" grpId="0" autoUpdateAnimBg="0"/>
      <p:bldP spid="76815" grpId="0" autoUpdateAnimBg="0"/>
      <p:bldP spid="76817" grpId="0" autoUpdateAnimBg="0"/>
      <p:bldP spid="76819" grpId="0" autoUpdateAnimBg="0"/>
      <p:bldP spid="76821" grpId="0" autoUpdateAnimBg="0"/>
      <p:bldP spid="76823" grpId="0" autoUpdateAnimBg="0"/>
      <p:bldP spid="76824" grpId="0" autoUpdateAnimBg="0"/>
      <p:bldP spid="76825" grpId="0" autoUpdateAnimBg="0"/>
      <p:bldP spid="76826" grpId="0" autoUpdateAnimBg="0"/>
      <p:bldP spid="76827" grpId="0" autoUpdateAnimBg="0"/>
      <p:bldP spid="76828" grpId="0" autoUpdateAnimBg="0"/>
      <p:bldP spid="76829" grpId="0" autoUpdateAnimBg="0"/>
      <p:bldP spid="76831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个人主页 (联机)">
  <a:themeElements>
    <a:clrScheme name="个人主页 (联机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联机)">
      <a:majorFont>
        <a:latin typeface="Times New Roman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个人主页 (联机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联机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联机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个人主页 (联机)">
  <a:themeElements>
    <a:clrScheme name="个人主页 (联机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联机)">
      <a:majorFont>
        <a:latin typeface="Times New Roman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个人主页 (联机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联机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联机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5410</TotalTime>
  <Words>2584</Words>
  <Application>Microsoft Office PowerPoint</Application>
  <PresentationFormat>全屏显示(4:3)</PresentationFormat>
  <Paragraphs>615</Paragraphs>
  <Slides>24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Monotype Sorts</vt:lpstr>
      <vt:lpstr>等线</vt:lpstr>
      <vt:lpstr>仿宋</vt:lpstr>
      <vt:lpstr>仿宋_GB2312</vt:lpstr>
      <vt:lpstr>黑体</vt:lpstr>
      <vt:lpstr>楷体</vt:lpstr>
      <vt:lpstr>楷体_GB2312</vt:lpstr>
      <vt:lpstr>宋体</vt:lpstr>
      <vt:lpstr>幼圆</vt:lpstr>
      <vt:lpstr>Arial</vt:lpstr>
      <vt:lpstr>Symbol</vt:lpstr>
      <vt:lpstr>Times New Roman</vt:lpstr>
      <vt:lpstr>Webdings</vt:lpstr>
      <vt:lpstr>Wingdings</vt:lpstr>
      <vt:lpstr>Cdesignd</vt:lpstr>
      <vt:lpstr>个人主页 (联机)</vt:lpstr>
      <vt:lpstr>1_个人主页 (联机)</vt:lpstr>
      <vt:lpstr>1_Cdesignd</vt:lpstr>
      <vt:lpstr>公式</vt:lpstr>
      <vt:lpstr>第二讲</vt:lpstr>
      <vt:lpstr>复习</vt:lpstr>
      <vt:lpstr>算 术 表 达 式</vt:lpstr>
      <vt:lpstr>赋值表达式</vt:lpstr>
      <vt:lpstr>逗号表达式</vt:lpstr>
      <vt:lpstr>举例(算术表达式)</vt:lpstr>
      <vt:lpstr>举例(运算顺序)</vt:lpstr>
      <vt:lpstr>举例（表达式类型）</vt:lpstr>
      <vt:lpstr>举例（强制类型转换）</vt:lpstr>
      <vt:lpstr>举例（赋值时的类型转换）</vt:lpstr>
      <vt:lpstr>举例（复合赋值运算符）</vt:lpstr>
      <vt:lpstr>语句概述</vt:lpstr>
      <vt:lpstr>顺 序 结 构</vt:lpstr>
      <vt:lpstr>数据输出</vt:lpstr>
      <vt:lpstr>数据输出</vt:lpstr>
      <vt:lpstr>顺序结构程序设计</vt:lpstr>
      <vt:lpstr>数据输入</vt:lpstr>
      <vt:lpstr>顺序结构程序设计</vt:lpstr>
      <vt:lpstr>数 据 输 出</vt:lpstr>
      <vt:lpstr>举例(数据输出)</vt:lpstr>
      <vt:lpstr>数 据 输 出</vt:lpstr>
      <vt:lpstr>数据输入</vt:lpstr>
      <vt:lpstr>顺序结构程序设计</vt:lpstr>
      <vt:lpstr>顺序结构上机作业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244</cp:revision>
  <cp:lastPrinted>2000-03-02T02:46:32Z</cp:lastPrinted>
  <dcterms:created xsi:type="dcterms:W3CDTF">2000-02-28T03:44:08Z</dcterms:created>
  <dcterms:modified xsi:type="dcterms:W3CDTF">2018-03-08T14:24:35Z</dcterms:modified>
</cp:coreProperties>
</file>