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941" r:id="rId2"/>
  </p:sldMasterIdLst>
  <p:notesMasterIdLst>
    <p:notesMasterId r:id="rId21"/>
  </p:notesMasterIdLst>
  <p:handoutMasterIdLst>
    <p:handoutMasterId r:id="rId22"/>
  </p:handoutMasterIdLst>
  <p:sldIdLst>
    <p:sldId id="267" r:id="rId3"/>
    <p:sldId id="372" r:id="rId4"/>
    <p:sldId id="375" r:id="rId5"/>
    <p:sldId id="373" r:id="rId6"/>
    <p:sldId id="374" r:id="rId7"/>
    <p:sldId id="376" r:id="rId8"/>
    <p:sldId id="352" r:id="rId9"/>
    <p:sldId id="353" r:id="rId10"/>
    <p:sldId id="378" r:id="rId11"/>
    <p:sldId id="335" r:id="rId12"/>
    <p:sldId id="368" r:id="rId13"/>
    <p:sldId id="380" r:id="rId14"/>
    <p:sldId id="336" r:id="rId15"/>
    <p:sldId id="381" r:id="rId16"/>
    <p:sldId id="355" r:id="rId17"/>
    <p:sldId id="363" r:id="rId18"/>
    <p:sldId id="382" r:id="rId19"/>
    <p:sldId id="367" r:id="rId20"/>
  </p:sldIdLst>
  <p:sldSz cx="9144000" cy="6858000" type="screen4x3"/>
  <p:notesSz cx="6858000" cy="9144000"/>
  <p:custShowLst>
    <p:custShow name="小结" id="0">
      <p:sldLst>
        <p:sld r:id="rId12"/>
      </p:sldLst>
    </p:custShow>
    <p:custShow name="算法" id="1">
      <p:sldLst/>
    </p:custShow>
    <p:custShow name="程序举例" id="2">
      <p:sldLst>
        <p:sld r:id="rId15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00CC"/>
    <a:srgbClr val="000000"/>
    <a:srgbClr val="CCECFF"/>
    <a:srgbClr val="FFFFFF"/>
    <a:srgbClr val="66FFFF"/>
    <a:srgbClr val="FF99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38" autoAdjust="0"/>
    <p:restoredTop sz="94660"/>
  </p:normalViewPr>
  <p:slideViewPr>
    <p:cSldViewPr>
      <p:cViewPr varScale="1">
        <p:scale>
          <a:sx n="63" d="100"/>
          <a:sy n="63" d="100"/>
        </p:scale>
        <p:origin x="67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3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65D3C7C-B01B-4C86-97F0-0FF698F705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72865B-5858-49FC-B417-08165578C6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21298AE-7C6E-48D6-A047-FDEF7D35AE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B5283B8-BF38-4A82-970D-16F4337A53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1EA4E3-FC22-4978-AEB9-1CDDC7CC3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13CA440-17B4-4611-9749-87516758D9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CF966749-F24A-4B53-83BF-1A8E30879C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DD8996E-D890-4E60-B72E-38E521997C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2B2F398E-ECC9-4C1C-904F-C470F3F324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ECE6A368-000A-431A-9353-4B453CDB4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F2DC9706-6445-4D12-93AE-E1D6D9C0A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87DB0A1-0F16-432C-A09A-E77CE7DD4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7DB0A1-0F16-432C-A09A-E77CE7DD43A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53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FA96EF3-2DDB-47A5-BCEF-7A49D76847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D0EB48A-DEA1-400E-B1D3-4935900A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7217F11-D885-4E6A-AE82-B9A784E89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F037AF-4255-4A04-B479-2F6AE42457AD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FA96EF3-2DDB-47A5-BCEF-7A49D76847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D0EB48A-DEA1-400E-B1D3-4935900A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7217F11-D885-4E6A-AE82-B9A784E89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F037AF-4255-4A04-B479-2F6AE42457AD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745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4B58897-9A19-4838-9025-0192C123706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12576EA5-A2CB-4C08-A314-6CD50AE5A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B90CC9EF-9FE3-4270-9D28-520F5AABB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B870A769-BC97-4324-8B90-4D7BFB270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16BF41BB-BA14-4AC9-B7EC-C4AEFCF4F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2E9C25B-DB07-48FD-BA4F-1B2DED3F0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245CE42-8842-45D4-88B0-55B8AADB6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B18F328-EF0A-46F0-82DA-5CA3BE9ED1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004507-2F39-450A-81D5-CC86D0FD4E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379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8080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297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6535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245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17454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59890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6626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250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99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2934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9860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9084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020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00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534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2608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483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1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33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614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1127EDC6-478A-40E4-8FBA-21560B5F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8E360D19-28FA-49B1-B0CB-042116B6A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28B59E17-49C4-449B-92C8-88BCEEECD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F0B574E6-8B7D-4386-B13F-3B45D09F06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22DB1EBC-2EBD-4FFF-80A1-34A0AC350F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6500E760-407F-4638-B063-1A5326AED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B5749FF3-2323-4441-9923-6EF1E832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051" name="Rectangle 10">
            <a:extLst>
              <a:ext uri="{FF2B5EF4-FFF2-40B4-BE49-F238E27FC236}">
                <a16:creationId xmlns:a16="http://schemas.microsoft.com/office/drawing/2014/main" id="{CB42449E-26BE-4002-9F13-C8B90EB2B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2E502DE-F996-46FB-84F2-78C4824A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69B5AB4C-140D-4F12-9F1B-861D9E3A54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C1110C01-C261-4A75-B6E8-A2E92085E6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5" name="Line 15">
            <a:extLst>
              <a:ext uri="{FF2B5EF4-FFF2-40B4-BE49-F238E27FC236}">
                <a16:creationId xmlns:a16="http://schemas.microsoft.com/office/drawing/2014/main" id="{B73EA623-CFA1-4282-9EA2-8385056BD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latin typeface="+mn-lt"/>
          <a:ea typeface="宋体" pitchFamily="2" charset="-122"/>
          <a:cs typeface="Times New Roman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+mn-lt"/>
          <a:ea typeface="宋体" pitchFamily="2" charset="-122"/>
          <a:cs typeface="Times New Roman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latin typeface="+mn-lt"/>
          <a:ea typeface="宋体" pitchFamily="2" charset="-122"/>
          <a:cs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latin typeface="+mn-lt"/>
          <a:ea typeface="宋体" pitchFamily="2" charset="-122"/>
          <a:cs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53A9834-5734-4149-AA6B-EED29D713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2" name="Text Box 94">
            <a:extLst>
              <a:ext uri="{FF2B5EF4-FFF2-40B4-BE49-F238E27FC236}">
                <a16:creationId xmlns:a16="http://schemas.microsoft.com/office/drawing/2014/main" id="{9B7B6235-6DD5-43AF-92E8-3538C8FC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第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5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章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 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循环结构程序设计</a:t>
            </a:r>
          </a:p>
        </p:txBody>
      </p:sp>
      <p:sp>
        <p:nvSpPr>
          <p:cNvPr id="37994" name="Text Box 106">
            <a:hlinkClick r:id="rId2" action="ppaction://hlinksldjump"/>
            <a:extLst>
              <a:ext uri="{FF2B5EF4-FFF2-40B4-BE49-F238E27FC236}">
                <a16:creationId xmlns:a16="http://schemas.microsoft.com/office/drawing/2014/main" id="{6A618828-443C-4E03-B22A-29F2697E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pitchFamily="-65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pitchFamily="-65" charset="2"/>
              </a:rPr>
              <a:t>循环嵌套</a:t>
            </a:r>
          </a:p>
        </p:txBody>
      </p:sp>
      <p:sp>
        <p:nvSpPr>
          <p:cNvPr id="37996" name="Text Box 108">
            <a:hlinkClick r:id="rId3" action="ppaction://hlinksldjump"/>
            <a:extLst>
              <a:ext uri="{FF2B5EF4-FFF2-40B4-BE49-F238E27FC236}">
                <a16:creationId xmlns:a16="http://schemas.microsoft.com/office/drawing/2014/main" id="{B52493CC-4E07-4637-809B-E34C7743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876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pitchFamily="-65" charset="2"/>
              </a:rPr>
              <a:t> 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pitchFamily="-65" charset="2"/>
              </a:rPr>
              <a:t>循环结构典型算法</a:t>
            </a:r>
          </a:p>
        </p:txBody>
      </p:sp>
      <p:sp>
        <p:nvSpPr>
          <p:cNvPr id="38000" name="Text Box 112">
            <a:hlinkClick r:id="rId4" action="ppaction://hlinksldjump"/>
            <a:extLst>
              <a:ext uri="{FF2B5EF4-FFF2-40B4-BE49-F238E27FC236}">
                <a16:creationId xmlns:a16="http://schemas.microsoft.com/office/drawing/2014/main" id="{BA26C294-6840-425A-82C7-FBFD82034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pitchFamily="-65" charset="2"/>
              </a:rPr>
              <a:t>循环实现小结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2" grpId="0" autoUpdateAnimBg="0"/>
      <p:bldP spid="37994" grpId="0" autoUpdateAnimBg="0"/>
      <p:bldP spid="37996" grpId="0" autoUpdateAnimBg="0"/>
      <p:bldP spid="380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30" name="Rectangle 66">
            <a:extLst>
              <a:ext uri="{FF2B5EF4-FFF2-40B4-BE49-F238E27FC236}">
                <a16:creationId xmlns:a16="http://schemas.microsoft.com/office/drawing/2014/main" id="{1C39654F-9786-45F2-8070-F68AB5DD6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27F81330-796E-447B-B253-DD6C810E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自学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  <a:r>
              <a:rPr lang="zh-CN" altLang="en-US" sz="2400">
                <a:latin typeface="Arial" panose="020B0604020202020204" pitchFamily="34" charset="0"/>
              </a:rPr>
              <a:t>写出程序的运行结果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BFC95BC-EE69-4EC5-8486-ED680DD2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4191000" cy="32766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1091E1F6-6868-4E0A-8C11-1D171A63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519238"/>
            <a:ext cx="31099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 main( )      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9393BC7A-77FE-4734-8EE5-D42BF84C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46450"/>
            <a:ext cx="3575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for(j=9-i;j&gt;=1;j- -)      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E9CAC4BF-A0FB-4809-B933-D0653713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687763"/>
            <a:ext cx="3941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printf("</a:t>
            </a: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</a:t>
            </a:r>
            <a:r>
              <a:rPr lang="en-US" altLang="zh-CN" sz="2400">
                <a:latin typeface="Arial" panose="020B0604020202020204" pitchFamily="34" charset="0"/>
              </a:rPr>
              <a:t>");      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DBDFC3A1-3EFC-4CD8-A126-F0003B45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2652713"/>
            <a:ext cx="3109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for( i= 1 :i&lt;=5 :i++)      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9A8E822-BC72-4357-9851-EF7FE044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301875"/>
            <a:ext cx="3109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{ </a:t>
            </a:r>
            <a:r>
              <a:rPr lang="en-US" altLang="zh-CN" sz="2400">
                <a:latin typeface="Arial" panose="020B0604020202020204" pitchFamily="34" charset="0"/>
              </a:rPr>
              <a:t>int i,j,k:     </a:t>
            </a:r>
          </a:p>
        </p:txBody>
      </p:sp>
      <p:sp>
        <p:nvSpPr>
          <p:cNvPr id="139273" name="AutoShape 9">
            <a:extLst>
              <a:ext uri="{FF2B5EF4-FFF2-40B4-BE49-F238E27FC236}">
                <a16:creationId xmlns:a16="http://schemas.microsoft.com/office/drawing/2014/main" id="{6356BCDB-A22D-4050-9BB3-C59D86E73D46}"/>
              </a:ext>
            </a:extLst>
          </p:cNvPr>
          <p:cNvSpPr>
            <a:spLocks/>
          </p:cNvSpPr>
          <p:nvPr/>
        </p:nvSpPr>
        <p:spPr bwMode="auto">
          <a:xfrm>
            <a:off x="990600" y="3505200"/>
            <a:ext cx="228600" cy="381000"/>
          </a:xfrm>
          <a:prstGeom prst="leftBracket">
            <a:avLst>
              <a:gd name="adj" fmla="val 0"/>
            </a:avLst>
          </a:prstGeom>
          <a:noFill/>
          <a:ln w="38100" cap="sq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74" name="AutoShape 10">
            <a:extLst>
              <a:ext uri="{FF2B5EF4-FFF2-40B4-BE49-F238E27FC236}">
                <a16:creationId xmlns:a16="http://schemas.microsoft.com/office/drawing/2014/main" id="{AF1D60BA-A308-4631-8267-A13E0B6B51FE}"/>
              </a:ext>
            </a:extLst>
          </p:cNvPr>
          <p:cNvSpPr>
            <a:spLocks/>
          </p:cNvSpPr>
          <p:nvPr/>
        </p:nvSpPr>
        <p:spPr bwMode="auto">
          <a:xfrm>
            <a:off x="457200" y="2971800"/>
            <a:ext cx="228600" cy="1600200"/>
          </a:xfrm>
          <a:prstGeom prst="leftBracket">
            <a:avLst>
              <a:gd name="adj" fmla="val 0"/>
            </a:avLst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7746FFC2-7F74-4D0E-9085-8A59D9F0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052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for(k=1;k&lt;=2*i-1;k++)      </a:t>
            </a:r>
          </a:p>
        </p:txBody>
      </p:sp>
      <p:sp>
        <p:nvSpPr>
          <p:cNvPr id="139276" name="Rectangle 12">
            <a:extLst>
              <a:ext uri="{FF2B5EF4-FFF2-40B4-BE49-F238E27FC236}">
                <a16:creationId xmlns:a16="http://schemas.microsoft.com/office/drawing/2014/main" id="{8F542850-A596-4B14-908F-1268B5F1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5613"/>
            <a:ext cx="281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printf("*"):    } </a:t>
            </a:r>
          </a:p>
        </p:txBody>
      </p:sp>
      <p:sp>
        <p:nvSpPr>
          <p:cNvPr id="139277" name="Rectangle 13">
            <a:extLst>
              <a:ext uri="{FF2B5EF4-FFF2-40B4-BE49-F238E27FC236}">
                <a16:creationId xmlns:a16="http://schemas.microsoft.com/office/drawing/2014/main" id="{4B2706CE-553F-46FF-B649-84BDF3A1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3075"/>
            <a:ext cx="366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{</a:t>
            </a:r>
            <a:r>
              <a:rPr lang="zh-CN" altLang="zh-CN" sz="2400">
                <a:latin typeface="Arial" panose="020B0604020202020204" pitchFamily="34" charset="0"/>
              </a:rPr>
              <a:t>  </a:t>
            </a:r>
            <a:r>
              <a:rPr lang="en-US" altLang="zh-CN" sz="2400">
                <a:latin typeface="Arial" panose="020B0604020202020204" pitchFamily="34" charset="0"/>
              </a:rPr>
              <a:t>printf("\n"):     </a:t>
            </a:r>
          </a:p>
        </p:txBody>
      </p:sp>
      <p:sp>
        <p:nvSpPr>
          <p:cNvPr id="139278" name="Rectangle 14">
            <a:extLst>
              <a:ext uri="{FF2B5EF4-FFF2-40B4-BE49-F238E27FC236}">
                <a16:creationId xmlns:a16="http://schemas.microsoft.com/office/drawing/2014/main" id="{E59A8C7B-1DB7-49B8-950D-5A60ED96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} </a:t>
            </a:r>
          </a:p>
        </p:txBody>
      </p:sp>
      <p:sp>
        <p:nvSpPr>
          <p:cNvPr id="139279" name="AutoShape 15">
            <a:extLst>
              <a:ext uri="{FF2B5EF4-FFF2-40B4-BE49-F238E27FC236}">
                <a16:creationId xmlns:a16="http://schemas.microsoft.com/office/drawing/2014/main" id="{8879B8F7-2B12-4190-B174-4E1895AA81CD}"/>
              </a:ext>
            </a:extLst>
          </p:cNvPr>
          <p:cNvSpPr>
            <a:spLocks/>
          </p:cNvSpPr>
          <p:nvPr/>
        </p:nvSpPr>
        <p:spPr bwMode="auto">
          <a:xfrm>
            <a:off x="990600" y="4191000"/>
            <a:ext cx="228600" cy="381000"/>
          </a:xfrm>
          <a:prstGeom prst="leftBracket">
            <a:avLst>
              <a:gd name="adj" fmla="val 0"/>
            </a:avLst>
          </a:prstGeom>
          <a:noFill/>
          <a:ln w="38100" cap="sq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80" name="Rectangle 16">
            <a:extLst>
              <a:ext uri="{FF2B5EF4-FFF2-40B4-BE49-F238E27FC236}">
                <a16:creationId xmlns:a16="http://schemas.microsoft.com/office/drawing/2014/main" id="{ED10A5F5-A8CF-4B19-803A-F2C8D2AE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7425"/>
            <a:ext cx="39624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9281" name="Text Box 17">
            <a:extLst>
              <a:ext uri="{FF2B5EF4-FFF2-40B4-BE49-F238E27FC236}">
                <a16:creationId xmlns:a16="http://schemas.microsoft.com/office/drawing/2014/main" id="{4000B42D-0567-45EE-B3AA-55E64BA3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39282" name="Text Box 18">
            <a:extLst>
              <a:ext uri="{FF2B5EF4-FFF2-40B4-BE49-F238E27FC236}">
                <a16:creationId xmlns:a16="http://schemas.microsoft.com/office/drawing/2014/main" id="{9383FDB3-1B5A-45F6-9C91-15A27AFE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52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39283" name="Text Box 19">
            <a:extLst>
              <a:ext uri="{FF2B5EF4-FFF2-40B4-BE49-F238E27FC236}">
                <a16:creationId xmlns:a16="http://schemas.microsoft.com/office/drawing/2014/main" id="{7AE86BCD-CDA6-4A1F-BBBE-57B791B3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752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39284" name="Text Box 20">
            <a:extLst>
              <a:ext uri="{FF2B5EF4-FFF2-40B4-BE49-F238E27FC236}">
                <a16:creationId xmlns:a16="http://schemas.microsoft.com/office/drawing/2014/main" id="{FDA0C612-45DB-4EAC-9A61-336F4127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0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9285" name="AutoShape 21">
            <a:extLst>
              <a:ext uri="{FF2B5EF4-FFF2-40B4-BE49-F238E27FC236}">
                <a16:creationId xmlns:a16="http://schemas.microsoft.com/office/drawing/2014/main" id="{322F076F-AE47-4D74-B20E-99993950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953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86" name="Text Box 22">
            <a:extLst>
              <a:ext uri="{FF2B5EF4-FFF2-40B4-BE49-F238E27FC236}">
                <a16:creationId xmlns:a16="http://schemas.microsoft.com/office/drawing/2014/main" id="{84FFF7AA-58D9-4D13-BF81-FE7FDC21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9287" name="Text Box 23" descr="蓝色砂纸">
            <a:extLst>
              <a:ext uri="{FF2B5EF4-FFF2-40B4-BE49-F238E27FC236}">
                <a16:creationId xmlns:a16="http://schemas.microsoft.com/office/drawing/2014/main" id="{B5A674BE-961C-4146-A252-475C3EC3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8~1</a:t>
            </a:r>
          </a:p>
        </p:txBody>
      </p:sp>
      <p:sp>
        <p:nvSpPr>
          <p:cNvPr id="139288" name="AutoShape 24">
            <a:extLst>
              <a:ext uri="{FF2B5EF4-FFF2-40B4-BE49-F238E27FC236}">
                <a16:creationId xmlns:a16="http://schemas.microsoft.com/office/drawing/2014/main" id="{4DD6C1DC-6A32-44BB-8643-A66FBB3CF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89" name="Rectangle 25">
            <a:extLst>
              <a:ext uri="{FF2B5EF4-FFF2-40B4-BE49-F238E27FC236}">
                <a16:creationId xmlns:a16="http://schemas.microsoft.com/office/drawing/2014/main" id="{4F86D009-9F07-4217-B797-E5E51051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762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</a:t>
            </a:r>
          </a:p>
        </p:txBody>
      </p:sp>
      <p:sp>
        <p:nvSpPr>
          <p:cNvPr id="139290" name="Rectangle 26">
            <a:extLst>
              <a:ext uri="{FF2B5EF4-FFF2-40B4-BE49-F238E27FC236}">
                <a16:creationId xmlns:a16="http://schemas.microsoft.com/office/drawing/2014/main" id="{4E4D7407-EE2A-451E-8C0D-B8A238564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</a:t>
            </a:r>
            <a:endParaRPr lang="zh-CN" altLang="zh-CN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9291" name="Text Box 27">
            <a:extLst>
              <a:ext uri="{FF2B5EF4-FFF2-40B4-BE49-F238E27FC236}">
                <a16:creationId xmlns:a16="http://schemas.microsoft.com/office/drawing/2014/main" id="{3EC22FA3-522E-4118-BF67-1D6DCFA9F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67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9292" name="AutoShape 28">
            <a:extLst>
              <a:ext uri="{FF2B5EF4-FFF2-40B4-BE49-F238E27FC236}">
                <a16:creationId xmlns:a16="http://schemas.microsoft.com/office/drawing/2014/main" id="{D5A6F5CB-B8E3-4268-8C32-98472B65B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293" name="Rectangle 29">
            <a:extLst>
              <a:ext uri="{FF2B5EF4-FFF2-40B4-BE49-F238E27FC236}">
                <a16:creationId xmlns:a16="http://schemas.microsoft.com/office/drawing/2014/main" id="{8F68BBF0-B452-4725-B0CB-7C08C54A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941888"/>
            <a:ext cx="762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</a:t>
            </a:r>
          </a:p>
        </p:txBody>
      </p:sp>
      <p:sp>
        <p:nvSpPr>
          <p:cNvPr id="139294" name="Rectangle 30">
            <a:extLst>
              <a:ext uri="{FF2B5EF4-FFF2-40B4-BE49-F238E27FC236}">
                <a16:creationId xmlns:a16="http://schemas.microsoft.com/office/drawing/2014/main" id="{C71EE638-E254-49F8-A414-FB2DE9B8F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39295" name="Text Box 31">
            <a:extLst>
              <a:ext uri="{FF2B5EF4-FFF2-40B4-BE49-F238E27FC236}">
                <a16:creationId xmlns:a16="http://schemas.microsoft.com/office/drawing/2014/main" id="{D2111C6A-2BE6-4198-89B7-B04E1D8F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54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7~1</a:t>
            </a:r>
          </a:p>
        </p:txBody>
      </p:sp>
      <p:sp>
        <p:nvSpPr>
          <p:cNvPr id="139296" name="Rectangle 32">
            <a:extLst>
              <a:ext uri="{FF2B5EF4-FFF2-40B4-BE49-F238E27FC236}">
                <a16:creationId xmlns:a16="http://schemas.microsoft.com/office/drawing/2014/main" id="{C7AEC8A1-AF69-4BFD-8581-A2908FAF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1752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</a:t>
            </a:r>
            <a:endParaRPr lang="zh-CN" altLang="zh-CN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9297" name="Text Box 33">
            <a:extLst>
              <a:ext uri="{FF2B5EF4-FFF2-40B4-BE49-F238E27FC236}">
                <a16:creationId xmlns:a16="http://schemas.microsoft.com/office/drawing/2014/main" id="{EE484452-14DB-43EE-8B8A-30D54EEB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67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1~3</a:t>
            </a:r>
          </a:p>
        </p:txBody>
      </p:sp>
      <p:sp>
        <p:nvSpPr>
          <p:cNvPr id="139299" name="AutoShape 35">
            <a:extLst>
              <a:ext uri="{FF2B5EF4-FFF2-40B4-BE49-F238E27FC236}">
                <a16:creationId xmlns:a16="http://schemas.microsoft.com/office/drawing/2014/main" id="{7DE747A8-FCEE-42F9-A330-C6B9B399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34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00" name="Text Box 36">
            <a:extLst>
              <a:ext uri="{FF2B5EF4-FFF2-40B4-BE49-F238E27FC236}">
                <a16:creationId xmlns:a16="http://schemas.microsoft.com/office/drawing/2014/main" id="{9CA09DCC-35F3-4D3C-A069-44F327BB9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9302" name="AutoShape 38">
            <a:extLst>
              <a:ext uri="{FF2B5EF4-FFF2-40B4-BE49-F238E27FC236}">
                <a16:creationId xmlns:a16="http://schemas.microsoft.com/office/drawing/2014/main" id="{4BC789DF-10BD-480E-856E-CC8212FE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03" name="Text Box 39">
            <a:extLst>
              <a:ext uri="{FF2B5EF4-FFF2-40B4-BE49-F238E27FC236}">
                <a16:creationId xmlns:a16="http://schemas.microsoft.com/office/drawing/2014/main" id="{302CE0F7-8B58-4E4E-842E-0705CAC5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6~1</a:t>
            </a:r>
          </a:p>
        </p:txBody>
      </p:sp>
      <p:sp>
        <p:nvSpPr>
          <p:cNvPr id="139304" name="Rectangle 40">
            <a:extLst>
              <a:ext uri="{FF2B5EF4-FFF2-40B4-BE49-F238E27FC236}">
                <a16:creationId xmlns:a16="http://schemas.microsoft.com/office/drawing/2014/main" id="{72703965-1EFC-4D17-A354-6B5C9580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1524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</a:t>
            </a:r>
            <a:endParaRPr lang="zh-CN" altLang="zh-CN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9305" name="Text Box 41">
            <a:extLst>
              <a:ext uri="{FF2B5EF4-FFF2-40B4-BE49-F238E27FC236}">
                <a16:creationId xmlns:a16="http://schemas.microsoft.com/office/drawing/2014/main" id="{15E71AB5-CC6E-4A1B-8E9B-B68FEBFF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1~5</a:t>
            </a:r>
          </a:p>
        </p:txBody>
      </p:sp>
      <p:sp>
        <p:nvSpPr>
          <p:cNvPr id="139308" name="Text Box 44">
            <a:extLst>
              <a:ext uri="{FF2B5EF4-FFF2-40B4-BE49-F238E27FC236}">
                <a16:creationId xmlns:a16="http://schemas.microsoft.com/office/drawing/2014/main" id="{63199B54-389B-47BB-BAB1-B71500482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9310" name="AutoShape 46">
            <a:extLst>
              <a:ext uri="{FF2B5EF4-FFF2-40B4-BE49-F238E27FC236}">
                <a16:creationId xmlns:a16="http://schemas.microsoft.com/office/drawing/2014/main" id="{570EAD56-1A1E-41CF-9EC4-801C86D4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8674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11" name="Rectangle 47">
            <a:extLst>
              <a:ext uri="{FF2B5EF4-FFF2-40B4-BE49-F238E27FC236}">
                <a16:creationId xmlns:a16="http://schemas.microsoft.com/office/drawing/2014/main" id="{21ED2560-0F2B-4869-867D-BC424BD3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867400"/>
            <a:ext cx="1447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</a:t>
            </a:r>
            <a:endParaRPr lang="zh-CN" altLang="zh-CN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9312" name="Text Box 48">
            <a:extLst>
              <a:ext uri="{FF2B5EF4-FFF2-40B4-BE49-F238E27FC236}">
                <a16:creationId xmlns:a16="http://schemas.microsoft.com/office/drawing/2014/main" id="{A16AF84F-CA83-4038-9AB8-421086D43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5~1</a:t>
            </a:r>
          </a:p>
        </p:txBody>
      </p:sp>
      <p:sp>
        <p:nvSpPr>
          <p:cNvPr id="139313" name="Text Box 49">
            <a:extLst>
              <a:ext uri="{FF2B5EF4-FFF2-40B4-BE49-F238E27FC236}">
                <a16:creationId xmlns:a16="http://schemas.microsoft.com/office/drawing/2014/main" id="{CD1419B2-4A53-4051-B68A-FCE6C16D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1~7</a:t>
            </a:r>
          </a:p>
        </p:txBody>
      </p:sp>
      <p:sp>
        <p:nvSpPr>
          <p:cNvPr id="139316" name="Text Box 52">
            <a:extLst>
              <a:ext uri="{FF2B5EF4-FFF2-40B4-BE49-F238E27FC236}">
                <a16:creationId xmlns:a16="http://schemas.microsoft.com/office/drawing/2014/main" id="{5110D1DC-0B45-42E3-9596-0AF636439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9318" name="AutoShape 54">
            <a:extLst>
              <a:ext uri="{FF2B5EF4-FFF2-40B4-BE49-F238E27FC236}">
                <a16:creationId xmlns:a16="http://schemas.microsoft.com/office/drawing/2014/main" id="{9731782E-BC57-4574-AFAD-1C867BD9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2484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19" name="Text Box 55">
            <a:extLst>
              <a:ext uri="{FF2B5EF4-FFF2-40B4-BE49-F238E27FC236}">
                <a16:creationId xmlns:a16="http://schemas.microsoft.com/office/drawing/2014/main" id="{C2CD1FBC-667B-49B8-8ACA-BF91C437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62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4~1</a:t>
            </a:r>
          </a:p>
        </p:txBody>
      </p:sp>
      <p:sp>
        <p:nvSpPr>
          <p:cNvPr id="139320" name="Rectangle 56">
            <a:extLst>
              <a:ext uri="{FF2B5EF4-FFF2-40B4-BE49-F238E27FC236}">
                <a16:creationId xmlns:a16="http://schemas.microsoft.com/office/drawing/2014/main" id="{24AB80CA-426F-4168-AC4D-ABE9BD5C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248400"/>
            <a:ext cx="1447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Symbol" panose="05050102010706020507" pitchFamily="18" charset="2"/>
              </a:rPr>
              <a:t></a:t>
            </a:r>
            <a:endParaRPr lang="zh-CN" altLang="zh-CN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9321" name="Text Box 57">
            <a:extLst>
              <a:ext uri="{FF2B5EF4-FFF2-40B4-BE49-F238E27FC236}">
                <a16:creationId xmlns:a16="http://schemas.microsoft.com/office/drawing/2014/main" id="{16C07519-76C1-44D2-A656-8BF3FB21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1~9</a:t>
            </a:r>
          </a:p>
        </p:txBody>
      </p:sp>
      <p:sp>
        <p:nvSpPr>
          <p:cNvPr id="139323" name="Text Box 59">
            <a:extLst>
              <a:ext uri="{FF2B5EF4-FFF2-40B4-BE49-F238E27FC236}">
                <a16:creationId xmlns:a16="http://schemas.microsoft.com/office/drawing/2014/main" id="{16EBC277-ADCE-4B0B-88D4-1392FAEB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4529138"/>
            <a:ext cx="4419600" cy="2176462"/>
          </a:xfrm>
          <a:prstGeom prst="rect">
            <a:avLst/>
          </a:prstGeom>
          <a:solidFill>
            <a:srgbClr val="CCFFFF"/>
          </a:solidFill>
          <a:ln w="76200" cap="sq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外层循环：图形的行数</a:t>
            </a:r>
            <a:endParaRPr lang="en-US" altLang="zh-CN" i="1"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i="1"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i="1"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i="1">
              <a:effectLst>
                <a:outerShdw blurRad="38100" dist="38100" dir="2700000" algn="tl">
                  <a:srgbClr val="FFFFFF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9324" name="Text Box 60">
            <a:extLst>
              <a:ext uri="{FF2B5EF4-FFF2-40B4-BE49-F238E27FC236}">
                <a16:creationId xmlns:a16="http://schemas.microsoft.com/office/drawing/2014/main" id="{84E80A68-92D8-47AA-A06A-ACF9F8CB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30775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内循环一：每行星花前空格数</a:t>
            </a:r>
          </a:p>
        </p:txBody>
      </p:sp>
      <p:sp>
        <p:nvSpPr>
          <p:cNvPr id="139325" name="Text Box 61">
            <a:extLst>
              <a:ext uri="{FF2B5EF4-FFF2-40B4-BE49-F238E27FC236}">
                <a16:creationId xmlns:a16="http://schemas.microsoft.com/office/drawing/2014/main" id="{BDB87953-D2D9-4391-8D16-508CB0AA2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311775"/>
            <a:ext cx="409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内层循环二：每行的星花数</a:t>
            </a:r>
          </a:p>
        </p:txBody>
      </p:sp>
      <p:sp>
        <p:nvSpPr>
          <p:cNvPr id="139326" name="Text Box 62">
            <a:extLst>
              <a:ext uri="{FF2B5EF4-FFF2-40B4-BE49-F238E27FC236}">
                <a16:creationId xmlns:a16="http://schemas.microsoft.com/office/drawing/2014/main" id="{ABEE167D-792E-4FD4-93B5-C9B32777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69277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开始新行之前要换行</a:t>
            </a:r>
          </a:p>
        </p:txBody>
      </p:sp>
      <p:sp>
        <p:nvSpPr>
          <p:cNvPr id="139327" name="Text Box 63">
            <a:extLst>
              <a:ext uri="{FF2B5EF4-FFF2-40B4-BE49-F238E27FC236}">
                <a16:creationId xmlns:a16="http://schemas.microsoft.com/office/drawing/2014/main" id="{A7053C42-5FE9-4A99-88AE-14401750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96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找出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j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k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随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变化的规律</a:t>
            </a:r>
          </a:p>
        </p:txBody>
      </p:sp>
      <p:sp>
        <p:nvSpPr>
          <p:cNvPr id="139328" name="Rectangle 64">
            <a:extLst>
              <a:ext uri="{FF2B5EF4-FFF2-40B4-BE49-F238E27FC236}">
                <a16:creationId xmlns:a16="http://schemas.microsoft.com/office/drawing/2014/main" id="{AF1B68C2-84CA-474F-949E-F72BFABC3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举</a:t>
            </a:r>
            <a:r>
              <a:rPr lang="en-US" altLang="zh-CN"/>
              <a:t>  </a:t>
            </a:r>
            <a:r>
              <a:rPr lang="zh-CN" altLang="en-US"/>
              <a:t>例</a:t>
            </a:r>
          </a:p>
        </p:txBody>
      </p:sp>
      <p:sp>
        <p:nvSpPr>
          <p:cNvPr id="139329" name="AutoShape 6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708B4B8-1066-4AEA-9D05-ACBF1986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01" name="Rectangle 37">
            <a:extLst>
              <a:ext uri="{FF2B5EF4-FFF2-40B4-BE49-F238E27FC236}">
                <a16:creationId xmlns:a16="http://schemas.microsoft.com/office/drawing/2014/main" id="{DB997CE7-E019-4D7A-8FAB-A5D9983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300663"/>
            <a:ext cx="762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</a:t>
            </a:r>
          </a:p>
        </p:txBody>
      </p:sp>
      <p:sp>
        <p:nvSpPr>
          <p:cNvPr id="139307" name="AutoShape 43">
            <a:extLst>
              <a:ext uri="{FF2B5EF4-FFF2-40B4-BE49-F238E27FC236}">
                <a16:creationId xmlns:a16="http://schemas.microsoft.com/office/drawing/2014/main" id="{300E586B-08AC-4691-9132-0218374C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715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09" name="Rectangle 45">
            <a:extLst>
              <a:ext uri="{FF2B5EF4-FFF2-40B4-BE49-F238E27FC236}">
                <a16:creationId xmlns:a16="http://schemas.microsoft.com/office/drawing/2014/main" id="{D8FE56C4-4277-4B28-8005-E2EFA107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89588"/>
            <a:ext cx="762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</a:t>
            </a:r>
          </a:p>
        </p:txBody>
      </p:sp>
      <p:sp>
        <p:nvSpPr>
          <p:cNvPr id="139315" name="AutoShape 51">
            <a:extLst>
              <a:ext uri="{FF2B5EF4-FFF2-40B4-BE49-F238E27FC236}">
                <a16:creationId xmlns:a16="http://schemas.microsoft.com/office/drawing/2014/main" id="{887D7DEC-7ED7-4C8A-AC2E-34462142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096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19050" cap="sq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39317" name="Rectangle 53">
            <a:extLst>
              <a:ext uri="{FF2B5EF4-FFF2-40B4-BE49-F238E27FC236}">
                <a16:creationId xmlns:a16="http://schemas.microsoft.com/office/drawing/2014/main" id="{4013E4B0-33E3-4E62-91BB-9CE4882A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876925"/>
            <a:ext cx="762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  </a:t>
            </a:r>
          </a:p>
        </p:txBody>
      </p:sp>
      <p:sp>
        <p:nvSpPr>
          <p:cNvPr id="139322" name="Rectangle 58">
            <a:extLst>
              <a:ext uri="{FF2B5EF4-FFF2-40B4-BE49-F238E27FC236}">
                <a16:creationId xmlns:a16="http://schemas.microsoft.com/office/drawing/2014/main" id="{6B839C7B-2BBF-4918-88C0-528C0BEB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323013"/>
            <a:ext cx="309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400" name="Rectangle 67">
            <a:extLst>
              <a:ext uri="{FF2B5EF4-FFF2-40B4-BE49-F238E27FC236}">
                <a16:creationId xmlns:a16="http://schemas.microsoft.com/office/drawing/2014/main" id="{57546061-ECC8-43CE-B3DD-5918930428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401" name="Rectangle 68">
            <a:extLst>
              <a:ext uri="{FF2B5EF4-FFF2-40B4-BE49-F238E27FC236}">
                <a16:creationId xmlns:a16="http://schemas.microsoft.com/office/drawing/2014/main" id="{5D7644E1-5DD0-4BB8-A586-2015C26292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402" name="Line 69">
            <a:extLst>
              <a:ext uri="{FF2B5EF4-FFF2-40B4-BE49-F238E27FC236}">
                <a16:creationId xmlns:a16="http://schemas.microsoft.com/office/drawing/2014/main" id="{582628CA-755C-44C3-95B6-FF86DA84B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8" name="Rectangle 34">
            <a:extLst>
              <a:ext uri="{FF2B5EF4-FFF2-40B4-BE49-F238E27FC236}">
                <a16:creationId xmlns:a16="http://schemas.microsoft.com/office/drawing/2014/main" id="{6EB76CB5-8F18-4682-9774-3D20BDDB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105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 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9306" name="Rectangle 42">
            <a:extLst>
              <a:ext uri="{FF2B5EF4-FFF2-40B4-BE49-F238E27FC236}">
                <a16:creationId xmlns:a16="http://schemas.microsoft.com/office/drawing/2014/main" id="{4971C1AD-465F-4BBA-BBD6-16CE304F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486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 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9314" name="Rectangle 50">
            <a:extLst>
              <a:ext uri="{FF2B5EF4-FFF2-40B4-BE49-F238E27FC236}">
                <a16:creationId xmlns:a16="http://schemas.microsoft.com/office/drawing/2014/main" id="{A1B857EC-1E9D-460A-A920-D91268AC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867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 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1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nimBg="1"/>
      <p:bldP spid="139268" grpId="0" autoUpdateAnimBg="0"/>
      <p:bldP spid="139269" grpId="0" autoUpdateAnimBg="0"/>
      <p:bldP spid="139270" grpId="0" autoUpdateAnimBg="0"/>
      <p:bldP spid="139271" grpId="0" autoUpdateAnimBg="0"/>
      <p:bldP spid="139272" grpId="0" autoUpdateAnimBg="0"/>
      <p:bldP spid="139273" grpId="0" animBg="1"/>
      <p:bldP spid="139274" grpId="0" animBg="1"/>
      <p:bldP spid="139275" grpId="0" autoUpdateAnimBg="0"/>
      <p:bldP spid="139276" grpId="0" autoUpdateAnimBg="0"/>
      <p:bldP spid="139277" grpId="0" autoUpdateAnimBg="0"/>
      <p:bldP spid="139278" grpId="0" autoUpdateAnimBg="0"/>
      <p:bldP spid="139279" grpId="0" animBg="1"/>
      <p:bldP spid="139280" grpId="0" animBg="1"/>
      <p:bldP spid="139281" grpId="0" autoUpdateAnimBg="0"/>
      <p:bldP spid="139282" grpId="0" autoUpdateAnimBg="0"/>
      <p:bldP spid="139283" grpId="0" autoUpdateAnimBg="0"/>
      <p:bldP spid="139284" grpId="0" autoUpdateAnimBg="0"/>
      <p:bldP spid="139285" grpId="0" animBg="1"/>
      <p:bldP spid="139286" grpId="0" autoUpdateAnimBg="0"/>
      <p:bldP spid="139287" grpId="0" autoUpdateAnimBg="0"/>
      <p:bldP spid="139288" grpId="0" animBg="1"/>
      <p:bldP spid="139289" grpId="0" animBg="1" autoUpdateAnimBg="0"/>
      <p:bldP spid="139290" grpId="0" autoUpdateAnimBg="0"/>
      <p:bldP spid="139291" grpId="0" autoUpdateAnimBg="0"/>
      <p:bldP spid="139292" grpId="0" animBg="1"/>
      <p:bldP spid="139293" grpId="0" animBg="1" autoUpdateAnimBg="0"/>
      <p:bldP spid="139294" grpId="0" autoUpdateAnimBg="0"/>
      <p:bldP spid="139295" grpId="0" autoUpdateAnimBg="0"/>
      <p:bldP spid="139296" grpId="0" animBg="1" autoUpdateAnimBg="0"/>
      <p:bldP spid="139297" grpId="0" autoUpdateAnimBg="0"/>
      <p:bldP spid="139299" grpId="0" animBg="1"/>
      <p:bldP spid="139300" grpId="0" autoUpdateAnimBg="0"/>
      <p:bldP spid="139302" grpId="0" animBg="1"/>
      <p:bldP spid="139303" grpId="0" autoUpdateAnimBg="0"/>
      <p:bldP spid="139304" grpId="0" animBg="1" autoUpdateAnimBg="0"/>
      <p:bldP spid="139305" grpId="0" autoUpdateAnimBg="0"/>
      <p:bldP spid="139308" grpId="0" autoUpdateAnimBg="0"/>
      <p:bldP spid="139310" grpId="0" animBg="1"/>
      <p:bldP spid="139311" grpId="0" animBg="1" autoUpdateAnimBg="0"/>
      <p:bldP spid="139312" grpId="0" autoUpdateAnimBg="0"/>
      <p:bldP spid="139313" grpId="0" autoUpdateAnimBg="0"/>
      <p:bldP spid="139316" grpId="0" autoUpdateAnimBg="0"/>
      <p:bldP spid="139318" grpId="0" animBg="1"/>
      <p:bldP spid="139319" grpId="0" autoUpdateAnimBg="0"/>
      <p:bldP spid="139320" grpId="0" animBg="1" autoUpdateAnimBg="0"/>
      <p:bldP spid="139321" grpId="0" autoUpdateAnimBg="0"/>
      <p:bldP spid="139323" grpId="0" animBg="1" autoUpdateAnimBg="0"/>
      <p:bldP spid="139324" grpId="0" autoUpdateAnimBg="0"/>
      <p:bldP spid="139325" grpId="0" autoUpdateAnimBg="0"/>
      <p:bldP spid="139326" grpId="0" autoUpdateAnimBg="0"/>
      <p:bldP spid="139327" grpId="0" autoUpdateAnimBg="0"/>
      <p:bldP spid="139329" grpId="0" animBg="1"/>
      <p:bldP spid="139301" grpId="0" animBg="1" autoUpdateAnimBg="0"/>
      <p:bldP spid="139307" grpId="0" animBg="1"/>
      <p:bldP spid="139309" grpId="0" animBg="1" autoUpdateAnimBg="0"/>
      <p:bldP spid="139315" grpId="0" animBg="1"/>
      <p:bldP spid="139317" grpId="0" animBg="1" autoUpdateAnimBg="0"/>
      <p:bldP spid="139322" grpId="0" autoUpdateAnimBg="0"/>
      <p:bldP spid="139298" grpId="0" autoUpdateAnimBg="0"/>
      <p:bldP spid="139306" grpId="0" autoUpdateAnimBg="0"/>
      <p:bldP spid="1393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>
            <a:extLst>
              <a:ext uri="{FF2B5EF4-FFF2-40B4-BE49-F238E27FC236}">
                <a16:creationId xmlns:a16="http://schemas.microsoft.com/office/drawing/2014/main" id="{22156B8F-F7C4-4EDF-B8C7-8829ED4A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14561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编写程序求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a-DK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 + aa + aaa + aaaa +</a:t>
            </a:r>
            <a:r>
              <a:rPr lang="zh-CN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r>
              <a:rPr lang="da-DK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+ aaa</a:t>
            </a:r>
            <a:r>
              <a:rPr lang="zh-CN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r>
              <a:rPr lang="da-DK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da-DK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个</a:t>
            </a:r>
            <a:r>
              <a:rPr lang="da-DK" altLang="zh-C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）之和，其中</a:t>
            </a:r>
            <a:r>
              <a:rPr lang="da-DK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da-DK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由键盘输入。</a:t>
            </a:r>
          </a:p>
        </p:txBody>
      </p:sp>
      <p:sp>
        <p:nvSpPr>
          <p:cNvPr id="175118" name="Rectangle 14">
            <a:extLst>
              <a:ext uri="{FF2B5EF4-FFF2-40B4-BE49-F238E27FC236}">
                <a16:creationId xmlns:a16="http://schemas.microsoft.com/office/drawing/2014/main" id="{EEB9BE9C-5957-4FEB-A7D7-5316E889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714" y="2996952"/>
            <a:ext cx="3106737" cy="583531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a,n</a:t>
            </a:r>
          </a:p>
        </p:txBody>
      </p:sp>
      <p:sp>
        <p:nvSpPr>
          <p:cNvPr id="175119" name="Rectangle 15">
            <a:extLst>
              <a:ext uri="{FF2B5EF4-FFF2-40B4-BE49-F238E27FC236}">
                <a16:creationId xmlns:a16="http://schemas.microsoft.com/office/drawing/2014/main" id="{A7E98139-8ABF-44FF-A195-C67C19F1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714" y="3580483"/>
            <a:ext cx="3106737" cy="5832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s=0,t=0</a:t>
            </a:r>
          </a:p>
        </p:txBody>
      </p:sp>
      <p:sp>
        <p:nvSpPr>
          <p:cNvPr id="175120" name="Rectangle 16">
            <a:extLst>
              <a:ext uri="{FF2B5EF4-FFF2-40B4-BE49-F238E27FC236}">
                <a16:creationId xmlns:a16="http://schemas.microsoft.com/office/drawing/2014/main" id="{397D354D-768E-4780-9E83-43FE7BA1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714" y="4163683"/>
            <a:ext cx="3106737" cy="1554518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175136" name="Text Box 32">
            <a:extLst>
              <a:ext uri="{FF2B5EF4-FFF2-40B4-BE49-F238E27FC236}">
                <a16:creationId xmlns:a16="http://schemas.microsoft.com/office/drawing/2014/main" id="{6712D811-B380-4BB6-9C43-C84CCA4DC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06" y="4128496"/>
            <a:ext cx="176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for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=1 to n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175138" name="Rectangle 34">
            <a:extLst>
              <a:ext uri="{FF2B5EF4-FFF2-40B4-BE49-F238E27FC236}">
                <a16:creationId xmlns:a16="http://schemas.microsoft.com/office/drawing/2014/main" id="{37D53F64-3CD8-430D-9230-8500B371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5369" name="Rectangle 35">
            <a:extLst>
              <a:ext uri="{FF2B5EF4-FFF2-40B4-BE49-F238E27FC236}">
                <a16:creationId xmlns:a16="http://schemas.microsoft.com/office/drawing/2014/main" id="{02841F87-6DE0-4231-B99E-B4045FE21C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Rectangle 36">
            <a:extLst>
              <a:ext uri="{FF2B5EF4-FFF2-40B4-BE49-F238E27FC236}">
                <a16:creationId xmlns:a16="http://schemas.microsoft.com/office/drawing/2014/main" id="{00235BB8-297F-4CE6-8DAE-DC6D5757C9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Line 37">
            <a:extLst>
              <a:ext uri="{FF2B5EF4-FFF2-40B4-BE49-F238E27FC236}">
                <a16:creationId xmlns:a16="http://schemas.microsoft.com/office/drawing/2014/main" id="{4E98C406-4B6B-4FF8-83FB-740254A94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2" name="Rectangle 38">
            <a:extLst>
              <a:ext uri="{FF2B5EF4-FFF2-40B4-BE49-F238E27FC236}">
                <a16:creationId xmlns:a16="http://schemas.microsoft.com/office/drawing/2014/main" id="{32993548-6485-45E9-BA69-0194A2E5A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75145" name="Text Box 41">
            <a:extLst>
              <a:ext uri="{FF2B5EF4-FFF2-40B4-BE49-F238E27FC236}">
                <a16:creationId xmlns:a16="http://schemas.microsoft.com/office/drawing/2014/main" id="{10740B20-F1E9-4530-A44F-FA652944A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77323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-65" charset="2"/>
              </a:rPr>
              <a:t>分析：</a:t>
            </a:r>
            <a:endParaRPr lang="zh-CN" altLang="en-US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170" name="Rectangle 66">
            <a:extLst>
              <a:ext uri="{FF2B5EF4-FFF2-40B4-BE49-F238E27FC236}">
                <a16:creationId xmlns:a16="http://schemas.microsoft.com/office/drawing/2014/main" id="{203291E8-295E-41EE-BA3D-620A4076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09932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计算数列中某项的方法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楷体_GB2312" charset="-122"/>
            </a:endParaRPr>
          </a:p>
        </p:txBody>
      </p:sp>
      <p:grpSp>
        <p:nvGrpSpPr>
          <p:cNvPr id="175205" name="Group 101">
            <a:extLst>
              <a:ext uri="{FF2B5EF4-FFF2-40B4-BE49-F238E27FC236}">
                <a16:creationId xmlns:a16="http://schemas.microsoft.com/office/drawing/2014/main" id="{5035C317-F707-41BF-A007-8EFEA8AE76F1}"/>
              </a:ext>
            </a:extLst>
          </p:cNvPr>
          <p:cNvGrpSpPr>
            <a:grpSpLocks/>
          </p:cNvGrpSpPr>
          <p:nvPr/>
        </p:nvGrpSpPr>
        <p:grpSpPr bwMode="auto">
          <a:xfrm>
            <a:off x="5274937" y="4623002"/>
            <a:ext cx="2736850" cy="1095199"/>
            <a:chOff x="887" y="2582"/>
            <a:chExt cx="1724" cy="524"/>
          </a:xfrm>
          <a:solidFill>
            <a:srgbClr val="FFFF00"/>
          </a:solidFill>
        </p:grpSpPr>
        <p:sp>
          <p:nvSpPr>
            <p:cNvPr id="175193" name="Rectangle 89">
              <a:extLst>
                <a:ext uri="{FF2B5EF4-FFF2-40B4-BE49-F238E27FC236}">
                  <a16:creationId xmlns:a16="http://schemas.microsoft.com/office/drawing/2014/main" id="{1AFA0D92-DE74-495C-AB77-4197D3D78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582"/>
              <a:ext cx="1724" cy="524"/>
            </a:xfrm>
            <a:prstGeom prst="rect">
              <a:avLst/>
            </a:prstGeom>
            <a:grpFill/>
            <a:ln w="38100" cap="sq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0" rIns="0"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000000"/>
                </a:solidFill>
                <a:ea typeface="仿宋_GB2312"/>
                <a:cs typeface="仿宋_GB2312"/>
              </a:endParaRPr>
            </a:p>
          </p:txBody>
        </p:sp>
        <p:sp>
          <p:nvSpPr>
            <p:cNvPr id="175196" name="Line 92">
              <a:extLst>
                <a:ext uri="{FF2B5EF4-FFF2-40B4-BE49-F238E27FC236}">
                  <a16:creationId xmlns:a16="http://schemas.microsoft.com/office/drawing/2014/main" id="{339E559B-F783-4F31-885E-86EBE73EF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836"/>
              <a:ext cx="1702" cy="0"/>
            </a:xfrm>
            <a:prstGeom prst="line">
              <a:avLst/>
            </a:prstGeom>
            <a:grp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75206" name="Text Box 102">
            <a:extLst>
              <a:ext uri="{FF2B5EF4-FFF2-40B4-BE49-F238E27FC236}">
                <a16:creationId xmlns:a16="http://schemas.microsoft.com/office/drawing/2014/main" id="{85C949AF-2CE4-456C-9560-2155B95A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" y="4333019"/>
            <a:ext cx="78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次</a:t>
            </a:r>
          </a:p>
        </p:txBody>
      </p:sp>
      <p:sp>
        <p:nvSpPr>
          <p:cNvPr id="175208" name="AutoShape 10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A20D64-5A93-4359-9E38-58886181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450" y="62357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 Box 102">
            <a:extLst>
              <a:ext uri="{FF2B5EF4-FFF2-40B4-BE49-F238E27FC236}">
                <a16:creationId xmlns:a16="http://schemas.microsoft.com/office/drawing/2014/main" id="{E0A0EC9C-C21E-46AA-8DCE-B5B7F398F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343" y="4352249"/>
            <a:ext cx="1198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t=t*10+a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787208D6-4231-4C91-A797-88D5F3A6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2102878"/>
            <a:ext cx="2835195" cy="55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Sz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前项乘以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4" name="Rectangle 66">
            <a:extLst>
              <a:ext uri="{FF2B5EF4-FFF2-40B4-BE49-F238E27FC236}">
                <a16:creationId xmlns:a16="http://schemas.microsoft.com/office/drawing/2014/main" id="{7ACF8712-8A4D-4B26-9E79-336A920A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580544"/>
            <a:ext cx="31861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初始：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       t=0,s=0</a:t>
            </a:r>
          </a:p>
        </p:txBody>
      </p:sp>
      <p:sp>
        <p:nvSpPr>
          <p:cNvPr id="55" name="Text Box 102">
            <a:extLst>
              <a:ext uri="{FF2B5EF4-FFF2-40B4-BE49-F238E27FC236}">
                <a16:creationId xmlns:a16="http://schemas.microsoft.com/office/drawing/2014/main" id="{40DCF01E-33F1-4F50-BB43-E6FFF536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506" y="4350662"/>
            <a:ext cx="80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s+t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56" name="Text Box 102">
            <a:extLst>
              <a:ext uri="{FF2B5EF4-FFF2-40B4-BE49-F238E27FC236}">
                <a16:creationId xmlns:a16="http://schemas.microsoft.com/office/drawing/2014/main" id="{671F1F0B-3BE3-40F8-87A3-9BE5EED6F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73" y="4925491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次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779E20F7-62C6-44DE-A31C-744CFD1A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343" y="4969377"/>
            <a:ext cx="1198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t=t*10+a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59" name="Text Box 102">
            <a:extLst>
              <a:ext uri="{FF2B5EF4-FFF2-40B4-BE49-F238E27FC236}">
                <a16:creationId xmlns:a16="http://schemas.microsoft.com/office/drawing/2014/main" id="{C3EF7B74-65F8-4004-9E8B-7726747D6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430" y="4943748"/>
            <a:ext cx="80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s+t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Text Box 102">
            <a:extLst>
              <a:ext uri="{FF2B5EF4-FFF2-40B4-BE49-F238E27FC236}">
                <a16:creationId xmlns:a16="http://schemas.microsoft.com/office/drawing/2014/main" id="{9FA84F57-83DA-4CE2-A8E7-22F76C1F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3" y="5517962"/>
            <a:ext cx="61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……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Text Box 102">
            <a:extLst>
              <a:ext uri="{FF2B5EF4-FFF2-40B4-BE49-F238E27FC236}">
                <a16:creationId xmlns:a16="http://schemas.microsoft.com/office/drawing/2014/main" id="{2BD962C3-03F8-41F2-965B-47407F44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33" y="6120581"/>
            <a:ext cx="806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次</a:t>
            </a:r>
          </a:p>
        </p:txBody>
      </p:sp>
      <p:sp>
        <p:nvSpPr>
          <p:cNvPr id="62" name="Text Box 102">
            <a:extLst>
              <a:ext uri="{FF2B5EF4-FFF2-40B4-BE49-F238E27FC236}">
                <a16:creationId xmlns:a16="http://schemas.microsoft.com/office/drawing/2014/main" id="{BFDFC342-050C-4B12-B70B-86B830F9A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6120581"/>
            <a:ext cx="1198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t=t*10+a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3" name="Text Box 102">
            <a:extLst>
              <a:ext uri="{FF2B5EF4-FFF2-40B4-BE49-F238E27FC236}">
                <a16:creationId xmlns:a16="http://schemas.microsoft.com/office/drawing/2014/main" id="{F40F832C-2880-47F2-BC52-8B8EEFD7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506" y="6135390"/>
            <a:ext cx="80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s+t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BDA8344D-43C2-4CF3-BFF3-F0A7A47F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276" y="5123657"/>
            <a:ext cx="804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s=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s+t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175137" name="Rectangle 33">
            <a:extLst>
              <a:ext uri="{FF2B5EF4-FFF2-40B4-BE49-F238E27FC236}">
                <a16:creationId xmlns:a16="http://schemas.microsoft.com/office/drawing/2014/main" id="{6808076E-59FA-4C6C-898E-4D8D6BE4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600" y="5718201"/>
            <a:ext cx="3106738" cy="585911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s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65" name="Text Box 102">
            <a:extLst>
              <a:ext uri="{FF2B5EF4-FFF2-40B4-BE49-F238E27FC236}">
                <a16:creationId xmlns:a16="http://schemas.microsoft.com/office/drawing/2014/main" id="{D618FFE9-562C-4A91-8995-5471422E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505" y="4691919"/>
            <a:ext cx="1636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t=t*10+a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38" name="Rectangle 66">
            <a:extLst>
              <a:ext uri="{FF2B5EF4-FFF2-40B4-BE49-F238E27FC236}">
                <a16:creationId xmlns:a16="http://schemas.microsoft.com/office/drawing/2014/main" id="{9D148276-F1B1-4BEC-9E73-9EF752D2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67" y="2780928"/>
            <a:ext cx="31861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t: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数列中某项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：和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18" grpId="0" animBg="1" autoUpdateAnimBg="0"/>
      <p:bldP spid="175119" grpId="0" animBg="1" autoUpdateAnimBg="0"/>
      <p:bldP spid="175120" grpId="0" animBg="1" autoUpdateAnimBg="0"/>
      <p:bldP spid="175136" grpId="0" autoUpdateAnimBg="0"/>
      <p:bldP spid="175145" grpId="0" autoUpdateAnimBg="0"/>
      <p:bldP spid="175170" grpId="0" build="p" autoUpdateAnimBg="0"/>
      <p:bldP spid="175206" grpId="0" autoUpdateAnimBg="0"/>
      <p:bldP spid="175208" grpId="0" animBg="1"/>
      <p:bldP spid="52" grpId="0" autoUpdateAnimBg="0"/>
      <p:bldP spid="53" grpId="0" build="p" animBg="1" autoUpdateAnimBg="0"/>
      <p:bldP spid="54" grpId="0" build="p" autoUpdateAnimBg="0"/>
      <p:bldP spid="55" grpId="0" autoUpdateAnimBg="0"/>
      <p:bldP spid="56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  <p:bldP spid="175137" grpId="0" animBg="1" autoUpdateAnimBg="0"/>
      <p:bldP spid="65" grpId="0" autoUpdateAnimBg="0"/>
      <p:bldP spid="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59">
            <a:extLst>
              <a:ext uri="{FF2B5EF4-FFF2-40B4-BE49-F238E27FC236}">
                <a16:creationId xmlns:a16="http://schemas.microsoft.com/office/drawing/2014/main" id="{60F6E160-022C-41D9-9DFF-09E1BC96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604886"/>
            <a:ext cx="3729037" cy="2128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5138" name="Rectangle 34">
            <a:extLst>
              <a:ext uri="{FF2B5EF4-FFF2-40B4-BE49-F238E27FC236}">
                <a16:creationId xmlns:a16="http://schemas.microsoft.com/office/drawing/2014/main" id="{37D53F64-3CD8-430D-9230-8500B371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5369" name="Rectangle 35">
            <a:extLst>
              <a:ext uri="{FF2B5EF4-FFF2-40B4-BE49-F238E27FC236}">
                <a16:creationId xmlns:a16="http://schemas.microsoft.com/office/drawing/2014/main" id="{02841F87-6DE0-4231-B99E-B4045FE21C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Rectangle 36">
            <a:extLst>
              <a:ext uri="{FF2B5EF4-FFF2-40B4-BE49-F238E27FC236}">
                <a16:creationId xmlns:a16="http://schemas.microsoft.com/office/drawing/2014/main" id="{00235BB8-297F-4CE6-8DAE-DC6D5757C9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914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Line 37">
            <a:extLst>
              <a:ext uri="{FF2B5EF4-FFF2-40B4-BE49-F238E27FC236}">
                <a16:creationId xmlns:a16="http://schemas.microsoft.com/office/drawing/2014/main" id="{4E98C406-4B6B-4FF8-83FB-740254A94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2" name="Rectangle 38">
            <a:extLst>
              <a:ext uri="{FF2B5EF4-FFF2-40B4-BE49-F238E27FC236}">
                <a16:creationId xmlns:a16="http://schemas.microsoft.com/office/drawing/2014/main" id="{32993548-6485-45E9-BA69-0194A2E5A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75147" name="Text Box 43">
            <a:extLst>
              <a:ext uri="{FF2B5EF4-FFF2-40B4-BE49-F238E27FC236}">
                <a16:creationId xmlns:a16="http://schemas.microsoft.com/office/drawing/2014/main" id="{098D61D4-7DED-4A1B-82E9-E824136C4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20" y="1111221"/>
            <a:ext cx="4610680" cy="5355312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#include&lt;iostream&gt;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a,n,s,t,i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&gt;&gt;a&gt;&gt;n;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s=0;t=0;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=1;i&lt;=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n;i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t=t*10+a; s+=t;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&lt;&lt;s;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75163" name="Rectangle 59">
            <a:extLst>
              <a:ext uri="{FF2B5EF4-FFF2-40B4-BE49-F238E27FC236}">
                <a16:creationId xmlns:a16="http://schemas.microsoft.com/office/drawing/2014/main" id="{F8F2ADF5-C55F-4CC3-B47E-C2DC78FF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660" y="3945964"/>
            <a:ext cx="3175732" cy="1715283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5208" name="AutoShape 10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A20D64-5A93-4359-9E38-58886181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450" y="62357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84B3DF45-B61F-4EA3-8985-97A7C116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31" y="2204864"/>
            <a:ext cx="3106737" cy="583531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a,n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8A796B8E-1471-459A-9320-CB513C94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31" y="2788395"/>
            <a:ext cx="3106737" cy="583200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s=0,t=0</a:t>
            </a: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93A6BA56-B275-416B-8057-7E142BE3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31" y="3371595"/>
            <a:ext cx="3106737" cy="1554518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41" name="Text Box 32">
            <a:extLst>
              <a:ext uri="{FF2B5EF4-FFF2-40B4-BE49-F238E27FC236}">
                <a16:creationId xmlns:a16="http://schemas.microsoft.com/office/drawing/2014/main" id="{EB7BC9B0-A438-46A8-BDD0-09E13D451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623" y="3336408"/>
            <a:ext cx="176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for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=1 to n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grpSp>
        <p:nvGrpSpPr>
          <p:cNvPr id="42" name="Group 101">
            <a:extLst>
              <a:ext uri="{FF2B5EF4-FFF2-40B4-BE49-F238E27FC236}">
                <a16:creationId xmlns:a16="http://schemas.microsoft.com/office/drawing/2014/main" id="{0342877A-C97F-4551-9DAC-FCF527151F24}"/>
              </a:ext>
            </a:extLst>
          </p:cNvPr>
          <p:cNvGrpSpPr>
            <a:grpSpLocks/>
          </p:cNvGrpSpPr>
          <p:nvPr/>
        </p:nvGrpSpPr>
        <p:grpSpPr bwMode="auto">
          <a:xfrm>
            <a:off x="971054" y="3830914"/>
            <a:ext cx="2736850" cy="1095199"/>
            <a:chOff x="887" y="2582"/>
            <a:chExt cx="1724" cy="524"/>
          </a:xfrm>
          <a:solidFill>
            <a:srgbClr val="FFFF00"/>
          </a:solidFill>
        </p:grpSpPr>
        <p:sp>
          <p:nvSpPr>
            <p:cNvPr id="43" name="Rectangle 89">
              <a:extLst>
                <a:ext uri="{FF2B5EF4-FFF2-40B4-BE49-F238E27FC236}">
                  <a16:creationId xmlns:a16="http://schemas.microsoft.com/office/drawing/2014/main" id="{8C424531-D0E4-424F-8E3C-26A5473F6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582"/>
              <a:ext cx="1724" cy="524"/>
            </a:xfrm>
            <a:prstGeom prst="rect">
              <a:avLst/>
            </a:prstGeom>
            <a:grpFill/>
            <a:ln w="38100" cap="sq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0" rIns="0" anchor="ctr"/>
            <a:lstStyle/>
            <a:p>
              <a:pPr algn="ctr" eaLnBrk="1" hangingPunct="1">
                <a:defRPr/>
              </a:pPr>
              <a:endParaRPr lang="zh-CN" altLang="zh-CN" dirty="0">
                <a:solidFill>
                  <a:srgbClr val="000000"/>
                </a:solidFill>
                <a:ea typeface="仿宋_GB2312"/>
                <a:cs typeface="仿宋_GB2312"/>
              </a:endParaRPr>
            </a:p>
          </p:txBody>
        </p:sp>
        <p:sp>
          <p:nvSpPr>
            <p:cNvPr id="44" name="Line 92">
              <a:extLst>
                <a:ext uri="{FF2B5EF4-FFF2-40B4-BE49-F238E27FC236}">
                  <a16:creationId xmlns:a16="http://schemas.microsoft.com/office/drawing/2014/main" id="{F75053A3-0368-4251-BD0B-268E4149B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836"/>
              <a:ext cx="1702" cy="0"/>
            </a:xfrm>
            <a:prstGeom prst="line">
              <a:avLst/>
            </a:prstGeom>
            <a:grp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45" name="Text Box 102">
            <a:extLst>
              <a:ext uri="{FF2B5EF4-FFF2-40B4-BE49-F238E27FC236}">
                <a16:creationId xmlns:a16="http://schemas.microsoft.com/office/drawing/2014/main" id="{6A9417D9-44A9-47F0-ADA9-93526E9B6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393" y="4331569"/>
            <a:ext cx="804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s=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s+t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631BBF1A-FA18-4888-B9AF-365A6F27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00" y="4926113"/>
            <a:ext cx="3106738" cy="585911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s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47" name="Text Box 102">
            <a:extLst>
              <a:ext uri="{FF2B5EF4-FFF2-40B4-BE49-F238E27FC236}">
                <a16:creationId xmlns:a16="http://schemas.microsoft.com/office/drawing/2014/main" id="{98736555-1361-4517-8A74-168C6832B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868" y="3897934"/>
            <a:ext cx="1636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t=t*10+a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476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5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5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75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75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5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75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75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5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75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75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75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75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75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5147" grpId="0" build="p" autoUpdateAnimBg="0"/>
      <p:bldP spid="175163" grpId="0" animBg="1"/>
      <p:bldP spid="1752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>
            <a:extLst>
              <a:ext uri="{FF2B5EF4-FFF2-40B4-BE49-F238E27FC236}">
                <a16:creationId xmlns:a16="http://schemas.microsoft.com/office/drawing/2014/main" id="{E7D09C6C-68A0-446F-A916-99F8B44B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88" y="3276600"/>
            <a:ext cx="3200400" cy="297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9B9EEBFC-DE97-4BC7-AF64-28766B72C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88" y="5219700"/>
            <a:ext cx="2895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算</a:t>
            </a:r>
            <a:r>
              <a:rPr lang="en-US" altLang="zh-CN" sz="2400">
                <a:latin typeface="Arial" panose="020B0604020202020204" pitchFamily="34" charset="0"/>
              </a:rPr>
              <a:t>ai          </a:t>
            </a:r>
            <a:endParaRPr lang="en-US" altLang="zh-CN" sz="2400" baseline="-25000">
              <a:latin typeface="Arial" panose="020B0604020202020204" pitchFamily="34" charset="0"/>
            </a:endParaRP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1E60AD91-FBF7-4589-84FA-BEC22881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88" y="4724400"/>
            <a:ext cx="2895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算</a:t>
            </a:r>
            <a:r>
              <a:rPr lang="en-US" altLang="zh-CN" sz="2400">
                <a:latin typeface="Arial" panose="020B0604020202020204" pitchFamily="34" charset="0"/>
              </a:rPr>
              <a:t>p            </a:t>
            </a:r>
            <a:endParaRPr lang="en-US" altLang="zh-CN" sz="2400" baseline="-25000">
              <a:latin typeface="Arial" panose="020B0604020202020204" pitchFamily="34" charset="0"/>
            </a:endParaRP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B34AF400-3D0A-4817-B326-478B22DD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88" y="4229100"/>
            <a:ext cx="2895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算</a:t>
            </a:r>
            <a:r>
              <a:rPr lang="en-US" altLang="zh-CN" sz="2400" dirty="0">
                <a:latin typeface="Arial" panose="020B0604020202020204" pitchFamily="34" charset="0"/>
              </a:rPr>
              <a:t>q           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047F1B6A-054B-41DB-9454-1F189A1199FB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914400"/>
            <a:ext cx="7440612" cy="838200"/>
            <a:chOff x="256" y="576"/>
            <a:chExt cx="4448" cy="528"/>
          </a:xfrm>
        </p:grpSpPr>
        <p:sp>
          <p:nvSpPr>
            <p:cNvPr id="16428" name="Text Box 8">
              <a:extLst>
                <a:ext uri="{FF2B5EF4-FFF2-40B4-BE49-F238E27FC236}">
                  <a16:creationId xmlns:a16="http://schemas.microsoft.com/office/drawing/2014/main" id="{28656D17-CF27-4BE5-B2CE-F9E580B66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654"/>
              <a:ext cx="17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例</a:t>
              </a:r>
              <a:r>
                <a:rPr lang="en-US" altLang="zh-CN" sz="2400">
                  <a:latin typeface="Arial" panose="020B0604020202020204" pitchFamily="34" charset="0"/>
                </a:rPr>
                <a:t>2  </a:t>
              </a:r>
              <a:r>
                <a:rPr lang="zh-CN" altLang="en-US" sz="2400">
                  <a:latin typeface="Arial" panose="020B0604020202020204" pitchFamily="34" charset="0"/>
                </a:rPr>
                <a:t>计算：</a:t>
              </a:r>
              <a:r>
                <a:rPr lang="en-US" altLang="zh-CN" sz="2400">
                  <a:latin typeface="Arial" panose="020B0604020202020204" pitchFamily="34" charset="0"/>
                </a:rPr>
                <a:t>s=1+x –</a:t>
              </a:r>
            </a:p>
          </p:txBody>
        </p:sp>
        <p:sp>
          <p:nvSpPr>
            <p:cNvPr id="16429" name="Line 9">
              <a:extLst>
                <a:ext uri="{FF2B5EF4-FFF2-40B4-BE49-F238E27FC236}">
                  <a16:creationId xmlns:a16="http://schemas.microsoft.com/office/drawing/2014/main" id="{C1CE2994-A07C-4F5F-9D93-78704A37E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816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Text Box 10">
              <a:extLst>
                <a:ext uri="{FF2B5EF4-FFF2-40B4-BE49-F238E27FC236}">
                  <a16:creationId xmlns:a16="http://schemas.microsoft.com/office/drawing/2014/main" id="{12E6BC50-3665-436F-94E7-85FD60085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" y="76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2!</a:t>
              </a:r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1" name="Text Box 11">
              <a:extLst>
                <a:ext uri="{FF2B5EF4-FFF2-40B4-BE49-F238E27FC236}">
                  <a16:creationId xmlns:a16="http://schemas.microsoft.com/office/drawing/2014/main" id="{46132D12-888B-4E27-97FD-7FEEDFF03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576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x</a:t>
              </a:r>
              <a:r>
                <a:rPr lang="en-US" altLang="zh-CN" sz="2400" baseline="30000">
                  <a:latin typeface="Arial" panose="020B0604020202020204" pitchFamily="34" charset="0"/>
                </a:rPr>
                <a:t>2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6432" name="Text Box 12">
              <a:extLst>
                <a:ext uri="{FF2B5EF4-FFF2-40B4-BE49-F238E27FC236}">
                  <a16:creationId xmlns:a16="http://schemas.microsoft.com/office/drawing/2014/main" id="{18F13047-0394-4F0B-AF4D-D8870A834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672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6433" name="Line 13">
              <a:extLst>
                <a:ext uri="{FF2B5EF4-FFF2-40B4-BE49-F238E27FC236}">
                  <a16:creationId xmlns:a16="http://schemas.microsoft.com/office/drawing/2014/main" id="{2F6DD0B8-5975-4BE1-AC83-E3286EDB1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81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4" name="Text Box 14">
              <a:extLst>
                <a:ext uri="{FF2B5EF4-FFF2-40B4-BE49-F238E27FC236}">
                  <a16:creationId xmlns:a16="http://schemas.microsoft.com/office/drawing/2014/main" id="{014B25BA-ECAC-441D-BB09-687346F6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576"/>
              <a:ext cx="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x</a:t>
              </a:r>
              <a:r>
                <a:rPr lang="en-US" altLang="zh-CN" sz="2400" baseline="30000">
                  <a:latin typeface="Arial" panose="020B0604020202020204" pitchFamily="34" charset="0"/>
                </a:rPr>
                <a:t>3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6435" name="Text Box 15">
              <a:extLst>
                <a:ext uri="{FF2B5EF4-FFF2-40B4-BE49-F238E27FC236}">
                  <a16:creationId xmlns:a16="http://schemas.microsoft.com/office/drawing/2014/main" id="{562F27DB-715A-4EB1-9088-3485D8A0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672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–</a:t>
              </a:r>
            </a:p>
          </p:txBody>
        </p:sp>
        <p:sp>
          <p:nvSpPr>
            <p:cNvPr id="16436" name="Text Box 16">
              <a:extLst>
                <a:ext uri="{FF2B5EF4-FFF2-40B4-BE49-F238E27FC236}">
                  <a16:creationId xmlns:a16="http://schemas.microsoft.com/office/drawing/2014/main" id="{2525E882-CE7E-47BB-9431-A78C5A2F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768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3!</a:t>
              </a:r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7" name="Text Box 17">
              <a:extLst>
                <a:ext uri="{FF2B5EF4-FFF2-40B4-BE49-F238E27FC236}">
                  <a16:creationId xmlns:a16="http://schemas.microsoft.com/office/drawing/2014/main" id="{89933B87-B67B-4616-96E2-AA4ECCD6F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624"/>
              <a:ext cx="4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6438" name="Line 18">
              <a:extLst>
                <a:ext uri="{FF2B5EF4-FFF2-40B4-BE49-F238E27FC236}">
                  <a16:creationId xmlns:a16="http://schemas.microsoft.com/office/drawing/2014/main" id="{DAAF77A4-D602-46AF-A384-B1038E68D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9" name="Text Box 19">
              <a:extLst>
                <a:ext uri="{FF2B5EF4-FFF2-40B4-BE49-F238E27FC236}">
                  <a16:creationId xmlns:a16="http://schemas.microsoft.com/office/drawing/2014/main" id="{BB18432F-CD54-45FD-A18D-B13698E22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81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n!</a:t>
              </a:r>
            </a:p>
          </p:txBody>
        </p:sp>
        <p:sp>
          <p:nvSpPr>
            <p:cNvPr id="16440" name="Text Box 20">
              <a:extLst>
                <a:ext uri="{FF2B5EF4-FFF2-40B4-BE49-F238E27FC236}">
                  <a16:creationId xmlns:a16="http://schemas.microsoft.com/office/drawing/2014/main" id="{8D67FCF0-6E7D-4C3A-8427-3B3AB9622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672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6441" name="Text Box 21">
              <a:extLst>
                <a:ext uri="{FF2B5EF4-FFF2-40B4-BE49-F238E27FC236}">
                  <a16:creationId xmlns:a16="http://schemas.microsoft.com/office/drawing/2014/main" id="{76BFAF38-17F5-453B-85BF-14A4F4449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672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(–1)</a:t>
              </a:r>
              <a:r>
                <a:rPr lang="en-US" altLang="zh-CN" sz="2400" baseline="30000">
                  <a:latin typeface="Arial" panose="020B0604020202020204" pitchFamily="34" charset="0"/>
                </a:rPr>
                <a:t>n+1</a:t>
              </a:r>
            </a:p>
          </p:txBody>
        </p:sp>
        <p:sp>
          <p:nvSpPr>
            <p:cNvPr id="16442" name="Text Box 22">
              <a:extLst>
                <a:ext uri="{FF2B5EF4-FFF2-40B4-BE49-F238E27FC236}">
                  <a16:creationId xmlns:a16="http://schemas.microsoft.com/office/drawing/2014/main" id="{D642FE56-C8C7-434C-B940-F079C90D5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576"/>
              <a:ext cx="2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x</a:t>
              </a:r>
              <a:r>
                <a:rPr lang="en-US" altLang="zh-CN" sz="2400" baseline="30000">
                  <a:latin typeface="Arial" panose="020B0604020202020204" pitchFamily="34" charset="0"/>
                </a:rPr>
                <a:t>n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</p:grpSp>
      <p:sp>
        <p:nvSpPr>
          <p:cNvPr id="140311" name="Text Box 23">
            <a:extLst>
              <a:ext uri="{FF2B5EF4-FFF2-40B4-BE49-F238E27FC236}">
                <a16:creationId xmlns:a16="http://schemas.microsoft.com/office/drawing/2014/main" id="{65B1296A-4984-4CFF-9A33-7C9C6BBFE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71638"/>
            <a:ext cx="1381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通项</a:t>
            </a:r>
            <a:r>
              <a:rPr lang="en-US" altLang="zh-CN" sz="2400">
                <a:latin typeface="Arial" panose="020B0604020202020204" pitchFamily="34" charset="0"/>
              </a:rPr>
              <a:t>  a</a:t>
            </a:r>
            <a:r>
              <a:rPr lang="en-US" altLang="zh-CN" sz="2400" baseline="-25000">
                <a:latin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40312" name="Line 24">
            <a:extLst>
              <a:ext uri="{FF2B5EF4-FFF2-40B4-BE49-F238E27FC236}">
                <a16:creationId xmlns:a16="http://schemas.microsoft.com/office/drawing/2014/main" id="{43A1FC08-D1DD-43F6-B6C6-9E50498E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1914525"/>
            <a:ext cx="512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0313" name="Text Box 25">
            <a:extLst>
              <a:ext uri="{FF2B5EF4-FFF2-40B4-BE49-F238E27FC236}">
                <a16:creationId xmlns:a16="http://schemas.microsoft.com/office/drawing/2014/main" id="{BF99622C-ADD3-4FA2-8090-DB0552114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9145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i!</a:t>
            </a:r>
          </a:p>
        </p:txBody>
      </p:sp>
      <p:sp>
        <p:nvSpPr>
          <p:cNvPr id="140314" name="Text Box 26">
            <a:extLst>
              <a:ext uri="{FF2B5EF4-FFF2-40B4-BE49-F238E27FC236}">
                <a16:creationId xmlns:a16="http://schemas.microsoft.com/office/drawing/2014/main" id="{6BFF79FB-8585-4BDD-8E59-9683F0FB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649413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(–1)</a:t>
            </a:r>
            <a:r>
              <a:rPr lang="en-US" altLang="zh-CN" sz="2400" baseline="30000">
                <a:latin typeface="Arial" panose="020B0604020202020204" pitchFamily="34" charset="0"/>
              </a:rPr>
              <a:t>i+1</a:t>
            </a:r>
          </a:p>
        </p:txBody>
      </p:sp>
      <p:sp>
        <p:nvSpPr>
          <p:cNvPr id="140315" name="Line 27">
            <a:extLst>
              <a:ext uri="{FF2B5EF4-FFF2-40B4-BE49-F238E27FC236}">
                <a16:creationId xmlns:a16="http://schemas.microsoft.com/office/drawing/2014/main" id="{12000BC0-3C09-4857-AF02-DE3C621B5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19685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0316" name="Text Box 28">
            <a:extLst>
              <a:ext uri="{FF2B5EF4-FFF2-40B4-BE49-F238E27FC236}">
                <a16:creationId xmlns:a16="http://schemas.microsoft.com/office/drawing/2014/main" id="{BA2C71E0-D6F1-4886-AB58-5B6F6745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18923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40317" name="Text Box 29">
            <a:extLst>
              <a:ext uri="{FF2B5EF4-FFF2-40B4-BE49-F238E27FC236}">
                <a16:creationId xmlns:a16="http://schemas.microsoft.com/office/drawing/2014/main" id="{ACFE1DCB-A2FA-41B1-BC5D-966BD6EE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712913"/>
            <a:ext cx="46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</a:t>
            </a:r>
            <a:endParaRPr lang="en-US" altLang="zh-CN" sz="2400" baseline="30000">
              <a:latin typeface="Arial" panose="020B0604020202020204" pitchFamily="34" charset="0"/>
            </a:endParaRPr>
          </a:p>
        </p:txBody>
      </p:sp>
      <p:sp>
        <p:nvSpPr>
          <p:cNvPr id="140318" name="Text Box 30">
            <a:extLst>
              <a:ext uri="{FF2B5EF4-FFF2-40B4-BE49-F238E27FC236}">
                <a16:creationId xmlns:a16="http://schemas.microsoft.com/office/drawing/2014/main" id="{D5C4E6F0-5683-4BE7-8FEC-173428B5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15319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40319" name="Text Box 31">
            <a:extLst>
              <a:ext uri="{FF2B5EF4-FFF2-40B4-BE49-F238E27FC236}">
                <a16:creationId xmlns:a16="http://schemas.microsoft.com/office/drawing/2014/main" id="{76F980A4-702E-4132-9A79-AD82A776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7240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40320" name="Text Box 32">
            <a:extLst>
              <a:ext uri="{FF2B5EF4-FFF2-40B4-BE49-F238E27FC236}">
                <a16:creationId xmlns:a16="http://schemas.microsoft.com/office/drawing/2014/main" id="{09D7126F-C77C-4CEE-A067-E54AF6764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698625"/>
            <a:ext cx="1541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i=1,2,…,n</a:t>
            </a:r>
          </a:p>
        </p:txBody>
      </p:sp>
      <p:sp>
        <p:nvSpPr>
          <p:cNvPr id="140321" name="Text Box 33">
            <a:extLst>
              <a:ext uri="{FF2B5EF4-FFF2-40B4-BE49-F238E27FC236}">
                <a16:creationId xmlns:a16="http://schemas.microsoft.com/office/drawing/2014/main" id="{7D08D748-5D63-42C2-AEBD-55ACEB48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88" y="3733800"/>
            <a:ext cx="2895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算</a:t>
            </a:r>
            <a:r>
              <a:rPr lang="en-US" altLang="zh-CN" sz="2400" dirty="0">
                <a:latin typeface="Arial" panose="020B0604020202020204" pitchFamily="34" charset="0"/>
              </a:rPr>
              <a:t>m                      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140322" name="Text Box 34">
            <a:extLst>
              <a:ext uri="{FF2B5EF4-FFF2-40B4-BE49-F238E27FC236}">
                <a16:creationId xmlns:a16="http://schemas.microsoft.com/office/drawing/2014/main" id="{83AF4176-850D-412D-B0B1-7F20B387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288" y="5713413"/>
            <a:ext cx="2895600" cy="5349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" bIns="1080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s+= ai</a:t>
            </a:r>
            <a:r>
              <a:rPr lang="en-US" altLang="zh-CN" sz="2400" baseline="-25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0324" name="Text Box 36">
            <a:extLst>
              <a:ext uri="{FF2B5EF4-FFF2-40B4-BE49-F238E27FC236}">
                <a16:creationId xmlns:a16="http://schemas.microsoft.com/office/drawing/2014/main" id="{20D7026F-A2BD-4BC8-BDE5-023FA9764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426" y="4724400"/>
            <a:ext cx="677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</a:t>
            </a:r>
            <a:r>
              <a:rPr lang="zh-CN" altLang="en-US" sz="2400">
                <a:latin typeface="Arial" panose="020B0604020202020204" pitchFamily="34" charset="0"/>
              </a:rPr>
              <a:t>次</a:t>
            </a:r>
          </a:p>
        </p:txBody>
      </p:sp>
      <p:sp>
        <p:nvSpPr>
          <p:cNvPr id="140325" name="Text Box 37">
            <a:extLst>
              <a:ext uri="{FF2B5EF4-FFF2-40B4-BE49-F238E27FC236}">
                <a16:creationId xmlns:a16="http://schemas.microsoft.com/office/drawing/2014/main" id="{42970352-BE38-4A6F-B240-3DCDDB52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151" y="3276600"/>
            <a:ext cx="174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i=1 to n</a:t>
            </a:r>
          </a:p>
        </p:txBody>
      </p:sp>
      <p:sp>
        <p:nvSpPr>
          <p:cNvPr id="140326" name="Text Box 38" descr="蓝色砂纸">
            <a:extLst>
              <a:ext uri="{FF2B5EF4-FFF2-40B4-BE49-F238E27FC236}">
                <a16:creationId xmlns:a16="http://schemas.microsoft.com/office/drawing/2014/main" id="{4A2246CB-EE63-4789-9405-24212474D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288" y="5257800"/>
            <a:ext cx="1828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t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ai=m*q/p</a:t>
            </a:r>
            <a:r>
              <a:rPr lang="en-US" altLang="zh-CN" baseline="-2500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</a:p>
        </p:txBody>
      </p:sp>
      <p:sp>
        <p:nvSpPr>
          <p:cNvPr id="140327" name="Text Box 39" descr="蓝色砂纸">
            <a:extLst>
              <a:ext uri="{FF2B5EF4-FFF2-40B4-BE49-F238E27FC236}">
                <a16:creationId xmlns:a16="http://schemas.microsoft.com/office/drawing/2014/main" id="{91E62466-2989-44AD-8212-8B2B7793A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96" y="4291012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tIns="0" bIns="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33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q=pow(</a:t>
            </a:r>
            <a:r>
              <a:rPr lang="en-US" altLang="zh-CN" dirty="0" err="1">
                <a:solidFill>
                  <a:srgbClr val="660033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x,i</a:t>
            </a:r>
            <a:r>
              <a:rPr lang="en-US" altLang="zh-CN" dirty="0">
                <a:solidFill>
                  <a:srgbClr val="660033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           </a:t>
            </a:r>
            <a:endParaRPr lang="en-US" altLang="zh-CN" baseline="-25000" dirty="0">
              <a:solidFill>
                <a:srgbClr val="660033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0328" name="Text Box 40" descr="蓝色砂纸">
            <a:extLst>
              <a:ext uri="{FF2B5EF4-FFF2-40B4-BE49-F238E27FC236}">
                <a16:creationId xmlns:a16="http://schemas.microsoft.com/office/drawing/2014/main" id="{B968C5B3-DC78-4053-BDFA-E71296F6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088" y="4792663"/>
            <a:ext cx="1447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tIns="0" bIns="0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33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p*=i           </a:t>
            </a:r>
            <a:endParaRPr lang="en-US" altLang="zh-CN" baseline="-25000">
              <a:solidFill>
                <a:srgbClr val="660033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0329" name="Text Box 41">
            <a:extLst>
              <a:ext uri="{FF2B5EF4-FFF2-40B4-BE49-F238E27FC236}">
                <a16:creationId xmlns:a16="http://schemas.microsoft.com/office/drawing/2014/main" id="{86DD6B0E-DD59-400D-9414-4A8C6E65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488" y="2781300"/>
            <a:ext cx="3200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p=1,</a:t>
            </a:r>
          </a:p>
        </p:txBody>
      </p:sp>
      <p:sp>
        <p:nvSpPr>
          <p:cNvPr id="140330" name="Text Box 42">
            <a:extLst>
              <a:ext uri="{FF2B5EF4-FFF2-40B4-BE49-F238E27FC236}">
                <a16:creationId xmlns:a16="http://schemas.microsoft.com/office/drawing/2014/main" id="{24E588C2-2384-4FC4-9ABA-3E264B9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488" y="2320553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  <a:r>
              <a:rPr lang="zh-CN" altLang="en-US" sz="2400">
                <a:latin typeface="Arial" panose="020B0604020202020204" pitchFamily="34" charset="0"/>
              </a:rPr>
              <a:t>，</a:t>
            </a:r>
            <a:r>
              <a:rPr lang="en-US" altLang="zh-CN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0331" name="Text Box 43">
            <a:extLst>
              <a:ext uri="{FF2B5EF4-FFF2-40B4-BE49-F238E27FC236}">
                <a16:creationId xmlns:a16="http://schemas.microsoft.com/office/drawing/2014/main" id="{BFFBDC73-5292-4E58-A9C8-832C52DD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488" y="6248400"/>
            <a:ext cx="3200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</a:t>
            </a:r>
            <a:r>
              <a:rPr lang="en-US" altLang="zh-CN" sz="2400">
                <a:latin typeface="Arial" panose="020B0604020202020204" pitchFamily="34" charset="0"/>
              </a:rPr>
              <a:t>s               </a:t>
            </a:r>
          </a:p>
        </p:txBody>
      </p:sp>
      <p:sp>
        <p:nvSpPr>
          <p:cNvPr id="140343" name="Text Box 55" descr="蓝色砂纸">
            <a:extLst>
              <a:ext uri="{FF2B5EF4-FFF2-40B4-BE49-F238E27FC236}">
                <a16:creationId xmlns:a16="http://schemas.microsoft.com/office/drawing/2014/main" id="{E02134D7-E208-474E-9186-430B702C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701" y="3825875"/>
            <a:ext cx="14747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t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m= - m</a:t>
            </a:r>
          </a:p>
        </p:txBody>
      </p:sp>
      <p:sp>
        <p:nvSpPr>
          <p:cNvPr id="140345" name="Text Box 57">
            <a:extLst>
              <a:ext uri="{FF2B5EF4-FFF2-40B4-BE49-F238E27FC236}">
                <a16:creationId xmlns:a16="http://schemas.microsoft.com/office/drawing/2014/main" id="{5E93FEB9-2F5E-402C-9B88-A0FB9B52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288" y="2819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q=1,</a:t>
            </a:r>
          </a:p>
        </p:txBody>
      </p:sp>
      <p:sp>
        <p:nvSpPr>
          <p:cNvPr id="140346" name="Text Box 58">
            <a:extLst>
              <a:ext uri="{FF2B5EF4-FFF2-40B4-BE49-F238E27FC236}">
                <a16:creationId xmlns:a16="http://schemas.microsoft.com/office/drawing/2014/main" id="{7B183137-3456-4B51-9551-60D8BFA3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888" y="2819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m= -1,</a:t>
            </a:r>
          </a:p>
        </p:txBody>
      </p:sp>
      <p:sp>
        <p:nvSpPr>
          <p:cNvPr id="140347" name="Text Box 59">
            <a:extLst>
              <a:ext uri="{FF2B5EF4-FFF2-40B4-BE49-F238E27FC236}">
                <a16:creationId xmlns:a16="http://schemas.microsoft.com/office/drawing/2014/main" id="{940A3A0C-ABA8-406A-9E4C-6D646295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288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s=1</a:t>
            </a:r>
          </a:p>
        </p:txBody>
      </p:sp>
      <p:sp>
        <p:nvSpPr>
          <p:cNvPr id="140350" name="Rectangle 62">
            <a:extLst>
              <a:ext uri="{FF2B5EF4-FFF2-40B4-BE49-F238E27FC236}">
                <a16:creationId xmlns:a16="http://schemas.microsoft.com/office/drawing/2014/main" id="{7C66DC01-9281-480C-880B-14D04204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6418" name="Rectangle 63">
            <a:extLst>
              <a:ext uri="{FF2B5EF4-FFF2-40B4-BE49-F238E27FC236}">
                <a16:creationId xmlns:a16="http://schemas.microsoft.com/office/drawing/2014/main" id="{5F618806-87C7-4C0B-A2D0-23AD09E3B5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419" name="Rectangle 64">
            <a:extLst>
              <a:ext uri="{FF2B5EF4-FFF2-40B4-BE49-F238E27FC236}">
                <a16:creationId xmlns:a16="http://schemas.microsoft.com/office/drawing/2014/main" id="{A3CF8F42-9A1C-4CB5-8618-673B46ECFA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420" name="Line 65">
            <a:extLst>
              <a:ext uri="{FF2B5EF4-FFF2-40B4-BE49-F238E27FC236}">
                <a16:creationId xmlns:a16="http://schemas.microsoft.com/office/drawing/2014/main" id="{BBD92A43-A109-4D53-BA22-9185E5DFA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54" name="Rectangle 66">
            <a:extLst>
              <a:ext uri="{FF2B5EF4-FFF2-40B4-BE49-F238E27FC236}">
                <a16:creationId xmlns:a16="http://schemas.microsoft.com/office/drawing/2014/main" id="{9F32426D-630A-4654-B46E-ED1DE72F9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40355" name="Text Box 67">
            <a:extLst>
              <a:ext uri="{FF2B5EF4-FFF2-40B4-BE49-F238E27FC236}">
                <a16:creationId xmlns:a16="http://schemas.microsoft.com/office/drawing/2014/main" id="{63354F2E-FD21-4D1A-90C1-F13BE9E1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533525"/>
            <a:ext cx="41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</a:t>
            </a:r>
            <a:r>
              <a:rPr lang="en-US" altLang="zh-CN" sz="2400" baseline="30000">
                <a:latin typeface="Arial" panose="020B0604020202020204" pitchFamily="34" charset="0"/>
              </a:rPr>
              <a:t>i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40356" name="Text Box 68">
            <a:extLst>
              <a:ext uri="{FF2B5EF4-FFF2-40B4-BE49-F238E27FC236}">
                <a16:creationId xmlns:a16="http://schemas.microsoft.com/office/drawing/2014/main" id="{EA08D484-FE41-4375-A4F5-0255F7814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96" y="4247356"/>
            <a:ext cx="1600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66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0323" name="AutoShape 35">
            <a:extLst>
              <a:ext uri="{FF2B5EF4-FFF2-40B4-BE49-F238E27FC236}">
                <a16:creationId xmlns:a16="http://schemas.microsoft.com/office/drawing/2014/main" id="{6EAF3041-CCE3-4578-8CF9-9A51BF2649C8}"/>
              </a:ext>
            </a:extLst>
          </p:cNvPr>
          <p:cNvSpPr>
            <a:spLocks/>
          </p:cNvSpPr>
          <p:nvPr/>
        </p:nvSpPr>
        <p:spPr bwMode="auto">
          <a:xfrm>
            <a:off x="6122888" y="3733800"/>
            <a:ext cx="304800" cy="2514600"/>
          </a:xfrm>
          <a:prstGeom prst="rightBrace">
            <a:avLst>
              <a:gd name="adj1" fmla="val 68750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0344" name="Text Box 56">
            <a:extLst>
              <a:ext uri="{FF2B5EF4-FFF2-40B4-BE49-F238E27FC236}">
                <a16:creationId xmlns:a16="http://schemas.microsoft.com/office/drawing/2014/main" id="{72179B77-C1F4-4217-91FC-2EC7DCD2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785" y="4221088"/>
            <a:ext cx="14433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q*=x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3" presetClass="entr" presetSubtype="52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1"/>
      <p:bldP spid="140292" grpId="0" animBg="1" autoUpdateAnimBg="0"/>
      <p:bldP spid="140293" grpId="0" animBg="1" autoUpdateAnimBg="0"/>
      <p:bldP spid="140294" grpId="0" animBg="1" autoUpdateAnimBg="0"/>
      <p:bldP spid="140311" grpId="0" autoUpdateAnimBg="0"/>
      <p:bldP spid="140313" grpId="0" autoUpdateAnimBg="0"/>
      <p:bldP spid="140314" grpId="0" autoUpdateAnimBg="0"/>
      <p:bldP spid="140316" grpId="0" autoUpdateAnimBg="0"/>
      <p:bldP spid="140317" grpId="0" autoUpdateAnimBg="0"/>
      <p:bldP spid="140318" grpId="0" autoUpdateAnimBg="0"/>
      <p:bldP spid="140319" grpId="0" autoUpdateAnimBg="0"/>
      <p:bldP spid="140320" grpId="0" autoUpdateAnimBg="0"/>
      <p:bldP spid="140321" grpId="0" animBg="1" autoUpdateAnimBg="0"/>
      <p:bldP spid="140322" grpId="0" animBg="1" autoUpdateAnimBg="0"/>
      <p:bldP spid="140324" grpId="0" autoUpdateAnimBg="0"/>
      <p:bldP spid="140325" grpId="0" autoUpdateAnimBg="0"/>
      <p:bldP spid="140326" grpId="0" autoUpdateAnimBg="0"/>
      <p:bldP spid="140327" grpId="0" autoUpdateAnimBg="0"/>
      <p:bldP spid="140328" grpId="0" autoUpdateAnimBg="0"/>
      <p:bldP spid="140329" grpId="0" animBg="1" autoUpdateAnimBg="0"/>
      <p:bldP spid="140330" grpId="0" animBg="1" autoUpdateAnimBg="0"/>
      <p:bldP spid="140331" grpId="0" animBg="1" autoUpdateAnimBg="0"/>
      <p:bldP spid="140343" grpId="0" autoUpdateAnimBg="0"/>
      <p:bldP spid="140345" grpId="0" autoUpdateAnimBg="0"/>
      <p:bldP spid="140346" grpId="0" autoUpdateAnimBg="0"/>
      <p:bldP spid="140347" grpId="0" autoUpdateAnimBg="0"/>
      <p:bldP spid="140355" grpId="0" autoUpdateAnimBg="0"/>
      <p:bldP spid="140356" grpId="0" animBg="1" autoUpdateAnimBg="0"/>
      <p:bldP spid="140323" grpId="0" animBg="1"/>
      <p:bldP spid="1403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9">
            <a:extLst>
              <a:ext uri="{FF2B5EF4-FFF2-40B4-BE49-F238E27FC236}">
                <a16:creationId xmlns:a16="http://schemas.microsoft.com/office/drawing/2014/main" id="{06335B60-CE36-4BF3-A518-2C672BCF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2854724"/>
            <a:ext cx="3744416" cy="2734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7D09C6C-68A0-446F-A916-99F8B44B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12" y="2584847"/>
            <a:ext cx="3200400" cy="282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9B9EEBFC-DE97-4BC7-AF64-28766B72C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449584"/>
            <a:ext cx="2736304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ai</a:t>
            </a:r>
            <a:r>
              <a:rPr lang="en-US" altLang="zh-CN" sz="2400" dirty="0">
                <a:latin typeface="Arial" panose="020B0604020202020204" pitchFamily="34" charset="0"/>
              </a:rPr>
              <a:t>=m*q/p          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1E60AD91-FBF7-4589-84FA-BEC22881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988784"/>
            <a:ext cx="2736304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p*=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            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B34AF400-3D0A-4817-B326-478B22DD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527984"/>
            <a:ext cx="2736304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q*=x           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140321" name="Text Box 33">
            <a:extLst>
              <a:ext uri="{FF2B5EF4-FFF2-40B4-BE49-F238E27FC236}">
                <a16:creationId xmlns:a16="http://schemas.microsoft.com/office/drawing/2014/main" id="{7D08D748-5D63-42C2-AEBD-55ACEB480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31184"/>
            <a:ext cx="2736304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m=-m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140322" name="Text Box 34">
            <a:extLst>
              <a:ext uri="{FF2B5EF4-FFF2-40B4-BE49-F238E27FC236}">
                <a16:creationId xmlns:a16="http://schemas.microsoft.com/office/drawing/2014/main" id="{83AF4176-850D-412D-B0B1-7F20B387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913984"/>
            <a:ext cx="2736304" cy="50194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" bIns="1080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s+= </a:t>
            </a:r>
            <a:r>
              <a:rPr lang="en-US" altLang="zh-CN" sz="2400" dirty="0" err="1">
                <a:latin typeface="Arial" panose="020B0604020202020204" pitchFamily="34" charset="0"/>
              </a:rPr>
              <a:t>ai</a:t>
            </a:r>
            <a:r>
              <a:rPr lang="en-US" altLang="zh-CN" sz="2400" baseline="-250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0325" name="Text Box 37">
            <a:extLst>
              <a:ext uri="{FF2B5EF4-FFF2-40B4-BE49-F238E27FC236}">
                <a16:creationId xmlns:a16="http://schemas.microsoft.com/office/drawing/2014/main" id="{42970352-BE38-4A6F-B240-3DCDDB52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75" y="2584847"/>
            <a:ext cx="174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i=1 to n</a:t>
            </a:r>
          </a:p>
        </p:txBody>
      </p:sp>
      <p:sp>
        <p:nvSpPr>
          <p:cNvPr id="140329" name="Text Box 41">
            <a:extLst>
              <a:ext uri="{FF2B5EF4-FFF2-40B4-BE49-F238E27FC236}">
                <a16:creationId xmlns:a16="http://schemas.microsoft.com/office/drawing/2014/main" id="{86DD6B0E-DD59-400D-9414-4A8C6E65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12" y="2089547"/>
            <a:ext cx="3200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p=1,</a:t>
            </a:r>
          </a:p>
        </p:txBody>
      </p:sp>
      <p:sp>
        <p:nvSpPr>
          <p:cNvPr id="140330" name="Text Box 42">
            <a:extLst>
              <a:ext uri="{FF2B5EF4-FFF2-40B4-BE49-F238E27FC236}">
                <a16:creationId xmlns:a16="http://schemas.microsoft.com/office/drawing/2014/main" id="{24E588C2-2384-4FC4-9ABA-3E264B9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12" y="1628800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  <a:r>
              <a:rPr lang="zh-CN" altLang="en-US" sz="2400">
                <a:latin typeface="Arial" panose="020B0604020202020204" pitchFamily="34" charset="0"/>
              </a:rPr>
              <a:t>，</a:t>
            </a:r>
            <a:r>
              <a:rPr lang="en-US" altLang="zh-CN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0331" name="Text Box 43">
            <a:extLst>
              <a:ext uri="{FF2B5EF4-FFF2-40B4-BE49-F238E27FC236}">
                <a16:creationId xmlns:a16="http://schemas.microsoft.com/office/drawing/2014/main" id="{BFFBDC73-5292-4E58-A9C8-832C52DD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12" y="5410784"/>
            <a:ext cx="3200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</a:t>
            </a:r>
            <a:r>
              <a:rPr lang="en-US" altLang="zh-CN" sz="2400">
                <a:latin typeface="Arial" panose="020B0604020202020204" pitchFamily="34" charset="0"/>
              </a:rPr>
              <a:t>s               </a:t>
            </a:r>
          </a:p>
        </p:txBody>
      </p:sp>
      <p:sp>
        <p:nvSpPr>
          <p:cNvPr id="140345" name="Text Box 57">
            <a:extLst>
              <a:ext uri="{FF2B5EF4-FFF2-40B4-BE49-F238E27FC236}">
                <a16:creationId xmlns:a16="http://schemas.microsoft.com/office/drawing/2014/main" id="{5E93FEB9-2F5E-402C-9B88-A0FB9B52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12" y="212764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q=1,</a:t>
            </a:r>
          </a:p>
        </p:txBody>
      </p:sp>
      <p:sp>
        <p:nvSpPr>
          <p:cNvPr id="140346" name="Text Box 58">
            <a:extLst>
              <a:ext uri="{FF2B5EF4-FFF2-40B4-BE49-F238E27FC236}">
                <a16:creationId xmlns:a16="http://schemas.microsoft.com/office/drawing/2014/main" id="{7B183137-3456-4B51-9551-60D8BFA3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912" y="2127647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m= -1,</a:t>
            </a:r>
          </a:p>
        </p:txBody>
      </p:sp>
      <p:sp>
        <p:nvSpPr>
          <p:cNvPr id="140347" name="Text Box 59">
            <a:extLst>
              <a:ext uri="{FF2B5EF4-FFF2-40B4-BE49-F238E27FC236}">
                <a16:creationId xmlns:a16="http://schemas.microsoft.com/office/drawing/2014/main" id="{940A3A0C-ABA8-406A-9E4C-6D646295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12" y="2127647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s=1</a:t>
            </a:r>
          </a:p>
        </p:txBody>
      </p:sp>
      <p:sp>
        <p:nvSpPr>
          <p:cNvPr id="140332" name="Text Box 44">
            <a:extLst>
              <a:ext uri="{FF2B5EF4-FFF2-40B4-BE49-F238E27FC236}">
                <a16:creationId xmlns:a16="http://schemas.microsoft.com/office/drawing/2014/main" id="{49043CB0-B8DA-42C1-8151-F266B8A5F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43513"/>
            <a:ext cx="4648472" cy="6370975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float </a:t>
            </a:r>
            <a:r>
              <a:rPr lang="en-US" altLang="zh-CN" sz="2400" dirty="0" err="1">
                <a:latin typeface="Arial" panose="020B0604020202020204" pitchFamily="34" charset="0"/>
              </a:rPr>
              <a:t>x,p,q,s,ai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n,i,m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&gt;&gt;n&gt;&gt;x;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p=1;q=1;m=-1;s=1;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=1;i&lt;=</a:t>
            </a:r>
            <a:r>
              <a:rPr lang="en-US" altLang="zh-CN" sz="2400" dirty="0" err="1">
                <a:latin typeface="Arial" panose="020B0604020202020204" pitchFamily="34" charset="0"/>
              </a:rPr>
              <a:t>n;i</a:t>
            </a:r>
            <a:r>
              <a:rPr lang="en-US" altLang="zh-CN" sz="2400" dirty="0">
                <a:latin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m=-m; q*=x;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                p*=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</a:rPr>
              <a:t>ai</a:t>
            </a:r>
            <a:r>
              <a:rPr lang="en-US" altLang="zh-CN" sz="2400" dirty="0">
                <a:latin typeface="Arial" panose="020B0604020202020204" pitchFamily="34" charset="0"/>
              </a:rPr>
              <a:t>=m*q/p;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                 s+=</a:t>
            </a:r>
            <a:r>
              <a:rPr lang="en-US" altLang="zh-CN" sz="2400" dirty="0" err="1">
                <a:latin typeface="Arial" panose="020B0604020202020204" pitchFamily="34" charset="0"/>
              </a:rPr>
              <a:t>ai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9" name="Rectangle 53">
            <a:extLst>
              <a:ext uri="{FF2B5EF4-FFF2-40B4-BE49-F238E27FC236}">
                <a16:creationId xmlns:a16="http://schemas.microsoft.com/office/drawing/2014/main" id="{4C59256F-8F28-483B-A9FB-42A8557B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3212976"/>
            <a:ext cx="3312368" cy="22680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3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0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0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0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0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0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0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0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0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0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0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0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0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0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403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403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403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40332" grpId="0" build="p" autoUpdateAnimBg="0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9">
            <a:extLst>
              <a:ext uri="{FF2B5EF4-FFF2-40B4-BE49-F238E27FC236}">
                <a16:creationId xmlns:a16="http://schemas.microsoft.com/office/drawing/2014/main" id="{C7A2A9BA-13CA-4129-BAE6-F45CFE95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695" y="3379118"/>
            <a:ext cx="3922713" cy="2570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id="{552DB96D-825F-4167-853A-1A66D669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412" name="Rectangle 43">
            <a:extLst>
              <a:ext uri="{FF2B5EF4-FFF2-40B4-BE49-F238E27FC236}">
                <a16:creationId xmlns:a16="http://schemas.microsoft.com/office/drawing/2014/main" id="{A22E2B1E-03A4-43A4-8FEF-DA05FA5EC3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413" name="Rectangle 44">
            <a:extLst>
              <a:ext uri="{FF2B5EF4-FFF2-40B4-BE49-F238E27FC236}">
                <a16:creationId xmlns:a16="http://schemas.microsoft.com/office/drawing/2014/main" id="{84620C0F-BC32-47E6-B11F-40AA605FCC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414" name="Line 45">
            <a:extLst>
              <a:ext uri="{FF2B5EF4-FFF2-40B4-BE49-F238E27FC236}">
                <a16:creationId xmlns:a16="http://schemas.microsoft.com/office/drawing/2014/main" id="{0B3221F1-1571-42AA-A21B-79F27C503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8" name="Text Box 2">
            <a:extLst>
              <a:ext uri="{FF2B5EF4-FFF2-40B4-BE49-F238E27FC236}">
                <a16:creationId xmlns:a16="http://schemas.microsoft.com/office/drawing/2014/main" id="{CC587FF7-1193-4FE0-A2E5-DCE6D313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979488"/>
            <a:ext cx="8335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例</a:t>
            </a:r>
            <a:r>
              <a:rPr lang="en-US" altLang="zh-CN" sz="2400">
                <a:latin typeface="Arial" panose="020B0604020202020204" pitchFamily="34" charset="0"/>
              </a:rPr>
              <a:t>3 </a:t>
            </a:r>
            <a:r>
              <a:rPr lang="zh-CN" altLang="en-US" sz="2400">
                <a:latin typeface="Arial" panose="020B0604020202020204" pitchFamily="34" charset="0"/>
              </a:rPr>
              <a:t>任意输入一个数，计算它所有因子之和并统计因子的个数。</a:t>
            </a:r>
          </a:p>
        </p:txBody>
      </p:sp>
      <p:sp>
        <p:nvSpPr>
          <p:cNvPr id="162819" name="Text Box 3">
            <a:extLst>
              <a:ext uri="{FF2B5EF4-FFF2-40B4-BE49-F238E27FC236}">
                <a16:creationId xmlns:a16="http://schemas.microsoft.com/office/drawing/2014/main" id="{1D880418-8710-4367-92D0-C7A9ABE6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9713"/>
            <a:ext cx="382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Arial" panose="020B0604020202020204" pitchFamily="34" charset="0"/>
                <a:sym typeface="Monotype Sorts" pitchFamily="-65" charset="2"/>
              </a:rPr>
              <a:t>任意数</a:t>
            </a: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  <a:sym typeface="Monotype Sorts" pitchFamily="-65" charset="2"/>
              </a:rPr>
              <a:t>m</a:t>
            </a:r>
            <a:r>
              <a:rPr lang="zh-CN" altLang="en-US" sz="2400">
                <a:solidFill>
                  <a:srgbClr val="660066"/>
                </a:solidFill>
                <a:latin typeface="Arial" panose="020B0604020202020204" pitchFamily="34" charset="0"/>
                <a:sym typeface="Monotype Sorts" pitchFamily="-65" charset="2"/>
              </a:rPr>
              <a:t>可能的因子</a:t>
            </a:r>
            <a:endParaRPr lang="zh-CN" altLang="en-US" sz="240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112C5ED0-80D0-47CC-A68B-548B715A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916113"/>
            <a:ext cx="91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rIns="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  <a:sym typeface="Monotype Sorts" charset="0"/>
              </a:rPr>
              <a:t>集合：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D639267B-CDE3-409E-8925-6ADF9CF4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14525"/>
            <a:ext cx="227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sym typeface="Monotype Sorts" pitchFamily="-65" charset="2"/>
              </a:rPr>
              <a:t>｛</a:t>
            </a:r>
            <a:r>
              <a:rPr lang="en-US" altLang="zh-CN" sz="2400">
                <a:latin typeface="Arial" panose="020B0604020202020204" pitchFamily="34" charset="0"/>
                <a:sym typeface="Monotype Sorts" pitchFamily="-65" charset="2"/>
              </a:rPr>
              <a:t>1,2,3,……m}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956A40F8-E1F8-49B5-A56A-4DCC9079C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11400"/>
            <a:ext cx="4113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660066"/>
                </a:solidFill>
                <a:latin typeface="Arial" panose="020B0604020202020204" pitchFamily="34" charset="0"/>
              </a:rPr>
              <a:t>如何从集合中找出</a:t>
            </a:r>
            <a:r>
              <a:rPr lang="en-US" altLang="zh-CN" sz="2400">
                <a:solidFill>
                  <a:srgbClr val="660066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>
                <a:solidFill>
                  <a:srgbClr val="660066"/>
                </a:solidFill>
                <a:latin typeface="Arial" panose="020B0604020202020204" pitchFamily="34" charset="0"/>
              </a:rPr>
              <a:t>的因子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7F818619-D9A2-4A3D-9831-E6D53D0C6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44788"/>
            <a:ext cx="3722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用</a:t>
            </a:r>
            <a:r>
              <a:rPr lang="en-US" altLang="zh-CN" sz="2400"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Arial" panose="020B0604020202020204" pitchFamily="34" charset="0"/>
              </a:rPr>
              <a:t>依次除以集合中的数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4F93CA24-6CCB-403B-B0D7-0EB59EDE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1414146"/>
            <a:ext cx="4532314" cy="5262979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m,j,gs,s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&gt;&gt;m;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s=0;gs=0;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00CC"/>
                </a:solidFill>
              </a:rPr>
              <a:t>for</a:t>
            </a:r>
            <a:r>
              <a:rPr lang="en-US" altLang="zh-CN" dirty="0"/>
              <a:t>(j=1;j&lt;=</a:t>
            </a:r>
            <a:r>
              <a:rPr lang="en-US" altLang="zh-CN" dirty="0" err="1"/>
              <a:t>m;j</a:t>
            </a:r>
            <a:r>
              <a:rPr lang="en-US" altLang="zh-CN" dirty="0"/>
              <a:t>++)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  if(</a:t>
            </a:r>
            <a:r>
              <a:rPr lang="en-US" altLang="zh-CN" dirty="0" err="1"/>
              <a:t>m%j</a:t>
            </a:r>
            <a:r>
              <a:rPr lang="en-US" altLang="zh-CN" dirty="0"/>
              <a:t>==0)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  {  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 </a:t>
            </a:r>
            <a:r>
              <a:rPr lang="en-US" altLang="zh-CN" dirty="0" err="1"/>
              <a:t>gs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 s+=j;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  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&lt;&lt;s&lt;&lt;" "&lt;&lt;</a:t>
            </a:r>
            <a:r>
              <a:rPr lang="en-US" altLang="zh-CN" dirty="0" err="1"/>
              <a:t>gs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162847" name="Rectangle 31">
            <a:extLst>
              <a:ext uri="{FF2B5EF4-FFF2-40B4-BE49-F238E27FC236}">
                <a16:creationId xmlns:a16="http://schemas.microsoft.com/office/drawing/2014/main" id="{BA77FA59-4D43-4B95-B1CF-66FADE96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71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2DFA8245-0489-45F7-8822-51344FB9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276600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m               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C995E236-9189-41F0-95CA-61C4778B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0" y="3748881"/>
            <a:ext cx="3200400" cy="496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s=0   gs=0               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DBA995E-5096-422E-B58C-086A4803A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57675"/>
            <a:ext cx="240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 j=1 to m</a:t>
            </a:r>
          </a:p>
        </p:txBody>
      </p:sp>
      <p:sp>
        <p:nvSpPr>
          <p:cNvPr id="162851" name="Rectangle 35">
            <a:extLst>
              <a:ext uri="{FF2B5EF4-FFF2-40B4-BE49-F238E27FC236}">
                <a16:creationId xmlns:a16="http://schemas.microsoft.com/office/drawing/2014/main" id="{1F07E62A-9CB4-482F-8041-4EC05A5E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4257675"/>
            <a:ext cx="3200400" cy="1547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2852" name="Rectangle 36">
            <a:extLst>
              <a:ext uri="{FF2B5EF4-FFF2-40B4-BE49-F238E27FC236}">
                <a16:creationId xmlns:a16="http://schemas.microsoft.com/office/drawing/2014/main" id="{2595D9FA-F2CC-48F7-A696-AE4C5BD4A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689475"/>
            <a:ext cx="2735262" cy="11160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2853" name="Line 37">
            <a:extLst>
              <a:ext uri="{FF2B5EF4-FFF2-40B4-BE49-F238E27FC236}">
                <a16:creationId xmlns:a16="http://schemas.microsoft.com/office/drawing/2014/main" id="{110176C5-AEE9-419C-9A75-E20E64B5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5265738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2854" name="Line 38">
            <a:extLst>
              <a:ext uri="{FF2B5EF4-FFF2-40B4-BE49-F238E27FC236}">
                <a16:creationId xmlns:a16="http://schemas.microsoft.com/office/drawing/2014/main" id="{21685158-5D83-4BC7-A5AD-82F14D309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689475"/>
            <a:ext cx="1943100" cy="611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2855" name="Line 39">
            <a:extLst>
              <a:ext uri="{FF2B5EF4-FFF2-40B4-BE49-F238E27FC236}">
                <a16:creationId xmlns:a16="http://schemas.microsoft.com/office/drawing/2014/main" id="{954BCBDD-D5D2-4707-9031-E682CA82B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689475"/>
            <a:ext cx="7921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2856" name="Text Box 40">
            <a:extLst>
              <a:ext uri="{FF2B5EF4-FFF2-40B4-BE49-F238E27FC236}">
                <a16:creationId xmlns:a16="http://schemas.microsoft.com/office/drawing/2014/main" id="{EC0044E8-A099-499F-8882-1A57A112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4627563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m%j==0              </a:t>
            </a:r>
          </a:p>
        </p:txBody>
      </p:sp>
      <p:sp>
        <p:nvSpPr>
          <p:cNvPr id="162857" name="Text Box 41">
            <a:extLst>
              <a:ext uri="{FF2B5EF4-FFF2-40B4-BE49-F238E27FC236}">
                <a16:creationId xmlns:a16="http://schemas.microsoft.com/office/drawing/2014/main" id="{51C32DC7-DDD3-4119-9BB8-60E3D437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339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62862" name="Line 46">
            <a:extLst>
              <a:ext uri="{FF2B5EF4-FFF2-40B4-BE49-F238E27FC236}">
                <a16:creationId xmlns:a16="http://schemas.microsoft.com/office/drawing/2014/main" id="{F2D0EA98-9054-4DF2-A42D-B1822403D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2292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2863" name="Line 47">
            <a:extLst>
              <a:ext uri="{FF2B5EF4-FFF2-40B4-BE49-F238E27FC236}">
                <a16:creationId xmlns:a16="http://schemas.microsoft.com/office/drawing/2014/main" id="{CC28B59D-9DCB-47CC-ADD9-F44FD8056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5805488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id="{7EAB7B6D-C9B6-44F4-9768-2594D3044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4828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s+=j              </a:t>
            </a:r>
          </a:p>
        </p:txBody>
      </p:sp>
      <p:sp>
        <p:nvSpPr>
          <p:cNvPr id="162867" name="Text Box 51">
            <a:extLst>
              <a:ext uri="{FF2B5EF4-FFF2-40B4-BE49-F238E27FC236}">
                <a16:creationId xmlns:a16="http://schemas.microsoft.com/office/drawing/2014/main" id="{89101F0B-F469-4503-AD2B-B34EB12C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843463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62869" name="Rectangle 53">
            <a:extLst>
              <a:ext uri="{FF2B5EF4-FFF2-40B4-BE49-F238E27FC236}">
                <a16:creationId xmlns:a16="http://schemas.microsoft.com/office/drawing/2014/main" id="{628B4A1C-E8EF-461A-AAD7-F7965048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895" y="3682330"/>
            <a:ext cx="3557588" cy="22669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2870" name="Rectangle 54">
            <a:extLst>
              <a:ext uri="{FF2B5EF4-FFF2-40B4-BE49-F238E27FC236}">
                <a16:creationId xmlns:a16="http://schemas.microsoft.com/office/drawing/2014/main" id="{808704FB-9324-4731-AF63-8061BA3A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058" y="4107780"/>
            <a:ext cx="2520950" cy="1763713"/>
          </a:xfrm>
          <a:prstGeom prst="rect">
            <a:avLst/>
          </a:prstGeom>
          <a:noFill/>
          <a:ln w="571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2872" name="Text Box 56">
            <a:extLst>
              <a:ext uri="{FF2B5EF4-FFF2-40B4-BE49-F238E27FC236}">
                <a16:creationId xmlns:a16="http://schemas.microsoft.com/office/drawing/2014/main" id="{32E64007-A447-424A-A7A6-02AEDA20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4828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gs++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2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2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28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2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2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2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2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2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62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2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628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628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28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628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2818" grpId="0" autoUpdateAnimBg="0"/>
      <p:bldP spid="162819" grpId="0" autoUpdateAnimBg="0"/>
      <p:bldP spid="162820" grpId="0" autoUpdateAnimBg="0"/>
      <p:bldP spid="162821" grpId="0" autoUpdateAnimBg="0"/>
      <p:bldP spid="162822" grpId="0" autoUpdateAnimBg="0"/>
      <p:bldP spid="162823" grpId="0" autoUpdateAnimBg="0"/>
      <p:bldP spid="162837" grpId="0" build="p" animBg="1" autoUpdateAnimBg="0"/>
      <p:bldP spid="162848" grpId="0" animBg="1" autoUpdateAnimBg="0"/>
      <p:bldP spid="162849" grpId="0" animBg="1" autoUpdateAnimBg="0"/>
      <p:bldP spid="162850" grpId="0"/>
      <p:bldP spid="162851" grpId="0" animBg="1"/>
      <p:bldP spid="162852" grpId="0" animBg="1"/>
      <p:bldP spid="162856" grpId="0"/>
      <p:bldP spid="162857" grpId="0"/>
      <p:bldP spid="162864" grpId="0"/>
      <p:bldP spid="162867" grpId="0"/>
      <p:bldP spid="162869" grpId="0" animBg="1"/>
      <p:bldP spid="162870" grpId="0" animBg="1"/>
      <p:bldP spid="1628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7E89BDE6-390F-4AE6-A93A-C6BAA0D9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550" y="5355654"/>
            <a:ext cx="3201988" cy="971550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755972-8385-4D00-9FF4-EA0AF45C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613" y="3410967"/>
            <a:ext cx="3201987" cy="20161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D43452C6-D6BD-4A44-88F1-408C51F5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CA8A5EF-E050-421A-8B2C-49A0854D6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E5C67A19-2E1A-440A-BB13-4A77A76B93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9649E0CC-E874-44A3-AB2B-299150D69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id="{75087DD9-86E2-41A8-A10A-24CABDC7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908050"/>
            <a:ext cx="887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例</a:t>
            </a:r>
            <a:r>
              <a:rPr lang="en-US" altLang="zh-CN" sz="2400">
                <a:latin typeface="Arial" panose="020B0604020202020204" pitchFamily="34" charset="0"/>
              </a:rPr>
              <a:t>4 </a:t>
            </a:r>
            <a:r>
              <a:rPr lang="zh-CN" altLang="en-US" sz="2400">
                <a:latin typeface="Arial" panose="020B0604020202020204" pitchFamily="34" charset="0"/>
              </a:rPr>
              <a:t>编写程序找出小于给定数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  <a:r>
              <a:rPr lang="zh-CN" altLang="en-US" sz="2400">
                <a:latin typeface="Arial" panose="020B0604020202020204" pitchFamily="34" charset="0"/>
              </a:rPr>
              <a:t>的所有“完数”</a:t>
            </a:r>
          </a:p>
        </p:txBody>
      </p:sp>
      <p:sp>
        <p:nvSpPr>
          <p:cNvPr id="189463" name="Rectangle 23">
            <a:extLst>
              <a:ext uri="{FF2B5EF4-FFF2-40B4-BE49-F238E27FC236}">
                <a16:creationId xmlns:a16="http://schemas.microsoft.com/office/drawing/2014/main" id="{AFD2A0DE-4204-497F-9379-B1068653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71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89484" name="Text Box 44">
            <a:extLst>
              <a:ext uri="{FF2B5EF4-FFF2-40B4-BE49-F238E27FC236}">
                <a16:creationId xmlns:a16="http://schemas.microsoft.com/office/drawing/2014/main" id="{D1B15B15-4AC2-4BFA-8AAE-D1BFFE3F9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64" y="1340768"/>
            <a:ext cx="7199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完数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   某个数等于除它本身之外的所有因子之和</a:t>
            </a:r>
          </a:p>
        </p:txBody>
      </p:sp>
      <p:sp>
        <p:nvSpPr>
          <p:cNvPr id="189486" name="Text Box 46">
            <a:extLst>
              <a:ext uri="{FF2B5EF4-FFF2-40B4-BE49-F238E27FC236}">
                <a16:creationId xmlns:a16="http://schemas.microsoft.com/office/drawing/2014/main" id="{D79C4695-2F68-4FF9-BD6B-AD7455DB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200" y="3382392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s=0               </a:t>
            </a:r>
          </a:p>
        </p:txBody>
      </p:sp>
      <p:sp>
        <p:nvSpPr>
          <p:cNvPr id="189487" name="Text Box 47">
            <a:extLst>
              <a:ext uri="{FF2B5EF4-FFF2-40B4-BE49-F238E27FC236}">
                <a16:creationId xmlns:a16="http://schemas.microsoft.com/office/drawing/2014/main" id="{E907C523-CE21-491E-B2D2-58D28426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438" y="3842767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/>
              <a:t>for  j=1 to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m/2</a:t>
            </a:r>
          </a:p>
        </p:txBody>
      </p:sp>
      <p:sp>
        <p:nvSpPr>
          <p:cNvPr id="189488" name="Rectangle 48">
            <a:extLst>
              <a:ext uri="{FF2B5EF4-FFF2-40B4-BE49-F238E27FC236}">
                <a16:creationId xmlns:a16="http://schemas.microsoft.com/office/drawing/2014/main" id="{9D851E52-1D9D-4921-B950-65A213A5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200" y="3842767"/>
            <a:ext cx="3200400" cy="1547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489" name="Rectangle 49">
            <a:extLst>
              <a:ext uri="{FF2B5EF4-FFF2-40B4-BE49-F238E27FC236}">
                <a16:creationId xmlns:a16="http://schemas.microsoft.com/office/drawing/2014/main" id="{8DF435C5-0CCD-4477-9993-CD96E49C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338" y="4274567"/>
            <a:ext cx="2735262" cy="1116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490" name="Line 50">
            <a:extLst>
              <a:ext uri="{FF2B5EF4-FFF2-40B4-BE49-F238E27FC236}">
                <a16:creationId xmlns:a16="http://schemas.microsoft.com/office/drawing/2014/main" id="{49954ED4-E9EE-450E-8DF4-DBDFFB567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338" y="4850829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1" name="Line 51">
            <a:extLst>
              <a:ext uri="{FF2B5EF4-FFF2-40B4-BE49-F238E27FC236}">
                <a16:creationId xmlns:a16="http://schemas.microsoft.com/office/drawing/2014/main" id="{A4FDB712-47E4-4661-8FE6-3E08705DE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338" y="4274567"/>
            <a:ext cx="1943100" cy="611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2" name="Line 52">
            <a:extLst>
              <a:ext uri="{FF2B5EF4-FFF2-40B4-BE49-F238E27FC236}">
                <a16:creationId xmlns:a16="http://schemas.microsoft.com/office/drawing/2014/main" id="{1AF7DC8E-FAE4-410C-A58A-330F31392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6438" y="4274567"/>
            <a:ext cx="7921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3" name="Text Box 53">
            <a:extLst>
              <a:ext uri="{FF2B5EF4-FFF2-40B4-BE49-F238E27FC236}">
                <a16:creationId xmlns:a16="http://schemas.microsoft.com/office/drawing/2014/main" id="{4481FEA5-0BD8-4711-99C3-3089AEAE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188" y="4212654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m%j==0              </a:t>
            </a:r>
          </a:p>
        </p:txBody>
      </p:sp>
      <p:sp>
        <p:nvSpPr>
          <p:cNvPr id="189494" name="Text Box 54">
            <a:extLst>
              <a:ext uri="{FF2B5EF4-FFF2-40B4-BE49-F238E27FC236}">
                <a16:creationId xmlns:a16="http://schemas.microsoft.com/office/drawing/2014/main" id="{20032C7D-B097-431C-BF9C-4231E94C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413" y="4419029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495" name="Line 55">
            <a:extLst>
              <a:ext uri="{FF2B5EF4-FFF2-40B4-BE49-F238E27FC236}">
                <a16:creationId xmlns:a16="http://schemas.microsoft.com/office/drawing/2014/main" id="{A03C6985-FC8C-407D-A692-B2E65B71D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6438" y="4814317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6" name="Line 56">
            <a:extLst>
              <a:ext uri="{FF2B5EF4-FFF2-40B4-BE49-F238E27FC236}">
                <a16:creationId xmlns:a16="http://schemas.microsoft.com/office/drawing/2014/main" id="{BF6817D9-C237-4DB9-835D-AF3639F48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338" y="5390579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9" name="Text Box 59">
            <a:extLst>
              <a:ext uri="{FF2B5EF4-FFF2-40B4-BE49-F238E27FC236}">
                <a16:creationId xmlns:a16="http://schemas.microsoft.com/office/drawing/2014/main" id="{F9826F91-AC49-4338-96DE-0ED629EB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463" y="4419029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500" name="Text Box 60">
            <a:extLst>
              <a:ext uri="{FF2B5EF4-FFF2-40B4-BE49-F238E27FC236}">
                <a16:creationId xmlns:a16="http://schemas.microsoft.com/office/drawing/2014/main" id="{EA7A24C5-86AC-4A83-8453-FE09202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000" y="4933379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s+</a:t>
            </a:r>
            <a:r>
              <a:rPr lang="zh-CN" altLang="en-US" sz="2400">
                <a:latin typeface="Arial" panose="020B0604020202020204" pitchFamily="34" charset="0"/>
              </a:rPr>
              <a:t>＝</a:t>
            </a:r>
            <a:r>
              <a:rPr lang="en-US" altLang="zh-CN" sz="2400">
                <a:latin typeface="Arial" panose="020B0604020202020204" pitchFamily="34" charset="0"/>
              </a:rPr>
              <a:t>j             </a:t>
            </a:r>
          </a:p>
        </p:txBody>
      </p:sp>
      <p:sp>
        <p:nvSpPr>
          <p:cNvPr id="189503" name="Rectangle 63">
            <a:extLst>
              <a:ext uri="{FF2B5EF4-FFF2-40B4-BE49-F238E27FC236}">
                <a16:creationId xmlns:a16="http://schemas.microsoft.com/office/drawing/2014/main" id="{38C40D4E-5BD6-46A9-9DB8-54104F6F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613" y="5390579"/>
            <a:ext cx="3200400" cy="973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504" name="Line 64">
            <a:extLst>
              <a:ext uri="{FF2B5EF4-FFF2-40B4-BE49-F238E27FC236}">
                <a16:creationId xmlns:a16="http://schemas.microsoft.com/office/drawing/2014/main" id="{E3E8CE6B-E012-44F7-B365-76E8EAA5A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613" y="5858892"/>
            <a:ext cx="323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5" name="Line 65">
            <a:extLst>
              <a:ext uri="{FF2B5EF4-FFF2-40B4-BE49-F238E27FC236}">
                <a16:creationId xmlns:a16="http://schemas.microsoft.com/office/drawing/2014/main" id="{D492FA37-B973-4FFF-93C2-1542C0EA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613" y="5392167"/>
            <a:ext cx="1585912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6" name="Line 66">
            <a:extLst>
              <a:ext uri="{FF2B5EF4-FFF2-40B4-BE49-F238E27FC236}">
                <a16:creationId xmlns:a16="http://schemas.microsoft.com/office/drawing/2014/main" id="{17BFC9C0-B9F7-43A9-83E7-43484BB9D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525" y="5427092"/>
            <a:ext cx="15843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7" name="Text Box 67">
            <a:extLst>
              <a:ext uri="{FF2B5EF4-FFF2-40B4-BE49-F238E27FC236}">
                <a16:creationId xmlns:a16="http://schemas.microsoft.com/office/drawing/2014/main" id="{3B2B222E-0A3E-416F-BF82-2DC7AB5A4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488" y="5355654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s==m              </a:t>
            </a:r>
          </a:p>
        </p:txBody>
      </p:sp>
      <p:sp>
        <p:nvSpPr>
          <p:cNvPr id="189508" name="Line 68">
            <a:extLst>
              <a:ext uri="{FF2B5EF4-FFF2-40B4-BE49-F238E27FC236}">
                <a16:creationId xmlns:a16="http://schemas.microsoft.com/office/drawing/2014/main" id="{4E925DE8-5367-46D5-ADBC-78DEF98FC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525" y="5858892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9" name="Text Box 69">
            <a:extLst>
              <a:ext uri="{FF2B5EF4-FFF2-40B4-BE49-F238E27FC236}">
                <a16:creationId xmlns:a16="http://schemas.microsoft.com/office/drawing/2014/main" id="{48F22965-CF0C-4CF6-8F7E-9DC7EE66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863" y="5427092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510" name="Text Box 70">
            <a:extLst>
              <a:ext uri="{FF2B5EF4-FFF2-40B4-BE49-F238E27FC236}">
                <a16:creationId xmlns:a16="http://schemas.microsoft.com/office/drawing/2014/main" id="{135BB2D4-E795-4ADB-BD2B-D3CC8F1C4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100" y="5857304"/>
            <a:ext cx="1368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</a:t>
            </a:r>
            <a:r>
              <a:rPr lang="en-US" altLang="zh-CN" sz="2400">
                <a:latin typeface="Arial" panose="020B0604020202020204" pitchFamily="34" charset="0"/>
              </a:rPr>
              <a:t>m              </a:t>
            </a:r>
          </a:p>
        </p:txBody>
      </p:sp>
      <p:sp>
        <p:nvSpPr>
          <p:cNvPr id="189511" name="Text Box 71">
            <a:extLst>
              <a:ext uri="{FF2B5EF4-FFF2-40B4-BE49-F238E27FC236}">
                <a16:creationId xmlns:a16="http://schemas.microsoft.com/office/drawing/2014/main" id="{7D551380-428A-41B8-97D5-BA1DE8F79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125" y="5427092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F70990D1-52D6-4AF0-9A04-A75522E4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76" y="3845520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m               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814D8EC2-1704-41ED-814B-7C7A334F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76" y="4297958"/>
            <a:ext cx="3200400" cy="461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s=0   gs=0               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61B62C36-CA2B-4C6A-9F4F-4263C1FF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514" y="4761508"/>
            <a:ext cx="240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 j=1 to m</a:t>
            </a:r>
          </a:p>
        </p:txBody>
      </p:sp>
      <p:sp>
        <p:nvSpPr>
          <p:cNvPr id="70" name="Rectangle 35">
            <a:extLst>
              <a:ext uri="{FF2B5EF4-FFF2-40B4-BE49-F238E27FC236}">
                <a16:creationId xmlns:a16="http://schemas.microsoft.com/office/drawing/2014/main" id="{D9D09B04-D25D-450C-9B4B-8059994F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76" y="4761508"/>
            <a:ext cx="3200400" cy="1547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1" name="Rectangle 36">
            <a:extLst>
              <a:ext uri="{FF2B5EF4-FFF2-40B4-BE49-F238E27FC236}">
                <a16:creationId xmlns:a16="http://schemas.microsoft.com/office/drawing/2014/main" id="{977C4929-AB9C-4296-B1B8-B48A9461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14" y="5193308"/>
            <a:ext cx="2735262" cy="1116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B7300B4F-E19A-42F9-B1A2-E3FDD0168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414" y="5769570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617EF39D-22EA-4D83-B451-2507EAB0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414" y="5193308"/>
            <a:ext cx="1943100" cy="611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4" name="Line 39">
            <a:extLst>
              <a:ext uri="{FF2B5EF4-FFF2-40B4-BE49-F238E27FC236}">
                <a16:creationId xmlns:a16="http://schemas.microsoft.com/office/drawing/2014/main" id="{7CE95506-A547-4D64-A1D0-7A7D3A146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5514" y="5193308"/>
            <a:ext cx="7921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" name="Text Box 40">
            <a:extLst>
              <a:ext uri="{FF2B5EF4-FFF2-40B4-BE49-F238E27FC236}">
                <a16:creationId xmlns:a16="http://schemas.microsoft.com/office/drawing/2014/main" id="{0ED1569B-56A3-4E97-9D14-11499B566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264" y="5131395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m%j==0              </a:t>
            </a:r>
          </a:p>
        </p:txBody>
      </p:sp>
      <p:sp>
        <p:nvSpPr>
          <p:cNvPr id="76" name="Text Box 41">
            <a:extLst>
              <a:ext uri="{FF2B5EF4-FFF2-40B4-BE49-F238E27FC236}">
                <a16:creationId xmlns:a16="http://schemas.microsoft.com/office/drawing/2014/main" id="{A16720A7-20BF-4872-A0D0-B33F5F00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89" y="533777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77" name="Line 46">
            <a:extLst>
              <a:ext uri="{FF2B5EF4-FFF2-40B4-BE49-F238E27FC236}">
                <a16:creationId xmlns:a16="http://schemas.microsoft.com/office/drawing/2014/main" id="{32FE0F5C-AA7C-473D-888C-81DF142DE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514" y="573305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" name="Line 47">
            <a:extLst>
              <a:ext uri="{FF2B5EF4-FFF2-40B4-BE49-F238E27FC236}">
                <a16:creationId xmlns:a16="http://schemas.microsoft.com/office/drawing/2014/main" id="{F539060C-2558-4B29-9C9E-3D81D7D88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414" y="6309320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" name="Text Box 48">
            <a:extLst>
              <a:ext uri="{FF2B5EF4-FFF2-40B4-BE49-F238E27FC236}">
                <a16:creationId xmlns:a16="http://schemas.microsoft.com/office/drawing/2014/main" id="{16B250B3-1A7B-4539-A850-0809CD4B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851" y="585212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s+=j              </a:t>
            </a:r>
          </a:p>
        </p:txBody>
      </p:sp>
      <p:sp>
        <p:nvSpPr>
          <p:cNvPr id="80" name="Text Box 51">
            <a:extLst>
              <a:ext uri="{FF2B5EF4-FFF2-40B4-BE49-F238E27FC236}">
                <a16:creationId xmlns:a16="http://schemas.microsoft.com/office/drawing/2014/main" id="{B833BA3A-6475-4D1F-8F19-62EBF318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289" y="533777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假</a:t>
            </a:r>
            <a:r>
              <a:rPr lang="en-US" altLang="zh-CN" sz="2400" dirty="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81" name="Text Box 56">
            <a:extLst>
              <a:ext uri="{FF2B5EF4-FFF2-40B4-BE49-F238E27FC236}">
                <a16:creationId xmlns:a16="http://schemas.microsoft.com/office/drawing/2014/main" id="{D7312A33-F0C9-451D-8D12-9A671C58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476" y="585212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gs++              </a:t>
            </a:r>
          </a:p>
        </p:txBody>
      </p:sp>
      <p:sp>
        <p:nvSpPr>
          <p:cNvPr id="82" name="Text Box 44">
            <a:extLst>
              <a:ext uri="{FF2B5EF4-FFF2-40B4-BE49-F238E27FC236}">
                <a16:creationId xmlns:a16="http://schemas.microsoft.com/office/drawing/2014/main" id="{D3720F0E-85A1-426B-90A9-3D85BA7AE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521" y="2348880"/>
            <a:ext cx="3588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buClrTx/>
              <a:buSzTx/>
              <a:buFontTx/>
              <a:buNone/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/>
              <a:t>判断</a:t>
            </a:r>
            <a:r>
              <a:rPr lang="en-US" altLang="zh-CN" dirty="0"/>
              <a:t>m</a:t>
            </a:r>
            <a:r>
              <a:rPr lang="zh-CN" altLang="en-US" dirty="0"/>
              <a:t>是否是完数的算法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id="{B9714A9F-3E9E-4B8C-8B2C-0F0ABB68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39" y="2980333"/>
            <a:ext cx="3640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s: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因子之和</a:t>
            </a:r>
            <a:endParaRPr lang="en-US" altLang="zh-CN" sz="240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gs: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因子个数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99834A2D-5E26-47BB-A11F-6765DC1CFAB7}"/>
              </a:ext>
            </a:extLst>
          </p:cNvPr>
          <p:cNvSpPr>
            <a:spLocks/>
          </p:cNvSpPr>
          <p:nvPr/>
        </p:nvSpPr>
        <p:spPr bwMode="auto">
          <a:xfrm>
            <a:off x="8346700" y="3356992"/>
            <a:ext cx="250825" cy="3006725"/>
          </a:xfrm>
          <a:prstGeom prst="rightBracket">
            <a:avLst>
              <a:gd name="adj" fmla="val 8325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73790725-7C2B-4440-A8D5-D4357855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400" y="3627437"/>
            <a:ext cx="401072" cy="2371019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vert="wordArtVertRtl" lIns="0" tIns="0" rIns="0" bIns="0"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楷体" pitchFamily="49" charset="-122"/>
                <a:cs typeface="宋体" charset="0"/>
              </a:rPr>
              <a:t>m</a:t>
            </a:r>
            <a:r>
              <a:rPr lang="zh-CN" altLang="en-US" dirty="0">
                <a:latin typeface="Arial" charset="0"/>
                <a:ea typeface="楷体" pitchFamily="49" charset="-122"/>
                <a:cs typeface="宋体" charset="0"/>
              </a:rPr>
              <a:t>是否是完数</a:t>
            </a:r>
          </a:p>
        </p:txBody>
      </p:sp>
      <p:sp>
        <p:nvSpPr>
          <p:cNvPr id="58" name="右中括号 57">
            <a:extLst>
              <a:ext uri="{FF2B5EF4-FFF2-40B4-BE49-F238E27FC236}">
                <a16:creationId xmlns:a16="http://schemas.microsoft.com/office/drawing/2014/main" id="{F5651D41-A4A7-4BAD-8835-C2F04B5711A3}"/>
              </a:ext>
            </a:extLst>
          </p:cNvPr>
          <p:cNvSpPr>
            <a:spLocks/>
          </p:cNvSpPr>
          <p:nvPr/>
        </p:nvSpPr>
        <p:spPr bwMode="auto">
          <a:xfrm rot="10800000">
            <a:off x="4892300" y="3356992"/>
            <a:ext cx="158750" cy="2024062"/>
          </a:xfrm>
          <a:prstGeom prst="rightBracket">
            <a:avLst>
              <a:gd name="adj" fmla="val 832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9" name="Text Box 44">
            <a:extLst>
              <a:ext uri="{FF2B5EF4-FFF2-40B4-BE49-F238E27FC236}">
                <a16:creationId xmlns:a16="http://schemas.microsoft.com/office/drawing/2014/main" id="{9FBAA222-1080-4070-B931-42494D6F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88" y="3571304"/>
            <a:ext cx="349250" cy="1477963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宋体" panose="02010600030101010101" pitchFamily="2" charset="-122"/>
              </a:rPr>
              <a:t>m</a:t>
            </a:r>
            <a:r>
              <a:rPr lang="zh-CN" altLang="en-US">
                <a:ea typeface="楷体" panose="02010609060101010101" pitchFamily="49" charset="-122"/>
                <a:cs typeface="宋体" panose="02010600030101010101" pitchFamily="2" charset="-122"/>
              </a:rPr>
              <a:t>因子和</a:t>
            </a:r>
          </a:p>
        </p:txBody>
      </p:sp>
      <p:sp>
        <p:nvSpPr>
          <p:cNvPr id="60" name="右中括号 59">
            <a:extLst>
              <a:ext uri="{FF2B5EF4-FFF2-40B4-BE49-F238E27FC236}">
                <a16:creationId xmlns:a16="http://schemas.microsoft.com/office/drawing/2014/main" id="{162E8781-C1DA-4927-8394-029747F3B972}"/>
              </a:ext>
            </a:extLst>
          </p:cNvPr>
          <p:cNvSpPr>
            <a:spLocks/>
          </p:cNvSpPr>
          <p:nvPr/>
        </p:nvSpPr>
        <p:spPr bwMode="auto">
          <a:xfrm rot="10800000">
            <a:off x="4989138" y="5427092"/>
            <a:ext cx="79375" cy="900112"/>
          </a:xfrm>
          <a:prstGeom prst="rightBracket">
            <a:avLst>
              <a:gd name="adj" fmla="val 832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" name="Text Box 44">
            <a:extLst>
              <a:ext uri="{FF2B5EF4-FFF2-40B4-BE49-F238E27FC236}">
                <a16:creationId xmlns:a16="http://schemas.microsoft.com/office/drawing/2014/main" id="{46015A57-791F-49D5-9151-E946974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763" y="5468367"/>
            <a:ext cx="265112" cy="739775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" panose="02010609060101010101" pitchFamily="49" charset="-122"/>
                <a:cs typeface="宋体" panose="02010600030101010101" pitchFamily="2" charset="-122"/>
              </a:rPr>
              <a:t>判断</a:t>
            </a:r>
          </a:p>
        </p:txBody>
      </p:sp>
      <p:sp>
        <p:nvSpPr>
          <p:cNvPr id="62" name="Text Box 44">
            <a:extLst>
              <a:ext uri="{FF2B5EF4-FFF2-40B4-BE49-F238E27FC236}">
                <a16:creationId xmlns:a16="http://schemas.microsoft.com/office/drawing/2014/main" id="{9D6080CF-B880-46D8-AA87-7E9370A3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26" y="2165955"/>
            <a:ext cx="25686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因子和并统计因子个数的算法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9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8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8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8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8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8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  <p:bldP spid="189446" grpId="0" autoUpdateAnimBg="0"/>
      <p:bldP spid="189484" grpId="0" build="p" autoUpdateAnimBg="0"/>
      <p:bldP spid="189486" grpId="0" animBg="1" autoUpdateAnimBg="0"/>
      <p:bldP spid="189487" grpId="0"/>
      <p:bldP spid="189488" grpId="0" animBg="1"/>
      <p:bldP spid="189489" grpId="0" animBg="1"/>
      <p:bldP spid="189493" grpId="0"/>
      <p:bldP spid="189494" grpId="0"/>
      <p:bldP spid="189499" grpId="0"/>
      <p:bldP spid="189500" grpId="0"/>
      <p:bldP spid="189503" grpId="0" animBg="1"/>
      <p:bldP spid="189507" grpId="0"/>
      <p:bldP spid="189509" grpId="0"/>
      <p:bldP spid="189510" grpId="0"/>
      <p:bldP spid="189511" grpId="0"/>
      <p:bldP spid="67" grpId="0" animBg="1" autoUpdateAnimBg="0"/>
      <p:bldP spid="68" grpId="0" animBg="1" autoUpdateAnimBg="0"/>
      <p:bldP spid="69" grpId="0"/>
      <p:bldP spid="70" grpId="0" animBg="1"/>
      <p:bldP spid="71" grpId="0" animBg="1"/>
      <p:bldP spid="75" grpId="0"/>
      <p:bldP spid="76" grpId="0"/>
      <p:bldP spid="79" grpId="0"/>
      <p:bldP spid="80" grpId="0"/>
      <p:bldP spid="81" grpId="0"/>
      <p:bldP spid="82" grpId="0" build="p" autoUpdateAnimBg="0"/>
      <p:bldP spid="83" grpId="0" build="p" autoUpdateAnimBg="0"/>
      <p:bldP spid="4" grpId="0" animBg="1"/>
      <p:bldP spid="58" grpId="0" animBg="1"/>
      <p:bldP spid="60" grpId="0" animBg="1"/>
      <p:bldP spid="6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7E89BDE6-390F-4AE6-A93A-C6BAA0D9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244" y="5553794"/>
            <a:ext cx="3201988" cy="9715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755972-8385-4D00-9FF4-EA0AF45C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787" y="3572594"/>
            <a:ext cx="3201987" cy="20161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D43452C6-D6BD-4A44-88F1-408C51F5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CA8A5EF-E050-421A-8B2C-49A0854D6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E5C67A19-2E1A-440A-BB13-4A77A76B93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9649E0CC-E874-44A3-AB2B-299150D69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id="{75087DD9-86E2-41A8-A10A-24CABDC7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908050"/>
            <a:ext cx="887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</a:rPr>
              <a:t>4 </a:t>
            </a:r>
            <a:r>
              <a:rPr lang="zh-CN" altLang="en-US" sz="2400" dirty="0">
                <a:latin typeface="Arial" panose="020B0604020202020204" pitchFamily="34" charset="0"/>
              </a:rPr>
              <a:t>编写程序找出小于给定数</a:t>
            </a:r>
            <a:r>
              <a:rPr lang="en-US" altLang="zh-CN" sz="2400" dirty="0"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的所有“完数”</a:t>
            </a:r>
          </a:p>
        </p:txBody>
      </p:sp>
      <p:sp>
        <p:nvSpPr>
          <p:cNvPr id="189463" name="Rectangle 23">
            <a:extLst>
              <a:ext uri="{FF2B5EF4-FFF2-40B4-BE49-F238E27FC236}">
                <a16:creationId xmlns:a16="http://schemas.microsoft.com/office/drawing/2014/main" id="{AFD2A0DE-4204-497F-9379-B1068653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714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89485" name="Text Box 45">
            <a:extLst>
              <a:ext uri="{FF2B5EF4-FFF2-40B4-BE49-F238E27FC236}">
                <a16:creationId xmlns:a16="http://schemas.microsoft.com/office/drawing/2014/main" id="{14AD0FB0-D7C9-441C-8EC8-C2456B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287" y="3069356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 m=1 to n-1               </a:t>
            </a:r>
          </a:p>
        </p:txBody>
      </p:sp>
      <p:sp>
        <p:nvSpPr>
          <p:cNvPr id="189486" name="Text Box 46">
            <a:extLst>
              <a:ext uri="{FF2B5EF4-FFF2-40B4-BE49-F238E27FC236}">
                <a16:creationId xmlns:a16="http://schemas.microsoft.com/office/drawing/2014/main" id="{D79C4695-2F68-4FF9-BD6B-AD7455DB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374" y="3544019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s=0               </a:t>
            </a:r>
          </a:p>
        </p:txBody>
      </p:sp>
      <p:sp>
        <p:nvSpPr>
          <p:cNvPr id="189487" name="Text Box 47">
            <a:extLst>
              <a:ext uri="{FF2B5EF4-FFF2-40B4-BE49-F238E27FC236}">
                <a16:creationId xmlns:a16="http://schemas.microsoft.com/office/drawing/2014/main" id="{E907C523-CE21-491E-B2D2-58D28426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612" y="4004394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/>
              <a:t>for  j=1 to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m/2</a:t>
            </a:r>
          </a:p>
        </p:txBody>
      </p:sp>
      <p:sp>
        <p:nvSpPr>
          <p:cNvPr id="189488" name="Rectangle 48">
            <a:extLst>
              <a:ext uri="{FF2B5EF4-FFF2-40B4-BE49-F238E27FC236}">
                <a16:creationId xmlns:a16="http://schemas.microsoft.com/office/drawing/2014/main" id="{9D851E52-1D9D-4921-B950-65A213A5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374" y="4004394"/>
            <a:ext cx="3200400" cy="1547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489" name="Rectangle 49">
            <a:extLst>
              <a:ext uri="{FF2B5EF4-FFF2-40B4-BE49-F238E27FC236}">
                <a16:creationId xmlns:a16="http://schemas.microsoft.com/office/drawing/2014/main" id="{8DF435C5-0CCD-4477-9993-CD96E49C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512" y="4436194"/>
            <a:ext cx="2735262" cy="1116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490" name="Line 50">
            <a:extLst>
              <a:ext uri="{FF2B5EF4-FFF2-40B4-BE49-F238E27FC236}">
                <a16:creationId xmlns:a16="http://schemas.microsoft.com/office/drawing/2014/main" id="{49954ED4-E9EE-450E-8DF4-DBDFFB567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512" y="5012456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1" name="Line 51">
            <a:extLst>
              <a:ext uri="{FF2B5EF4-FFF2-40B4-BE49-F238E27FC236}">
                <a16:creationId xmlns:a16="http://schemas.microsoft.com/office/drawing/2014/main" id="{A4FDB712-47E4-4661-8FE6-3E08705DE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512" y="4436194"/>
            <a:ext cx="1943100" cy="611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2" name="Line 52">
            <a:extLst>
              <a:ext uri="{FF2B5EF4-FFF2-40B4-BE49-F238E27FC236}">
                <a16:creationId xmlns:a16="http://schemas.microsoft.com/office/drawing/2014/main" id="{1AF7DC8E-FAE4-410C-A58A-330F31392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612" y="4436194"/>
            <a:ext cx="7921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3" name="Text Box 53">
            <a:extLst>
              <a:ext uri="{FF2B5EF4-FFF2-40B4-BE49-F238E27FC236}">
                <a16:creationId xmlns:a16="http://schemas.microsoft.com/office/drawing/2014/main" id="{4481FEA5-0BD8-4711-99C3-3089AEAE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63" y="4411960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m%j</a:t>
            </a:r>
            <a:r>
              <a:rPr lang="en-US" altLang="zh-CN" sz="2400" dirty="0">
                <a:latin typeface="Arial" panose="020B0604020202020204" pitchFamily="34" charset="0"/>
              </a:rPr>
              <a:t>==0              </a:t>
            </a:r>
          </a:p>
        </p:txBody>
      </p:sp>
      <p:sp>
        <p:nvSpPr>
          <p:cNvPr id="189494" name="Text Box 54">
            <a:extLst>
              <a:ext uri="{FF2B5EF4-FFF2-40B4-BE49-F238E27FC236}">
                <a16:creationId xmlns:a16="http://schemas.microsoft.com/office/drawing/2014/main" id="{20032C7D-B097-431C-BF9C-4231E94C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587" y="4580656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495" name="Line 55">
            <a:extLst>
              <a:ext uri="{FF2B5EF4-FFF2-40B4-BE49-F238E27FC236}">
                <a16:creationId xmlns:a16="http://schemas.microsoft.com/office/drawing/2014/main" id="{A03C6985-FC8C-407D-A692-B2E65B71D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612" y="4975944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6" name="Line 56">
            <a:extLst>
              <a:ext uri="{FF2B5EF4-FFF2-40B4-BE49-F238E27FC236}">
                <a16:creationId xmlns:a16="http://schemas.microsoft.com/office/drawing/2014/main" id="{BF6817D9-C237-4DB9-835D-AF3639F48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512" y="5552206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499" name="Text Box 59">
            <a:extLst>
              <a:ext uri="{FF2B5EF4-FFF2-40B4-BE49-F238E27FC236}">
                <a16:creationId xmlns:a16="http://schemas.microsoft.com/office/drawing/2014/main" id="{F9826F91-AC49-4338-96DE-0ED629EB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37" y="4580656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500" name="Text Box 60">
            <a:extLst>
              <a:ext uri="{FF2B5EF4-FFF2-40B4-BE49-F238E27FC236}">
                <a16:creationId xmlns:a16="http://schemas.microsoft.com/office/drawing/2014/main" id="{EA7A24C5-86AC-4A83-8453-FE09202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174" y="5095006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s+</a:t>
            </a:r>
            <a:r>
              <a:rPr lang="zh-CN" altLang="en-US" sz="2400">
                <a:latin typeface="Arial" panose="020B0604020202020204" pitchFamily="34" charset="0"/>
              </a:rPr>
              <a:t>＝</a:t>
            </a:r>
            <a:r>
              <a:rPr lang="en-US" altLang="zh-CN" sz="2400">
                <a:latin typeface="Arial" panose="020B0604020202020204" pitchFamily="34" charset="0"/>
              </a:rPr>
              <a:t>j             </a:t>
            </a:r>
          </a:p>
        </p:txBody>
      </p:sp>
      <p:sp>
        <p:nvSpPr>
          <p:cNvPr id="189503" name="Rectangle 63">
            <a:extLst>
              <a:ext uri="{FF2B5EF4-FFF2-40B4-BE49-F238E27FC236}">
                <a16:creationId xmlns:a16="http://schemas.microsoft.com/office/drawing/2014/main" id="{38C40D4E-5BD6-46A9-9DB8-54104F6F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787" y="5552206"/>
            <a:ext cx="3200400" cy="973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89504" name="Line 64">
            <a:extLst>
              <a:ext uri="{FF2B5EF4-FFF2-40B4-BE49-F238E27FC236}">
                <a16:creationId xmlns:a16="http://schemas.microsoft.com/office/drawing/2014/main" id="{E3E8CE6B-E012-44F7-B365-76E8EAA5A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787" y="6020519"/>
            <a:ext cx="323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5" name="Line 65">
            <a:extLst>
              <a:ext uri="{FF2B5EF4-FFF2-40B4-BE49-F238E27FC236}">
                <a16:creationId xmlns:a16="http://schemas.microsoft.com/office/drawing/2014/main" id="{D492FA37-B973-4FFF-93C2-1542C0EA0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787" y="5553794"/>
            <a:ext cx="1585912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6" name="Line 66">
            <a:extLst>
              <a:ext uri="{FF2B5EF4-FFF2-40B4-BE49-F238E27FC236}">
                <a16:creationId xmlns:a16="http://schemas.microsoft.com/office/drawing/2014/main" id="{17BFC9C0-B9F7-43A9-83E7-43484BB9D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5699" y="5588719"/>
            <a:ext cx="15843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7" name="Text Box 67">
            <a:extLst>
              <a:ext uri="{FF2B5EF4-FFF2-40B4-BE49-F238E27FC236}">
                <a16:creationId xmlns:a16="http://schemas.microsoft.com/office/drawing/2014/main" id="{3B2B222E-0A3E-416F-BF82-2DC7AB5A4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662" y="5517281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s==m              </a:t>
            </a:r>
          </a:p>
        </p:txBody>
      </p:sp>
      <p:sp>
        <p:nvSpPr>
          <p:cNvPr id="189508" name="Line 68">
            <a:extLst>
              <a:ext uri="{FF2B5EF4-FFF2-40B4-BE49-F238E27FC236}">
                <a16:creationId xmlns:a16="http://schemas.microsoft.com/office/drawing/2014/main" id="{4E925DE8-5367-46D5-ADBC-78DEF98FC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699" y="6020519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9509" name="Text Box 69">
            <a:extLst>
              <a:ext uri="{FF2B5EF4-FFF2-40B4-BE49-F238E27FC236}">
                <a16:creationId xmlns:a16="http://schemas.microsoft.com/office/drawing/2014/main" id="{48F22965-CF0C-4CF6-8F7E-9DC7EE66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037" y="5588719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510" name="Text Box 70">
            <a:extLst>
              <a:ext uri="{FF2B5EF4-FFF2-40B4-BE49-F238E27FC236}">
                <a16:creationId xmlns:a16="http://schemas.microsoft.com/office/drawing/2014/main" id="{135BB2D4-E795-4ADB-BD2B-D3CC8F1C4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274" y="6018931"/>
            <a:ext cx="1368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输出</a:t>
            </a:r>
            <a:r>
              <a:rPr lang="en-US" altLang="zh-CN" sz="2400" dirty="0">
                <a:latin typeface="Arial" panose="020B0604020202020204" pitchFamily="34" charset="0"/>
              </a:rPr>
              <a:t>m              </a:t>
            </a:r>
          </a:p>
        </p:txBody>
      </p:sp>
      <p:sp>
        <p:nvSpPr>
          <p:cNvPr id="189511" name="Text Box 71">
            <a:extLst>
              <a:ext uri="{FF2B5EF4-FFF2-40B4-BE49-F238E27FC236}">
                <a16:creationId xmlns:a16="http://schemas.microsoft.com/office/drawing/2014/main" id="{7D551380-428A-41B8-97D5-BA1DE8F79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299" y="5588719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189512" name="Text Box 72">
            <a:extLst>
              <a:ext uri="{FF2B5EF4-FFF2-40B4-BE49-F238E27FC236}">
                <a16:creationId xmlns:a16="http://schemas.microsoft.com/office/drawing/2014/main" id="{11DA907B-95B0-4A12-9072-737CA685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981" y="3861048"/>
            <a:ext cx="180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m:1~n-1</a:t>
            </a:r>
          </a:p>
        </p:txBody>
      </p:sp>
      <p:sp>
        <p:nvSpPr>
          <p:cNvPr id="189513" name="Rectangle 73">
            <a:extLst>
              <a:ext uri="{FF2B5EF4-FFF2-40B4-BE49-F238E27FC236}">
                <a16:creationId xmlns:a16="http://schemas.microsoft.com/office/drawing/2014/main" id="{DD034291-BE81-49FB-9BE4-5820AAD0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996331"/>
            <a:ext cx="3663950" cy="35290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99834A2D-5E26-47BB-A11F-6765DC1CFAB7}"/>
              </a:ext>
            </a:extLst>
          </p:cNvPr>
          <p:cNvSpPr>
            <a:spLocks/>
          </p:cNvSpPr>
          <p:nvPr/>
        </p:nvSpPr>
        <p:spPr bwMode="auto">
          <a:xfrm>
            <a:off x="6689874" y="3518619"/>
            <a:ext cx="250825" cy="3006725"/>
          </a:xfrm>
          <a:prstGeom prst="rightBracket">
            <a:avLst>
              <a:gd name="adj" fmla="val 8325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73790725-7C2B-4440-A8D5-D4357855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574" y="3789064"/>
            <a:ext cx="401072" cy="2371019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vert="wordArtVertRtl" lIns="0" tIns="0" rIns="0" bIns="0"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楷体" pitchFamily="49" charset="-122"/>
                <a:cs typeface="宋体" charset="0"/>
              </a:rPr>
              <a:t>m</a:t>
            </a:r>
            <a:r>
              <a:rPr lang="zh-CN" altLang="en-US" dirty="0">
                <a:latin typeface="Arial" charset="0"/>
                <a:ea typeface="楷体" pitchFamily="49" charset="-122"/>
                <a:cs typeface="宋体" charset="0"/>
              </a:rPr>
              <a:t>是否是完数</a:t>
            </a:r>
          </a:p>
        </p:txBody>
      </p:sp>
      <p:sp>
        <p:nvSpPr>
          <p:cNvPr id="88" name="Text Box 44">
            <a:extLst>
              <a:ext uri="{FF2B5EF4-FFF2-40B4-BE49-F238E27FC236}">
                <a16:creationId xmlns:a16="http://schemas.microsoft.com/office/drawing/2014/main" id="{4E7CDBCE-F655-49D9-A5AF-6EFAFC148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71" y="1886917"/>
            <a:ext cx="282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eaLnBrk="1" hangingPunct="1">
              <a:buClr>
                <a:srgbClr val="0000CC"/>
              </a:buClr>
              <a:buSzTx/>
              <a:buFont typeface="Wingdings" panose="05000000000000000000" pitchFamily="2" charset="2"/>
              <a:buChar char="F"/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/>
              <a:t>的取值范围</a:t>
            </a:r>
          </a:p>
        </p:txBody>
      </p:sp>
      <p:sp>
        <p:nvSpPr>
          <p:cNvPr id="89" name="Text Box 44">
            <a:extLst>
              <a:ext uri="{FF2B5EF4-FFF2-40B4-BE49-F238E27FC236}">
                <a16:creationId xmlns:a16="http://schemas.microsoft.com/office/drawing/2014/main" id="{1293B2F9-CAD9-4F3C-9D28-272F1E14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599" y="2381979"/>
            <a:ext cx="28273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m&gt;=1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且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m&lt;n</a:t>
            </a:r>
          </a:p>
        </p:txBody>
      </p:sp>
      <p:sp>
        <p:nvSpPr>
          <p:cNvPr id="90" name="Rectangle 73">
            <a:extLst>
              <a:ext uri="{FF2B5EF4-FFF2-40B4-BE49-F238E27FC236}">
                <a16:creationId xmlns:a16="http://schemas.microsoft.com/office/drawing/2014/main" id="{6FAFC74E-4D41-4463-87A4-392F58754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535956"/>
            <a:ext cx="366395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8" name="右中括号 57">
            <a:extLst>
              <a:ext uri="{FF2B5EF4-FFF2-40B4-BE49-F238E27FC236}">
                <a16:creationId xmlns:a16="http://schemas.microsoft.com/office/drawing/2014/main" id="{F5651D41-A4A7-4BAD-8835-C2F04B5711A3}"/>
              </a:ext>
            </a:extLst>
          </p:cNvPr>
          <p:cNvSpPr>
            <a:spLocks/>
          </p:cNvSpPr>
          <p:nvPr/>
        </p:nvSpPr>
        <p:spPr bwMode="auto">
          <a:xfrm rot="10800000">
            <a:off x="3235474" y="3518619"/>
            <a:ext cx="158750" cy="2024062"/>
          </a:xfrm>
          <a:prstGeom prst="rightBracket">
            <a:avLst>
              <a:gd name="adj" fmla="val 832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9" name="Text Box 44">
            <a:extLst>
              <a:ext uri="{FF2B5EF4-FFF2-40B4-BE49-F238E27FC236}">
                <a16:creationId xmlns:a16="http://schemas.microsoft.com/office/drawing/2014/main" id="{9FBAA222-1080-4070-B931-42494D6F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262" y="3732931"/>
            <a:ext cx="349250" cy="1477963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ea typeface="楷体" panose="02010609060101010101" pitchFamily="49" charset="-122"/>
                <a:cs typeface="宋体" panose="02010600030101010101" pitchFamily="2" charset="-122"/>
              </a:rPr>
              <a:t>m</a:t>
            </a:r>
            <a:r>
              <a:rPr lang="zh-CN" altLang="en-US" dirty="0">
                <a:ea typeface="楷体" panose="02010609060101010101" pitchFamily="49" charset="-122"/>
                <a:cs typeface="宋体" panose="02010600030101010101" pitchFamily="2" charset="-122"/>
              </a:rPr>
              <a:t>因子和</a:t>
            </a:r>
          </a:p>
        </p:txBody>
      </p:sp>
      <p:sp>
        <p:nvSpPr>
          <p:cNvPr id="60" name="右中括号 59">
            <a:extLst>
              <a:ext uri="{FF2B5EF4-FFF2-40B4-BE49-F238E27FC236}">
                <a16:creationId xmlns:a16="http://schemas.microsoft.com/office/drawing/2014/main" id="{162E8781-C1DA-4927-8394-029747F3B972}"/>
              </a:ext>
            </a:extLst>
          </p:cNvPr>
          <p:cNvSpPr>
            <a:spLocks/>
          </p:cNvSpPr>
          <p:nvPr/>
        </p:nvSpPr>
        <p:spPr bwMode="auto">
          <a:xfrm rot="10800000">
            <a:off x="3332312" y="5588719"/>
            <a:ext cx="79375" cy="900112"/>
          </a:xfrm>
          <a:prstGeom prst="rightBracket">
            <a:avLst>
              <a:gd name="adj" fmla="val 832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" name="Text Box 44">
            <a:extLst>
              <a:ext uri="{FF2B5EF4-FFF2-40B4-BE49-F238E27FC236}">
                <a16:creationId xmlns:a16="http://schemas.microsoft.com/office/drawing/2014/main" id="{46015A57-791F-49D5-9151-E946974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937" y="5629994"/>
            <a:ext cx="265112" cy="739775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ea typeface="楷体" panose="02010609060101010101" pitchFamily="49" charset="-122"/>
                <a:cs typeface="宋体" panose="02010600030101010101" pitchFamily="2" charset="-122"/>
              </a:rPr>
              <a:t>判断</a:t>
            </a:r>
          </a:p>
        </p:txBody>
      </p:sp>
      <p:sp>
        <p:nvSpPr>
          <p:cNvPr id="63" name="Text Box 44">
            <a:extLst>
              <a:ext uri="{FF2B5EF4-FFF2-40B4-BE49-F238E27FC236}">
                <a16:creationId xmlns:a16="http://schemas.microsoft.com/office/drawing/2014/main" id="{9FC18F46-3A27-4FDF-B4FE-70DEE730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57" y="1412776"/>
            <a:ext cx="4012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buClrTx/>
              <a:buSzTx/>
              <a:buFontTx/>
              <a:buNone/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/>
              <a:t>判断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/>
              <a:t>是否是完数的算法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85" grpId="0"/>
      <p:bldP spid="189512" grpId="0" autoUpdateAnimBg="0"/>
      <p:bldP spid="189513" grpId="0" animBg="1"/>
      <p:bldP spid="88" grpId="0" build="p" autoUpdateAnimBg="0"/>
      <p:bldP spid="89" grpId="0" build="p" autoUpdateAnimBg="0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9">
            <a:extLst>
              <a:ext uri="{FF2B5EF4-FFF2-40B4-BE49-F238E27FC236}">
                <a16:creationId xmlns:a16="http://schemas.microsoft.com/office/drawing/2014/main" id="{D5F1E8F5-5F27-4B5B-AF42-21F37007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958" y="2420888"/>
            <a:ext cx="4162425" cy="3284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sq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" name="Text Box 20">
            <a:extLst>
              <a:ext uri="{FF2B5EF4-FFF2-40B4-BE49-F238E27FC236}">
                <a16:creationId xmlns:a16="http://schemas.microsoft.com/office/drawing/2014/main" id="{6A9D7740-B5F0-43F1-A053-0B4EC783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183" y="476672"/>
            <a:ext cx="4319587" cy="6001643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n,m,s,j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for(m=1;m&lt;</a:t>
            </a:r>
            <a:r>
              <a:rPr lang="en-US" altLang="zh-CN" sz="2400" dirty="0" err="1">
                <a:latin typeface="Arial" panose="020B0604020202020204" pitchFamily="34" charset="0"/>
              </a:rPr>
              <a:t>n;m</a:t>
            </a:r>
            <a:r>
              <a:rPr lang="en-US" altLang="zh-CN" sz="2400" dirty="0">
                <a:latin typeface="Arial" panose="020B0604020202020204" pitchFamily="34" charset="0"/>
              </a:rPr>
              <a:t>++)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 s=0;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 for(j=1;j&lt;=m/2;j++)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 if(</a:t>
            </a:r>
            <a:r>
              <a:rPr lang="en-US" altLang="zh-CN" sz="2400" dirty="0" err="1">
                <a:latin typeface="Arial" panose="020B0604020202020204" pitchFamily="34" charset="0"/>
              </a:rPr>
              <a:t>m%j</a:t>
            </a:r>
            <a:r>
              <a:rPr lang="en-US" altLang="zh-CN" sz="2400" dirty="0">
                <a:latin typeface="Arial" panose="020B0604020202020204" pitchFamily="34" charset="0"/>
              </a:rPr>
              <a:t>==0)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	 s+=j;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 if(s==m)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     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&lt;&lt;m&lt;&lt;"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E0E73-6968-4948-8209-2BF9F2AF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220" y="4608000"/>
            <a:ext cx="3155950" cy="719137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判断</a:t>
            </a: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3935EAAD-1AA4-47F6-97CB-AD6A814A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233" y="2805063"/>
            <a:ext cx="3168650" cy="1728788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计算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因子和</a:t>
            </a:r>
          </a:p>
        </p:txBody>
      </p:sp>
      <p:sp>
        <p:nvSpPr>
          <p:cNvPr id="20492" name="矩形 39">
            <a:extLst>
              <a:ext uri="{FF2B5EF4-FFF2-40B4-BE49-F238E27FC236}">
                <a16:creationId xmlns:a16="http://schemas.microsoft.com/office/drawing/2014/main" id="{9842F92D-9BA1-4BD4-97A4-DCCC84A4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0" y="4681538"/>
            <a:ext cx="3201988" cy="973137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93" name="矩形 40">
            <a:extLst>
              <a:ext uri="{FF2B5EF4-FFF2-40B4-BE49-F238E27FC236}">
                <a16:creationId xmlns:a16="http://schemas.microsoft.com/office/drawing/2014/main" id="{CB2EC149-FB50-4CCE-87D6-B327F70E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83" y="2738438"/>
            <a:ext cx="3201987" cy="20161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94" name="Text Box 45">
            <a:extLst>
              <a:ext uri="{FF2B5EF4-FFF2-40B4-BE49-F238E27FC236}">
                <a16:creationId xmlns:a16="http://schemas.microsoft.com/office/drawing/2014/main" id="{71F7B1EA-0406-4638-AD3D-0E750C679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83" y="223361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 m=1 to n-1               </a:t>
            </a:r>
          </a:p>
        </p:txBody>
      </p:sp>
      <p:sp>
        <p:nvSpPr>
          <p:cNvPr id="20495" name="Text Box 46">
            <a:extLst>
              <a:ext uri="{FF2B5EF4-FFF2-40B4-BE49-F238E27FC236}">
                <a16:creationId xmlns:a16="http://schemas.microsoft.com/office/drawing/2014/main" id="{AC787542-2293-46EB-9A8C-9846DE18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70" y="2708275"/>
            <a:ext cx="320040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s=0               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847530D2-6902-42FE-830A-355E922B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308" y="3168650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/>
              <a:t>for  j=1 to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m/2</a:t>
            </a:r>
          </a:p>
        </p:txBody>
      </p:sp>
      <p:sp>
        <p:nvSpPr>
          <p:cNvPr id="20497" name="Rectangle 48">
            <a:extLst>
              <a:ext uri="{FF2B5EF4-FFF2-40B4-BE49-F238E27FC236}">
                <a16:creationId xmlns:a16="http://schemas.microsoft.com/office/drawing/2014/main" id="{B86B6564-05D3-42C5-9F05-FDEA2C54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0" y="3168650"/>
            <a:ext cx="3200400" cy="1547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98" name="Rectangle 49">
            <a:extLst>
              <a:ext uri="{FF2B5EF4-FFF2-40B4-BE49-F238E27FC236}">
                <a16:creationId xmlns:a16="http://schemas.microsoft.com/office/drawing/2014/main" id="{DC5CD810-DBF6-4F5E-8D40-23D30C45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08" y="3600450"/>
            <a:ext cx="2735262" cy="11160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99" name="Line 50">
            <a:extLst>
              <a:ext uri="{FF2B5EF4-FFF2-40B4-BE49-F238E27FC236}">
                <a16:creationId xmlns:a16="http://schemas.microsoft.com/office/drawing/2014/main" id="{28CE9262-BFEA-476D-B489-DF1B89082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208" y="4176713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0" name="Line 51">
            <a:extLst>
              <a:ext uri="{FF2B5EF4-FFF2-40B4-BE49-F238E27FC236}">
                <a16:creationId xmlns:a16="http://schemas.microsoft.com/office/drawing/2014/main" id="{D944B29E-6C9B-4890-85E8-0363441D9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208" y="3600450"/>
            <a:ext cx="1943100" cy="611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1" name="Line 52">
            <a:extLst>
              <a:ext uri="{FF2B5EF4-FFF2-40B4-BE49-F238E27FC236}">
                <a16:creationId xmlns:a16="http://schemas.microsoft.com/office/drawing/2014/main" id="{9D2E11C9-5164-4068-B284-A2EE4EE44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3308" y="3600450"/>
            <a:ext cx="7921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2" name="Text Box 53">
            <a:extLst>
              <a:ext uri="{FF2B5EF4-FFF2-40B4-BE49-F238E27FC236}">
                <a16:creationId xmlns:a16="http://schemas.microsoft.com/office/drawing/2014/main" id="{52CE4F12-CB22-4502-9940-DFA2AEC11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058" y="3538538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m%j==0              </a:t>
            </a:r>
          </a:p>
        </p:txBody>
      </p:sp>
      <p:sp>
        <p:nvSpPr>
          <p:cNvPr id="20503" name="Text Box 54">
            <a:extLst>
              <a:ext uri="{FF2B5EF4-FFF2-40B4-BE49-F238E27FC236}">
                <a16:creationId xmlns:a16="http://schemas.microsoft.com/office/drawing/2014/main" id="{643ABA65-033D-4FFB-93ED-B4625C6FC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83" y="3744913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20504" name="Line 55">
            <a:extLst>
              <a:ext uri="{FF2B5EF4-FFF2-40B4-BE49-F238E27FC236}">
                <a16:creationId xmlns:a16="http://schemas.microsoft.com/office/drawing/2014/main" id="{19590044-6338-49A7-B9D2-76409B17C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3308" y="41402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5" name="Line 56">
            <a:extLst>
              <a:ext uri="{FF2B5EF4-FFF2-40B4-BE49-F238E27FC236}">
                <a16:creationId xmlns:a16="http://schemas.microsoft.com/office/drawing/2014/main" id="{5D51D4D1-AFAB-4379-BD2E-FC958AE3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208" y="4716463"/>
            <a:ext cx="2735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06" name="Text Box 59">
            <a:extLst>
              <a:ext uri="{FF2B5EF4-FFF2-40B4-BE49-F238E27FC236}">
                <a16:creationId xmlns:a16="http://schemas.microsoft.com/office/drawing/2014/main" id="{AEC4CDB9-0D41-4F67-A672-88103A07E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333" y="3744913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20507" name="Text Box 60">
            <a:extLst>
              <a:ext uri="{FF2B5EF4-FFF2-40B4-BE49-F238E27FC236}">
                <a16:creationId xmlns:a16="http://schemas.microsoft.com/office/drawing/2014/main" id="{84B49EC0-5AA2-40A6-AD44-FA9C94D0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870" y="4259263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s+</a:t>
            </a:r>
            <a:r>
              <a:rPr lang="zh-CN" altLang="en-US" sz="2400">
                <a:latin typeface="Arial" panose="020B0604020202020204" pitchFamily="34" charset="0"/>
              </a:rPr>
              <a:t>＝</a:t>
            </a:r>
            <a:r>
              <a:rPr lang="en-US" altLang="zh-CN" sz="2400">
                <a:latin typeface="Arial" panose="020B0604020202020204" pitchFamily="34" charset="0"/>
              </a:rPr>
              <a:t>j             </a:t>
            </a:r>
          </a:p>
        </p:txBody>
      </p:sp>
      <p:sp>
        <p:nvSpPr>
          <p:cNvPr id="20508" name="Rectangle 63">
            <a:extLst>
              <a:ext uri="{FF2B5EF4-FFF2-40B4-BE49-F238E27FC236}">
                <a16:creationId xmlns:a16="http://schemas.microsoft.com/office/drawing/2014/main" id="{F264D202-1D26-4278-AC30-F384C20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83" y="4716463"/>
            <a:ext cx="3200400" cy="9731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09" name="Line 64">
            <a:extLst>
              <a:ext uri="{FF2B5EF4-FFF2-40B4-BE49-F238E27FC236}">
                <a16:creationId xmlns:a16="http://schemas.microsoft.com/office/drawing/2014/main" id="{CD51D0F6-6617-4EA8-9D39-6FD39156B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83" y="5184775"/>
            <a:ext cx="323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10" name="Line 65">
            <a:extLst>
              <a:ext uri="{FF2B5EF4-FFF2-40B4-BE49-F238E27FC236}">
                <a16:creationId xmlns:a16="http://schemas.microsoft.com/office/drawing/2014/main" id="{E05FCD60-034D-494F-93BB-04AA7F18B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83" y="4718050"/>
            <a:ext cx="1585912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11" name="Line 66">
            <a:extLst>
              <a:ext uri="{FF2B5EF4-FFF2-40B4-BE49-F238E27FC236}">
                <a16:creationId xmlns:a16="http://schemas.microsoft.com/office/drawing/2014/main" id="{150E09A5-ED47-4D74-9AD1-824231677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9395" y="4752975"/>
            <a:ext cx="15843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12" name="Text Box 67">
            <a:extLst>
              <a:ext uri="{FF2B5EF4-FFF2-40B4-BE49-F238E27FC236}">
                <a16:creationId xmlns:a16="http://schemas.microsoft.com/office/drawing/2014/main" id="{19A6D3E4-2BA6-4493-9706-B3E46763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358" y="4681538"/>
            <a:ext cx="154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s==m              </a:t>
            </a:r>
          </a:p>
        </p:txBody>
      </p:sp>
      <p:sp>
        <p:nvSpPr>
          <p:cNvPr id="20513" name="Line 68">
            <a:extLst>
              <a:ext uri="{FF2B5EF4-FFF2-40B4-BE49-F238E27FC236}">
                <a16:creationId xmlns:a16="http://schemas.microsoft.com/office/drawing/2014/main" id="{2101BA0C-4520-4FD3-948D-003318821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9395" y="51847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14" name="Text Box 69">
            <a:extLst>
              <a:ext uri="{FF2B5EF4-FFF2-40B4-BE49-F238E27FC236}">
                <a16:creationId xmlns:a16="http://schemas.microsoft.com/office/drawing/2014/main" id="{C9DCE012-817C-42F0-8F8B-DB09789A4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33" y="4752975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20515" name="Text Box 70">
            <a:extLst>
              <a:ext uri="{FF2B5EF4-FFF2-40B4-BE49-F238E27FC236}">
                <a16:creationId xmlns:a16="http://schemas.microsoft.com/office/drawing/2014/main" id="{0E9256E0-AE9E-4054-BFDC-3A5E27B9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70" y="5183188"/>
            <a:ext cx="1368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输出</a:t>
            </a:r>
            <a:r>
              <a:rPr lang="en-US" altLang="zh-CN" sz="2400" dirty="0">
                <a:latin typeface="Arial" panose="020B0604020202020204" pitchFamily="34" charset="0"/>
              </a:rPr>
              <a:t>m              </a:t>
            </a:r>
          </a:p>
        </p:txBody>
      </p:sp>
      <p:sp>
        <p:nvSpPr>
          <p:cNvPr id="20516" name="Text Box 71">
            <a:extLst>
              <a:ext uri="{FF2B5EF4-FFF2-40B4-BE49-F238E27FC236}">
                <a16:creationId xmlns:a16="http://schemas.microsoft.com/office/drawing/2014/main" id="{AC7E170C-15C4-4449-931C-5D24E2582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95" y="475297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  <a:r>
              <a:rPr lang="en-US" altLang="zh-CN" sz="2400">
                <a:latin typeface="Arial" panose="020B0604020202020204" pitchFamily="34" charset="0"/>
              </a:rPr>
              <a:t>              </a:t>
            </a:r>
          </a:p>
        </p:txBody>
      </p:sp>
      <p:sp>
        <p:nvSpPr>
          <p:cNvPr id="20517" name="Rectangle 73">
            <a:extLst>
              <a:ext uri="{FF2B5EF4-FFF2-40B4-BE49-F238E27FC236}">
                <a16:creationId xmlns:a16="http://schemas.microsoft.com/office/drawing/2014/main" id="{81537DD7-00CC-490A-902B-EA9BFB6EF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160588"/>
            <a:ext cx="3663950" cy="35290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18" name="右中括号 71">
            <a:extLst>
              <a:ext uri="{FF2B5EF4-FFF2-40B4-BE49-F238E27FC236}">
                <a16:creationId xmlns:a16="http://schemas.microsoft.com/office/drawing/2014/main" id="{3587632D-EFCD-4C1A-B2E6-823497BE60DF}"/>
              </a:ext>
            </a:extLst>
          </p:cNvPr>
          <p:cNvSpPr>
            <a:spLocks/>
          </p:cNvSpPr>
          <p:nvPr/>
        </p:nvSpPr>
        <p:spPr bwMode="auto">
          <a:xfrm>
            <a:off x="3953570" y="2682875"/>
            <a:ext cx="250825" cy="3006725"/>
          </a:xfrm>
          <a:prstGeom prst="rightBracket">
            <a:avLst>
              <a:gd name="adj" fmla="val 8325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3" name="Text Box 44">
            <a:extLst>
              <a:ext uri="{FF2B5EF4-FFF2-40B4-BE49-F238E27FC236}">
                <a16:creationId xmlns:a16="http://schemas.microsoft.com/office/drawing/2014/main" id="{59060670-73C1-424F-84E3-2DE8584F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692" y="2953916"/>
            <a:ext cx="401072" cy="2371019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vert="wordArtVertRtl" lIns="0" tIns="0" rIns="0" bIns="0" anchor="ctr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dirty="0">
                <a:latin typeface="Arial" charset="0"/>
                <a:ea typeface="楷体" pitchFamily="49" charset="-122"/>
                <a:cs typeface="宋体" charset="0"/>
              </a:rPr>
              <a:t>m</a:t>
            </a:r>
            <a:r>
              <a:rPr lang="zh-CN" altLang="en-US" dirty="0">
                <a:latin typeface="Arial" charset="0"/>
                <a:ea typeface="楷体" pitchFamily="49" charset="-122"/>
                <a:cs typeface="宋体" charset="0"/>
              </a:rPr>
              <a:t>是否是完数</a:t>
            </a:r>
          </a:p>
        </p:txBody>
      </p:sp>
      <p:sp>
        <p:nvSpPr>
          <p:cNvPr id="20520" name="Rectangle 73">
            <a:extLst>
              <a:ext uri="{FF2B5EF4-FFF2-40B4-BE49-F238E27FC236}">
                <a16:creationId xmlns:a16="http://schemas.microsoft.com/office/drawing/2014/main" id="{7C5D40C0-04D2-410A-8FAC-3F4BA0DB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00213"/>
            <a:ext cx="3663950" cy="46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75" name="右中括号 74">
            <a:extLst>
              <a:ext uri="{FF2B5EF4-FFF2-40B4-BE49-F238E27FC236}">
                <a16:creationId xmlns:a16="http://schemas.microsoft.com/office/drawing/2014/main" id="{62BFEEF2-EE90-4286-A4E9-7D1321954F8B}"/>
              </a:ext>
            </a:extLst>
          </p:cNvPr>
          <p:cNvSpPr>
            <a:spLocks/>
          </p:cNvSpPr>
          <p:nvPr/>
        </p:nvSpPr>
        <p:spPr bwMode="auto">
          <a:xfrm rot="10800000">
            <a:off x="499170" y="2682875"/>
            <a:ext cx="158750" cy="2024063"/>
          </a:xfrm>
          <a:prstGeom prst="rightBracket">
            <a:avLst>
              <a:gd name="adj" fmla="val 832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22" name="Text Box 44">
            <a:extLst>
              <a:ext uri="{FF2B5EF4-FFF2-40B4-BE49-F238E27FC236}">
                <a16:creationId xmlns:a16="http://schemas.microsoft.com/office/drawing/2014/main" id="{CAE25E35-429E-44E9-BF88-FC986288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8" y="2898775"/>
            <a:ext cx="336550" cy="1476375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宋体" panose="02010600030101010101" pitchFamily="2" charset="-122"/>
              </a:rPr>
              <a:t>m</a:t>
            </a:r>
            <a:r>
              <a:rPr lang="zh-CN" altLang="en-US">
                <a:ea typeface="楷体" panose="02010609060101010101" pitchFamily="49" charset="-122"/>
                <a:cs typeface="宋体" panose="02010600030101010101" pitchFamily="2" charset="-122"/>
              </a:rPr>
              <a:t>因子和</a:t>
            </a:r>
          </a:p>
        </p:txBody>
      </p:sp>
      <p:sp>
        <p:nvSpPr>
          <p:cNvPr id="77" name="右中括号 76">
            <a:extLst>
              <a:ext uri="{FF2B5EF4-FFF2-40B4-BE49-F238E27FC236}">
                <a16:creationId xmlns:a16="http://schemas.microsoft.com/office/drawing/2014/main" id="{9B784124-90FF-4E72-B75A-55955B17460B}"/>
              </a:ext>
            </a:extLst>
          </p:cNvPr>
          <p:cNvSpPr>
            <a:spLocks/>
          </p:cNvSpPr>
          <p:nvPr/>
        </p:nvSpPr>
        <p:spPr bwMode="auto">
          <a:xfrm rot="10800000">
            <a:off x="596008" y="4754563"/>
            <a:ext cx="79375" cy="900112"/>
          </a:xfrm>
          <a:prstGeom prst="rightBracket">
            <a:avLst>
              <a:gd name="adj" fmla="val 8325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24" name="Text Box 44">
            <a:extLst>
              <a:ext uri="{FF2B5EF4-FFF2-40B4-BE49-F238E27FC236}">
                <a16:creationId xmlns:a16="http://schemas.microsoft.com/office/drawing/2014/main" id="{E45152F3-BA7F-49EB-A551-009D08B0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58" y="4795838"/>
            <a:ext cx="280987" cy="738187"/>
          </a:xfrm>
          <a:prstGeom prst="rect">
            <a:avLst/>
          </a:prstGeom>
          <a:solidFill>
            <a:srgbClr val="CCEC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" panose="02010609060101010101" pitchFamily="49" charset="-122"/>
                <a:cs typeface="宋体" panose="02010600030101010101" pitchFamily="2" charset="-122"/>
              </a:rPr>
              <a:t>判断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3" grpId="0" build="p" animBg="1" autoUpdateAnimBg="0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E41957A-2F1F-487F-A895-C227BDDC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24384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A6C41D4-113D-4505-B8B9-C7CF15B33D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while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59A4EEA4-F602-48D6-A90E-20111558E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37636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while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循环的一般形式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2AF02E41-5309-4FEC-BC60-147415E2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while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（表达式）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EE1BB107-F270-41A6-ADC3-53FEE145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955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循环体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C5F3C54E-D4E9-44BB-A1D7-78DE00E0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385888"/>
            <a:ext cx="388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while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循环执行过程</a:t>
            </a:r>
          </a:p>
        </p:txBody>
      </p:sp>
      <p:sp>
        <p:nvSpPr>
          <p:cNvPr id="2" name="Text Box 59">
            <a:extLst>
              <a:ext uri="{FF2B5EF4-FFF2-40B4-BE49-F238E27FC236}">
                <a16:creationId xmlns:a16="http://schemas.microsoft.com/office/drawing/2014/main" id="{E83ED517-67F9-45D3-8645-9A7AFC14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068638"/>
            <a:ext cx="5972175" cy="34163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注意：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一般情况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语句后不加分号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循环体用括号括起来。可省略括号的情况：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）循环体只有一条语句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）循环体是一个结构（选择或循环）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实现要点：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）循环之前为控制变量赋初值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）正确设置循环的条件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）每次循环都要改变循环控制变量的值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0F419657-87AD-452D-8468-F855C02588A8}"/>
              </a:ext>
            </a:extLst>
          </p:cNvPr>
          <p:cNvGrpSpPr>
            <a:grpSpLocks/>
          </p:cNvGrpSpPr>
          <p:nvPr/>
        </p:nvGrpSpPr>
        <p:grpSpPr bwMode="auto">
          <a:xfrm>
            <a:off x="6022629" y="2339675"/>
            <a:ext cx="2508250" cy="763611"/>
            <a:chOff x="3840" y="1133"/>
            <a:chExt cx="1440" cy="355"/>
          </a:xfrm>
        </p:grpSpPr>
        <p:sp>
          <p:nvSpPr>
            <p:cNvPr id="31" name="AutoShape 12">
              <a:extLst>
                <a:ext uri="{FF2B5EF4-FFF2-40B4-BE49-F238E27FC236}">
                  <a16:creationId xmlns:a16="http://schemas.microsoft.com/office/drawing/2014/main" id="{3F00E449-F9B0-486E-A352-B1A3E018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tIns="0" bIns="0" anchor="ctr"/>
            <a:lstStyle/>
            <a:p>
              <a:pPr algn="ctr" eaLnBrk="1" hangingPunct="1">
                <a:defRPr/>
              </a:pPr>
              <a:endParaRPr kumimoji="1" lang="zh-CN" altLang="en-US" sz="2200" b="1">
                <a:solidFill>
                  <a:srgbClr val="000000"/>
                </a:solidFill>
                <a:latin typeface="+mn-lt"/>
                <a:ea typeface="+mn-ea"/>
                <a:cs typeface="宋体" charset="0"/>
              </a:endParaRP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522F09F1-B07C-46F3-A7D9-217CED641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8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表达式为真？</a:t>
              </a:r>
            </a:p>
          </p:txBody>
        </p:sp>
      </p:grpSp>
      <p:sp>
        <p:nvSpPr>
          <p:cNvPr id="33" name="Line 15">
            <a:extLst>
              <a:ext uri="{FF2B5EF4-FFF2-40B4-BE49-F238E27FC236}">
                <a16:creationId xmlns:a16="http://schemas.microsoft.com/office/drawing/2014/main" id="{3DBEEC8F-AEFC-4EE1-8310-59A0DE528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3383" y="198884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A828533B-9F8E-4985-9AA6-7F26AFA98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9935" y="3131479"/>
            <a:ext cx="0" cy="257051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B1570BBA-D33A-4A50-8A2C-C9340913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735" y="3402744"/>
            <a:ext cx="1754188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执行循环体</a:t>
            </a:r>
          </a:p>
        </p:txBody>
      </p:sp>
      <p:sp>
        <p:nvSpPr>
          <p:cNvPr id="36" name="Line 18">
            <a:extLst>
              <a:ext uri="{FF2B5EF4-FFF2-40B4-BE49-F238E27FC236}">
                <a16:creationId xmlns:a16="http://schemas.microsoft.com/office/drawing/2014/main" id="{599FBC4C-3D0D-4B2B-9510-2BED06A77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9935" y="3859944"/>
            <a:ext cx="0" cy="2202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9">
            <a:extLst>
              <a:ext uri="{FF2B5EF4-FFF2-40B4-BE49-F238E27FC236}">
                <a16:creationId xmlns:a16="http://schemas.microsoft.com/office/drawing/2014/main" id="{521CBAE7-DFA6-44F7-A7B7-F9F0461C66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0227" y="4080160"/>
            <a:ext cx="138970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550690F-FD4B-4A78-8169-D6E4B657B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228" y="2141240"/>
            <a:ext cx="0" cy="193892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BA09A431-3C10-4FE6-8412-548F71D6B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0227" y="2141240"/>
            <a:ext cx="138970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2">
            <a:extLst>
              <a:ext uri="{FF2B5EF4-FFF2-40B4-BE49-F238E27FC236}">
                <a16:creationId xmlns:a16="http://schemas.microsoft.com/office/drawing/2014/main" id="{0AFDF7A1-C94D-4560-87D0-09EAD5C7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735" y="3000040"/>
            <a:ext cx="30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EF6773CF-904B-4A66-8206-04F0F0060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2759" y="2712008"/>
            <a:ext cx="268344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4">
            <a:extLst>
              <a:ext uri="{FF2B5EF4-FFF2-40B4-BE49-F238E27FC236}">
                <a16:creationId xmlns:a16="http://schemas.microsoft.com/office/drawing/2014/main" id="{9FBC9918-9865-405B-9D6E-2D8C9A55E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4703" y="2710800"/>
            <a:ext cx="0" cy="178044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45E0821-F0FB-419B-A9C1-574C8311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535" y="4262648"/>
            <a:ext cx="914400" cy="381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DE5D667-A995-4A45-BB04-00BFE07D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751" y="2323703"/>
            <a:ext cx="3048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DAE8C84A-B185-435F-A6DD-B043E8EE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121" y="5085184"/>
            <a:ext cx="238125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07E8F58D-59F4-4D13-835B-FD65CE29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046" y="5542384"/>
            <a:ext cx="19050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721D078B-41D4-4566-BDA9-0CF27603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121" y="5085184"/>
            <a:ext cx="261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当表达式为真时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AFB9BE07-393F-40F7-B48A-82475E6D6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121" y="5694784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</a:p>
        </p:txBody>
      </p:sp>
      <p:sp>
        <p:nvSpPr>
          <p:cNvPr id="49" name="Line 25">
            <a:extLst>
              <a:ext uri="{FF2B5EF4-FFF2-40B4-BE49-F238E27FC236}">
                <a16:creationId xmlns:a16="http://schemas.microsoft.com/office/drawing/2014/main" id="{754D22ED-AF2A-44A5-8210-AF2175556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0935" y="4491248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FE4AF58D-B832-4A6F-A62B-9EC03088A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735" y="4643648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6" grpId="0" autoUpdateAnimBg="0"/>
      <p:bldP spid="110597" grpId="0" autoUpdateAnimBg="0"/>
      <p:bldP spid="110598" grpId="0" autoUpdateAnimBg="0"/>
      <p:bldP spid="110606" grpId="0"/>
      <p:bldP spid="2" grpId="0" build="p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5" name="Text Box 33">
            <a:extLst>
              <a:ext uri="{FF2B5EF4-FFF2-40B4-BE49-F238E27FC236}">
                <a16:creationId xmlns:a16="http://schemas.microsoft.com/office/drawing/2014/main" id="{1480E7C3-33B6-4D66-B202-1A112A2F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74749"/>
            <a:ext cx="4287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读程序写运行结果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640" name="Rectangle 48">
            <a:extLst>
              <a:ext uri="{FF2B5EF4-FFF2-40B4-BE49-F238E27FC236}">
                <a16:creationId xmlns:a16="http://schemas.microsoft.com/office/drawing/2014/main" id="{2C6F7993-9D19-4C68-93F3-D07B1074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1784350"/>
            <a:ext cx="1600200" cy="923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641" name="Text Box 49">
            <a:extLst>
              <a:ext uri="{FF2B5EF4-FFF2-40B4-BE49-F238E27FC236}">
                <a16:creationId xmlns:a16="http://schemas.microsoft.com/office/drawing/2014/main" id="{8E379761-25C6-4273-80AC-9042AF285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174307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3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  <a:sym typeface="Wingdings 3" panose="05040102010807070707" pitchFamily="18" charset="2"/>
              </a:rPr>
              <a:t>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62" name="Text Box 34">
            <a:extLst>
              <a:ext uri="{FF2B5EF4-FFF2-40B4-BE49-F238E27FC236}">
                <a16:creationId xmlns:a16="http://schemas.microsoft.com/office/drawing/2014/main" id="{9B94DA3B-3CF9-446D-9339-AEAC79EE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" y="908720"/>
            <a:ext cx="4110038" cy="5652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t" anchorCtr="0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+mn-ea"/>
                <a:cs typeface="宋体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i,n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float </a:t>
            </a:r>
            <a:r>
              <a:rPr lang="en-US" altLang="zh-CN" dirty="0" err="1"/>
              <a:t>p,s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p=1;s=0;i=1;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p*=</a:t>
            </a:r>
            <a:r>
              <a:rPr lang="en-US" altLang="zh-CN" dirty="0" err="1"/>
              <a:t>i</a:t>
            </a:r>
            <a:r>
              <a:rPr lang="en-US" altLang="zh-CN" dirty="0"/>
              <a:t>; s+=p;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&lt;&lt;s;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63" name="Text Box 16">
            <a:extLst>
              <a:ext uri="{FF2B5EF4-FFF2-40B4-BE49-F238E27FC236}">
                <a16:creationId xmlns:a16="http://schemas.microsoft.com/office/drawing/2014/main" id="{981A346F-F4EC-48F7-A2F8-704A87CB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940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endParaRPr lang="en-US" altLang="zh-CN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4C1EEA82-5B80-496F-94B0-92DBC38D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0686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p</a:t>
            </a:r>
          </a:p>
        </p:txBody>
      </p:sp>
      <p:sp>
        <p:nvSpPr>
          <p:cNvPr id="65" name="Line 57">
            <a:extLst>
              <a:ext uri="{FF2B5EF4-FFF2-40B4-BE49-F238E27FC236}">
                <a16:creationId xmlns:a16="http://schemas.microsoft.com/office/drawing/2014/main" id="{282F19D5-EB01-4E32-93BF-A335F32C7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525838"/>
            <a:ext cx="2698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" name="Text Box 58">
            <a:extLst>
              <a:ext uri="{FF2B5EF4-FFF2-40B4-BE49-F238E27FC236}">
                <a16:creationId xmlns:a16="http://schemas.microsoft.com/office/drawing/2014/main" id="{9425874B-69CF-4E3C-8976-24B3AB54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0052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67" name="Text Box 59">
            <a:extLst>
              <a:ext uri="{FF2B5EF4-FFF2-40B4-BE49-F238E27FC236}">
                <a16:creationId xmlns:a16="http://schemas.microsoft.com/office/drawing/2014/main" id="{D2C07728-6393-41E0-AA2E-3401DA251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4005263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1*1</a:t>
            </a:r>
          </a:p>
        </p:txBody>
      </p:sp>
      <p:sp>
        <p:nvSpPr>
          <p:cNvPr id="68" name="Text Box 60">
            <a:extLst>
              <a:ext uri="{FF2B5EF4-FFF2-40B4-BE49-F238E27FC236}">
                <a16:creationId xmlns:a16="http://schemas.microsoft.com/office/drawing/2014/main" id="{361022DD-19DA-41EA-87CC-3602F48EF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4370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2</a:t>
            </a:r>
          </a:p>
        </p:txBody>
      </p:sp>
      <p:sp>
        <p:nvSpPr>
          <p:cNvPr id="69" name="Text Box 61">
            <a:extLst>
              <a:ext uri="{FF2B5EF4-FFF2-40B4-BE49-F238E27FC236}">
                <a16:creationId xmlns:a16="http://schemas.microsoft.com/office/drawing/2014/main" id="{D52ED48C-D0FE-4C79-B76E-8ABA8DDD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437063"/>
            <a:ext cx="118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1*2</a:t>
            </a:r>
          </a:p>
        </p:txBody>
      </p:sp>
      <p:sp>
        <p:nvSpPr>
          <p:cNvPr id="71" name="Text Box 63">
            <a:extLst>
              <a:ext uri="{FF2B5EF4-FFF2-40B4-BE49-F238E27FC236}">
                <a16:creationId xmlns:a16="http://schemas.microsoft.com/office/drawing/2014/main" id="{AE0C3FB8-189D-41F1-932E-9E85AA226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9625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3</a:t>
            </a:r>
          </a:p>
        </p:txBody>
      </p:sp>
      <p:sp>
        <p:nvSpPr>
          <p:cNvPr id="72" name="Text Box 64">
            <a:extLst>
              <a:ext uri="{FF2B5EF4-FFF2-40B4-BE49-F238E27FC236}">
                <a16:creationId xmlns:a16="http://schemas.microsoft.com/office/drawing/2014/main" id="{6053159A-14C1-4C13-B3F2-6FD91EA8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87925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1*2*3</a:t>
            </a:r>
          </a:p>
        </p:txBody>
      </p:sp>
      <p:sp>
        <p:nvSpPr>
          <p:cNvPr id="75" name="Text Box 56">
            <a:extLst>
              <a:ext uri="{FF2B5EF4-FFF2-40B4-BE49-F238E27FC236}">
                <a16:creationId xmlns:a16="http://schemas.microsoft.com/office/drawing/2014/main" id="{0E086417-DC79-4557-8117-AEF4C623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0686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s</a:t>
            </a:r>
          </a:p>
        </p:txBody>
      </p:sp>
      <p:sp>
        <p:nvSpPr>
          <p:cNvPr id="76" name="Text Box 56">
            <a:extLst>
              <a:ext uri="{FF2B5EF4-FFF2-40B4-BE49-F238E27FC236}">
                <a16:creationId xmlns:a16="http://schemas.microsoft.com/office/drawing/2014/main" id="{AE5751C1-6D4B-42D9-AB5B-CCA0231B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498850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endParaRPr lang="en-US" altLang="zh-CN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56">
            <a:extLst>
              <a:ext uri="{FF2B5EF4-FFF2-40B4-BE49-F238E27FC236}">
                <a16:creationId xmlns:a16="http://schemas.microsoft.com/office/drawing/2014/main" id="{D8730A07-35DD-435A-8B90-1982E9AC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7186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78" name="Text Box 56">
            <a:extLst>
              <a:ext uri="{FF2B5EF4-FFF2-40B4-BE49-F238E27FC236}">
                <a16:creationId xmlns:a16="http://schemas.microsoft.com/office/drawing/2014/main" id="{AE7FED54-3D23-4024-831F-BAD32168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347186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0</a:t>
            </a: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E538C16C-D185-4E00-AD5A-F6837B388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3500438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80" name="Line 57">
            <a:extLst>
              <a:ext uri="{FF2B5EF4-FFF2-40B4-BE49-F238E27FC236}">
                <a16:creationId xmlns:a16="http://schemas.microsoft.com/office/drawing/2014/main" id="{044D0835-5491-4266-8615-616D779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933825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" name="Text Box 56">
            <a:extLst>
              <a:ext uri="{FF2B5EF4-FFF2-40B4-BE49-F238E27FC236}">
                <a16:creationId xmlns:a16="http://schemas.microsoft.com/office/drawing/2014/main" id="{F02B5657-106E-41EF-9F75-0A2AE0C4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789363"/>
            <a:ext cx="55403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开始循环</a:t>
            </a:r>
            <a:endParaRPr lang="en-US" altLang="zh-CN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FD004F95-272F-4306-846F-A7EFD34E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40306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83" name="Text Box 58">
            <a:extLst>
              <a:ext uri="{FF2B5EF4-FFF2-40B4-BE49-F238E27FC236}">
                <a16:creationId xmlns:a16="http://schemas.microsoft.com/office/drawing/2014/main" id="{BF86F451-D796-4FDA-91CF-16F616EED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4846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3</a:t>
            </a:r>
          </a:p>
        </p:txBody>
      </p:sp>
      <p:sp>
        <p:nvSpPr>
          <p:cNvPr id="84" name="Text Box 58">
            <a:extLst>
              <a:ext uri="{FF2B5EF4-FFF2-40B4-BE49-F238E27FC236}">
                <a16:creationId xmlns:a16="http://schemas.microsoft.com/office/drawing/2014/main" id="{4C99BE5C-36C6-46B9-BF6E-041509C7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9879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9</a:t>
            </a:r>
          </a:p>
        </p:txBody>
      </p:sp>
      <p:sp>
        <p:nvSpPr>
          <p:cNvPr id="86" name="Line 57">
            <a:extLst>
              <a:ext uri="{FF2B5EF4-FFF2-40B4-BE49-F238E27FC236}">
                <a16:creationId xmlns:a16="http://schemas.microsoft.com/office/drawing/2014/main" id="{C1EF83D4-5DFB-4909-AC1D-02CDA572D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437063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" name="Line 57">
            <a:extLst>
              <a:ext uri="{FF2B5EF4-FFF2-40B4-BE49-F238E27FC236}">
                <a16:creationId xmlns:a16="http://schemas.microsoft.com/office/drawing/2014/main" id="{BEE3FC6E-CEDD-4137-9E0B-ACEB16102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941888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Line 57">
            <a:extLst>
              <a:ext uri="{FF2B5EF4-FFF2-40B4-BE49-F238E27FC236}">
                <a16:creationId xmlns:a16="http://schemas.microsoft.com/office/drawing/2014/main" id="{18FBEF28-5BFB-467B-AEB8-68E893E87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5373688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Text Box 58">
            <a:extLst>
              <a:ext uri="{FF2B5EF4-FFF2-40B4-BE49-F238E27FC236}">
                <a16:creationId xmlns:a16="http://schemas.microsoft.com/office/drawing/2014/main" id="{DA9F30BE-8D70-4019-87D8-52E21D3F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3736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4</a:t>
            </a:r>
          </a:p>
        </p:txBody>
      </p:sp>
      <p:sp>
        <p:nvSpPr>
          <p:cNvPr id="90" name="Text Box 58">
            <a:extLst>
              <a:ext uri="{FF2B5EF4-FFF2-40B4-BE49-F238E27FC236}">
                <a16:creationId xmlns:a16="http://schemas.microsoft.com/office/drawing/2014/main" id="{0BDCFF60-F619-491A-B540-3A196B9D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370513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结束循环，退出</a:t>
            </a:r>
            <a:endParaRPr lang="en-US" altLang="zh-CN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Text Box 58">
            <a:extLst>
              <a:ext uri="{FF2B5EF4-FFF2-40B4-BE49-F238E27FC236}">
                <a16:creationId xmlns:a16="http://schemas.microsoft.com/office/drawing/2014/main" id="{33AAA3AD-1E7F-497E-BAE5-CA9D11FA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1336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9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D95D5492-FBCB-4ABA-98CB-DF68E5F6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44" y="3933031"/>
            <a:ext cx="2743200" cy="1800225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5" grpId="0" autoUpdateAnimBg="0"/>
      <p:bldP spid="110640" grpId="0" animBg="1"/>
      <p:bldP spid="110641" grpId="0" autoUpdateAnimBg="0"/>
      <p:bldP spid="62" grpId="0" build="p" animBg="1" autoUpdateAnimBg="0"/>
      <p:bldP spid="63" grpId="0" autoUpdateAnimBg="0"/>
      <p:bldP spid="64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1" grpId="0" autoUpdateAnimBg="0"/>
      <p:bldP spid="72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  <p:bldP spid="83" grpId="0" autoUpdateAnimBg="0"/>
      <p:bldP spid="84" grpId="0" autoUpdateAnimBg="0"/>
      <p:bldP spid="89" grpId="0" autoUpdateAnimBg="0"/>
      <p:bldP spid="90" grpId="0" autoUpdateAnimBg="0"/>
      <p:bldP spid="91" grpId="0" autoUpdateAnimBg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EEB5B37-BD7F-4C54-B0E3-8034DA8E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23622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7ED12D3-8021-4321-8F9E-E9FB71839B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do-while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D6501ED1-3565-4048-B1A5-B1922A38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85888"/>
            <a:ext cx="462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do-while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循环的一般形式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D94374CF-2452-4E45-8BDF-D62C5993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do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62C8351D-7830-4D30-BF2E-6F1CE512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循环体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CC3FBDC4-E137-4D61-894F-A60BCED7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表达式</a:t>
            </a: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) ;</a:t>
            </a:r>
          </a:p>
        </p:txBody>
      </p:sp>
      <p:sp>
        <p:nvSpPr>
          <p:cNvPr id="133135" name="Text Box 15">
            <a:extLst>
              <a:ext uri="{FF2B5EF4-FFF2-40B4-BE49-F238E27FC236}">
                <a16:creationId xmlns:a16="http://schemas.microsoft.com/office/drawing/2014/main" id="{3F8EEC9F-3170-48A1-8DD5-BF3FA38F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71600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do-while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循环执行过程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ED1C66C0-FE9F-4F57-8756-590DBFB6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29000"/>
            <a:ext cx="4251325" cy="23082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注意：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后加分号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     do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后不加分号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循环体的规定同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循环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实现要点：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while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2" name="Group 12">
            <a:extLst>
              <a:ext uri="{FF2B5EF4-FFF2-40B4-BE49-F238E27FC236}">
                <a16:creationId xmlns:a16="http://schemas.microsoft.com/office/drawing/2014/main" id="{6377455F-DC92-492F-AA7B-A48E2A7C9132}"/>
              </a:ext>
            </a:extLst>
          </p:cNvPr>
          <p:cNvGrpSpPr>
            <a:grpSpLocks/>
          </p:cNvGrpSpPr>
          <p:nvPr/>
        </p:nvGrpSpPr>
        <p:grpSpPr bwMode="auto">
          <a:xfrm>
            <a:off x="5764247" y="3129136"/>
            <a:ext cx="2282825" cy="519113"/>
            <a:chOff x="3842" y="1737"/>
            <a:chExt cx="1438" cy="327"/>
          </a:xfrm>
        </p:grpSpPr>
        <p:sp>
          <p:nvSpPr>
            <p:cNvPr id="53" name="AutoShape 13">
              <a:extLst>
                <a:ext uri="{FF2B5EF4-FFF2-40B4-BE49-F238E27FC236}">
                  <a16:creationId xmlns:a16="http://schemas.microsoft.com/office/drawing/2014/main" id="{D36D4848-1325-49F3-A707-FF23CFAA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737"/>
              <a:ext cx="1342" cy="327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tIns="0" bIns="0"/>
            <a:lstStyle/>
            <a:p>
              <a:pPr algn="ctr" eaLnBrk="1" hangingPunct="1">
                <a:defRPr/>
              </a:pPr>
              <a:endParaRPr kumimoji="1" lang="zh-CN" altLang="en-US" sz="2200" b="1">
                <a:solidFill>
                  <a:srgbClr val="000000"/>
                </a:solidFill>
                <a:latin typeface="+mn-lt"/>
                <a:ea typeface="楷体" panose="02010609060101010101" pitchFamily="49" charset="-122"/>
                <a:cs typeface="宋体" charset="0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6DFD3E56-56BF-4D8D-B735-CC0FC3E8D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61"/>
              <a:ext cx="12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</a:rPr>
                <a:t>表达式为真？</a:t>
              </a:r>
            </a:p>
          </p:txBody>
        </p:sp>
      </p:grpSp>
      <p:sp>
        <p:nvSpPr>
          <p:cNvPr id="55" name="Line 16">
            <a:extLst>
              <a:ext uri="{FF2B5EF4-FFF2-40B4-BE49-F238E27FC236}">
                <a16:creationId xmlns:a16="http://schemas.microsoft.com/office/drawing/2014/main" id="{3C0D94CF-44EE-4704-BCF9-275D47999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206233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A713B8EA-EA2E-45AF-97C1-D21792A8A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2900536"/>
            <a:ext cx="0" cy="2905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2B6B3FFE-39EF-4CE7-8F9C-E45A4A91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72" y="2443336"/>
            <a:ext cx="1676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执行循环体</a:t>
            </a: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48D162EB-0548-41C5-B46D-7FF012BCC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3662536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59" name="Line 20">
            <a:extLst>
              <a:ext uri="{FF2B5EF4-FFF2-40B4-BE49-F238E27FC236}">
                <a16:creationId xmlns:a16="http://schemas.microsoft.com/office/drawing/2014/main" id="{7AA470D8-B828-4024-9620-EB8518F19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672" y="38149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id="{ADABC7F6-6598-4CC9-9659-ABEDE4B9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72" y="2214736"/>
            <a:ext cx="0" cy="1600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FBC0DDDB-F104-41A1-9B4F-FFA900940E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8672" y="22147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13F4217B-5BB0-47F6-8FB9-08CE13CB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72" y="3433936"/>
            <a:ext cx="304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>
                <a:solidFill>
                  <a:srgbClr val="000000"/>
                </a:solidFill>
                <a:latin typeface="+mn-lt"/>
                <a:ea typeface="楷体" panose="02010609060101010101" pitchFamily="49" charset="-122"/>
                <a:cs typeface="仿宋_GB2312" charset="0"/>
              </a:rPr>
              <a:t>真</a:t>
            </a:r>
          </a:p>
        </p:txBody>
      </p:sp>
      <p:sp>
        <p:nvSpPr>
          <p:cNvPr id="63" name="Line 24">
            <a:extLst>
              <a:ext uri="{FF2B5EF4-FFF2-40B4-BE49-F238E27FC236}">
                <a16:creationId xmlns:a16="http://schemas.microsoft.com/office/drawing/2014/main" id="{A1665F17-7E2D-44BC-A6FE-8DD4C6E27C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4672" y="3392661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4" name="Line 25">
            <a:extLst>
              <a:ext uri="{FF2B5EF4-FFF2-40B4-BE49-F238E27FC236}">
                <a16:creationId xmlns:a16="http://schemas.microsoft.com/office/drawing/2014/main" id="{9F3426AD-BBBE-4E7B-BD30-255F4795D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72" y="3392661"/>
            <a:ext cx="0" cy="7270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5" name="Line 26">
            <a:extLst>
              <a:ext uri="{FF2B5EF4-FFF2-40B4-BE49-F238E27FC236}">
                <a16:creationId xmlns:a16="http://schemas.microsoft.com/office/drawing/2014/main" id="{3E6F1602-877C-47AC-ABA2-D985879E2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072" y="4119736"/>
            <a:ext cx="990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27F694C0-D13E-42C8-A4BF-CD8942F26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72" y="427213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FF94D32F-9817-4461-A205-A87B52CE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72" y="3891136"/>
            <a:ext cx="914400" cy="3810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仿宋_GB2312" charset="0"/>
              </a:rPr>
              <a:t>退出</a:t>
            </a:r>
          </a:p>
        </p:txBody>
      </p:sp>
      <p:sp>
        <p:nvSpPr>
          <p:cNvPr id="68" name="Text Box 29">
            <a:extLst>
              <a:ext uri="{FF2B5EF4-FFF2-40B4-BE49-F238E27FC236}">
                <a16:creationId xmlns:a16="http://schemas.microsoft.com/office/drawing/2014/main" id="{F01EB5FE-21D5-4A29-AEF4-748220CB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672" y="2976736"/>
            <a:ext cx="3048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200" b="1">
                <a:solidFill>
                  <a:srgbClr val="000000"/>
                </a:solidFill>
                <a:latin typeface="+mn-lt"/>
                <a:ea typeface="楷体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69" name="Rectangle 30">
            <a:extLst>
              <a:ext uri="{FF2B5EF4-FFF2-40B4-BE49-F238E27FC236}">
                <a16:creationId xmlns:a16="http://schemas.microsoft.com/office/drawing/2014/main" id="{BCB0ED43-3D6B-499B-813D-15D4AC29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944" y="5022304"/>
            <a:ext cx="19812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70" name="Rectangle 31">
            <a:extLst>
              <a:ext uri="{FF2B5EF4-FFF2-40B4-BE49-F238E27FC236}">
                <a16:creationId xmlns:a16="http://schemas.microsoft.com/office/drawing/2014/main" id="{C3EF9553-604A-433B-A764-2904F16C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144" y="5022304"/>
            <a:ext cx="15240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000000"/>
              </a:solidFill>
              <a:latin typeface="Arial" charset="0"/>
              <a:ea typeface="楷体" panose="02010609060101010101" pitchFamily="49" charset="-122"/>
              <a:cs typeface="宋体" charset="0"/>
            </a:endParaRPr>
          </a:p>
        </p:txBody>
      </p:sp>
      <p:sp>
        <p:nvSpPr>
          <p:cNvPr id="71" name="Text Box 32">
            <a:extLst>
              <a:ext uri="{FF2B5EF4-FFF2-40B4-BE49-F238E27FC236}">
                <a16:creationId xmlns:a16="http://schemas.microsoft.com/office/drawing/2014/main" id="{62D550BB-03D5-4C73-AD91-1C80338C7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92" y="570207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ea typeface="楷体" panose="02010609060101010101" pitchFamily="49" charset="-122"/>
              </a:rPr>
              <a:t>当表达式为真</a:t>
            </a:r>
          </a:p>
        </p:txBody>
      </p:sp>
      <p:sp>
        <p:nvSpPr>
          <p:cNvPr id="72" name="Text Box 33">
            <a:extLst>
              <a:ext uri="{FF2B5EF4-FFF2-40B4-BE49-F238E27FC236}">
                <a16:creationId xmlns:a16="http://schemas.microsoft.com/office/drawing/2014/main" id="{F65B7330-7EC0-4041-AF80-259EA42E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44" y="509850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</a:rPr>
              <a:t>循环体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4" grpId="0" autoUpdateAnimBg="0"/>
      <p:bldP spid="133125" grpId="0" autoUpdateAnimBg="0"/>
      <p:bldP spid="133126" grpId="0" autoUpdateAnimBg="0"/>
      <p:bldP spid="133127" grpId="0" autoUpdateAnimBg="0"/>
      <p:bldP spid="133135" grpId="0" autoUpdateAnimBg="0"/>
      <p:bldP spid="110651" grpId="0" build="p" animBg="1" autoUpdateAnimBg="0"/>
      <p:bldP spid="57" grpId="0" animBg="1" autoUpdateAnimBg="0"/>
      <p:bldP spid="62" grpId="0" autoUpdateAnimBg="0"/>
      <p:bldP spid="67" grpId="0" animBg="1" autoUpdateAnimBg="0"/>
      <p:bldP spid="68" grpId="0" autoUpdateAnimBg="0"/>
      <p:bldP spid="69" grpId="0" animBg="1"/>
      <p:bldP spid="70" grpId="0" animBg="1"/>
      <p:bldP spid="71" grpId="0" autoUpdateAnimBg="0"/>
      <p:bldP spid="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7D531B7-0ED4-4FEF-AD5D-ABFF2F1303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91EE9729-CFEC-466B-9587-03910C67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48006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1BD9D2E7-7987-4C9C-9E02-3B05373B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620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for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循环的一般形式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85040FB4-49F7-4EA7-9886-C1BA2B599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512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表达式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；表达式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；表达式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1E00AE01-DBAA-4B6B-8DEF-5EDACFB4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循环体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6E5C40B7-CDA5-40DD-8FDE-D1FB5C30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858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for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循环执行过程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FBB877AA-9D03-4B50-9873-40F380BB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284538"/>
            <a:ext cx="4532312" cy="23082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注意：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一般情况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语句后不加分号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循环体规定同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循环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三个表达式的作用及格式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实现要点：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while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44E8FF94-53C5-4B9E-94B7-C083B2E189DF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3257128"/>
            <a:ext cx="2586038" cy="609600"/>
            <a:chOff x="3985" y="1488"/>
            <a:chExt cx="1439" cy="336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EE513C1D-133C-4ABC-867D-9018775127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5" y="1488"/>
              <a:ext cx="1436" cy="336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18000" tIns="0" rIns="1800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01F624D5-1A70-420F-909D-061F89F23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30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表达式</a:t>
              </a: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楷体" panose="02010609060101010101" pitchFamily="49" charset="-122"/>
                </a:rPr>
                <a:t>为真？</a:t>
              </a:r>
            </a:p>
          </p:txBody>
        </p:sp>
      </p:grpSp>
      <p:sp>
        <p:nvSpPr>
          <p:cNvPr id="34" name="Line 13">
            <a:extLst>
              <a:ext uri="{FF2B5EF4-FFF2-40B4-BE49-F238E27FC236}">
                <a16:creationId xmlns:a16="http://schemas.microsoft.com/office/drawing/2014/main" id="{B9C77172-D64B-46CE-BF2A-98401A749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206084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0F13A626-7894-4E5E-B738-C92048AD0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289904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29564ED0-9A40-43A4-9B97-8EBCD401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2441848"/>
            <a:ext cx="19050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计算表达式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FD7EC8CE-1F67-44AA-B779-D3DA22D70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546692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A283E7C9-B251-4D6A-BAF7-40566473E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120" y="5619328"/>
            <a:ext cx="143624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0B433478-9DB7-4F31-A573-2DADE7336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20" y="3104728"/>
            <a:ext cx="0" cy="2514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B09AF9DB-36A1-47C7-B116-FE974502A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120" y="3104728"/>
            <a:ext cx="143624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269C401B-3DA3-4085-9214-8C9E629C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761" y="3790528"/>
            <a:ext cx="3048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42" name="Line 21">
            <a:extLst>
              <a:ext uri="{FF2B5EF4-FFF2-40B4-BE49-F238E27FC236}">
                <a16:creationId xmlns:a16="http://schemas.microsoft.com/office/drawing/2014/main" id="{D13FB8CC-BE33-4544-A95C-AF8058090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5848" y="3573016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3" name="Line 22">
            <a:extLst>
              <a:ext uri="{FF2B5EF4-FFF2-40B4-BE49-F238E27FC236}">
                <a16:creationId xmlns:a16="http://schemas.microsoft.com/office/drawing/2014/main" id="{3314CF79-A0B5-4FEB-9D1F-2FDC76EE2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448" y="3572071"/>
            <a:ext cx="0" cy="227585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863B70E4-7086-47EF-BF2E-E857F6955B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5560" y="5847928"/>
            <a:ext cx="10588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5" name="Line 24">
            <a:extLst>
              <a:ext uri="{FF2B5EF4-FFF2-40B4-BE49-F238E27FC236}">
                <a16:creationId xmlns:a16="http://schemas.microsoft.com/office/drawing/2014/main" id="{66D75068-8958-4750-A678-86849E421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607652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2A74EEE4-586A-4B32-BBE6-3F15A34F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161" y="5695528"/>
            <a:ext cx="885825" cy="3825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退出</a:t>
            </a:r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AB95C81F-F827-4B92-AA86-366F2FF7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1656" y="3180928"/>
            <a:ext cx="304800" cy="39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48" name="Line 36">
            <a:extLst>
              <a:ext uri="{FF2B5EF4-FFF2-40B4-BE49-F238E27FC236}">
                <a16:creationId xmlns:a16="http://schemas.microsoft.com/office/drawing/2014/main" id="{E1F212CF-2D89-4780-9391-6B5E7F356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386672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C1F23C64-4623-484A-B6F5-8718B8CE4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161" y="4171528"/>
            <a:ext cx="16764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执行循环体</a:t>
            </a:r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9D1F645E-C285-43CA-A202-4FC28994A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361" y="4628728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A4E30401-CB5A-4431-A3DA-ED9F3290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009728"/>
            <a:ext cx="1905000" cy="457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计算表达式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10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110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10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10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110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110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00" fill="hold"/>
                                        <p:tgtEl>
                                          <p:spTgt spid="110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nimBg="1"/>
      <p:bldP spid="135172" grpId="0" autoUpdateAnimBg="0"/>
      <p:bldP spid="135173" grpId="0" autoUpdateAnimBg="0"/>
      <p:bldP spid="135174" grpId="0" autoUpdateAnimBg="0"/>
      <p:bldP spid="135180" grpId="0" autoUpdateAnimBg="0"/>
      <p:bldP spid="110651" grpId="0" build="p" animBg="1" autoUpdateAnimBg="0"/>
      <p:bldP spid="36" grpId="0" animBg="1" autoUpdateAnimBg="0"/>
      <p:bldP spid="41" grpId="0" autoUpdateAnimBg="0"/>
      <p:bldP spid="46" grpId="0" animBg="1" autoUpdateAnimBg="0"/>
      <p:bldP spid="47" grpId="0" autoUpdateAnimBg="0"/>
      <p:bldP spid="49" grpId="0" animBg="1" autoUpdateAnimBg="0"/>
      <p:bldP spid="5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5" name="Text Box 33">
            <a:extLst>
              <a:ext uri="{FF2B5EF4-FFF2-40B4-BE49-F238E27FC236}">
                <a16:creationId xmlns:a16="http://schemas.microsoft.com/office/drawing/2014/main" id="{6B0D670B-0E61-4720-9D47-AC8AAEAC5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13803"/>
            <a:ext cx="42878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读程序写运行结果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" name="Text Box 34">
            <a:extLst>
              <a:ext uri="{FF2B5EF4-FFF2-40B4-BE49-F238E27FC236}">
                <a16:creationId xmlns:a16="http://schemas.microsoft.com/office/drawing/2014/main" id="{B16BAF02-A872-4425-9F85-E363A17E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72" y="1052736"/>
            <a:ext cx="4231244" cy="5328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t" anchorCtr="0"/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i,n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float </a:t>
            </a:r>
            <a:r>
              <a:rPr lang="en-US" altLang="zh-CN" dirty="0" err="1"/>
              <a:t>p,s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p=1;s=0;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p*=</a:t>
            </a:r>
            <a:r>
              <a:rPr lang="en-US" altLang="zh-CN" dirty="0" err="1"/>
              <a:t>i</a:t>
            </a:r>
            <a:r>
              <a:rPr lang="en-US" altLang="zh-CN" dirty="0"/>
              <a:t>; s+=p;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&lt;&lt;s;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6389C075-3F50-4ED6-902C-17CCC8E7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256" y="4912023"/>
            <a:ext cx="1600200" cy="9239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135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CA74CC5A-3190-4097-9EA9-67C6C8C2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86916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3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  <a:sym typeface="Wingdings 3" panose="05040102010807070707" pitchFamily="18" charset="2"/>
              </a:rPr>
              <a:t></a:t>
            </a:r>
            <a:endParaRPr lang="en-US" altLang="zh-CN" sz="2400">
              <a:solidFill>
                <a:srgbClr val="0000CC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DE74D519-7EE4-429C-A135-2F62B0D14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43659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i</a:t>
            </a:r>
            <a:endParaRPr lang="en-US" altLang="zh-CN" dirty="0">
              <a:solidFill>
                <a:srgbClr val="000000"/>
              </a:solidFill>
              <a:latin typeface="Arial" charset="0"/>
              <a:ea typeface="+mn-ea"/>
              <a:cs typeface="宋体" charset="0"/>
            </a:endParaRPr>
          </a:p>
        </p:txBody>
      </p:sp>
      <p:sp>
        <p:nvSpPr>
          <p:cNvPr id="31" name="Text Box 56">
            <a:extLst>
              <a:ext uri="{FF2B5EF4-FFF2-40B4-BE49-F238E27FC236}">
                <a16:creationId xmlns:a16="http://schemas.microsoft.com/office/drawing/2014/main" id="{43970660-5B5E-462E-93C8-3DBBB4553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018259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p</a:t>
            </a:r>
          </a:p>
        </p:txBody>
      </p:sp>
      <p:sp>
        <p:nvSpPr>
          <p:cNvPr id="32" name="Line 57">
            <a:extLst>
              <a:ext uri="{FF2B5EF4-FFF2-40B4-BE49-F238E27FC236}">
                <a16:creationId xmlns:a16="http://schemas.microsoft.com/office/drawing/2014/main" id="{70524A5F-E566-4A84-94F8-4FD466757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2475459"/>
            <a:ext cx="2698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" name="Text Box 58">
            <a:extLst>
              <a:ext uri="{FF2B5EF4-FFF2-40B4-BE49-F238E27FC236}">
                <a16:creationId xmlns:a16="http://schemas.microsoft.com/office/drawing/2014/main" id="{112FA714-5DE6-4EE6-A386-55CA00B3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2954884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34" name="Text Box 59">
            <a:extLst>
              <a:ext uri="{FF2B5EF4-FFF2-40B4-BE49-F238E27FC236}">
                <a16:creationId xmlns:a16="http://schemas.microsoft.com/office/drawing/2014/main" id="{BAAFCFD7-0EFF-401E-8043-9BAA2EC0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2954884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1*1</a:t>
            </a:r>
          </a:p>
        </p:txBody>
      </p:sp>
      <p:sp>
        <p:nvSpPr>
          <p:cNvPr id="35" name="Text Box 60">
            <a:extLst>
              <a:ext uri="{FF2B5EF4-FFF2-40B4-BE49-F238E27FC236}">
                <a16:creationId xmlns:a16="http://schemas.microsoft.com/office/drawing/2014/main" id="{849F8BBD-2639-4C41-860D-E813A31D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3386684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2</a:t>
            </a:r>
          </a:p>
        </p:txBody>
      </p:sp>
      <p:sp>
        <p:nvSpPr>
          <p:cNvPr id="36" name="Text Box 61">
            <a:extLst>
              <a:ext uri="{FF2B5EF4-FFF2-40B4-BE49-F238E27FC236}">
                <a16:creationId xmlns:a16="http://schemas.microsoft.com/office/drawing/2014/main" id="{6AD0C888-4C45-4BD6-9C8E-460F6C3A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3386684"/>
            <a:ext cx="118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1*2</a:t>
            </a:r>
          </a:p>
        </p:txBody>
      </p:sp>
      <p:sp>
        <p:nvSpPr>
          <p:cNvPr id="37" name="Text Box 63">
            <a:extLst>
              <a:ext uri="{FF2B5EF4-FFF2-40B4-BE49-F238E27FC236}">
                <a16:creationId xmlns:a16="http://schemas.microsoft.com/office/drawing/2014/main" id="{D0CF85D9-C923-4689-B292-09F5035C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3912146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3</a:t>
            </a:r>
          </a:p>
        </p:txBody>
      </p:sp>
      <p:sp>
        <p:nvSpPr>
          <p:cNvPr id="38" name="Text Box 64">
            <a:extLst>
              <a:ext uri="{FF2B5EF4-FFF2-40B4-BE49-F238E27FC236}">
                <a16:creationId xmlns:a16="http://schemas.microsoft.com/office/drawing/2014/main" id="{3766DE6E-789D-4E06-A9D3-D0CEE2F5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937546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1*2*3</a:t>
            </a:r>
          </a:p>
        </p:txBody>
      </p:sp>
      <p:sp>
        <p:nvSpPr>
          <p:cNvPr id="41" name="Text Box 56">
            <a:extLst>
              <a:ext uri="{FF2B5EF4-FFF2-40B4-BE49-F238E27FC236}">
                <a16:creationId xmlns:a16="http://schemas.microsoft.com/office/drawing/2014/main" id="{F440F689-607D-4D2D-A2FF-2AAE4056C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018259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s</a:t>
            </a:r>
          </a:p>
        </p:txBody>
      </p:sp>
      <p:sp>
        <p:nvSpPr>
          <p:cNvPr id="42" name="Text Box 56">
            <a:extLst>
              <a:ext uri="{FF2B5EF4-FFF2-40B4-BE49-F238E27FC236}">
                <a16:creationId xmlns:a16="http://schemas.microsoft.com/office/drawing/2014/main" id="{4B16EFAA-BF55-498A-9107-A7642714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448471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endParaRPr lang="en-US" altLang="zh-CN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56">
            <a:extLst>
              <a:ext uri="{FF2B5EF4-FFF2-40B4-BE49-F238E27FC236}">
                <a16:creationId xmlns:a16="http://schemas.microsoft.com/office/drawing/2014/main" id="{30A8C07D-7FE0-4D82-B65E-404BE9A4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421484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6CEC4F77-6FC6-4158-A992-309928B5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2421484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0</a:t>
            </a:r>
          </a:p>
        </p:txBody>
      </p:sp>
      <p:sp>
        <p:nvSpPr>
          <p:cNvPr id="46" name="Line 57">
            <a:extLst>
              <a:ext uri="{FF2B5EF4-FFF2-40B4-BE49-F238E27FC236}">
                <a16:creationId xmlns:a16="http://schemas.microsoft.com/office/drawing/2014/main" id="{82A32197-E52C-44D6-BD7E-0074E62DF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883446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Text Box 56">
            <a:extLst>
              <a:ext uri="{FF2B5EF4-FFF2-40B4-BE49-F238E27FC236}">
                <a16:creationId xmlns:a16="http://schemas.microsoft.com/office/drawing/2014/main" id="{8ED29205-DC8B-44EC-8BD1-C4E1528B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738984"/>
            <a:ext cx="55403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开始循环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58">
            <a:extLst>
              <a:ext uri="{FF2B5EF4-FFF2-40B4-BE49-F238E27FC236}">
                <a16:creationId xmlns:a16="http://schemas.microsoft.com/office/drawing/2014/main" id="{DF9D849E-5D6D-4837-892B-C6364F9B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980284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1</a:t>
            </a: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B85A4267-8DF3-4766-BC57-44A1F164C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434309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3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E9E1A56F-ACBE-4E15-8FAB-586C73BB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937546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9</a:t>
            </a:r>
          </a:p>
        </p:txBody>
      </p:sp>
      <p:sp>
        <p:nvSpPr>
          <p:cNvPr id="52" name="Line 57">
            <a:extLst>
              <a:ext uri="{FF2B5EF4-FFF2-40B4-BE49-F238E27FC236}">
                <a16:creationId xmlns:a16="http://schemas.microsoft.com/office/drawing/2014/main" id="{1CC0A453-DEF6-40B3-8F23-208408215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386684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Line 57">
            <a:extLst>
              <a:ext uri="{FF2B5EF4-FFF2-40B4-BE49-F238E27FC236}">
                <a16:creationId xmlns:a16="http://schemas.microsoft.com/office/drawing/2014/main" id="{E2F2D64C-E82B-4837-8D9E-D1A2029CA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891509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57">
            <a:extLst>
              <a:ext uri="{FF2B5EF4-FFF2-40B4-BE49-F238E27FC236}">
                <a16:creationId xmlns:a16="http://schemas.microsoft.com/office/drawing/2014/main" id="{324DDF0D-30DF-4682-A703-A2B09B451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323309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63806596-E95D-4F21-8D22-B84BE51EC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323309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4</a:t>
            </a:r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04459E87-8606-4EBA-88CE-4811C3F9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20134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结束循环，退出</a:t>
            </a:r>
            <a:endParaRPr lang="en-US" altLang="zh-CN" sz="240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58">
            <a:extLst>
              <a:ext uri="{FF2B5EF4-FFF2-40B4-BE49-F238E27FC236}">
                <a16:creationId xmlns:a16="http://schemas.microsoft.com/office/drawing/2014/main" id="{2E948566-687A-494A-AC8E-75092C992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06" y="525968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+mn-ea"/>
                <a:cs typeface="宋体" charset="0"/>
              </a:rPr>
              <a:t>9</a:t>
            </a: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8AFA4CDD-F29B-4D8D-A417-E90644F8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005064"/>
            <a:ext cx="2743200" cy="1512887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动作按钮: 后退或前一项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5B356E2-2CED-4C09-85E3-E337E60F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381328"/>
            <a:ext cx="685800" cy="461962"/>
          </a:xfrm>
          <a:prstGeom prst="actionButtonBackPrevious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5" grpId="0" autoUpdateAnimBg="0"/>
      <p:bldP spid="62" grpId="0" build="p" animBg="1" autoUpdateAnimBg="0"/>
      <p:bldP spid="28" grpId="0" animBg="1"/>
      <p:bldP spid="29" grpId="0" autoUpdateAnimBg="0"/>
      <p:bldP spid="30" grpId="0" autoUpdateAnimBg="0"/>
      <p:bldP spid="31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5" grpId="0" autoUpdateAnimBg="0"/>
      <p:bldP spid="56" grpId="0" autoUpdateAnimBg="0"/>
      <p:bldP spid="57" grpId="0" autoUpdateAnimBg="0"/>
      <p:bldP spid="45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E9E691FF-6C6B-4A80-BAD1-DED5C6407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</a:t>
            </a:r>
            <a:r>
              <a:rPr lang="en-US" altLang="zh-CN"/>
              <a:t> </a:t>
            </a:r>
            <a:r>
              <a:rPr lang="zh-CN" altLang="en-US"/>
              <a:t>环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 </a:t>
            </a:r>
            <a:r>
              <a:rPr lang="zh-CN" altLang="en-US"/>
              <a:t>嵌</a:t>
            </a:r>
            <a:r>
              <a:rPr lang="en-US" altLang="zh-CN"/>
              <a:t> </a:t>
            </a:r>
            <a:r>
              <a:rPr lang="zh-CN" altLang="en-US"/>
              <a:t>套</a:t>
            </a: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AA62C74D-E800-4CAB-B24F-3607CDB8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循环嵌套的形式</a:t>
            </a: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1B0620F9-C478-4AD3-8426-68620DCF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2971800" cy="2743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8725" name="Text Box 5">
            <a:extLst>
              <a:ext uri="{FF2B5EF4-FFF2-40B4-BE49-F238E27FC236}">
                <a16:creationId xmlns:a16="http://schemas.microsoft.com/office/drawing/2014/main" id="{7C07BD78-A388-4EE9-B39A-A0BD1D802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288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while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（表达式）</a:t>
            </a:r>
          </a:p>
        </p:txBody>
      </p:sp>
      <p:sp>
        <p:nvSpPr>
          <p:cNvPr id="158726" name="Text Box 6">
            <a:extLst>
              <a:ext uri="{FF2B5EF4-FFF2-40B4-BE49-F238E27FC236}">
                <a16:creationId xmlns:a16="http://schemas.microsoft.com/office/drawing/2014/main" id="{7CCC8865-D813-47EB-8E19-8A808F97F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{……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2E1E2447-AD52-4138-8987-3C9464EA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{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循环体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}</a:t>
            </a:r>
          </a:p>
        </p:txBody>
      </p:sp>
      <p:sp>
        <p:nvSpPr>
          <p:cNvPr id="158728" name="AutoShape 8">
            <a:extLst>
              <a:ext uri="{FF2B5EF4-FFF2-40B4-BE49-F238E27FC236}">
                <a16:creationId xmlns:a16="http://schemas.microsoft.com/office/drawing/2014/main" id="{95C64CE1-574E-41A9-9C80-B840348C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00400"/>
            <a:ext cx="2133600" cy="990600"/>
          </a:xfrm>
          <a:prstGeom prst="rightArrowCallout">
            <a:avLst>
              <a:gd name="adj1" fmla="val 12037"/>
              <a:gd name="adj2" fmla="val 25000"/>
              <a:gd name="adj3" fmla="val 21509"/>
              <a:gd name="adj4" fmla="val 86014"/>
            </a:avLst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58729" name="Text Box 9">
            <a:extLst>
              <a:ext uri="{FF2B5EF4-FFF2-40B4-BE49-F238E27FC236}">
                <a16:creationId xmlns:a16="http://schemas.microsoft.com/office/drawing/2014/main" id="{B02249F3-4626-42C9-AAB9-B0F32EF2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3141663"/>
            <a:ext cx="45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内循环</a:t>
            </a:r>
          </a:p>
        </p:txBody>
      </p:sp>
      <p:sp>
        <p:nvSpPr>
          <p:cNvPr id="158730" name="Text Box 10">
            <a:extLst>
              <a:ext uri="{FF2B5EF4-FFF2-40B4-BE49-F238E27FC236}">
                <a16:creationId xmlns:a16="http://schemas.microsoft.com/office/drawing/2014/main" id="{6396E36B-C34B-4ADF-B3CA-E04C0BAE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620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执行过程</a:t>
            </a:r>
          </a:p>
        </p:txBody>
      </p:sp>
      <p:sp>
        <p:nvSpPr>
          <p:cNvPr id="158731" name="Line 11">
            <a:extLst>
              <a:ext uri="{FF2B5EF4-FFF2-40B4-BE49-F238E27FC236}">
                <a16:creationId xmlns:a16="http://schemas.microsoft.com/office/drawing/2014/main" id="{70CA24E3-1AC9-496D-BA7C-F1DE35202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738" y="2110829"/>
            <a:ext cx="0" cy="4238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32" name="Text Box 12">
            <a:extLst>
              <a:ext uri="{FF2B5EF4-FFF2-40B4-BE49-F238E27FC236}">
                <a16:creationId xmlns:a16="http://schemas.microsoft.com/office/drawing/2014/main" id="{DEB85D8D-720F-4919-A853-4DADD1E8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1" y="2701082"/>
            <a:ext cx="19923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表达式为真？</a:t>
            </a:r>
          </a:p>
        </p:txBody>
      </p:sp>
      <p:sp>
        <p:nvSpPr>
          <p:cNvPr id="158733" name="AutoShape 13">
            <a:extLst>
              <a:ext uri="{FF2B5EF4-FFF2-40B4-BE49-F238E27FC236}">
                <a16:creationId xmlns:a16="http://schemas.microsoft.com/office/drawing/2014/main" id="{567CF72F-D908-4391-B868-97E35539B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2534692"/>
            <a:ext cx="2057400" cy="756000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58734" name="Line 14">
            <a:extLst>
              <a:ext uri="{FF2B5EF4-FFF2-40B4-BE49-F238E27FC236}">
                <a16:creationId xmlns:a16="http://schemas.microsoft.com/office/drawing/2014/main" id="{FA90AA2F-17F8-4318-8D06-6E7EED9199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8956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35" name="Text Box 15">
            <a:extLst>
              <a:ext uri="{FF2B5EF4-FFF2-40B4-BE49-F238E27FC236}">
                <a16:creationId xmlns:a16="http://schemas.microsoft.com/office/drawing/2014/main" id="{69CFFFDD-D246-4577-BEDE-D0EACE968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438400"/>
            <a:ext cx="4651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仿宋" panose="02010609060101010101" pitchFamily="49" charset="-122"/>
                <a:cs typeface="仿宋_GB2312" charset="0"/>
              </a:rPr>
              <a:t>假</a:t>
            </a:r>
          </a:p>
        </p:txBody>
      </p:sp>
      <p:sp>
        <p:nvSpPr>
          <p:cNvPr id="158736" name="Text Box 16">
            <a:extLst>
              <a:ext uri="{FF2B5EF4-FFF2-40B4-BE49-F238E27FC236}">
                <a16:creationId xmlns:a16="http://schemas.microsoft.com/office/drawing/2014/main" id="{02E47BAB-AD09-408E-8425-02D16D0B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for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(e1;e2;e3)</a:t>
            </a:r>
          </a:p>
        </p:txBody>
      </p:sp>
      <p:sp>
        <p:nvSpPr>
          <p:cNvPr id="158737" name="Text Box 17">
            <a:extLst>
              <a:ext uri="{FF2B5EF4-FFF2-40B4-BE49-F238E27FC236}">
                <a16:creationId xmlns:a16="http://schemas.microsoft.com/office/drawing/2014/main" id="{9EA456C0-EBBB-43DB-A005-8B1BCE50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   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……    }</a:t>
            </a:r>
          </a:p>
        </p:txBody>
      </p:sp>
      <p:sp>
        <p:nvSpPr>
          <p:cNvPr id="158738" name="Rectangle 18">
            <a:extLst>
              <a:ext uri="{FF2B5EF4-FFF2-40B4-BE49-F238E27FC236}">
                <a16:creationId xmlns:a16="http://schemas.microsoft.com/office/drawing/2014/main" id="{DC0F8CCC-92D6-453A-B1D4-7CFA43C6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2209800" cy="1905000"/>
          </a:xfrm>
          <a:prstGeom prst="rect">
            <a:avLst/>
          </a:prstGeom>
          <a:solidFill>
            <a:srgbClr val="66FFFF"/>
          </a:solidFill>
          <a:ln w="38100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执行内循环</a:t>
            </a:r>
          </a:p>
        </p:txBody>
      </p:sp>
      <p:sp>
        <p:nvSpPr>
          <p:cNvPr id="158739" name="Line 19">
            <a:extLst>
              <a:ext uri="{FF2B5EF4-FFF2-40B4-BE49-F238E27FC236}">
                <a16:creationId xmlns:a16="http://schemas.microsoft.com/office/drawing/2014/main" id="{C4842A5A-AF7F-4F38-9391-B823E11D8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715000"/>
            <a:ext cx="152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0" name="Line 20">
            <a:extLst>
              <a:ext uri="{FF2B5EF4-FFF2-40B4-BE49-F238E27FC236}">
                <a16:creationId xmlns:a16="http://schemas.microsoft.com/office/drawing/2014/main" id="{3A65D360-0C6B-4538-B1DE-BE63292D3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35200"/>
            <a:ext cx="0" cy="3479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1" name="Line 21">
            <a:extLst>
              <a:ext uri="{FF2B5EF4-FFF2-40B4-BE49-F238E27FC236}">
                <a16:creationId xmlns:a16="http://schemas.microsoft.com/office/drawing/2014/main" id="{ACA80A86-7F3F-45A4-BDFF-B593FE9BF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35200"/>
            <a:ext cx="15557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2" name="Line 22">
            <a:extLst>
              <a:ext uri="{FF2B5EF4-FFF2-40B4-BE49-F238E27FC236}">
                <a16:creationId xmlns:a16="http://schemas.microsoft.com/office/drawing/2014/main" id="{F8D3776E-1EA8-4F91-B678-D5D5075FA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00" y="2903379"/>
            <a:ext cx="0" cy="318991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3" name="Line 23">
            <a:extLst>
              <a:ext uri="{FF2B5EF4-FFF2-40B4-BE49-F238E27FC236}">
                <a16:creationId xmlns:a16="http://schemas.microsoft.com/office/drawing/2014/main" id="{1CA3F465-720F-4DBE-A74C-C7470B1F9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6093296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4" name="Line 24">
            <a:extLst>
              <a:ext uri="{FF2B5EF4-FFF2-40B4-BE49-F238E27FC236}">
                <a16:creationId xmlns:a16="http://schemas.microsoft.com/office/drawing/2014/main" id="{47C81112-9C74-4910-9EF9-46B96F25F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324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5" name="Rectangle 25">
            <a:extLst>
              <a:ext uri="{FF2B5EF4-FFF2-40B4-BE49-F238E27FC236}">
                <a16:creationId xmlns:a16="http://schemas.microsoft.com/office/drawing/2014/main" id="{FB97AAFB-0CFF-46BB-BD0F-956F794C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943600"/>
            <a:ext cx="1171575" cy="36512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仿宋" panose="02010609060101010101" pitchFamily="49" charset="-122"/>
              </a:rPr>
              <a:t>退出</a:t>
            </a:r>
          </a:p>
        </p:txBody>
      </p:sp>
      <p:sp>
        <p:nvSpPr>
          <p:cNvPr id="158746" name="Line 26">
            <a:extLst>
              <a:ext uri="{FF2B5EF4-FFF2-40B4-BE49-F238E27FC236}">
                <a16:creationId xmlns:a16="http://schemas.microsoft.com/office/drawing/2014/main" id="{E5AF5F59-E12D-41E4-93C8-C77FFB03A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738" y="548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7" name="Line 27">
            <a:extLst>
              <a:ext uri="{FF2B5EF4-FFF2-40B4-BE49-F238E27FC236}">
                <a16:creationId xmlns:a16="http://schemas.microsoft.com/office/drawing/2014/main" id="{44F37BEA-2D31-408B-BD6F-9575887B5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3000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仿宋" panose="02010609060101010101" pitchFamily="49" charset="-122"/>
            </a:endParaRPr>
          </a:p>
        </p:txBody>
      </p:sp>
      <p:sp>
        <p:nvSpPr>
          <p:cNvPr id="158748" name="Text Box 28">
            <a:extLst>
              <a:ext uri="{FF2B5EF4-FFF2-40B4-BE49-F238E27FC236}">
                <a16:creationId xmlns:a16="http://schemas.microsoft.com/office/drawing/2014/main" id="{A0E7A066-621D-452E-AC0D-50DE790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70" y="3168442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tIns="0" b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仿宋" panose="02010609060101010101" pitchFamily="49" charset="-122"/>
                <a:cs typeface="仿宋_GB2312" charset="0"/>
              </a:rPr>
              <a:t>真</a:t>
            </a:r>
            <a:endParaRPr lang="zh-CN" altLang="en-US" sz="2200" b="0">
              <a:latin typeface="Times New Roman" charset="0"/>
              <a:ea typeface="仿宋" panose="02010609060101010101" pitchFamily="49" charset="-122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  <p:bldP spid="158724" grpId="0" animBg="1"/>
      <p:bldP spid="158725" grpId="0" autoUpdateAnimBg="0"/>
      <p:bldP spid="158726" grpId="0" autoUpdateAnimBg="0"/>
      <p:bldP spid="158727" grpId="0" autoUpdateAnimBg="0"/>
      <p:bldP spid="158728" grpId="0" animBg="1"/>
      <p:bldP spid="158729" grpId="0" autoUpdateAnimBg="0"/>
      <p:bldP spid="158730" grpId="0" autoUpdateAnimBg="0"/>
      <p:bldP spid="158732" grpId="0" autoUpdateAnimBg="0"/>
      <p:bldP spid="158733" grpId="0" animBg="1"/>
      <p:bldP spid="158735" grpId="0" autoUpdateAnimBg="0"/>
      <p:bldP spid="158736" grpId="0" autoUpdateAnimBg="0"/>
      <p:bldP spid="158737" grpId="0" autoUpdateAnimBg="0"/>
      <p:bldP spid="158738" grpId="0" animBg="1" autoUpdateAnimBg="0"/>
      <p:bldP spid="158745" grpId="0" animBg="1" autoUpdateAnimBg="0"/>
      <p:bldP spid="15874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CB28FAD2-E217-483F-8DBD-9E068662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332656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</a:rPr>
              <a:t>1  </a:t>
            </a:r>
            <a:r>
              <a:rPr lang="zh-CN" altLang="en-US" sz="2400" dirty="0">
                <a:latin typeface="Arial" panose="020B0604020202020204" pitchFamily="34" charset="0"/>
              </a:rPr>
              <a:t>写出程序的运行结果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0802EA2D-F2A3-4DE3-9AD1-4047E4E2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18084"/>
            <a:ext cx="4446516" cy="5201424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k,j,m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m=0;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latin typeface="Arial" panose="020B0604020202020204" pitchFamily="34" charset="0"/>
              </a:rPr>
              <a:t>(k=3;k&lt;=4;k++)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latin typeface="Arial" panose="020B0604020202020204" pitchFamily="34" charset="0"/>
              </a:rPr>
              <a:t>(j=</a:t>
            </a:r>
            <a:r>
              <a:rPr lang="en-US" altLang="zh-CN" sz="2400" dirty="0" err="1">
                <a:latin typeface="Arial" panose="020B0604020202020204" pitchFamily="34" charset="0"/>
              </a:rPr>
              <a:t>k;j</a:t>
            </a:r>
            <a:r>
              <a:rPr lang="en-US" altLang="zh-CN" sz="2400" dirty="0">
                <a:latin typeface="Arial" panose="020B0604020202020204" pitchFamily="34" charset="0"/>
              </a:rPr>
              <a:t>&gt;=1;j--)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	m+=j;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&lt;&lt;m&lt;&lt;" ";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59812" name="Rectangle 68">
            <a:extLst>
              <a:ext uri="{FF2B5EF4-FFF2-40B4-BE49-F238E27FC236}">
                <a16:creationId xmlns:a16="http://schemas.microsoft.com/office/drawing/2014/main" id="{12BAEC91-7DB0-44A9-A74D-7F4DD324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352" y="2451528"/>
            <a:ext cx="1385431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9813" name="Text Box 69">
            <a:extLst>
              <a:ext uri="{FF2B5EF4-FFF2-40B4-BE49-F238E27FC236}">
                <a16:creationId xmlns:a16="http://schemas.microsoft.com/office/drawing/2014/main" id="{5E31252D-3C24-42A2-95D9-1D45227C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352" y="2516615"/>
            <a:ext cx="5578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E86E07B5-7182-48E4-A4C1-03CD5AE9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62" y="3954698"/>
            <a:ext cx="2743200" cy="818132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3320CD31-6879-40BC-ADF1-E0668E9F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19" y="3176319"/>
            <a:ext cx="3634989" cy="2518543"/>
          </a:xfrm>
          <a:prstGeom prst="rect">
            <a:avLst/>
          </a:prstGeom>
          <a:noFill/>
          <a:ln w="38100" cap="sq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9DC22C86-8E5B-4B8D-8253-56679A0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833"/>
              </p:ext>
            </p:extLst>
          </p:nvPr>
        </p:nvGraphicFramePr>
        <p:xfrm>
          <a:off x="4626028" y="688547"/>
          <a:ext cx="4285033" cy="5532198"/>
        </p:xfrm>
        <a:graphic>
          <a:graphicData uri="http://schemas.openxmlformats.org/drawingml/2006/table">
            <a:tbl>
              <a:tblPr firstRow="1" bandRow="1"/>
              <a:tblGrid>
                <a:gridCol w="693066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693066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79106574"/>
                    </a:ext>
                  </a:extLst>
                </a:gridCol>
                <a:gridCol w="1674765">
                  <a:extLst>
                    <a:ext uri="{9D8B030D-6E8A-4147-A177-3AD203B41FA5}">
                      <a16:colId xmlns:a16="http://schemas.microsoft.com/office/drawing/2014/main" val="1560473824"/>
                    </a:ext>
                  </a:extLst>
                </a:gridCol>
              </a:tblGrid>
              <a:tr h="6473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2419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25055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81909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18330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33725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11083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97146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25316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57120"/>
                  </a:ext>
                </a:extLst>
              </a:tr>
            </a:tbl>
          </a:graphicData>
        </a:graphic>
      </p:graphicFrame>
      <p:sp>
        <p:nvSpPr>
          <p:cNvPr id="71" name="Text Box 23">
            <a:extLst>
              <a:ext uri="{FF2B5EF4-FFF2-40B4-BE49-F238E27FC236}">
                <a16:creationId xmlns:a16="http://schemas.microsoft.com/office/drawing/2014/main" id="{58BBF607-6C4C-4940-872F-EB0D5710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771647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k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AD5A27D3-65E8-4E5F-8EAF-CD99E807E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000" y="1780937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FA9583AE-E017-4C1A-9C1F-CEAA8F2A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1779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6129FC35-00D9-4011-A99E-D16A767B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2211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5</a:t>
            </a:r>
            <a:endParaRPr lang="en-US" altLang="zh-CN" sz="2400" dirty="0">
              <a:solidFill>
                <a:srgbClr val="4B4D4F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 Box 29">
            <a:extLst>
              <a:ext uri="{FF2B5EF4-FFF2-40B4-BE49-F238E27FC236}">
                <a16:creationId xmlns:a16="http://schemas.microsoft.com/office/drawing/2014/main" id="{43F98C6A-7464-4CC1-86FD-E10204BE7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2679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6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7F53D8D1-310F-4075-A6F8-F58F63C62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2211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D423325E-80AB-4A9A-AC52-88A84D8A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771647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j</a:t>
            </a:r>
          </a:p>
        </p:txBody>
      </p:sp>
      <p:sp>
        <p:nvSpPr>
          <p:cNvPr id="80" name="Text Box 23">
            <a:extLst>
              <a:ext uri="{FF2B5EF4-FFF2-40B4-BE49-F238E27FC236}">
                <a16:creationId xmlns:a16="http://schemas.microsoft.com/office/drawing/2014/main" id="{4DBEDED7-55A7-48B5-96FB-51E5486D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771647"/>
            <a:ext cx="80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81" name="Text Box 24">
            <a:extLst>
              <a:ext uri="{FF2B5EF4-FFF2-40B4-BE49-F238E27FC236}">
                <a16:creationId xmlns:a16="http://schemas.microsoft.com/office/drawing/2014/main" id="{DE5C3E53-3C8E-4993-92ED-A543FA7C3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1779647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3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5CC7184A-591D-4D1D-B99B-5ADE7B0F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2679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9762" name="Text Box 18">
            <a:extLst>
              <a:ext uri="{FF2B5EF4-FFF2-40B4-BE49-F238E27FC236}">
                <a16:creationId xmlns:a16="http://schemas.microsoft.com/office/drawing/2014/main" id="{55E13D32-A795-40BA-BA10-86F11A80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175" y="1336291"/>
            <a:ext cx="1700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初值：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0</a:t>
            </a:r>
            <a:endParaRPr lang="zh-CN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EC7C6C66-64DF-4AD0-A8BC-B86A09E5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3111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0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FF44DE16-339E-46E9-8B54-B855FF2F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215" y="3092884"/>
            <a:ext cx="172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sym typeface="Monotype Sorts" charset="2"/>
              </a:rPr>
              <a:t>退出内循环</a:t>
            </a:r>
            <a:r>
              <a:rPr lang="en-US" altLang="zh-CN" dirty="0"/>
              <a:t>   </a:t>
            </a:r>
          </a:p>
        </p:txBody>
      </p:sp>
      <p:sp>
        <p:nvSpPr>
          <p:cNvPr id="98" name="Text Box 23">
            <a:extLst>
              <a:ext uri="{FF2B5EF4-FFF2-40B4-BE49-F238E27FC236}">
                <a16:creationId xmlns:a16="http://schemas.microsoft.com/office/drawing/2014/main" id="{D68D8A79-8AD4-45B5-93E1-EAA2E77D8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440" y="771647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备注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24">
            <a:extLst>
              <a:ext uri="{FF2B5EF4-FFF2-40B4-BE49-F238E27FC236}">
                <a16:creationId xmlns:a16="http://schemas.microsoft.com/office/drawing/2014/main" id="{00F4D3BD-F46C-4571-B4CC-1825355C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000" y="3543647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0" name="Text Box 24">
            <a:extLst>
              <a:ext uri="{FF2B5EF4-FFF2-40B4-BE49-F238E27FC236}">
                <a16:creationId xmlns:a16="http://schemas.microsoft.com/office/drawing/2014/main" id="{0F046268-8681-4BC2-A4C3-FA28B4DE7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3543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1" name="Text Box 24">
            <a:extLst>
              <a:ext uri="{FF2B5EF4-FFF2-40B4-BE49-F238E27FC236}">
                <a16:creationId xmlns:a16="http://schemas.microsoft.com/office/drawing/2014/main" id="{15BCD1BC-A576-47E8-A6ED-EE45D8F5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3543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F7A6C90B-8210-4E13-BB05-D3BF74C68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3975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104" name="Text Box 24">
            <a:extLst>
              <a:ext uri="{FF2B5EF4-FFF2-40B4-BE49-F238E27FC236}">
                <a16:creationId xmlns:a16="http://schemas.microsoft.com/office/drawing/2014/main" id="{51AF58D9-D6A9-46C2-AF22-E6337AD46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4407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5" name="Text Box 24">
            <a:extLst>
              <a:ext uri="{FF2B5EF4-FFF2-40B4-BE49-F238E27FC236}">
                <a16:creationId xmlns:a16="http://schemas.microsoft.com/office/drawing/2014/main" id="{D59FE513-8A13-4224-A56F-D8341771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4407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08" name="Text Box 24">
            <a:extLst>
              <a:ext uri="{FF2B5EF4-FFF2-40B4-BE49-F238E27FC236}">
                <a16:creationId xmlns:a16="http://schemas.microsoft.com/office/drawing/2014/main" id="{B81E6BD9-ACE7-4176-990D-F29F9978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4875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9" name="Text Box 24">
            <a:extLst>
              <a:ext uri="{FF2B5EF4-FFF2-40B4-BE49-F238E27FC236}">
                <a16:creationId xmlns:a16="http://schemas.microsoft.com/office/drawing/2014/main" id="{8D49B0EA-396C-403D-AAE7-E9A8E9D3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4875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10" name="Text Box 24">
            <a:extLst>
              <a:ext uri="{FF2B5EF4-FFF2-40B4-BE49-F238E27FC236}">
                <a16:creationId xmlns:a16="http://schemas.microsoft.com/office/drawing/2014/main" id="{27FF016E-3734-481F-B3D7-E7A03EC2E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000" y="5343647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1" name="Text Box 28">
            <a:extLst>
              <a:ext uri="{FF2B5EF4-FFF2-40B4-BE49-F238E27FC236}">
                <a16:creationId xmlns:a16="http://schemas.microsoft.com/office/drawing/2014/main" id="{E56FF47F-B1BD-4337-A3B5-AC97955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343" y="5311144"/>
            <a:ext cx="184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sym typeface="Monotype Sorts" charset="2"/>
              </a:rPr>
              <a:t>退出内循环</a:t>
            </a:r>
            <a:r>
              <a:rPr lang="en-US" altLang="zh-CN" dirty="0"/>
              <a:t>   </a:t>
            </a:r>
          </a:p>
        </p:txBody>
      </p:sp>
      <p:sp>
        <p:nvSpPr>
          <p:cNvPr id="112" name="Text Box 24">
            <a:extLst>
              <a:ext uri="{FF2B5EF4-FFF2-40B4-BE49-F238E27FC236}">
                <a16:creationId xmlns:a16="http://schemas.microsoft.com/office/drawing/2014/main" id="{6322E267-0B8C-496A-B544-BB084D3A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000" y="5775647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E25BF588-EE46-4B36-84A2-E1ED1DED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677" y="5775647"/>
            <a:ext cx="184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sym typeface="Monotype Sorts" charset="2"/>
              </a:rPr>
              <a:t>退出外循环</a:t>
            </a:r>
            <a:r>
              <a:rPr lang="en-US" altLang="zh-CN" dirty="0"/>
              <a:t>   </a:t>
            </a:r>
          </a:p>
        </p:txBody>
      </p:sp>
      <p:sp>
        <p:nvSpPr>
          <p:cNvPr id="114" name="Text Box 69">
            <a:extLst>
              <a:ext uri="{FF2B5EF4-FFF2-40B4-BE49-F238E27FC236}">
                <a16:creationId xmlns:a16="http://schemas.microsoft.com/office/drawing/2014/main" id="{C6B91C9E-49A3-4FEC-8C73-9A9F2254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392" y="2514726"/>
            <a:ext cx="5578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CC3039BC-4FCB-487F-B03A-6DC4DD6C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672447"/>
            <a:ext cx="160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m=3+2+1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FFB98786-7AA2-4957-AFB4-25D5B285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288" y="4827284"/>
            <a:ext cx="1903748" cy="6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ts val="21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m=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  <a:p>
            <a:pPr algn="just" eaLnBrk="1" hangingPunct="1">
              <a:lnSpc>
                <a:spcPts val="21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4+3+2+1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C7A486E2-5FD4-433E-8178-F95CDA85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4005064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9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8" grpId="0" build="p" animBg="1" autoUpdateAnimBg="0"/>
      <p:bldP spid="159812" grpId="0" animBg="1"/>
      <p:bldP spid="159813" grpId="0" autoUpdateAnimBg="0"/>
      <p:bldP spid="67" grpId="0" animBg="1"/>
      <p:bldP spid="68" grpId="0" animBg="1"/>
      <p:bldP spid="71" grpId="0" autoUpdateAnimBg="0"/>
      <p:bldP spid="72" grpId="0" autoUpdateAnimBg="0"/>
      <p:bldP spid="73" grpId="0" autoUpdateAnimBg="0"/>
      <p:bldP spid="75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159762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3" grpId="0" autoUpdateAnimBg="0"/>
      <p:bldP spid="104" grpId="0" autoUpdateAnimBg="0"/>
      <p:bldP spid="105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45" grpId="0" autoUpdateAnimBg="0"/>
      <p:bldP spid="47" grpId="0" autoUpdateAnimBg="0"/>
      <p:bldP spid="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CB28FAD2-E217-483F-8DBD-9E068662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548680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</a:rPr>
              <a:t>2  </a:t>
            </a:r>
            <a:r>
              <a:rPr lang="zh-CN" altLang="en-US" sz="2400" dirty="0">
                <a:latin typeface="Arial" panose="020B0604020202020204" pitchFamily="34" charset="0"/>
              </a:rPr>
              <a:t>写出程序的运行结果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0802EA2D-F2A3-4DE3-9AD1-4047E4E2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34108"/>
            <a:ext cx="4446516" cy="5201424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k,j,m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latin typeface="Arial" panose="020B0604020202020204" pitchFamily="34" charset="0"/>
              </a:rPr>
              <a:t>(k=3;k&lt;=4;k++)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m=0;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latin typeface="Arial" panose="020B0604020202020204" pitchFamily="34" charset="0"/>
              </a:rPr>
              <a:t>(j=</a:t>
            </a:r>
            <a:r>
              <a:rPr lang="en-US" altLang="zh-CN" sz="2400" dirty="0" err="1">
                <a:latin typeface="Arial" panose="020B0604020202020204" pitchFamily="34" charset="0"/>
              </a:rPr>
              <a:t>k;j</a:t>
            </a:r>
            <a:r>
              <a:rPr lang="en-US" altLang="zh-CN" sz="2400" dirty="0">
                <a:latin typeface="Arial" panose="020B0604020202020204" pitchFamily="34" charset="0"/>
              </a:rPr>
              <a:t>&gt;=1;j--)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	m+=j;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&lt;&lt;m&lt;&lt;" ";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ts val="2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59812" name="Rectangle 68">
            <a:extLst>
              <a:ext uri="{FF2B5EF4-FFF2-40B4-BE49-F238E27FC236}">
                <a16:creationId xmlns:a16="http://schemas.microsoft.com/office/drawing/2014/main" id="{12BAEC91-7DB0-44A9-A74D-7F4DD324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352" y="2420888"/>
            <a:ext cx="1385431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9813" name="Text Box 69">
            <a:extLst>
              <a:ext uri="{FF2B5EF4-FFF2-40B4-BE49-F238E27FC236}">
                <a16:creationId xmlns:a16="http://schemas.microsoft.com/office/drawing/2014/main" id="{5E31252D-3C24-42A2-95D9-1D45227C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352" y="2485975"/>
            <a:ext cx="5578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E86E07B5-7182-48E4-A4C1-03CD5AE9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62" y="4170722"/>
            <a:ext cx="2743200" cy="818132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3320CD31-6879-40BC-ADF1-E0668E9F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19" y="3077189"/>
            <a:ext cx="3634989" cy="2833697"/>
          </a:xfrm>
          <a:prstGeom prst="rect">
            <a:avLst/>
          </a:prstGeom>
          <a:noFill/>
          <a:ln w="38100" cap="sq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9DC22C86-8E5B-4B8D-8253-56679A0A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81183"/>
              </p:ext>
            </p:extLst>
          </p:nvPr>
        </p:nvGraphicFramePr>
        <p:xfrm>
          <a:off x="4626028" y="332656"/>
          <a:ext cx="4285033" cy="5976273"/>
        </p:xfrm>
        <a:graphic>
          <a:graphicData uri="http://schemas.openxmlformats.org/drawingml/2006/table">
            <a:tbl>
              <a:tblPr firstRow="1" bandRow="1"/>
              <a:tblGrid>
                <a:gridCol w="693066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  <a:gridCol w="693066">
                  <a:extLst>
                    <a:ext uri="{9D8B030D-6E8A-4147-A177-3AD203B41FA5}">
                      <a16:colId xmlns:a16="http://schemas.microsoft.com/office/drawing/2014/main" val="298084290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79106574"/>
                    </a:ext>
                  </a:extLst>
                </a:gridCol>
                <a:gridCol w="1674765">
                  <a:extLst>
                    <a:ext uri="{9D8B030D-6E8A-4147-A177-3AD203B41FA5}">
                      <a16:colId xmlns:a16="http://schemas.microsoft.com/office/drawing/2014/main" val="1560473824"/>
                    </a:ext>
                  </a:extLst>
                </a:gridCol>
              </a:tblGrid>
              <a:tr h="6473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F4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4440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2419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25055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81909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18330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33725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11083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97146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25316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57120"/>
                  </a:ext>
                </a:extLst>
              </a:tr>
              <a:tr h="444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4D4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65163"/>
                  </a:ext>
                </a:extLst>
              </a:tr>
            </a:tbl>
          </a:graphicData>
        </a:graphic>
      </p:graphicFrame>
      <p:sp>
        <p:nvSpPr>
          <p:cNvPr id="71" name="Text Box 23">
            <a:extLst>
              <a:ext uri="{FF2B5EF4-FFF2-40B4-BE49-F238E27FC236}">
                <a16:creationId xmlns:a16="http://schemas.microsoft.com/office/drawing/2014/main" id="{58BBF607-6C4C-4940-872F-EB0D5710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415756"/>
            <a:ext cx="89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k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AD5A27D3-65E8-4E5F-8EAF-CD99E807E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000" y="991756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FA9583AE-E017-4C1A-9C1F-CEAA8F2A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1423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6129FC35-00D9-4011-A99E-D16A767B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1855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5</a:t>
            </a:r>
            <a:endParaRPr lang="en-US" altLang="zh-CN" sz="2400" dirty="0">
              <a:solidFill>
                <a:srgbClr val="4B4D4F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 Box 29">
            <a:extLst>
              <a:ext uri="{FF2B5EF4-FFF2-40B4-BE49-F238E27FC236}">
                <a16:creationId xmlns:a16="http://schemas.microsoft.com/office/drawing/2014/main" id="{43F98C6A-7464-4CC1-86FD-E10204BE7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2323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6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7F53D8D1-310F-4075-A6F8-F58F63C62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1855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D423325E-80AB-4A9A-AC52-88A84D8A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415756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j</a:t>
            </a:r>
          </a:p>
        </p:txBody>
      </p:sp>
      <p:sp>
        <p:nvSpPr>
          <p:cNvPr id="80" name="Text Box 23">
            <a:extLst>
              <a:ext uri="{FF2B5EF4-FFF2-40B4-BE49-F238E27FC236}">
                <a16:creationId xmlns:a16="http://schemas.microsoft.com/office/drawing/2014/main" id="{4DBEDED7-55A7-48B5-96FB-51E5486D2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415756"/>
            <a:ext cx="80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81" name="Text Box 24">
            <a:extLst>
              <a:ext uri="{FF2B5EF4-FFF2-40B4-BE49-F238E27FC236}">
                <a16:creationId xmlns:a16="http://schemas.microsoft.com/office/drawing/2014/main" id="{DE5C3E53-3C8E-4993-92ED-A543FA7C3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1423756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3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5CC7184A-591D-4D1D-B99B-5ADE7B0F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2323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1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9762" name="Text Box 18">
            <a:extLst>
              <a:ext uri="{FF2B5EF4-FFF2-40B4-BE49-F238E27FC236}">
                <a16:creationId xmlns:a16="http://schemas.microsoft.com/office/drawing/2014/main" id="{55E13D32-A795-40BA-BA10-86F11A80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991756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0</a:t>
            </a:r>
            <a:endParaRPr lang="zh-CN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EC7C6C66-64DF-4AD0-A8BC-B86A09E5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2755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0</a:t>
            </a:r>
            <a:r>
              <a:rPr lang="en-US" altLang="zh-CN" sz="2400" dirty="0">
                <a:solidFill>
                  <a:srgbClr val="4B4D4F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FF44DE16-339E-46E9-8B54-B855FF2F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215" y="2736993"/>
            <a:ext cx="172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sym typeface="Monotype Sorts" charset="2"/>
              </a:rPr>
              <a:t>退出内循环</a:t>
            </a:r>
            <a:r>
              <a:rPr lang="en-US" altLang="zh-CN" dirty="0"/>
              <a:t>   </a:t>
            </a:r>
          </a:p>
        </p:txBody>
      </p:sp>
      <p:sp>
        <p:nvSpPr>
          <p:cNvPr id="98" name="Text Box 23">
            <a:extLst>
              <a:ext uri="{FF2B5EF4-FFF2-40B4-BE49-F238E27FC236}">
                <a16:creationId xmlns:a16="http://schemas.microsoft.com/office/drawing/2014/main" id="{D68D8A79-8AD4-45B5-93E1-EAA2E77D8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440" y="415756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备注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24">
            <a:extLst>
              <a:ext uri="{FF2B5EF4-FFF2-40B4-BE49-F238E27FC236}">
                <a16:creationId xmlns:a16="http://schemas.microsoft.com/office/drawing/2014/main" id="{00F4D3BD-F46C-4571-B4CC-1825355C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000" y="3187756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0" name="Text Box 24">
            <a:extLst>
              <a:ext uri="{FF2B5EF4-FFF2-40B4-BE49-F238E27FC236}">
                <a16:creationId xmlns:a16="http://schemas.microsoft.com/office/drawing/2014/main" id="{0F046268-8681-4BC2-A4C3-FA28B4DE7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3664868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1" name="Text Box 24">
            <a:extLst>
              <a:ext uri="{FF2B5EF4-FFF2-40B4-BE49-F238E27FC236}">
                <a16:creationId xmlns:a16="http://schemas.microsoft.com/office/drawing/2014/main" id="{15BCD1BC-A576-47E8-A6ED-EE45D8F5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3664868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2" name="Text Box 24">
            <a:extLst>
              <a:ext uri="{FF2B5EF4-FFF2-40B4-BE49-F238E27FC236}">
                <a16:creationId xmlns:a16="http://schemas.microsoft.com/office/drawing/2014/main" id="{596968F3-9BB1-4E29-A67C-31EABF7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4067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F7A6C90B-8210-4E13-BB05-D3BF74C68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4067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04" name="Text Box 24">
            <a:extLst>
              <a:ext uri="{FF2B5EF4-FFF2-40B4-BE49-F238E27FC236}">
                <a16:creationId xmlns:a16="http://schemas.microsoft.com/office/drawing/2014/main" id="{51AF58D9-D6A9-46C2-AF22-E6337AD46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4499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5" name="Text Box 24">
            <a:extLst>
              <a:ext uri="{FF2B5EF4-FFF2-40B4-BE49-F238E27FC236}">
                <a16:creationId xmlns:a16="http://schemas.microsoft.com/office/drawing/2014/main" id="{D59FE513-8A13-4224-A56F-D8341771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4499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08" name="Text Box 24">
            <a:extLst>
              <a:ext uri="{FF2B5EF4-FFF2-40B4-BE49-F238E27FC236}">
                <a16:creationId xmlns:a16="http://schemas.microsoft.com/office/drawing/2014/main" id="{B81E6BD9-ACE7-4176-990D-F29F9978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00" y="4967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9" name="Text Box 24">
            <a:extLst>
              <a:ext uri="{FF2B5EF4-FFF2-40B4-BE49-F238E27FC236}">
                <a16:creationId xmlns:a16="http://schemas.microsoft.com/office/drawing/2014/main" id="{8D49B0EA-396C-403D-AAE7-E9A8E9D3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4967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10" name="Text Box 24">
            <a:extLst>
              <a:ext uri="{FF2B5EF4-FFF2-40B4-BE49-F238E27FC236}">
                <a16:creationId xmlns:a16="http://schemas.microsoft.com/office/drawing/2014/main" id="{27FF016E-3734-481F-B3D7-E7A03EC2E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000" y="5435499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1" name="Text Box 28">
            <a:extLst>
              <a:ext uri="{FF2B5EF4-FFF2-40B4-BE49-F238E27FC236}">
                <a16:creationId xmlns:a16="http://schemas.microsoft.com/office/drawing/2014/main" id="{E56FF47F-B1BD-4337-A3B5-AC97955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343" y="5402996"/>
            <a:ext cx="184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sym typeface="Monotype Sorts" charset="2"/>
              </a:rPr>
              <a:t>退出内循环</a:t>
            </a:r>
            <a:r>
              <a:rPr lang="en-US" altLang="zh-CN" dirty="0"/>
              <a:t>   </a:t>
            </a:r>
          </a:p>
        </p:txBody>
      </p:sp>
      <p:sp>
        <p:nvSpPr>
          <p:cNvPr id="114" name="Text Box 69">
            <a:extLst>
              <a:ext uri="{FF2B5EF4-FFF2-40B4-BE49-F238E27FC236}">
                <a16:creationId xmlns:a16="http://schemas.microsoft.com/office/drawing/2014/main" id="{C6B91C9E-49A3-4FEC-8C73-9A9F2254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392" y="2484086"/>
            <a:ext cx="5578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2" name="Text Box 24">
            <a:extLst>
              <a:ext uri="{FF2B5EF4-FFF2-40B4-BE49-F238E27FC236}">
                <a16:creationId xmlns:a16="http://schemas.microsoft.com/office/drawing/2014/main" id="{6BBB6B44-2913-424F-970A-84BA39F80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00" y="3187756"/>
            <a:ext cx="864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D9709F45-4237-4909-B308-2558E3C5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847655"/>
            <a:ext cx="86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7A7CDDB-567B-4BB9-8E9E-6F79A0E5E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5847655"/>
            <a:ext cx="184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4B4D4F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sym typeface="Monotype Sorts" charset="2"/>
              </a:rPr>
              <a:t>退出外循环</a:t>
            </a:r>
            <a:r>
              <a:rPr lang="en-US" altLang="zh-CN" dirty="0"/>
              <a:t>   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B96CBC-3C3C-4A0D-8D1F-D69D2B92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288" y="2276872"/>
            <a:ext cx="160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m=3+2+1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0C9B1F15-29A9-4EF1-BAC5-481F63A9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288" y="5013176"/>
            <a:ext cx="1903748" cy="36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ts val="21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m=4+3+2+1</a:t>
            </a:r>
            <a:endParaRPr lang="zh-CN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AutoShape 6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6F03971-1D0D-4B28-BB35-3CF15BED6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actionButtonBackPrevious">
            <a:avLst/>
          </a:prstGeom>
          <a:solidFill>
            <a:srgbClr val="EAEAEA"/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9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8" grpId="0" build="p" animBg="1" autoUpdateAnimBg="0"/>
      <p:bldP spid="159812" grpId="0" animBg="1"/>
      <p:bldP spid="159813" grpId="0" autoUpdateAnimBg="0"/>
      <p:bldP spid="67" grpId="0" animBg="1"/>
      <p:bldP spid="68" grpId="0" animBg="1"/>
      <p:bldP spid="71" grpId="0" autoUpdateAnimBg="0"/>
      <p:bldP spid="72" grpId="0" autoUpdateAnimBg="0"/>
      <p:bldP spid="73" grpId="0" autoUpdateAnimBg="0"/>
      <p:bldP spid="75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159762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utoUpdateAnimBg="0"/>
      <p:bldP spid="105" grpId="0" autoUpdateAnimBg="0"/>
      <p:bldP spid="108" grpId="0" autoUpdateAnimBg="0"/>
      <p:bldP spid="109" grpId="0" autoUpdateAnimBg="0"/>
      <p:bldP spid="110" grpId="0" autoUpdateAnimBg="0"/>
      <p:bldP spid="111" grpId="0" autoUpdateAnimBg="0"/>
      <p:bldP spid="114" grpId="0" autoUpdateAnimBg="0"/>
      <p:bldP spid="42" grpId="0" autoUpdateAnimBg="0"/>
      <p:bldP spid="43" grpId="0" autoUpdateAnimBg="0"/>
      <p:bldP spid="44" grpId="0" autoUpdateAnimBg="0"/>
      <p:bldP spid="47" grpId="0" autoUpdateAnimBg="0"/>
      <p:bldP spid="50" grpId="0" autoUpdateAnimBg="0"/>
      <p:bldP spid="51" grpId="0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2_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8125</TotalTime>
  <Words>1558</Words>
  <Application>Microsoft Office PowerPoint</Application>
  <PresentationFormat>全屏显示(4:3)</PresentationFormat>
  <Paragraphs>527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3</vt:i4>
      </vt:variant>
    </vt:vector>
  </HeadingPairs>
  <TitlesOfParts>
    <vt:vector size="38" baseType="lpstr">
      <vt:lpstr>Monotype Sorts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Wingdings 3</vt:lpstr>
      <vt:lpstr>Cdesignd</vt:lpstr>
      <vt:lpstr>2_Cdesignd</vt:lpstr>
      <vt:lpstr>高级语言程序设计</vt:lpstr>
      <vt:lpstr>while循环</vt:lpstr>
      <vt:lpstr>PowerPoint 演示文稿</vt:lpstr>
      <vt:lpstr>do-while循环</vt:lpstr>
      <vt:lpstr>for循环</vt:lpstr>
      <vt:lpstr>PowerPoint 演示文稿</vt:lpstr>
      <vt:lpstr>循 环 的 嵌 套</vt:lpstr>
      <vt:lpstr>PowerPoint 演示文稿</vt:lpstr>
      <vt:lpstr>PowerPoint 演示文稿</vt:lpstr>
      <vt:lpstr>举  例</vt:lpstr>
      <vt:lpstr>循环结构典型算法</vt:lpstr>
      <vt:lpstr>循环结构典型算法</vt:lpstr>
      <vt:lpstr>循环结构典型算法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算法</vt:lpstr>
      <vt:lpstr>程序举例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358</cp:revision>
  <cp:lastPrinted>2000-03-02T02:46:32Z</cp:lastPrinted>
  <dcterms:created xsi:type="dcterms:W3CDTF">2000-02-28T03:44:08Z</dcterms:created>
  <dcterms:modified xsi:type="dcterms:W3CDTF">2018-03-26T12:06:16Z</dcterms:modified>
</cp:coreProperties>
</file>