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  <p:sldMasterId id="2147483671" r:id="rId2"/>
  </p:sldMasterIdLst>
  <p:notesMasterIdLst>
    <p:notesMasterId r:id="rId16"/>
  </p:notesMasterIdLst>
  <p:handoutMasterIdLst>
    <p:handoutMasterId r:id="rId17"/>
  </p:handoutMasterIdLst>
  <p:sldIdLst>
    <p:sldId id="267" r:id="rId3"/>
    <p:sldId id="373" r:id="rId4"/>
    <p:sldId id="385" r:id="rId5"/>
    <p:sldId id="386" r:id="rId6"/>
    <p:sldId id="387" r:id="rId7"/>
    <p:sldId id="388" r:id="rId8"/>
    <p:sldId id="381" r:id="rId9"/>
    <p:sldId id="382" r:id="rId10"/>
    <p:sldId id="391" r:id="rId11"/>
    <p:sldId id="383" r:id="rId12"/>
    <p:sldId id="384" r:id="rId13"/>
    <p:sldId id="392" r:id="rId14"/>
    <p:sldId id="389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6EFFF3"/>
    <a:srgbClr val="42BDFF"/>
    <a:srgbClr val="545DFF"/>
    <a:srgbClr val="63FFD5"/>
    <a:srgbClr val="76FFC6"/>
    <a:srgbClr val="54FF9E"/>
    <a:srgbClr val="0C4204"/>
    <a:srgbClr val="105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758CF4D-95FA-4C0C-AC9E-E3608AD57F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537BD26-D459-42A7-97A6-139DA4FF82F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BB278191-7A92-4E4B-A556-4479135224B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46BEB64C-B955-4575-8481-DA3E293315C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B51EC00-CF0F-4D60-9108-DE46971CE9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B0F532E5-9619-4BCE-89E3-2388AE2A5E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570F5BB6-A6DB-482C-8C5F-44AFF0B7C6A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109DF0EE-738E-4888-B81C-960F895D00D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DE0A82F6-AACE-4B78-8D69-DCF0C9C9442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7462" name="Rectangle 6">
            <a:extLst>
              <a:ext uri="{FF2B5EF4-FFF2-40B4-BE49-F238E27FC236}">
                <a16:creationId xmlns:a16="http://schemas.microsoft.com/office/drawing/2014/main" id="{44852E30-3F6F-4DA8-A009-CBAE43CA3E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7463" name="Rectangle 7">
            <a:extLst>
              <a:ext uri="{FF2B5EF4-FFF2-40B4-BE49-F238E27FC236}">
                <a16:creationId xmlns:a16="http://schemas.microsoft.com/office/drawing/2014/main" id="{8E1F0781-9D99-4FAF-9FC8-609C26A2D2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14CD50-AD5B-4103-933C-9110D553FA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79DC81A-8F97-43C6-AE15-7CCF4CCF7E0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>
              <a:extLst>
                <a:ext uri="{FF2B5EF4-FFF2-40B4-BE49-F238E27FC236}">
                  <a16:creationId xmlns:a16="http://schemas.microsoft.com/office/drawing/2014/main" id="{47B20E35-9F26-4499-A1D1-0A98CFA244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>
              <a:extLst>
                <a:ext uri="{FF2B5EF4-FFF2-40B4-BE49-F238E27FC236}">
                  <a16:creationId xmlns:a16="http://schemas.microsoft.com/office/drawing/2014/main" id="{2FA08E2D-4919-41E1-BB8F-60FF61246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>
              <a:extLst>
                <a:ext uri="{FF2B5EF4-FFF2-40B4-BE49-F238E27FC236}">
                  <a16:creationId xmlns:a16="http://schemas.microsoft.com/office/drawing/2014/main" id="{C8F4DC17-DE63-43AA-BE54-DB05DEACA7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>
              <a:extLst>
                <a:ext uri="{FF2B5EF4-FFF2-40B4-BE49-F238E27FC236}">
                  <a16:creationId xmlns:a16="http://schemas.microsoft.com/office/drawing/2014/main" id="{32A22807-E598-4810-BC22-F6270CE2D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3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884AEDF-9264-4390-852E-8FAC49479D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 b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36567BB-749E-4424-A0D1-835E994DF4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6DB468B8-AB06-4253-A0D1-18429358C2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7B81932-FA16-4D52-B39E-645A7924DE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21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19900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21298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A3496C6-00E9-4A6C-A8A5-11C4494350A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>
              <a:extLst>
                <a:ext uri="{FF2B5EF4-FFF2-40B4-BE49-F238E27FC236}">
                  <a16:creationId xmlns:a16="http://schemas.microsoft.com/office/drawing/2014/main" id="{B5728764-C302-44D5-A3D2-FE2D4D70A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>
              <a:extLst>
                <a:ext uri="{FF2B5EF4-FFF2-40B4-BE49-F238E27FC236}">
                  <a16:creationId xmlns:a16="http://schemas.microsoft.com/office/drawing/2014/main" id="{ADAE0F0B-4CC7-4259-B9CB-3E5DDBF21A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>
              <a:extLst>
                <a:ext uri="{FF2B5EF4-FFF2-40B4-BE49-F238E27FC236}">
                  <a16:creationId xmlns:a16="http://schemas.microsoft.com/office/drawing/2014/main" id="{50BBB1CC-D7AA-469A-9866-EF32496488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>
              <a:extLst>
                <a:ext uri="{FF2B5EF4-FFF2-40B4-BE49-F238E27FC236}">
                  <a16:creationId xmlns:a16="http://schemas.microsoft.com/office/drawing/2014/main" id="{7994F1D3-D85A-4C00-989B-F0105CA50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3546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93547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3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9CDD2392-6CFE-48B1-ACDC-E51712E57F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F0BF51C-77A7-4AD5-8EF6-4BEBEA3A68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F9B575D7-143C-4352-BEC2-3A834F6798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06D6A48-4A1C-453B-B03E-98D94D36D6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46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87223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2303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8733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90118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51087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107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170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5441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07040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585922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8296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338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4672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3031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78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19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1902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666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7A6F9B83-0360-4721-BC90-BDBEF240A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A0EC5C12-FE98-4092-8055-1C05D2C7E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7246E851-A78A-4F15-BBF1-4CB29A6E6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13">
            <a:extLst>
              <a:ext uri="{FF2B5EF4-FFF2-40B4-BE49-F238E27FC236}">
                <a16:creationId xmlns:a16="http://schemas.microsoft.com/office/drawing/2014/main" id="{745BC71B-D0AE-433A-ABBD-E0604EDBA53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0" name="Rectangle 14">
            <a:extLst>
              <a:ext uri="{FF2B5EF4-FFF2-40B4-BE49-F238E27FC236}">
                <a16:creationId xmlns:a16="http://schemas.microsoft.com/office/drawing/2014/main" id="{CB2C1389-937A-47C5-A35E-A6D675F0221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1" name="Line 15">
            <a:extLst>
              <a:ext uri="{FF2B5EF4-FFF2-40B4-BE49-F238E27FC236}">
                <a16:creationId xmlns:a16="http://schemas.microsoft.com/office/drawing/2014/main" id="{944339D8-52B8-4FAC-93DA-18DAF79E3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0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6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2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+mn-ea"/>
          <a:cs typeface="Times New Roman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+mn-ea"/>
          <a:cs typeface="Times New Roman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+mn-ea"/>
          <a:cs typeface="Times New Roman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+mn-ea"/>
          <a:cs typeface="Times New Roman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+mn-ea"/>
          <a:cs typeface="Times New Roman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9BCDA342-6E83-4288-9661-12848AAD2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4293D641-F22A-4537-866B-E3707BDC4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92516" name="Rectangle 4">
            <a:extLst>
              <a:ext uri="{FF2B5EF4-FFF2-40B4-BE49-F238E27FC236}">
                <a16:creationId xmlns:a16="http://schemas.microsoft.com/office/drawing/2014/main" id="{61D87B1B-EA97-4919-8CCD-622E5CD94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E35048E-DC64-4F85-9DDD-26924955FA0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788452A-2AB6-42D3-9D01-E58C6BBA61C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5" name="Line 7">
            <a:extLst>
              <a:ext uri="{FF2B5EF4-FFF2-40B4-BE49-F238E27FC236}">
                <a16:creationId xmlns:a16="http://schemas.microsoft.com/office/drawing/2014/main" id="{77F76945-A5AE-40E8-84D1-BA9E8F011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0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6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2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B0BCC28-B162-4986-AA89-320929B6A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高级语言程序设计</a:t>
            </a:r>
          </a:p>
        </p:txBody>
      </p:sp>
      <p:sp>
        <p:nvSpPr>
          <p:cNvPr id="38005" name="Text Box 117">
            <a:extLst>
              <a:ext uri="{FF2B5EF4-FFF2-40B4-BE49-F238E27FC236}">
                <a16:creationId xmlns:a16="http://schemas.microsoft.com/office/drawing/2014/main" id="{DDD62A69-B0D9-42BC-BBE5-C7771B361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1447800"/>
            <a:ext cx="586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第</a:t>
            </a: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7</a:t>
            </a:r>
            <a:r>
              <a:rPr lang="zh-CN" altLang="en-US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章</a:t>
            </a: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 </a:t>
            </a:r>
            <a:r>
              <a:rPr lang="zh-CN" altLang="en-US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数组</a:t>
            </a:r>
          </a:p>
        </p:txBody>
      </p:sp>
      <p:sp>
        <p:nvSpPr>
          <p:cNvPr id="38016" name="Text Box 128">
            <a:hlinkClick r:id="rId2" action="ppaction://hlinksldjump"/>
            <a:extLst>
              <a:ext uri="{FF2B5EF4-FFF2-40B4-BE49-F238E27FC236}">
                <a16:creationId xmlns:a16="http://schemas.microsoft.com/office/drawing/2014/main" id="{AB3DD39E-E85F-40E8-8F86-1035A9CBE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2478088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zh-CN" altLang="en-US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  <a:sym typeface="Monotype Sorts" charset="2"/>
              </a:rPr>
              <a:t>复习一维数组</a:t>
            </a:r>
          </a:p>
        </p:txBody>
      </p:sp>
      <p:sp>
        <p:nvSpPr>
          <p:cNvPr id="38021" name="Text Box 133">
            <a:hlinkClick r:id="rId3" action="ppaction://hlinksldjump"/>
            <a:extLst>
              <a:ext uri="{FF2B5EF4-FFF2-40B4-BE49-F238E27FC236}">
                <a16:creationId xmlns:a16="http://schemas.microsoft.com/office/drawing/2014/main" id="{0A339CDB-8334-4254-949E-50332ADF9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975" y="3213100"/>
            <a:ext cx="6154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zh-CN" altLang="en-US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  <a:sym typeface="Monotype Sorts" charset="2"/>
              </a:rPr>
              <a:t>使用二维数组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05" grpId="0" autoUpdateAnimBg="0"/>
      <p:bldP spid="38016" grpId="0" autoUpdateAnimBg="0"/>
      <p:bldP spid="3802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>
            <a:extLst>
              <a:ext uri="{FF2B5EF4-FFF2-40B4-BE49-F238E27FC236}">
                <a16:creationId xmlns:a16="http://schemas.microsoft.com/office/drawing/2014/main" id="{521F5FC5-C5CA-4CBD-9C14-D54433C96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34143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1      0      9     7</a:t>
            </a:r>
          </a:p>
        </p:txBody>
      </p:sp>
      <p:sp>
        <p:nvSpPr>
          <p:cNvPr id="223235" name="AutoShape 3">
            <a:extLst>
              <a:ext uri="{FF2B5EF4-FFF2-40B4-BE49-F238E27FC236}">
                <a16:creationId xmlns:a16="http://schemas.microsoft.com/office/drawing/2014/main" id="{91F839F9-B06B-43EA-8E63-643D7407BD06}"/>
              </a:ext>
            </a:extLst>
          </p:cNvPr>
          <p:cNvSpPr>
            <a:spLocks/>
          </p:cNvSpPr>
          <p:nvPr/>
        </p:nvSpPr>
        <p:spPr bwMode="auto">
          <a:xfrm>
            <a:off x="482824" y="1570038"/>
            <a:ext cx="152400" cy="914400"/>
          </a:xfrm>
          <a:prstGeom prst="leftBracket">
            <a:avLst>
              <a:gd name="adj" fmla="val 300000"/>
            </a:avLst>
          </a:prstGeom>
          <a:noFill/>
          <a:ln w="381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3236" name="Text Box 4">
            <a:extLst>
              <a:ext uri="{FF2B5EF4-FFF2-40B4-BE49-F238E27FC236}">
                <a16:creationId xmlns:a16="http://schemas.microsoft.com/office/drawing/2014/main" id="{CA062E0A-553B-489D-911F-7CFA8F117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24" y="1798638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4     6      8     3</a:t>
            </a:r>
          </a:p>
        </p:txBody>
      </p:sp>
      <p:sp>
        <p:nvSpPr>
          <p:cNvPr id="223237" name="Text Box 5">
            <a:extLst>
              <a:ext uri="{FF2B5EF4-FFF2-40B4-BE49-F238E27FC236}">
                <a16:creationId xmlns:a16="http://schemas.microsoft.com/office/drawing/2014/main" id="{33E9B714-23E8-4259-89AB-02F12171B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024" y="2255838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2    3      3     5</a:t>
            </a:r>
          </a:p>
        </p:txBody>
      </p:sp>
      <p:sp>
        <p:nvSpPr>
          <p:cNvPr id="223238" name="AutoShape 6">
            <a:extLst>
              <a:ext uri="{FF2B5EF4-FFF2-40B4-BE49-F238E27FC236}">
                <a16:creationId xmlns:a16="http://schemas.microsoft.com/office/drawing/2014/main" id="{1C74131E-F8B6-4805-89D6-EFEEA849FA12}"/>
              </a:ext>
            </a:extLst>
          </p:cNvPr>
          <p:cNvSpPr>
            <a:spLocks/>
          </p:cNvSpPr>
          <p:nvPr/>
        </p:nvSpPr>
        <p:spPr bwMode="auto">
          <a:xfrm rot="10800000">
            <a:off x="2768824" y="1570038"/>
            <a:ext cx="152400" cy="914400"/>
          </a:xfrm>
          <a:prstGeom prst="leftBracket">
            <a:avLst>
              <a:gd name="adj" fmla="val 300000"/>
            </a:avLst>
          </a:prstGeom>
          <a:noFill/>
          <a:ln w="381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3240" name="Text Box 8">
            <a:extLst>
              <a:ext uri="{FF2B5EF4-FFF2-40B4-BE49-F238E27FC236}">
                <a16:creationId xmlns:a16="http://schemas.microsoft.com/office/drawing/2014/main" id="{05347397-9505-4A76-8B22-0CAA13894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2" y="1415296"/>
            <a:ext cx="4612160" cy="5262979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using namespace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main(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a[3][4]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i,j,s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=0;i&lt;3;i++)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(j=0;j&lt;4;j++)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&gt;&gt;a[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][j];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s=0;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=0;i&lt;3;i++)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(j=0;j&lt;4;j++)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	s+=a[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][j];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&lt;&lt;s;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23242" name="Rectangle 10">
            <a:extLst>
              <a:ext uri="{FF2B5EF4-FFF2-40B4-BE49-F238E27FC236}">
                <a16:creationId xmlns:a16="http://schemas.microsoft.com/office/drawing/2014/main" id="{5F82BE18-2B10-483D-94E2-316D57B18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474" y="4483100"/>
            <a:ext cx="1828800" cy="1066800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3243" name="Rectangle 11">
            <a:extLst>
              <a:ext uri="{FF2B5EF4-FFF2-40B4-BE49-F238E27FC236}">
                <a16:creationId xmlns:a16="http://schemas.microsoft.com/office/drawing/2014/main" id="{AD90B00F-B8C4-49BA-89AE-B22EEC82A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74" y="4940300"/>
            <a:ext cx="1447800" cy="609600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3244" name="Text Box 12">
            <a:extLst>
              <a:ext uri="{FF2B5EF4-FFF2-40B4-BE49-F238E27FC236}">
                <a16:creationId xmlns:a16="http://schemas.microsoft.com/office/drawing/2014/main" id="{23A75007-F9A4-4472-ACD6-930E08B19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461" y="5054600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s+=a[i][j]</a:t>
            </a:r>
          </a:p>
        </p:txBody>
      </p:sp>
      <p:sp>
        <p:nvSpPr>
          <p:cNvPr id="223245" name="Text Box 13">
            <a:extLst>
              <a:ext uri="{FF2B5EF4-FFF2-40B4-BE49-F238E27FC236}">
                <a16:creationId xmlns:a16="http://schemas.microsoft.com/office/drawing/2014/main" id="{3E9C6831-F457-4FE5-BA28-2BC52DBC8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449" y="4483100"/>
            <a:ext cx="173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for j=0 to 3</a:t>
            </a:r>
          </a:p>
        </p:txBody>
      </p:sp>
      <p:sp>
        <p:nvSpPr>
          <p:cNvPr id="223246" name="Rectangle 14">
            <a:extLst>
              <a:ext uri="{FF2B5EF4-FFF2-40B4-BE49-F238E27FC236}">
                <a16:creationId xmlns:a16="http://schemas.microsoft.com/office/drawing/2014/main" id="{D7D25CA2-4D7D-4C82-9BE2-5DA8FCB0F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74" y="4025900"/>
            <a:ext cx="2209800" cy="1524000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3247" name="Text Box 15">
            <a:extLst>
              <a:ext uri="{FF2B5EF4-FFF2-40B4-BE49-F238E27FC236}">
                <a16:creationId xmlns:a16="http://schemas.microsoft.com/office/drawing/2014/main" id="{99000E54-8BB1-4DAA-9F85-47D2B4749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261" y="4025900"/>
            <a:ext cx="1731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for i=0 to 2</a:t>
            </a:r>
          </a:p>
        </p:txBody>
      </p:sp>
      <p:sp>
        <p:nvSpPr>
          <p:cNvPr id="223248" name="AutoShape 16">
            <a:extLst>
              <a:ext uri="{FF2B5EF4-FFF2-40B4-BE49-F238E27FC236}">
                <a16:creationId xmlns:a16="http://schemas.microsoft.com/office/drawing/2014/main" id="{5A111D02-2CC0-4CDF-8F50-D7EF87BA7ADD}"/>
              </a:ext>
            </a:extLst>
          </p:cNvPr>
          <p:cNvSpPr>
            <a:spLocks/>
          </p:cNvSpPr>
          <p:nvPr/>
        </p:nvSpPr>
        <p:spPr bwMode="auto">
          <a:xfrm>
            <a:off x="2940274" y="49403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38100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3249" name="Text Box 17">
            <a:extLst>
              <a:ext uri="{FF2B5EF4-FFF2-40B4-BE49-F238E27FC236}">
                <a16:creationId xmlns:a16="http://schemas.microsoft.com/office/drawing/2014/main" id="{34A4D03F-CCB8-4879-925B-8A19D0B38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636" y="4559300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j=0~3</a:t>
            </a:r>
          </a:p>
        </p:txBody>
      </p:sp>
      <p:cxnSp>
        <p:nvCxnSpPr>
          <p:cNvPr id="223250" name="AutoShape 18">
            <a:extLst>
              <a:ext uri="{FF2B5EF4-FFF2-40B4-BE49-F238E27FC236}">
                <a16:creationId xmlns:a16="http://schemas.microsoft.com/office/drawing/2014/main" id="{3E0DC2AA-475E-4A22-96AD-C9AF75A0CE8E}"/>
              </a:ext>
            </a:extLst>
          </p:cNvPr>
          <p:cNvCxnSpPr>
            <a:cxnSpLocks noChangeShapeType="1"/>
            <a:endCxn id="223248" idx="2"/>
          </p:cNvCxnSpPr>
          <p:nvPr/>
        </p:nvCxnSpPr>
        <p:spPr bwMode="auto">
          <a:xfrm rot="5400000">
            <a:off x="2404493" y="5018881"/>
            <a:ext cx="1085850" cy="14287"/>
          </a:xfrm>
          <a:prstGeom prst="curvedConnector5">
            <a:avLst>
              <a:gd name="adj1" fmla="val -880"/>
              <a:gd name="adj2" fmla="val -6466667"/>
              <a:gd name="adj3" fmla="val 106139"/>
            </a:avLst>
          </a:prstGeom>
          <a:noFill/>
          <a:ln w="38100" cap="sq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3251" name="Text Box 19">
            <a:extLst>
              <a:ext uri="{FF2B5EF4-FFF2-40B4-BE49-F238E27FC236}">
                <a16:creationId xmlns:a16="http://schemas.microsoft.com/office/drawing/2014/main" id="{27854BB5-F97F-4270-B83A-E1BE9E42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99" y="4025900"/>
            <a:ext cx="96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i=0~2</a:t>
            </a:r>
          </a:p>
        </p:txBody>
      </p:sp>
      <p:sp>
        <p:nvSpPr>
          <p:cNvPr id="223267" name="Rectangle 35">
            <a:extLst>
              <a:ext uri="{FF2B5EF4-FFF2-40B4-BE49-F238E27FC236}">
                <a16:creationId xmlns:a16="http://schemas.microsoft.com/office/drawing/2014/main" id="{A05F3221-D3D2-4FAA-B263-E9D71B27B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15396" name="Rectangle 36">
            <a:extLst>
              <a:ext uri="{FF2B5EF4-FFF2-40B4-BE49-F238E27FC236}">
                <a16:creationId xmlns:a16="http://schemas.microsoft.com/office/drawing/2014/main" id="{6A028D03-EDCF-4679-B0CF-F05B2D817DA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001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97" name="Rectangle 37">
            <a:extLst>
              <a:ext uri="{FF2B5EF4-FFF2-40B4-BE49-F238E27FC236}">
                <a16:creationId xmlns:a16="http://schemas.microsoft.com/office/drawing/2014/main" id="{4C08C27B-502A-463E-9195-0394D877FE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763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98" name="Line 38">
            <a:extLst>
              <a:ext uri="{FF2B5EF4-FFF2-40B4-BE49-F238E27FC236}">
                <a16:creationId xmlns:a16="http://schemas.microsoft.com/office/drawing/2014/main" id="{9503C5EF-CC75-4FEF-8783-CBDA9CEA2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763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71" name="Rectangle 39">
            <a:extLst>
              <a:ext uri="{FF2B5EF4-FFF2-40B4-BE49-F238E27FC236}">
                <a16:creationId xmlns:a16="http://schemas.microsoft.com/office/drawing/2014/main" id="{39E80AEA-2739-429C-9D3E-B141864E6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/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48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程序举例</a:t>
            </a:r>
          </a:p>
        </p:txBody>
      </p:sp>
      <p:sp>
        <p:nvSpPr>
          <p:cNvPr id="223272" name="Text Box 40">
            <a:extLst>
              <a:ext uri="{FF2B5EF4-FFF2-40B4-BE49-F238E27FC236}">
                <a16:creationId xmlns:a16="http://schemas.microsoft.com/office/drawing/2014/main" id="{780A7F83-B084-46BD-AA8A-A0E347D9E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906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计算一个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X4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矩阵所有元素之和。</a:t>
            </a: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Rectangle 107">
            <a:extLst>
              <a:ext uri="{FF2B5EF4-FFF2-40B4-BE49-F238E27FC236}">
                <a16:creationId xmlns:a16="http://schemas.microsoft.com/office/drawing/2014/main" id="{DF908C3E-C782-4558-A9AC-1BD4382E7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311" y="3356992"/>
            <a:ext cx="3636000" cy="1008000"/>
          </a:xfrm>
          <a:prstGeom prst="rect">
            <a:avLst/>
          </a:prstGeom>
          <a:noFill/>
          <a:ln w="38100" cap="sq">
            <a:solidFill>
              <a:srgbClr val="C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6">
            <a:extLst>
              <a:ext uri="{FF2B5EF4-FFF2-40B4-BE49-F238E27FC236}">
                <a16:creationId xmlns:a16="http://schemas.microsoft.com/office/drawing/2014/main" id="{B3F3E8F8-85E4-4C60-BE56-7D66B3927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5853" y="3501008"/>
            <a:ext cx="86409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输入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Rectangle 107">
            <a:extLst>
              <a:ext uri="{FF2B5EF4-FFF2-40B4-BE49-F238E27FC236}">
                <a16:creationId xmlns:a16="http://schemas.microsoft.com/office/drawing/2014/main" id="{1CFE5CD5-A79A-40C7-9165-EB64DF30D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456" y="4437112"/>
            <a:ext cx="3636000" cy="1476000"/>
          </a:xfrm>
          <a:prstGeom prst="rect">
            <a:avLst/>
          </a:prstGeom>
          <a:noFill/>
          <a:ln w="38100" cap="sq">
            <a:solidFill>
              <a:srgbClr val="C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" name="Text Box 6">
            <a:extLst>
              <a:ext uri="{FF2B5EF4-FFF2-40B4-BE49-F238E27FC236}">
                <a16:creationId xmlns:a16="http://schemas.microsoft.com/office/drawing/2014/main" id="{34646D94-9A6A-4892-A8E1-3A7656948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4772000"/>
            <a:ext cx="86409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求和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 autoUpdateAnimBg="0"/>
      <p:bldP spid="223235" grpId="0" animBg="1"/>
      <p:bldP spid="223236" grpId="0" autoUpdateAnimBg="0"/>
      <p:bldP spid="223237" grpId="0" autoUpdateAnimBg="0"/>
      <p:bldP spid="223238" grpId="0" animBg="1"/>
      <p:bldP spid="223240" grpId="0" animBg="1" autoUpdateAnimBg="0"/>
      <p:bldP spid="223242" grpId="0" animBg="1"/>
      <p:bldP spid="223243" grpId="0" animBg="1"/>
      <p:bldP spid="223244" grpId="0" autoUpdateAnimBg="0"/>
      <p:bldP spid="223245" grpId="0" autoUpdateAnimBg="0"/>
      <p:bldP spid="223246" grpId="0" animBg="1"/>
      <p:bldP spid="223247" grpId="0" autoUpdateAnimBg="0"/>
      <p:bldP spid="223248" grpId="0" animBg="1"/>
      <p:bldP spid="223249" grpId="0" autoUpdateAnimBg="0"/>
      <p:bldP spid="223251" grpId="0" autoUpdateAnimBg="0"/>
      <p:bldP spid="223272" grpId="0" autoUpdateAnimBg="0"/>
      <p:bldP spid="41" grpId="0" animBg="1"/>
      <p:bldP spid="42" grpId="0" autoUpdateAnimBg="0"/>
      <p:bldP spid="43" grpId="0" animBg="1"/>
      <p:bldP spid="4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">
            <a:extLst>
              <a:ext uri="{FF2B5EF4-FFF2-40B4-BE49-F238E27FC236}">
                <a16:creationId xmlns:a16="http://schemas.microsoft.com/office/drawing/2014/main" id="{E3794CF4-2956-4254-AB19-974759F9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048" y="45720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yh[i][0]=1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03D536FF-45EB-46E8-B691-A156BE5E1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198" y="2362200"/>
            <a:ext cx="381000" cy="2119313"/>
          </a:xfrm>
          <a:prstGeom prst="rect">
            <a:avLst/>
          </a:prstGeom>
          <a:noFill/>
          <a:ln w="3810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4260" name="Text Box 4">
            <a:extLst>
              <a:ext uri="{FF2B5EF4-FFF2-40B4-BE49-F238E27FC236}">
                <a16:creationId xmlns:a16="http://schemas.microsoft.com/office/drawing/2014/main" id="{6E3E0B3A-7472-4D4D-954B-17A2F3ACD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3  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打印杨辉三角形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。</a:t>
            </a: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4261" name="Text Box 5">
            <a:extLst>
              <a:ext uri="{FF2B5EF4-FFF2-40B4-BE49-F238E27FC236}">
                <a16:creationId xmlns:a16="http://schemas.microsoft.com/office/drawing/2014/main" id="{4FCB035B-89BC-43C9-93E1-CD4888D21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828800"/>
            <a:ext cx="3810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FontTx/>
              <a:buChar char="•"/>
              <a:defRPr/>
            </a:pP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如何形成</a:t>
            </a: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</a:p>
        </p:txBody>
      </p:sp>
      <p:sp>
        <p:nvSpPr>
          <p:cNvPr id="224262" name="Text Box 6">
            <a:extLst>
              <a:ext uri="{FF2B5EF4-FFF2-40B4-BE49-F238E27FC236}">
                <a16:creationId xmlns:a16="http://schemas.microsoft.com/office/drawing/2014/main" id="{28D0780B-5559-462E-933B-7B45ECC39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4586288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sym typeface="Monotype Sorts" charset="2"/>
              </a:rPr>
              <a:t>1. 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onotype Sorts" charset="2"/>
              </a:rPr>
              <a:t>列标为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sym typeface="Monotype Sorts" charset="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onotype Sorts" charset="2"/>
              </a:rPr>
              <a:t>的元素为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sym typeface="Monotype Sorts" charset="2"/>
              </a:rPr>
              <a:t>1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224263" name="Text Box 7">
            <a:extLst>
              <a:ext uri="{FF2B5EF4-FFF2-40B4-BE49-F238E27FC236}">
                <a16:creationId xmlns:a16="http://schemas.microsoft.com/office/drawing/2014/main" id="{D3521BFD-9299-4B7C-8017-115CD721E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5424488"/>
            <a:ext cx="203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sym typeface="Monotype Sorts" charset="2"/>
              </a:rPr>
              <a:t>2.  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onotype Sorts" charset="2"/>
              </a:rPr>
              <a:t>其余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sym typeface="Monotype Sorts" charset="2"/>
              </a:rPr>
              <a:t>：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224272" name="Text Box 16">
            <a:extLst>
              <a:ext uri="{FF2B5EF4-FFF2-40B4-BE49-F238E27FC236}">
                <a16:creationId xmlns:a16="http://schemas.microsoft.com/office/drawing/2014/main" id="{76EF580E-44BF-4E2B-8B81-96471FE47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7048" y="41910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  ……</a:t>
            </a:r>
          </a:p>
        </p:txBody>
      </p:sp>
      <p:sp>
        <p:nvSpPr>
          <p:cNvPr id="224273" name="Rectangle 17">
            <a:extLst>
              <a:ext uri="{FF2B5EF4-FFF2-40B4-BE49-F238E27FC236}">
                <a16:creationId xmlns:a16="http://schemas.microsoft.com/office/drawing/2014/main" id="{0573C43A-BBC4-4C44-A014-26C93D112BE3}"/>
              </a:ext>
            </a:extLst>
          </p:cNvPr>
          <p:cNvSpPr>
            <a:spLocks noChangeArrowheads="1"/>
          </p:cNvSpPr>
          <p:nvPr/>
        </p:nvSpPr>
        <p:spPr bwMode="auto">
          <a:xfrm rot="18411103">
            <a:off x="3459461" y="1660525"/>
            <a:ext cx="336550" cy="3476625"/>
          </a:xfrm>
          <a:prstGeom prst="rect">
            <a:avLst/>
          </a:prstGeom>
          <a:noFill/>
          <a:ln w="381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4274" name="Text Box 18">
            <a:extLst>
              <a:ext uri="{FF2B5EF4-FFF2-40B4-BE49-F238E27FC236}">
                <a16:creationId xmlns:a16="http://schemas.microsoft.com/office/drawing/2014/main" id="{87ED9792-0E6A-4F39-BAC1-2AA6556CC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598" y="22860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  1</a:t>
            </a:r>
          </a:p>
        </p:txBody>
      </p:sp>
      <p:sp>
        <p:nvSpPr>
          <p:cNvPr id="224275" name="Text Box 19">
            <a:extLst>
              <a:ext uri="{FF2B5EF4-FFF2-40B4-BE49-F238E27FC236}">
                <a16:creationId xmlns:a16="http://schemas.microsoft.com/office/drawing/2014/main" id="{BCD91CAD-1A7C-4BF8-B90D-B0E669CBA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598" y="2728913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  1     1</a:t>
            </a:r>
          </a:p>
        </p:txBody>
      </p:sp>
      <p:sp>
        <p:nvSpPr>
          <p:cNvPr id="224276" name="Text Box 20">
            <a:extLst>
              <a:ext uri="{FF2B5EF4-FFF2-40B4-BE49-F238E27FC236}">
                <a16:creationId xmlns:a16="http://schemas.microsoft.com/office/drawing/2014/main" id="{36FDF8EA-0BDF-4D48-ACDC-E57F57F67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598" y="3109913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  1     2      1</a:t>
            </a:r>
          </a:p>
        </p:txBody>
      </p:sp>
      <p:sp>
        <p:nvSpPr>
          <p:cNvPr id="224277" name="Text Box 21">
            <a:extLst>
              <a:ext uri="{FF2B5EF4-FFF2-40B4-BE49-F238E27FC236}">
                <a16:creationId xmlns:a16="http://schemas.microsoft.com/office/drawing/2014/main" id="{EAE025BF-4CEA-433A-A63D-C7CDBA2D1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598" y="3567113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  1     3      3     1</a:t>
            </a:r>
          </a:p>
        </p:txBody>
      </p:sp>
      <p:sp>
        <p:nvSpPr>
          <p:cNvPr id="224278" name="Text Box 22">
            <a:extLst>
              <a:ext uri="{FF2B5EF4-FFF2-40B4-BE49-F238E27FC236}">
                <a16:creationId xmlns:a16="http://schemas.microsoft.com/office/drawing/2014/main" id="{E526B157-16FC-45BC-AE3D-EEAFA3F08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598" y="4024313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  1     4      6     4     1</a:t>
            </a:r>
          </a:p>
        </p:txBody>
      </p:sp>
      <p:sp>
        <p:nvSpPr>
          <p:cNvPr id="224279" name="Line 23">
            <a:extLst>
              <a:ext uri="{FF2B5EF4-FFF2-40B4-BE49-F238E27FC236}">
                <a16:creationId xmlns:a16="http://schemas.microsoft.com/office/drawing/2014/main" id="{9C435FF2-C26C-45A7-8EF9-D7D9114DB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0398" y="4405313"/>
            <a:ext cx="457200" cy="0"/>
          </a:xfrm>
          <a:prstGeom prst="line">
            <a:avLst/>
          </a:prstGeom>
          <a:noFill/>
          <a:ln w="38100" cap="sq">
            <a:solidFill>
              <a:srgbClr val="CC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80" name="Line 24">
            <a:extLst>
              <a:ext uri="{FF2B5EF4-FFF2-40B4-BE49-F238E27FC236}">
                <a16:creationId xmlns:a16="http://schemas.microsoft.com/office/drawing/2014/main" id="{F63180E3-3F4E-4F68-B301-981256361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998" y="3948113"/>
            <a:ext cx="0" cy="228600"/>
          </a:xfrm>
          <a:prstGeom prst="line">
            <a:avLst/>
          </a:prstGeom>
          <a:noFill/>
          <a:ln w="38100" cap="sq">
            <a:solidFill>
              <a:srgbClr val="CC66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81" name="Line 25">
            <a:extLst>
              <a:ext uri="{FF2B5EF4-FFF2-40B4-BE49-F238E27FC236}">
                <a16:creationId xmlns:a16="http://schemas.microsoft.com/office/drawing/2014/main" id="{85AFFF58-E6C4-499E-B84C-6CB002F41E46}"/>
              </a:ext>
            </a:extLst>
          </p:cNvPr>
          <p:cNvSpPr>
            <a:spLocks noChangeShapeType="1"/>
          </p:cNvSpPr>
          <p:nvPr/>
        </p:nvSpPr>
        <p:spPr bwMode="auto">
          <a:xfrm rot="17759819" flipV="1">
            <a:off x="3188791" y="3796507"/>
            <a:ext cx="74613" cy="533400"/>
          </a:xfrm>
          <a:prstGeom prst="line">
            <a:avLst/>
          </a:prstGeom>
          <a:noFill/>
          <a:ln w="38100" cap="sq">
            <a:solidFill>
              <a:srgbClr val="CC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82" name="Text Box 26">
            <a:extLst>
              <a:ext uri="{FF2B5EF4-FFF2-40B4-BE49-F238E27FC236}">
                <a16:creationId xmlns:a16="http://schemas.microsoft.com/office/drawing/2014/main" id="{DB53D90D-9DC0-4A58-B6EC-38E2D0945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048" y="5029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yh[i][i]=1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4283" name="Text Box 27">
            <a:extLst>
              <a:ext uri="{FF2B5EF4-FFF2-40B4-BE49-F238E27FC236}">
                <a16:creationId xmlns:a16="http://schemas.microsoft.com/office/drawing/2014/main" id="{7746D87C-F2DE-4AA2-9BCE-DBC8F977D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6262688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FontTx/>
              <a:buChar char="•"/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如何输出</a:t>
            </a: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?</a:t>
            </a:r>
          </a:p>
        </p:txBody>
      </p:sp>
      <p:sp>
        <p:nvSpPr>
          <p:cNvPr id="224289" name="Text Box 33">
            <a:extLst>
              <a:ext uri="{FF2B5EF4-FFF2-40B4-BE49-F238E27FC236}">
                <a16:creationId xmlns:a16="http://schemas.microsoft.com/office/drawing/2014/main" id="{6FCA8DFC-6134-403C-B7C4-3B1B45A4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448" y="5043488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onotype Sorts" charset="2"/>
              </a:rPr>
              <a:t>对角线元素为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sym typeface="Monotype Sorts" charset="2"/>
              </a:rPr>
              <a:t>1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224290" name="Text Box 34">
            <a:extLst>
              <a:ext uri="{FF2B5EF4-FFF2-40B4-BE49-F238E27FC236}">
                <a16:creationId xmlns:a16="http://schemas.microsoft.com/office/drawing/2014/main" id="{2CF4D73B-379C-4143-AE03-9DFE8C350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848" y="58674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yh[i][j]=yh[i-1][j-1]+yh[i-1][j]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4291" name="Text Box 35">
            <a:extLst>
              <a:ext uri="{FF2B5EF4-FFF2-40B4-BE49-F238E27FC236}">
                <a16:creationId xmlns:a16="http://schemas.microsoft.com/office/drawing/2014/main" id="{0F7E4E83-4E41-4021-BCC5-3659527F0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848" y="5867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1 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j&lt;i</a:t>
            </a:r>
          </a:p>
        </p:txBody>
      </p:sp>
      <p:sp>
        <p:nvSpPr>
          <p:cNvPr id="224292" name="Rectangle 36">
            <a:extLst>
              <a:ext uri="{FF2B5EF4-FFF2-40B4-BE49-F238E27FC236}">
                <a16:creationId xmlns:a16="http://schemas.microsoft.com/office/drawing/2014/main" id="{496F0033-0AA2-410A-B93E-5C9C8F0FD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/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48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程序举例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4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4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4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4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 autoUpdateAnimBg="0"/>
      <p:bldP spid="224259" grpId="0" animBg="1"/>
      <p:bldP spid="224260" grpId="0" autoUpdateAnimBg="0"/>
      <p:bldP spid="224261" grpId="0" autoUpdateAnimBg="0"/>
      <p:bldP spid="224262" grpId="0" autoUpdateAnimBg="0"/>
      <p:bldP spid="224263" grpId="0" autoUpdateAnimBg="0"/>
      <p:bldP spid="224272" grpId="0" autoUpdateAnimBg="0"/>
      <p:bldP spid="224273" grpId="0" animBg="1"/>
      <p:bldP spid="224274" grpId="0" autoUpdateAnimBg="0"/>
      <p:bldP spid="224275" grpId="0" autoUpdateAnimBg="0"/>
      <p:bldP spid="224276" grpId="0" autoUpdateAnimBg="0"/>
      <p:bldP spid="224277" grpId="0" autoUpdateAnimBg="0"/>
      <p:bldP spid="224278" grpId="0" autoUpdateAnimBg="0"/>
      <p:bldP spid="224282" grpId="0" autoUpdateAnimBg="0"/>
      <p:bldP spid="224283" grpId="0" autoUpdateAnimBg="0"/>
      <p:bldP spid="224289" grpId="0" autoUpdateAnimBg="0"/>
      <p:bldP spid="224290" grpId="0" autoUpdateAnimBg="0"/>
      <p:bldP spid="22429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Text Box 9">
            <a:extLst>
              <a:ext uri="{FF2B5EF4-FFF2-40B4-BE49-F238E27FC236}">
                <a16:creationId xmlns:a16="http://schemas.microsoft.com/office/drawing/2014/main" id="{04719791-C2BC-4BF8-A176-B24F03CAB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-11829"/>
            <a:ext cx="7560844" cy="6914713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#include &lt;iostream&gt;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iomanip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using namespace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main( )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{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yh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[20][20]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i,j,n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&gt;&gt;n;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=0;i&lt;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n;i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++)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	{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yh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][0]=1;yh[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][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]=1;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	}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=2;i&lt;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n;i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++)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	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(j=1;j&lt;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i;j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++)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		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yh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][j]=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yh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[i-1][j-1]+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yh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[i-1][j];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=0;i&lt;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n;i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++)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	{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&lt;&lt;"\n";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	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(j=0;j&lt;=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i;j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++)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		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&lt;&lt;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setw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(5)&lt;&lt;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yh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][j];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	}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}</a:t>
            </a:r>
          </a:p>
        </p:txBody>
      </p:sp>
      <p:sp>
        <p:nvSpPr>
          <p:cNvPr id="38" name="Rectangle 107">
            <a:extLst>
              <a:ext uri="{FF2B5EF4-FFF2-40B4-BE49-F238E27FC236}">
                <a16:creationId xmlns:a16="http://schemas.microsoft.com/office/drawing/2014/main" id="{793C96F2-C790-4939-AF85-7EB6A2F81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008" y="2204864"/>
            <a:ext cx="3996000" cy="1404000"/>
          </a:xfrm>
          <a:prstGeom prst="rect">
            <a:avLst/>
          </a:prstGeom>
          <a:noFill/>
          <a:ln w="38100" cap="sq">
            <a:solidFill>
              <a:srgbClr val="C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" name="Text Box 6">
            <a:extLst>
              <a:ext uri="{FF2B5EF4-FFF2-40B4-BE49-F238E27FC236}">
                <a16:creationId xmlns:a16="http://schemas.microsoft.com/office/drawing/2014/main" id="{77AB2033-F0C3-405E-A669-9CCE8EAB8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104" y="2670011"/>
            <a:ext cx="22439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形成第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列及对角线元素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Rectangle 107">
            <a:extLst>
              <a:ext uri="{FF2B5EF4-FFF2-40B4-BE49-F238E27FC236}">
                <a16:creationId xmlns:a16="http://schemas.microsoft.com/office/drawing/2014/main" id="{7F9D9662-303A-4C28-AFC5-5820ED4E8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152" y="3679200"/>
            <a:ext cx="6552000" cy="972000"/>
          </a:xfrm>
          <a:prstGeom prst="rect">
            <a:avLst/>
          </a:prstGeom>
          <a:noFill/>
          <a:ln w="38100" cap="sq">
            <a:solidFill>
              <a:srgbClr val="C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Text Box 6">
            <a:extLst>
              <a:ext uri="{FF2B5EF4-FFF2-40B4-BE49-F238E27FC236}">
                <a16:creationId xmlns:a16="http://schemas.microsoft.com/office/drawing/2014/main" id="{BC754344-BD14-44EC-9FCD-03FB234F8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56" y="3642256"/>
            <a:ext cx="17336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形成除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而外的其余元素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Rectangle 107">
            <a:extLst>
              <a:ext uri="{FF2B5EF4-FFF2-40B4-BE49-F238E27FC236}">
                <a16:creationId xmlns:a16="http://schemas.microsoft.com/office/drawing/2014/main" id="{DD87F6EB-D1F3-46CA-837C-771370013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440" y="4725144"/>
            <a:ext cx="6515712" cy="1800000"/>
          </a:xfrm>
          <a:prstGeom prst="rect">
            <a:avLst/>
          </a:prstGeom>
          <a:noFill/>
          <a:ln w="38100" cap="sq">
            <a:solidFill>
              <a:srgbClr val="C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" name="Text Box 6">
            <a:extLst>
              <a:ext uri="{FF2B5EF4-FFF2-40B4-BE49-F238E27FC236}">
                <a16:creationId xmlns:a16="http://schemas.microsoft.com/office/drawing/2014/main" id="{5948964B-F50F-467C-B353-A4E8BE169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4725144"/>
            <a:ext cx="2243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输出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96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4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4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4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4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4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4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4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4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4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4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42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42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42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42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42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42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42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426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426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5" grpId="0" build="p" animBg="1" autoUpdateAnimBg="0"/>
      <p:bldP spid="38" grpId="0" animBg="1"/>
      <p:bldP spid="39" grpId="0" autoUpdateAnimBg="0"/>
      <p:bldP spid="40" grpId="0" animBg="1"/>
      <p:bldP spid="41" grpId="0" autoUpdateAnimBg="0"/>
      <p:bldP spid="42" grpId="0" animBg="1"/>
      <p:bldP spid="4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>
            <a:extLst>
              <a:ext uri="{FF2B5EF4-FFF2-40B4-BE49-F238E27FC236}">
                <a16:creationId xmlns:a16="http://schemas.microsoft.com/office/drawing/2014/main" id="{2DF4F513-8CF2-49A5-B0BD-E2BA3A910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8087816" cy="53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本周末做完循环的作业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下周开始复习，准备期中测试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复习的建议：看书、看笔记、做平台中的题。注意总结：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）基本语法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）基本算法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）自己容易出错的地方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）平台的使用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       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记住平台地址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       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使用谷歌浏览器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       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未赋初值的变量在平台中及在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vc6.0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中的处理方式，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以及对程序的影响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等等</a:t>
            </a:r>
          </a:p>
        </p:txBody>
      </p:sp>
      <p:sp>
        <p:nvSpPr>
          <p:cNvPr id="224292" name="Rectangle 36">
            <a:extLst>
              <a:ext uri="{FF2B5EF4-FFF2-40B4-BE49-F238E27FC236}">
                <a16:creationId xmlns:a16="http://schemas.microsoft.com/office/drawing/2014/main" id="{B3026972-59DF-4BF7-8A9D-D240DD88E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/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4800" b="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本周（第五周）上机作业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12E49B16-2AD3-4018-A617-AD96039DD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数组的基本概念</a:t>
            </a:r>
          </a:p>
        </p:txBody>
      </p:sp>
      <p:sp>
        <p:nvSpPr>
          <p:cNvPr id="194570" name="Text Box 10">
            <a:extLst>
              <a:ext uri="{FF2B5EF4-FFF2-40B4-BE49-F238E27FC236}">
                <a16:creationId xmlns:a16="http://schemas.microsoft.com/office/drawing/2014/main" id="{D5B3F8A7-58B3-475C-B8B3-6897490C8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301750"/>
            <a:ext cx="259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数组</a:t>
            </a:r>
          </a:p>
        </p:txBody>
      </p:sp>
      <p:sp>
        <p:nvSpPr>
          <p:cNvPr id="194571" name="Text Box 11">
            <a:extLst>
              <a:ext uri="{FF2B5EF4-FFF2-40B4-BE49-F238E27FC236}">
                <a16:creationId xmlns:a16="http://schemas.microsoft.com/office/drawing/2014/main" id="{EA55801B-5DC8-4514-9CBF-66CBE056A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2093913"/>
            <a:ext cx="6764337" cy="8651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zh-CN" altLang="en-US" i="1" u="sng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具有一定顺序</a:t>
            </a:r>
            <a:r>
              <a:rPr lang="zh-CN" altLang="en-US">
                <a:latin typeface="Times New Roman" panose="02020603050405020304" pitchFamily="18" charset="0"/>
              </a:rPr>
              <a:t>的一组</a:t>
            </a:r>
            <a:r>
              <a:rPr lang="zh-CN" altLang="en-US" i="1" u="sng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类型相同</a:t>
            </a:r>
            <a:r>
              <a:rPr lang="zh-CN" altLang="en-US">
                <a:latin typeface="Times New Roman" panose="02020603050405020304" pitchFamily="18" charset="0"/>
              </a:rPr>
              <a:t>的变量的集合体</a:t>
            </a:r>
          </a:p>
        </p:txBody>
      </p:sp>
      <p:sp>
        <p:nvSpPr>
          <p:cNvPr id="194572" name="Text Box 12">
            <a:extLst>
              <a:ext uri="{FF2B5EF4-FFF2-40B4-BE49-F238E27FC236}">
                <a16:creationId xmlns:a16="http://schemas.microsoft.com/office/drawing/2014/main" id="{480D69EF-DD44-4A2D-80CB-80FFCB82B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2113"/>
            <a:ext cx="259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006600"/>
              </a:buClr>
              <a:buFontTx/>
              <a:buChar char="–"/>
              <a:defRPr/>
            </a:pPr>
            <a:r>
              <a:rPr lang="en-US" altLang="zh-CN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数组的概念</a:t>
            </a:r>
          </a:p>
        </p:txBody>
      </p:sp>
      <p:sp>
        <p:nvSpPr>
          <p:cNvPr id="194573" name="Text Box 13">
            <a:extLst>
              <a:ext uri="{FF2B5EF4-FFF2-40B4-BE49-F238E27FC236}">
                <a16:creationId xmlns:a16="http://schemas.microsoft.com/office/drawing/2014/main" id="{71AF1CDD-D00B-4797-B33D-E6BE9B65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525713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latin typeface="Times New Roman" panose="02020603050405020304" pitchFamily="18" charset="0"/>
              </a:rPr>
              <a:t>组成数组的变量称为该数组的</a:t>
            </a:r>
            <a:r>
              <a:rPr lang="zh-CN" altLang="en-US" i="1" u="sng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元素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94581" name="Text Box 21">
            <a:extLst>
              <a:ext uri="{FF2B5EF4-FFF2-40B4-BE49-F238E27FC236}">
                <a16:creationId xmlns:a16="http://schemas.microsoft.com/office/drawing/2014/main" id="{7D8A90C2-EDE6-4009-AAA3-5EE9877A9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30538"/>
            <a:ext cx="2819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006600"/>
              </a:buClr>
              <a:buFontTx/>
              <a:buChar char="–"/>
              <a:defRPr/>
            </a:pPr>
            <a:r>
              <a:rPr lang="zh-CN" altLang="en-US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一维数组</a:t>
            </a:r>
          </a:p>
        </p:txBody>
      </p:sp>
      <p:sp>
        <p:nvSpPr>
          <p:cNvPr id="194595" name="Text Box 35">
            <a:extLst>
              <a:ext uri="{FF2B5EF4-FFF2-40B4-BE49-F238E27FC236}">
                <a16:creationId xmlns:a16="http://schemas.microsoft.com/office/drawing/2014/main" id="{5343ED52-6B64-4187-BEA0-2F403FDD4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462338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数组元素只有一个下标</a:t>
            </a:r>
          </a:p>
        </p:txBody>
      </p:sp>
      <p:sp>
        <p:nvSpPr>
          <p:cNvPr id="194596" name="Text Box 36">
            <a:extLst>
              <a:ext uri="{FF2B5EF4-FFF2-40B4-BE49-F238E27FC236}">
                <a16:creationId xmlns:a16="http://schemas.microsoft.com/office/drawing/2014/main" id="{B7A667BC-A621-4EE1-BD32-ECF95A35B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849688"/>
            <a:ext cx="3167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006600"/>
              </a:buClr>
              <a:buFontTx/>
              <a:buChar char="–"/>
              <a:defRPr/>
            </a:pPr>
            <a:r>
              <a:rPr lang="en-US" altLang="zh-CN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 </a:t>
            </a:r>
            <a:r>
              <a:rPr lang="zh-CN" altLang="en-US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定义一维数组</a:t>
            </a:r>
          </a:p>
        </p:txBody>
      </p:sp>
      <p:sp>
        <p:nvSpPr>
          <p:cNvPr id="194597" name="Text Box 37">
            <a:extLst>
              <a:ext uri="{FF2B5EF4-FFF2-40B4-BE49-F238E27FC236}">
                <a16:creationId xmlns:a16="http://schemas.microsoft.com/office/drawing/2014/main" id="{3F2F7ABF-9873-45DC-83D4-385C4C02D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325938"/>
            <a:ext cx="35941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lIns="18000" rIns="18000" anchor="ctr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CC"/>
                </a:solidFill>
                <a:ea typeface="楷体" panose="02010609060101010101" pitchFamily="49" charset="-122"/>
              </a:rPr>
              <a:t>类型说明符</a:t>
            </a:r>
            <a:r>
              <a:rPr lang="en-US" altLang="zh-CN" dirty="0">
                <a:solidFill>
                  <a:srgbClr val="0000CC"/>
                </a:solidFill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CC"/>
                </a:solidFill>
                <a:ea typeface="楷体" panose="02010609060101010101" pitchFamily="49" charset="-122"/>
              </a:rPr>
              <a:t>数组名</a:t>
            </a:r>
            <a:r>
              <a:rPr lang="en-US" altLang="zh-CN" dirty="0">
                <a:solidFill>
                  <a:srgbClr val="0000CC"/>
                </a:solidFill>
                <a:ea typeface="楷体" panose="02010609060101010101" pitchFamily="49" charset="-122"/>
              </a:rPr>
              <a:t>[</a:t>
            </a:r>
            <a:r>
              <a:rPr lang="zh-CN" altLang="en-US" dirty="0">
                <a:solidFill>
                  <a:srgbClr val="0000CC"/>
                </a:solidFill>
                <a:ea typeface="楷体" panose="02010609060101010101" pitchFamily="49" charset="-122"/>
              </a:rPr>
              <a:t>常量</a:t>
            </a:r>
            <a:r>
              <a:rPr lang="en-US" altLang="zh-CN" dirty="0">
                <a:solidFill>
                  <a:srgbClr val="0000CC"/>
                </a:solidFill>
                <a:ea typeface="楷体" panose="02010609060101010101" pitchFamily="49" charset="-122"/>
              </a:rPr>
              <a:t> ];</a:t>
            </a:r>
          </a:p>
        </p:txBody>
      </p:sp>
      <p:sp>
        <p:nvSpPr>
          <p:cNvPr id="194598" name="Text Box 38">
            <a:extLst>
              <a:ext uri="{FF2B5EF4-FFF2-40B4-BE49-F238E27FC236}">
                <a16:creationId xmlns:a16="http://schemas.microsoft.com/office/drawing/2014/main" id="{0D8A2815-C936-48DD-B84C-C2EA57E81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84346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例如：</a:t>
            </a:r>
          </a:p>
        </p:txBody>
      </p:sp>
      <p:sp>
        <p:nvSpPr>
          <p:cNvPr id="194599" name="Text Box 39">
            <a:extLst>
              <a:ext uri="{FF2B5EF4-FFF2-40B4-BE49-F238E27FC236}">
                <a16:creationId xmlns:a16="http://schemas.microsoft.com/office/drawing/2014/main" id="{47D23B1C-CC82-4467-A83D-F3BFAD5D8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75" y="4843463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a[10];</a:t>
            </a:r>
          </a:p>
        </p:txBody>
      </p:sp>
      <p:sp>
        <p:nvSpPr>
          <p:cNvPr id="194600" name="Text Box 40">
            <a:extLst>
              <a:ext uri="{FF2B5EF4-FFF2-40B4-BE49-F238E27FC236}">
                <a16:creationId xmlns:a16="http://schemas.microsoft.com/office/drawing/2014/main" id="{B93AD274-7B7C-4A2C-B8F2-0F401B162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23716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整型一维数组</a:t>
            </a:r>
          </a:p>
        </p:txBody>
      </p:sp>
      <p:sp>
        <p:nvSpPr>
          <p:cNvPr id="194601" name="Text Box 41">
            <a:extLst>
              <a:ext uri="{FF2B5EF4-FFF2-40B4-BE49-F238E27FC236}">
                <a16:creationId xmlns:a16="http://schemas.microsoft.com/office/drawing/2014/main" id="{923F2B55-CD8B-4D12-AFBA-AE81C127D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5262563"/>
            <a:ext cx="127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名字为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94602" name="Text Box 42">
            <a:extLst>
              <a:ext uri="{FF2B5EF4-FFF2-40B4-BE49-F238E27FC236}">
                <a16:creationId xmlns:a16="http://schemas.microsoft.com/office/drawing/2014/main" id="{35B4ECEA-ACCD-4AC8-8906-CD306C49C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59752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十个变量</a:t>
            </a:r>
          </a:p>
        </p:txBody>
      </p:sp>
      <p:sp>
        <p:nvSpPr>
          <p:cNvPr id="194603" name="Text Box 43">
            <a:extLst>
              <a:ext uri="{FF2B5EF4-FFF2-40B4-BE49-F238E27FC236}">
                <a16:creationId xmlns:a16="http://schemas.microsoft.com/office/drawing/2014/main" id="{BC7861D4-B357-4D4D-9183-09BB683FC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559752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a[0]</a:t>
            </a:r>
          </a:p>
        </p:txBody>
      </p:sp>
      <p:sp>
        <p:nvSpPr>
          <p:cNvPr id="194604" name="Text Box 44">
            <a:extLst>
              <a:ext uri="{FF2B5EF4-FFF2-40B4-BE49-F238E27FC236}">
                <a16:creationId xmlns:a16="http://schemas.microsoft.com/office/drawing/2014/main" id="{A1540188-4EC1-46A3-A717-1EFA9C263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00" y="559752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a[1]</a:t>
            </a:r>
          </a:p>
        </p:txBody>
      </p:sp>
      <p:sp>
        <p:nvSpPr>
          <p:cNvPr id="194605" name="Text Box 45">
            <a:extLst>
              <a:ext uri="{FF2B5EF4-FFF2-40B4-BE49-F238E27FC236}">
                <a16:creationId xmlns:a16="http://schemas.microsoft.com/office/drawing/2014/main" id="{1F0976A2-2C8E-4B2F-840A-7189B0279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59752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a[9]</a:t>
            </a:r>
          </a:p>
        </p:txBody>
      </p:sp>
      <p:sp>
        <p:nvSpPr>
          <p:cNvPr id="194606" name="Text Box 46">
            <a:extLst>
              <a:ext uri="{FF2B5EF4-FFF2-40B4-BE49-F238E27FC236}">
                <a16:creationId xmlns:a16="http://schemas.microsoft.com/office/drawing/2014/main" id="{89EA3E19-2881-4799-B718-0E3807CBE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5597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…</a:t>
            </a:r>
          </a:p>
        </p:txBody>
      </p:sp>
      <p:sp>
        <p:nvSpPr>
          <p:cNvPr id="194607" name="Text Box 47">
            <a:extLst>
              <a:ext uri="{FF2B5EF4-FFF2-40B4-BE49-F238E27FC236}">
                <a16:creationId xmlns:a16="http://schemas.microsoft.com/office/drawing/2014/main" id="{347CCFBA-2F23-4F81-9209-DE091BFC6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277" y="6071542"/>
            <a:ext cx="3897221" cy="461665"/>
          </a:xfrm>
          <a:prstGeom prst="rect">
            <a:avLst/>
          </a:prstGeom>
          <a:solidFill>
            <a:srgbClr val="CCCCFF"/>
          </a:solidFill>
          <a:ln w="38100" cap="sq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程序中可以使用这十个变量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4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4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4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4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4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4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4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4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4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4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4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4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4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4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4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4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4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4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4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4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4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4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4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4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4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4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94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94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0" grpId="0" autoUpdateAnimBg="0"/>
      <p:bldP spid="194571" grpId="0" animBg="1" autoUpdateAnimBg="0"/>
      <p:bldP spid="194572" grpId="0" autoUpdateAnimBg="0"/>
      <p:bldP spid="194573" grpId="0" autoUpdateAnimBg="0"/>
      <p:bldP spid="194581" grpId="0" autoUpdateAnimBg="0"/>
      <p:bldP spid="194595" grpId="0" autoUpdateAnimBg="0"/>
      <p:bldP spid="194596" grpId="0" autoUpdateAnimBg="0"/>
      <p:bldP spid="194597" grpId="0" animBg="1" autoUpdateAnimBg="0"/>
      <p:bldP spid="194598" grpId="0" autoUpdateAnimBg="0"/>
      <p:bldP spid="194599" grpId="0" autoUpdateAnimBg="0"/>
      <p:bldP spid="194600" grpId="0" autoUpdateAnimBg="0"/>
      <p:bldP spid="194601" grpId="0" autoUpdateAnimBg="0"/>
      <p:bldP spid="194602" grpId="0" autoUpdateAnimBg="0"/>
      <p:bldP spid="194603" grpId="0" autoUpdateAnimBg="0"/>
      <p:bldP spid="194604" grpId="0" autoUpdateAnimBg="0"/>
      <p:bldP spid="194605" grpId="0" autoUpdateAnimBg="0"/>
      <p:bldP spid="194606" grpId="0" autoUpdateAnimBg="0"/>
      <p:bldP spid="19460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>
            <a:extLst>
              <a:ext uri="{FF2B5EF4-FFF2-40B4-BE49-F238E27FC236}">
                <a16:creationId xmlns:a16="http://schemas.microsoft.com/office/drawing/2014/main" id="{1B54F56A-72BE-42BE-9284-52BDDF142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1700213"/>
            <a:ext cx="4465637" cy="22336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sq">
            <a:solidFill>
              <a:srgbClr val="CCFFCC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五边形 15">
            <a:extLst>
              <a:ext uri="{FF2B5EF4-FFF2-40B4-BE49-F238E27FC236}">
                <a16:creationId xmlns:a16="http://schemas.microsoft.com/office/drawing/2014/main" id="{B1F85E4A-B901-4B6D-8125-8AAF24970A8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403350" y="1700213"/>
            <a:ext cx="1296988" cy="2160587"/>
          </a:xfrm>
          <a:prstGeom prst="homePlate">
            <a:avLst>
              <a:gd name="adj" fmla="val 50000"/>
            </a:avLst>
          </a:prstGeom>
          <a:solidFill>
            <a:srgbClr val="76FFC6"/>
          </a:solidFill>
          <a:ln w="9525" cap="sq">
            <a:solidFill>
              <a:srgbClr val="63FFD5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282" name="Text Box 2">
            <a:extLst>
              <a:ext uri="{FF2B5EF4-FFF2-40B4-BE49-F238E27FC236}">
                <a16:creationId xmlns:a16="http://schemas.microsoft.com/office/drawing/2014/main" id="{1632E117-C903-4268-8E39-A315EBDD1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672" y="4500563"/>
            <a:ext cx="3352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1	3	4	9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8	5	2	3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5	2	4	6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7	6	2	1</a:t>
            </a:r>
          </a:p>
        </p:txBody>
      </p:sp>
      <p:sp>
        <p:nvSpPr>
          <p:cNvPr id="225283" name="AutoShape 3">
            <a:extLst>
              <a:ext uri="{FF2B5EF4-FFF2-40B4-BE49-F238E27FC236}">
                <a16:creationId xmlns:a16="http://schemas.microsoft.com/office/drawing/2014/main" id="{E4DE3612-039A-4335-81DB-73C15F1CF899}"/>
              </a:ext>
            </a:extLst>
          </p:cNvPr>
          <p:cNvSpPr>
            <a:spLocks/>
          </p:cNvSpPr>
          <p:nvPr/>
        </p:nvSpPr>
        <p:spPr bwMode="auto">
          <a:xfrm>
            <a:off x="3419872" y="4576763"/>
            <a:ext cx="304800" cy="1981200"/>
          </a:xfrm>
          <a:prstGeom prst="leftBracket">
            <a:avLst>
              <a:gd name="adj" fmla="val 54167"/>
            </a:avLst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284" name="AutoShape 4">
            <a:extLst>
              <a:ext uri="{FF2B5EF4-FFF2-40B4-BE49-F238E27FC236}">
                <a16:creationId xmlns:a16="http://schemas.microsoft.com/office/drawing/2014/main" id="{7E0F629F-14B8-4C36-B6C9-8D62451FC93D}"/>
              </a:ext>
            </a:extLst>
          </p:cNvPr>
          <p:cNvSpPr>
            <a:spLocks/>
          </p:cNvSpPr>
          <p:nvPr/>
        </p:nvSpPr>
        <p:spPr bwMode="auto">
          <a:xfrm>
            <a:off x="6848872" y="4576763"/>
            <a:ext cx="228600" cy="1905000"/>
          </a:xfrm>
          <a:prstGeom prst="rightBracket">
            <a:avLst>
              <a:gd name="adj" fmla="val 69444"/>
            </a:avLst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285" name="Text Box 5">
            <a:extLst>
              <a:ext uri="{FF2B5EF4-FFF2-40B4-BE49-F238E27FC236}">
                <a16:creationId xmlns:a16="http://schemas.microsoft.com/office/drawing/2014/main" id="{FBC71AB0-09DA-4678-A82D-96CF56556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8" y="1700213"/>
            <a:ext cx="72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a[0]</a:t>
            </a:r>
          </a:p>
        </p:txBody>
      </p:sp>
      <p:sp>
        <p:nvSpPr>
          <p:cNvPr id="225286" name="Text Box 6">
            <a:extLst>
              <a:ext uri="{FF2B5EF4-FFF2-40B4-BE49-F238E27FC236}">
                <a16:creationId xmlns:a16="http://schemas.microsoft.com/office/drawing/2014/main" id="{D4B3307F-9148-474D-895A-9C172BB48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8" y="2208213"/>
            <a:ext cx="72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a[1]</a:t>
            </a:r>
          </a:p>
        </p:txBody>
      </p:sp>
      <p:sp>
        <p:nvSpPr>
          <p:cNvPr id="225287" name="Text Box 7">
            <a:extLst>
              <a:ext uri="{FF2B5EF4-FFF2-40B4-BE49-F238E27FC236}">
                <a16:creationId xmlns:a16="http://schemas.microsoft.com/office/drawing/2014/main" id="{5DDCA75A-7D04-4EDB-90F2-450462093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8" y="2779713"/>
            <a:ext cx="72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a[2]</a:t>
            </a:r>
          </a:p>
        </p:txBody>
      </p:sp>
      <p:sp>
        <p:nvSpPr>
          <p:cNvPr id="225288" name="Text Box 8">
            <a:extLst>
              <a:ext uri="{FF2B5EF4-FFF2-40B4-BE49-F238E27FC236}">
                <a16:creationId xmlns:a16="http://schemas.microsoft.com/office/drawing/2014/main" id="{2B927BA8-D1BC-479D-9332-A8CB36D77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8" y="3330575"/>
            <a:ext cx="72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a[3]</a:t>
            </a:r>
          </a:p>
        </p:txBody>
      </p:sp>
      <p:sp>
        <p:nvSpPr>
          <p:cNvPr id="225289" name="Text Box 9">
            <a:extLst>
              <a:ext uri="{FF2B5EF4-FFF2-40B4-BE49-F238E27FC236}">
                <a16:creationId xmlns:a16="http://schemas.microsoft.com/office/drawing/2014/main" id="{AB02A362-FFFC-4616-8CFB-AFDDF83FE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797" y="40767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C42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[0]	[1]	[2]	[3]</a:t>
            </a:r>
          </a:p>
        </p:txBody>
      </p:sp>
      <p:sp>
        <p:nvSpPr>
          <p:cNvPr id="225290" name="Text Box 10">
            <a:extLst>
              <a:ext uri="{FF2B5EF4-FFF2-40B4-BE49-F238E27FC236}">
                <a16:creationId xmlns:a16="http://schemas.microsoft.com/office/drawing/2014/main" id="{1165BE0D-EA89-4C86-A4B4-A76EC6690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700213"/>
            <a:ext cx="47529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a[0]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[0]  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a[0]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[1]  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a[0]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[2]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 a[0]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[3]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a[1]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[0]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 a[1]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[1]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 a[1]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[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2]  a[1]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[3]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a[2]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[0]  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a[2]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[1]  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a[2]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[2]  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a[2]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[3]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a[3]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[0]  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a[3]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[1]  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a[3]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[2]  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a[3]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[3]</a:t>
            </a:r>
          </a:p>
        </p:txBody>
      </p:sp>
      <p:sp>
        <p:nvSpPr>
          <p:cNvPr id="225293" name="Rectangle 13">
            <a:extLst>
              <a:ext uri="{FF2B5EF4-FFF2-40B4-BE49-F238E27FC236}">
                <a16:creationId xmlns:a16="http://schemas.microsoft.com/office/drawing/2014/main" id="{BFCF4155-BD94-4E2B-B89F-52883B850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254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二维数组的基本概念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72E859C8-758F-4153-B5B1-241248EF0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276475"/>
            <a:ext cx="9366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0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85BF8CE3-967A-4BFC-9863-D63EFE550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107" y="4508500"/>
            <a:ext cx="18732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C42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[0]	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C42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[1]	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C42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[2]	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C42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    [3]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5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5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5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5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2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7" dur="5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7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25282" grpId="0" autoUpdateAnimBg="0"/>
      <p:bldP spid="225283" grpId="0" animBg="1"/>
      <p:bldP spid="225284" grpId="0" animBg="1"/>
      <p:bldP spid="225285" grpId="0" autoUpdateAnimBg="0"/>
      <p:bldP spid="225286" grpId="0" autoUpdateAnimBg="0"/>
      <p:bldP spid="225287" grpId="0" autoUpdateAnimBg="0"/>
      <p:bldP spid="225288" grpId="0" autoUpdateAnimBg="0"/>
      <p:bldP spid="225289" grpId="0" autoUpdateAnimBg="0"/>
      <p:bldP spid="225290" grpId="0" build="allAtOnce" autoUpdateAnimBg="0"/>
      <p:bldP spid="14" grpId="0" autoUpdateAnimBg="0"/>
      <p:bldP spid="1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A957F526-10CE-4334-B7A5-9FA60F04B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二维数组的基本概念</a:t>
            </a:r>
          </a:p>
        </p:txBody>
      </p:sp>
      <p:sp>
        <p:nvSpPr>
          <p:cNvPr id="226307" name="Text Box 3">
            <a:extLst>
              <a:ext uri="{FF2B5EF4-FFF2-40B4-BE49-F238E27FC236}">
                <a16:creationId xmlns:a16="http://schemas.microsoft.com/office/drawing/2014/main" id="{4FF12B96-D5B6-4E67-871F-5E34B8143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919288"/>
            <a:ext cx="4843462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类型名</a:t>
            </a:r>
            <a:r>
              <a:rPr lang="en-US" altLang="zh-CN" dirty="0">
                <a:solidFill>
                  <a:schemeClr val="tx1"/>
                </a:solidFill>
                <a:ea typeface="楷体" panose="02010609060101010101" pitchFamily="49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数组名</a:t>
            </a:r>
            <a:r>
              <a:rPr lang="en-US" altLang="zh-CN" dirty="0">
                <a:solidFill>
                  <a:schemeClr val="tx1"/>
                </a:solidFill>
                <a:ea typeface="楷体" panose="02010609060101010101" pitchFamily="49" charset="-122"/>
              </a:rPr>
              <a:t>[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常量</a:t>
            </a:r>
            <a:r>
              <a:rPr lang="en-US" altLang="zh-CN" dirty="0">
                <a:solidFill>
                  <a:schemeClr val="tx1"/>
                </a:solidFill>
                <a:ea typeface="楷体" panose="02010609060101010101" pitchFamily="49" charset="-122"/>
              </a:rPr>
              <a:t>1] [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常量</a:t>
            </a:r>
            <a:r>
              <a:rPr lang="en-US" altLang="zh-CN" dirty="0">
                <a:solidFill>
                  <a:schemeClr val="tx1"/>
                </a:solidFill>
                <a:ea typeface="楷体" panose="02010609060101010101" pitchFamily="49" charset="-122"/>
              </a:rPr>
              <a:t>2];</a:t>
            </a:r>
          </a:p>
        </p:txBody>
      </p:sp>
      <p:sp>
        <p:nvSpPr>
          <p:cNvPr id="226308" name="Text Box 4">
            <a:extLst>
              <a:ext uri="{FF2B5EF4-FFF2-40B4-BE49-F238E27FC236}">
                <a16:creationId xmlns:a16="http://schemas.microsoft.com/office/drawing/2014/main" id="{D79A6DA2-8EBE-4F17-A440-344364C02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" y="2456815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</a:p>
        </p:txBody>
      </p:sp>
      <p:sp>
        <p:nvSpPr>
          <p:cNvPr id="226309" name="Text Box 5">
            <a:extLst>
              <a:ext uri="{FF2B5EF4-FFF2-40B4-BE49-F238E27FC236}">
                <a16:creationId xmlns:a16="http://schemas.microsoft.com/office/drawing/2014/main" id="{4FE1C18C-29FF-4FB8-BF73-357AA4593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2438400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a[3][4];</a:t>
            </a:r>
          </a:p>
        </p:txBody>
      </p:sp>
      <p:sp>
        <p:nvSpPr>
          <p:cNvPr id="226310" name="Text Box 6">
            <a:extLst>
              <a:ext uri="{FF2B5EF4-FFF2-40B4-BE49-F238E27FC236}">
                <a16:creationId xmlns:a16="http://schemas.microsoft.com/office/drawing/2014/main" id="{DA5DD40B-B7EE-4145-956D-DAA7BF790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" y="2895600"/>
            <a:ext cx="203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整型二维数组</a:t>
            </a:r>
          </a:p>
        </p:txBody>
      </p:sp>
      <p:sp>
        <p:nvSpPr>
          <p:cNvPr id="226311" name="AutoShape 7">
            <a:extLst>
              <a:ext uri="{FF2B5EF4-FFF2-40B4-BE49-F238E27FC236}">
                <a16:creationId xmlns:a16="http://schemas.microsoft.com/office/drawing/2014/main" id="{4F14E836-E392-4255-9FDD-03A29D7CA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3048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6312" name="Text Box 8">
            <a:extLst>
              <a:ext uri="{FF2B5EF4-FFF2-40B4-BE49-F238E27FC236}">
                <a16:creationId xmlns:a16="http://schemas.microsoft.com/office/drawing/2014/main" id="{EC2499F0-9C44-4EB2-AC6E-E3DDEEB58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2895600"/>
            <a:ext cx="1277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名字为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226313" name="Text Box 9">
            <a:extLst>
              <a:ext uri="{FF2B5EF4-FFF2-40B4-BE49-F238E27FC236}">
                <a16:creationId xmlns:a16="http://schemas.microsoft.com/office/drawing/2014/main" id="{E4C5406C-174E-4CB0-A52C-44E2D8800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3528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_GB2312" charset="0"/>
              </a:rPr>
              <a:t>行</a:t>
            </a:r>
          </a:p>
        </p:txBody>
      </p:sp>
      <p:sp>
        <p:nvSpPr>
          <p:cNvPr id="226314" name="Text Box 10">
            <a:extLst>
              <a:ext uri="{FF2B5EF4-FFF2-40B4-BE49-F238E27FC236}">
                <a16:creationId xmlns:a16="http://schemas.microsoft.com/office/drawing/2014/main" id="{333B0561-71BF-4FDA-94A6-C70840458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10000"/>
            <a:ext cx="72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a[0]</a:t>
            </a:r>
          </a:p>
        </p:txBody>
      </p:sp>
      <p:sp>
        <p:nvSpPr>
          <p:cNvPr id="226315" name="Text Box 11">
            <a:extLst>
              <a:ext uri="{FF2B5EF4-FFF2-40B4-BE49-F238E27FC236}">
                <a16:creationId xmlns:a16="http://schemas.microsoft.com/office/drawing/2014/main" id="{A6333CD4-28DD-41FD-B548-1FB1C8D60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81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a[0]</a:t>
            </a:r>
          </a:p>
        </p:txBody>
      </p:sp>
      <p:sp>
        <p:nvSpPr>
          <p:cNvPr id="226316" name="Text Box 12">
            <a:extLst>
              <a:ext uri="{FF2B5EF4-FFF2-40B4-BE49-F238E27FC236}">
                <a16:creationId xmlns:a16="http://schemas.microsoft.com/office/drawing/2014/main" id="{1E4AA673-11D6-4EF5-AE66-9B1944800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371600"/>
            <a:ext cx="21478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defRPr/>
            </a:pP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存储结构</a:t>
            </a:r>
          </a:p>
        </p:txBody>
      </p:sp>
      <p:sp>
        <p:nvSpPr>
          <p:cNvPr id="226317" name="Text Box 13">
            <a:extLst>
              <a:ext uri="{FF2B5EF4-FFF2-40B4-BE49-F238E27FC236}">
                <a16:creationId xmlns:a16="http://schemas.microsoft.com/office/drawing/2014/main" id="{E09AA2AC-D1E5-44E7-9AB4-01576AC77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5695950"/>
            <a:ext cx="24447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defRPr/>
            </a:pP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逻辑结构</a:t>
            </a:r>
          </a:p>
        </p:txBody>
      </p:sp>
      <p:sp>
        <p:nvSpPr>
          <p:cNvPr id="226318" name="Rectangle 14">
            <a:extLst>
              <a:ext uri="{FF2B5EF4-FFF2-40B4-BE49-F238E27FC236}">
                <a16:creationId xmlns:a16="http://schemas.microsoft.com/office/drawing/2014/main" id="{E161B097-5513-42C8-B187-9417A19DB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59075"/>
            <a:ext cx="990600" cy="3946525"/>
          </a:xfrm>
          <a:prstGeom prst="rect">
            <a:avLst/>
          </a:prstGeom>
          <a:solidFill>
            <a:srgbClr val="CCFFFF"/>
          </a:solidFill>
          <a:ln w="381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6319" name="Line 15">
            <a:extLst>
              <a:ext uri="{FF2B5EF4-FFF2-40B4-BE49-F238E27FC236}">
                <a16:creationId xmlns:a16="http://schemas.microsoft.com/office/drawing/2014/main" id="{CEB51726-0706-400F-9210-2AC20C134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124200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20" name="Line 16">
            <a:extLst>
              <a:ext uri="{FF2B5EF4-FFF2-40B4-BE49-F238E27FC236}">
                <a16:creationId xmlns:a16="http://schemas.microsoft.com/office/drawing/2014/main" id="{2E777D71-7954-48EB-A199-E678A58B9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429000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21" name="Line 17">
            <a:extLst>
              <a:ext uri="{FF2B5EF4-FFF2-40B4-BE49-F238E27FC236}">
                <a16:creationId xmlns:a16="http://schemas.microsoft.com/office/drawing/2014/main" id="{E32DB691-97F0-40E9-8E54-0EB500666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648200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22" name="Text Box 18">
            <a:extLst>
              <a:ext uri="{FF2B5EF4-FFF2-40B4-BE49-F238E27FC236}">
                <a16:creationId xmlns:a16="http://schemas.microsoft.com/office/drawing/2014/main" id="{F538DC5B-3D83-468F-B1CD-DC7B0C9EC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667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a[0][0]</a:t>
            </a:r>
          </a:p>
        </p:txBody>
      </p:sp>
      <p:sp>
        <p:nvSpPr>
          <p:cNvPr id="226323" name="Text Box 19">
            <a:extLst>
              <a:ext uri="{FF2B5EF4-FFF2-40B4-BE49-F238E27FC236}">
                <a16:creationId xmlns:a16="http://schemas.microsoft.com/office/drawing/2014/main" id="{DE09D1C4-35F5-4535-8EAF-A6CBBA3A0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738" y="2362200"/>
            <a:ext cx="96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数组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a</a:t>
            </a:r>
          </a:p>
        </p:txBody>
      </p:sp>
      <p:sp>
        <p:nvSpPr>
          <p:cNvPr id="226324" name="Text Box 20">
            <a:extLst>
              <a:ext uri="{FF2B5EF4-FFF2-40B4-BE49-F238E27FC236}">
                <a16:creationId xmlns:a16="http://schemas.microsoft.com/office/drawing/2014/main" id="{29CE8EF7-84D8-4640-AF8E-174910208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1371600"/>
            <a:ext cx="22320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defRPr/>
            </a:pP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定义</a:t>
            </a:r>
          </a:p>
        </p:txBody>
      </p:sp>
      <p:sp>
        <p:nvSpPr>
          <p:cNvPr id="226325" name="Text Box 21">
            <a:extLst>
              <a:ext uri="{FF2B5EF4-FFF2-40B4-BE49-F238E27FC236}">
                <a16:creationId xmlns:a16="http://schemas.microsoft.com/office/drawing/2014/main" id="{D4B6750A-4ABA-4BF3-9295-157F75A90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3352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_GB2312" charset="0"/>
              </a:rPr>
              <a:t>列</a:t>
            </a:r>
          </a:p>
        </p:txBody>
      </p:sp>
      <p:sp>
        <p:nvSpPr>
          <p:cNvPr id="226326" name="Text Box 22">
            <a:extLst>
              <a:ext uri="{FF2B5EF4-FFF2-40B4-BE49-F238E27FC236}">
                <a16:creationId xmlns:a16="http://schemas.microsoft.com/office/drawing/2014/main" id="{74FB6C22-0304-4827-8E32-068663CA3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352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12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个元素</a:t>
            </a:r>
          </a:p>
        </p:txBody>
      </p:sp>
      <p:sp>
        <p:nvSpPr>
          <p:cNvPr id="226327" name="Text Box 23">
            <a:extLst>
              <a:ext uri="{FF2B5EF4-FFF2-40B4-BE49-F238E27FC236}">
                <a16:creationId xmlns:a16="http://schemas.microsoft.com/office/drawing/2014/main" id="{83803950-747B-46F9-89D5-1E57826B9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3810000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a[0]</a:t>
            </a:r>
          </a:p>
        </p:txBody>
      </p:sp>
      <p:sp>
        <p:nvSpPr>
          <p:cNvPr id="226328" name="Text Box 24">
            <a:extLst>
              <a:ext uri="{FF2B5EF4-FFF2-40B4-BE49-F238E27FC236}">
                <a16:creationId xmlns:a16="http://schemas.microsoft.com/office/drawing/2014/main" id="{747B4FDA-DE4A-43D0-8552-352633111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188" y="3810000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 a[0]</a:t>
            </a:r>
          </a:p>
        </p:txBody>
      </p:sp>
      <p:sp>
        <p:nvSpPr>
          <p:cNvPr id="226329" name="Text Box 25">
            <a:extLst>
              <a:ext uri="{FF2B5EF4-FFF2-40B4-BE49-F238E27FC236}">
                <a16:creationId xmlns:a16="http://schemas.microsoft.com/office/drawing/2014/main" id="{8E543915-2E61-447C-97CF-DB2FCDF30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343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 a[1]</a:t>
            </a:r>
            <a:r>
              <a:rPr lang="en-US" altLang="zh-CN" dirty="0">
                <a:latin typeface="Arial" charset="0"/>
                <a:ea typeface="楷体" panose="02010609060101010101" pitchFamily="49" charset="-122"/>
                <a:cs typeface="楷体_GB2312" charset="0"/>
              </a:rPr>
              <a:t>[0]</a:t>
            </a:r>
          </a:p>
        </p:txBody>
      </p:sp>
      <p:sp>
        <p:nvSpPr>
          <p:cNvPr id="226330" name="Text Box 26">
            <a:extLst>
              <a:ext uri="{FF2B5EF4-FFF2-40B4-BE49-F238E27FC236}">
                <a16:creationId xmlns:a16="http://schemas.microsoft.com/office/drawing/2014/main" id="{EAF57B31-F05D-457F-B271-85E69773F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788" y="4343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 a[1]</a:t>
            </a:r>
            <a:r>
              <a:rPr lang="en-US" altLang="zh-CN" dirty="0">
                <a:latin typeface="Arial" charset="0"/>
                <a:ea typeface="楷体" panose="02010609060101010101" pitchFamily="49" charset="-122"/>
                <a:cs typeface="楷体_GB2312" charset="0"/>
              </a:rPr>
              <a:t>[1]</a:t>
            </a:r>
          </a:p>
        </p:txBody>
      </p:sp>
      <p:sp>
        <p:nvSpPr>
          <p:cNvPr id="226331" name="Text Box 27">
            <a:extLst>
              <a:ext uri="{FF2B5EF4-FFF2-40B4-BE49-F238E27FC236}">
                <a16:creationId xmlns:a16="http://schemas.microsoft.com/office/drawing/2014/main" id="{84CE5F90-D200-4082-A53C-D365D760C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2525" y="4343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楷体" panose="02010609060101010101" pitchFamily="49" charset="-122"/>
                <a:cs typeface="楷体_GB2312" charset="0"/>
              </a:rPr>
              <a:t> 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a[1]</a:t>
            </a:r>
            <a:r>
              <a:rPr lang="en-US" altLang="zh-CN" dirty="0">
                <a:latin typeface="Arial" charset="0"/>
                <a:ea typeface="楷体" panose="02010609060101010101" pitchFamily="49" charset="-122"/>
                <a:cs typeface="楷体_GB2312" charset="0"/>
              </a:rPr>
              <a:t>[2]</a:t>
            </a:r>
          </a:p>
        </p:txBody>
      </p:sp>
      <p:sp>
        <p:nvSpPr>
          <p:cNvPr id="226332" name="Text Box 28">
            <a:extLst>
              <a:ext uri="{FF2B5EF4-FFF2-40B4-BE49-F238E27FC236}">
                <a16:creationId xmlns:a16="http://schemas.microsoft.com/office/drawing/2014/main" id="{0F66B01A-4295-45F3-88D0-176AAFD3C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5" y="4343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楷体" panose="02010609060101010101" pitchFamily="49" charset="-122"/>
                <a:cs typeface="楷体_GB2312" charset="0"/>
              </a:rPr>
              <a:t> 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a[1]</a:t>
            </a:r>
            <a:r>
              <a:rPr lang="en-US" altLang="zh-CN" dirty="0">
                <a:latin typeface="Arial" charset="0"/>
                <a:ea typeface="楷体" panose="02010609060101010101" pitchFamily="49" charset="-122"/>
                <a:cs typeface="楷体_GB2312" charset="0"/>
              </a:rPr>
              <a:t>[3]</a:t>
            </a:r>
          </a:p>
        </p:txBody>
      </p:sp>
      <p:sp>
        <p:nvSpPr>
          <p:cNvPr id="226333" name="Text Box 29">
            <a:extLst>
              <a:ext uri="{FF2B5EF4-FFF2-40B4-BE49-F238E27FC236}">
                <a16:creationId xmlns:a16="http://schemas.microsoft.com/office/drawing/2014/main" id="{FBFDE294-D8FB-48E5-80C5-3D5F8C2DC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8768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楷体" panose="02010609060101010101" pitchFamily="49" charset="-122"/>
                <a:cs typeface="楷体_GB2312" charset="0"/>
              </a:rPr>
              <a:t> 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a[2]</a:t>
            </a:r>
            <a:r>
              <a:rPr lang="en-US" altLang="zh-CN" dirty="0">
                <a:latin typeface="Arial" charset="0"/>
                <a:ea typeface="楷体" panose="02010609060101010101" pitchFamily="49" charset="-122"/>
                <a:cs typeface="楷体_GB2312" charset="0"/>
              </a:rPr>
              <a:t>[0]</a:t>
            </a:r>
          </a:p>
        </p:txBody>
      </p:sp>
      <p:sp>
        <p:nvSpPr>
          <p:cNvPr id="226334" name="Text Box 30">
            <a:extLst>
              <a:ext uri="{FF2B5EF4-FFF2-40B4-BE49-F238E27FC236}">
                <a16:creationId xmlns:a16="http://schemas.microsoft.com/office/drawing/2014/main" id="{69581199-ADB3-474E-BB86-DC1581F32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788" y="48768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楷体" panose="02010609060101010101" pitchFamily="49" charset="-122"/>
                <a:cs typeface="楷体_GB2312" charset="0"/>
              </a:rPr>
              <a:t> 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a[2]</a:t>
            </a:r>
            <a:r>
              <a:rPr lang="en-US" altLang="zh-CN" dirty="0">
                <a:latin typeface="Arial" charset="0"/>
                <a:ea typeface="楷体" panose="02010609060101010101" pitchFamily="49" charset="-122"/>
                <a:cs typeface="楷体_GB2312" charset="0"/>
              </a:rPr>
              <a:t>[1]</a:t>
            </a:r>
          </a:p>
        </p:txBody>
      </p:sp>
      <p:sp>
        <p:nvSpPr>
          <p:cNvPr id="226335" name="Text Box 31">
            <a:extLst>
              <a:ext uri="{FF2B5EF4-FFF2-40B4-BE49-F238E27FC236}">
                <a16:creationId xmlns:a16="http://schemas.microsoft.com/office/drawing/2014/main" id="{CEBAA784-81D3-4A66-8FB3-8FB4B011F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188" y="48768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楷体" panose="02010609060101010101" pitchFamily="49" charset="-122"/>
                <a:cs typeface="楷体_GB2312" charset="0"/>
              </a:rPr>
              <a:t> 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a[2]</a:t>
            </a:r>
            <a:r>
              <a:rPr lang="en-US" altLang="zh-CN" dirty="0">
                <a:latin typeface="Arial" charset="0"/>
                <a:ea typeface="楷体" panose="02010609060101010101" pitchFamily="49" charset="-122"/>
                <a:cs typeface="楷体_GB2312" charset="0"/>
              </a:rPr>
              <a:t>[2]</a:t>
            </a:r>
          </a:p>
        </p:txBody>
      </p:sp>
      <p:sp>
        <p:nvSpPr>
          <p:cNvPr id="226336" name="Text Box 32">
            <a:extLst>
              <a:ext uri="{FF2B5EF4-FFF2-40B4-BE49-F238E27FC236}">
                <a16:creationId xmlns:a16="http://schemas.microsoft.com/office/drawing/2014/main" id="{C87B7801-DC86-4D7F-913B-376BB9F43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5" y="48768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  <a:ea typeface="楷体" panose="02010609060101010101" pitchFamily="49" charset="-122"/>
                <a:cs typeface="楷体_GB2312" charset="0"/>
              </a:rPr>
              <a:t> 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a[2]</a:t>
            </a:r>
            <a:r>
              <a:rPr lang="en-US" altLang="zh-CN" dirty="0">
                <a:latin typeface="Arial" charset="0"/>
                <a:ea typeface="楷体" panose="02010609060101010101" pitchFamily="49" charset="-122"/>
                <a:cs typeface="楷体_GB2312" charset="0"/>
              </a:rPr>
              <a:t>[3]</a:t>
            </a:r>
          </a:p>
        </p:txBody>
      </p:sp>
      <p:sp>
        <p:nvSpPr>
          <p:cNvPr id="226337" name="Text Box 33">
            <a:extLst>
              <a:ext uri="{FF2B5EF4-FFF2-40B4-BE49-F238E27FC236}">
                <a16:creationId xmlns:a16="http://schemas.microsoft.com/office/drawing/2014/main" id="{2C348FD9-CBB8-45C5-BA20-A3EB37C1B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20" y="6096000"/>
            <a:ext cx="326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是一个矩阵或一张表格</a:t>
            </a:r>
          </a:p>
        </p:txBody>
      </p:sp>
      <p:sp>
        <p:nvSpPr>
          <p:cNvPr id="226338" name="Line 34">
            <a:extLst>
              <a:ext uri="{FF2B5EF4-FFF2-40B4-BE49-F238E27FC236}">
                <a16:creationId xmlns:a16="http://schemas.microsoft.com/office/drawing/2014/main" id="{3207E9DF-43B2-4768-AB90-197880A8A7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350" y="4038600"/>
            <a:ext cx="4038600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39" name="Line 35">
            <a:extLst>
              <a:ext uri="{FF2B5EF4-FFF2-40B4-BE49-F238E27FC236}">
                <a16:creationId xmlns:a16="http://schemas.microsoft.com/office/drawing/2014/main" id="{C10BFFC7-7574-4B1B-8664-7E708B94D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350" y="4572000"/>
            <a:ext cx="4038600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40" name="Line 36">
            <a:extLst>
              <a:ext uri="{FF2B5EF4-FFF2-40B4-BE49-F238E27FC236}">
                <a16:creationId xmlns:a16="http://schemas.microsoft.com/office/drawing/2014/main" id="{8EE35EE1-916A-40A9-93DB-8BCB53D86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350" y="5105400"/>
            <a:ext cx="4038600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41" name="Text Box 37">
            <a:extLst>
              <a:ext uri="{FF2B5EF4-FFF2-40B4-BE49-F238E27FC236}">
                <a16:creationId xmlns:a16="http://schemas.microsoft.com/office/drawing/2014/main" id="{4613D550-8A16-4CAC-AF11-0CA85B5A0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698" y="3807768"/>
            <a:ext cx="9733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0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行</a:t>
            </a:r>
          </a:p>
        </p:txBody>
      </p:sp>
      <p:sp>
        <p:nvSpPr>
          <p:cNvPr id="226342" name="Text Box 38">
            <a:extLst>
              <a:ext uri="{FF2B5EF4-FFF2-40B4-BE49-F238E27FC236}">
                <a16:creationId xmlns:a16="http://schemas.microsoft.com/office/drawing/2014/main" id="{2E36D52F-531E-48C1-A022-52CA32B2C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710" y="4363393"/>
            <a:ext cx="9733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1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行</a:t>
            </a:r>
          </a:p>
        </p:txBody>
      </p:sp>
      <p:sp>
        <p:nvSpPr>
          <p:cNvPr id="226343" name="Text Box 39">
            <a:extLst>
              <a:ext uri="{FF2B5EF4-FFF2-40B4-BE49-F238E27FC236}">
                <a16:creationId xmlns:a16="http://schemas.microsoft.com/office/drawing/2014/main" id="{6663B7FD-B3B8-4B17-AC28-5CFA1C8D1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523" y="4866631"/>
            <a:ext cx="9733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行</a:t>
            </a:r>
          </a:p>
        </p:txBody>
      </p:sp>
      <p:sp>
        <p:nvSpPr>
          <p:cNvPr id="226344" name="Line 40">
            <a:extLst>
              <a:ext uri="{FF2B5EF4-FFF2-40B4-BE49-F238E27FC236}">
                <a16:creationId xmlns:a16="http://schemas.microsoft.com/office/drawing/2014/main" id="{A1277355-3E37-4856-8DA9-A9DA26242AF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860550" y="4572000"/>
            <a:ext cx="1676400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45" name="Line 41">
            <a:extLst>
              <a:ext uri="{FF2B5EF4-FFF2-40B4-BE49-F238E27FC236}">
                <a16:creationId xmlns:a16="http://schemas.microsoft.com/office/drawing/2014/main" id="{237276AA-ED32-4CF8-8D39-20090A58F72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813050" y="4610100"/>
            <a:ext cx="1600200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46" name="Line 42">
            <a:extLst>
              <a:ext uri="{FF2B5EF4-FFF2-40B4-BE49-F238E27FC236}">
                <a16:creationId xmlns:a16="http://schemas.microsoft.com/office/drawing/2014/main" id="{8374FE7F-B85D-42F0-A1C1-DE923770400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689350" y="4648200"/>
            <a:ext cx="1676400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47" name="Line 43">
            <a:extLst>
              <a:ext uri="{FF2B5EF4-FFF2-40B4-BE49-F238E27FC236}">
                <a16:creationId xmlns:a16="http://schemas.microsoft.com/office/drawing/2014/main" id="{256F9CA9-B2E8-46A3-A0C2-54C95FC7D60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724400" y="4648200"/>
            <a:ext cx="1676400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48" name="Text Box 44">
            <a:extLst>
              <a:ext uri="{FF2B5EF4-FFF2-40B4-BE49-F238E27FC236}">
                <a16:creationId xmlns:a16="http://schemas.microsoft.com/office/drawing/2014/main" id="{A14F33BF-1B73-406F-9A4D-8FAB4D87E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923" y="5331768"/>
            <a:ext cx="9733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0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列</a:t>
            </a:r>
          </a:p>
        </p:txBody>
      </p:sp>
      <p:sp>
        <p:nvSpPr>
          <p:cNvPr id="226349" name="Text Box 45">
            <a:extLst>
              <a:ext uri="{FF2B5EF4-FFF2-40B4-BE49-F238E27FC236}">
                <a16:creationId xmlns:a16="http://schemas.microsoft.com/office/drawing/2014/main" id="{8C1E67A0-4E3C-48F0-A722-64A9BED8F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323" y="5331768"/>
            <a:ext cx="9733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1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列</a:t>
            </a:r>
          </a:p>
        </p:txBody>
      </p:sp>
      <p:sp>
        <p:nvSpPr>
          <p:cNvPr id="226350" name="Text Box 46">
            <a:extLst>
              <a:ext uri="{FF2B5EF4-FFF2-40B4-BE49-F238E27FC236}">
                <a16:creationId xmlns:a16="http://schemas.microsoft.com/office/drawing/2014/main" id="{4B4CA90D-C202-4375-82BC-22C213FE9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723" y="5331768"/>
            <a:ext cx="9733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列</a:t>
            </a:r>
          </a:p>
        </p:txBody>
      </p:sp>
      <p:sp>
        <p:nvSpPr>
          <p:cNvPr id="226351" name="Text Box 47">
            <a:extLst>
              <a:ext uri="{FF2B5EF4-FFF2-40B4-BE49-F238E27FC236}">
                <a16:creationId xmlns:a16="http://schemas.microsoft.com/office/drawing/2014/main" id="{0B91D3DF-6329-4280-9D1C-388AAD680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123" y="5331768"/>
            <a:ext cx="9733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3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列</a:t>
            </a:r>
          </a:p>
        </p:txBody>
      </p:sp>
      <p:sp>
        <p:nvSpPr>
          <p:cNvPr id="226352" name="Line 48">
            <a:extLst>
              <a:ext uri="{FF2B5EF4-FFF2-40B4-BE49-F238E27FC236}">
                <a16:creationId xmlns:a16="http://schemas.microsoft.com/office/drawing/2014/main" id="{56F4EB22-B4AC-426B-B454-AC12704D8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733800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53" name="Line 49">
            <a:extLst>
              <a:ext uri="{FF2B5EF4-FFF2-40B4-BE49-F238E27FC236}">
                <a16:creationId xmlns:a16="http://schemas.microsoft.com/office/drawing/2014/main" id="{7542D34F-B2CC-4CCF-B9B5-8FDDF98F1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038600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54" name="Line 50">
            <a:extLst>
              <a:ext uri="{FF2B5EF4-FFF2-40B4-BE49-F238E27FC236}">
                <a16:creationId xmlns:a16="http://schemas.microsoft.com/office/drawing/2014/main" id="{DBCD600F-70B7-40F8-86E7-D12A359D8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343400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55" name="Line 51">
            <a:extLst>
              <a:ext uri="{FF2B5EF4-FFF2-40B4-BE49-F238E27FC236}">
                <a16:creationId xmlns:a16="http://schemas.microsoft.com/office/drawing/2014/main" id="{5A3A02FE-7D97-430F-B603-529CBCC25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953000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56" name="Line 52">
            <a:extLst>
              <a:ext uri="{FF2B5EF4-FFF2-40B4-BE49-F238E27FC236}">
                <a16:creationId xmlns:a16="http://schemas.microsoft.com/office/drawing/2014/main" id="{D588805A-03A7-4338-BB5F-33D192034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257800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57" name="Line 53">
            <a:extLst>
              <a:ext uri="{FF2B5EF4-FFF2-40B4-BE49-F238E27FC236}">
                <a16:creationId xmlns:a16="http://schemas.microsoft.com/office/drawing/2014/main" id="{428CD165-9726-4A81-8AF4-86AB77D7E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638800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58" name="Line 54">
            <a:extLst>
              <a:ext uri="{FF2B5EF4-FFF2-40B4-BE49-F238E27FC236}">
                <a16:creationId xmlns:a16="http://schemas.microsoft.com/office/drawing/2014/main" id="{8DBB919A-172F-4075-B37B-576D47082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6019800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59" name="Line 55">
            <a:extLst>
              <a:ext uri="{FF2B5EF4-FFF2-40B4-BE49-F238E27FC236}">
                <a16:creationId xmlns:a16="http://schemas.microsoft.com/office/drawing/2014/main" id="{3BBBEBF9-C991-4E28-8E93-BDB0D4D55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6400800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60" name="Text Box 56">
            <a:extLst>
              <a:ext uri="{FF2B5EF4-FFF2-40B4-BE49-F238E27FC236}">
                <a16:creationId xmlns:a16="http://schemas.microsoft.com/office/drawing/2014/main" id="{78259B71-3F65-4F3C-9633-FCBE3CA77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a[0][1]</a:t>
            </a:r>
          </a:p>
        </p:txBody>
      </p:sp>
      <p:sp>
        <p:nvSpPr>
          <p:cNvPr id="226361" name="Text Box 57">
            <a:extLst>
              <a:ext uri="{FF2B5EF4-FFF2-40B4-BE49-F238E27FC236}">
                <a16:creationId xmlns:a16="http://schemas.microsoft.com/office/drawing/2014/main" id="{1419F97A-0BDF-42CE-A127-FD953713A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352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a[0][2]</a:t>
            </a:r>
          </a:p>
        </p:txBody>
      </p:sp>
      <p:sp>
        <p:nvSpPr>
          <p:cNvPr id="226362" name="Text Box 58">
            <a:extLst>
              <a:ext uri="{FF2B5EF4-FFF2-40B4-BE49-F238E27FC236}">
                <a16:creationId xmlns:a16="http://schemas.microsoft.com/office/drawing/2014/main" id="{E1F824A0-2BDB-4F87-B9AB-10D3CE63A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657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a[0][3]</a:t>
            </a:r>
          </a:p>
        </p:txBody>
      </p:sp>
      <p:sp>
        <p:nvSpPr>
          <p:cNvPr id="226363" name="Text Box 59">
            <a:extLst>
              <a:ext uri="{FF2B5EF4-FFF2-40B4-BE49-F238E27FC236}">
                <a16:creationId xmlns:a16="http://schemas.microsoft.com/office/drawing/2014/main" id="{E0FC9DAB-9A80-4A85-9260-99BCC73A3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962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a[1][0]</a:t>
            </a:r>
          </a:p>
        </p:txBody>
      </p:sp>
      <p:sp>
        <p:nvSpPr>
          <p:cNvPr id="226364" name="Text Box 60">
            <a:extLst>
              <a:ext uri="{FF2B5EF4-FFF2-40B4-BE49-F238E27FC236}">
                <a16:creationId xmlns:a16="http://schemas.microsoft.com/office/drawing/2014/main" id="{6D87468E-FC73-416C-98B3-B4C20299A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267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a[1][1]</a:t>
            </a:r>
          </a:p>
        </p:txBody>
      </p:sp>
      <p:sp>
        <p:nvSpPr>
          <p:cNvPr id="226365" name="Text Box 61">
            <a:extLst>
              <a:ext uri="{FF2B5EF4-FFF2-40B4-BE49-F238E27FC236}">
                <a16:creationId xmlns:a16="http://schemas.microsoft.com/office/drawing/2014/main" id="{BEAF598D-FCF2-45BF-8A5E-12DE37C1F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572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a[1][2]</a:t>
            </a:r>
          </a:p>
        </p:txBody>
      </p:sp>
      <p:sp>
        <p:nvSpPr>
          <p:cNvPr id="226366" name="Text Box 62">
            <a:extLst>
              <a:ext uri="{FF2B5EF4-FFF2-40B4-BE49-F238E27FC236}">
                <a16:creationId xmlns:a16="http://schemas.microsoft.com/office/drawing/2014/main" id="{BB94ED0B-4AF4-4EDF-B516-1E3C147E9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a[1][3]</a:t>
            </a:r>
          </a:p>
        </p:txBody>
      </p:sp>
      <p:sp>
        <p:nvSpPr>
          <p:cNvPr id="226367" name="Text Box 63">
            <a:extLst>
              <a:ext uri="{FF2B5EF4-FFF2-40B4-BE49-F238E27FC236}">
                <a16:creationId xmlns:a16="http://schemas.microsoft.com/office/drawing/2014/main" id="{C2A25496-C48A-47A8-81CE-B2287D9CD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181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a[2][0]</a:t>
            </a:r>
          </a:p>
        </p:txBody>
      </p:sp>
      <p:sp>
        <p:nvSpPr>
          <p:cNvPr id="226368" name="Text Box 64">
            <a:extLst>
              <a:ext uri="{FF2B5EF4-FFF2-40B4-BE49-F238E27FC236}">
                <a16:creationId xmlns:a16="http://schemas.microsoft.com/office/drawing/2014/main" id="{E92C35C4-EF23-42EE-827C-BB568ABB7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562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a[2][1]</a:t>
            </a:r>
          </a:p>
        </p:txBody>
      </p:sp>
      <p:sp>
        <p:nvSpPr>
          <p:cNvPr id="226369" name="Text Box 65">
            <a:extLst>
              <a:ext uri="{FF2B5EF4-FFF2-40B4-BE49-F238E27FC236}">
                <a16:creationId xmlns:a16="http://schemas.microsoft.com/office/drawing/2014/main" id="{F8134F7A-E90E-4DA0-99E0-6F5F565B5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943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a[2][2]</a:t>
            </a:r>
          </a:p>
        </p:txBody>
      </p:sp>
      <p:sp>
        <p:nvSpPr>
          <p:cNvPr id="226370" name="Text Box 66">
            <a:extLst>
              <a:ext uri="{FF2B5EF4-FFF2-40B4-BE49-F238E27FC236}">
                <a16:creationId xmlns:a16="http://schemas.microsoft.com/office/drawing/2014/main" id="{9AA0E27D-A9CF-425B-88CA-FBBEFE4ED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6324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a[2][3]</a:t>
            </a:r>
          </a:p>
        </p:txBody>
      </p:sp>
      <p:sp>
        <p:nvSpPr>
          <p:cNvPr id="226371" name="Text Box 67">
            <a:extLst>
              <a:ext uri="{FF2B5EF4-FFF2-40B4-BE49-F238E27FC236}">
                <a16:creationId xmlns:a16="http://schemas.microsoft.com/office/drawing/2014/main" id="{F88EDC69-91E1-4798-91BB-576B94C5E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885950"/>
            <a:ext cx="1752600" cy="4762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defRPr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幼圆" panose="02010509060101010101" pitchFamily="49" charset="-122"/>
              </a:rPr>
              <a:t>按行存储</a:t>
            </a:r>
          </a:p>
        </p:txBody>
      </p:sp>
      <p:sp>
        <p:nvSpPr>
          <p:cNvPr id="226372" name="Text Box 68">
            <a:extLst>
              <a:ext uri="{FF2B5EF4-FFF2-40B4-BE49-F238E27FC236}">
                <a16:creationId xmlns:a16="http://schemas.microsoft.com/office/drawing/2014/main" id="{84F7BAB6-4DBB-4C6B-B1D9-F1A17C7A8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0"/>
            <a:ext cx="72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a[0]</a:t>
            </a:r>
          </a:p>
        </p:txBody>
      </p:sp>
      <p:sp>
        <p:nvSpPr>
          <p:cNvPr id="226373" name="Text Box 69">
            <a:extLst>
              <a:ext uri="{FF2B5EF4-FFF2-40B4-BE49-F238E27FC236}">
                <a16:creationId xmlns:a16="http://schemas.microsoft.com/office/drawing/2014/main" id="{5E435439-8328-4F2E-87E6-B1CEE84C7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43400"/>
            <a:ext cx="72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a[1]</a:t>
            </a:r>
          </a:p>
        </p:txBody>
      </p:sp>
      <p:sp>
        <p:nvSpPr>
          <p:cNvPr id="226374" name="Text Box 70">
            <a:extLst>
              <a:ext uri="{FF2B5EF4-FFF2-40B4-BE49-F238E27FC236}">
                <a16:creationId xmlns:a16="http://schemas.microsoft.com/office/drawing/2014/main" id="{AD8DA14B-F2C2-49D0-B923-7DD027CF8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76800"/>
            <a:ext cx="72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a[2]</a:t>
            </a:r>
          </a:p>
        </p:txBody>
      </p:sp>
      <p:sp>
        <p:nvSpPr>
          <p:cNvPr id="226375" name="Text Box 71">
            <a:extLst>
              <a:ext uri="{FF2B5EF4-FFF2-40B4-BE49-F238E27FC236}">
                <a16:creationId xmlns:a16="http://schemas.microsoft.com/office/drawing/2014/main" id="{86ECC59C-1CB5-4708-A55C-B3BAE3CB8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100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[0]</a:t>
            </a:r>
          </a:p>
        </p:txBody>
      </p:sp>
      <p:sp>
        <p:nvSpPr>
          <p:cNvPr id="226376" name="Text Box 72">
            <a:extLst>
              <a:ext uri="{FF2B5EF4-FFF2-40B4-BE49-F238E27FC236}">
                <a16:creationId xmlns:a16="http://schemas.microsoft.com/office/drawing/2014/main" id="{3D860070-D4B3-4808-AF56-E2312665B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8100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[1]</a:t>
            </a:r>
          </a:p>
        </p:txBody>
      </p:sp>
      <p:sp>
        <p:nvSpPr>
          <p:cNvPr id="226377" name="Text Box 73">
            <a:extLst>
              <a:ext uri="{FF2B5EF4-FFF2-40B4-BE49-F238E27FC236}">
                <a16:creationId xmlns:a16="http://schemas.microsoft.com/office/drawing/2014/main" id="{81C54A52-1EE1-473C-84EF-3AE2D0251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810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[2]</a:t>
            </a:r>
          </a:p>
        </p:txBody>
      </p:sp>
      <p:sp>
        <p:nvSpPr>
          <p:cNvPr id="226378" name="Text Box 74">
            <a:extLst>
              <a:ext uri="{FF2B5EF4-FFF2-40B4-BE49-F238E27FC236}">
                <a16:creationId xmlns:a16="http://schemas.microsoft.com/office/drawing/2014/main" id="{186B3C9D-B052-4A9E-9FDB-EB1A8A64D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38100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[3]</a:t>
            </a:r>
          </a:p>
        </p:txBody>
      </p:sp>
      <p:sp>
        <p:nvSpPr>
          <p:cNvPr id="226379" name="Line 75">
            <a:extLst>
              <a:ext uri="{FF2B5EF4-FFF2-40B4-BE49-F238E27FC236}">
                <a16:creationId xmlns:a16="http://schemas.microsoft.com/office/drawing/2014/main" id="{75E91C06-AD23-4E20-B2C1-4FBD7451D9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5163" y="1700213"/>
            <a:ext cx="287337" cy="2889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6380" name="Text Box 76">
            <a:extLst>
              <a:ext uri="{FF2B5EF4-FFF2-40B4-BE49-F238E27FC236}">
                <a16:creationId xmlns:a16="http://schemas.microsoft.com/office/drawing/2014/main" id="{80FC6C0A-DED1-4ED0-9904-1B41383CF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1412875"/>
            <a:ext cx="19431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一维数组个数</a:t>
            </a:r>
          </a:p>
        </p:txBody>
      </p:sp>
      <p:sp>
        <p:nvSpPr>
          <p:cNvPr id="226381" name="Line 77">
            <a:extLst>
              <a:ext uri="{FF2B5EF4-FFF2-40B4-BE49-F238E27FC236}">
                <a16:creationId xmlns:a16="http://schemas.microsoft.com/office/drawing/2014/main" id="{E6A14C35-CA4D-482A-B0FB-8536217F70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84663" y="2276475"/>
            <a:ext cx="169862" cy="36195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6382" name="Text Box 78">
            <a:extLst>
              <a:ext uri="{FF2B5EF4-FFF2-40B4-BE49-F238E27FC236}">
                <a16:creationId xmlns:a16="http://schemas.microsoft.com/office/drawing/2014/main" id="{0F98F949-64C1-49B9-B444-0811CA1C7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492375"/>
            <a:ext cx="1800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一维数组中元素的个数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6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6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6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6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6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6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6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6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6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26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6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6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26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26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26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26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2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2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2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2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26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26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26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26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26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26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26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26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26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26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2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2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26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26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2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2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226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226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226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226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26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226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226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226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226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226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226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226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226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226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226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226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226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226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226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226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226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226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226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226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 nodeType="clickPar">
                      <p:stCondLst>
                        <p:cond delay="indefinite"/>
                      </p:stCondLst>
                      <p:childTnLst>
                        <p:par>
                          <p:cTn id="3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 nodeType="clickPar">
                      <p:stCondLst>
                        <p:cond delay="indefinite"/>
                      </p:stCondLst>
                      <p:childTnLst>
                        <p:par>
                          <p:cTn id="3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 nodeType="clickPar">
                      <p:stCondLst>
                        <p:cond delay="indefinite"/>
                      </p:stCondLst>
                      <p:childTnLst>
                        <p:par>
                          <p:cTn id="3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 nodeType="clickPar">
                      <p:stCondLst>
                        <p:cond delay="indefinite"/>
                      </p:stCondLst>
                      <p:childTnLst>
                        <p:par>
                          <p:cTn id="3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22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 nodeType="clickPar">
                      <p:stCondLst>
                        <p:cond delay="indefinite"/>
                      </p:stCondLst>
                      <p:childTnLst>
                        <p:par>
                          <p:cTn id="3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22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22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22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22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22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22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22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22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22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22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22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 nodeType="clickPar">
                      <p:stCondLst>
                        <p:cond delay="indefinite"/>
                      </p:stCondLst>
                      <p:childTnLst>
                        <p:par>
                          <p:cTn id="4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3" dur="500"/>
                                        <p:tgtEl>
                                          <p:spTgt spid="22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 nodeType="clickPar">
                      <p:stCondLst>
                        <p:cond delay="indefinite"/>
                      </p:stCondLst>
                      <p:childTnLst>
                        <p:par>
                          <p:cTn id="4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500" fill="hold"/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500" fill="hold"/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 nodeType="clickPar">
                      <p:stCondLst>
                        <p:cond delay="indefinite"/>
                      </p:stCondLst>
                      <p:childTnLst>
                        <p:par>
                          <p:cTn id="4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226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226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226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500" fill="hold"/>
                                        <p:tgtEl>
                                          <p:spTgt spid="226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 nodeType="clickPar">
                      <p:stCondLst>
                        <p:cond delay="indefinite"/>
                      </p:stCondLst>
                      <p:childTnLst>
                        <p:par>
                          <p:cTn id="4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4" dur="500" fill="hold"/>
                                        <p:tgtEl>
                                          <p:spTgt spid="226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500" fill="hold"/>
                                        <p:tgtEl>
                                          <p:spTgt spid="226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500" fill="hold"/>
                                        <p:tgtEl>
                                          <p:spTgt spid="226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226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 nodeType="clickPar">
                      <p:stCondLst>
                        <p:cond delay="indefinite"/>
                      </p:stCondLst>
                      <p:childTnLst>
                        <p:par>
                          <p:cTn id="4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226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500" fill="hold"/>
                                        <p:tgtEl>
                                          <p:spTgt spid="226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500" fill="hold"/>
                                        <p:tgtEl>
                                          <p:spTgt spid="226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500" fill="hold"/>
                                        <p:tgtEl>
                                          <p:spTgt spid="226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 nodeType="clickPar">
                      <p:stCondLst>
                        <p:cond delay="indefinite"/>
                      </p:stCondLst>
                      <p:childTnLst>
                        <p:par>
                          <p:cTn id="4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500" fill="hold"/>
                                        <p:tgtEl>
                                          <p:spTgt spid="226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500" fill="hold"/>
                                        <p:tgtEl>
                                          <p:spTgt spid="226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226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226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 nodeType="clickPar">
                      <p:stCondLst>
                        <p:cond delay="indefinite"/>
                      </p:stCondLst>
                      <p:childTnLst>
                        <p:par>
                          <p:cTn id="4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8" dur="500" fill="hold"/>
                                        <p:tgtEl>
                                          <p:spTgt spid="226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500" fill="hold"/>
                                        <p:tgtEl>
                                          <p:spTgt spid="226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500" fill="hold"/>
                                        <p:tgtEl>
                                          <p:spTgt spid="226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500" fill="hold"/>
                                        <p:tgtEl>
                                          <p:spTgt spid="226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 nodeType="clickPar">
                      <p:stCondLst>
                        <p:cond delay="indefinite"/>
                      </p:stCondLst>
                      <p:childTnLst>
                        <p:par>
                          <p:cTn id="4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226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226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226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500" fill="hold"/>
                                        <p:tgtEl>
                                          <p:spTgt spid="226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 nodeType="clickPar">
                      <p:stCondLst>
                        <p:cond delay="indefinite"/>
                      </p:stCondLst>
                      <p:childTnLst>
                        <p:par>
                          <p:cTn id="5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4" dur="500" fill="hold"/>
                                        <p:tgtEl>
                                          <p:spTgt spid="226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500" fill="hold"/>
                                        <p:tgtEl>
                                          <p:spTgt spid="226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500" fill="hold"/>
                                        <p:tgtEl>
                                          <p:spTgt spid="226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500" fill="hold"/>
                                        <p:tgtEl>
                                          <p:spTgt spid="226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 nodeType="clickPar">
                      <p:stCondLst>
                        <p:cond delay="indefinite"/>
                      </p:stCondLst>
                      <p:childTnLst>
                        <p:par>
                          <p:cTn id="5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226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500" fill="hold"/>
                                        <p:tgtEl>
                                          <p:spTgt spid="226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500" fill="hold"/>
                                        <p:tgtEl>
                                          <p:spTgt spid="226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500" fill="hold"/>
                                        <p:tgtEl>
                                          <p:spTgt spid="226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 nodeType="clickPar">
                      <p:stCondLst>
                        <p:cond delay="indefinite"/>
                      </p:stCondLst>
                      <p:childTnLst>
                        <p:par>
                          <p:cTn id="5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0" dur="500" fill="hold"/>
                                        <p:tgtEl>
                                          <p:spTgt spid="226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500" fill="hold"/>
                                        <p:tgtEl>
                                          <p:spTgt spid="226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500" fill="hold"/>
                                        <p:tgtEl>
                                          <p:spTgt spid="226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500" fill="hold"/>
                                        <p:tgtEl>
                                          <p:spTgt spid="226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 nodeType="clickPar">
                      <p:stCondLst>
                        <p:cond delay="indefinite"/>
                      </p:stCondLst>
                      <p:childTnLst>
                        <p:par>
                          <p:cTn id="5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8" dur="500" fill="hold"/>
                                        <p:tgtEl>
                                          <p:spTgt spid="226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500" fill="hold"/>
                                        <p:tgtEl>
                                          <p:spTgt spid="226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500" fill="hold"/>
                                        <p:tgtEl>
                                          <p:spTgt spid="226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500" fill="hold"/>
                                        <p:tgtEl>
                                          <p:spTgt spid="226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 nodeType="clickPar">
                      <p:stCondLst>
                        <p:cond delay="indefinite"/>
                      </p:stCondLst>
                      <p:childTnLst>
                        <p:par>
                          <p:cTn id="5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6" dur="500" fill="hold"/>
                                        <p:tgtEl>
                                          <p:spTgt spid="226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500" fill="hold"/>
                                        <p:tgtEl>
                                          <p:spTgt spid="226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226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500" fill="hold"/>
                                        <p:tgtEl>
                                          <p:spTgt spid="226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animBg="1" autoUpdateAnimBg="0"/>
      <p:bldP spid="226308" grpId="0" autoUpdateAnimBg="0"/>
      <p:bldP spid="226309" grpId="0" autoUpdateAnimBg="0"/>
      <p:bldP spid="226310" grpId="0" autoUpdateAnimBg="0"/>
      <p:bldP spid="226311" grpId="0" animBg="1"/>
      <p:bldP spid="226312" grpId="0" autoUpdateAnimBg="0"/>
      <p:bldP spid="226313" grpId="0" autoUpdateAnimBg="0"/>
      <p:bldP spid="226314" grpId="0" autoUpdateAnimBg="0"/>
      <p:bldP spid="226315" grpId="0" autoUpdateAnimBg="0"/>
      <p:bldP spid="226316" grpId="0" autoUpdateAnimBg="0"/>
      <p:bldP spid="226317" grpId="0" autoUpdateAnimBg="0"/>
      <p:bldP spid="226318" grpId="0" animBg="1"/>
      <p:bldP spid="226322" grpId="0" autoUpdateAnimBg="0"/>
      <p:bldP spid="226323" grpId="0" autoUpdateAnimBg="0"/>
      <p:bldP spid="226324" grpId="0" autoUpdateAnimBg="0"/>
      <p:bldP spid="226325" grpId="0" autoUpdateAnimBg="0"/>
      <p:bldP spid="226326" grpId="0" autoUpdateAnimBg="0"/>
      <p:bldP spid="226327" grpId="0" autoUpdateAnimBg="0"/>
      <p:bldP spid="226328" grpId="0" autoUpdateAnimBg="0"/>
      <p:bldP spid="226329" grpId="0" autoUpdateAnimBg="0"/>
      <p:bldP spid="226330" grpId="0" autoUpdateAnimBg="0"/>
      <p:bldP spid="226331" grpId="0" autoUpdateAnimBg="0"/>
      <p:bldP spid="226332" grpId="0" autoUpdateAnimBg="0"/>
      <p:bldP spid="226333" grpId="0" autoUpdateAnimBg="0"/>
      <p:bldP spid="226334" grpId="0" autoUpdateAnimBg="0"/>
      <p:bldP spid="226335" grpId="0" autoUpdateAnimBg="0"/>
      <p:bldP spid="226336" grpId="0" autoUpdateAnimBg="0"/>
      <p:bldP spid="226337" grpId="0" autoUpdateAnimBg="0"/>
      <p:bldP spid="226341" grpId="0" autoUpdateAnimBg="0"/>
      <p:bldP spid="226342" grpId="0" autoUpdateAnimBg="0"/>
      <p:bldP spid="226343" grpId="0" autoUpdateAnimBg="0"/>
      <p:bldP spid="226348" grpId="0" autoUpdateAnimBg="0"/>
      <p:bldP spid="226349" grpId="0" autoUpdateAnimBg="0"/>
      <p:bldP spid="226350" grpId="0" autoUpdateAnimBg="0"/>
      <p:bldP spid="226351" grpId="0" autoUpdateAnimBg="0"/>
      <p:bldP spid="226360" grpId="0" autoUpdateAnimBg="0"/>
      <p:bldP spid="226361" grpId="0" autoUpdateAnimBg="0"/>
      <p:bldP spid="226362" grpId="0" autoUpdateAnimBg="0"/>
      <p:bldP spid="226363" grpId="0" autoUpdateAnimBg="0"/>
      <p:bldP spid="226364" grpId="0" autoUpdateAnimBg="0"/>
      <p:bldP spid="226365" grpId="0" autoUpdateAnimBg="0"/>
      <p:bldP spid="226366" grpId="0" autoUpdateAnimBg="0"/>
      <p:bldP spid="226367" grpId="0" autoUpdateAnimBg="0"/>
      <p:bldP spid="226368" grpId="0" autoUpdateAnimBg="0"/>
      <p:bldP spid="226369" grpId="0" autoUpdateAnimBg="0"/>
      <p:bldP spid="226370" grpId="0" autoUpdateAnimBg="0"/>
      <p:bldP spid="226371" grpId="0" animBg="1" autoUpdateAnimBg="0"/>
      <p:bldP spid="226372" grpId="0" autoUpdateAnimBg="0"/>
      <p:bldP spid="226373" grpId="0" autoUpdateAnimBg="0"/>
      <p:bldP spid="226374" grpId="0" autoUpdateAnimBg="0"/>
      <p:bldP spid="226375" grpId="0" autoUpdateAnimBg="0"/>
      <p:bldP spid="226376" grpId="0" autoUpdateAnimBg="0"/>
      <p:bldP spid="226377" grpId="0" autoUpdateAnimBg="0"/>
      <p:bldP spid="226378" grpId="0" autoUpdateAnimBg="0"/>
      <p:bldP spid="226380" grpId="0"/>
      <p:bldP spid="2263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EB2AF844-C90E-4150-8D13-D9091B543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二维数组的基本概念</a:t>
            </a:r>
          </a:p>
        </p:txBody>
      </p:sp>
      <p:sp>
        <p:nvSpPr>
          <p:cNvPr id="227331" name="Text Box 3">
            <a:extLst>
              <a:ext uri="{FF2B5EF4-FFF2-40B4-BE49-F238E27FC236}">
                <a16:creationId xmlns:a16="http://schemas.microsoft.com/office/drawing/2014/main" id="{CE94A837-717D-4CE0-BCF1-5D1F2EE86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240088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仿宋" panose="02010609060101010101" pitchFamily="49" charset="-122"/>
                <a:cs typeface="仿宋_GB2312" charset="0"/>
                <a:sym typeface="Monotype Sorts" charset="0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仿宋" panose="02010609060101010101" pitchFamily="49" charset="-122"/>
                <a:cs typeface="仿宋_GB2312" charset="0"/>
                <a:sym typeface="Monotype Sorts" charset="0"/>
              </a:rPr>
              <a:t> </a:t>
            </a:r>
            <a:r>
              <a:rPr lang="en-US" altLang="zh-CN" sz="2400" dirty="0" err="1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int</a:t>
            </a: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a[2][3]=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{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{</a:t>
            </a: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1,2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}</a:t>
            </a: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,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{</a:t>
            </a: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4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}</a:t>
            </a: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Arial" charset="0"/>
              <a:ea typeface="仿宋" panose="02010609060101010101" pitchFamily="49" charset="-122"/>
              <a:cs typeface="仿宋_GB2312" charset="0"/>
            </a:endParaRPr>
          </a:p>
        </p:txBody>
      </p:sp>
      <p:sp>
        <p:nvSpPr>
          <p:cNvPr id="227332" name="Text Box 4">
            <a:extLst>
              <a:ext uri="{FF2B5EF4-FFF2-40B4-BE49-F238E27FC236}">
                <a16:creationId xmlns:a16="http://schemas.microsoft.com/office/drawing/2014/main" id="{EF3ACF1C-CA53-4BBE-B7B0-BDB0D368A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184775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仿宋" panose="02010609060101010101" pitchFamily="49" charset="-122"/>
                <a:cs typeface="仿宋_GB2312" charset="0"/>
                <a:sym typeface="Monotype Sorts" charset="0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仿宋" panose="02010609060101010101" pitchFamily="49" charset="-122"/>
                <a:cs typeface="仿宋_GB2312" charset="0"/>
                <a:sym typeface="Monotype Sorts" charset="0"/>
              </a:rPr>
              <a:t> </a:t>
            </a:r>
            <a:r>
              <a:rPr lang="en-US" altLang="zh-CN" sz="2400" dirty="0" err="1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int</a:t>
            </a: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a[ ][3]=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{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{</a:t>
            </a: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1,2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}</a:t>
            </a: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,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{</a:t>
            </a: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4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}</a:t>
            </a: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Arial" charset="0"/>
              <a:ea typeface="仿宋" panose="02010609060101010101" pitchFamily="49" charset="-122"/>
              <a:cs typeface="仿宋_GB2312" charset="0"/>
            </a:endParaRPr>
          </a:p>
        </p:txBody>
      </p:sp>
      <p:sp>
        <p:nvSpPr>
          <p:cNvPr id="227333" name="AutoShape 5">
            <a:extLst>
              <a:ext uri="{FF2B5EF4-FFF2-40B4-BE49-F238E27FC236}">
                <a16:creationId xmlns:a16="http://schemas.microsoft.com/office/drawing/2014/main" id="{9A10CAB7-D7DB-46F0-8B92-56448A9CB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930" y="3277590"/>
            <a:ext cx="2338617" cy="612384"/>
          </a:xfrm>
          <a:prstGeom prst="cloudCallout">
            <a:avLst>
              <a:gd name="adj1" fmla="val -151065"/>
              <a:gd name="adj2" fmla="val -13926"/>
            </a:avLst>
          </a:prstGeom>
          <a:solidFill>
            <a:srgbClr val="FFFFFF"/>
          </a:solidFill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给出部分值</a:t>
            </a:r>
            <a:r>
              <a:rPr lang="en-US" altLang="zh-CN" sz="2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</a:p>
        </p:txBody>
      </p:sp>
      <p:grpSp>
        <p:nvGrpSpPr>
          <p:cNvPr id="227334" name="Group 6">
            <a:extLst>
              <a:ext uri="{FF2B5EF4-FFF2-40B4-BE49-F238E27FC236}">
                <a16:creationId xmlns:a16="http://schemas.microsoft.com/office/drawing/2014/main" id="{595CFB6D-1BF7-4F0C-B3BB-F81E37AC3261}"/>
              </a:ext>
            </a:extLst>
          </p:cNvPr>
          <p:cNvGrpSpPr>
            <a:grpSpLocks/>
          </p:cNvGrpSpPr>
          <p:nvPr/>
        </p:nvGrpSpPr>
        <p:grpSpPr bwMode="auto">
          <a:xfrm>
            <a:off x="958850" y="5661025"/>
            <a:ext cx="5773738" cy="1058863"/>
            <a:chOff x="741" y="2413"/>
            <a:chExt cx="3637" cy="667"/>
          </a:xfrm>
        </p:grpSpPr>
        <p:sp>
          <p:nvSpPr>
            <p:cNvPr id="227335" name="Rectangle 7">
              <a:extLst>
                <a:ext uri="{FF2B5EF4-FFF2-40B4-BE49-F238E27FC236}">
                  <a16:creationId xmlns:a16="http://schemas.microsoft.com/office/drawing/2014/main" id="{C06AEE2B-E1D8-40F6-9A06-17143CF7C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" y="2419"/>
              <a:ext cx="3576" cy="39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1932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0" tIns="46800" rIns="0" bIns="46800" anchor="ctr"/>
            <a:lstStyle/>
            <a:p>
              <a:pPr algn="ctr" eaLnBrk="1" hangingPunct="1">
                <a:defRPr/>
              </a:pPr>
              <a:endPara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" panose="02010609060101010101" pitchFamily="49" charset="-122"/>
                <a:cs typeface="Arial" pitchFamily="34" charset="0"/>
              </a:endParaRPr>
            </a:p>
          </p:txBody>
        </p:sp>
        <p:sp>
          <p:nvSpPr>
            <p:cNvPr id="11316" name="Line 8">
              <a:extLst>
                <a:ext uri="{FF2B5EF4-FFF2-40B4-BE49-F238E27FC236}">
                  <a16:creationId xmlns:a16="http://schemas.microsoft.com/office/drawing/2014/main" id="{A5D9F354-1282-4AB1-82CA-E50AC5159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7" y="2427"/>
              <a:ext cx="0" cy="395"/>
            </a:xfrm>
            <a:prstGeom prst="line">
              <a:avLst/>
            </a:prstGeom>
            <a:noFill/>
            <a:ln w="19050">
              <a:solidFill>
                <a:srgbClr val="0019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800" rIns="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7" name="Line 9">
              <a:extLst>
                <a:ext uri="{FF2B5EF4-FFF2-40B4-BE49-F238E27FC236}">
                  <a16:creationId xmlns:a16="http://schemas.microsoft.com/office/drawing/2014/main" id="{97CE6B35-83FE-4CF8-BA97-257858392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1" y="2413"/>
              <a:ext cx="0" cy="395"/>
            </a:xfrm>
            <a:prstGeom prst="line">
              <a:avLst/>
            </a:prstGeom>
            <a:noFill/>
            <a:ln w="19050">
              <a:solidFill>
                <a:srgbClr val="0019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8" name="Line 10">
              <a:extLst>
                <a:ext uri="{FF2B5EF4-FFF2-40B4-BE49-F238E27FC236}">
                  <a16:creationId xmlns:a16="http://schemas.microsoft.com/office/drawing/2014/main" id="{5562BB5A-1692-4020-9F87-87604D5E9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5" y="2413"/>
              <a:ext cx="0" cy="395"/>
            </a:xfrm>
            <a:prstGeom prst="line">
              <a:avLst/>
            </a:prstGeom>
            <a:noFill/>
            <a:ln w="19050">
              <a:solidFill>
                <a:srgbClr val="0019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9" name="Line 11">
              <a:extLst>
                <a:ext uri="{FF2B5EF4-FFF2-40B4-BE49-F238E27FC236}">
                  <a16:creationId xmlns:a16="http://schemas.microsoft.com/office/drawing/2014/main" id="{C54590F7-61AB-4E03-BA57-6EA79A302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9" y="2413"/>
              <a:ext cx="0" cy="395"/>
            </a:xfrm>
            <a:prstGeom prst="line">
              <a:avLst/>
            </a:prstGeom>
            <a:noFill/>
            <a:ln w="19050">
              <a:solidFill>
                <a:srgbClr val="0019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20" name="Line 12">
              <a:extLst>
                <a:ext uri="{FF2B5EF4-FFF2-40B4-BE49-F238E27FC236}">
                  <a16:creationId xmlns:a16="http://schemas.microsoft.com/office/drawing/2014/main" id="{1B3E73CA-780D-4C16-85A6-1EB930663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3" y="2413"/>
              <a:ext cx="0" cy="395"/>
            </a:xfrm>
            <a:prstGeom prst="line">
              <a:avLst/>
            </a:prstGeom>
            <a:noFill/>
            <a:ln w="19050">
              <a:solidFill>
                <a:srgbClr val="0019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7341" name="Text Box 13">
              <a:extLst>
                <a:ext uri="{FF2B5EF4-FFF2-40B4-BE49-F238E27FC236}">
                  <a16:creationId xmlns:a16="http://schemas.microsoft.com/office/drawing/2014/main" id="{DAFAB5B4-301F-4652-9DD6-C15FB705F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" y="2788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Arial" panose="020B0604020202020204" pitchFamily="34" charset="0"/>
                </a:rPr>
                <a:t>a[0][0]</a:t>
              </a:r>
            </a:p>
          </p:txBody>
        </p:sp>
        <p:sp>
          <p:nvSpPr>
            <p:cNvPr id="227342" name="Text Box 14">
              <a:extLst>
                <a:ext uri="{FF2B5EF4-FFF2-40B4-BE49-F238E27FC236}">
                  <a16:creationId xmlns:a16="http://schemas.microsoft.com/office/drawing/2014/main" id="{CB7ED5C1-AD51-4300-B7FD-1C371F1BD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2788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Arial" panose="020B0604020202020204" pitchFamily="34" charset="0"/>
                </a:rPr>
                <a:t>a[0][1]</a:t>
              </a:r>
            </a:p>
          </p:txBody>
        </p:sp>
        <p:sp>
          <p:nvSpPr>
            <p:cNvPr id="227343" name="Text Box 15">
              <a:extLst>
                <a:ext uri="{FF2B5EF4-FFF2-40B4-BE49-F238E27FC236}">
                  <a16:creationId xmlns:a16="http://schemas.microsoft.com/office/drawing/2014/main" id="{E021F2BD-E79D-4413-9911-7633A09CD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9" y="2788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Arial" panose="020B0604020202020204" pitchFamily="34" charset="0"/>
                </a:rPr>
                <a:t>a[0][2]</a:t>
              </a:r>
            </a:p>
          </p:txBody>
        </p:sp>
        <p:sp>
          <p:nvSpPr>
            <p:cNvPr id="227344" name="Text Box 16">
              <a:extLst>
                <a:ext uri="{FF2B5EF4-FFF2-40B4-BE49-F238E27FC236}">
                  <a16:creationId xmlns:a16="http://schemas.microsoft.com/office/drawing/2014/main" id="{37D9781B-C342-4646-BF29-65D8C68FB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" y="2788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Arial" panose="020B0604020202020204" pitchFamily="34" charset="0"/>
                </a:rPr>
                <a:t>a[1][0]</a:t>
              </a:r>
            </a:p>
          </p:txBody>
        </p:sp>
        <p:sp>
          <p:nvSpPr>
            <p:cNvPr id="227345" name="Text Box 17">
              <a:extLst>
                <a:ext uri="{FF2B5EF4-FFF2-40B4-BE49-F238E27FC236}">
                  <a16:creationId xmlns:a16="http://schemas.microsoft.com/office/drawing/2014/main" id="{89C761D4-AA2C-49CA-AC40-80ACDD8C3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2788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Arial" panose="020B0604020202020204" pitchFamily="34" charset="0"/>
                </a:rPr>
                <a:t>a[1][1]</a:t>
              </a:r>
            </a:p>
          </p:txBody>
        </p:sp>
        <p:sp>
          <p:nvSpPr>
            <p:cNvPr id="227346" name="Text Box 18">
              <a:extLst>
                <a:ext uri="{FF2B5EF4-FFF2-40B4-BE49-F238E27FC236}">
                  <a16:creationId xmlns:a16="http://schemas.microsoft.com/office/drawing/2014/main" id="{1F00B1EB-2272-4568-A1F6-9B864DB41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" y="2788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Arial" panose="020B0604020202020204" pitchFamily="34" charset="0"/>
                </a:rPr>
                <a:t>a[1][2]</a:t>
              </a:r>
            </a:p>
          </p:txBody>
        </p:sp>
        <p:sp>
          <p:nvSpPr>
            <p:cNvPr id="227347" name="Text Box 19">
              <a:extLst>
                <a:ext uri="{FF2B5EF4-FFF2-40B4-BE49-F238E27FC236}">
                  <a16:creationId xmlns:a16="http://schemas.microsoft.com/office/drawing/2014/main" id="{C71F334E-B331-4A13-8C30-2E539A62C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" y="2464"/>
              <a:ext cx="10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 lIns="0" tIns="46800" rIns="0" bIns="46800">
              <a:spAutoFit/>
            </a:bodyPr>
            <a:lstStyle>
              <a:lvl1pPr>
                <a:defRPr sz="3400" b="1">
                  <a:solidFill>
                    <a:schemeClr val="tx1"/>
                  </a:solidFill>
                  <a:latin typeface="宋体" charset="0"/>
                  <a:ea typeface="宋体" charset="0"/>
                  <a:cs typeface="宋体" charset="0"/>
                </a:defRPr>
              </a:lvl1pPr>
              <a:lvl2pPr>
                <a:defRPr sz="3000" b="1">
                  <a:solidFill>
                    <a:schemeClr val="tx1"/>
                  </a:solidFill>
                  <a:latin typeface="宋体" charset="0"/>
                  <a:ea typeface="宋体" charset="0"/>
                </a:defRPr>
              </a:lvl2pPr>
              <a:lvl3pPr>
                <a:defRPr sz="2600" b="1">
                  <a:solidFill>
                    <a:schemeClr val="tx1"/>
                  </a:solidFill>
                  <a:latin typeface="宋体" charset="0"/>
                  <a:ea typeface="宋体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宋体" charset="0"/>
                  <a:ea typeface="宋体" charset="0"/>
                </a:defRPr>
              </a:lvl4pPr>
              <a:lvl5pPr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5pPr>
              <a:lvl6pPr eaLnBrk="0" hangingPunct="0"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6pPr>
              <a:lvl7pPr eaLnBrk="0" hangingPunct="0"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7pPr>
              <a:lvl8pPr eaLnBrk="0" hangingPunct="0"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8pPr>
              <a:lvl9pPr eaLnBrk="0" hangingPunct="0"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ea typeface="楷体" panose="02010609060101010101" pitchFamily="49" charset="-122"/>
                  <a:cs typeface="Arial" charset="0"/>
                </a:rPr>
                <a:t>1</a:t>
              </a:r>
              <a:endParaRPr lang="en-US" altLang="zh-CN" sz="24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Arial" charset="0"/>
              </a:endParaRPr>
            </a:p>
          </p:txBody>
        </p:sp>
        <p:sp>
          <p:nvSpPr>
            <p:cNvPr id="227348" name="Text Box 20">
              <a:extLst>
                <a:ext uri="{FF2B5EF4-FFF2-40B4-BE49-F238E27FC236}">
                  <a16:creationId xmlns:a16="http://schemas.microsoft.com/office/drawing/2014/main" id="{F09DE544-A13D-4679-9182-43BC08C96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1" y="2464"/>
              <a:ext cx="10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 lIns="0" tIns="46800" rIns="0" bIns="46800">
              <a:spAutoFit/>
            </a:bodyPr>
            <a:lstStyle>
              <a:lvl1pPr>
                <a:defRPr sz="3400" b="1">
                  <a:solidFill>
                    <a:schemeClr val="tx1"/>
                  </a:solidFill>
                  <a:latin typeface="宋体" charset="0"/>
                  <a:ea typeface="宋体" charset="0"/>
                  <a:cs typeface="宋体" charset="0"/>
                </a:defRPr>
              </a:lvl1pPr>
              <a:lvl2pPr>
                <a:defRPr sz="3000" b="1">
                  <a:solidFill>
                    <a:schemeClr val="tx1"/>
                  </a:solidFill>
                  <a:latin typeface="宋体" charset="0"/>
                  <a:ea typeface="宋体" charset="0"/>
                </a:defRPr>
              </a:lvl2pPr>
              <a:lvl3pPr>
                <a:defRPr sz="2600" b="1">
                  <a:solidFill>
                    <a:schemeClr val="tx1"/>
                  </a:solidFill>
                  <a:latin typeface="宋体" charset="0"/>
                  <a:ea typeface="宋体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宋体" charset="0"/>
                  <a:ea typeface="宋体" charset="0"/>
                </a:defRPr>
              </a:lvl4pPr>
              <a:lvl5pPr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5pPr>
              <a:lvl6pPr eaLnBrk="0" hangingPunct="0"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6pPr>
              <a:lvl7pPr eaLnBrk="0" hangingPunct="0"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7pPr>
              <a:lvl8pPr eaLnBrk="0" hangingPunct="0"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8pPr>
              <a:lvl9pPr eaLnBrk="0" hangingPunct="0"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ea typeface="楷体" panose="02010609060101010101" pitchFamily="49" charset="-122"/>
                  <a:cs typeface="Arial" charset="0"/>
                </a:rPr>
                <a:t>2</a:t>
              </a:r>
              <a:endParaRPr lang="en-US" altLang="zh-CN" sz="24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Arial" charset="0"/>
              </a:endParaRPr>
            </a:p>
          </p:txBody>
        </p:sp>
        <p:sp>
          <p:nvSpPr>
            <p:cNvPr id="227349" name="Text Box 21">
              <a:extLst>
                <a:ext uri="{FF2B5EF4-FFF2-40B4-BE49-F238E27FC236}">
                  <a16:creationId xmlns:a16="http://schemas.microsoft.com/office/drawing/2014/main" id="{A88FCC70-CA84-49F0-938A-0A44C7746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7" y="2464"/>
              <a:ext cx="10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 lIns="0" tIns="46800" rIns="0" bIns="46800">
              <a:spAutoFit/>
            </a:bodyPr>
            <a:lstStyle>
              <a:lvl1pPr>
                <a:defRPr sz="3400" b="1">
                  <a:solidFill>
                    <a:schemeClr val="tx1"/>
                  </a:solidFill>
                  <a:latin typeface="宋体" charset="0"/>
                  <a:ea typeface="宋体" charset="0"/>
                  <a:cs typeface="宋体" charset="0"/>
                </a:defRPr>
              </a:lvl1pPr>
              <a:lvl2pPr>
                <a:defRPr sz="3000" b="1">
                  <a:solidFill>
                    <a:schemeClr val="tx1"/>
                  </a:solidFill>
                  <a:latin typeface="宋体" charset="0"/>
                  <a:ea typeface="宋体" charset="0"/>
                </a:defRPr>
              </a:lvl2pPr>
              <a:lvl3pPr>
                <a:defRPr sz="2600" b="1">
                  <a:solidFill>
                    <a:schemeClr val="tx1"/>
                  </a:solidFill>
                  <a:latin typeface="宋体" charset="0"/>
                  <a:ea typeface="宋体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宋体" charset="0"/>
                  <a:ea typeface="宋体" charset="0"/>
                </a:defRPr>
              </a:lvl4pPr>
              <a:lvl5pPr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5pPr>
              <a:lvl6pPr eaLnBrk="0" hangingPunct="0"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6pPr>
              <a:lvl7pPr eaLnBrk="0" hangingPunct="0"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7pPr>
              <a:lvl8pPr eaLnBrk="0" hangingPunct="0"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8pPr>
              <a:lvl9pPr eaLnBrk="0" hangingPunct="0"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ea typeface="楷体" panose="02010609060101010101" pitchFamily="49" charset="-122"/>
                  <a:cs typeface="Arial" charset="0"/>
                </a:rPr>
                <a:t>0</a:t>
              </a:r>
              <a:endParaRPr lang="en-US" altLang="zh-CN" sz="24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Arial" charset="0"/>
              </a:endParaRPr>
            </a:p>
          </p:txBody>
        </p:sp>
        <p:sp>
          <p:nvSpPr>
            <p:cNvPr id="227350" name="Text Box 22">
              <a:extLst>
                <a:ext uri="{FF2B5EF4-FFF2-40B4-BE49-F238E27FC236}">
                  <a16:creationId xmlns:a16="http://schemas.microsoft.com/office/drawing/2014/main" id="{5D1429EA-47B0-495A-9027-6DA4B011A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2" y="2464"/>
              <a:ext cx="10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 lIns="0" tIns="46800" rIns="0" bIns="46800">
              <a:spAutoFit/>
            </a:bodyPr>
            <a:lstStyle>
              <a:lvl1pPr>
                <a:defRPr sz="3400" b="1">
                  <a:solidFill>
                    <a:schemeClr val="tx1"/>
                  </a:solidFill>
                  <a:latin typeface="宋体" charset="0"/>
                  <a:ea typeface="宋体" charset="0"/>
                  <a:cs typeface="宋体" charset="0"/>
                </a:defRPr>
              </a:lvl1pPr>
              <a:lvl2pPr>
                <a:defRPr sz="3000" b="1">
                  <a:solidFill>
                    <a:schemeClr val="tx1"/>
                  </a:solidFill>
                  <a:latin typeface="宋体" charset="0"/>
                  <a:ea typeface="宋体" charset="0"/>
                </a:defRPr>
              </a:lvl2pPr>
              <a:lvl3pPr>
                <a:defRPr sz="2600" b="1">
                  <a:solidFill>
                    <a:schemeClr val="tx1"/>
                  </a:solidFill>
                  <a:latin typeface="宋体" charset="0"/>
                  <a:ea typeface="宋体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宋体" charset="0"/>
                  <a:ea typeface="宋体" charset="0"/>
                </a:defRPr>
              </a:lvl4pPr>
              <a:lvl5pPr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5pPr>
              <a:lvl6pPr eaLnBrk="0" hangingPunct="0"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6pPr>
              <a:lvl7pPr eaLnBrk="0" hangingPunct="0"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7pPr>
              <a:lvl8pPr eaLnBrk="0" hangingPunct="0"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8pPr>
              <a:lvl9pPr eaLnBrk="0" hangingPunct="0"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ea typeface="楷体" panose="02010609060101010101" pitchFamily="49" charset="-122"/>
                  <a:cs typeface="Arial" charset="0"/>
                </a:rPr>
                <a:t>4</a:t>
              </a:r>
              <a:endParaRPr lang="en-US" altLang="zh-CN" sz="24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Arial" charset="0"/>
              </a:endParaRPr>
            </a:p>
          </p:txBody>
        </p:sp>
        <p:sp>
          <p:nvSpPr>
            <p:cNvPr id="227351" name="Text Box 23">
              <a:extLst>
                <a:ext uri="{FF2B5EF4-FFF2-40B4-BE49-F238E27FC236}">
                  <a16:creationId xmlns:a16="http://schemas.microsoft.com/office/drawing/2014/main" id="{940BB8D7-15BC-4E37-920C-F032FED99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" y="2464"/>
              <a:ext cx="10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 lIns="0" tIns="46800" rIns="0" bIns="46800">
              <a:spAutoFit/>
            </a:bodyPr>
            <a:lstStyle>
              <a:lvl1pPr>
                <a:defRPr sz="3400" b="1">
                  <a:solidFill>
                    <a:schemeClr val="tx1"/>
                  </a:solidFill>
                  <a:latin typeface="宋体" charset="0"/>
                  <a:ea typeface="宋体" charset="0"/>
                  <a:cs typeface="宋体" charset="0"/>
                </a:defRPr>
              </a:lvl1pPr>
              <a:lvl2pPr>
                <a:defRPr sz="3000" b="1">
                  <a:solidFill>
                    <a:schemeClr val="tx1"/>
                  </a:solidFill>
                  <a:latin typeface="宋体" charset="0"/>
                  <a:ea typeface="宋体" charset="0"/>
                </a:defRPr>
              </a:lvl2pPr>
              <a:lvl3pPr>
                <a:defRPr sz="2600" b="1">
                  <a:solidFill>
                    <a:schemeClr val="tx1"/>
                  </a:solidFill>
                  <a:latin typeface="宋体" charset="0"/>
                  <a:ea typeface="宋体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宋体" charset="0"/>
                  <a:ea typeface="宋体" charset="0"/>
                </a:defRPr>
              </a:lvl4pPr>
              <a:lvl5pPr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5pPr>
              <a:lvl6pPr eaLnBrk="0" hangingPunct="0"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6pPr>
              <a:lvl7pPr eaLnBrk="0" hangingPunct="0"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7pPr>
              <a:lvl8pPr eaLnBrk="0" hangingPunct="0"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8pPr>
              <a:lvl9pPr eaLnBrk="0" hangingPunct="0"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ea typeface="楷体" panose="02010609060101010101" pitchFamily="49" charset="-122"/>
                  <a:cs typeface="Arial" charset="0"/>
                </a:rPr>
                <a:t>0</a:t>
              </a:r>
              <a:endParaRPr lang="en-US" altLang="zh-CN" sz="24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Arial" charset="0"/>
              </a:endParaRPr>
            </a:p>
          </p:txBody>
        </p:sp>
        <p:sp>
          <p:nvSpPr>
            <p:cNvPr id="227352" name="Text Box 24">
              <a:extLst>
                <a:ext uri="{FF2B5EF4-FFF2-40B4-BE49-F238E27FC236}">
                  <a16:creationId xmlns:a16="http://schemas.microsoft.com/office/drawing/2014/main" id="{F12F86C3-EA46-444C-8DD7-8845F8FA8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" y="2464"/>
              <a:ext cx="10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 lIns="0" tIns="46800" rIns="0" bIns="46800">
              <a:spAutoFit/>
            </a:bodyPr>
            <a:lstStyle>
              <a:lvl1pPr>
                <a:defRPr sz="3400" b="1">
                  <a:solidFill>
                    <a:schemeClr val="tx1"/>
                  </a:solidFill>
                  <a:latin typeface="宋体" charset="0"/>
                  <a:ea typeface="宋体" charset="0"/>
                  <a:cs typeface="宋体" charset="0"/>
                </a:defRPr>
              </a:lvl1pPr>
              <a:lvl2pPr>
                <a:defRPr sz="3000" b="1">
                  <a:solidFill>
                    <a:schemeClr val="tx1"/>
                  </a:solidFill>
                  <a:latin typeface="宋体" charset="0"/>
                  <a:ea typeface="宋体" charset="0"/>
                </a:defRPr>
              </a:lvl2pPr>
              <a:lvl3pPr>
                <a:defRPr sz="2600" b="1">
                  <a:solidFill>
                    <a:schemeClr val="tx1"/>
                  </a:solidFill>
                  <a:latin typeface="宋体" charset="0"/>
                  <a:ea typeface="宋体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宋体" charset="0"/>
                  <a:ea typeface="宋体" charset="0"/>
                </a:defRPr>
              </a:lvl4pPr>
              <a:lvl5pPr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5pPr>
              <a:lvl6pPr eaLnBrk="0" hangingPunct="0"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6pPr>
              <a:lvl7pPr eaLnBrk="0" hangingPunct="0"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7pPr>
              <a:lvl8pPr eaLnBrk="0" hangingPunct="0"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8pPr>
              <a:lvl9pPr eaLnBrk="0" hangingPunct="0">
                <a:defRPr b="1">
                  <a:solidFill>
                    <a:schemeClr val="tx1"/>
                  </a:solidFill>
                  <a:latin typeface="Times New Roman" charset="0"/>
                  <a:ea typeface="宋体" charset="0"/>
                  <a:cs typeface="Times New Roman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ea typeface="楷体" panose="02010609060101010101" pitchFamily="49" charset="-122"/>
                  <a:cs typeface="Arial" charset="0"/>
                </a:rPr>
                <a:t>0</a:t>
              </a:r>
              <a:endParaRPr lang="en-US" altLang="zh-CN" sz="24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Arial" charset="0"/>
              </a:endParaRPr>
            </a:p>
          </p:txBody>
        </p:sp>
      </p:grpSp>
      <p:sp>
        <p:nvSpPr>
          <p:cNvPr id="227353" name="AutoShape 25">
            <a:extLst>
              <a:ext uri="{FF2B5EF4-FFF2-40B4-BE49-F238E27FC236}">
                <a16:creationId xmlns:a16="http://schemas.microsoft.com/office/drawing/2014/main" id="{1246B51A-5934-4FDA-A038-D33D458E5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023" y="4934940"/>
            <a:ext cx="3026742" cy="612384"/>
          </a:xfrm>
          <a:prstGeom prst="cloudCallout">
            <a:avLst>
              <a:gd name="adj1" fmla="val -118375"/>
              <a:gd name="adj2" fmla="val 19759"/>
            </a:avLst>
          </a:prstGeom>
          <a:solidFill>
            <a:srgbClr val="FFFFFF"/>
          </a:solidFill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行长度可以省略</a:t>
            </a:r>
          </a:p>
        </p:txBody>
      </p:sp>
      <p:sp>
        <p:nvSpPr>
          <p:cNvPr id="227354" name="Rectangle 26">
            <a:extLst>
              <a:ext uri="{FF2B5EF4-FFF2-40B4-BE49-F238E27FC236}">
                <a16:creationId xmlns:a16="http://schemas.microsoft.com/office/drawing/2014/main" id="{0683D7E4-2878-4C21-A39C-67404CD48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47838"/>
            <a:ext cx="454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00193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>
                <a:solidFill>
                  <a:srgbClr val="00193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int a[2][3]=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>
                <a:solidFill>
                  <a:srgbClr val="00193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1,2,3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en-US" altLang="zh-CN">
                <a:solidFill>
                  <a:srgbClr val="00193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>
                <a:solidFill>
                  <a:srgbClr val="00193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4,5,6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en-US" altLang="zh-CN">
                <a:solidFill>
                  <a:srgbClr val="00193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</p:txBody>
      </p:sp>
      <p:grpSp>
        <p:nvGrpSpPr>
          <p:cNvPr id="227355" name="Group 27">
            <a:extLst>
              <a:ext uri="{FF2B5EF4-FFF2-40B4-BE49-F238E27FC236}">
                <a16:creationId xmlns:a16="http://schemas.microsoft.com/office/drawing/2014/main" id="{444E5B0F-37E2-4686-8F43-BA4DA068FF70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255838"/>
            <a:ext cx="5821362" cy="1035050"/>
            <a:chOff x="567" y="1223"/>
            <a:chExt cx="3667" cy="652"/>
          </a:xfrm>
        </p:grpSpPr>
        <p:grpSp>
          <p:nvGrpSpPr>
            <p:cNvPr id="11302" name="Group 28">
              <a:extLst>
                <a:ext uri="{FF2B5EF4-FFF2-40B4-BE49-F238E27FC236}">
                  <a16:creationId xmlns:a16="http://schemas.microsoft.com/office/drawing/2014/main" id="{ABA0DD1E-8108-4A68-A08B-39FB0BB89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" y="1223"/>
              <a:ext cx="3576" cy="341"/>
              <a:chOff x="597" y="1223"/>
              <a:chExt cx="3576" cy="341"/>
            </a:xfrm>
          </p:grpSpPr>
          <p:sp>
            <p:nvSpPr>
              <p:cNvPr id="227357" name="Rectangle 29">
                <a:extLst>
                  <a:ext uri="{FF2B5EF4-FFF2-40B4-BE49-F238E27FC236}">
                    <a16:creationId xmlns:a16="http://schemas.microsoft.com/office/drawing/2014/main" id="{EB7BA9D1-FEB0-4747-ACC9-63A1B4FD0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" y="1224"/>
                <a:ext cx="3576" cy="3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1932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lIns="0" tIns="46800" rIns="0" bIns="46800" anchor="ctr"/>
              <a:lstStyle/>
              <a:p>
                <a:pPr algn="ctr" eaLnBrk="1" hangingPunct="1">
                  <a:defRPr/>
                </a:pPr>
                <a:endParaRPr lang="zh-CN" alt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" panose="02010609060101010101" pitchFamily="49" charset="-122"/>
                  <a:cs typeface="楷体_GB2312" charset="0"/>
                </a:endParaRPr>
              </a:p>
            </p:txBody>
          </p:sp>
          <p:sp>
            <p:nvSpPr>
              <p:cNvPr id="11310" name="Line 30">
                <a:extLst>
                  <a:ext uri="{FF2B5EF4-FFF2-40B4-BE49-F238E27FC236}">
                    <a16:creationId xmlns:a16="http://schemas.microsoft.com/office/drawing/2014/main" id="{EAB836F7-CF91-4CEC-86ED-C3831C761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1" y="1224"/>
                <a:ext cx="0" cy="334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11" name="Line 31">
                <a:extLst>
                  <a:ext uri="{FF2B5EF4-FFF2-40B4-BE49-F238E27FC236}">
                    <a16:creationId xmlns:a16="http://schemas.microsoft.com/office/drawing/2014/main" id="{2D92EF0E-FBAD-4222-BE01-B3DEA2EED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8" y="1224"/>
                <a:ext cx="0" cy="334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12" name="Line 32">
                <a:extLst>
                  <a:ext uri="{FF2B5EF4-FFF2-40B4-BE49-F238E27FC236}">
                    <a16:creationId xmlns:a16="http://schemas.microsoft.com/office/drawing/2014/main" id="{9D117AE4-0002-4347-BD1F-4DD59C1E4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5" y="1230"/>
                <a:ext cx="0" cy="334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13" name="Line 33">
                <a:extLst>
                  <a:ext uri="{FF2B5EF4-FFF2-40B4-BE49-F238E27FC236}">
                    <a16:creationId xmlns:a16="http://schemas.microsoft.com/office/drawing/2014/main" id="{01B410D1-9989-469A-9F95-8994EC0AA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2" y="1223"/>
                <a:ext cx="0" cy="341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14" name="Line 34">
                <a:extLst>
                  <a:ext uri="{FF2B5EF4-FFF2-40B4-BE49-F238E27FC236}">
                    <a16:creationId xmlns:a16="http://schemas.microsoft.com/office/drawing/2014/main" id="{38F0A03E-3C0F-4DF1-A022-FFAC8846E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9" y="1224"/>
                <a:ext cx="0" cy="334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7363" name="Text Box 35">
              <a:extLst>
                <a:ext uri="{FF2B5EF4-FFF2-40B4-BE49-F238E27FC236}">
                  <a16:creationId xmlns:a16="http://schemas.microsoft.com/office/drawing/2014/main" id="{E5662A7B-C516-4DE1-B86B-A08E6A881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a[0][0]</a:t>
              </a:r>
            </a:p>
          </p:txBody>
        </p:sp>
        <p:sp>
          <p:nvSpPr>
            <p:cNvPr id="227364" name="Text Box 36">
              <a:extLst>
                <a:ext uri="{FF2B5EF4-FFF2-40B4-BE49-F238E27FC236}">
                  <a16:creationId xmlns:a16="http://schemas.microsoft.com/office/drawing/2014/main" id="{FAED88DD-DCFD-491E-9647-A21D83044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a[0][1]</a:t>
              </a:r>
            </a:p>
          </p:txBody>
        </p:sp>
        <p:sp>
          <p:nvSpPr>
            <p:cNvPr id="227365" name="Text Box 37">
              <a:extLst>
                <a:ext uri="{FF2B5EF4-FFF2-40B4-BE49-F238E27FC236}">
                  <a16:creationId xmlns:a16="http://schemas.microsoft.com/office/drawing/2014/main" id="{F93A7B70-FF88-46D3-9CE5-068E1EAB2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a[0][2]</a:t>
              </a:r>
            </a:p>
          </p:txBody>
        </p:sp>
        <p:sp>
          <p:nvSpPr>
            <p:cNvPr id="227366" name="Text Box 38">
              <a:extLst>
                <a:ext uri="{FF2B5EF4-FFF2-40B4-BE49-F238E27FC236}">
                  <a16:creationId xmlns:a16="http://schemas.microsoft.com/office/drawing/2014/main" id="{6605F103-44DD-4C73-987B-4BB44B24F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2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a[1][0]</a:t>
              </a:r>
            </a:p>
          </p:txBody>
        </p:sp>
        <p:sp>
          <p:nvSpPr>
            <p:cNvPr id="227367" name="Text Box 39">
              <a:extLst>
                <a:ext uri="{FF2B5EF4-FFF2-40B4-BE49-F238E27FC236}">
                  <a16:creationId xmlns:a16="http://schemas.microsoft.com/office/drawing/2014/main" id="{C1895022-86D9-4C0C-AD36-A03C1EF2C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a[1][1]</a:t>
              </a:r>
            </a:p>
          </p:txBody>
        </p:sp>
        <p:sp>
          <p:nvSpPr>
            <p:cNvPr id="227368" name="Text Box 40">
              <a:extLst>
                <a:ext uri="{FF2B5EF4-FFF2-40B4-BE49-F238E27FC236}">
                  <a16:creationId xmlns:a16="http://schemas.microsoft.com/office/drawing/2014/main" id="{73A1A0BB-5F04-43C6-9629-81E21C561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a[1][2]</a:t>
              </a:r>
            </a:p>
          </p:txBody>
        </p:sp>
      </p:grpSp>
      <p:sp>
        <p:nvSpPr>
          <p:cNvPr id="227369" name="Text Box 41">
            <a:extLst>
              <a:ext uri="{FF2B5EF4-FFF2-40B4-BE49-F238E27FC236}">
                <a16:creationId xmlns:a16="http://schemas.microsoft.com/office/drawing/2014/main" id="{D33A403F-33A6-4815-A063-4B58C124E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2317750"/>
            <a:ext cx="3540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1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7370" name="Text Box 42">
            <a:extLst>
              <a:ext uri="{FF2B5EF4-FFF2-40B4-BE49-F238E27FC236}">
                <a16:creationId xmlns:a16="http://schemas.microsoft.com/office/drawing/2014/main" id="{0ECBD571-CEA7-4FF9-9BF4-C97F444D6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2317750"/>
            <a:ext cx="3540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2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7371" name="Text Box 43">
            <a:extLst>
              <a:ext uri="{FF2B5EF4-FFF2-40B4-BE49-F238E27FC236}">
                <a16:creationId xmlns:a16="http://schemas.microsoft.com/office/drawing/2014/main" id="{EBD12EE5-32CC-4D1D-AB57-09EACDC41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975" y="2317750"/>
            <a:ext cx="3540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3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7372" name="Text Box 44">
            <a:extLst>
              <a:ext uri="{FF2B5EF4-FFF2-40B4-BE49-F238E27FC236}">
                <a16:creationId xmlns:a16="http://schemas.microsoft.com/office/drawing/2014/main" id="{44BF257B-B772-4ED8-8F50-DC544CAC8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738" y="2317750"/>
            <a:ext cx="3540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4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7373" name="Text Box 45">
            <a:extLst>
              <a:ext uri="{FF2B5EF4-FFF2-40B4-BE49-F238E27FC236}">
                <a16:creationId xmlns:a16="http://schemas.microsoft.com/office/drawing/2014/main" id="{6D33A01C-27C1-4814-911C-0DC96AC8F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2317750"/>
            <a:ext cx="3540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5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7374" name="Text Box 46">
            <a:extLst>
              <a:ext uri="{FF2B5EF4-FFF2-40B4-BE49-F238E27FC236}">
                <a16:creationId xmlns:a16="http://schemas.microsoft.com/office/drawing/2014/main" id="{60050C24-398C-4304-BE2D-BF1099990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2317750"/>
            <a:ext cx="3540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6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7375" name="AutoShape 47">
            <a:extLst>
              <a:ext uri="{FF2B5EF4-FFF2-40B4-BE49-F238E27FC236}">
                <a16:creationId xmlns:a16="http://schemas.microsoft.com/office/drawing/2014/main" id="{C90C3117-0B14-4EBF-B863-B610DFE14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952" y="1648815"/>
            <a:ext cx="2241010" cy="612384"/>
          </a:xfrm>
          <a:prstGeom prst="cloudCallout">
            <a:avLst>
              <a:gd name="adj1" fmla="val -152056"/>
              <a:gd name="adj2" fmla="val 4111"/>
            </a:avLst>
          </a:prstGeom>
          <a:solidFill>
            <a:srgbClr val="FFFFFF"/>
          </a:solidFill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给出全部值</a:t>
            </a:r>
          </a:p>
        </p:txBody>
      </p:sp>
      <p:grpSp>
        <p:nvGrpSpPr>
          <p:cNvPr id="227376" name="Group 48">
            <a:extLst>
              <a:ext uri="{FF2B5EF4-FFF2-40B4-BE49-F238E27FC236}">
                <a16:creationId xmlns:a16="http://schemas.microsoft.com/office/drawing/2014/main" id="{D0CCF8EE-D99E-4D47-95DA-F5AD4D5F3141}"/>
              </a:ext>
            </a:extLst>
          </p:cNvPr>
          <p:cNvGrpSpPr>
            <a:grpSpLocks/>
          </p:cNvGrpSpPr>
          <p:nvPr/>
        </p:nvGrpSpPr>
        <p:grpSpPr bwMode="auto">
          <a:xfrm>
            <a:off x="911225" y="3789363"/>
            <a:ext cx="5821363" cy="1035050"/>
            <a:chOff x="567" y="1223"/>
            <a:chExt cx="3667" cy="652"/>
          </a:xfrm>
        </p:grpSpPr>
        <p:grpSp>
          <p:nvGrpSpPr>
            <p:cNvPr id="11289" name="Group 49">
              <a:extLst>
                <a:ext uri="{FF2B5EF4-FFF2-40B4-BE49-F238E27FC236}">
                  <a16:creationId xmlns:a16="http://schemas.microsoft.com/office/drawing/2014/main" id="{DA09E4E9-B62E-495D-8250-6B84C7ACF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" y="1223"/>
              <a:ext cx="3576" cy="341"/>
              <a:chOff x="597" y="1223"/>
              <a:chExt cx="3576" cy="341"/>
            </a:xfrm>
          </p:grpSpPr>
          <p:sp>
            <p:nvSpPr>
              <p:cNvPr id="227378" name="Rectangle 50">
                <a:extLst>
                  <a:ext uri="{FF2B5EF4-FFF2-40B4-BE49-F238E27FC236}">
                    <a16:creationId xmlns:a16="http://schemas.microsoft.com/office/drawing/2014/main" id="{63E0F639-7E28-42D3-87DC-2B5072143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" y="1224"/>
                <a:ext cx="3576" cy="3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1932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lIns="0" tIns="46800" rIns="0" bIns="46800" anchor="ctr"/>
              <a:lstStyle/>
              <a:p>
                <a:pPr algn="ctr" eaLnBrk="1" hangingPunct="1">
                  <a:defRPr/>
                </a:pPr>
                <a:endParaRPr lang="zh-CN" alt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" panose="02010609060101010101" pitchFamily="49" charset="-122"/>
                  <a:cs typeface="楷体_GB2312" charset="0"/>
                </a:endParaRPr>
              </a:p>
            </p:txBody>
          </p:sp>
          <p:sp>
            <p:nvSpPr>
              <p:cNvPr id="11297" name="Line 51">
                <a:extLst>
                  <a:ext uri="{FF2B5EF4-FFF2-40B4-BE49-F238E27FC236}">
                    <a16:creationId xmlns:a16="http://schemas.microsoft.com/office/drawing/2014/main" id="{F90369BC-94AF-40C9-9192-2DEE4AFFE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1" y="1224"/>
                <a:ext cx="0" cy="334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98" name="Line 52">
                <a:extLst>
                  <a:ext uri="{FF2B5EF4-FFF2-40B4-BE49-F238E27FC236}">
                    <a16:creationId xmlns:a16="http://schemas.microsoft.com/office/drawing/2014/main" id="{094E523B-CD54-4B7E-8C3D-8D7BCC236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8" y="1224"/>
                <a:ext cx="0" cy="334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99" name="Line 53">
                <a:extLst>
                  <a:ext uri="{FF2B5EF4-FFF2-40B4-BE49-F238E27FC236}">
                    <a16:creationId xmlns:a16="http://schemas.microsoft.com/office/drawing/2014/main" id="{BB54B498-5166-4661-A2E0-A81ADADB4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5" y="1230"/>
                <a:ext cx="0" cy="334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00" name="Line 54">
                <a:extLst>
                  <a:ext uri="{FF2B5EF4-FFF2-40B4-BE49-F238E27FC236}">
                    <a16:creationId xmlns:a16="http://schemas.microsoft.com/office/drawing/2014/main" id="{51B411F0-1C82-421A-A746-4F2F11A34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2" y="1223"/>
                <a:ext cx="0" cy="341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01" name="Line 55">
                <a:extLst>
                  <a:ext uri="{FF2B5EF4-FFF2-40B4-BE49-F238E27FC236}">
                    <a16:creationId xmlns:a16="http://schemas.microsoft.com/office/drawing/2014/main" id="{9D0E02CE-4F76-401F-904C-32C22D44B4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9" y="1224"/>
                <a:ext cx="0" cy="334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7384" name="Text Box 56">
              <a:extLst>
                <a:ext uri="{FF2B5EF4-FFF2-40B4-BE49-F238E27FC236}">
                  <a16:creationId xmlns:a16="http://schemas.microsoft.com/office/drawing/2014/main" id="{C001498B-4004-4DD6-AF39-550D9E9C5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a[0][0]</a:t>
              </a:r>
            </a:p>
          </p:txBody>
        </p:sp>
        <p:sp>
          <p:nvSpPr>
            <p:cNvPr id="227385" name="Text Box 57">
              <a:extLst>
                <a:ext uri="{FF2B5EF4-FFF2-40B4-BE49-F238E27FC236}">
                  <a16:creationId xmlns:a16="http://schemas.microsoft.com/office/drawing/2014/main" id="{4B463B7C-71EA-4AF9-ABE8-6EB57AB72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a[0][1]</a:t>
              </a:r>
            </a:p>
          </p:txBody>
        </p:sp>
        <p:sp>
          <p:nvSpPr>
            <p:cNvPr id="227386" name="Text Box 58">
              <a:extLst>
                <a:ext uri="{FF2B5EF4-FFF2-40B4-BE49-F238E27FC236}">
                  <a16:creationId xmlns:a16="http://schemas.microsoft.com/office/drawing/2014/main" id="{4B870232-B39D-46AE-BE3C-2CA169860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a[0][2]</a:t>
              </a:r>
            </a:p>
          </p:txBody>
        </p:sp>
        <p:sp>
          <p:nvSpPr>
            <p:cNvPr id="227387" name="Text Box 59">
              <a:extLst>
                <a:ext uri="{FF2B5EF4-FFF2-40B4-BE49-F238E27FC236}">
                  <a16:creationId xmlns:a16="http://schemas.microsoft.com/office/drawing/2014/main" id="{982DA3B4-3BF3-4C4C-92FC-F71330AB3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2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a[1][0]</a:t>
              </a:r>
            </a:p>
          </p:txBody>
        </p:sp>
        <p:sp>
          <p:nvSpPr>
            <p:cNvPr id="227388" name="Text Box 60">
              <a:extLst>
                <a:ext uri="{FF2B5EF4-FFF2-40B4-BE49-F238E27FC236}">
                  <a16:creationId xmlns:a16="http://schemas.microsoft.com/office/drawing/2014/main" id="{21641D74-4498-4F59-AC69-9B899634B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a[1][1]</a:t>
              </a:r>
            </a:p>
          </p:txBody>
        </p:sp>
        <p:sp>
          <p:nvSpPr>
            <p:cNvPr id="227389" name="Text Box 61">
              <a:extLst>
                <a:ext uri="{FF2B5EF4-FFF2-40B4-BE49-F238E27FC236}">
                  <a16:creationId xmlns:a16="http://schemas.microsoft.com/office/drawing/2014/main" id="{E253BCF7-435A-49D7-93D4-8242EAB18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a[1][2]</a:t>
              </a:r>
            </a:p>
          </p:txBody>
        </p:sp>
      </p:grpSp>
      <p:sp>
        <p:nvSpPr>
          <p:cNvPr id="227390" name="Text Box 62">
            <a:extLst>
              <a:ext uri="{FF2B5EF4-FFF2-40B4-BE49-F238E27FC236}">
                <a16:creationId xmlns:a16="http://schemas.microsoft.com/office/drawing/2014/main" id="{047B464C-E891-46F9-A817-6D24E2947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3860800"/>
            <a:ext cx="3540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1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7391" name="Text Box 63">
            <a:extLst>
              <a:ext uri="{FF2B5EF4-FFF2-40B4-BE49-F238E27FC236}">
                <a16:creationId xmlns:a16="http://schemas.microsoft.com/office/drawing/2014/main" id="{451E8E18-B04E-44F7-A90F-8E700A522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3" y="3860800"/>
            <a:ext cx="3540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2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7392" name="Text Box 64">
            <a:extLst>
              <a:ext uri="{FF2B5EF4-FFF2-40B4-BE49-F238E27FC236}">
                <a16:creationId xmlns:a16="http://schemas.microsoft.com/office/drawing/2014/main" id="{52EC536C-E04E-4594-AA44-C5FF63F0B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25" y="3860800"/>
            <a:ext cx="3540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0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7393" name="Text Box 65">
            <a:extLst>
              <a:ext uri="{FF2B5EF4-FFF2-40B4-BE49-F238E27FC236}">
                <a16:creationId xmlns:a16="http://schemas.microsoft.com/office/drawing/2014/main" id="{CA5E5597-3EE6-44A2-9304-7C1ECF7C0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3860800"/>
            <a:ext cx="3540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4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7394" name="Text Box 66">
            <a:extLst>
              <a:ext uri="{FF2B5EF4-FFF2-40B4-BE49-F238E27FC236}">
                <a16:creationId xmlns:a16="http://schemas.microsoft.com/office/drawing/2014/main" id="{A71402A7-8FF7-4370-B33E-FDF84CA66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88" y="3860800"/>
            <a:ext cx="3540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0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7395" name="Text Box 67">
            <a:extLst>
              <a:ext uri="{FF2B5EF4-FFF2-40B4-BE49-F238E27FC236}">
                <a16:creationId xmlns:a16="http://schemas.microsoft.com/office/drawing/2014/main" id="{EC0A45F5-D711-446A-976B-285080278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860800"/>
            <a:ext cx="3540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0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7396" name="Text Box 68">
            <a:extLst>
              <a:ext uri="{FF2B5EF4-FFF2-40B4-BE49-F238E27FC236}">
                <a16:creationId xmlns:a16="http://schemas.microsoft.com/office/drawing/2014/main" id="{536B2EBE-A213-4255-B353-EA26AFF18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1412875"/>
            <a:ext cx="37322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defRPr/>
            </a:pP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幼圆" charset="0"/>
                <a:cs typeface="幼圆" charset="0"/>
              </a:rPr>
              <a:t>初始化</a:t>
            </a: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幼圆" charset="0"/>
                <a:cs typeface="幼圆" charset="0"/>
              </a:rPr>
              <a:t>----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幼圆" charset="0"/>
                <a:cs typeface="幼圆" charset="0"/>
              </a:rPr>
              <a:t>分行初始化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2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2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2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2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2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2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22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22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2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autoUpdateAnimBg="0"/>
      <p:bldP spid="227332" grpId="0" autoUpdateAnimBg="0"/>
      <p:bldP spid="227333" grpId="0" animBg="1"/>
      <p:bldP spid="227353" grpId="0" animBg="1"/>
      <p:bldP spid="227354" grpId="0"/>
      <p:bldP spid="227369" grpId="0"/>
      <p:bldP spid="227370" grpId="0"/>
      <p:bldP spid="227371" grpId="0"/>
      <p:bldP spid="227372" grpId="0"/>
      <p:bldP spid="227373" grpId="0"/>
      <p:bldP spid="227374" grpId="0"/>
      <p:bldP spid="227375" grpId="0" animBg="1"/>
      <p:bldP spid="227390" grpId="0"/>
      <p:bldP spid="227391" grpId="0"/>
      <p:bldP spid="227392" grpId="0"/>
      <p:bldP spid="227393" grpId="0"/>
      <p:bldP spid="227394" grpId="0"/>
      <p:bldP spid="227395" grpId="0"/>
      <p:bldP spid="22739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D4FCD4D0-43E7-464A-9477-188F3B846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115888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二维数组的基本概念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052810D7-E495-48E0-856E-7A320FBDB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3476625"/>
            <a:ext cx="33416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00193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>
                <a:solidFill>
                  <a:srgbClr val="00193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int a[2][3]=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>
                <a:solidFill>
                  <a:srgbClr val="00193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1,2,4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en-US" altLang="zh-CN">
                <a:solidFill>
                  <a:srgbClr val="00193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</p:txBody>
      </p:sp>
      <p:sp>
        <p:nvSpPr>
          <p:cNvPr id="228356" name="Rectangle 4">
            <a:extLst>
              <a:ext uri="{FF2B5EF4-FFF2-40B4-BE49-F238E27FC236}">
                <a16:creationId xmlns:a16="http://schemas.microsoft.com/office/drawing/2014/main" id="{6781AE93-C119-4E11-8A75-1E4E6094D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844675"/>
            <a:ext cx="3986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00193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>
                <a:solidFill>
                  <a:srgbClr val="00193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int a[2][3]=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>
                <a:solidFill>
                  <a:srgbClr val="00193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1,2,3,4,5,6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en-US" altLang="zh-CN">
                <a:solidFill>
                  <a:srgbClr val="00193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</p:txBody>
      </p:sp>
      <p:sp>
        <p:nvSpPr>
          <p:cNvPr id="228357" name="AutoShape 5">
            <a:extLst>
              <a:ext uri="{FF2B5EF4-FFF2-40B4-BE49-F238E27FC236}">
                <a16:creationId xmlns:a16="http://schemas.microsoft.com/office/drawing/2014/main" id="{5A1F0BCB-DE6B-4236-98A7-403E4FAA4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1671040"/>
            <a:ext cx="2525713" cy="612384"/>
          </a:xfrm>
          <a:prstGeom prst="cloudCallout">
            <a:avLst>
              <a:gd name="adj1" fmla="val -118384"/>
              <a:gd name="adj2" fmla="val 9681"/>
            </a:avLst>
          </a:prstGeom>
          <a:solidFill>
            <a:srgbClr val="FFFFFF"/>
          </a:solidFill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给出全部值</a:t>
            </a:r>
          </a:p>
        </p:txBody>
      </p:sp>
      <p:sp>
        <p:nvSpPr>
          <p:cNvPr id="228358" name="AutoShape 6">
            <a:extLst>
              <a:ext uri="{FF2B5EF4-FFF2-40B4-BE49-F238E27FC236}">
                <a16:creationId xmlns:a16="http://schemas.microsoft.com/office/drawing/2014/main" id="{5BA2813A-33C6-4574-B965-CDE4D2DCF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842" y="3399827"/>
            <a:ext cx="2338617" cy="612384"/>
          </a:xfrm>
          <a:prstGeom prst="cloudCallout">
            <a:avLst>
              <a:gd name="adj1" fmla="val -111347"/>
              <a:gd name="adj2" fmla="val 134"/>
            </a:avLst>
          </a:prstGeom>
          <a:solidFill>
            <a:srgbClr val="FFFFFF"/>
          </a:solidFill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给出部分值</a:t>
            </a:r>
            <a:r>
              <a:rPr lang="en-US" altLang="zh-CN" sz="2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28359" name="Rectangle 7">
            <a:extLst>
              <a:ext uri="{FF2B5EF4-FFF2-40B4-BE49-F238E27FC236}">
                <a16:creationId xmlns:a16="http://schemas.microsoft.com/office/drawing/2014/main" id="{6CE61C54-EB3E-47E9-BE3E-49A8E0A75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5203825"/>
            <a:ext cx="3732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00193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>
                <a:solidFill>
                  <a:srgbClr val="00193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int a[ ][3]=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>
                <a:solidFill>
                  <a:srgbClr val="00193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1,2,3,4,5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en-US" altLang="zh-CN">
                <a:solidFill>
                  <a:srgbClr val="00193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</p:txBody>
      </p:sp>
      <p:sp>
        <p:nvSpPr>
          <p:cNvPr id="228360" name="AutoShape 8">
            <a:extLst>
              <a:ext uri="{FF2B5EF4-FFF2-40B4-BE49-F238E27FC236}">
                <a16:creationId xmlns:a16="http://schemas.microsoft.com/office/drawing/2014/main" id="{9F5922FB-B9EA-42F6-8B01-BD8A04A86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598" y="5055590"/>
            <a:ext cx="3026742" cy="612384"/>
          </a:xfrm>
          <a:prstGeom prst="cloudCallout">
            <a:avLst>
              <a:gd name="adj1" fmla="val -96625"/>
              <a:gd name="adj2" fmla="val 8088"/>
            </a:avLst>
          </a:prstGeom>
          <a:solidFill>
            <a:srgbClr val="FFFFFF"/>
          </a:solidFill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行长度可以省略</a:t>
            </a:r>
          </a:p>
        </p:txBody>
      </p:sp>
      <p:grpSp>
        <p:nvGrpSpPr>
          <p:cNvPr id="228361" name="Group 9">
            <a:extLst>
              <a:ext uri="{FF2B5EF4-FFF2-40B4-BE49-F238E27FC236}">
                <a16:creationId xmlns:a16="http://schemas.microsoft.com/office/drawing/2014/main" id="{8D20C324-B013-4FF5-A913-980471FF7515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2400300"/>
            <a:ext cx="5821363" cy="1035050"/>
            <a:chOff x="567" y="1223"/>
            <a:chExt cx="3667" cy="652"/>
          </a:xfrm>
        </p:grpSpPr>
        <p:grpSp>
          <p:nvGrpSpPr>
            <p:cNvPr id="12345" name="Group 10">
              <a:extLst>
                <a:ext uri="{FF2B5EF4-FFF2-40B4-BE49-F238E27FC236}">
                  <a16:creationId xmlns:a16="http://schemas.microsoft.com/office/drawing/2014/main" id="{96B5882A-90F6-47B7-83E1-D80B3CF668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" y="1223"/>
              <a:ext cx="3576" cy="341"/>
              <a:chOff x="597" y="1223"/>
              <a:chExt cx="3576" cy="341"/>
            </a:xfrm>
          </p:grpSpPr>
          <p:sp>
            <p:nvSpPr>
              <p:cNvPr id="228363" name="Rectangle 11">
                <a:extLst>
                  <a:ext uri="{FF2B5EF4-FFF2-40B4-BE49-F238E27FC236}">
                    <a16:creationId xmlns:a16="http://schemas.microsoft.com/office/drawing/2014/main" id="{D99529E5-A860-4E2F-A676-B5E935D9B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" y="1224"/>
                <a:ext cx="3576" cy="3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1932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lIns="0" tIns="46800" rIns="0" bIns="46800" anchor="ctr"/>
              <a:lstStyle/>
              <a:p>
                <a:pPr algn="ctr" eaLnBrk="1" hangingPunct="1">
                  <a:defRPr/>
                </a:pPr>
                <a:endPara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" panose="02010609060101010101" pitchFamily="49" charset="-122"/>
                  <a:cs typeface="楷体_GB2312" charset="0"/>
                </a:endParaRPr>
              </a:p>
            </p:txBody>
          </p:sp>
          <p:sp>
            <p:nvSpPr>
              <p:cNvPr id="12353" name="Line 12">
                <a:extLst>
                  <a:ext uri="{FF2B5EF4-FFF2-40B4-BE49-F238E27FC236}">
                    <a16:creationId xmlns:a16="http://schemas.microsoft.com/office/drawing/2014/main" id="{DED2CC69-D96D-4177-A216-F7A1A89A8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1" y="1224"/>
                <a:ext cx="0" cy="334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54" name="Line 13">
                <a:extLst>
                  <a:ext uri="{FF2B5EF4-FFF2-40B4-BE49-F238E27FC236}">
                    <a16:creationId xmlns:a16="http://schemas.microsoft.com/office/drawing/2014/main" id="{0250F1E4-7D0E-46F9-A107-D2D918F0F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8" y="1224"/>
                <a:ext cx="0" cy="334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55" name="Line 14">
                <a:extLst>
                  <a:ext uri="{FF2B5EF4-FFF2-40B4-BE49-F238E27FC236}">
                    <a16:creationId xmlns:a16="http://schemas.microsoft.com/office/drawing/2014/main" id="{42CC15E8-BBE2-4CCD-9FEC-0A29C43039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5" y="1230"/>
                <a:ext cx="0" cy="334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56" name="Line 15">
                <a:extLst>
                  <a:ext uri="{FF2B5EF4-FFF2-40B4-BE49-F238E27FC236}">
                    <a16:creationId xmlns:a16="http://schemas.microsoft.com/office/drawing/2014/main" id="{602D1153-525A-487F-89D9-0F20E3C78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2" y="1223"/>
                <a:ext cx="0" cy="341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57" name="Line 16">
                <a:extLst>
                  <a:ext uri="{FF2B5EF4-FFF2-40B4-BE49-F238E27FC236}">
                    <a16:creationId xmlns:a16="http://schemas.microsoft.com/office/drawing/2014/main" id="{84523C4E-F702-482C-9EEC-7C2ABDB95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9" y="1224"/>
                <a:ext cx="0" cy="334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8369" name="Text Box 17">
              <a:extLst>
                <a:ext uri="{FF2B5EF4-FFF2-40B4-BE49-F238E27FC236}">
                  <a16:creationId xmlns:a16="http://schemas.microsoft.com/office/drawing/2014/main" id="{549A7C01-63F2-4F44-AD01-84957EC94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a[0][0]</a:t>
              </a:r>
            </a:p>
          </p:txBody>
        </p:sp>
        <p:sp>
          <p:nvSpPr>
            <p:cNvPr id="228370" name="Text Box 18">
              <a:extLst>
                <a:ext uri="{FF2B5EF4-FFF2-40B4-BE49-F238E27FC236}">
                  <a16:creationId xmlns:a16="http://schemas.microsoft.com/office/drawing/2014/main" id="{BB4FE481-8E9A-4232-B05E-99FC355EA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a[0][1]</a:t>
              </a:r>
            </a:p>
          </p:txBody>
        </p:sp>
        <p:sp>
          <p:nvSpPr>
            <p:cNvPr id="228371" name="Text Box 19">
              <a:extLst>
                <a:ext uri="{FF2B5EF4-FFF2-40B4-BE49-F238E27FC236}">
                  <a16:creationId xmlns:a16="http://schemas.microsoft.com/office/drawing/2014/main" id="{535DA3D0-1085-4796-AEF5-D89116E80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a[0][2]</a:t>
              </a:r>
            </a:p>
          </p:txBody>
        </p:sp>
        <p:sp>
          <p:nvSpPr>
            <p:cNvPr id="228372" name="Text Box 20">
              <a:extLst>
                <a:ext uri="{FF2B5EF4-FFF2-40B4-BE49-F238E27FC236}">
                  <a16:creationId xmlns:a16="http://schemas.microsoft.com/office/drawing/2014/main" id="{C6137175-BCB4-40C7-BE3B-BEA03AEFB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2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a[1][0]</a:t>
              </a:r>
            </a:p>
          </p:txBody>
        </p:sp>
        <p:sp>
          <p:nvSpPr>
            <p:cNvPr id="228373" name="Text Box 21">
              <a:extLst>
                <a:ext uri="{FF2B5EF4-FFF2-40B4-BE49-F238E27FC236}">
                  <a16:creationId xmlns:a16="http://schemas.microsoft.com/office/drawing/2014/main" id="{C3EC6645-72D7-448B-A9DD-4DB68CC2D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a[1][1]</a:t>
              </a:r>
            </a:p>
          </p:txBody>
        </p:sp>
        <p:sp>
          <p:nvSpPr>
            <p:cNvPr id="228374" name="Text Box 22">
              <a:extLst>
                <a:ext uri="{FF2B5EF4-FFF2-40B4-BE49-F238E27FC236}">
                  <a16:creationId xmlns:a16="http://schemas.microsoft.com/office/drawing/2014/main" id="{CA5E416B-DFE7-4118-A7CE-52131084E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a[1][2]</a:t>
              </a:r>
            </a:p>
          </p:txBody>
        </p:sp>
      </p:grpSp>
      <p:sp>
        <p:nvSpPr>
          <p:cNvPr id="228375" name="Text Box 23">
            <a:extLst>
              <a:ext uri="{FF2B5EF4-FFF2-40B4-BE49-F238E27FC236}">
                <a16:creationId xmlns:a16="http://schemas.microsoft.com/office/drawing/2014/main" id="{13A3A840-ABF7-4A5D-9C1A-EA99FF940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455863"/>
            <a:ext cx="3540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1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8376" name="Text Box 24">
            <a:extLst>
              <a:ext uri="{FF2B5EF4-FFF2-40B4-BE49-F238E27FC236}">
                <a16:creationId xmlns:a16="http://schemas.microsoft.com/office/drawing/2014/main" id="{4B87672D-FF3B-4843-B1BD-6FB8D7B37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455863"/>
            <a:ext cx="3540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2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8377" name="Text Box 25">
            <a:extLst>
              <a:ext uri="{FF2B5EF4-FFF2-40B4-BE49-F238E27FC236}">
                <a16:creationId xmlns:a16="http://schemas.microsoft.com/office/drawing/2014/main" id="{5039C780-6DE4-499A-A064-EE21E2FCF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5975" y="2455863"/>
            <a:ext cx="3540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3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8378" name="Text Box 26">
            <a:extLst>
              <a:ext uri="{FF2B5EF4-FFF2-40B4-BE49-F238E27FC236}">
                <a16:creationId xmlns:a16="http://schemas.microsoft.com/office/drawing/2014/main" id="{8341168A-F709-4958-89FA-4F88F561D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2455863"/>
            <a:ext cx="3540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4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8379" name="Text Box 27">
            <a:extLst>
              <a:ext uri="{FF2B5EF4-FFF2-40B4-BE49-F238E27FC236}">
                <a16:creationId xmlns:a16="http://schemas.microsoft.com/office/drawing/2014/main" id="{9EDDCF2A-C8A7-4BBF-8BA7-647D37D53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8" y="2455863"/>
            <a:ext cx="3540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5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8380" name="Text Box 28">
            <a:extLst>
              <a:ext uri="{FF2B5EF4-FFF2-40B4-BE49-F238E27FC236}">
                <a16:creationId xmlns:a16="http://schemas.microsoft.com/office/drawing/2014/main" id="{993F257A-7CDD-4EE0-871B-335BD4C1F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213" y="2455863"/>
            <a:ext cx="3540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6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grpSp>
        <p:nvGrpSpPr>
          <p:cNvPr id="228381" name="Group 29">
            <a:extLst>
              <a:ext uri="{FF2B5EF4-FFF2-40B4-BE49-F238E27FC236}">
                <a16:creationId xmlns:a16="http://schemas.microsoft.com/office/drawing/2014/main" id="{DD755282-204A-4A6F-A148-C2C89071D123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4005263"/>
            <a:ext cx="5821363" cy="1035050"/>
            <a:chOff x="567" y="1223"/>
            <a:chExt cx="3667" cy="652"/>
          </a:xfrm>
        </p:grpSpPr>
        <p:grpSp>
          <p:nvGrpSpPr>
            <p:cNvPr id="12332" name="Group 30">
              <a:extLst>
                <a:ext uri="{FF2B5EF4-FFF2-40B4-BE49-F238E27FC236}">
                  <a16:creationId xmlns:a16="http://schemas.microsoft.com/office/drawing/2014/main" id="{F171FD3E-6724-44BF-A9FE-39ACDE1065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" y="1223"/>
              <a:ext cx="3576" cy="341"/>
              <a:chOff x="597" y="1223"/>
              <a:chExt cx="3576" cy="341"/>
            </a:xfrm>
          </p:grpSpPr>
          <p:sp>
            <p:nvSpPr>
              <p:cNvPr id="228383" name="Rectangle 31">
                <a:extLst>
                  <a:ext uri="{FF2B5EF4-FFF2-40B4-BE49-F238E27FC236}">
                    <a16:creationId xmlns:a16="http://schemas.microsoft.com/office/drawing/2014/main" id="{3384563C-EFFC-431B-A1AA-A50A5EDC8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" y="1224"/>
                <a:ext cx="3576" cy="3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1932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lIns="0" tIns="46800" rIns="0" bIns="46800" anchor="ctr"/>
              <a:lstStyle/>
              <a:p>
                <a:pPr algn="ctr" eaLnBrk="1" hangingPunct="1">
                  <a:defRPr/>
                </a:pPr>
                <a:endPara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" panose="02010609060101010101" pitchFamily="49" charset="-122"/>
                  <a:cs typeface="楷体_GB2312" charset="0"/>
                </a:endParaRPr>
              </a:p>
            </p:txBody>
          </p:sp>
          <p:sp>
            <p:nvSpPr>
              <p:cNvPr id="12340" name="Line 32">
                <a:extLst>
                  <a:ext uri="{FF2B5EF4-FFF2-40B4-BE49-F238E27FC236}">
                    <a16:creationId xmlns:a16="http://schemas.microsoft.com/office/drawing/2014/main" id="{5A7A3B69-1EF5-4844-8ABE-DCB697D67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1" y="1224"/>
                <a:ext cx="0" cy="334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41" name="Line 33">
                <a:extLst>
                  <a:ext uri="{FF2B5EF4-FFF2-40B4-BE49-F238E27FC236}">
                    <a16:creationId xmlns:a16="http://schemas.microsoft.com/office/drawing/2014/main" id="{264E5157-8883-447A-AA0C-3EB6BC6A2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8" y="1224"/>
                <a:ext cx="0" cy="334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42" name="Line 34">
                <a:extLst>
                  <a:ext uri="{FF2B5EF4-FFF2-40B4-BE49-F238E27FC236}">
                    <a16:creationId xmlns:a16="http://schemas.microsoft.com/office/drawing/2014/main" id="{EAE8D5CB-E7AC-449F-B82E-C6C9D4ACD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5" y="1230"/>
                <a:ext cx="0" cy="334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43" name="Line 35">
                <a:extLst>
                  <a:ext uri="{FF2B5EF4-FFF2-40B4-BE49-F238E27FC236}">
                    <a16:creationId xmlns:a16="http://schemas.microsoft.com/office/drawing/2014/main" id="{1E56CEF1-1BC7-424A-B38F-6FA69E59E7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2" y="1223"/>
                <a:ext cx="0" cy="341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44" name="Line 36">
                <a:extLst>
                  <a:ext uri="{FF2B5EF4-FFF2-40B4-BE49-F238E27FC236}">
                    <a16:creationId xmlns:a16="http://schemas.microsoft.com/office/drawing/2014/main" id="{B6472D0F-6D6E-48D5-80C8-B7AE28C90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9" y="1224"/>
                <a:ext cx="0" cy="334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8389" name="Text Box 37">
              <a:extLst>
                <a:ext uri="{FF2B5EF4-FFF2-40B4-BE49-F238E27FC236}">
                  <a16:creationId xmlns:a16="http://schemas.microsoft.com/office/drawing/2014/main" id="{A60995EC-7FCA-4A4A-8C74-77588A27B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a[0][0]</a:t>
              </a:r>
            </a:p>
          </p:txBody>
        </p:sp>
        <p:sp>
          <p:nvSpPr>
            <p:cNvPr id="228390" name="Text Box 38">
              <a:extLst>
                <a:ext uri="{FF2B5EF4-FFF2-40B4-BE49-F238E27FC236}">
                  <a16:creationId xmlns:a16="http://schemas.microsoft.com/office/drawing/2014/main" id="{9F4AAA94-FC5B-4F16-9A6A-09BDBC66E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a[0][1]</a:t>
              </a:r>
            </a:p>
          </p:txBody>
        </p:sp>
        <p:sp>
          <p:nvSpPr>
            <p:cNvPr id="228391" name="Text Box 39">
              <a:extLst>
                <a:ext uri="{FF2B5EF4-FFF2-40B4-BE49-F238E27FC236}">
                  <a16:creationId xmlns:a16="http://schemas.microsoft.com/office/drawing/2014/main" id="{B9222DB5-37DA-4F7E-9B13-74B6D4C9A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a[0][2]</a:t>
              </a:r>
            </a:p>
          </p:txBody>
        </p:sp>
        <p:sp>
          <p:nvSpPr>
            <p:cNvPr id="228392" name="Text Box 40">
              <a:extLst>
                <a:ext uri="{FF2B5EF4-FFF2-40B4-BE49-F238E27FC236}">
                  <a16:creationId xmlns:a16="http://schemas.microsoft.com/office/drawing/2014/main" id="{E053A1E7-7094-455C-B59D-6E62E9B07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2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a[1][0]</a:t>
              </a:r>
            </a:p>
          </p:txBody>
        </p:sp>
        <p:sp>
          <p:nvSpPr>
            <p:cNvPr id="228393" name="Text Box 41">
              <a:extLst>
                <a:ext uri="{FF2B5EF4-FFF2-40B4-BE49-F238E27FC236}">
                  <a16:creationId xmlns:a16="http://schemas.microsoft.com/office/drawing/2014/main" id="{A943E68C-515B-4043-9955-A03258D86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a[1][1]</a:t>
              </a:r>
            </a:p>
          </p:txBody>
        </p:sp>
        <p:sp>
          <p:nvSpPr>
            <p:cNvPr id="228394" name="Text Box 42">
              <a:extLst>
                <a:ext uri="{FF2B5EF4-FFF2-40B4-BE49-F238E27FC236}">
                  <a16:creationId xmlns:a16="http://schemas.microsoft.com/office/drawing/2014/main" id="{6BB65AA1-FADF-4BC0-9DC1-C9AAD3A78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a[1][2]</a:t>
              </a:r>
            </a:p>
          </p:txBody>
        </p:sp>
      </p:grpSp>
      <p:sp>
        <p:nvSpPr>
          <p:cNvPr id="228395" name="Text Box 43">
            <a:extLst>
              <a:ext uri="{FF2B5EF4-FFF2-40B4-BE49-F238E27FC236}">
                <a16:creationId xmlns:a16="http://schemas.microsoft.com/office/drawing/2014/main" id="{BB5C8ED0-1A95-45E1-9590-00F6E2FAC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032250"/>
            <a:ext cx="3540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1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8396" name="Text Box 44">
            <a:extLst>
              <a:ext uri="{FF2B5EF4-FFF2-40B4-BE49-F238E27FC236}">
                <a16:creationId xmlns:a16="http://schemas.microsoft.com/office/drawing/2014/main" id="{63E8B9DD-446F-45D0-B7BF-1956B2C7C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4032250"/>
            <a:ext cx="3540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2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8397" name="Text Box 45">
            <a:extLst>
              <a:ext uri="{FF2B5EF4-FFF2-40B4-BE49-F238E27FC236}">
                <a16:creationId xmlns:a16="http://schemas.microsoft.com/office/drawing/2014/main" id="{5097C366-0AC8-41F9-924F-7A09A1AE4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5975" y="4032250"/>
            <a:ext cx="3540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4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8398" name="Text Box 46">
            <a:extLst>
              <a:ext uri="{FF2B5EF4-FFF2-40B4-BE49-F238E27FC236}">
                <a16:creationId xmlns:a16="http://schemas.microsoft.com/office/drawing/2014/main" id="{553EE5B3-5179-4A5D-90FB-C7BEA67B7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4032250"/>
            <a:ext cx="3540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0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8399" name="Text Box 47">
            <a:extLst>
              <a:ext uri="{FF2B5EF4-FFF2-40B4-BE49-F238E27FC236}">
                <a16:creationId xmlns:a16="http://schemas.microsoft.com/office/drawing/2014/main" id="{400E3F33-0138-43AF-ABF0-2934A91CA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8" y="4032250"/>
            <a:ext cx="3540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0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8400" name="Text Box 48">
            <a:extLst>
              <a:ext uri="{FF2B5EF4-FFF2-40B4-BE49-F238E27FC236}">
                <a16:creationId xmlns:a16="http://schemas.microsoft.com/office/drawing/2014/main" id="{8C87305C-E035-4694-A273-BF8290B70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213" y="4032250"/>
            <a:ext cx="3540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0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grpSp>
        <p:nvGrpSpPr>
          <p:cNvPr id="228401" name="Group 49">
            <a:extLst>
              <a:ext uri="{FF2B5EF4-FFF2-40B4-BE49-F238E27FC236}">
                <a16:creationId xmlns:a16="http://schemas.microsoft.com/office/drawing/2014/main" id="{D3E5BEA1-1347-4AC6-B876-D707594F7E62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5713413"/>
            <a:ext cx="5821363" cy="1035050"/>
            <a:chOff x="567" y="1223"/>
            <a:chExt cx="3667" cy="652"/>
          </a:xfrm>
        </p:grpSpPr>
        <p:grpSp>
          <p:nvGrpSpPr>
            <p:cNvPr id="12319" name="Group 50">
              <a:extLst>
                <a:ext uri="{FF2B5EF4-FFF2-40B4-BE49-F238E27FC236}">
                  <a16:creationId xmlns:a16="http://schemas.microsoft.com/office/drawing/2014/main" id="{C10BF971-48E5-4D6A-89B0-34B95BD198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" y="1223"/>
              <a:ext cx="3576" cy="341"/>
              <a:chOff x="597" y="1223"/>
              <a:chExt cx="3576" cy="341"/>
            </a:xfrm>
          </p:grpSpPr>
          <p:sp>
            <p:nvSpPr>
              <p:cNvPr id="228403" name="Rectangle 51">
                <a:extLst>
                  <a:ext uri="{FF2B5EF4-FFF2-40B4-BE49-F238E27FC236}">
                    <a16:creationId xmlns:a16="http://schemas.microsoft.com/office/drawing/2014/main" id="{229E682E-84DD-449B-9C92-A07DE8051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" y="1224"/>
                <a:ext cx="3576" cy="3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1932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lIns="0" tIns="46800" rIns="0" bIns="46800" anchor="ctr"/>
              <a:lstStyle/>
              <a:p>
                <a:pPr algn="ctr" eaLnBrk="1" hangingPunct="1">
                  <a:defRPr/>
                </a:pPr>
                <a:endPara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" panose="02010609060101010101" pitchFamily="49" charset="-122"/>
                  <a:cs typeface="楷体_GB2312" charset="0"/>
                </a:endParaRPr>
              </a:p>
            </p:txBody>
          </p:sp>
          <p:sp>
            <p:nvSpPr>
              <p:cNvPr id="12327" name="Line 52">
                <a:extLst>
                  <a:ext uri="{FF2B5EF4-FFF2-40B4-BE49-F238E27FC236}">
                    <a16:creationId xmlns:a16="http://schemas.microsoft.com/office/drawing/2014/main" id="{41965F25-93A0-477F-B8C2-4B7A7F1A2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1" y="1224"/>
                <a:ext cx="0" cy="334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28" name="Line 53">
                <a:extLst>
                  <a:ext uri="{FF2B5EF4-FFF2-40B4-BE49-F238E27FC236}">
                    <a16:creationId xmlns:a16="http://schemas.microsoft.com/office/drawing/2014/main" id="{08E54E22-5CBC-4849-869A-244E1414E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8" y="1224"/>
                <a:ext cx="0" cy="334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29" name="Line 54">
                <a:extLst>
                  <a:ext uri="{FF2B5EF4-FFF2-40B4-BE49-F238E27FC236}">
                    <a16:creationId xmlns:a16="http://schemas.microsoft.com/office/drawing/2014/main" id="{3760EA71-C128-410B-8D5D-2D98350E9D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5" y="1230"/>
                <a:ext cx="0" cy="334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30" name="Line 55">
                <a:extLst>
                  <a:ext uri="{FF2B5EF4-FFF2-40B4-BE49-F238E27FC236}">
                    <a16:creationId xmlns:a16="http://schemas.microsoft.com/office/drawing/2014/main" id="{935F5135-DD4D-4D01-81D6-7030BA5D8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2" y="1223"/>
                <a:ext cx="0" cy="341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31" name="Line 56">
                <a:extLst>
                  <a:ext uri="{FF2B5EF4-FFF2-40B4-BE49-F238E27FC236}">
                    <a16:creationId xmlns:a16="http://schemas.microsoft.com/office/drawing/2014/main" id="{C91B4F58-CFF9-4E9A-9B08-1AD3F3E62F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9" y="1224"/>
                <a:ext cx="0" cy="334"/>
              </a:xfrm>
              <a:prstGeom prst="line">
                <a:avLst/>
              </a:prstGeom>
              <a:noFill/>
              <a:ln w="19050">
                <a:solidFill>
                  <a:srgbClr val="0019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8409" name="Text Box 57">
              <a:extLst>
                <a:ext uri="{FF2B5EF4-FFF2-40B4-BE49-F238E27FC236}">
                  <a16:creationId xmlns:a16="http://schemas.microsoft.com/office/drawing/2014/main" id="{355AC4BE-8273-4F43-884F-AA69A6987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a[0][0]</a:t>
              </a:r>
            </a:p>
          </p:txBody>
        </p:sp>
        <p:sp>
          <p:nvSpPr>
            <p:cNvPr id="228410" name="Text Box 58">
              <a:extLst>
                <a:ext uri="{FF2B5EF4-FFF2-40B4-BE49-F238E27FC236}">
                  <a16:creationId xmlns:a16="http://schemas.microsoft.com/office/drawing/2014/main" id="{AA675BB0-3C78-4115-A3F8-A7CCC413C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a[0][1]</a:t>
              </a:r>
            </a:p>
          </p:txBody>
        </p:sp>
        <p:sp>
          <p:nvSpPr>
            <p:cNvPr id="228411" name="Text Box 59">
              <a:extLst>
                <a:ext uri="{FF2B5EF4-FFF2-40B4-BE49-F238E27FC236}">
                  <a16:creationId xmlns:a16="http://schemas.microsoft.com/office/drawing/2014/main" id="{5822BC17-3988-44F6-A299-B70E1CB20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a[0][2]</a:t>
              </a:r>
            </a:p>
          </p:txBody>
        </p:sp>
        <p:sp>
          <p:nvSpPr>
            <p:cNvPr id="228412" name="Text Box 60">
              <a:extLst>
                <a:ext uri="{FF2B5EF4-FFF2-40B4-BE49-F238E27FC236}">
                  <a16:creationId xmlns:a16="http://schemas.microsoft.com/office/drawing/2014/main" id="{D18F54E7-CF1E-44F7-B05C-13683C021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2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a[1][0]</a:t>
              </a:r>
            </a:p>
          </p:txBody>
        </p:sp>
        <p:sp>
          <p:nvSpPr>
            <p:cNvPr id="228413" name="Text Box 61">
              <a:extLst>
                <a:ext uri="{FF2B5EF4-FFF2-40B4-BE49-F238E27FC236}">
                  <a16:creationId xmlns:a16="http://schemas.microsoft.com/office/drawing/2014/main" id="{6CA58CFC-6DA8-4787-9788-5084BF084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a[1][1]</a:t>
              </a:r>
            </a:p>
          </p:txBody>
        </p:sp>
        <p:sp>
          <p:nvSpPr>
            <p:cNvPr id="228414" name="Text Box 62">
              <a:extLst>
                <a:ext uri="{FF2B5EF4-FFF2-40B4-BE49-F238E27FC236}">
                  <a16:creationId xmlns:a16="http://schemas.microsoft.com/office/drawing/2014/main" id="{BFA63805-16AB-4A93-B8F9-020790EA4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" y="1583"/>
              <a:ext cx="64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0" tIns="46800" rIns="0" bIns="46800">
              <a:spAutoFit/>
            </a:bodyPr>
            <a:lstStyle>
              <a:lvl1pPr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193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a[1][2]</a:t>
              </a:r>
            </a:p>
          </p:txBody>
        </p:sp>
      </p:grpSp>
      <p:sp>
        <p:nvSpPr>
          <p:cNvPr id="228415" name="Text Box 63">
            <a:extLst>
              <a:ext uri="{FF2B5EF4-FFF2-40B4-BE49-F238E27FC236}">
                <a16:creationId xmlns:a16="http://schemas.microsoft.com/office/drawing/2014/main" id="{5C2EFA61-2D0C-480A-AAE8-6F2B5F9DC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761038"/>
            <a:ext cx="3540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1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8416" name="Text Box 64">
            <a:extLst>
              <a:ext uri="{FF2B5EF4-FFF2-40B4-BE49-F238E27FC236}">
                <a16:creationId xmlns:a16="http://schemas.microsoft.com/office/drawing/2014/main" id="{F533665F-94FB-485E-A760-C587490E2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761038"/>
            <a:ext cx="3540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2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8417" name="Text Box 65">
            <a:extLst>
              <a:ext uri="{FF2B5EF4-FFF2-40B4-BE49-F238E27FC236}">
                <a16:creationId xmlns:a16="http://schemas.microsoft.com/office/drawing/2014/main" id="{4754C196-8E95-4413-86CD-1A26E0090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5975" y="5761038"/>
            <a:ext cx="3540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3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8418" name="Text Box 66">
            <a:extLst>
              <a:ext uri="{FF2B5EF4-FFF2-40B4-BE49-F238E27FC236}">
                <a16:creationId xmlns:a16="http://schemas.microsoft.com/office/drawing/2014/main" id="{E786F041-A210-4264-8B20-56E42A665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5761038"/>
            <a:ext cx="3540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4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8419" name="Text Box 67">
            <a:extLst>
              <a:ext uri="{FF2B5EF4-FFF2-40B4-BE49-F238E27FC236}">
                <a16:creationId xmlns:a16="http://schemas.microsoft.com/office/drawing/2014/main" id="{92DD6028-9889-42D2-BC4E-851AF7C0A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8" y="5761038"/>
            <a:ext cx="3540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5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8420" name="Text Box 68">
            <a:extLst>
              <a:ext uri="{FF2B5EF4-FFF2-40B4-BE49-F238E27FC236}">
                <a16:creationId xmlns:a16="http://schemas.microsoft.com/office/drawing/2014/main" id="{CCAEBE61-10EA-495C-B41A-4EA821217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213" y="5761038"/>
            <a:ext cx="3540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>
              <a:defRPr sz="34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>
              <a:defRPr sz="3000" b="1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>
              <a:defRPr sz="2600" b="1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>
              <a:defRPr sz="2200" b="1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5pPr>
            <a:lvl6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6pPr>
            <a:lvl7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7pPr>
            <a:lvl8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8pPr>
            <a:lvl9pPr eaLnBrk="0" hangingPunct="0">
              <a:defRPr b="1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00193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" panose="02010609060101010101" pitchFamily="49" charset="-122"/>
                <a:cs typeface="楷体_GB2312" charset="0"/>
              </a:rPr>
              <a:t>0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楷体" panose="02010609060101010101" pitchFamily="49" charset="-122"/>
              <a:cs typeface="楷体_GB2312" charset="0"/>
            </a:endParaRPr>
          </a:p>
        </p:txBody>
      </p:sp>
      <p:sp>
        <p:nvSpPr>
          <p:cNvPr id="228421" name="Text Box 69">
            <a:extLst>
              <a:ext uri="{FF2B5EF4-FFF2-40B4-BE49-F238E27FC236}">
                <a16:creationId xmlns:a16="http://schemas.microsoft.com/office/drawing/2014/main" id="{7727C04E-BAF3-4327-8A78-6E2B855E5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1368425"/>
            <a:ext cx="4956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defRPr/>
            </a:pP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初始化</a:t>
            </a: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----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按存储顺序初始化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8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8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2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2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2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2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2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2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22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22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22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22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22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22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2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0" dur="500"/>
                                        <p:tgtEl>
                                          <p:spTgt spid="22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5" dur="500"/>
                                        <p:tgtEl>
                                          <p:spTgt spid="22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22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5" dur="500"/>
                                        <p:tgtEl>
                                          <p:spTgt spid="22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0" dur="500"/>
                                        <p:tgtEl>
                                          <p:spTgt spid="22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5" dur="500"/>
                                        <p:tgtEl>
                                          <p:spTgt spid="22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/>
      <p:bldP spid="228356" grpId="0"/>
      <p:bldP spid="228357" grpId="0" animBg="1"/>
      <p:bldP spid="228358" grpId="0" animBg="1"/>
      <p:bldP spid="228359" grpId="0"/>
      <p:bldP spid="228360" grpId="0" animBg="1"/>
      <p:bldP spid="228375" grpId="0"/>
      <p:bldP spid="228376" grpId="0"/>
      <p:bldP spid="228377" grpId="0"/>
      <p:bldP spid="228378" grpId="0"/>
      <p:bldP spid="228379" grpId="0"/>
      <p:bldP spid="228380" grpId="0"/>
      <p:bldP spid="228395" grpId="0"/>
      <p:bldP spid="228396" grpId="0"/>
      <p:bldP spid="228397" grpId="0"/>
      <p:bldP spid="228398" grpId="0"/>
      <p:bldP spid="228399" grpId="0"/>
      <p:bldP spid="228400" grpId="0"/>
      <p:bldP spid="228415" grpId="0"/>
      <p:bldP spid="228416" grpId="0"/>
      <p:bldP spid="228417" grpId="0"/>
      <p:bldP spid="228418" grpId="0"/>
      <p:bldP spid="228419" grpId="0"/>
      <p:bldP spid="228420" grpId="0"/>
      <p:bldP spid="22842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五边形 72">
            <a:extLst>
              <a:ext uri="{FF2B5EF4-FFF2-40B4-BE49-F238E27FC236}">
                <a16:creationId xmlns:a16="http://schemas.microsoft.com/office/drawing/2014/main" id="{C1A48B9E-A7B6-4E21-8CE9-1C576F87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5603875"/>
            <a:ext cx="2409825" cy="1077913"/>
          </a:xfrm>
          <a:prstGeom prst="homePlate">
            <a:avLst>
              <a:gd name="adj" fmla="val 31816"/>
            </a:avLst>
          </a:prstGeom>
          <a:solidFill>
            <a:srgbClr val="FFCCCC"/>
          </a:solidFill>
          <a:ln w="9525" cap="sq">
            <a:solidFill>
              <a:srgbClr val="63FFD5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BAE00F13-E910-4717-ABA8-89003B094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775" y="1722438"/>
            <a:ext cx="3657600" cy="1295400"/>
          </a:xfrm>
          <a:prstGeom prst="rect">
            <a:avLst/>
          </a:prstGeom>
          <a:noFill/>
          <a:ln w="38100" cap="sq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1187" name="Text Box 3">
            <a:extLst>
              <a:ext uri="{FF2B5EF4-FFF2-40B4-BE49-F238E27FC236}">
                <a16:creationId xmlns:a16="http://schemas.microsoft.com/office/drawing/2014/main" id="{A82BF6A1-C59C-4BB3-95D1-76C0A937C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72243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1      0      9     7</a:t>
            </a:r>
          </a:p>
        </p:txBody>
      </p:sp>
      <p:sp>
        <p:nvSpPr>
          <p:cNvPr id="221188" name="AutoShape 4">
            <a:extLst>
              <a:ext uri="{FF2B5EF4-FFF2-40B4-BE49-F238E27FC236}">
                <a16:creationId xmlns:a16="http://schemas.microsoft.com/office/drawing/2014/main" id="{E2480F83-49FD-40A3-B27E-943E2EC31DE0}"/>
              </a:ext>
            </a:extLst>
          </p:cNvPr>
          <p:cNvSpPr>
            <a:spLocks/>
          </p:cNvSpPr>
          <p:nvPr/>
        </p:nvSpPr>
        <p:spPr bwMode="auto">
          <a:xfrm>
            <a:off x="795338" y="1951038"/>
            <a:ext cx="152400" cy="914400"/>
          </a:xfrm>
          <a:prstGeom prst="leftBracket">
            <a:avLst>
              <a:gd name="adj" fmla="val 300000"/>
            </a:avLst>
          </a:prstGeom>
          <a:noFill/>
          <a:ln w="381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1189" name="Text Box 5">
            <a:extLst>
              <a:ext uri="{FF2B5EF4-FFF2-40B4-BE49-F238E27FC236}">
                <a16:creationId xmlns:a16="http://schemas.microsoft.com/office/drawing/2014/main" id="{95314D34-1E24-44CD-9DAE-BFC3BA2EF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8" y="2179638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4     6      8     3</a:t>
            </a:r>
          </a:p>
        </p:txBody>
      </p:sp>
      <p:sp>
        <p:nvSpPr>
          <p:cNvPr id="221190" name="Text Box 6">
            <a:extLst>
              <a:ext uri="{FF2B5EF4-FFF2-40B4-BE49-F238E27FC236}">
                <a16:creationId xmlns:a16="http://schemas.microsoft.com/office/drawing/2014/main" id="{B0FBD581-99BC-4CD1-88F9-E83C243F2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2636838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2    3      3     5</a:t>
            </a:r>
          </a:p>
        </p:txBody>
      </p:sp>
      <p:sp>
        <p:nvSpPr>
          <p:cNvPr id="221191" name="AutoShape 7">
            <a:extLst>
              <a:ext uri="{FF2B5EF4-FFF2-40B4-BE49-F238E27FC236}">
                <a16:creationId xmlns:a16="http://schemas.microsoft.com/office/drawing/2014/main" id="{8B64C5C1-E679-40BA-99F7-2470F7BD0936}"/>
              </a:ext>
            </a:extLst>
          </p:cNvPr>
          <p:cNvSpPr>
            <a:spLocks/>
          </p:cNvSpPr>
          <p:nvPr/>
        </p:nvSpPr>
        <p:spPr bwMode="auto">
          <a:xfrm rot="10800000">
            <a:off x="3081338" y="1951038"/>
            <a:ext cx="152400" cy="914400"/>
          </a:xfrm>
          <a:prstGeom prst="leftBracket">
            <a:avLst>
              <a:gd name="adj" fmla="val 300000"/>
            </a:avLst>
          </a:prstGeom>
          <a:noFill/>
          <a:ln w="381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1192" name="Text Box 8">
            <a:extLst>
              <a:ext uri="{FF2B5EF4-FFF2-40B4-BE49-F238E27FC236}">
                <a16:creationId xmlns:a16="http://schemas.microsoft.com/office/drawing/2014/main" id="{7CE35396-7299-428D-8863-0AC7F0B6A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1341438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二维数组</a:t>
            </a:r>
          </a:p>
        </p:txBody>
      </p:sp>
      <p:sp>
        <p:nvSpPr>
          <p:cNvPr id="221193" name="Text Box 9">
            <a:extLst>
              <a:ext uri="{FF2B5EF4-FFF2-40B4-BE49-F238E27FC236}">
                <a16:creationId xmlns:a16="http://schemas.microsoft.com/office/drawing/2014/main" id="{BF8F1265-2BA4-4DD9-9313-E2D1C1707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8" y="13414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a</a:t>
            </a:r>
          </a:p>
        </p:txBody>
      </p:sp>
      <p:sp>
        <p:nvSpPr>
          <p:cNvPr id="221194" name="Text Box 10">
            <a:extLst>
              <a:ext uri="{FF2B5EF4-FFF2-40B4-BE49-F238E27FC236}">
                <a16:creationId xmlns:a16="http://schemas.microsoft.com/office/drawing/2014/main" id="{C3F2A7D7-BABE-4F70-8130-D9D2CE1F3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1341438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行</a:t>
            </a:r>
          </a:p>
        </p:txBody>
      </p:sp>
      <p:sp>
        <p:nvSpPr>
          <p:cNvPr id="221195" name="Text Box 11">
            <a:extLst>
              <a:ext uri="{FF2B5EF4-FFF2-40B4-BE49-F238E27FC236}">
                <a16:creationId xmlns:a16="http://schemas.microsoft.com/office/drawing/2014/main" id="{88636A64-6DC6-4D13-9768-9DA2D2199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1341438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列</a:t>
            </a:r>
          </a:p>
        </p:txBody>
      </p:sp>
      <p:sp>
        <p:nvSpPr>
          <p:cNvPr id="221196" name="Text Box 12">
            <a:extLst>
              <a:ext uri="{FF2B5EF4-FFF2-40B4-BE49-F238E27FC236}">
                <a16:creationId xmlns:a16="http://schemas.microsoft.com/office/drawing/2014/main" id="{D554C589-AC69-44C0-BC63-8BB2BFD1D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25" y="1722438"/>
            <a:ext cx="1100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a[0][0]</a:t>
            </a:r>
          </a:p>
        </p:txBody>
      </p:sp>
      <p:sp>
        <p:nvSpPr>
          <p:cNvPr id="221197" name="Text Box 13">
            <a:extLst>
              <a:ext uri="{FF2B5EF4-FFF2-40B4-BE49-F238E27FC236}">
                <a16:creationId xmlns:a16="http://schemas.microsoft.com/office/drawing/2014/main" id="{551801DA-D675-4A3D-AD34-9D8D626FA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663" y="1722438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a[0][1]</a:t>
            </a:r>
          </a:p>
        </p:txBody>
      </p:sp>
      <p:sp>
        <p:nvSpPr>
          <p:cNvPr id="221198" name="Text Box 14">
            <a:extLst>
              <a:ext uri="{FF2B5EF4-FFF2-40B4-BE49-F238E27FC236}">
                <a16:creationId xmlns:a16="http://schemas.microsoft.com/office/drawing/2014/main" id="{51D81CDB-D19E-4701-9526-CACDEE597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3" y="1722438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a[0][2]</a:t>
            </a:r>
          </a:p>
        </p:txBody>
      </p:sp>
      <p:sp>
        <p:nvSpPr>
          <p:cNvPr id="221199" name="Text Box 15">
            <a:extLst>
              <a:ext uri="{FF2B5EF4-FFF2-40B4-BE49-F238E27FC236}">
                <a16:creationId xmlns:a16="http://schemas.microsoft.com/office/drawing/2014/main" id="{31B90CE5-EEF1-4401-97A1-005F3D7F9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9463" y="1722438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a[0][3]</a:t>
            </a:r>
          </a:p>
        </p:txBody>
      </p:sp>
      <p:sp>
        <p:nvSpPr>
          <p:cNvPr id="221200" name="Text Box 16">
            <a:extLst>
              <a:ext uri="{FF2B5EF4-FFF2-40B4-BE49-F238E27FC236}">
                <a16:creationId xmlns:a16="http://schemas.microsoft.com/office/drawing/2014/main" id="{BED8A3BD-179F-4172-9D0E-1A4F57A13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3" y="2179638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a[1][0]</a:t>
            </a:r>
          </a:p>
        </p:txBody>
      </p:sp>
      <p:sp>
        <p:nvSpPr>
          <p:cNvPr id="221201" name="Text Box 17">
            <a:extLst>
              <a:ext uri="{FF2B5EF4-FFF2-40B4-BE49-F238E27FC236}">
                <a16:creationId xmlns:a16="http://schemas.microsoft.com/office/drawing/2014/main" id="{E253D62E-4E4F-4114-8DAE-9E4B5DE59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663" y="2179638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a[1][1]</a:t>
            </a:r>
          </a:p>
        </p:txBody>
      </p:sp>
      <p:sp>
        <p:nvSpPr>
          <p:cNvPr id="221202" name="Text Box 18">
            <a:extLst>
              <a:ext uri="{FF2B5EF4-FFF2-40B4-BE49-F238E27FC236}">
                <a16:creationId xmlns:a16="http://schemas.microsoft.com/office/drawing/2014/main" id="{12F85297-2631-49E9-BEDA-422780C39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013" y="2179638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a[1][2]</a:t>
            </a:r>
          </a:p>
        </p:txBody>
      </p:sp>
      <p:sp>
        <p:nvSpPr>
          <p:cNvPr id="221203" name="Text Box 19">
            <a:extLst>
              <a:ext uri="{FF2B5EF4-FFF2-40B4-BE49-F238E27FC236}">
                <a16:creationId xmlns:a16="http://schemas.microsoft.com/office/drawing/2014/main" id="{F735BEE2-23DF-4B21-93EC-C3CA5A26A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9463" y="2179638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a[1][3]</a:t>
            </a:r>
          </a:p>
        </p:txBody>
      </p:sp>
      <p:sp>
        <p:nvSpPr>
          <p:cNvPr id="221204" name="Text Box 20">
            <a:extLst>
              <a:ext uri="{FF2B5EF4-FFF2-40B4-BE49-F238E27FC236}">
                <a16:creationId xmlns:a16="http://schemas.microsoft.com/office/drawing/2014/main" id="{339956D0-5D01-44DE-9C55-7BDB958B4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3" y="2560638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a[2][0]</a:t>
            </a:r>
          </a:p>
        </p:txBody>
      </p:sp>
      <p:sp>
        <p:nvSpPr>
          <p:cNvPr id="221205" name="Text Box 21">
            <a:extLst>
              <a:ext uri="{FF2B5EF4-FFF2-40B4-BE49-F238E27FC236}">
                <a16:creationId xmlns:a16="http://schemas.microsoft.com/office/drawing/2014/main" id="{D4F5C7EA-FE22-46D6-8944-E03672EBA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613" y="2560638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a[2][1]</a:t>
            </a:r>
          </a:p>
        </p:txBody>
      </p:sp>
      <p:sp>
        <p:nvSpPr>
          <p:cNvPr id="221206" name="Text Box 22">
            <a:extLst>
              <a:ext uri="{FF2B5EF4-FFF2-40B4-BE49-F238E27FC236}">
                <a16:creationId xmlns:a16="http://schemas.microsoft.com/office/drawing/2014/main" id="{D5A45AEF-8875-481B-99A6-F65E9B254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013" y="2560638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a[2][2]</a:t>
            </a:r>
          </a:p>
        </p:txBody>
      </p:sp>
      <p:sp>
        <p:nvSpPr>
          <p:cNvPr id="221207" name="Text Box 23">
            <a:extLst>
              <a:ext uri="{FF2B5EF4-FFF2-40B4-BE49-F238E27FC236}">
                <a16:creationId xmlns:a16="http://schemas.microsoft.com/office/drawing/2014/main" id="{77C4CD87-890C-48E3-9B46-866326E87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9463" y="2560638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a[2][3]</a:t>
            </a:r>
          </a:p>
        </p:txBody>
      </p:sp>
      <p:sp>
        <p:nvSpPr>
          <p:cNvPr id="221208" name="Line 24">
            <a:extLst>
              <a:ext uri="{FF2B5EF4-FFF2-40B4-BE49-F238E27FC236}">
                <a16:creationId xmlns:a16="http://schemas.microsoft.com/office/drawing/2014/main" id="{DA58CCC2-AB3A-46E8-8BAB-F39C6FF86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338" y="1951038"/>
            <a:ext cx="6096000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09" name="Text Box 25">
            <a:extLst>
              <a:ext uri="{FF2B5EF4-FFF2-40B4-BE49-F238E27FC236}">
                <a16:creationId xmlns:a16="http://schemas.microsoft.com/office/drawing/2014/main" id="{2C95E260-B2BF-48C0-AD4C-7002356E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722438"/>
            <a:ext cx="661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0</a:t>
            </a: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行</a:t>
            </a:r>
          </a:p>
        </p:txBody>
      </p:sp>
      <p:sp>
        <p:nvSpPr>
          <p:cNvPr id="221210" name="Line 26">
            <a:extLst>
              <a:ext uri="{FF2B5EF4-FFF2-40B4-BE49-F238E27FC236}">
                <a16:creationId xmlns:a16="http://schemas.microsoft.com/office/drawing/2014/main" id="{FC0C305F-D727-4CEB-A0D0-1B1C59B7F0F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71538" y="1951038"/>
            <a:ext cx="457200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11" name="Text Box 27">
            <a:extLst>
              <a:ext uri="{FF2B5EF4-FFF2-40B4-BE49-F238E27FC236}">
                <a16:creationId xmlns:a16="http://schemas.microsoft.com/office/drawing/2014/main" id="{16397805-FE3B-4182-AFE0-A98F77B9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417638"/>
            <a:ext cx="77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0</a:t>
            </a: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列</a:t>
            </a:r>
          </a:p>
        </p:txBody>
      </p:sp>
      <p:sp>
        <p:nvSpPr>
          <p:cNvPr id="221212" name="Line 28">
            <a:extLst>
              <a:ext uri="{FF2B5EF4-FFF2-40B4-BE49-F238E27FC236}">
                <a16:creationId xmlns:a16="http://schemas.microsoft.com/office/drawing/2014/main" id="{E8F19E6F-B50A-41DC-9AC9-395770AB501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481138" y="1951038"/>
            <a:ext cx="457200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13" name="Text Box 29">
            <a:extLst>
              <a:ext uri="{FF2B5EF4-FFF2-40B4-BE49-F238E27FC236}">
                <a16:creationId xmlns:a16="http://schemas.microsoft.com/office/drawing/2014/main" id="{AAB6844D-F29B-4720-B4D9-7A9956656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0" y="1417638"/>
            <a:ext cx="661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列</a:t>
            </a:r>
          </a:p>
        </p:txBody>
      </p:sp>
      <p:sp>
        <p:nvSpPr>
          <p:cNvPr id="221214" name="Line 30">
            <a:extLst>
              <a:ext uri="{FF2B5EF4-FFF2-40B4-BE49-F238E27FC236}">
                <a16:creationId xmlns:a16="http://schemas.microsoft.com/office/drawing/2014/main" id="{F26C1ACB-B812-4313-819F-E59AAE163FC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166938" y="1951038"/>
            <a:ext cx="457200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15" name="Text Box 31">
            <a:extLst>
              <a:ext uri="{FF2B5EF4-FFF2-40B4-BE49-F238E27FC236}">
                <a16:creationId xmlns:a16="http://schemas.microsoft.com/office/drawing/2014/main" id="{4ED8B86F-6754-4591-A894-74D113C7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675" y="1417638"/>
            <a:ext cx="47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列</a:t>
            </a:r>
          </a:p>
        </p:txBody>
      </p:sp>
      <p:sp>
        <p:nvSpPr>
          <p:cNvPr id="221216" name="Line 32">
            <a:extLst>
              <a:ext uri="{FF2B5EF4-FFF2-40B4-BE49-F238E27FC236}">
                <a16:creationId xmlns:a16="http://schemas.microsoft.com/office/drawing/2014/main" id="{19151A9C-998F-430F-8805-E596F8BAD4A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776538" y="1951038"/>
            <a:ext cx="457200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17" name="Text Box 33">
            <a:extLst>
              <a:ext uri="{FF2B5EF4-FFF2-40B4-BE49-F238E27FC236}">
                <a16:creationId xmlns:a16="http://schemas.microsoft.com/office/drawing/2014/main" id="{2E9517F4-74E7-465C-BD09-F0220B051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1417638"/>
            <a:ext cx="47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3</a:t>
            </a: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列</a:t>
            </a:r>
          </a:p>
        </p:txBody>
      </p:sp>
      <p:sp>
        <p:nvSpPr>
          <p:cNvPr id="221218" name="Line 34">
            <a:extLst>
              <a:ext uri="{FF2B5EF4-FFF2-40B4-BE49-F238E27FC236}">
                <a16:creationId xmlns:a16="http://schemas.microsoft.com/office/drawing/2014/main" id="{816A544D-B4DF-4E6A-A0BD-F50232BA5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2408238"/>
            <a:ext cx="6096000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19" name="Text Box 35">
            <a:extLst>
              <a:ext uri="{FF2B5EF4-FFF2-40B4-BE49-F238E27FC236}">
                <a16:creationId xmlns:a16="http://schemas.microsoft.com/office/drawing/2014/main" id="{CE0DC76C-6F17-4574-A9A0-9381B16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179638"/>
            <a:ext cx="661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行</a:t>
            </a:r>
          </a:p>
        </p:txBody>
      </p:sp>
      <p:sp>
        <p:nvSpPr>
          <p:cNvPr id="221220" name="Line 36">
            <a:extLst>
              <a:ext uri="{FF2B5EF4-FFF2-40B4-BE49-F238E27FC236}">
                <a16:creationId xmlns:a16="http://schemas.microsoft.com/office/drawing/2014/main" id="{AC173B20-1310-486B-92C3-1E33879FC45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71538" y="2408238"/>
            <a:ext cx="457200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21" name="Line 37">
            <a:extLst>
              <a:ext uri="{FF2B5EF4-FFF2-40B4-BE49-F238E27FC236}">
                <a16:creationId xmlns:a16="http://schemas.microsoft.com/office/drawing/2014/main" id="{229BAB75-FE1A-43C0-A53C-A10FA7E5345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481138" y="2408238"/>
            <a:ext cx="457200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22" name="Line 38">
            <a:extLst>
              <a:ext uri="{FF2B5EF4-FFF2-40B4-BE49-F238E27FC236}">
                <a16:creationId xmlns:a16="http://schemas.microsoft.com/office/drawing/2014/main" id="{0C259B4B-AB06-4675-ADEF-99BDA32746D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166938" y="2408238"/>
            <a:ext cx="457200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23" name="Line 39">
            <a:extLst>
              <a:ext uri="{FF2B5EF4-FFF2-40B4-BE49-F238E27FC236}">
                <a16:creationId xmlns:a16="http://schemas.microsoft.com/office/drawing/2014/main" id="{6EAEA82A-9846-426A-BD9D-CEA9635BB2B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776538" y="2484438"/>
            <a:ext cx="457200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24" name="Line 40">
            <a:extLst>
              <a:ext uri="{FF2B5EF4-FFF2-40B4-BE49-F238E27FC236}">
                <a16:creationId xmlns:a16="http://schemas.microsoft.com/office/drawing/2014/main" id="{FE91BD63-7B1A-4C42-9FC1-E6D88B6BC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338" y="2865438"/>
            <a:ext cx="6096000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25" name="Text Box 41">
            <a:extLst>
              <a:ext uri="{FF2B5EF4-FFF2-40B4-BE49-F238E27FC236}">
                <a16:creationId xmlns:a16="http://schemas.microsoft.com/office/drawing/2014/main" id="{4F51CA18-BB95-4F0B-AD03-BCB2CE73A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636838"/>
            <a:ext cx="661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行</a:t>
            </a:r>
          </a:p>
        </p:txBody>
      </p:sp>
      <p:sp>
        <p:nvSpPr>
          <p:cNvPr id="221226" name="Line 42">
            <a:extLst>
              <a:ext uri="{FF2B5EF4-FFF2-40B4-BE49-F238E27FC236}">
                <a16:creationId xmlns:a16="http://schemas.microsoft.com/office/drawing/2014/main" id="{D509FA90-C211-4C92-830B-FCB3BD03E5A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71538" y="2865438"/>
            <a:ext cx="457200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27" name="Line 43">
            <a:extLst>
              <a:ext uri="{FF2B5EF4-FFF2-40B4-BE49-F238E27FC236}">
                <a16:creationId xmlns:a16="http://schemas.microsoft.com/office/drawing/2014/main" id="{978214DE-9503-4C05-ADD0-D2C2F509C02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481138" y="2865438"/>
            <a:ext cx="457200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28" name="Line 44">
            <a:extLst>
              <a:ext uri="{FF2B5EF4-FFF2-40B4-BE49-F238E27FC236}">
                <a16:creationId xmlns:a16="http://schemas.microsoft.com/office/drawing/2014/main" id="{92F34D43-3917-43AF-8B8D-3356991BCEA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166938" y="2865438"/>
            <a:ext cx="457200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29" name="Line 45">
            <a:extLst>
              <a:ext uri="{FF2B5EF4-FFF2-40B4-BE49-F238E27FC236}">
                <a16:creationId xmlns:a16="http://schemas.microsoft.com/office/drawing/2014/main" id="{994CAECE-7391-4AF8-8D8E-77766E1F87D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776538" y="2865438"/>
            <a:ext cx="457200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30" name="Rectangle 46">
            <a:extLst>
              <a:ext uri="{FF2B5EF4-FFF2-40B4-BE49-F238E27FC236}">
                <a16:creationId xmlns:a16="http://schemas.microsoft.com/office/drawing/2014/main" id="{56D79310-6E8A-4AB0-B5C3-1AC9CD273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963" y="5614988"/>
            <a:ext cx="1828800" cy="1066800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1231" name="Rectangle 47">
            <a:extLst>
              <a:ext uri="{FF2B5EF4-FFF2-40B4-BE49-F238E27FC236}">
                <a16:creationId xmlns:a16="http://schemas.microsoft.com/office/drawing/2014/main" id="{A3DFC890-3D31-4A2B-9421-068F39465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963" y="6072188"/>
            <a:ext cx="1447800" cy="609600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1232" name="Text Box 48">
            <a:extLst>
              <a:ext uri="{FF2B5EF4-FFF2-40B4-BE49-F238E27FC236}">
                <a16:creationId xmlns:a16="http://schemas.microsoft.com/office/drawing/2014/main" id="{C525FA67-4A62-4039-8D04-D77C3F0E1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6186488"/>
            <a:ext cx="153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输入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a[i][j]</a:t>
            </a:r>
          </a:p>
        </p:txBody>
      </p:sp>
      <p:sp>
        <p:nvSpPr>
          <p:cNvPr id="221233" name="Text Box 49">
            <a:extLst>
              <a:ext uri="{FF2B5EF4-FFF2-40B4-BE49-F238E27FC236}">
                <a16:creationId xmlns:a16="http://schemas.microsoft.com/office/drawing/2014/main" id="{5267F330-D852-43C0-B498-C40C83406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938" y="5614988"/>
            <a:ext cx="173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for j=0 to 3</a:t>
            </a:r>
          </a:p>
        </p:txBody>
      </p:sp>
      <p:sp>
        <p:nvSpPr>
          <p:cNvPr id="221234" name="Rectangle 50">
            <a:extLst>
              <a:ext uri="{FF2B5EF4-FFF2-40B4-BE49-F238E27FC236}">
                <a16:creationId xmlns:a16="http://schemas.microsoft.com/office/drawing/2014/main" id="{EE9E3C22-24B2-48A2-89EB-CF65740D3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963" y="5157788"/>
            <a:ext cx="2209800" cy="1524000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1235" name="Text Box 51">
            <a:extLst>
              <a:ext uri="{FF2B5EF4-FFF2-40B4-BE49-F238E27FC236}">
                <a16:creationId xmlns:a16="http://schemas.microsoft.com/office/drawing/2014/main" id="{318E0937-E473-4E60-ACC5-92F1189A1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5157788"/>
            <a:ext cx="1731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for i=0 to 2</a:t>
            </a:r>
          </a:p>
        </p:txBody>
      </p:sp>
      <p:sp>
        <p:nvSpPr>
          <p:cNvPr id="221236" name="Rectangle 52">
            <a:extLst>
              <a:ext uri="{FF2B5EF4-FFF2-40B4-BE49-F238E27FC236}">
                <a16:creationId xmlns:a16="http://schemas.microsoft.com/office/drawing/2014/main" id="{19F6BD58-982C-4C20-9CEC-8ABE0400B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13366" name="Rectangle 53">
            <a:extLst>
              <a:ext uri="{FF2B5EF4-FFF2-40B4-BE49-F238E27FC236}">
                <a16:creationId xmlns:a16="http://schemas.microsoft.com/office/drawing/2014/main" id="{62BE1831-32EE-4620-A102-4868818A74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001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67" name="Rectangle 54">
            <a:extLst>
              <a:ext uri="{FF2B5EF4-FFF2-40B4-BE49-F238E27FC236}">
                <a16:creationId xmlns:a16="http://schemas.microsoft.com/office/drawing/2014/main" id="{63C8F8F5-A851-462A-93EC-A600970EBD5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763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68" name="Line 55">
            <a:extLst>
              <a:ext uri="{FF2B5EF4-FFF2-40B4-BE49-F238E27FC236}">
                <a16:creationId xmlns:a16="http://schemas.microsoft.com/office/drawing/2014/main" id="{C901ACD2-5B1B-4E4F-B69D-0A009B505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763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40" name="Rectangle 56">
            <a:extLst>
              <a:ext uri="{FF2B5EF4-FFF2-40B4-BE49-F238E27FC236}">
                <a16:creationId xmlns:a16="http://schemas.microsoft.com/office/drawing/2014/main" id="{74242F77-0B02-45C0-A264-C3DF32389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/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48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程序举例</a:t>
            </a:r>
          </a:p>
        </p:txBody>
      </p:sp>
      <p:sp>
        <p:nvSpPr>
          <p:cNvPr id="221241" name="Text Box 57">
            <a:extLst>
              <a:ext uri="{FF2B5EF4-FFF2-40B4-BE49-F238E27FC236}">
                <a16:creationId xmlns:a16="http://schemas.microsoft.com/office/drawing/2014/main" id="{EF01C847-C7C2-4DF7-A94E-D6D91FFAF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906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将一个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X4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矩阵输入到数组中并按行输出。</a:t>
            </a: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1242" name="Rectangle 58">
            <a:extLst>
              <a:ext uri="{FF2B5EF4-FFF2-40B4-BE49-F238E27FC236}">
                <a16:creationId xmlns:a16="http://schemas.microsoft.com/office/drawing/2014/main" id="{12EC63DB-CBB1-4DD4-86B7-9DF362B17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284538"/>
            <a:ext cx="3240088" cy="576262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矩阵第一行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数组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行</a:t>
            </a:r>
          </a:p>
        </p:txBody>
      </p:sp>
      <p:sp>
        <p:nvSpPr>
          <p:cNvPr id="221243" name="Rectangle 59">
            <a:extLst>
              <a:ext uri="{FF2B5EF4-FFF2-40B4-BE49-F238E27FC236}">
                <a16:creationId xmlns:a16="http://schemas.microsoft.com/office/drawing/2014/main" id="{0645DE0F-EAF7-4425-AADC-D27C7FFE9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860800"/>
            <a:ext cx="3240088" cy="576263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矩阵第二行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数组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行</a:t>
            </a:r>
          </a:p>
        </p:txBody>
      </p:sp>
      <p:sp>
        <p:nvSpPr>
          <p:cNvPr id="221244" name="Rectangle 60">
            <a:extLst>
              <a:ext uri="{FF2B5EF4-FFF2-40B4-BE49-F238E27FC236}">
                <a16:creationId xmlns:a16="http://schemas.microsoft.com/office/drawing/2014/main" id="{DCA24D34-5053-4D9C-BC96-C85AA142B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437063"/>
            <a:ext cx="3240088" cy="576262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矩阵第三行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数组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行</a:t>
            </a:r>
          </a:p>
        </p:txBody>
      </p:sp>
      <p:sp>
        <p:nvSpPr>
          <p:cNvPr id="221245" name="Text Box 61">
            <a:extLst>
              <a:ext uri="{FF2B5EF4-FFF2-40B4-BE49-F238E27FC236}">
                <a16:creationId xmlns:a16="http://schemas.microsoft.com/office/drawing/2014/main" id="{5373E390-4470-42BA-9D46-DF0D3BD16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363" y="3355975"/>
            <a:ext cx="2260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输入到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a[0][j]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中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1246" name="Text Box 62">
            <a:extLst>
              <a:ext uri="{FF2B5EF4-FFF2-40B4-BE49-F238E27FC236}">
                <a16:creationId xmlns:a16="http://schemas.microsoft.com/office/drawing/2014/main" id="{39546956-8609-4ED0-AD59-798DDB8F3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13" y="3357563"/>
            <a:ext cx="116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(j=0~3)</a:t>
            </a:r>
          </a:p>
        </p:txBody>
      </p:sp>
      <p:sp>
        <p:nvSpPr>
          <p:cNvPr id="221247" name="Rectangle 63">
            <a:extLst>
              <a:ext uri="{FF2B5EF4-FFF2-40B4-BE49-F238E27FC236}">
                <a16:creationId xmlns:a16="http://schemas.microsoft.com/office/drawing/2014/main" id="{0E562E4C-EB63-4DD4-81D0-1DB444718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3284538"/>
            <a:ext cx="1633538" cy="503237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输入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a[0][j]</a:t>
            </a:r>
          </a:p>
        </p:txBody>
      </p:sp>
      <p:sp>
        <p:nvSpPr>
          <p:cNvPr id="221248" name="Rectangle 64">
            <a:extLst>
              <a:ext uri="{FF2B5EF4-FFF2-40B4-BE49-F238E27FC236}">
                <a16:creationId xmlns:a16="http://schemas.microsoft.com/office/drawing/2014/main" id="{833C1222-8DBE-420D-B739-9BC12C0F5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2852738"/>
            <a:ext cx="2016125" cy="935037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for j=0 to 3</a:t>
            </a:r>
          </a:p>
        </p:txBody>
      </p:sp>
      <p:sp>
        <p:nvSpPr>
          <p:cNvPr id="221249" name="Text Box 65">
            <a:extLst>
              <a:ext uri="{FF2B5EF4-FFF2-40B4-BE49-F238E27FC236}">
                <a16:creationId xmlns:a16="http://schemas.microsoft.com/office/drawing/2014/main" id="{15872BBF-62B9-4CE6-86A3-5A6EED485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363" y="4003675"/>
            <a:ext cx="2260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输入到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a[1][j]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中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1250" name="Text Box 66">
            <a:extLst>
              <a:ext uri="{FF2B5EF4-FFF2-40B4-BE49-F238E27FC236}">
                <a16:creationId xmlns:a16="http://schemas.microsoft.com/office/drawing/2014/main" id="{6189D9BF-B282-4489-9B06-EA22B97EE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13" y="4005263"/>
            <a:ext cx="116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(j=0~3)</a:t>
            </a:r>
          </a:p>
        </p:txBody>
      </p:sp>
      <p:sp>
        <p:nvSpPr>
          <p:cNvPr id="221251" name="Rectangle 67">
            <a:extLst>
              <a:ext uri="{FF2B5EF4-FFF2-40B4-BE49-F238E27FC236}">
                <a16:creationId xmlns:a16="http://schemas.microsoft.com/office/drawing/2014/main" id="{87949BBE-22EC-4053-94B1-88B184CC5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4219575"/>
            <a:ext cx="1633538" cy="503238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输入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a[1][j]</a:t>
            </a:r>
          </a:p>
        </p:txBody>
      </p:sp>
      <p:sp>
        <p:nvSpPr>
          <p:cNvPr id="221252" name="Rectangle 68">
            <a:extLst>
              <a:ext uri="{FF2B5EF4-FFF2-40B4-BE49-F238E27FC236}">
                <a16:creationId xmlns:a16="http://schemas.microsoft.com/office/drawing/2014/main" id="{2B2D297C-6E81-4A08-9B97-6AA55A9BA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3787775"/>
            <a:ext cx="2016125" cy="935038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for j=0 to 3</a:t>
            </a:r>
          </a:p>
        </p:txBody>
      </p:sp>
      <p:sp>
        <p:nvSpPr>
          <p:cNvPr id="221253" name="Text Box 69">
            <a:extLst>
              <a:ext uri="{FF2B5EF4-FFF2-40B4-BE49-F238E27FC236}">
                <a16:creationId xmlns:a16="http://schemas.microsoft.com/office/drawing/2014/main" id="{BF183D75-C596-4323-97A1-5CE570981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363" y="4578350"/>
            <a:ext cx="226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输入到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a[2][j]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中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1254" name="Text Box 70">
            <a:extLst>
              <a:ext uri="{FF2B5EF4-FFF2-40B4-BE49-F238E27FC236}">
                <a16:creationId xmlns:a16="http://schemas.microsoft.com/office/drawing/2014/main" id="{A2051D54-EE5A-4A44-80CE-0C350F123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13" y="4627563"/>
            <a:ext cx="116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(j=0~3)</a:t>
            </a:r>
          </a:p>
        </p:txBody>
      </p:sp>
      <p:sp>
        <p:nvSpPr>
          <p:cNvPr id="221255" name="Rectangle 71">
            <a:extLst>
              <a:ext uri="{FF2B5EF4-FFF2-40B4-BE49-F238E27FC236}">
                <a16:creationId xmlns:a16="http://schemas.microsoft.com/office/drawing/2014/main" id="{2855BDED-6E36-4652-9419-F01E7DD5E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157788"/>
            <a:ext cx="1633538" cy="503237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输入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a[2][j]</a:t>
            </a:r>
          </a:p>
        </p:txBody>
      </p:sp>
      <p:sp>
        <p:nvSpPr>
          <p:cNvPr id="221256" name="Rectangle 72">
            <a:extLst>
              <a:ext uri="{FF2B5EF4-FFF2-40B4-BE49-F238E27FC236}">
                <a16:creationId xmlns:a16="http://schemas.microsoft.com/office/drawing/2014/main" id="{2369E686-44FD-47D1-AE62-A9A08AE2C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725988"/>
            <a:ext cx="2016125" cy="935037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for j=0 to 3</a:t>
            </a:r>
          </a:p>
        </p:txBody>
      </p:sp>
      <p:sp>
        <p:nvSpPr>
          <p:cNvPr id="75" name="Text Box 61">
            <a:extLst>
              <a:ext uri="{FF2B5EF4-FFF2-40B4-BE49-F238E27FC236}">
                <a16:creationId xmlns:a16="http://schemas.microsoft.com/office/drawing/2014/main" id="{43B8F349-244B-42A9-B47D-C574E99D4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213" y="5910263"/>
            <a:ext cx="33861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数据输入到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a[i][j]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中（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j=0~3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1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1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1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21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21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21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2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21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21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21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21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21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21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21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21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21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221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22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22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2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2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22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22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221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221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221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22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221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221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22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22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221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221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22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22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221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221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221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221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21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221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221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221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221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22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22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2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 nodeType="clickPar">
                      <p:stCondLst>
                        <p:cond delay="indefinite"/>
                      </p:stCondLst>
                      <p:childTnLst>
                        <p:par>
                          <p:cTn id="3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221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21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21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221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 nodeType="clickPar">
                      <p:stCondLst>
                        <p:cond delay="indefinite"/>
                      </p:stCondLst>
                      <p:childTnLst>
                        <p:par>
                          <p:cTn id="3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221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221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221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221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 nodeType="clickPar">
                      <p:stCondLst>
                        <p:cond delay="indefinite"/>
                      </p:stCondLst>
                      <p:childTnLst>
                        <p:par>
                          <p:cTn id="4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221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500" fill="hold"/>
                                        <p:tgtEl>
                                          <p:spTgt spid="221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22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22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 nodeType="clickPar">
                      <p:stCondLst>
                        <p:cond delay="indefinite"/>
                      </p:stCondLst>
                      <p:childTnLst>
                        <p:par>
                          <p:cTn id="4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221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221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22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500" fill="hold"/>
                                        <p:tgtEl>
                                          <p:spTgt spid="22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 nodeType="clickPar">
                      <p:stCondLst>
                        <p:cond delay="indefinite"/>
                      </p:stCondLst>
                      <p:childTnLst>
                        <p:par>
                          <p:cTn id="4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500" fill="hold"/>
                                        <p:tgtEl>
                                          <p:spTgt spid="221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500" fill="hold"/>
                                        <p:tgtEl>
                                          <p:spTgt spid="221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500" fill="hold"/>
                                        <p:tgtEl>
                                          <p:spTgt spid="22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22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221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221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500" fill="hold"/>
                                        <p:tgtEl>
                                          <p:spTgt spid="22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500" fill="hold"/>
                                        <p:tgtEl>
                                          <p:spTgt spid="22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 nodeType="clickPar">
                      <p:stCondLst>
                        <p:cond delay="indefinite"/>
                      </p:stCondLst>
                      <p:childTnLst>
                        <p:par>
                          <p:cTn id="4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 nodeType="clickPar">
                      <p:stCondLst>
                        <p:cond delay="indefinite"/>
                      </p:stCondLst>
                      <p:childTnLst>
                        <p:par>
                          <p:cTn id="4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 nodeType="clickPar">
                      <p:stCondLst>
                        <p:cond delay="indefinite"/>
                      </p:stCondLst>
                      <p:childTnLst>
                        <p:par>
                          <p:cTn id="4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500" fill="hold"/>
                                        <p:tgtEl>
                                          <p:spTgt spid="22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500" fill="hold"/>
                                        <p:tgtEl>
                                          <p:spTgt spid="22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500" fill="hold"/>
                                        <p:tgtEl>
                                          <p:spTgt spid="22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500" fill="hold"/>
                                        <p:tgtEl>
                                          <p:spTgt spid="22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 nodeType="clickPar">
                      <p:stCondLst>
                        <p:cond delay="indefinite"/>
                      </p:stCondLst>
                      <p:childTnLst>
                        <p:par>
                          <p:cTn id="4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6" dur="500" fill="hold"/>
                                        <p:tgtEl>
                                          <p:spTgt spid="221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500" fill="hold"/>
                                        <p:tgtEl>
                                          <p:spTgt spid="221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22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500" fill="hold"/>
                                        <p:tgtEl>
                                          <p:spTgt spid="221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 nodeType="clickPar">
                      <p:stCondLst>
                        <p:cond delay="indefinite"/>
                      </p:stCondLst>
                      <p:childTnLst>
                        <p:par>
                          <p:cTn id="4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4" dur="500" fill="hold"/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500" fill="hold"/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500" fill="hold"/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500" fill="hold"/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 nodeType="clickPar">
                      <p:stCondLst>
                        <p:cond delay="indefinite"/>
                      </p:stCondLst>
                      <p:childTnLst>
                        <p:par>
                          <p:cTn id="4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2" dur="500" fill="hold"/>
                                        <p:tgtEl>
                                          <p:spTgt spid="221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221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500" fill="hold"/>
                                        <p:tgtEl>
                                          <p:spTgt spid="22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221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 nodeType="clickPar">
                      <p:stCondLst>
                        <p:cond delay="indefinite"/>
                      </p:stCondLst>
                      <p:childTnLst>
                        <p:par>
                          <p:cTn id="4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0" dur="500" fill="hold"/>
                                        <p:tgtEl>
                                          <p:spTgt spid="221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500" fill="hold"/>
                                        <p:tgtEl>
                                          <p:spTgt spid="221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500" fill="hold"/>
                                        <p:tgtEl>
                                          <p:spTgt spid="22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500" fill="hold"/>
                                        <p:tgtEl>
                                          <p:spTgt spid="22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 nodeType="clickPar">
                      <p:stCondLst>
                        <p:cond delay="indefinite"/>
                      </p:stCondLst>
                      <p:childTnLst>
                        <p:par>
                          <p:cTn id="5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8" dur="500" fill="hold"/>
                                        <p:tgtEl>
                                          <p:spTgt spid="221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9" dur="500" fill="hold"/>
                                        <p:tgtEl>
                                          <p:spTgt spid="221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221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221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221186" grpId="0" animBg="1"/>
      <p:bldP spid="221187" grpId="0" autoUpdateAnimBg="0"/>
      <p:bldP spid="221188" grpId="0" animBg="1"/>
      <p:bldP spid="221189" grpId="0" autoUpdateAnimBg="0"/>
      <p:bldP spid="221190" grpId="0" autoUpdateAnimBg="0"/>
      <p:bldP spid="221191" grpId="0" animBg="1"/>
      <p:bldP spid="221192" grpId="0" autoUpdateAnimBg="0"/>
      <p:bldP spid="221193" grpId="0" autoUpdateAnimBg="0"/>
      <p:bldP spid="221194" grpId="0" autoUpdateAnimBg="0"/>
      <p:bldP spid="221195" grpId="0" autoUpdateAnimBg="0"/>
      <p:bldP spid="221196" grpId="0" autoUpdateAnimBg="0"/>
      <p:bldP spid="221197" grpId="0" autoUpdateAnimBg="0"/>
      <p:bldP spid="221198" grpId="0" autoUpdateAnimBg="0"/>
      <p:bldP spid="221199" grpId="0" autoUpdateAnimBg="0"/>
      <p:bldP spid="221200" grpId="0" autoUpdateAnimBg="0"/>
      <p:bldP spid="221201" grpId="0" autoUpdateAnimBg="0"/>
      <p:bldP spid="221202" grpId="0" autoUpdateAnimBg="0"/>
      <p:bldP spid="221203" grpId="0" autoUpdateAnimBg="0"/>
      <p:bldP spid="221204" grpId="0" autoUpdateAnimBg="0"/>
      <p:bldP spid="221205" grpId="0" autoUpdateAnimBg="0"/>
      <p:bldP spid="221206" grpId="0" autoUpdateAnimBg="0"/>
      <p:bldP spid="221207" grpId="0" autoUpdateAnimBg="0"/>
      <p:bldP spid="221209" grpId="0" autoUpdateAnimBg="0"/>
      <p:bldP spid="221211" grpId="0" autoUpdateAnimBg="0"/>
      <p:bldP spid="221213" grpId="0" autoUpdateAnimBg="0"/>
      <p:bldP spid="221215" grpId="0" autoUpdateAnimBg="0"/>
      <p:bldP spid="221217" grpId="0" autoUpdateAnimBg="0"/>
      <p:bldP spid="221219" grpId="0" autoUpdateAnimBg="0"/>
      <p:bldP spid="221225" grpId="0" autoUpdateAnimBg="0"/>
      <p:bldP spid="221230" grpId="0" animBg="1"/>
      <p:bldP spid="221231" grpId="0" animBg="1"/>
      <p:bldP spid="221232" grpId="0" autoUpdateAnimBg="0"/>
      <p:bldP spid="221233" grpId="0" autoUpdateAnimBg="0"/>
      <p:bldP spid="221234" grpId="0" animBg="1"/>
      <p:bldP spid="221235" grpId="0" autoUpdateAnimBg="0"/>
      <p:bldP spid="221241" grpId="0" autoUpdateAnimBg="0"/>
      <p:bldP spid="221242" grpId="0" animBg="1"/>
      <p:bldP spid="221243" grpId="0" animBg="1"/>
      <p:bldP spid="221244" grpId="0" animBg="1"/>
      <p:bldP spid="221245" grpId="0" autoUpdateAnimBg="0"/>
      <p:bldP spid="221246" grpId="0" autoUpdateAnimBg="0"/>
      <p:bldP spid="221247" grpId="0" animBg="1"/>
      <p:bldP spid="221248" grpId="0" animBg="1"/>
      <p:bldP spid="221249" grpId="0" autoUpdateAnimBg="0"/>
      <p:bldP spid="221250" grpId="0" autoUpdateAnimBg="0"/>
      <p:bldP spid="221251" grpId="0" animBg="1"/>
      <p:bldP spid="221252" grpId="0" animBg="1"/>
      <p:bldP spid="221253" grpId="0" autoUpdateAnimBg="0"/>
      <p:bldP spid="221254" grpId="0" autoUpdateAnimBg="0"/>
      <p:bldP spid="221255" grpId="0" animBg="1"/>
      <p:bldP spid="221256" grpId="0" animBg="1"/>
      <p:bldP spid="7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56" name="Text Box 48">
            <a:extLst>
              <a:ext uri="{FF2B5EF4-FFF2-40B4-BE49-F238E27FC236}">
                <a16:creationId xmlns:a16="http://schemas.microsoft.com/office/drawing/2014/main" id="{7357D359-4479-4C3C-A822-5C4AA1ADC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952" y="679916"/>
            <a:ext cx="5553123" cy="5632311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using namespace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main(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a[3][4]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i,j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=0;i&lt;3;i++)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(j=0;j&lt;4;j++)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&gt;&gt;a[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][j];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=0;i&lt;3;i++)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&lt;&lt;"\n";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(j=0;j&lt;=3;j++)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&lt;&lt;a[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][j]&lt;&lt;" 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4342" name="Rectangle 50">
            <a:extLst>
              <a:ext uri="{FF2B5EF4-FFF2-40B4-BE49-F238E27FC236}">
                <a16:creationId xmlns:a16="http://schemas.microsoft.com/office/drawing/2014/main" id="{87FF9FC1-B69A-45A6-8A28-5E5CFD9F4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8469" y="2734072"/>
            <a:ext cx="1828800" cy="1066800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43" name="Rectangle 51">
            <a:extLst>
              <a:ext uri="{FF2B5EF4-FFF2-40B4-BE49-F238E27FC236}">
                <a16:creationId xmlns:a16="http://schemas.microsoft.com/office/drawing/2014/main" id="{930A060D-C0A9-4FAA-B2AC-A0F179A54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469" y="3191272"/>
            <a:ext cx="1447800" cy="609600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44" name="Text Box 52">
            <a:extLst>
              <a:ext uri="{FF2B5EF4-FFF2-40B4-BE49-F238E27FC236}">
                <a16:creationId xmlns:a16="http://schemas.microsoft.com/office/drawing/2014/main" id="{C62F79BC-2A4C-4FDD-A804-16B11D129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006" y="3305572"/>
            <a:ext cx="154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输入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a[i][j]</a:t>
            </a:r>
          </a:p>
        </p:txBody>
      </p:sp>
      <p:sp>
        <p:nvSpPr>
          <p:cNvPr id="14345" name="Text Box 53">
            <a:extLst>
              <a:ext uri="{FF2B5EF4-FFF2-40B4-BE49-F238E27FC236}">
                <a16:creationId xmlns:a16="http://schemas.microsoft.com/office/drawing/2014/main" id="{35A00CF8-721E-4C0E-B8F4-08AFE4E57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9444" y="2734072"/>
            <a:ext cx="173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for j=0 to 3</a:t>
            </a:r>
          </a:p>
        </p:txBody>
      </p:sp>
      <p:sp>
        <p:nvSpPr>
          <p:cNvPr id="14346" name="Rectangle 54">
            <a:extLst>
              <a:ext uri="{FF2B5EF4-FFF2-40B4-BE49-F238E27FC236}">
                <a16:creationId xmlns:a16="http://schemas.microsoft.com/office/drawing/2014/main" id="{FFAE9819-3625-4823-A425-F839BFDAB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469" y="2276872"/>
            <a:ext cx="2209800" cy="1524000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47" name="Text Box 55">
            <a:extLst>
              <a:ext uri="{FF2B5EF4-FFF2-40B4-BE49-F238E27FC236}">
                <a16:creationId xmlns:a16="http://schemas.microsoft.com/office/drawing/2014/main" id="{871BB618-7FD8-4EB6-B897-61EF1731A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256" y="2276872"/>
            <a:ext cx="1731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for i=0 to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2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2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2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2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2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22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22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22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22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22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22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22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22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22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5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107">
            <a:extLst>
              <a:ext uri="{FF2B5EF4-FFF2-40B4-BE49-F238E27FC236}">
                <a16:creationId xmlns:a16="http://schemas.microsoft.com/office/drawing/2014/main" id="{F91448B4-ABDA-49BB-88F5-79EC60DCC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040" y="2925056"/>
            <a:ext cx="4464000" cy="1836000"/>
          </a:xfrm>
          <a:prstGeom prst="rect">
            <a:avLst/>
          </a:prstGeom>
          <a:noFill/>
          <a:ln w="38100" cap="sq">
            <a:solidFill>
              <a:srgbClr val="C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2256" name="Text Box 48">
            <a:extLst>
              <a:ext uri="{FF2B5EF4-FFF2-40B4-BE49-F238E27FC236}">
                <a16:creationId xmlns:a16="http://schemas.microsoft.com/office/drawing/2014/main" id="{7357D359-4479-4C3C-A822-5C4AA1ADC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60648"/>
            <a:ext cx="5553123" cy="4893647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using namespace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main(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{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</a:rPr>
              <a:t>a[3][4],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i,j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=0;i&lt;3;i++)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(j=0;j&lt;4;j++)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&gt;&gt;a[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][j];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=0;i&lt;3;i++)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{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&lt;&lt;"\n";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(j=0;j&lt;=3;j++)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&lt;&lt;a[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][j]&lt;&lt;" 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9" name="Line 89">
            <a:extLst>
              <a:ext uri="{FF2B5EF4-FFF2-40B4-BE49-F238E27FC236}">
                <a16:creationId xmlns:a16="http://schemas.microsoft.com/office/drawing/2014/main" id="{CC47A897-949E-4A10-AB70-6440727A2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688" y="1751896"/>
            <a:ext cx="9906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4">
            <a:extLst>
              <a:ext uri="{FF2B5EF4-FFF2-40B4-BE49-F238E27FC236}">
                <a16:creationId xmlns:a16="http://schemas.microsoft.com/office/drawing/2014/main" id="{17D41323-9A61-4216-9BE4-2FB653818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224" y="573832"/>
            <a:ext cx="990600" cy="4572000"/>
          </a:xfrm>
          <a:prstGeom prst="rect">
            <a:avLst/>
          </a:prstGeom>
          <a:solidFill>
            <a:srgbClr val="CCFFFF"/>
          </a:solidFill>
          <a:ln w="381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Line 65">
            <a:extLst>
              <a:ext uri="{FF2B5EF4-FFF2-40B4-BE49-F238E27FC236}">
                <a16:creationId xmlns:a16="http://schemas.microsoft.com/office/drawing/2014/main" id="{6F537279-593B-41D8-9261-474543813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224" y="954832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66">
            <a:extLst>
              <a:ext uri="{FF2B5EF4-FFF2-40B4-BE49-F238E27FC236}">
                <a16:creationId xmlns:a16="http://schemas.microsoft.com/office/drawing/2014/main" id="{964DC69E-E755-4616-A56E-1F64FBE5C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224" y="1335832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67">
            <a:extLst>
              <a:ext uri="{FF2B5EF4-FFF2-40B4-BE49-F238E27FC236}">
                <a16:creationId xmlns:a16="http://schemas.microsoft.com/office/drawing/2014/main" id="{71679C7C-4B6E-42AF-A5AC-77B54B666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224" y="2859832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68">
            <a:extLst>
              <a:ext uri="{FF2B5EF4-FFF2-40B4-BE49-F238E27FC236}">
                <a16:creationId xmlns:a16="http://schemas.microsoft.com/office/drawing/2014/main" id="{9A2A2422-4B2D-44D8-BA08-F074277D5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824" y="497632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a[0][0]</a:t>
            </a:r>
          </a:p>
        </p:txBody>
      </p:sp>
      <p:sp>
        <p:nvSpPr>
          <p:cNvPr id="15" name="Text Box 69">
            <a:extLst>
              <a:ext uri="{FF2B5EF4-FFF2-40B4-BE49-F238E27FC236}">
                <a16:creationId xmlns:a16="http://schemas.microsoft.com/office/drawing/2014/main" id="{1886C6B7-9C99-438D-8BEE-6BA69C2B3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116632"/>
            <a:ext cx="96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数组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a</a:t>
            </a:r>
          </a:p>
        </p:txBody>
      </p:sp>
      <p:sp>
        <p:nvSpPr>
          <p:cNvPr id="16" name="Line 70">
            <a:extLst>
              <a:ext uri="{FF2B5EF4-FFF2-40B4-BE49-F238E27FC236}">
                <a16:creationId xmlns:a16="http://schemas.microsoft.com/office/drawing/2014/main" id="{89EB5540-B57A-4935-8626-675A8665EC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224" y="1716832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71">
            <a:extLst>
              <a:ext uri="{FF2B5EF4-FFF2-40B4-BE49-F238E27FC236}">
                <a16:creationId xmlns:a16="http://schemas.microsoft.com/office/drawing/2014/main" id="{BFA2A33B-D911-4383-BF4A-C296DDC87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224" y="2097832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72">
            <a:extLst>
              <a:ext uri="{FF2B5EF4-FFF2-40B4-BE49-F238E27FC236}">
                <a16:creationId xmlns:a16="http://schemas.microsoft.com/office/drawing/2014/main" id="{3296BD8C-11AC-4870-8CCE-FB3C53F2D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224" y="2478832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73">
            <a:extLst>
              <a:ext uri="{FF2B5EF4-FFF2-40B4-BE49-F238E27FC236}">
                <a16:creationId xmlns:a16="http://schemas.microsoft.com/office/drawing/2014/main" id="{B5A6C043-EA7A-4260-96A5-0BE11DA15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224" y="3240832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74">
            <a:extLst>
              <a:ext uri="{FF2B5EF4-FFF2-40B4-BE49-F238E27FC236}">
                <a16:creationId xmlns:a16="http://schemas.microsoft.com/office/drawing/2014/main" id="{1FC4EF3E-C8C2-41CE-BB12-E1BD1B6E2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224" y="3621832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75">
            <a:extLst>
              <a:ext uri="{FF2B5EF4-FFF2-40B4-BE49-F238E27FC236}">
                <a16:creationId xmlns:a16="http://schemas.microsoft.com/office/drawing/2014/main" id="{1926F4DA-F8EA-4F3B-91E0-DF0F77460D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224" y="4002832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76">
            <a:extLst>
              <a:ext uri="{FF2B5EF4-FFF2-40B4-BE49-F238E27FC236}">
                <a16:creationId xmlns:a16="http://schemas.microsoft.com/office/drawing/2014/main" id="{54A56540-8EAD-4E4A-B1A9-90E122C38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224" y="4383832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77">
            <a:extLst>
              <a:ext uri="{FF2B5EF4-FFF2-40B4-BE49-F238E27FC236}">
                <a16:creationId xmlns:a16="http://schemas.microsoft.com/office/drawing/2014/main" id="{7400F623-7B5A-4341-9078-6B6A55199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224" y="4764832"/>
            <a:ext cx="9906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78">
            <a:extLst>
              <a:ext uri="{FF2B5EF4-FFF2-40B4-BE49-F238E27FC236}">
                <a16:creationId xmlns:a16="http://schemas.microsoft.com/office/drawing/2014/main" id="{B0C3E7DE-58D7-4A4B-A22A-E088C3244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824" y="878632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a[0][1]</a:t>
            </a:r>
          </a:p>
        </p:txBody>
      </p:sp>
      <p:sp>
        <p:nvSpPr>
          <p:cNvPr id="25" name="Text Box 79">
            <a:extLst>
              <a:ext uri="{FF2B5EF4-FFF2-40B4-BE49-F238E27FC236}">
                <a16:creationId xmlns:a16="http://schemas.microsoft.com/office/drawing/2014/main" id="{D9F14376-CAA9-48D5-8C1F-0894186A8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824" y="1335832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a[0][2]</a:t>
            </a:r>
          </a:p>
        </p:txBody>
      </p:sp>
      <p:sp>
        <p:nvSpPr>
          <p:cNvPr id="26" name="Text Box 80">
            <a:extLst>
              <a:ext uri="{FF2B5EF4-FFF2-40B4-BE49-F238E27FC236}">
                <a16:creationId xmlns:a16="http://schemas.microsoft.com/office/drawing/2014/main" id="{8C9ED841-8D99-46D5-A2FD-B7D27CF7C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824" y="1716832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a[0][3]</a:t>
            </a:r>
          </a:p>
        </p:txBody>
      </p:sp>
      <p:sp>
        <p:nvSpPr>
          <p:cNvPr id="27" name="Text Box 81">
            <a:extLst>
              <a:ext uri="{FF2B5EF4-FFF2-40B4-BE49-F238E27FC236}">
                <a16:creationId xmlns:a16="http://schemas.microsoft.com/office/drawing/2014/main" id="{39667A29-7643-4962-9FDC-1FD150D1B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824" y="2097832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</a:rPr>
              <a:t>a[1][0]</a:t>
            </a:r>
          </a:p>
        </p:txBody>
      </p:sp>
      <p:sp>
        <p:nvSpPr>
          <p:cNvPr id="28" name="Text Box 82">
            <a:extLst>
              <a:ext uri="{FF2B5EF4-FFF2-40B4-BE49-F238E27FC236}">
                <a16:creationId xmlns:a16="http://schemas.microsoft.com/office/drawing/2014/main" id="{8D5021B5-B986-4314-A1BC-1EE5DC35D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824" y="2478832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</a:rPr>
              <a:t>a[1][1]</a:t>
            </a:r>
          </a:p>
        </p:txBody>
      </p:sp>
      <p:sp>
        <p:nvSpPr>
          <p:cNvPr id="29" name="Text Box 83">
            <a:extLst>
              <a:ext uri="{FF2B5EF4-FFF2-40B4-BE49-F238E27FC236}">
                <a16:creationId xmlns:a16="http://schemas.microsoft.com/office/drawing/2014/main" id="{E5136F25-2315-4454-8686-4ED748553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824" y="2859832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</a:rPr>
              <a:t>a[1][2]</a:t>
            </a:r>
          </a:p>
        </p:txBody>
      </p:sp>
      <p:sp>
        <p:nvSpPr>
          <p:cNvPr id="30" name="Text Box 84">
            <a:extLst>
              <a:ext uri="{FF2B5EF4-FFF2-40B4-BE49-F238E27FC236}">
                <a16:creationId xmlns:a16="http://schemas.microsoft.com/office/drawing/2014/main" id="{14E3FFC2-4178-43B9-90AC-041003CAD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824" y="3240832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</a:rPr>
              <a:t>a[1][3]</a:t>
            </a:r>
          </a:p>
        </p:txBody>
      </p:sp>
      <p:sp>
        <p:nvSpPr>
          <p:cNvPr id="31" name="Text Box 85">
            <a:extLst>
              <a:ext uri="{FF2B5EF4-FFF2-40B4-BE49-F238E27FC236}">
                <a16:creationId xmlns:a16="http://schemas.microsoft.com/office/drawing/2014/main" id="{C1CA5FA1-98E4-46FD-B1C6-6DB89E02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824" y="3621832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a[2][0]</a:t>
            </a:r>
          </a:p>
        </p:txBody>
      </p:sp>
      <p:sp>
        <p:nvSpPr>
          <p:cNvPr id="32" name="Text Box 86">
            <a:extLst>
              <a:ext uri="{FF2B5EF4-FFF2-40B4-BE49-F238E27FC236}">
                <a16:creationId xmlns:a16="http://schemas.microsoft.com/office/drawing/2014/main" id="{73196D88-7FDE-469F-8DCB-C94EF7F82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824" y="4002832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a[2][1]</a:t>
            </a:r>
          </a:p>
        </p:txBody>
      </p:sp>
      <p:sp>
        <p:nvSpPr>
          <p:cNvPr id="33" name="Text Box 87">
            <a:extLst>
              <a:ext uri="{FF2B5EF4-FFF2-40B4-BE49-F238E27FC236}">
                <a16:creationId xmlns:a16="http://schemas.microsoft.com/office/drawing/2014/main" id="{BACCB41D-A9B8-4844-BB2E-0A69D7D2E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824" y="4383832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a[2][2]</a:t>
            </a:r>
          </a:p>
        </p:txBody>
      </p:sp>
      <p:sp>
        <p:nvSpPr>
          <p:cNvPr id="34" name="Text Box 88">
            <a:extLst>
              <a:ext uri="{FF2B5EF4-FFF2-40B4-BE49-F238E27FC236}">
                <a16:creationId xmlns:a16="http://schemas.microsoft.com/office/drawing/2014/main" id="{1292F79A-30E4-4495-9ADE-E844A0A00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824" y="4764832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a[2][3]</a:t>
            </a:r>
          </a:p>
        </p:txBody>
      </p:sp>
      <p:sp>
        <p:nvSpPr>
          <p:cNvPr id="35" name="Rectangle 94">
            <a:extLst>
              <a:ext uri="{FF2B5EF4-FFF2-40B4-BE49-F238E27FC236}">
                <a16:creationId xmlns:a16="http://schemas.microsoft.com/office/drawing/2014/main" id="{6DE520CD-D4AA-4DB4-B397-D6491C1F2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024" y="497632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6" name="Rectangle 95">
            <a:extLst>
              <a:ext uri="{FF2B5EF4-FFF2-40B4-BE49-F238E27FC236}">
                <a16:creationId xmlns:a16="http://schemas.microsoft.com/office/drawing/2014/main" id="{02202288-E894-4EE3-B412-2608A41AF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024" y="878632"/>
            <a:ext cx="38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7" name="Rectangle 96">
            <a:extLst>
              <a:ext uri="{FF2B5EF4-FFF2-40B4-BE49-F238E27FC236}">
                <a16:creationId xmlns:a16="http://schemas.microsoft.com/office/drawing/2014/main" id="{A1AE718D-2526-40BB-99C0-174CB9C5A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024" y="1259632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8" name="Rectangle 97">
            <a:extLst>
              <a:ext uri="{FF2B5EF4-FFF2-40B4-BE49-F238E27FC236}">
                <a16:creationId xmlns:a16="http://schemas.microsoft.com/office/drawing/2014/main" id="{49E28E75-CF97-4196-99D6-F4847FFFB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024" y="1640632"/>
            <a:ext cx="38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7 </a:t>
            </a:r>
          </a:p>
        </p:txBody>
      </p:sp>
      <p:sp>
        <p:nvSpPr>
          <p:cNvPr id="39" name="Rectangle 98">
            <a:extLst>
              <a:ext uri="{FF2B5EF4-FFF2-40B4-BE49-F238E27FC236}">
                <a16:creationId xmlns:a16="http://schemas.microsoft.com/office/drawing/2014/main" id="{06FC3DF4-69F2-420F-9B50-861237B7F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024" y="2021632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0" name="Rectangle 99">
            <a:extLst>
              <a:ext uri="{FF2B5EF4-FFF2-40B4-BE49-F238E27FC236}">
                <a16:creationId xmlns:a16="http://schemas.microsoft.com/office/drawing/2014/main" id="{B31454B8-8987-4A01-9595-7EBE0220E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024" y="2402632"/>
            <a:ext cx="38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6 </a:t>
            </a:r>
          </a:p>
        </p:txBody>
      </p:sp>
      <p:sp>
        <p:nvSpPr>
          <p:cNvPr id="41" name="Rectangle 100">
            <a:extLst>
              <a:ext uri="{FF2B5EF4-FFF2-40B4-BE49-F238E27FC236}">
                <a16:creationId xmlns:a16="http://schemas.microsoft.com/office/drawing/2014/main" id="{55DD87B9-CD19-4323-A5B2-52AEB7D42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024" y="2783632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2" name="Rectangle 101">
            <a:extLst>
              <a:ext uri="{FF2B5EF4-FFF2-40B4-BE49-F238E27FC236}">
                <a16:creationId xmlns:a16="http://schemas.microsoft.com/office/drawing/2014/main" id="{2378C51E-58EF-490D-8CC6-E7DE972AD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024" y="3164632"/>
            <a:ext cx="38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3 </a:t>
            </a:r>
          </a:p>
        </p:txBody>
      </p:sp>
      <p:sp>
        <p:nvSpPr>
          <p:cNvPr id="43" name="Rectangle 103">
            <a:extLst>
              <a:ext uri="{FF2B5EF4-FFF2-40B4-BE49-F238E27FC236}">
                <a16:creationId xmlns:a16="http://schemas.microsoft.com/office/drawing/2014/main" id="{C541FAD0-3A8E-4795-8751-28074F782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824" y="3545632"/>
            <a:ext cx="30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2 </a:t>
            </a:r>
          </a:p>
        </p:txBody>
      </p:sp>
      <p:sp>
        <p:nvSpPr>
          <p:cNvPr id="44" name="Rectangle 104">
            <a:extLst>
              <a:ext uri="{FF2B5EF4-FFF2-40B4-BE49-F238E27FC236}">
                <a16:creationId xmlns:a16="http://schemas.microsoft.com/office/drawing/2014/main" id="{8D8F40D5-4F97-49E2-8456-14FF0F25F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024" y="3926632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3 </a:t>
            </a:r>
          </a:p>
        </p:txBody>
      </p:sp>
      <p:sp>
        <p:nvSpPr>
          <p:cNvPr id="45" name="Rectangle 105">
            <a:extLst>
              <a:ext uri="{FF2B5EF4-FFF2-40B4-BE49-F238E27FC236}">
                <a16:creationId xmlns:a16="http://schemas.microsoft.com/office/drawing/2014/main" id="{6BE2603C-7F32-4FC5-88CC-754178D35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024" y="4307632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3 </a:t>
            </a:r>
          </a:p>
        </p:txBody>
      </p:sp>
      <p:sp>
        <p:nvSpPr>
          <p:cNvPr id="46" name="Rectangle 106">
            <a:extLst>
              <a:ext uri="{FF2B5EF4-FFF2-40B4-BE49-F238E27FC236}">
                <a16:creationId xmlns:a16="http://schemas.microsoft.com/office/drawing/2014/main" id="{60EC6C50-88EB-4A59-A306-EDBE3267B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024" y="4688632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5 </a:t>
            </a:r>
          </a:p>
        </p:txBody>
      </p:sp>
      <p:sp>
        <p:nvSpPr>
          <p:cNvPr id="47" name="Rectangle 107">
            <a:extLst>
              <a:ext uri="{FF2B5EF4-FFF2-40B4-BE49-F238E27FC236}">
                <a16:creationId xmlns:a16="http://schemas.microsoft.com/office/drawing/2014/main" id="{44116719-68A3-49FF-86A2-1E3A09D1C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324" y="1851284"/>
            <a:ext cx="3636000" cy="1008000"/>
          </a:xfrm>
          <a:prstGeom prst="rect">
            <a:avLst/>
          </a:prstGeom>
          <a:noFill/>
          <a:ln w="38100" cap="sq">
            <a:solidFill>
              <a:srgbClr val="C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" name="Rectangle 91">
            <a:extLst>
              <a:ext uri="{FF2B5EF4-FFF2-40B4-BE49-F238E27FC236}">
                <a16:creationId xmlns:a16="http://schemas.microsoft.com/office/drawing/2014/main" id="{AC647D5D-DEDA-4B9B-8824-020077462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856" y="4613895"/>
            <a:ext cx="2342084" cy="1981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49" name="Rectangle 92">
            <a:extLst>
              <a:ext uri="{FF2B5EF4-FFF2-40B4-BE49-F238E27FC236}">
                <a16:creationId xmlns:a16="http://schemas.microsoft.com/office/drawing/2014/main" id="{3D213EB6-3820-4160-BD0A-9D08F9764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856" y="4509120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□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0□9□7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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0" name="Rectangle 93">
            <a:extLst>
              <a:ext uri="{FF2B5EF4-FFF2-40B4-BE49-F238E27FC236}">
                <a16:creationId xmlns:a16="http://schemas.microsoft.com/office/drawing/2014/main" id="{2EFADDDD-485D-4851-9E89-3E1D54811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856" y="4842495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4□6□8□3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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1" name="Rectangle 102">
            <a:extLst>
              <a:ext uri="{FF2B5EF4-FFF2-40B4-BE49-F238E27FC236}">
                <a16:creationId xmlns:a16="http://schemas.microsoft.com/office/drawing/2014/main" id="{3B4D525D-3D10-4B50-8EA0-904074F52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856" y="5147295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2□3□3□5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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2" name="Rectangle 108">
            <a:extLst>
              <a:ext uri="{FF2B5EF4-FFF2-40B4-BE49-F238E27FC236}">
                <a16:creationId xmlns:a16="http://schemas.microsoft.com/office/drawing/2014/main" id="{1CAD52C1-5017-45F2-8B4A-9D055D59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856" y="5604495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1□0□9□7 </a:t>
            </a:r>
          </a:p>
        </p:txBody>
      </p:sp>
      <p:sp>
        <p:nvSpPr>
          <p:cNvPr id="53" name="Rectangle 109">
            <a:extLst>
              <a:ext uri="{FF2B5EF4-FFF2-40B4-BE49-F238E27FC236}">
                <a16:creationId xmlns:a16="http://schemas.microsoft.com/office/drawing/2014/main" id="{6EAC0275-DAB4-435A-82EB-723DE1A1D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856" y="5909295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4□6□8□3 </a:t>
            </a:r>
          </a:p>
        </p:txBody>
      </p:sp>
      <p:sp>
        <p:nvSpPr>
          <p:cNvPr id="54" name="Rectangle 110">
            <a:extLst>
              <a:ext uri="{FF2B5EF4-FFF2-40B4-BE49-F238E27FC236}">
                <a16:creationId xmlns:a16="http://schemas.microsoft.com/office/drawing/2014/main" id="{CF007B06-B3AB-42EA-AA21-BBBD2ABEA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856" y="6214095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□3□3□5 </a:t>
            </a:r>
          </a:p>
        </p:txBody>
      </p:sp>
      <p:sp>
        <p:nvSpPr>
          <p:cNvPr id="56" name="Text Box 6">
            <a:extLst>
              <a:ext uri="{FF2B5EF4-FFF2-40B4-BE49-F238E27FC236}">
                <a16:creationId xmlns:a16="http://schemas.microsoft.com/office/drawing/2014/main" id="{0D4D2674-0579-4A23-A854-2280C595C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47" y="2069989"/>
            <a:ext cx="86409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输入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Text Box 6">
            <a:extLst>
              <a:ext uri="{FF2B5EF4-FFF2-40B4-BE49-F238E27FC236}">
                <a16:creationId xmlns:a16="http://schemas.microsoft.com/office/drawing/2014/main" id="{EEE9F359-22B6-433F-B40F-D39D019CE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206" y="3455088"/>
            <a:ext cx="86409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charset="2"/>
              </a:rPr>
              <a:t>输出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53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52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23" presetClass="entr" presetSubtype="52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00"/>
                            </p:stCondLst>
                            <p:childTnLst>
                              <p:par>
                                <p:cTn id="33" presetID="23" presetClass="entr" presetSubtype="52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0"/>
                            </p:stCondLst>
                            <p:childTnLst>
                              <p:par>
                                <p:cTn id="40" presetID="23" presetClass="entr" presetSubtype="52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800"/>
                            </p:stCondLst>
                            <p:childTnLst>
                              <p:par>
                                <p:cTn id="47" presetID="23" presetClass="entr" presetSubtype="52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3" presetClass="entr" presetSubtype="52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200"/>
                            </p:stCondLst>
                            <p:childTnLst>
                              <p:par>
                                <p:cTn id="61" presetID="23" presetClass="entr" presetSubtype="52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900"/>
                            </p:stCondLst>
                            <p:childTnLst>
                              <p:par>
                                <p:cTn id="68" presetID="23" presetClass="entr" presetSubtype="52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600"/>
                            </p:stCondLst>
                            <p:childTnLst>
                              <p:par>
                                <p:cTn id="75" presetID="23" presetClass="entr" presetSubtype="52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300"/>
                            </p:stCondLst>
                            <p:childTnLst>
                              <p:par>
                                <p:cTn id="82" presetID="23" presetClass="entr" presetSubtype="52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23" presetClass="entr" presetSubtype="52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0" grpId="0" animBg="1"/>
      <p:bldP spid="14" grpId="0" autoUpdateAnimBg="0"/>
      <p:bldP spid="15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nimBg="1"/>
      <p:bldP spid="48" grpId="0" animBg="1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 autoUpdateAnimBg="0"/>
      <p:bldP spid="56" grpId="0" autoUpdateAnimBg="0"/>
      <p:bldP spid="57" grpId="0" autoUpdateAnimBg="0"/>
    </p:bldLst>
  </p:timing>
</p:sld>
</file>

<file path=ppt/theme/theme1.xml><?xml version="1.0" encoding="utf-8"?>
<a:theme xmlns:a="http://schemas.openxmlformats.org/drawingml/2006/main" name="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1_Cdesignd">
      <a:majorFont>
        <a:latin typeface="Arial"/>
        <a:ea typeface="宋体"/>
        <a:cs typeface="宋体"/>
      </a:majorFont>
      <a:minorFont>
        <a:latin typeface="Times New Roman"/>
        <a:ea typeface="宋体"/>
        <a:cs typeface="Times New Roma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_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Office2000\Templates\Design Templates 97\CDESIGNG.POT</Template>
  <TotalTime>7325</TotalTime>
  <Words>1605</Words>
  <Application>Microsoft Office PowerPoint</Application>
  <PresentationFormat>全屏显示(4:3)</PresentationFormat>
  <Paragraphs>374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Monotype Sorts</vt:lpstr>
      <vt:lpstr>仿宋</vt:lpstr>
      <vt:lpstr>仿宋_GB2312</vt:lpstr>
      <vt:lpstr>黑体</vt:lpstr>
      <vt:lpstr>楷体</vt:lpstr>
      <vt:lpstr>楷体_GB2312</vt:lpstr>
      <vt:lpstr>隶书</vt:lpstr>
      <vt:lpstr>宋体</vt:lpstr>
      <vt:lpstr>幼圆</vt:lpstr>
      <vt:lpstr>Arial</vt:lpstr>
      <vt:lpstr>Symbol</vt:lpstr>
      <vt:lpstr>Times New Roman</vt:lpstr>
      <vt:lpstr>Wingdings</vt:lpstr>
      <vt:lpstr>Cdesignd</vt:lpstr>
      <vt:lpstr>1_Cdesignd</vt:lpstr>
      <vt:lpstr>高级语言程序设计</vt:lpstr>
      <vt:lpstr>数组的基本概念</vt:lpstr>
      <vt:lpstr>二维数组的基本概念</vt:lpstr>
      <vt:lpstr>二维数组的基本概念</vt:lpstr>
      <vt:lpstr>二维数组的基本概念</vt:lpstr>
      <vt:lpstr>二维数组的基本概念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</dc:title>
  <dc:creator>bw</dc:creator>
  <cp:lastModifiedBy>王红</cp:lastModifiedBy>
  <cp:revision>255</cp:revision>
  <cp:lastPrinted>2000-03-02T02:46:32Z</cp:lastPrinted>
  <dcterms:created xsi:type="dcterms:W3CDTF">2000-02-28T03:44:08Z</dcterms:created>
  <dcterms:modified xsi:type="dcterms:W3CDTF">2018-04-02T13:49:35Z</dcterms:modified>
</cp:coreProperties>
</file>