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  <p:sldMasterId id="2147483945" r:id="rId2"/>
    <p:sldMasterId id="2147484005" r:id="rId3"/>
    <p:sldMasterId id="2147484413" r:id="rId4"/>
    <p:sldMasterId id="2147484425" r:id="rId5"/>
    <p:sldMasterId id="2147484427" r:id="rId6"/>
  </p:sldMasterIdLst>
  <p:notesMasterIdLst>
    <p:notesMasterId r:id="rId40"/>
  </p:notesMasterIdLst>
  <p:handoutMasterIdLst>
    <p:handoutMasterId r:id="rId41"/>
  </p:handoutMasterIdLst>
  <p:sldIdLst>
    <p:sldId id="267" r:id="rId7"/>
    <p:sldId id="455" r:id="rId8"/>
    <p:sldId id="454" r:id="rId9"/>
    <p:sldId id="448" r:id="rId10"/>
    <p:sldId id="449" r:id="rId11"/>
    <p:sldId id="456" r:id="rId12"/>
    <p:sldId id="458" r:id="rId13"/>
    <p:sldId id="459" r:id="rId14"/>
    <p:sldId id="423" r:id="rId15"/>
    <p:sldId id="427" r:id="rId16"/>
    <p:sldId id="461" r:id="rId17"/>
    <p:sldId id="416" r:id="rId18"/>
    <p:sldId id="465" r:id="rId19"/>
    <p:sldId id="466" r:id="rId20"/>
    <p:sldId id="468" r:id="rId21"/>
    <p:sldId id="430" r:id="rId22"/>
    <p:sldId id="463" r:id="rId23"/>
    <p:sldId id="469" r:id="rId24"/>
    <p:sldId id="470" r:id="rId25"/>
    <p:sldId id="426" r:id="rId26"/>
    <p:sldId id="432" r:id="rId27"/>
    <p:sldId id="433" r:id="rId28"/>
    <p:sldId id="434" r:id="rId29"/>
    <p:sldId id="435" r:id="rId30"/>
    <p:sldId id="436" r:id="rId31"/>
    <p:sldId id="439" r:id="rId32"/>
    <p:sldId id="440" r:id="rId33"/>
    <p:sldId id="471" r:id="rId34"/>
    <p:sldId id="443" r:id="rId35"/>
    <p:sldId id="444" r:id="rId36"/>
    <p:sldId id="445" r:id="rId37"/>
    <p:sldId id="446" r:id="rId38"/>
    <p:sldId id="453" r:id="rId39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CCFF"/>
    <a:srgbClr val="CCCCFF"/>
    <a:srgbClr val="FF0000"/>
    <a:srgbClr val="CCFFFF"/>
    <a:srgbClr val="FFFFFF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7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54FCC4C-23B5-4D4E-BA22-E096E64544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6672D71-6160-4682-90E4-57B99F8076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39E58DFB-80EA-4DF7-8E54-CF9CC2FEDA2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A0D04B5E-5524-4E5C-98DD-0F02D8E118F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CEE1A00-DB5F-4FBD-B737-B027EDE948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682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D6E43FD3-ED15-4152-8C8C-CB46D17F53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A8A20708-007B-411E-AC82-64828F4155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2" name="Rectangle 4">
            <a:extLst>
              <a:ext uri="{FF2B5EF4-FFF2-40B4-BE49-F238E27FC236}">
                <a16:creationId xmlns:a16="http://schemas.microsoft.com/office/drawing/2014/main" id="{9C004B7C-2552-4156-ADBE-26235BD559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155653" name="Rectangle 5">
            <a:extLst>
              <a:ext uri="{FF2B5EF4-FFF2-40B4-BE49-F238E27FC236}">
                <a16:creationId xmlns:a16="http://schemas.microsoft.com/office/drawing/2014/main" id="{3435109F-B1A7-4C4E-AE14-E0382C0D2B1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5654" name="Rectangle 6">
            <a:extLst>
              <a:ext uri="{FF2B5EF4-FFF2-40B4-BE49-F238E27FC236}">
                <a16:creationId xmlns:a16="http://schemas.microsoft.com/office/drawing/2014/main" id="{2FA540F9-CCB9-43E7-9860-8C2836251F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75825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5" name="Rectangle 7">
            <a:extLst>
              <a:ext uri="{FF2B5EF4-FFF2-40B4-BE49-F238E27FC236}">
                <a16:creationId xmlns:a16="http://schemas.microsoft.com/office/drawing/2014/main" id="{CD291D6E-7159-4D4D-90C6-D6203450D6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775825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defRPr>
            </a:lvl1pPr>
          </a:lstStyle>
          <a:p>
            <a:pPr>
              <a:defRPr/>
            </a:pPr>
            <a:fld id="{D850632F-2B3A-42BA-AB9A-13942ADFE6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246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941F23-7E20-4AE2-83F9-BBF4B75ED6D5}" type="slidenum"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5"/>
            <a:ext cx="4972050" cy="204788"/>
          </a:xfrm>
        </p:spPr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C47DCB-D80B-433B-BE25-4669639BBC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E0F257D-C4AB-4F72-9440-22B8B1528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0757E1AF-5E24-4368-9ED8-ACB03BB43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DCDC722-E341-451F-98EC-8D78F9E966E9}" type="slidenum">
              <a:rPr lang="en-US" altLang="zh-CN" sz="1200" smtClean="0">
                <a:ea typeface="楷体_GB2312" pitchFamily="49" charset="-122"/>
              </a:rPr>
              <a:pPr eaLnBrk="1" hangingPunct="1">
                <a:defRPr/>
              </a:pPr>
              <a:t>12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55FC320-B9CB-488D-9802-17D5A4E240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5C2024-5189-4801-98A0-EF8C8222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875" y="4714875"/>
            <a:ext cx="4972050" cy="206477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712591-E927-42CF-A822-209311836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fld id="{B988D357-A8AE-450C-BF1E-3D4914844A7F}" type="slidenum">
              <a:rPr lang="en-US" altLang="zh-CN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pPr>
                <a:lnSpc>
                  <a:spcPct val="70000"/>
                </a:lnSpc>
                <a:spcBef>
                  <a:spcPct val="50000"/>
                </a:spcBef>
                <a:defRPr/>
              </a:pPr>
              <a:t>14</a:t>
            </a:fld>
            <a:endParaRPr lang="en-US" altLang="zh-CN" b="1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8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55FC320-B9CB-488D-9802-17D5A4E240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5C2024-5189-4801-98A0-EF8C8222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875" y="4714875"/>
            <a:ext cx="4972050" cy="206477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712591-E927-42CF-A822-209311836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fld id="{B988D357-A8AE-450C-BF1E-3D4914844A7F}" type="slidenum">
              <a:rPr lang="en-US" altLang="zh-CN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pPr>
                <a:lnSpc>
                  <a:spcPct val="70000"/>
                </a:lnSpc>
                <a:spcBef>
                  <a:spcPct val="50000"/>
                </a:spcBef>
                <a:defRPr/>
              </a:pPr>
              <a:t>15</a:t>
            </a:fld>
            <a:endParaRPr lang="en-US" altLang="zh-CN" b="1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83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55FC320-B9CB-488D-9802-17D5A4E240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5C2024-5189-4801-98A0-EF8C82221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712591-E927-42CF-A822-209311836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88D357-A8AE-450C-BF1E-3D4914844A7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55FC320-B9CB-488D-9802-17D5A4E240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5C2024-5189-4801-98A0-EF8C82221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712591-E927-42CF-A822-209311836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88D357-A8AE-450C-BF1E-3D4914844A7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24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D34ACE-2F4A-4143-9033-E9FDCD34C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98F733C-1AB1-4309-83DF-F474F334BEE0}" type="slidenum">
              <a:rPr lang="en-US" altLang="zh-CN" sz="1200" smtClean="0">
                <a:solidFill>
                  <a:srgbClr val="000000"/>
                </a:solidFill>
                <a:ea typeface="楷体_GB2312" pitchFamily="49" charset="-122"/>
              </a:rPr>
              <a:pPr eaLnBrk="1" hangingPunct="1">
                <a:defRPr/>
              </a:pPr>
              <a:t>20</a:t>
            </a:fld>
            <a:endParaRPr lang="en-US" altLang="zh-CN" sz="12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67618" name="Rectangle 2">
            <a:extLst>
              <a:ext uri="{FF2B5EF4-FFF2-40B4-BE49-F238E27FC236}">
                <a16:creationId xmlns:a16="http://schemas.microsoft.com/office/drawing/2014/main" id="{0E258272-4A89-45CD-8B19-CFD9099035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11BD09AC-8102-44E5-927B-B3195E897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14875"/>
            <a:ext cx="4972050" cy="204788"/>
          </a:xfrm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3E4C6BD6-B0E8-43C9-91F5-A87463801DB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>
              <a:extLst>
                <a:ext uri="{FF2B5EF4-FFF2-40B4-BE49-F238E27FC236}">
                  <a16:creationId xmlns:a16="http://schemas.microsoft.com/office/drawing/2014/main" id="{932D0B88-EA6C-4FEA-AA54-5559D29F56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>
              <a:extLst>
                <a:ext uri="{FF2B5EF4-FFF2-40B4-BE49-F238E27FC236}">
                  <a16:creationId xmlns:a16="http://schemas.microsoft.com/office/drawing/2014/main" id="{ED5EA334-9978-4E3D-9C47-E71BE7DB7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>
              <a:extLst>
                <a:ext uri="{FF2B5EF4-FFF2-40B4-BE49-F238E27FC236}">
                  <a16:creationId xmlns:a16="http://schemas.microsoft.com/office/drawing/2014/main" id="{7916CFEB-90C4-4CE2-85F1-E830C6FC7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>
              <a:extLst>
                <a:ext uri="{FF2B5EF4-FFF2-40B4-BE49-F238E27FC236}">
                  <a16:creationId xmlns:a16="http://schemas.microsoft.com/office/drawing/2014/main" id="{8AE4C97F-4834-42C7-B5C7-BE7A2DEFF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2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4A046CA-5B8A-421D-90CA-6DE12932A9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654C745-4C85-4457-9B67-0700F77986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8BAEAC-2594-49D1-80FC-E9E1F48D8C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FCDAF21-AE8F-4BA3-9E3E-07AE0F4910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88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2416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6240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E18D51C-AF94-4630-A5F0-95B649D95DC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>
              <a:extLst>
                <a:ext uri="{FF2B5EF4-FFF2-40B4-BE49-F238E27FC236}">
                  <a16:creationId xmlns:a16="http://schemas.microsoft.com/office/drawing/2014/main" id="{4FB72A0E-865F-4B84-AC8B-424C88D68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>
              <a:extLst>
                <a:ext uri="{FF2B5EF4-FFF2-40B4-BE49-F238E27FC236}">
                  <a16:creationId xmlns:a16="http://schemas.microsoft.com/office/drawing/2014/main" id="{78C91349-76F7-43C3-B7D6-B64ED5467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>
              <a:extLst>
                <a:ext uri="{FF2B5EF4-FFF2-40B4-BE49-F238E27FC236}">
                  <a16:creationId xmlns:a16="http://schemas.microsoft.com/office/drawing/2014/main" id="{F45C7422-1198-47F5-9133-645312C5E9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>
              <a:extLst>
                <a:ext uri="{FF2B5EF4-FFF2-40B4-BE49-F238E27FC236}">
                  <a16:creationId xmlns:a16="http://schemas.microsoft.com/office/drawing/2014/main" id="{0BA2A492-E6EA-4BFA-93EF-156481C7E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2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F549BE9-B23F-4C2A-ABD7-6D36ACDBB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E1499C7-3F5E-46FF-8F8C-C2F7806C4A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89356B5-3DAC-44DE-8DCB-1D4084EC29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4506BD7-12DF-49C5-889A-C938C19C0B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291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6492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2018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83073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34643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6801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79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4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45457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5186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43359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75338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0E82175-284F-4FBB-85B4-0BD5BEE378C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>
              <a:extLst>
                <a:ext uri="{FF2B5EF4-FFF2-40B4-BE49-F238E27FC236}">
                  <a16:creationId xmlns:a16="http://schemas.microsoft.com/office/drawing/2014/main" id="{D0321FB4-A6B9-4B51-BE22-B74354FD5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>
              <a:extLst>
                <a:ext uri="{FF2B5EF4-FFF2-40B4-BE49-F238E27FC236}">
                  <a16:creationId xmlns:a16="http://schemas.microsoft.com/office/drawing/2014/main" id="{272BD21D-C870-4403-8145-6693AAE484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>
              <a:extLst>
                <a:ext uri="{FF2B5EF4-FFF2-40B4-BE49-F238E27FC236}">
                  <a16:creationId xmlns:a16="http://schemas.microsoft.com/office/drawing/2014/main" id="{8EE27650-655D-41B4-BF2C-B14BA1F05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>
              <a:extLst>
                <a:ext uri="{FF2B5EF4-FFF2-40B4-BE49-F238E27FC236}">
                  <a16:creationId xmlns:a16="http://schemas.microsoft.com/office/drawing/2014/main" id="{16683072-EEEB-4FF3-A5C7-F8CB46F88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2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68241AB-7FC1-498A-91DF-882A1323B2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3D19986-9DAC-4DF9-8BB8-44C6796FA5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A85D1EC-5A90-41B3-B97A-55FB65ED94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A8FD6D5-E7C4-4677-B768-AA331ED2F8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016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23266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0751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82674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90055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4914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75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05662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09531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583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075933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29959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2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AF1A130-DAAE-40ED-BABD-9C38C116EC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916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250664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24156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264316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16654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0518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96300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9951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66607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83419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43950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869984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9911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021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9945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393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93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860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446E4CAF-E9B4-4050-A614-E5AD8D6A1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F60F20AF-A08B-4B91-A0F6-BFD389042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2DE1B743-7F9B-40DD-8887-96A29AC7ED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2A925FB7-FBB9-4022-9BDC-F23FBD88B5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0D8EB58A-558B-4E71-8417-4F537BCB760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7B9EEBA8-EBD2-45FC-8B6E-B58A8AEFD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0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6" r:id="rId8"/>
    <p:sldLayoutId id="2147484387" r:id="rId9"/>
    <p:sldLayoutId id="2147484388" r:id="rId10"/>
    <p:sldLayoutId id="21474843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D7308F79-CEB8-439E-BA66-E1C9F3232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072F42E7-0654-4C5D-9263-86322BCAD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F4F97B72-689D-456D-A722-F9E423AC5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4D2EFBE4-113B-4107-A537-053B9BDEF1E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9BD2289D-D89E-49B1-BD2C-68A222DC4B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FB918590-6DB7-446F-816F-669C2B52F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1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050DF924-3840-4B84-93AD-9107C2440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232D8673-5CB0-40D8-A0F1-18A1AF5EF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A4895312-4BF7-4835-9435-7A2CE43A5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97FF9112-EE8C-480C-AB03-97826043D8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9D3231FC-43BB-4562-871D-7D6FEC07307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D30C44A4-3325-41A4-816B-4EDDE5B05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2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8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15" r:id="rId2"/>
    <p:sldLayoutId id="2147484416" r:id="rId3"/>
    <p:sldLayoutId id="2147484417" r:id="rId4"/>
    <p:sldLayoutId id="2147484418" r:id="rId5"/>
    <p:sldLayoutId id="2147484419" r:id="rId6"/>
    <p:sldLayoutId id="2147484420" r:id="rId7"/>
    <p:sldLayoutId id="2147484421" r:id="rId8"/>
    <p:sldLayoutId id="2147484422" r:id="rId9"/>
    <p:sldLayoutId id="2147484423" r:id="rId10"/>
    <p:sldLayoutId id="21474844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331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3322" name="Rectangle 4"/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384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ctr" hangingPunct="0">
                  <a:spcBef>
                    <a:spcPct val="50000"/>
                  </a:spcBef>
                  <a:spcAft>
                    <a:spcPct val="0"/>
                  </a:spcAft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ctr" hangingPunct="0">
                  <a:spcBef>
                    <a:spcPct val="50000"/>
                  </a:spcBef>
                  <a:spcAft>
                    <a:spcPct val="0"/>
                  </a:spcAft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ctr" hangingPunct="0">
                  <a:spcBef>
                    <a:spcPct val="50000"/>
                  </a:spcBef>
                  <a:spcAft>
                    <a:spcPct val="0"/>
                  </a:spcAft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ctr" hangingPunct="0">
                  <a:spcBef>
                    <a:spcPct val="50000"/>
                  </a:spcBef>
                  <a:spcAft>
                    <a:spcPct val="0"/>
                  </a:spcAft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 algn="ctr" eaLnBrk="1" hangingPunct="1"/>
                <a:endParaRPr lang="zh-CN" altLang="en-US" sz="2400" b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8069" name="Rectangle 5"/>
              <p:cNvSpPr>
                <a:spLocks noChangeArrowheads="1"/>
              </p:cNvSpPr>
              <p:nvPr/>
            </p:nvSpPr>
            <p:spPr bwMode="white">
              <a:xfrm>
                <a:off x="0" y="384"/>
                <a:ext cx="5760" cy="3936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 b="0">
                  <a:solidFill>
                    <a:srgbClr val="660066"/>
                  </a:solidFill>
                  <a:latin typeface="Times New Roman" charset="0"/>
                  <a:ea typeface="宋体" charset="0"/>
                </a:endParaRPr>
              </a:p>
            </p:txBody>
          </p:sp>
        </p:grpSp>
        <p:grpSp>
          <p:nvGrpSpPr>
            <p:cNvPr id="13316" name="Group 6"/>
            <p:cNvGrpSpPr>
              <a:grpSpLocks/>
            </p:cNvGrpSpPr>
            <p:nvPr/>
          </p:nvGrpSpPr>
          <p:grpSpPr bwMode="auto">
            <a:xfrm>
              <a:off x="0" y="0"/>
              <a:ext cx="1667" cy="3613"/>
              <a:chOff x="0" y="0"/>
              <a:chExt cx="1667" cy="3613"/>
            </a:xfrm>
          </p:grpSpPr>
          <p:pic>
            <p:nvPicPr>
              <p:cNvPr id="13317" name="Picture 7" descr="grapes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ltGray">
              <a:xfrm>
                <a:off x="163" y="0"/>
                <a:ext cx="534" cy="3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3318" name="Group 8"/>
              <p:cNvGrpSpPr>
                <a:grpSpLocks/>
              </p:cNvGrpSpPr>
              <p:nvPr/>
            </p:nvGrpSpPr>
            <p:grpSpPr bwMode="auto">
              <a:xfrm>
                <a:off x="226" y="0"/>
                <a:ext cx="80" cy="3613"/>
                <a:chOff x="226" y="0"/>
                <a:chExt cx="80" cy="3613"/>
              </a:xfrm>
            </p:grpSpPr>
            <p:sp>
              <p:nvSpPr>
                <p:cNvPr id="13320" name="Rectangle 9"/>
                <p:cNvSpPr>
                  <a:spLocks noChangeArrowheads="1"/>
                </p:cNvSpPr>
                <p:nvPr/>
              </p:nvSpPr>
              <p:spPr bwMode="ltGray">
                <a:xfrm>
                  <a:off x="226" y="0"/>
                  <a:ext cx="80" cy="85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1pPr>
                  <a:lvl2pPr marL="742950" indent="-285750"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2pPr>
                  <a:lvl3pPr marL="1143000" indent="-228600"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3pPr>
                  <a:lvl4pPr marL="1600200" indent="-228600"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4pPr>
                  <a:lvl5pPr marL="2057400" indent="-228600"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5pPr>
                  <a:lvl6pPr marL="2514600" indent="-228600" eaLnBrk="0" fontAlgn="ctr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6pPr>
                  <a:lvl7pPr marL="2971800" indent="-228600" eaLnBrk="0" fontAlgn="ctr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7pPr>
                  <a:lvl8pPr marL="3429000" indent="-228600" eaLnBrk="0" fontAlgn="ctr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8pPr>
                  <a:lvl9pPr marL="3886200" indent="-228600" eaLnBrk="0" fontAlgn="ctr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9pPr>
                </a:lstStyle>
                <a:p>
                  <a:pPr algn="ctr" eaLnBrk="1" hangingPunct="1"/>
                  <a:endParaRPr lang="zh-CN" altLang="en-US" sz="2400" b="0">
                    <a:solidFill>
                      <a:srgbClr val="660066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3321" name="Rectangle 10"/>
                <p:cNvSpPr>
                  <a:spLocks noChangeArrowheads="1"/>
                </p:cNvSpPr>
                <p:nvPr/>
              </p:nvSpPr>
              <p:spPr bwMode="ltGray">
                <a:xfrm>
                  <a:off x="226" y="840"/>
                  <a:ext cx="80" cy="277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1pPr>
                  <a:lvl2pPr marL="742950" indent="-285750"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2pPr>
                  <a:lvl3pPr marL="1143000" indent="-228600"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3pPr>
                  <a:lvl4pPr marL="1600200" indent="-228600"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4pPr>
                  <a:lvl5pPr marL="2057400" indent="-228600"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5pPr>
                  <a:lvl6pPr marL="2514600" indent="-228600" eaLnBrk="0" fontAlgn="ctr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6pPr>
                  <a:lvl7pPr marL="2971800" indent="-228600" eaLnBrk="0" fontAlgn="ctr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7pPr>
                  <a:lvl8pPr marL="3429000" indent="-228600" eaLnBrk="0" fontAlgn="ctr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8pPr>
                  <a:lvl9pPr marL="3886200" indent="-228600" eaLnBrk="0" fontAlgn="ctr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9pPr>
                </a:lstStyle>
                <a:p>
                  <a:pPr algn="ctr" eaLnBrk="1" hangingPunct="1"/>
                  <a:endParaRPr lang="zh-CN" altLang="en-US" sz="2400" b="0">
                    <a:solidFill>
                      <a:srgbClr val="660066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3319" name="Rectangle 11"/>
              <p:cNvSpPr>
                <a:spLocks noChangeArrowheads="1"/>
              </p:cNvSpPr>
              <p:nvPr/>
            </p:nvSpPr>
            <p:spPr bwMode="ltGray">
              <a:xfrm>
                <a:off x="0" y="347"/>
                <a:ext cx="1667" cy="8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ctr" hangingPunct="0">
                  <a:spcBef>
                    <a:spcPct val="50000"/>
                  </a:spcBef>
                  <a:spcAft>
                    <a:spcPct val="0"/>
                  </a:spcAft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ctr" hangingPunct="0">
                  <a:spcBef>
                    <a:spcPct val="50000"/>
                  </a:spcBef>
                  <a:spcAft>
                    <a:spcPct val="0"/>
                  </a:spcAft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ctr" hangingPunct="0">
                  <a:spcBef>
                    <a:spcPct val="50000"/>
                  </a:spcBef>
                  <a:spcAft>
                    <a:spcPct val="0"/>
                  </a:spcAft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ctr" hangingPunct="0">
                  <a:spcBef>
                    <a:spcPct val="50000"/>
                  </a:spcBef>
                  <a:spcAft>
                    <a:spcPct val="0"/>
                  </a:spcAft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 algn="ctr" eaLnBrk="1" hangingPunct="1"/>
                <a:endParaRPr lang="zh-CN" altLang="en-US" sz="2400" b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隶书" charset="0"/>
          <a:cs typeface="隶书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隶书" charset="0"/>
          <a:cs typeface="隶书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隶书" charset="0"/>
          <a:cs typeface="隶书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隶书" charset="0"/>
          <a:cs typeface="隶书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隶书" charset="0"/>
          <a:cs typeface="隶书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隶书" charset="0"/>
          <a:cs typeface="隶书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隶书" charset="0"/>
          <a:cs typeface="隶书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隶书" charset="0"/>
          <a:cs typeface="隶书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D7308F79-CEB8-439E-BA66-E1C9F3232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fontAlgn="ctr" hangingPunct="1">
              <a:spcBef>
                <a:spcPct val="50000"/>
              </a:spcBef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072F42E7-0654-4C5D-9263-86322BCAD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F4F97B72-689D-456D-A722-F9E423AC5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4D2EFBE4-113B-4107-A537-053B9BDEF1E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ctr" hangingPunct="1">
              <a:spcBef>
                <a:spcPct val="50000"/>
              </a:spcBef>
              <a:defRPr/>
            </a:pPr>
            <a:endParaRPr lang="zh-CN" altLang="en-US" sz="4400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9BD2289D-D89E-49B1-BD2C-68A222DC4B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ctr" hangingPunct="1">
              <a:spcBef>
                <a:spcPct val="50000"/>
              </a:spcBef>
              <a:defRPr/>
            </a:pPr>
            <a:endParaRPr lang="zh-CN" altLang="en-US" sz="4400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FB918590-6DB7-446F-816F-669C2B52F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ctr" hangingPunct="1">
              <a:spcBef>
                <a:spcPct val="50000"/>
              </a:spcBef>
              <a:defRPr/>
            </a:pPr>
            <a:endParaRPr lang="zh-CN" altLang="en-US" sz="4400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51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9.xml"/><Relationship Id="rId4" Type="http://schemas.openxmlformats.org/officeDocument/2006/relationships/slide" Target="slide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4.xml"/><Relationship Id="rId6" Type="http://schemas.openxmlformats.org/officeDocument/2006/relationships/slide" Target="slide1.xml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11C2488-5E33-48DA-8F63-ABF77FE1A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高级语言程序设计</a:t>
            </a:r>
          </a:p>
        </p:txBody>
      </p:sp>
      <p:sp>
        <p:nvSpPr>
          <p:cNvPr id="37984" name="Text Box 96">
            <a:extLst>
              <a:ext uri="{FF2B5EF4-FFF2-40B4-BE49-F238E27FC236}">
                <a16:creationId xmlns:a16="http://schemas.microsoft.com/office/drawing/2014/main" id="{C17AC2FB-436A-4A2B-BAEC-44FCD12BB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392" y="1484784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幼圆" charset="0"/>
                <a:ea typeface="幼圆" charset="0"/>
                <a:cs typeface="幼圆" charset="0"/>
              </a:rPr>
              <a:t>第</a:t>
            </a:r>
            <a:r>
              <a:rPr lang="en-US" altLang="zh-CN" sz="3600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幼圆" charset="0"/>
                <a:ea typeface="幼圆" charset="0"/>
                <a:cs typeface="幼圆" charset="0"/>
              </a:rPr>
              <a:t>6</a:t>
            </a:r>
            <a:r>
              <a:rPr lang="zh-CN" altLang="en-US" sz="3600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幼圆" charset="0"/>
                <a:ea typeface="幼圆" charset="0"/>
                <a:cs typeface="幼圆" charset="0"/>
              </a:rPr>
              <a:t>章</a:t>
            </a:r>
            <a:r>
              <a:rPr lang="en-US" altLang="zh-CN" sz="3600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幼圆" charset="0"/>
                <a:ea typeface="幼圆" charset="0"/>
                <a:cs typeface="幼圆" charset="0"/>
              </a:rPr>
              <a:t>    </a:t>
            </a:r>
            <a:r>
              <a:rPr lang="zh-CN" altLang="en-US" sz="3600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幼圆" charset="0"/>
                <a:ea typeface="幼圆" charset="0"/>
                <a:cs typeface="幼圆" charset="0"/>
              </a:rPr>
              <a:t>函数</a:t>
            </a:r>
          </a:p>
        </p:txBody>
      </p:sp>
      <p:sp>
        <p:nvSpPr>
          <p:cNvPr id="37985" name="Text Box 97">
            <a:hlinkClick r:id="rId2" action="ppaction://hlinksldjump"/>
            <a:extLst>
              <a:ext uri="{FF2B5EF4-FFF2-40B4-BE49-F238E27FC236}">
                <a16:creationId xmlns:a16="http://schemas.microsoft.com/office/drawing/2014/main" id="{82559CE3-7D43-4F3C-8AB0-3F73D2625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132856"/>
            <a:ext cx="72671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在子函数中使用数组（形参是数组）</a:t>
            </a:r>
          </a:p>
        </p:txBody>
      </p:sp>
      <p:sp>
        <p:nvSpPr>
          <p:cNvPr id="8" name="Text Box 97">
            <a:hlinkClick r:id="rId3" action="ppaction://hlinksldjump"/>
            <a:extLst>
              <a:ext uri="{FF2B5EF4-FFF2-40B4-BE49-F238E27FC236}">
                <a16:creationId xmlns:a16="http://schemas.microsoft.com/office/drawing/2014/main" id="{77611A07-5E94-44A6-A778-C2DD905F4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801193"/>
            <a:ext cx="5832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定义函数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Text Box 94">
            <a:hlinkClick r:id="rId4" action="ppaction://hlinksldjump"/>
            <a:extLst>
              <a:ext uri="{FF2B5EF4-FFF2-40B4-BE49-F238E27FC236}">
                <a16:creationId xmlns:a16="http://schemas.microsoft.com/office/drawing/2014/main" id="{AC31103D-0F1D-4DDB-AD94-101848895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69383"/>
            <a:ext cx="556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局部变量和全局变量</a:t>
            </a:r>
          </a:p>
        </p:txBody>
      </p:sp>
      <p:sp>
        <p:nvSpPr>
          <p:cNvPr id="7" name="Text Box 99">
            <a:hlinkClick r:id="rId5" action="ppaction://hlinksldjump"/>
            <a:extLst>
              <a:ext uri="{FF2B5EF4-FFF2-40B4-BE49-F238E27FC236}">
                <a16:creationId xmlns:a16="http://schemas.microsoft.com/office/drawing/2014/main" id="{F05D5310-D0F3-4C87-8EB7-A162FB3C5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25" y="5909319"/>
            <a:ext cx="5562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编译预处理</a:t>
            </a:r>
          </a:p>
        </p:txBody>
      </p:sp>
      <p:sp>
        <p:nvSpPr>
          <p:cNvPr id="9" name="Text Box 97">
            <a:hlinkClick r:id="rId3" action="ppaction://hlinksldjump"/>
            <a:extLst>
              <a:ext uri="{FF2B5EF4-FFF2-40B4-BE49-F238E27FC236}">
                <a16:creationId xmlns:a16="http://schemas.microsoft.com/office/drawing/2014/main" id="{C6D105B5-9DF8-4042-8AA3-7B3934488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5" y="3440430"/>
            <a:ext cx="36724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调用函数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Text Box 97">
            <a:hlinkClick r:id="rId3" action="ppaction://hlinksldjump"/>
            <a:extLst>
              <a:ext uri="{FF2B5EF4-FFF2-40B4-BE49-F238E27FC236}">
                <a16:creationId xmlns:a16="http://schemas.microsoft.com/office/drawing/2014/main" id="{05D38AEE-E488-495C-A8AB-8EC5A28FD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4025205"/>
            <a:ext cx="36724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函数间数据联系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Text Box 97">
            <a:hlinkClick r:id="rId2" action="ppaction://hlinksldjump"/>
            <a:extLst>
              <a:ext uri="{FF2B5EF4-FFF2-40B4-BE49-F238E27FC236}">
                <a16:creationId xmlns:a16="http://schemas.microsoft.com/office/drawing/2014/main" id="{1A2A98AA-C589-41CD-981C-2154F98DC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4621311"/>
            <a:ext cx="72671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子函数编程举例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84" grpId="0" autoUpdateAnimBg="0"/>
      <p:bldP spid="37985" grpId="0" autoUpdateAnimBg="0"/>
      <p:bldP spid="8" grpId="0" autoUpdateAnimBg="0"/>
      <p:bldP spid="6" grpId="0" autoUpdateAnimBg="0"/>
      <p:bldP spid="7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9" name="Text Box 49">
            <a:extLst>
              <a:ext uri="{FF2B5EF4-FFF2-40B4-BE49-F238E27FC236}">
                <a16:creationId xmlns:a16="http://schemas.microsoft.com/office/drawing/2014/main" id="{ACDD57E3-4E4F-4940-981D-F74C83A6A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624"/>
            <a:ext cx="4176464" cy="6805315"/>
          </a:xfrm>
          <a:prstGeom prst="rect">
            <a:avLst/>
          </a:prstGeom>
          <a:noFill/>
          <a:ln w="57150" cap="sq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144000" tIns="72000" rIns="0" bIns="0">
            <a:spAutoFit/>
          </a:bodyPr>
          <a:lstStyle/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#include "iostream"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sort(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b[ ],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n)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  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i,j,t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for(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=0;i&lt;n-1;i++)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for(j=i+1;j&lt;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n;j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++)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   if(b[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]&lt;b[j])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  {	t=b[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];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b[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]=b[j];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b[j]=t;      }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main()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  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a[50],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i,n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sort(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[],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&gt;&gt;n;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for(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=0;i&lt;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n;i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++)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&gt;&gt;a[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];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sort(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charset="0"/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,n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for(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=0;i&lt;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n;i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++)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&lt;&lt;a[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]&lt;&lt;" ";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46" name="Text Box 100">
            <a:hlinkClick r:id="rId2" action="ppaction://hlinksldjump"/>
            <a:extLst>
              <a:ext uri="{FF2B5EF4-FFF2-40B4-BE49-F238E27FC236}">
                <a16:creationId xmlns:a16="http://schemas.microsoft.com/office/drawing/2014/main" id="{C1293F70-69B3-4030-B0B2-0B4B863D5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260648"/>
            <a:ext cx="4392488" cy="2308324"/>
          </a:xfrm>
          <a:prstGeom prst="rect">
            <a:avLst/>
          </a:prstGeom>
          <a:noFill/>
          <a:ln w="38100" cmpd="sng"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子函数类型</a:t>
            </a:r>
            <a:endParaRPr lang="en-US" altLang="zh-CN" b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排序后的结果在数组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endParaRPr lang="en-US" altLang="zh-CN" b="0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作为形参，通过实参和形参共用单元返回结果</a:t>
            </a:r>
            <a:endParaRPr lang="en-US" altLang="zh-CN" b="0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不需要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return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返回结果，所以函数类型为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void</a:t>
            </a:r>
            <a:endParaRPr lang="zh-CN" altLang="en-US" b="0" dirty="0"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47" name="Text Box 100">
            <a:hlinkClick r:id="rId2" action="ppaction://hlinksldjump"/>
            <a:extLst>
              <a:ext uri="{FF2B5EF4-FFF2-40B4-BE49-F238E27FC236}">
                <a16:creationId xmlns:a16="http://schemas.microsoft.com/office/drawing/2014/main" id="{AC64B7B9-4344-40A4-B7EE-E668CA03B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578" y="4181326"/>
            <a:ext cx="4679950" cy="831850"/>
          </a:xfrm>
          <a:prstGeom prst="rect">
            <a:avLst/>
          </a:prstGeom>
          <a:noFill/>
          <a:ln w="38100" cmpd="sng"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声明函数</a:t>
            </a:r>
            <a:endParaRPr lang="en-US" altLang="zh-CN" b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注意参数是数组时的声明的格式</a:t>
            </a:r>
          </a:p>
        </p:txBody>
      </p:sp>
      <p:sp>
        <p:nvSpPr>
          <p:cNvPr id="48" name="Text Box 100">
            <a:hlinkClick r:id="rId2" action="ppaction://hlinksldjump"/>
            <a:extLst>
              <a:ext uri="{FF2B5EF4-FFF2-40B4-BE49-F238E27FC236}">
                <a16:creationId xmlns:a16="http://schemas.microsoft.com/office/drawing/2014/main" id="{AD57D774-447D-46C4-8023-7BB187064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214" y="4941168"/>
            <a:ext cx="4283274" cy="1938992"/>
          </a:xfrm>
          <a:prstGeom prst="rect">
            <a:avLst/>
          </a:prstGeom>
          <a:noFill/>
          <a:ln w="38100" cmpd="sng"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调用函数</a:t>
            </a:r>
            <a:endParaRPr lang="en-US" altLang="zh-CN" b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.sort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类型为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void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，函数调用作语句</a:t>
            </a:r>
            <a:endParaRPr lang="en-US" altLang="zh-CN" b="0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与形参数组对应的实参是数组名</a:t>
            </a:r>
            <a:endParaRPr lang="en-US" altLang="zh-CN" b="0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86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7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7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2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7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686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686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86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7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86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686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6868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6868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2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2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7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6868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6868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6868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9" grpId="0" uiExpand="1" build="p" animBg="1" autoUpdateAnimBg="0"/>
      <p:bldP spid="46" grpId="0" build="p" animBg="1" autoUpdateAnimBg="0"/>
      <p:bldP spid="47" grpId="0" build="p" animBg="1" autoUpdateAnimBg="0"/>
      <p:bldP spid="48" grpId="0" build="p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3" name="Rectangle 63">
            <a:extLst>
              <a:ext uri="{FF2B5EF4-FFF2-40B4-BE49-F238E27FC236}">
                <a16:creationId xmlns:a16="http://schemas.microsoft.com/office/drawing/2014/main" id="{043A0672-D3BA-496C-B676-C32526800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268" y="4004345"/>
            <a:ext cx="1816100" cy="15128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135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68689" name="Text Box 49">
            <a:extLst>
              <a:ext uri="{FF2B5EF4-FFF2-40B4-BE49-F238E27FC236}">
                <a16:creationId xmlns:a16="http://schemas.microsoft.com/office/drawing/2014/main" id="{ACDD57E3-4E4F-4940-981D-F74C83A6A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876" y="0"/>
            <a:ext cx="4848668" cy="6805315"/>
          </a:xfrm>
          <a:prstGeom prst="rect">
            <a:avLst/>
          </a:prstGeom>
          <a:noFill/>
          <a:ln w="57150" cap="sq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144000" tIns="72000" rIns="0" bIns="0">
            <a:spAutoFit/>
          </a:bodyPr>
          <a:lstStyle/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#include "iostream"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sort(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b[ ],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n)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  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i,j,t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for(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=0;i&lt;n-1;i++)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for(j=i+1;j&lt;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n;j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++)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   if(b[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]&lt;b[j])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  {	t=b[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];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b[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]=b[j];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b[j]=t;      }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main()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  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a[50],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i,n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sort(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[],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&gt;&gt;n;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for(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=0;i&lt;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n;i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++)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&gt;&gt;a[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];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sort(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charset="0"/>
              </a:rPr>
              <a:t>a,n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for(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=0;i&lt;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n;i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++)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&lt;&lt;a[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]&lt;&lt;" ";</a:t>
            </a:r>
          </a:p>
          <a:p>
            <a:pPr eaLnBrk="1" hangingPunct="1">
              <a:lnSpc>
                <a:spcPts val="25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68704" name="Text Box 64">
            <a:extLst>
              <a:ext uri="{FF2B5EF4-FFF2-40B4-BE49-F238E27FC236}">
                <a16:creationId xmlns:a16="http://schemas.microsoft.com/office/drawing/2014/main" id="{13ECD6F4-42BB-41DF-AF34-E698FA631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8268" y="3924970"/>
            <a:ext cx="1671638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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 1 3 4 5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707" name="Rectangle 67">
            <a:extLst>
              <a:ext uri="{FF2B5EF4-FFF2-40B4-BE49-F238E27FC236}">
                <a16:creationId xmlns:a16="http://schemas.microsoft.com/office/drawing/2014/main" id="{15DE30AB-6A5C-4968-A42A-A2C92B4FE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479" y="1586607"/>
            <a:ext cx="762000" cy="1865313"/>
          </a:xfrm>
          <a:prstGeom prst="rect">
            <a:avLst/>
          </a:prstGeom>
          <a:solidFill>
            <a:srgbClr val="CCFFFF"/>
          </a:solidFill>
          <a:ln w="381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68708" name="Line 68">
            <a:extLst>
              <a:ext uri="{FF2B5EF4-FFF2-40B4-BE49-F238E27FC236}">
                <a16:creationId xmlns:a16="http://schemas.microsoft.com/office/drawing/2014/main" id="{509DAA8C-FA3C-4064-BEDB-00E83384C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7479" y="1967607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68709" name="Line 69">
            <a:extLst>
              <a:ext uri="{FF2B5EF4-FFF2-40B4-BE49-F238E27FC236}">
                <a16:creationId xmlns:a16="http://schemas.microsoft.com/office/drawing/2014/main" id="{8D48C1BD-703B-44E6-AD32-DC00ADAB2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7479" y="2348607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68710" name="Line 70">
            <a:extLst>
              <a:ext uri="{FF2B5EF4-FFF2-40B4-BE49-F238E27FC236}">
                <a16:creationId xmlns:a16="http://schemas.microsoft.com/office/drawing/2014/main" id="{347F2BEC-29F5-4F93-A4E4-0AAE62F3E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7479" y="2729607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68711" name="Line 71">
            <a:extLst>
              <a:ext uri="{FF2B5EF4-FFF2-40B4-BE49-F238E27FC236}">
                <a16:creationId xmlns:a16="http://schemas.microsoft.com/office/drawing/2014/main" id="{0DDCF1DA-8353-4D0A-8330-28659AABF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7479" y="3110607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68717" name="Text Box 77">
            <a:extLst>
              <a:ext uri="{FF2B5EF4-FFF2-40B4-BE49-F238E27FC236}">
                <a16:creationId xmlns:a16="http://schemas.microsoft.com/office/drawing/2014/main" id="{C17ED6E5-F70A-4176-9722-6C4E4D1D9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979" y="1586607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a[0] </a:t>
            </a:r>
          </a:p>
        </p:txBody>
      </p:sp>
      <p:sp>
        <p:nvSpPr>
          <p:cNvPr id="368718" name="Text Box 78">
            <a:extLst>
              <a:ext uri="{FF2B5EF4-FFF2-40B4-BE49-F238E27FC236}">
                <a16:creationId xmlns:a16="http://schemas.microsoft.com/office/drawing/2014/main" id="{50BB53BD-FAED-4061-BC5D-297ECEB89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516" y="1978720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a[1]</a:t>
            </a:r>
          </a:p>
        </p:txBody>
      </p:sp>
      <p:sp>
        <p:nvSpPr>
          <p:cNvPr id="368719" name="Text Box 79">
            <a:extLst>
              <a:ext uri="{FF2B5EF4-FFF2-40B4-BE49-F238E27FC236}">
                <a16:creationId xmlns:a16="http://schemas.microsoft.com/office/drawing/2014/main" id="{4A24F40F-43C9-447C-975E-046E1AE92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979" y="2348607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a[2]</a:t>
            </a:r>
          </a:p>
        </p:txBody>
      </p:sp>
      <p:sp>
        <p:nvSpPr>
          <p:cNvPr id="368720" name="Text Box 80">
            <a:extLst>
              <a:ext uri="{FF2B5EF4-FFF2-40B4-BE49-F238E27FC236}">
                <a16:creationId xmlns:a16="http://schemas.microsoft.com/office/drawing/2014/main" id="{9C368F35-8EE8-48AD-9E93-08301496D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979" y="2745482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a[3]</a:t>
            </a:r>
          </a:p>
        </p:txBody>
      </p:sp>
      <p:sp>
        <p:nvSpPr>
          <p:cNvPr id="368721" name="Text Box 81">
            <a:extLst>
              <a:ext uri="{FF2B5EF4-FFF2-40B4-BE49-F238E27FC236}">
                <a16:creationId xmlns:a16="http://schemas.microsoft.com/office/drawing/2014/main" id="{D9F3D780-4C0C-47F6-8584-0ACE5096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979" y="3126482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a[4]</a:t>
            </a:r>
          </a:p>
        </p:txBody>
      </p:sp>
      <p:sp>
        <p:nvSpPr>
          <p:cNvPr id="368727" name="Text Box 87">
            <a:extLst>
              <a:ext uri="{FF2B5EF4-FFF2-40B4-BE49-F238E27FC236}">
                <a16:creationId xmlns:a16="http://schemas.microsoft.com/office/drawing/2014/main" id="{F676B468-1262-4BF5-82DC-237949F3D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879" y="1586607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2</a:t>
            </a:r>
          </a:p>
        </p:txBody>
      </p:sp>
      <p:sp>
        <p:nvSpPr>
          <p:cNvPr id="368728" name="Text Box 88">
            <a:extLst>
              <a:ext uri="{FF2B5EF4-FFF2-40B4-BE49-F238E27FC236}">
                <a16:creationId xmlns:a16="http://schemas.microsoft.com/office/drawing/2014/main" id="{9E8D3FC5-E6CD-4A08-9861-26AA6C002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879" y="1967607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1</a:t>
            </a:r>
          </a:p>
        </p:txBody>
      </p:sp>
      <p:sp>
        <p:nvSpPr>
          <p:cNvPr id="368729" name="Text Box 89">
            <a:extLst>
              <a:ext uri="{FF2B5EF4-FFF2-40B4-BE49-F238E27FC236}">
                <a16:creationId xmlns:a16="http://schemas.microsoft.com/office/drawing/2014/main" id="{A4D110C1-2A76-422F-B115-B939321D0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879" y="2348607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3</a:t>
            </a:r>
          </a:p>
        </p:txBody>
      </p:sp>
      <p:sp>
        <p:nvSpPr>
          <p:cNvPr id="368730" name="Text Box 90">
            <a:extLst>
              <a:ext uri="{FF2B5EF4-FFF2-40B4-BE49-F238E27FC236}">
                <a16:creationId xmlns:a16="http://schemas.microsoft.com/office/drawing/2014/main" id="{8D61CFB6-35FE-4905-BFF6-B77E08A52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879" y="2745482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4</a:t>
            </a:r>
          </a:p>
        </p:txBody>
      </p:sp>
      <p:sp>
        <p:nvSpPr>
          <p:cNvPr id="368731" name="Text Box 91">
            <a:extLst>
              <a:ext uri="{FF2B5EF4-FFF2-40B4-BE49-F238E27FC236}">
                <a16:creationId xmlns:a16="http://schemas.microsoft.com/office/drawing/2014/main" id="{F9E15D36-B135-4B9C-AF27-B7C17D318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5816" y="1602482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b[0]</a:t>
            </a:r>
          </a:p>
        </p:txBody>
      </p:sp>
      <p:sp>
        <p:nvSpPr>
          <p:cNvPr id="368732" name="Text Box 92">
            <a:extLst>
              <a:ext uri="{FF2B5EF4-FFF2-40B4-BE49-F238E27FC236}">
                <a16:creationId xmlns:a16="http://schemas.microsoft.com/office/drawing/2014/main" id="{A7008E81-E96B-4B51-9E63-1D32AFDDF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5816" y="1983482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b[1]</a:t>
            </a:r>
          </a:p>
        </p:txBody>
      </p:sp>
      <p:sp>
        <p:nvSpPr>
          <p:cNvPr id="368733" name="Text Box 93">
            <a:extLst>
              <a:ext uri="{FF2B5EF4-FFF2-40B4-BE49-F238E27FC236}">
                <a16:creationId xmlns:a16="http://schemas.microsoft.com/office/drawing/2014/main" id="{15AC247C-9EFE-4A91-A95D-A9964D742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5816" y="2348607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b[2]</a:t>
            </a:r>
          </a:p>
        </p:txBody>
      </p:sp>
      <p:sp>
        <p:nvSpPr>
          <p:cNvPr id="368734" name="Text Box 94">
            <a:extLst>
              <a:ext uri="{FF2B5EF4-FFF2-40B4-BE49-F238E27FC236}">
                <a16:creationId xmlns:a16="http://schemas.microsoft.com/office/drawing/2014/main" id="{5AA35FFF-4CEA-42EE-B724-53AAF947B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5816" y="2729607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b[3]</a:t>
            </a:r>
          </a:p>
        </p:txBody>
      </p:sp>
      <p:sp>
        <p:nvSpPr>
          <p:cNvPr id="368735" name="Text Box 95">
            <a:extLst>
              <a:ext uri="{FF2B5EF4-FFF2-40B4-BE49-F238E27FC236}">
                <a16:creationId xmlns:a16="http://schemas.microsoft.com/office/drawing/2014/main" id="{F8F75C6A-02F8-4F3E-86D9-DE2F266A3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5816" y="3126482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b[4]</a:t>
            </a:r>
          </a:p>
        </p:txBody>
      </p:sp>
      <p:sp>
        <p:nvSpPr>
          <p:cNvPr id="368736" name="Text Box 96">
            <a:extLst>
              <a:ext uri="{FF2B5EF4-FFF2-40B4-BE49-F238E27FC236}">
                <a16:creationId xmlns:a16="http://schemas.microsoft.com/office/drawing/2014/main" id="{49BF13D7-E45B-4C23-B7AF-4695FB31A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279" y="3110607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5</a:t>
            </a:r>
          </a:p>
        </p:txBody>
      </p:sp>
      <p:sp>
        <p:nvSpPr>
          <p:cNvPr id="368743" name="Text Box 103">
            <a:extLst>
              <a:ext uri="{FF2B5EF4-FFF2-40B4-BE49-F238E27FC236}">
                <a16:creationId xmlns:a16="http://schemas.microsoft.com/office/drawing/2014/main" id="{D69B98C9-DDBB-441D-8FED-2FCCC3D3C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579" y="1658045"/>
            <a:ext cx="381000" cy="2127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tIns="0" bIns="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368744" name="Text Box 104">
            <a:extLst>
              <a:ext uri="{FF2B5EF4-FFF2-40B4-BE49-F238E27FC236}">
                <a16:creationId xmlns:a16="http://schemas.microsoft.com/office/drawing/2014/main" id="{F9851CC2-E85C-4968-8431-18BAE9F4B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579" y="2053332"/>
            <a:ext cx="381000" cy="2127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tIns="0" bIns="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68748" name="Text Box 108">
            <a:extLst>
              <a:ext uri="{FF2B5EF4-FFF2-40B4-BE49-F238E27FC236}">
                <a16:creationId xmlns:a16="http://schemas.microsoft.com/office/drawing/2014/main" id="{3BF59CFD-973E-4AF9-B464-64EA75978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504" y="2408932"/>
            <a:ext cx="381000" cy="2127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tIns="0" bIns="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68749" name="Text Box 109">
            <a:extLst>
              <a:ext uri="{FF2B5EF4-FFF2-40B4-BE49-F238E27FC236}">
                <a16:creationId xmlns:a16="http://schemas.microsoft.com/office/drawing/2014/main" id="{CAA3E2ED-E94A-4784-8D06-79E14E664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579" y="2805807"/>
            <a:ext cx="381000" cy="2127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tIns="0" bIns="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68750" name="Text Box 110">
            <a:extLst>
              <a:ext uri="{FF2B5EF4-FFF2-40B4-BE49-F238E27FC236}">
                <a16:creationId xmlns:a16="http://schemas.microsoft.com/office/drawing/2014/main" id="{5A5988C7-73F0-408C-8DFB-3B1A8D3E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504" y="3166170"/>
            <a:ext cx="381000" cy="2127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tIns="0" bIns="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0" name="Text Box 64">
            <a:extLst>
              <a:ext uri="{FF2B5EF4-FFF2-40B4-BE49-F238E27FC236}">
                <a16:creationId xmlns:a16="http://schemas.microsoft.com/office/drawing/2014/main" id="{43D10EB6-57B2-46AE-ABB9-F610C71AA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8268" y="5012407"/>
            <a:ext cx="16716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5 4 3 2 1 </a:t>
            </a:r>
          </a:p>
        </p:txBody>
      </p:sp>
      <p:sp>
        <p:nvSpPr>
          <p:cNvPr id="51" name="Text Box 81">
            <a:extLst>
              <a:ext uri="{FF2B5EF4-FFF2-40B4-BE49-F238E27FC236}">
                <a16:creationId xmlns:a16="http://schemas.microsoft.com/office/drawing/2014/main" id="{3EC47ECB-1A02-442A-AFDC-5F6C557D6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216" y="3347145"/>
            <a:ext cx="9906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……</a:t>
            </a:r>
          </a:p>
        </p:txBody>
      </p:sp>
      <p:sp>
        <p:nvSpPr>
          <p:cNvPr id="38" name="Rectangle 114">
            <a:extLst>
              <a:ext uri="{FF2B5EF4-FFF2-40B4-BE49-F238E27FC236}">
                <a16:creationId xmlns:a16="http://schemas.microsoft.com/office/drawing/2014/main" id="{8B327982-9E3F-4B7A-A1E7-B7D87B292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98" y="1952984"/>
            <a:ext cx="2956246" cy="1332000"/>
          </a:xfrm>
          <a:prstGeom prst="rect">
            <a:avLst/>
          </a:prstGeom>
          <a:noFill/>
          <a:ln w="28575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9" name="Rectangle 115">
            <a:extLst>
              <a:ext uri="{FF2B5EF4-FFF2-40B4-BE49-F238E27FC236}">
                <a16:creationId xmlns:a16="http://schemas.microsoft.com/office/drawing/2014/main" id="{9279C29E-C5D3-4FFB-8C0E-1787F3BE5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82" y="1628800"/>
            <a:ext cx="3816350" cy="1764000"/>
          </a:xfrm>
          <a:prstGeom prst="rect">
            <a:avLst/>
          </a:prstGeom>
          <a:noFill/>
          <a:ln w="28575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2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8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8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6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36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36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6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6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6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68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8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8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68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68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68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68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68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68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68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68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68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68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68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68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68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68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68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68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68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3" grpId="0" animBg="1"/>
      <p:bldP spid="368704" grpId="0" build="p" autoUpdateAnimBg="0"/>
      <p:bldP spid="368707" grpId="0" animBg="1"/>
      <p:bldP spid="368717" grpId="0" autoUpdateAnimBg="0"/>
      <p:bldP spid="368718" grpId="0" autoUpdateAnimBg="0"/>
      <p:bldP spid="368719" grpId="0" autoUpdateAnimBg="0"/>
      <p:bldP spid="368720" grpId="0" autoUpdateAnimBg="0"/>
      <p:bldP spid="368721" grpId="0" autoUpdateAnimBg="0"/>
      <p:bldP spid="368727" grpId="0" autoUpdateAnimBg="0"/>
      <p:bldP spid="368728" grpId="0" autoUpdateAnimBg="0"/>
      <p:bldP spid="368729" grpId="0" autoUpdateAnimBg="0"/>
      <p:bldP spid="368730" grpId="0" autoUpdateAnimBg="0"/>
      <p:bldP spid="368731" grpId="0" autoUpdateAnimBg="0"/>
      <p:bldP spid="368732" grpId="0" autoUpdateAnimBg="0"/>
      <p:bldP spid="368733" grpId="0" autoUpdateAnimBg="0"/>
      <p:bldP spid="368734" grpId="0" autoUpdateAnimBg="0"/>
      <p:bldP spid="368735" grpId="0" autoUpdateAnimBg="0"/>
      <p:bldP spid="368736" grpId="0" autoUpdateAnimBg="0"/>
      <p:bldP spid="368743" grpId="0" animBg="1" autoUpdateAnimBg="0"/>
      <p:bldP spid="368744" grpId="0" animBg="1" autoUpdateAnimBg="0"/>
      <p:bldP spid="368748" grpId="0" animBg="1" autoUpdateAnimBg="0"/>
      <p:bldP spid="368749" grpId="0" animBg="1" autoUpdateAnimBg="0"/>
      <p:bldP spid="368750" grpId="0" animBg="1" autoUpdateAnimBg="0"/>
      <p:bldP spid="50" grpId="0" autoUpdateAnimBg="0"/>
      <p:bldP spid="51" grpId="0" autoUpdateAnimBg="0"/>
      <p:bldP spid="3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39AB1C1F-C137-4106-8E0D-B888A0DCA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499CF07E-BA73-448E-A730-F96827A99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程序举例</a:t>
            </a:r>
          </a:p>
        </p:txBody>
      </p:sp>
      <p:sp>
        <p:nvSpPr>
          <p:cNvPr id="336900" name="Text Box 4">
            <a:extLst>
              <a:ext uri="{FF2B5EF4-FFF2-40B4-BE49-F238E27FC236}">
                <a16:creationId xmlns:a16="http://schemas.microsoft.com/office/drawing/2014/main" id="{EB8FF22A-BB35-4E9C-8BB8-FB28EE0FD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50913"/>
            <a:ext cx="86645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2 </a:t>
            </a:r>
            <a:r>
              <a:rPr lang="zh-CN" altLang="en-US" dirty="0">
                <a:solidFill>
                  <a:srgbClr val="000000"/>
                </a:solidFill>
              </a:rPr>
              <a:t>编写函数将一个十进制数转换为八进制数。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36928" name="Rectangle 32">
            <a:extLst>
              <a:ext uri="{FF2B5EF4-FFF2-40B4-BE49-F238E27FC236}">
                <a16:creationId xmlns:a16="http://schemas.microsoft.com/office/drawing/2014/main" id="{EAE8AF7D-CF52-4944-BA0F-93EA990176C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001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6929" name="Rectangle 33">
            <a:extLst>
              <a:ext uri="{FF2B5EF4-FFF2-40B4-BE49-F238E27FC236}">
                <a16:creationId xmlns:a16="http://schemas.microsoft.com/office/drawing/2014/main" id="{E32F0D32-3B7B-458F-8555-EF90CFF8EB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763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6930" name="Line 34">
            <a:extLst>
              <a:ext uri="{FF2B5EF4-FFF2-40B4-BE49-F238E27FC236}">
                <a16:creationId xmlns:a16="http://schemas.microsoft.com/office/drawing/2014/main" id="{A788F1BD-CCDC-4F66-826B-079269119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763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381076" y="1412776"/>
            <a:ext cx="440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3018" tIns="36509" rIns="73018" bIns="36509" anchor="ctr"/>
          <a:lstStyle>
            <a:lvl1pPr marL="268288" indent="-268288" defTabSz="714375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defTabSz="714375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defTabSz="714375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defTabSz="714375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defTabSz="714375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defTabSz="714375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defTabSz="714375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defTabSz="714375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defTabSz="714375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49" charset="-122"/>
              </a:rPr>
              <a:t>十进制整数转换为八进制数</a:t>
            </a:r>
          </a:p>
        </p:txBody>
      </p:sp>
      <p:sp>
        <p:nvSpPr>
          <p:cNvPr id="58" name="Rectangle 14"/>
          <p:cNvSpPr>
            <a:spLocks noChangeArrowheads="1"/>
          </p:cNvSpPr>
          <p:nvPr/>
        </p:nvSpPr>
        <p:spPr bwMode="auto">
          <a:xfrm>
            <a:off x="432024" y="1989306"/>
            <a:ext cx="1691704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1320" dir="2319588" algn="ctr" rotWithShape="0">
              <a:srgbClr val="FF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73018" tIns="36509" rIns="73018" bIns="36509" anchor="ctr"/>
          <a:lstStyle/>
          <a:p>
            <a:pPr marL="268288" indent="-268288" defTabSz="714375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</a:rPr>
              <a:t>除</a:t>
            </a:r>
            <a:r>
              <a:rPr lang="en-US" altLang="zh-CN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</a:rPr>
              <a:t>8</a:t>
            </a:r>
            <a:r>
              <a:rPr lang="zh-CN" altLang="en-US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</a:rPr>
              <a:t>取余法</a:t>
            </a:r>
          </a:p>
        </p:txBody>
      </p:sp>
      <p:sp>
        <p:nvSpPr>
          <p:cNvPr id="60" name="Rectangle 92"/>
          <p:cNvSpPr>
            <a:spLocks noChangeArrowheads="1"/>
          </p:cNvSpPr>
          <p:nvPr/>
        </p:nvSpPr>
        <p:spPr bwMode="auto">
          <a:xfrm>
            <a:off x="2161255" y="1933920"/>
            <a:ext cx="6515202" cy="15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9" tIns="44446" rIns="90479" bIns="4444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342900" indent="-342900" eaLnBrk="1" hangingPunct="1">
              <a:buClr>
                <a:srgbClr val="0000CC"/>
              </a:buClr>
              <a:buFont typeface="Wingdings" pitchFamily="2" charset="2"/>
              <a:buChar char="ü"/>
            </a:pPr>
            <a:r>
              <a:rPr kumimoji="0" lang="zh-CN" altLang="en-US" dirty="0">
                <a:solidFill>
                  <a:srgbClr val="000000"/>
                </a:solidFill>
                <a:latin typeface="Arial" pitchFamily="34" charset="0"/>
                <a:ea typeface="楷体" pitchFamily="49" charset="-122"/>
              </a:rPr>
              <a:t>用</a:t>
            </a:r>
            <a:r>
              <a:rPr kumimoji="0" lang="en-US" altLang="zh-CN" dirty="0">
                <a:solidFill>
                  <a:srgbClr val="000000"/>
                </a:solidFill>
                <a:latin typeface="Arial" pitchFamily="34" charset="0"/>
                <a:ea typeface="楷体" pitchFamily="49" charset="-122"/>
              </a:rPr>
              <a:t>10</a:t>
            </a:r>
            <a:r>
              <a:rPr kumimoji="0" lang="zh-CN" altLang="en-US" dirty="0">
                <a:solidFill>
                  <a:srgbClr val="000000"/>
                </a:solidFill>
                <a:latin typeface="Arial" pitchFamily="34" charset="0"/>
                <a:ea typeface="楷体" pitchFamily="49" charset="-122"/>
              </a:rPr>
              <a:t>进制数除以</a:t>
            </a:r>
            <a:r>
              <a:rPr kumimoji="0" lang="en-US" altLang="zh-CN" dirty="0">
                <a:solidFill>
                  <a:srgbClr val="000000"/>
                </a:solidFill>
                <a:latin typeface="Arial" pitchFamily="34" charset="0"/>
                <a:ea typeface="楷体" pitchFamily="49" charset="-122"/>
              </a:rPr>
              <a:t>8</a:t>
            </a:r>
            <a:r>
              <a:rPr kumimoji="0" lang="zh-CN" altLang="en-US" dirty="0">
                <a:solidFill>
                  <a:srgbClr val="000000"/>
                </a:solidFill>
                <a:latin typeface="Arial" pitchFamily="34" charset="0"/>
                <a:ea typeface="楷体" pitchFamily="49" charset="-122"/>
              </a:rPr>
              <a:t>，得到一个商和一个余数，再用商除以</a:t>
            </a:r>
            <a:r>
              <a:rPr kumimoji="0" lang="en-US" altLang="zh-CN" dirty="0">
                <a:solidFill>
                  <a:srgbClr val="000000"/>
                </a:solidFill>
                <a:latin typeface="Arial" pitchFamily="34" charset="0"/>
                <a:ea typeface="楷体" pitchFamily="49" charset="-122"/>
              </a:rPr>
              <a:t>8</a:t>
            </a:r>
            <a:r>
              <a:rPr kumimoji="0" lang="zh-CN" altLang="en-US" dirty="0">
                <a:solidFill>
                  <a:srgbClr val="000000"/>
                </a:solidFill>
                <a:latin typeface="Arial" pitchFamily="34" charset="0"/>
                <a:ea typeface="楷体" pitchFamily="49" charset="-122"/>
              </a:rPr>
              <a:t>，</a:t>
            </a:r>
            <a:r>
              <a:rPr kumimoji="0" lang="en-US" altLang="zh-CN" dirty="0">
                <a:solidFill>
                  <a:srgbClr val="000000"/>
                </a:solidFill>
                <a:latin typeface="Arial" pitchFamily="34" charset="0"/>
                <a:ea typeface="楷体" pitchFamily="49" charset="-122"/>
              </a:rPr>
              <a:t>……</a:t>
            </a:r>
            <a:r>
              <a:rPr kumimoji="0" lang="zh-CN" altLang="en-US" dirty="0">
                <a:solidFill>
                  <a:srgbClr val="000000"/>
                </a:solidFill>
                <a:latin typeface="Arial" pitchFamily="34" charset="0"/>
                <a:ea typeface="楷体" pitchFamily="49" charset="-122"/>
              </a:rPr>
              <a:t>，直到商为</a:t>
            </a:r>
            <a:r>
              <a:rPr kumimoji="0" lang="en-US" altLang="zh-CN" dirty="0">
                <a:solidFill>
                  <a:srgbClr val="000000"/>
                </a:solidFill>
                <a:latin typeface="Arial" pitchFamily="34" charset="0"/>
                <a:ea typeface="楷体" pitchFamily="49" charset="-122"/>
              </a:rPr>
              <a:t>0</a:t>
            </a:r>
            <a:r>
              <a:rPr kumimoji="0" lang="zh-CN" altLang="en-US" dirty="0">
                <a:solidFill>
                  <a:srgbClr val="000000"/>
                </a:solidFill>
                <a:latin typeface="Arial" pitchFamily="34" charset="0"/>
                <a:ea typeface="楷体" pitchFamily="49" charset="-122"/>
              </a:rPr>
              <a:t>为止。</a:t>
            </a:r>
            <a:endParaRPr kumimoji="0" lang="en-US" altLang="zh-CN" dirty="0">
              <a:solidFill>
                <a:srgbClr val="000000"/>
              </a:solidFill>
              <a:latin typeface="Arial" pitchFamily="34" charset="0"/>
              <a:ea typeface="楷体" pitchFamily="49" charset="-122"/>
            </a:endParaRPr>
          </a:p>
          <a:p>
            <a:pPr marL="342900" indent="-342900" eaLnBrk="1" hangingPunct="1">
              <a:buClr>
                <a:srgbClr val="0000CC"/>
              </a:buClr>
              <a:buFont typeface="Wingdings" pitchFamily="2" charset="2"/>
              <a:buChar char="ü"/>
            </a:pPr>
            <a:r>
              <a:rPr kumimoji="0" lang="zh-CN" altLang="en-US" dirty="0">
                <a:solidFill>
                  <a:srgbClr val="000000"/>
                </a:solidFill>
                <a:latin typeface="Arial" pitchFamily="34" charset="0"/>
                <a:ea typeface="楷体" pitchFamily="49" charset="-122"/>
              </a:rPr>
              <a:t>最先得到的余数是</a:t>
            </a:r>
            <a:r>
              <a:rPr kumimoji="0" lang="en-US" altLang="zh-CN" dirty="0">
                <a:solidFill>
                  <a:srgbClr val="000000"/>
                </a:solidFill>
                <a:latin typeface="Arial" pitchFamily="34" charset="0"/>
                <a:ea typeface="楷体" pitchFamily="49" charset="-122"/>
              </a:rPr>
              <a:t>8</a:t>
            </a:r>
            <a:r>
              <a:rPr kumimoji="0" lang="zh-CN" altLang="en-US" dirty="0">
                <a:solidFill>
                  <a:srgbClr val="000000"/>
                </a:solidFill>
                <a:latin typeface="Arial" pitchFamily="34" charset="0"/>
                <a:ea typeface="楷体" pitchFamily="49" charset="-122"/>
              </a:rPr>
              <a:t>进制数的最低位，最后得到的余数是</a:t>
            </a:r>
            <a:r>
              <a:rPr kumimoji="0" lang="en-US" altLang="zh-CN" dirty="0">
                <a:solidFill>
                  <a:srgbClr val="000000"/>
                </a:solidFill>
                <a:latin typeface="Arial" pitchFamily="34" charset="0"/>
                <a:ea typeface="楷体" pitchFamily="49" charset="-122"/>
              </a:rPr>
              <a:t>8</a:t>
            </a:r>
            <a:r>
              <a:rPr kumimoji="0" lang="zh-CN" altLang="en-US" dirty="0">
                <a:solidFill>
                  <a:srgbClr val="000000"/>
                </a:solidFill>
                <a:latin typeface="Arial" pitchFamily="34" charset="0"/>
                <a:ea typeface="楷体" pitchFamily="49" charset="-122"/>
              </a:rPr>
              <a:t>进制数最高位</a:t>
            </a:r>
          </a:p>
        </p:txBody>
      </p:sp>
      <p:sp>
        <p:nvSpPr>
          <p:cNvPr id="193" name="Rectangle 40"/>
          <p:cNvSpPr>
            <a:spLocks noChangeArrowheads="1"/>
          </p:cNvSpPr>
          <p:nvPr/>
        </p:nvSpPr>
        <p:spPr bwMode="auto">
          <a:xfrm>
            <a:off x="4836677" y="4573116"/>
            <a:ext cx="1679533" cy="45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9" tIns="44446" rIns="90479" bIns="44446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最低位</a:t>
            </a:r>
            <a:endParaRPr kumimoji="0"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194" name="Rectangle 40"/>
          <p:cNvSpPr>
            <a:spLocks noChangeArrowheads="1"/>
          </p:cNvSpPr>
          <p:nvPr/>
        </p:nvSpPr>
        <p:spPr bwMode="auto">
          <a:xfrm>
            <a:off x="4802031" y="5554184"/>
            <a:ext cx="1210129" cy="45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9" tIns="44446" rIns="90479" bIns="4444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最高位</a:t>
            </a:r>
            <a:endParaRPr kumimoji="0"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195" name="Line 15"/>
          <p:cNvSpPr>
            <a:spLocks noChangeShapeType="1"/>
          </p:cNvSpPr>
          <p:nvPr/>
        </p:nvSpPr>
        <p:spPr bwMode="auto">
          <a:xfrm>
            <a:off x="4788025" y="4764195"/>
            <a:ext cx="0" cy="1026571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0" lang="zh-CN" altLang="en-US" sz="1800" b="0">
              <a:solidFill>
                <a:srgbClr val="000000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201" name="Text Box 32">
            <a:extLst>
              <a:ext uri="{FF2B5EF4-FFF2-40B4-BE49-F238E27FC236}">
                <a16:creationId xmlns:a16="http://schemas.microsoft.com/office/drawing/2014/main" id="{C89D159A-AE6B-4E7E-9CFC-004D5AE6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558313"/>
            <a:ext cx="33670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例：十进制数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100(D)</a:t>
            </a:r>
          </a:p>
        </p:txBody>
      </p:sp>
      <p:sp>
        <p:nvSpPr>
          <p:cNvPr id="202" name="Line 56">
            <a:extLst>
              <a:ext uri="{FF2B5EF4-FFF2-40B4-BE49-F238E27FC236}">
                <a16:creationId xmlns:a16="http://schemas.microsoft.com/office/drawing/2014/main" id="{D905B520-2A97-4B08-8945-43432A366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6596" y="4230043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3" name="Line 57">
            <a:extLst>
              <a:ext uri="{FF2B5EF4-FFF2-40B4-BE49-F238E27FC236}">
                <a16:creationId xmlns:a16="http://schemas.microsoft.com/office/drawing/2014/main" id="{F42C4050-BA3B-43E4-89E6-7F4BBBA5C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4534" y="459040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4" name="Rectangle 58">
            <a:extLst>
              <a:ext uri="{FF2B5EF4-FFF2-40B4-BE49-F238E27FC236}">
                <a16:creationId xmlns:a16="http://schemas.microsoft.com/office/drawing/2014/main" id="{47BEDDB5-2F4F-4A7B-BF19-9777920A0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09" y="4158605"/>
            <a:ext cx="838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100</a:t>
            </a:r>
          </a:p>
        </p:txBody>
      </p:sp>
      <p:sp>
        <p:nvSpPr>
          <p:cNvPr id="205" name="Rectangle 59">
            <a:extLst>
              <a:ext uri="{FF2B5EF4-FFF2-40B4-BE49-F238E27FC236}">
                <a16:creationId xmlns:a16="http://schemas.microsoft.com/office/drawing/2014/main" id="{2F9657C6-FC50-4224-BC64-B014FF5E9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184" y="4149080"/>
            <a:ext cx="533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8</a:t>
            </a:r>
          </a:p>
        </p:txBody>
      </p:sp>
      <p:sp>
        <p:nvSpPr>
          <p:cNvPr id="206" name="Line 60">
            <a:extLst>
              <a:ext uri="{FF2B5EF4-FFF2-40B4-BE49-F238E27FC236}">
                <a16:creationId xmlns:a16="http://schemas.microsoft.com/office/drawing/2014/main" id="{22C89454-BB72-49FF-BA40-704F09094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6596" y="4687243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7" name="Line 61">
            <a:extLst>
              <a:ext uri="{FF2B5EF4-FFF2-40B4-BE49-F238E27FC236}">
                <a16:creationId xmlns:a16="http://schemas.microsoft.com/office/drawing/2014/main" id="{EE98E4AD-3A79-4980-BB3D-B501C578A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946" y="5093643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8" name="Rectangle 62">
            <a:extLst>
              <a:ext uri="{FF2B5EF4-FFF2-40B4-BE49-F238E27FC236}">
                <a16:creationId xmlns:a16="http://schemas.microsoft.com/office/drawing/2014/main" id="{FF887376-C38D-447F-ACC9-4F9786C8F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434" y="4652318"/>
            <a:ext cx="8382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12</a:t>
            </a:r>
          </a:p>
        </p:txBody>
      </p:sp>
      <p:sp>
        <p:nvSpPr>
          <p:cNvPr id="209" name="Rectangle 63">
            <a:extLst>
              <a:ext uri="{FF2B5EF4-FFF2-40B4-BE49-F238E27FC236}">
                <a16:creationId xmlns:a16="http://schemas.microsoft.com/office/drawing/2014/main" id="{628459E6-82B5-49F0-8B7D-4783603CB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184" y="4653756"/>
            <a:ext cx="533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8</a:t>
            </a:r>
          </a:p>
        </p:txBody>
      </p:sp>
      <p:sp>
        <p:nvSpPr>
          <p:cNvPr id="210" name="Line 64">
            <a:extLst>
              <a:ext uri="{FF2B5EF4-FFF2-40B4-BE49-F238E27FC236}">
                <a16:creationId xmlns:a16="http://schemas.microsoft.com/office/drawing/2014/main" id="{2DB77624-A57C-4D90-A09A-B60644325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6596" y="5144443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1" name="Line 65">
            <a:extLst>
              <a:ext uri="{FF2B5EF4-FFF2-40B4-BE49-F238E27FC236}">
                <a16:creationId xmlns:a16="http://schemas.microsoft.com/office/drawing/2014/main" id="{22738614-FDC8-4194-8993-D7F099851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946" y="5527030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2" name="Rectangle 66">
            <a:extLst>
              <a:ext uri="{FF2B5EF4-FFF2-40B4-BE49-F238E27FC236}">
                <a16:creationId xmlns:a16="http://schemas.microsoft.com/office/drawing/2014/main" id="{82D5E55B-E10E-4F82-9CFA-10F290715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84" y="5147965"/>
            <a:ext cx="8382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1</a:t>
            </a:r>
          </a:p>
        </p:txBody>
      </p:sp>
      <p:sp>
        <p:nvSpPr>
          <p:cNvPr id="213" name="Rectangle 67">
            <a:extLst>
              <a:ext uri="{FF2B5EF4-FFF2-40B4-BE49-F238E27FC236}">
                <a16:creationId xmlns:a16="http://schemas.microsoft.com/office/drawing/2014/main" id="{D9CF0A1A-DF3A-4DA9-AB22-881006FC9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184" y="5147964"/>
            <a:ext cx="533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8</a:t>
            </a:r>
          </a:p>
        </p:txBody>
      </p:sp>
      <p:sp>
        <p:nvSpPr>
          <p:cNvPr id="214" name="Rectangle 68">
            <a:extLst>
              <a:ext uri="{FF2B5EF4-FFF2-40B4-BE49-F238E27FC236}">
                <a16:creationId xmlns:a16="http://schemas.microsoft.com/office/drawing/2014/main" id="{1D2EA578-63AD-4232-938F-5645E4097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271" y="5581600"/>
            <a:ext cx="838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0</a:t>
            </a:r>
          </a:p>
        </p:txBody>
      </p:sp>
      <p:sp>
        <p:nvSpPr>
          <p:cNvPr id="215" name="Rectangle 70">
            <a:extLst>
              <a:ext uri="{FF2B5EF4-FFF2-40B4-BE49-F238E27FC236}">
                <a16:creationId xmlns:a16="http://schemas.microsoft.com/office/drawing/2014/main" id="{DE30281A-2799-476D-9E3D-6A443E1DB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034" y="4652318"/>
            <a:ext cx="4524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4</a:t>
            </a:r>
          </a:p>
        </p:txBody>
      </p:sp>
      <p:sp>
        <p:nvSpPr>
          <p:cNvPr id="216" name="Rectangle 71">
            <a:extLst>
              <a:ext uri="{FF2B5EF4-FFF2-40B4-BE49-F238E27FC236}">
                <a16:creationId xmlns:a16="http://schemas.microsoft.com/office/drawing/2014/main" id="{DD1990EF-8C09-4649-AEE5-9D98B86C9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034" y="5157143"/>
            <a:ext cx="4524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4</a:t>
            </a:r>
          </a:p>
        </p:txBody>
      </p:sp>
      <p:sp>
        <p:nvSpPr>
          <p:cNvPr id="217" name="Rectangle 72">
            <a:extLst>
              <a:ext uri="{FF2B5EF4-FFF2-40B4-BE49-F238E27FC236}">
                <a16:creationId xmlns:a16="http://schemas.microsoft.com/office/drawing/2014/main" id="{756F058C-6855-44CB-9522-773BF276B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034" y="5588943"/>
            <a:ext cx="4524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1</a:t>
            </a:r>
          </a:p>
        </p:txBody>
      </p:sp>
      <p:sp>
        <p:nvSpPr>
          <p:cNvPr id="218" name="Rectangle 97">
            <a:extLst>
              <a:ext uri="{FF2B5EF4-FFF2-40B4-BE49-F238E27FC236}">
                <a16:creationId xmlns:a16="http://schemas.microsoft.com/office/drawing/2014/main" id="{78B2B621-1DD0-4546-B18E-799AC72D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3573016"/>
            <a:ext cx="152558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144(O)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5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0" grpId="0" autoUpdateAnimBg="0"/>
      <p:bldP spid="57" grpId="0" autoUpdateAnimBg="0"/>
      <p:bldP spid="58" grpId="0" animBg="1" autoUpdateAnimBg="0"/>
      <p:bldP spid="60" grpId="0" build="allAtOnce" autoUpdateAnimBg="0"/>
      <p:bldP spid="193" grpId="0" autoUpdateAnimBg="0"/>
      <p:bldP spid="194" grpId="0" autoUpdateAnimBg="0"/>
      <p:bldP spid="195" grpId="0" animBg="1"/>
      <p:bldP spid="201" grpId="0" autoUpdateAnimBg="0"/>
      <p:bldP spid="204" grpId="0" autoUpdateAnimBg="0"/>
      <p:bldP spid="205" grpId="0" autoUpdateAnimBg="0"/>
      <p:bldP spid="208" grpId="0" autoUpdateAnimBg="0"/>
      <p:bldP spid="209" grpId="0" autoUpdateAnimBg="0"/>
      <p:bldP spid="212" grpId="0" autoUpdateAnimBg="0"/>
      <p:bldP spid="213" grpId="0" autoUpdateAnimBg="0"/>
      <p:bldP spid="214" grpId="0" autoUpdateAnimBg="0"/>
      <p:bldP spid="214" grpId="1"/>
      <p:bldP spid="215" grpId="0" autoUpdateAnimBg="0"/>
      <p:bldP spid="216" grpId="0" autoUpdateAnimBg="0"/>
      <p:bldP spid="217" grpId="0" autoUpdateAnimBg="0"/>
      <p:bldP spid="2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395536" y="692696"/>
            <a:ext cx="76323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将十进制转换成八进制整数的算法</a:t>
            </a: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A3CB9809-6C01-46A9-941B-1A1E05D7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52" y="1383159"/>
            <a:ext cx="6336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分析除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取余法的过程</a:t>
            </a:r>
          </a:p>
        </p:txBody>
      </p:sp>
      <p:sp>
        <p:nvSpPr>
          <p:cNvPr id="28" name="圆角矩形 131">
            <a:extLst>
              <a:ext uri="{FF2B5EF4-FFF2-40B4-BE49-F238E27FC236}">
                <a16:creationId xmlns:a16="http://schemas.microsoft.com/office/drawing/2014/main" id="{D755DB78-46F4-4F11-A2CA-05ABE87778B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87944" y="3681663"/>
            <a:ext cx="1296000" cy="503238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12700" cap="sq">
            <a:solidFill>
              <a:srgbClr val="0000CC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" name="圆角矩形 126">
            <a:extLst>
              <a:ext uri="{FF2B5EF4-FFF2-40B4-BE49-F238E27FC236}">
                <a16:creationId xmlns:a16="http://schemas.microsoft.com/office/drawing/2014/main" id="{7046541A-6FD0-48CC-BADD-B52B81A11FE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872157" y="3681663"/>
            <a:ext cx="1296000" cy="50323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2700" cap="sq">
            <a:solidFill>
              <a:srgbClr val="0000CC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64C13B2B-1FC0-4C2E-A0C3-20A84D6C6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312" y="3275434"/>
            <a:ext cx="914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Arial" panose="020B0604020202020204" pitchFamily="34" charset="0"/>
                <a:sym typeface="Monotype Sorts" charset="0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a[0]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D4123B76-20FC-4034-B143-1BF7BA281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312" y="3770709"/>
            <a:ext cx="9906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Arial" panose="020B0604020202020204" pitchFamily="34" charset="0"/>
                <a:sym typeface="Monotype Sorts" charset="0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a[1]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AE6037C7-7EC5-4C58-8223-7972095B4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312" y="4212059"/>
            <a:ext cx="990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Arial" panose="020B0604020202020204" pitchFamily="34" charset="0"/>
                <a:sym typeface="Monotype Sorts" charset="0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a[2]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C89D159A-AE6B-4E7E-9CFC-004D5AE6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1970509"/>
            <a:ext cx="33670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例：十进制数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100(D)</a:t>
            </a:r>
          </a:p>
        </p:txBody>
      </p:sp>
      <p:sp>
        <p:nvSpPr>
          <p:cNvPr id="34" name="Line 56">
            <a:extLst>
              <a:ext uri="{FF2B5EF4-FFF2-40B4-BE49-F238E27FC236}">
                <a16:creationId xmlns:a16="http://schemas.microsoft.com/office/drawing/2014/main" id="{D905B520-2A97-4B08-8945-43432A366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2851572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Line 57">
            <a:extLst>
              <a:ext uri="{FF2B5EF4-FFF2-40B4-BE49-F238E27FC236}">
                <a16:creationId xmlns:a16="http://schemas.microsoft.com/office/drawing/2014/main" id="{F42C4050-BA3B-43E4-89E6-7F4BBBA5C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3838" y="3211934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Rectangle 58">
            <a:extLst>
              <a:ext uri="{FF2B5EF4-FFF2-40B4-BE49-F238E27FC236}">
                <a16:creationId xmlns:a16="http://schemas.microsoft.com/office/drawing/2014/main" id="{47BEDDB5-2F4F-4A7B-BF19-9777920A0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2780134"/>
            <a:ext cx="838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100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2F9657C6-FC50-4224-BC64-B014FF5E9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88" y="2770609"/>
            <a:ext cx="533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8</a:t>
            </a:r>
          </a:p>
        </p:txBody>
      </p:sp>
      <p:sp>
        <p:nvSpPr>
          <p:cNvPr id="38" name="Line 60">
            <a:extLst>
              <a:ext uri="{FF2B5EF4-FFF2-40B4-BE49-F238E27FC236}">
                <a16:creationId xmlns:a16="http://schemas.microsoft.com/office/drawing/2014/main" id="{22C89454-BB72-49FF-BA40-704F09094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3308772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" name="Line 61">
            <a:extLst>
              <a:ext uri="{FF2B5EF4-FFF2-40B4-BE49-F238E27FC236}">
                <a16:creationId xmlns:a16="http://schemas.microsoft.com/office/drawing/2014/main" id="{EE98E4AD-3A79-4980-BB3D-B501C578A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250" y="3715172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" name="Rectangle 62">
            <a:extLst>
              <a:ext uri="{FF2B5EF4-FFF2-40B4-BE49-F238E27FC236}">
                <a16:creationId xmlns:a16="http://schemas.microsoft.com/office/drawing/2014/main" id="{FF887376-C38D-447F-ACC9-4F9786C8F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738" y="3273847"/>
            <a:ext cx="8382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12</a:t>
            </a:r>
          </a:p>
        </p:txBody>
      </p:sp>
      <p:sp>
        <p:nvSpPr>
          <p:cNvPr id="43" name="Rectangle 63">
            <a:extLst>
              <a:ext uri="{FF2B5EF4-FFF2-40B4-BE49-F238E27FC236}">
                <a16:creationId xmlns:a16="http://schemas.microsoft.com/office/drawing/2014/main" id="{628459E6-82B5-49F0-8B7D-4783603CB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88" y="3275285"/>
            <a:ext cx="533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8</a:t>
            </a:r>
          </a:p>
        </p:txBody>
      </p:sp>
      <p:sp>
        <p:nvSpPr>
          <p:cNvPr id="44" name="Line 64">
            <a:extLst>
              <a:ext uri="{FF2B5EF4-FFF2-40B4-BE49-F238E27FC236}">
                <a16:creationId xmlns:a16="http://schemas.microsoft.com/office/drawing/2014/main" id="{2DB77624-A57C-4D90-A09A-B60644325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3765972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" name="Line 65">
            <a:extLst>
              <a:ext uri="{FF2B5EF4-FFF2-40B4-BE49-F238E27FC236}">
                <a16:creationId xmlns:a16="http://schemas.microsoft.com/office/drawing/2014/main" id="{22738614-FDC8-4194-8993-D7F099851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250" y="4148559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0" name="Rectangle 66">
            <a:extLst>
              <a:ext uri="{FF2B5EF4-FFF2-40B4-BE49-F238E27FC236}">
                <a16:creationId xmlns:a16="http://schemas.microsoft.com/office/drawing/2014/main" id="{82D5E55B-E10E-4F82-9CFA-10F290715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88" y="3769494"/>
            <a:ext cx="8382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1</a:t>
            </a:r>
          </a:p>
        </p:txBody>
      </p:sp>
      <p:sp>
        <p:nvSpPr>
          <p:cNvPr id="51" name="Rectangle 67">
            <a:extLst>
              <a:ext uri="{FF2B5EF4-FFF2-40B4-BE49-F238E27FC236}">
                <a16:creationId xmlns:a16="http://schemas.microsoft.com/office/drawing/2014/main" id="{D9CF0A1A-DF3A-4DA9-AB22-881006FC9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88" y="3769493"/>
            <a:ext cx="533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8</a:t>
            </a:r>
          </a:p>
        </p:txBody>
      </p:sp>
      <p:sp>
        <p:nvSpPr>
          <p:cNvPr id="52" name="Rectangle 68">
            <a:extLst>
              <a:ext uri="{FF2B5EF4-FFF2-40B4-BE49-F238E27FC236}">
                <a16:creationId xmlns:a16="http://schemas.microsoft.com/office/drawing/2014/main" id="{1D2EA578-63AD-4232-938F-5645E4097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4203129"/>
            <a:ext cx="838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0</a:t>
            </a:r>
          </a:p>
        </p:txBody>
      </p:sp>
      <p:sp>
        <p:nvSpPr>
          <p:cNvPr id="53" name="Rectangle 70">
            <a:extLst>
              <a:ext uri="{FF2B5EF4-FFF2-40B4-BE49-F238E27FC236}">
                <a16:creationId xmlns:a16="http://schemas.microsoft.com/office/drawing/2014/main" id="{DE30281A-2799-476D-9E3D-6A443E1DB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8" y="3273847"/>
            <a:ext cx="4524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4</a:t>
            </a:r>
          </a:p>
        </p:txBody>
      </p:sp>
      <p:sp>
        <p:nvSpPr>
          <p:cNvPr id="54" name="Rectangle 71">
            <a:extLst>
              <a:ext uri="{FF2B5EF4-FFF2-40B4-BE49-F238E27FC236}">
                <a16:creationId xmlns:a16="http://schemas.microsoft.com/office/drawing/2014/main" id="{DD1990EF-8C09-4649-AEE5-9D98B86C9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8" y="3778672"/>
            <a:ext cx="4524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4</a:t>
            </a:r>
          </a:p>
        </p:txBody>
      </p:sp>
      <p:sp>
        <p:nvSpPr>
          <p:cNvPr id="55" name="Rectangle 72">
            <a:extLst>
              <a:ext uri="{FF2B5EF4-FFF2-40B4-BE49-F238E27FC236}">
                <a16:creationId xmlns:a16="http://schemas.microsoft.com/office/drawing/2014/main" id="{756F058C-6855-44CB-9522-773BF276B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8" y="4210472"/>
            <a:ext cx="4524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1</a:t>
            </a:r>
          </a:p>
        </p:txBody>
      </p:sp>
      <p:sp>
        <p:nvSpPr>
          <p:cNvPr id="56" name="Rectangle 97">
            <a:extLst>
              <a:ext uri="{FF2B5EF4-FFF2-40B4-BE49-F238E27FC236}">
                <a16:creationId xmlns:a16="http://schemas.microsoft.com/office/drawing/2014/main" id="{78B2B621-1DD0-4546-B18E-799AC72D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705" y="2335405"/>
            <a:ext cx="152558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144(O)</a:t>
            </a:r>
          </a:p>
        </p:txBody>
      </p:sp>
      <p:sp>
        <p:nvSpPr>
          <p:cNvPr id="57" name="Text Box 32">
            <a:extLst>
              <a:ext uri="{FF2B5EF4-FFF2-40B4-BE49-F238E27FC236}">
                <a16:creationId xmlns:a16="http://schemas.microsoft.com/office/drawing/2014/main" id="{94983C5E-60C5-473C-891D-8E8483F13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4643289"/>
            <a:ext cx="7191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>
              <a:defRPr>
                <a:solidFill>
                  <a:srgbClr val="000000"/>
                </a:solidFill>
                <a:latin typeface="黑体"/>
                <a:ea typeface="黑体"/>
                <a:cs typeface="黑体"/>
              </a:defRPr>
            </a:lvl1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商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8" name="Text Box 32">
            <a:extLst>
              <a:ext uri="{FF2B5EF4-FFF2-40B4-BE49-F238E27FC236}">
                <a16:creationId xmlns:a16="http://schemas.microsoft.com/office/drawing/2014/main" id="{1CBE2E18-A533-4B75-B011-26FCDCE58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643289"/>
            <a:ext cx="7905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黑体"/>
              </a:rPr>
              <a:t>余数</a:t>
            </a:r>
            <a:endParaRPr lang="en-US" altLang="zh-CN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黑体"/>
            </a:endParaRPr>
          </a:p>
        </p:txBody>
      </p:sp>
      <p:sp>
        <p:nvSpPr>
          <p:cNvPr id="60" name="Rectangle 35">
            <a:extLst>
              <a:ext uri="{FF2B5EF4-FFF2-40B4-BE49-F238E27FC236}">
                <a16:creationId xmlns:a16="http://schemas.microsoft.com/office/drawing/2014/main" id="{48F7DA0E-ED80-47E5-BCA2-06D5EFF39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1700808"/>
            <a:ext cx="2378075" cy="457200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i=0</a:t>
            </a:r>
          </a:p>
        </p:txBody>
      </p:sp>
      <p:sp>
        <p:nvSpPr>
          <p:cNvPr id="61" name="Rectangle 36">
            <a:extLst>
              <a:ext uri="{FF2B5EF4-FFF2-40B4-BE49-F238E27FC236}">
                <a16:creationId xmlns:a16="http://schemas.microsoft.com/office/drawing/2014/main" id="{6CADD40C-0009-46C2-97AA-C8E38407D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2158008"/>
            <a:ext cx="2378075" cy="1371600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" name="Rectangle 39">
            <a:extLst>
              <a:ext uri="{FF2B5EF4-FFF2-40B4-BE49-F238E27FC236}">
                <a16:creationId xmlns:a16="http://schemas.microsoft.com/office/drawing/2014/main" id="{CF4A35AC-CE06-4FD8-8A96-309C0E788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990" y="2539008"/>
            <a:ext cx="2016125" cy="990600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3" name="Text Box 40">
            <a:extLst>
              <a:ext uri="{FF2B5EF4-FFF2-40B4-BE49-F238E27FC236}">
                <a16:creationId xmlns:a16="http://schemas.microsoft.com/office/drawing/2014/main" id="{5EC8E51C-68B0-42BF-800F-649A9DFB9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265" y="2102246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x!=0</a:t>
            </a:r>
          </a:p>
        </p:txBody>
      </p:sp>
      <p:sp>
        <p:nvSpPr>
          <p:cNvPr id="64" name="Text Box 41">
            <a:extLst>
              <a:ext uri="{FF2B5EF4-FFF2-40B4-BE49-F238E27FC236}">
                <a16:creationId xmlns:a16="http://schemas.microsoft.com/office/drawing/2014/main" id="{8116277C-4DBF-4FBC-81BB-0C323447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015" y="2535833"/>
            <a:ext cx="2517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a[i]=x%8</a:t>
            </a:r>
          </a:p>
        </p:txBody>
      </p:sp>
      <p:sp>
        <p:nvSpPr>
          <p:cNvPr id="65" name="Text Box 42">
            <a:extLst>
              <a:ext uri="{FF2B5EF4-FFF2-40B4-BE49-F238E27FC236}">
                <a16:creationId xmlns:a16="http://schemas.microsoft.com/office/drawing/2014/main" id="{C8F5A927-7936-448E-B322-47AADF567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427" y="2823170"/>
            <a:ext cx="2374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>
                <a:solidFill>
                  <a:srgbClr val="000000"/>
                </a:solidFill>
              </a:rPr>
              <a:t>x=x/8</a:t>
            </a:r>
          </a:p>
        </p:txBody>
      </p:sp>
      <p:sp>
        <p:nvSpPr>
          <p:cNvPr id="66" name="Text Box 42">
            <a:extLst>
              <a:ext uri="{FF2B5EF4-FFF2-40B4-BE49-F238E27FC236}">
                <a16:creationId xmlns:a16="http://schemas.microsoft.com/office/drawing/2014/main" id="{3822445E-D1C5-4376-9F76-C655A4BA4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427" y="3112095"/>
            <a:ext cx="2374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i++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54370675-3409-4FA4-A806-304B5D708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970" y="4093071"/>
            <a:ext cx="439403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位八进制数码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</a:rPr>
              <a:t>八进制数码存储在数组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中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 	a[0]</a:t>
            </a:r>
            <a:r>
              <a:rPr lang="zh-CN" altLang="en-US" dirty="0">
                <a:solidFill>
                  <a:srgbClr val="000000"/>
                </a:solidFill>
              </a:rPr>
              <a:t>：最低位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</a:rPr>
              <a:t>	a[i-1]</a:t>
            </a:r>
            <a:r>
              <a:rPr lang="zh-CN" altLang="en-US" dirty="0">
                <a:solidFill>
                  <a:srgbClr val="000000"/>
                </a:solidFill>
              </a:rPr>
              <a:t>：最高位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8" name="Text Box 32">
            <a:extLst>
              <a:ext uri="{FF2B5EF4-FFF2-40B4-BE49-F238E27FC236}">
                <a16:creationId xmlns:a16="http://schemas.microsoft.com/office/drawing/2014/main" id="{367B5299-45D5-4496-9B4C-233EA934B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250" y="5445819"/>
            <a:ext cx="1511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Arial" charset="0"/>
                <a:ea typeface="宋体" charset="0"/>
              </a:rPr>
              <a:t>用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宋体" charset="0"/>
              </a:rPr>
              <a:t>纪录</a:t>
            </a:r>
            <a:endParaRPr lang="en-US" altLang="zh-CN" dirty="0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69" name="Text Box 32">
            <a:extLst>
              <a:ext uri="{FF2B5EF4-FFF2-40B4-BE49-F238E27FC236}">
                <a16:creationId xmlns:a16="http://schemas.microsoft.com/office/drawing/2014/main" id="{BD7EB291-DFC7-40E0-AECF-E1D0EBD01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938" y="5445224"/>
            <a:ext cx="19413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Arial" charset="0"/>
                <a:ea typeface="宋体" charset="0"/>
              </a:rPr>
              <a:t>用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a[i]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宋体" charset="0"/>
              </a:rPr>
              <a:t>纪录</a:t>
            </a:r>
            <a:endParaRPr lang="en-US" altLang="zh-CN" dirty="0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70" name="Text Box 32">
            <a:extLst>
              <a:ext uri="{FF2B5EF4-FFF2-40B4-BE49-F238E27FC236}">
                <a16:creationId xmlns:a16="http://schemas.microsoft.com/office/drawing/2014/main" id="{46CDC736-43B7-4D75-8DD9-7B14F3F64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5867499"/>
            <a:ext cx="151288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初值为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A512D8A-E1D2-4222-9FED-94C73323E5E5}"/>
              </a:ext>
            </a:extLst>
          </p:cNvPr>
          <p:cNvSpPr/>
          <p:nvPr/>
        </p:nvSpPr>
        <p:spPr bwMode="auto">
          <a:xfrm>
            <a:off x="773113" y="2705292"/>
            <a:ext cx="3204000" cy="2304000"/>
          </a:xfrm>
          <a:prstGeom prst="rect">
            <a:avLst/>
          </a:prstGeom>
          <a:noFill/>
          <a:ln w="19050" cap="sq" cmpd="sng" algn="ctr">
            <a:solidFill>
              <a:schemeClr val="bg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0054C7B-52FD-4865-9D8D-FD0EE7B82D36}"/>
              </a:ext>
            </a:extLst>
          </p:cNvPr>
          <p:cNvCxnSpPr>
            <a:cxnSpLocks/>
          </p:cNvCxnSpPr>
          <p:nvPr/>
        </p:nvCxnSpPr>
        <p:spPr bwMode="auto">
          <a:xfrm>
            <a:off x="2592388" y="4898108"/>
            <a:ext cx="0" cy="613877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AD9EA3D-2AFC-48C6-99EF-786237E6694D}"/>
              </a:ext>
            </a:extLst>
          </p:cNvPr>
          <p:cNvCxnSpPr>
            <a:cxnSpLocks/>
            <a:endCxn id="68" idx="0"/>
          </p:cNvCxnSpPr>
          <p:nvPr/>
        </p:nvCxnSpPr>
        <p:spPr bwMode="auto">
          <a:xfrm flipH="1">
            <a:off x="1613900" y="4869160"/>
            <a:ext cx="221796" cy="576659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 Box 32">
            <a:extLst>
              <a:ext uri="{FF2B5EF4-FFF2-40B4-BE49-F238E27FC236}">
                <a16:creationId xmlns:a16="http://schemas.microsoft.com/office/drawing/2014/main" id="{22C5510F-0462-4163-B543-40CA85F2B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525" y="3707740"/>
            <a:ext cx="29511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>
                <a:solidFill>
                  <a:srgbClr val="00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最终获得的值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108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5" grpId="0"/>
      <p:bldP spid="41" grpId="0"/>
      <p:bldP spid="28" grpId="0" animBg="1"/>
      <p:bldP spid="29" grpId="0" animBg="1"/>
      <p:bldP spid="30" grpId="0" autoUpdateAnimBg="0"/>
      <p:bldP spid="31" grpId="0" autoUpdateAnimBg="0"/>
      <p:bldP spid="32" grpId="0" autoUpdateAnimBg="0"/>
      <p:bldP spid="33" grpId="0" autoUpdateAnimBg="0"/>
      <p:bldP spid="36" grpId="0" autoUpdateAnimBg="0"/>
      <p:bldP spid="37" grpId="0" autoUpdateAnimBg="0"/>
      <p:bldP spid="40" grpId="0" autoUpdateAnimBg="0"/>
      <p:bldP spid="43" grpId="0" autoUpdateAnimBg="0"/>
      <p:bldP spid="50" grpId="0" autoUpdateAnimBg="0"/>
      <p:bldP spid="51" grpId="0" autoUpdateAnimBg="0"/>
      <p:bldP spid="52" grpId="0" autoUpdateAnimBg="0"/>
      <p:bldP spid="52" grpId="1"/>
      <p:bldP spid="53" grpId="0" autoUpdateAnimBg="0"/>
      <p:bldP spid="54" grpId="0" autoUpdateAnimBg="0"/>
      <p:bldP spid="55" grpId="0" autoUpdateAnimBg="0"/>
      <p:bldP spid="56" grpId="0"/>
      <p:bldP spid="57" grpId="0" autoUpdateAnimBg="0"/>
      <p:bldP spid="58" grpId="0" autoUpdateAnimBg="0"/>
      <p:bldP spid="60" grpId="0" animBg="1" autoUpdateAnimBg="0"/>
      <p:bldP spid="61" grpId="0" animBg="1"/>
      <p:bldP spid="62" grpId="0" animBg="1"/>
      <p:bldP spid="63" grpId="0" autoUpdateAnimBg="0"/>
      <p:bldP spid="64" grpId="0" autoUpdateAnimBg="0"/>
      <p:bldP spid="65" grpId="0" autoUpdateAnimBg="0"/>
      <p:bldP spid="66" grpId="0" autoUpdateAnimBg="0"/>
      <p:bldP spid="67" grpId="0" build="p" autoUpdateAnimBg="0"/>
      <p:bldP spid="68" grpId="0" autoUpdateAnimBg="0"/>
      <p:bldP spid="69" grpId="0" autoUpdateAnimBg="0"/>
      <p:bldP spid="70" grpId="0" autoUpdateAnimBg="0"/>
      <p:bldP spid="71" grpId="0" animBg="1"/>
      <p:bldP spid="7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76" name="Text Box 52">
            <a:extLst>
              <a:ext uri="{FF2B5EF4-FFF2-40B4-BE49-F238E27FC236}">
                <a16:creationId xmlns:a16="http://schemas.microsoft.com/office/drawing/2014/main" id="{72DEA1E9-4E62-4D49-B857-6BCB5C19B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99" y="471323"/>
            <a:ext cx="5308551" cy="5982013"/>
          </a:xfrm>
          <a:prstGeom prst="rect">
            <a:avLst/>
          </a:prstGeom>
          <a:noFill/>
          <a:ln w="76200" cap="sq" cmpd="sng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72000" rIns="0" bIns="0">
            <a:spAutoFit/>
          </a:bodyPr>
          <a:lstStyle/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#include "iostream"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marL="72000"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main()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 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	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a[20],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i,x,j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i=0;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&gt;&gt;x;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(x!=0)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	{   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 		a[i]=x%8;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x=x/8; 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 		i++; 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	}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(j=i-1;j&gt;=0;j--)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&lt;&lt;a[j];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0535D72E-7F41-4A1C-BC70-846DF3EBD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2492896"/>
            <a:ext cx="2378075" cy="457200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i=0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3B3F9ADC-DB1E-4D5E-8F8D-442D675FD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2950096"/>
            <a:ext cx="2378075" cy="1371600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Rectangle 39">
            <a:extLst>
              <a:ext uri="{FF2B5EF4-FFF2-40B4-BE49-F238E27FC236}">
                <a16:creationId xmlns:a16="http://schemas.microsoft.com/office/drawing/2014/main" id="{2EFCE79D-312D-4D3A-BFAF-D62A0AF79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118" y="3331096"/>
            <a:ext cx="2016125" cy="990600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Text Box 40">
            <a:extLst>
              <a:ext uri="{FF2B5EF4-FFF2-40B4-BE49-F238E27FC236}">
                <a16:creationId xmlns:a16="http://schemas.microsoft.com/office/drawing/2014/main" id="{D9284E9C-6382-49CA-9F9B-DFE8D6977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0393" y="2894334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x!=0</a:t>
            </a:r>
          </a:p>
        </p:txBody>
      </p:sp>
      <p:sp>
        <p:nvSpPr>
          <p:cNvPr id="18" name="Text Box 41">
            <a:extLst>
              <a:ext uri="{FF2B5EF4-FFF2-40B4-BE49-F238E27FC236}">
                <a16:creationId xmlns:a16="http://schemas.microsoft.com/office/drawing/2014/main" id="{01C7C103-8A6A-46BB-BAA0-C271D9F10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143" y="3327921"/>
            <a:ext cx="2517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a[i]=x%8</a:t>
            </a:r>
          </a:p>
        </p:txBody>
      </p:sp>
      <p:sp>
        <p:nvSpPr>
          <p:cNvPr id="19" name="Text Box 42">
            <a:extLst>
              <a:ext uri="{FF2B5EF4-FFF2-40B4-BE49-F238E27FC236}">
                <a16:creationId xmlns:a16="http://schemas.microsoft.com/office/drawing/2014/main" id="{824DE1FA-F854-4AD0-980B-DE8987C1C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7555" y="3615258"/>
            <a:ext cx="2374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>
                <a:solidFill>
                  <a:srgbClr val="000000"/>
                </a:solidFill>
              </a:rPr>
              <a:t>x=x/8</a:t>
            </a:r>
          </a:p>
        </p:txBody>
      </p:sp>
      <p:sp>
        <p:nvSpPr>
          <p:cNvPr id="20" name="Text Box 42">
            <a:extLst>
              <a:ext uri="{FF2B5EF4-FFF2-40B4-BE49-F238E27FC236}">
                <a16:creationId xmlns:a16="http://schemas.microsoft.com/office/drawing/2014/main" id="{39802765-A01F-49F4-912A-6A037AFA0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7555" y="3904183"/>
            <a:ext cx="2374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i++</a:t>
            </a:r>
          </a:p>
        </p:txBody>
      </p:sp>
    </p:spTree>
    <p:extLst>
      <p:ext uri="{BB962C8B-B14F-4D97-AF65-F5344CB8AC3E}">
        <p14:creationId xmlns:p14="http://schemas.microsoft.com/office/powerpoint/2010/main" val="200016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947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947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9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9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9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9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9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9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9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9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9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9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9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9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9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9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9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9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94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94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94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94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94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94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94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94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594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594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594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594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594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594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76" grpId="0" build="p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76" name="Text Box 52">
            <a:extLst>
              <a:ext uri="{FF2B5EF4-FFF2-40B4-BE49-F238E27FC236}">
                <a16:creationId xmlns:a16="http://schemas.microsoft.com/office/drawing/2014/main" id="{72DEA1E9-4E62-4D49-B857-6BCB5C19B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78" y="476672"/>
            <a:ext cx="2664296" cy="5612681"/>
          </a:xfrm>
          <a:prstGeom prst="rect">
            <a:avLst/>
          </a:prstGeom>
          <a:noFill/>
          <a:ln w="28575" cap="sq" cmpd="sng">
            <a:solidFill>
              <a:schemeClr val="bg2">
                <a:lumMod val="60000"/>
                <a:lumOff val="40000"/>
              </a:schemeClr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72000" rIns="0" bIns="0">
            <a:spAutoFit/>
          </a:bodyPr>
          <a:lstStyle/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……</a:t>
            </a:r>
          </a:p>
          <a:p>
            <a:pPr marL="72000"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main()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 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a[20],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i,x,j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i=0;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&gt;&gt;x;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dirty="0">
                <a:latin typeface="Arial" charset="0"/>
                <a:ea typeface="宋体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(x!=0)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{   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 a[i]=x%8;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 x=x/8; 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 i++; 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}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dirty="0">
                <a:latin typeface="Arial" charset="0"/>
                <a:ea typeface="宋体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(j=i-1;j&gt;=0;j--)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&lt;&lt;a[j];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49A7191-7692-468E-8B35-81C4E4DD9D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45422" y="1107697"/>
            <a:ext cx="504825" cy="0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35">
            <a:extLst>
              <a:ext uri="{FF2B5EF4-FFF2-40B4-BE49-F238E27FC236}">
                <a16:creationId xmlns:a16="http://schemas.microsoft.com/office/drawing/2014/main" id="{FA4E68E2-737B-4DA2-8DE1-B358ECCF4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722" y="886693"/>
            <a:ext cx="1116806" cy="71913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12" name="Line 37">
            <a:extLst>
              <a:ext uri="{FF2B5EF4-FFF2-40B4-BE49-F238E27FC236}">
                <a16:creationId xmlns:a16="http://schemas.microsoft.com/office/drawing/2014/main" id="{F218E4B0-BAF6-4C3C-A503-8FE96EDEE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4685" y="1247056"/>
            <a:ext cx="9350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13" name="Text Box 38">
            <a:extLst>
              <a:ext uri="{FF2B5EF4-FFF2-40B4-BE49-F238E27FC236}">
                <a16:creationId xmlns:a16="http://schemas.microsoft.com/office/drawing/2014/main" id="{2CF45E97-3B25-42A0-B687-30BC18665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010" y="980356"/>
            <a:ext cx="935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zh</a:t>
            </a:r>
            <a:endParaRPr lang="en-US" altLang="zh-CN" dirty="0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21" name="Line 39">
            <a:extLst>
              <a:ext uri="{FF2B5EF4-FFF2-40B4-BE49-F238E27FC236}">
                <a16:creationId xmlns:a16="http://schemas.microsoft.com/office/drawing/2014/main" id="{4D3AE244-E354-4C3D-9DCE-4529BB3E5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868" y="1243881"/>
            <a:ext cx="79375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2" name="Text Box 40">
            <a:extLst>
              <a:ext uri="{FF2B5EF4-FFF2-40B4-BE49-F238E27FC236}">
                <a16:creationId xmlns:a16="http://schemas.microsoft.com/office/drawing/2014/main" id="{D60737B4-1B6A-4788-B94E-28E4CEC2E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360" y="996231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0" dirty="0">
                <a:solidFill>
                  <a:srgbClr val="000000"/>
                </a:solidFill>
                <a:ea typeface="黑体" charset="0"/>
                <a:cs typeface="黑体" charset="0"/>
              </a:rPr>
              <a:t>转换</a:t>
            </a:r>
          </a:p>
        </p:txBody>
      </p:sp>
      <p:sp>
        <p:nvSpPr>
          <p:cNvPr id="23" name="Text Box 44">
            <a:extLst>
              <a:ext uri="{FF2B5EF4-FFF2-40B4-BE49-F238E27FC236}">
                <a16:creationId xmlns:a16="http://schemas.microsoft.com/office/drawing/2014/main" id="{8BD789B3-5098-4E5C-B2BF-D46005EC9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151" y="471612"/>
            <a:ext cx="14382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输入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ea typeface="仿宋_GB2312" pitchFamily="49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</a:rPr>
              <a:t>个整数</a:t>
            </a:r>
          </a:p>
        </p:txBody>
      </p:sp>
      <p:sp>
        <p:nvSpPr>
          <p:cNvPr id="24" name="Text Box 44">
            <a:extLst>
              <a:ext uri="{FF2B5EF4-FFF2-40B4-BE49-F238E27FC236}">
                <a16:creationId xmlns:a16="http://schemas.microsoft.com/office/drawing/2014/main" id="{5ADECCDA-30F7-43AE-A93B-8D8FEDB39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390" y="404664"/>
            <a:ext cx="1511300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输出：</a:t>
            </a:r>
            <a:endParaRPr lang="en-US" altLang="zh-CN" dirty="0">
              <a:solidFill>
                <a:srgbClr val="000000"/>
              </a:solidFill>
              <a:latin typeface="黑体" pitchFamily="49" charset="-122"/>
              <a:ea typeface="仿宋_GB2312" pitchFamily="49" charset="-122"/>
            </a:endParaRPr>
          </a:p>
          <a:p>
            <a:pPr eaLnBrk="1" hangingPunct="1">
              <a:lnSpc>
                <a:spcPts val="38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各位数码</a:t>
            </a:r>
          </a:p>
          <a:p>
            <a:pPr eaLnBrk="1" hangingPunct="1">
              <a:lnSpc>
                <a:spcPts val="38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位数</a:t>
            </a:r>
            <a:endParaRPr lang="zh-CN" altLang="en-US" dirty="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25" name="Text Box 44">
            <a:extLst>
              <a:ext uri="{FF2B5EF4-FFF2-40B4-BE49-F238E27FC236}">
                <a16:creationId xmlns:a16="http://schemas.microsoft.com/office/drawing/2014/main" id="{2C3282BB-2590-43E9-A092-C29DB50EC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714" y="831652"/>
            <a:ext cx="17287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在数组</a:t>
            </a: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</a:p>
        </p:txBody>
      </p:sp>
      <p:sp>
        <p:nvSpPr>
          <p:cNvPr id="26" name="Text Box 44">
            <a:extLst>
              <a:ext uri="{FF2B5EF4-FFF2-40B4-BE49-F238E27FC236}">
                <a16:creationId xmlns:a16="http://schemas.microsoft.com/office/drawing/2014/main" id="{FBD8174B-1255-41CC-BEE5-584AD7157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722" y="1412776"/>
            <a:ext cx="165678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在变量</a:t>
            </a:r>
            <a:r>
              <a:rPr lang="en-US" altLang="zh-CN" dirty="0" err="1">
                <a:solidFill>
                  <a:srgbClr val="000000"/>
                </a:solidFill>
                <a:ea typeface="仿宋_GB2312" pitchFamily="49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</a:p>
        </p:txBody>
      </p:sp>
      <p:cxnSp>
        <p:nvCxnSpPr>
          <p:cNvPr id="28" name="直接箭头连接符 70">
            <a:extLst>
              <a:ext uri="{FF2B5EF4-FFF2-40B4-BE49-F238E27FC236}">
                <a16:creationId xmlns:a16="http://schemas.microsoft.com/office/drawing/2014/main" id="{06CBAF1E-959A-4D24-9B2E-3DCFB6E193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98666" y="1605831"/>
            <a:ext cx="504825" cy="0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 Box 42">
            <a:extLst>
              <a:ext uri="{FF2B5EF4-FFF2-40B4-BE49-F238E27FC236}">
                <a16:creationId xmlns:a16="http://schemas.microsoft.com/office/drawing/2014/main" id="{FB74F9B2-E954-4630-AD0C-9292F600F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306" y="1988840"/>
            <a:ext cx="38884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整型简单变量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x</a:t>
            </a:r>
          </a:p>
          <a:p>
            <a:pPr marL="0" indent="0" eaLnBrk="1" hangingPunct="1">
              <a:buClr>
                <a:srgbClr val="FF0000"/>
              </a:buClr>
              <a:defRPr/>
            </a:pPr>
            <a:r>
              <a:rPr lang="zh-CN" altLang="en-US" dirty="0">
                <a:solidFill>
                  <a:srgbClr val="000000"/>
                </a:solidFill>
              </a:rPr>
              <a:t>     接收输入的一个整数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30" name="Text Box 44">
            <a:extLst>
              <a:ext uri="{FF2B5EF4-FFF2-40B4-BE49-F238E27FC236}">
                <a16:creationId xmlns:a16="http://schemas.microsoft.com/office/drawing/2014/main" id="{3042440A-B015-4EC6-AA3E-CF53C5BC7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266" y="1628800"/>
            <a:ext cx="2882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函数参数</a:t>
            </a:r>
            <a:endParaRPr lang="zh-CN" altLang="en-US" dirty="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1" name="Text Box 42">
            <a:extLst>
              <a:ext uri="{FF2B5EF4-FFF2-40B4-BE49-F238E27FC236}">
                <a16:creationId xmlns:a16="http://schemas.microsoft.com/office/drawing/2014/main" id="{3B691FF8-DC64-405F-B268-6144875AE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306" y="2708920"/>
            <a:ext cx="36479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整型数组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a</a:t>
            </a:r>
          </a:p>
          <a:p>
            <a:pPr marL="0" indent="0" eaLnBrk="1" hangingPunct="1">
              <a:buClr>
                <a:srgbClr val="FF0000"/>
              </a:buClr>
              <a:defRPr/>
            </a:pPr>
            <a:r>
              <a:rPr lang="zh-CN" altLang="en-US" dirty="0">
                <a:solidFill>
                  <a:srgbClr val="000000"/>
                </a:solidFill>
              </a:rPr>
              <a:t>     带回各位八进制数码</a:t>
            </a:r>
            <a:r>
              <a:rPr lang="en-US" altLang="zh-CN" dirty="0">
                <a:solidFill>
                  <a:srgbClr val="000000"/>
                </a:solidFill>
              </a:rPr>
              <a:t>       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32" name="Text Box 44">
            <a:extLst>
              <a:ext uri="{FF2B5EF4-FFF2-40B4-BE49-F238E27FC236}">
                <a16:creationId xmlns:a16="http://schemas.microsoft.com/office/drawing/2014/main" id="{7FD4C6C5-A5BC-4DA5-A8B0-5735F3D3C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267" y="3483399"/>
            <a:ext cx="460851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函数值及类型</a:t>
            </a: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1" eaLnBrk="1" hangingPunct="1">
              <a:lnSpc>
                <a:spcPts val="3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需要用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返回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中的值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lvl="1" eaLnBrk="1" hangingPunct="1">
              <a:lnSpc>
                <a:spcPts val="3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黑体" pitchFamily="49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  <a:cs typeface="黑体" pitchFamily="49" charset="-122"/>
              </a:rPr>
              <a:t>的类型为整型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  <a:cs typeface="黑体" pitchFamily="49" charset="-122"/>
            </a:endParaRPr>
          </a:p>
          <a:p>
            <a:pPr lvl="1" eaLnBrk="1" hangingPunct="1">
              <a:lnSpc>
                <a:spcPts val="3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黑体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  <a:cs typeface="黑体" pitchFamily="49" charset="-122"/>
              </a:rPr>
              <a:t>函数类型为整型</a:t>
            </a:r>
            <a:endParaRPr lang="zh-CN" altLang="en-US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33" name="Text Box 44">
            <a:extLst>
              <a:ext uri="{FF2B5EF4-FFF2-40B4-BE49-F238E27FC236}">
                <a16:creationId xmlns:a16="http://schemas.microsoft.com/office/drawing/2014/main" id="{B9947101-8568-4DEC-BC8B-73F495A77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290" y="5085184"/>
            <a:ext cx="36718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rgbClr val="0000CC"/>
              </a:buClr>
              <a:buFont typeface="Wingdings" panose="05000000000000000000" pitchFamily="2" charset="2"/>
              <a:buChar char="F"/>
              <a:defRPr>
                <a:solidFill>
                  <a:srgbClr val="00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en-US" altLang="zh-CN" dirty="0" err="1"/>
              <a:t>zh</a:t>
            </a:r>
            <a:r>
              <a:rPr lang="zh-CN" altLang="en-US" dirty="0"/>
              <a:t>函数框架</a:t>
            </a:r>
            <a:endParaRPr lang="en-US" altLang="zh-CN" dirty="0"/>
          </a:p>
        </p:txBody>
      </p:sp>
      <p:sp>
        <p:nvSpPr>
          <p:cNvPr id="34" name="Text Box 49">
            <a:extLst>
              <a:ext uri="{FF2B5EF4-FFF2-40B4-BE49-F238E27FC236}">
                <a16:creationId xmlns:a16="http://schemas.microsoft.com/office/drawing/2014/main" id="{7040E55B-54F2-4C20-8863-280E4DE5E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4530" y="5229200"/>
            <a:ext cx="2992780" cy="1304331"/>
          </a:xfrm>
          <a:prstGeom prst="rect">
            <a:avLst/>
          </a:prstGeom>
          <a:noFill/>
          <a:ln w="50800" cap="sq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42875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defRPr/>
            </a:pP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zh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x,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a[ ])</a:t>
            </a:r>
          </a:p>
          <a:p>
            <a:pPr eaLnBrk="1" hangingPunct="1">
              <a:lnSpc>
                <a:spcPts val="35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{     ……</a:t>
            </a:r>
          </a:p>
          <a:p>
            <a:pPr eaLnBrk="1" hangingPunct="1">
              <a:lnSpc>
                <a:spcPts val="35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en-US" altLang="zh-CN" dirty="0">
                <a:solidFill>
                  <a:srgbClr val="0000CC"/>
                </a:solidFill>
              </a:rPr>
              <a:t>return</a:t>
            </a:r>
            <a:r>
              <a:rPr lang="en-US" altLang="zh-CN" dirty="0">
                <a:solidFill>
                  <a:srgbClr val="000000"/>
                </a:solidFill>
              </a:rPr>
              <a:t> i;     }</a:t>
            </a:r>
          </a:p>
        </p:txBody>
      </p:sp>
    </p:spTree>
    <p:extLst>
      <p:ext uri="{BB962C8B-B14F-4D97-AF65-F5344CB8AC3E}">
        <p14:creationId xmlns:p14="http://schemas.microsoft.com/office/powerpoint/2010/main" val="258919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3" grpId="0" autoUpdateAnimBg="0"/>
      <p:bldP spid="22" grpId="0" autoUpdateAnimBg="0"/>
      <p:bldP spid="23" grpId="0" build="p" autoUpdateAnimBg="0"/>
      <p:bldP spid="24" grpId="0" build="p" autoUpdateAnimBg="0"/>
      <p:bldP spid="25" grpId="0" autoUpdateAnimBg="0"/>
      <p:bldP spid="26" grpId="0" autoUpdateAnimBg="0"/>
      <p:bldP spid="29" grpId="0" build="p" autoUpdateAnimBg="0"/>
      <p:bldP spid="30" grpId="0" build="p" autoUpdateAnimBg="0"/>
      <p:bldP spid="31" grpId="0" build="p" autoUpdateAnimBg="0"/>
      <p:bldP spid="32" grpId="0" build="p" bldLvl="2" autoUpdateAnimBg="0"/>
      <p:bldP spid="33" grpId="0" build="p" autoUpdateAnimBg="0"/>
      <p:bldP spid="34" grpId="0" build="p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76" name="Text Box 52">
            <a:extLst>
              <a:ext uri="{FF2B5EF4-FFF2-40B4-BE49-F238E27FC236}">
                <a16:creationId xmlns:a16="http://schemas.microsoft.com/office/drawing/2014/main" id="{72DEA1E9-4E62-4D49-B857-6BCB5C19B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0" y="62694"/>
            <a:ext cx="8581108" cy="6805315"/>
          </a:xfrm>
          <a:prstGeom prst="rect">
            <a:avLst/>
          </a:prstGeom>
          <a:noFill/>
          <a:ln w="76200" cap="sq" cmpd="sng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72000" rIns="0" bIns="0">
            <a:spAutoFit/>
          </a:bodyPr>
          <a:lstStyle/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#include "iostream"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zh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x,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a[])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 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=0;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while(x!=0)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{   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 a[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]=x%8; x=x/8; 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++; 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}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main()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s[50],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m,k,j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zh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,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[]);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&gt;&gt;m;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k=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charset="0"/>
              </a:rPr>
              <a:t>zh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charset="0"/>
              </a:rPr>
              <a:t>m,s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for(j=k-1;j&gt;=0;j--)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&lt;&lt;s[j]; 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</p:txBody>
      </p:sp>
      <p:grpSp>
        <p:nvGrpSpPr>
          <p:cNvPr id="19506" name="组 63">
            <a:extLst>
              <a:ext uri="{FF2B5EF4-FFF2-40B4-BE49-F238E27FC236}">
                <a16:creationId xmlns:a16="http://schemas.microsoft.com/office/drawing/2014/main" id="{3D820219-6FB7-44B5-A01A-A6311C27B020}"/>
              </a:ext>
            </a:extLst>
          </p:cNvPr>
          <p:cNvGrpSpPr>
            <a:grpSpLocks/>
          </p:cNvGrpSpPr>
          <p:nvPr/>
        </p:nvGrpSpPr>
        <p:grpSpPr bwMode="auto">
          <a:xfrm>
            <a:off x="5220072" y="2061393"/>
            <a:ext cx="2806700" cy="1871663"/>
            <a:chOff x="5149676" y="3356992"/>
            <a:chExt cx="2806948" cy="1871663"/>
          </a:xfrm>
        </p:grpSpPr>
        <p:sp>
          <p:nvSpPr>
            <p:cNvPr id="19507" name="Rectangle 35">
              <a:extLst>
                <a:ext uri="{FF2B5EF4-FFF2-40B4-BE49-F238E27FC236}">
                  <a16:creationId xmlns:a16="http://schemas.microsoft.com/office/drawing/2014/main" id="{57A03F6D-136D-4DA2-B0AC-301E6B3D3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676" y="3356992"/>
              <a:ext cx="2378075" cy="457200"/>
            </a:xfrm>
            <a:prstGeom prst="rect">
              <a:avLst/>
            </a:prstGeom>
            <a:solidFill>
              <a:srgbClr val="FFFFFF"/>
            </a:solidFill>
            <a:ln w="381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i=0</a:t>
              </a:r>
            </a:p>
          </p:txBody>
        </p:sp>
        <p:sp>
          <p:nvSpPr>
            <p:cNvPr id="19508" name="Rectangle 36">
              <a:extLst>
                <a:ext uri="{FF2B5EF4-FFF2-40B4-BE49-F238E27FC236}">
                  <a16:creationId xmlns:a16="http://schemas.microsoft.com/office/drawing/2014/main" id="{3859F2E7-2B42-49E5-9BC6-19B0E9EA7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676" y="3814192"/>
              <a:ext cx="2378075" cy="1371600"/>
            </a:xfrm>
            <a:prstGeom prst="rect">
              <a:avLst/>
            </a:prstGeom>
            <a:solidFill>
              <a:srgbClr val="FFFFFF"/>
            </a:solidFill>
            <a:ln w="381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509" name="Rectangle 39">
              <a:extLst>
                <a:ext uri="{FF2B5EF4-FFF2-40B4-BE49-F238E27FC236}">
                  <a16:creationId xmlns:a16="http://schemas.microsoft.com/office/drawing/2014/main" id="{626CE2DF-3AF5-4862-85E7-09E1D3173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626" y="4195192"/>
              <a:ext cx="2016125" cy="99060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510" name="Text Box 40">
              <a:extLst>
                <a:ext uri="{FF2B5EF4-FFF2-40B4-BE49-F238E27FC236}">
                  <a16:creationId xmlns:a16="http://schemas.microsoft.com/office/drawing/2014/main" id="{604A1A6B-B76E-4A6B-A849-4B33556B1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5901" y="3759126"/>
              <a:ext cx="15240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rgbClr val="000000"/>
                  </a:solidFill>
                </a:rPr>
                <a:t>x!=0</a:t>
              </a:r>
            </a:p>
          </p:txBody>
        </p:sp>
        <p:sp>
          <p:nvSpPr>
            <p:cNvPr id="19511" name="Text Box 41">
              <a:extLst>
                <a:ext uri="{FF2B5EF4-FFF2-40B4-BE49-F238E27FC236}">
                  <a16:creationId xmlns:a16="http://schemas.microsoft.com/office/drawing/2014/main" id="{5F56A8E1-4004-46A5-B56C-6A50C4583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8601" y="4192017"/>
              <a:ext cx="25177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  a[i]=x%8</a:t>
              </a:r>
            </a:p>
          </p:txBody>
        </p:sp>
        <p:sp>
          <p:nvSpPr>
            <p:cNvPr id="19512" name="Text Box 42">
              <a:extLst>
                <a:ext uri="{FF2B5EF4-FFF2-40B4-BE49-F238E27FC236}">
                  <a16:creationId xmlns:a16="http://schemas.microsoft.com/office/drawing/2014/main" id="{F498CE7F-A972-4077-A9AC-5A73785EB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8601" y="4479355"/>
              <a:ext cx="23749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  x=x/8</a:t>
              </a:r>
            </a:p>
          </p:txBody>
        </p:sp>
        <p:sp>
          <p:nvSpPr>
            <p:cNvPr id="19513" name="Text Box 42">
              <a:extLst>
                <a:ext uri="{FF2B5EF4-FFF2-40B4-BE49-F238E27FC236}">
                  <a16:creationId xmlns:a16="http://schemas.microsoft.com/office/drawing/2014/main" id="{D5AEA237-A113-4441-8D8B-892950AAE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1724" y="4768280"/>
              <a:ext cx="23749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i++</a:t>
              </a:r>
            </a:p>
          </p:txBody>
        </p:sp>
      </p:grpSp>
      <p:sp>
        <p:nvSpPr>
          <p:cNvPr id="60" name="Text Box 50">
            <a:extLst>
              <a:ext uri="{FF2B5EF4-FFF2-40B4-BE49-F238E27FC236}">
                <a16:creationId xmlns:a16="http://schemas.microsoft.com/office/drawing/2014/main" id="{DAEF27B4-2660-4510-98CA-CE2CB38E1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7128" y="4797152"/>
            <a:ext cx="2159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marL="0" indent="0" eaLnBrk="1" hangingPunct="1">
              <a:defRPr/>
            </a:pPr>
            <a:r>
              <a:rPr lang="en-US" altLang="zh-CN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  <a:cs typeface="仿宋_GB2312" charset="0"/>
              </a:rPr>
              <a:t>//</a:t>
            </a:r>
            <a:r>
              <a:rPr lang="zh-CN" altLang="en-US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  <a:cs typeface="仿宋_GB2312" charset="0"/>
              </a:rPr>
              <a:t>函数声明</a:t>
            </a:r>
          </a:p>
        </p:txBody>
      </p:sp>
      <p:sp>
        <p:nvSpPr>
          <p:cNvPr id="61" name="Text Box 50">
            <a:extLst>
              <a:ext uri="{FF2B5EF4-FFF2-40B4-BE49-F238E27FC236}">
                <a16:creationId xmlns:a16="http://schemas.microsoft.com/office/drawing/2014/main" id="{14D34A81-A62E-49D5-B027-4B4F44A7A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5445224"/>
            <a:ext cx="5760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3300"/>
                </a:solidFill>
                <a:latin typeface="黑体" pitchFamily="49" charset="-122"/>
                <a:ea typeface="仿宋_GB2312" pitchFamily="49" charset="-122"/>
              </a:rPr>
              <a:t>//</a:t>
            </a:r>
            <a:r>
              <a:rPr lang="en-US" altLang="zh-CN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</a:rPr>
              <a:t>：八进制位数，</a:t>
            </a:r>
            <a:r>
              <a:rPr lang="en-US" altLang="zh-CN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</a:rPr>
              <a:t>：各位八进制数码</a:t>
            </a:r>
          </a:p>
        </p:txBody>
      </p:sp>
      <p:sp>
        <p:nvSpPr>
          <p:cNvPr id="62" name="Text Box 50">
            <a:extLst>
              <a:ext uri="{FF2B5EF4-FFF2-40B4-BE49-F238E27FC236}">
                <a16:creationId xmlns:a16="http://schemas.microsoft.com/office/drawing/2014/main" id="{50E63393-332D-4DCB-9B1C-AC4DF27AC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974" y="5847655"/>
            <a:ext cx="54724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3300"/>
                </a:solidFill>
                <a:latin typeface="黑体" pitchFamily="49" charset="-122"/>
                <a:ea typeface="仿宋_GB2312" pitchFamily="49" charset="-122"/>
              </a:rPr>
              <a:t>//</a:t>
            </a:r>
            <a:r>
              <a:rPr lang="en-US" altLang="zh-CN" dirty="0">
                <a:solidFill>
                  <a:srgbClr val="003300"/>
                </a:solidFill>
                <a:latin typeface="+mn-lt"/>
                <a:ea typeface="黑体" pitchFamily="49" charset="-122"/>
              </a:rPr>
              <a:t>s[k-1]:</a:t>
            </a:r>
            <a:r>
              <a:rPr lang="zh-CN" altLang="en-US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</a:rPr>
              <a:t>最高位， </a:t>
            </a:r>
            <a:r>
              <a:rPr lang="en-US" altLang="zh-CN" dirty="0">
                <a:solidFill>
                  <a:srgbClr val="003300"/>
                </a:solidFill>
                <a:latin typeface="+mn-lt"/>
                <a:ea typeface="黑体" pitchFamily="49" charset="-122"/>
              </a:rPr>
              <a:t>s[0]</a:t>
            </a:r>
            <a:r>
              <a:rPr lang="en-US" altLang="zh-CN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</a:rPr>
              <a:t>最低位</a:t>
            </a:r>
          </a:p>
        </p:txBody>
      </p:sp>
      <p:sp>
        <p:nvSpPr>
          <p:cNvPr id="14" name="Text Box 49">
            <a:extLst>
              <a:ext uri="{FF2B5EF4-FFF2-40B4-BE49-F238E27FC236}">
                <a16:creationId xmlns:a16="http://schemas.microsoft.com/office/drawing/2014/main" id="{7040E55B-54F2-4C20-8863-280E4DE5E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620688"/>
            <a:ext cx="2992780" cy="1304331"/>
          </a:xfrm>
          <a:prstGeom prst="rect">
            <a:avLst/>
          </a:prstGeom>
          <a:noFill/>
          <a:ln w="50800" cap="sq">
            <a:solidFill>
              <a:schemeClr val="bg2">
                <a:lumMod val="75000"/>
              </a:schemeClr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42875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defRPr/>
            </a:pP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zh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x,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a[ ])</a:t>
            </a:r>
          </a:p>
          <a:p>
            <a:pPr eaLnBrk="1" hangingPunct="1">
              <a:lnSpc>
                <a:spcPts val="35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{     ……</a:t>
            </a:r>
          </a:p>
          <a:p>
            <a:pPr eaLnBrk="1" hangingPunct="1">
              <a:lnSpc>
                <a:spcPts val="35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en-US" altLang="zh-CN" dirty="0">
                <a:solidFill>
                  <a:srgbClr val="0000CC"/>
                </a:solidFill>
              </a:rPr>
              <a:t>return</a:t>
            </a:r>
            <a:r>
              <a:rPr lang="en-US" altLang="zh-CN" dirty="0">
                <a:solidFill>
                  <a:srgbClr val="000000"/>
                </a:solidFill>
              </a:rPr>
              <a:t> i;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947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947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9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9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9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9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9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9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9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9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9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9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9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9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9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9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9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9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94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94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94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94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94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94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94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94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594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594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594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594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594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594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594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594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94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594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594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594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94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594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5947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5947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76" grpId="0" uiExpand="1" build="p" animBg="1" autoUpdateAnimBg="0"/>
      <p:bldP spid="60" grpId="0" build="p" autoUpdateAnimBg="0"/>
      <p:bldP spid="61" grpId="0" build="p" autoUpdateAnimBg="0"/>
      <p:bldP spid="6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76" name="Text Box 52">
            <a:extLst>
              <a:ext uri="{FF2B5EF4-FFF2-40B4-BE49-F238E27FC236}">
                <a16:creationId xmlns:a16="http://schemas.microsoft.com/office/drawing/2014/main" id="{72DEA1E9-4E62-4D49-B857-6BCB5C19B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0" y="62694"/>
            <a:ext cx="8581108" cy="6805315"/>
          </a:xfrm>
          <a:prstGeom prst="rect">
            <a:avLst/>
          </a:prstGeom>
          <a:noFill/>
          <a:ln w="76200" cap="sq" cmpd="sng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72000" rIns="0" bIns="0">
            <a:spAutoFit/>
          </a:bodyPr>
          <a:lstStyle/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#include "iostream"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zh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x,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a[])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 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=0;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while(x!=0)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{   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 a[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]=x%8; x=x/8; 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++; 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}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main()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s[50],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m,k,j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zh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,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[]);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&gt;&gt;m;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k=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charset="0"/>
              </a:rPr>
              <a:t>zh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charset="0"/>
              </a:rPr>
              <a:t>m,s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for(j=k-1;j&gt;=0;j--)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&lt;&lt;s[j]; </a:t>
            </a:r>
          </a:p>
          <a:p>
            <a:pPr marL="72000" eaLnBrk="1" hangingPunct="1">
              <a:lnSpc>
                <a:spcPts val="254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60" name="Text Box 50">
            <a:extLst>
              <a:ext uri="{FF2B5EF4-FFF2-40B4-BE49-F238E27FC236}">
                <a16:creationId xmlns:a16="http://schemas.microsoft.com/office/drawing/2014/main" id="{DAEF27B4-2660-4510-98CA-CE2CB38E1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7128" y="4797152"/>
            <a:ext cx="2159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marL="0" indent="0" eaLnBrk="1" hangingPunct="1">
              <a:defRPr/>
            </a:pPr>
            <a:r>
              <a:rPr lang="en-US" altLang="zh-CN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  <a:cs typeface="仿宋_GB2312" charset="0"/>
              </a:rPr>
              <a:t>//</a:t>
            </a:r>
            <a:r>
              <a:rPr lang="zh-CN" altLang="en-US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  <a:cs typeface="仿宋_GB2312" charset="0"/>
              </a:rPr>
              <a:t>函数声明</a:t>
            </a:r>
          </a:p>
        </p:txBody>
      </p:sp>
      <p:sp>
        <p:nvSpPr>
          <p:cNvPr id="61" name="Text Box 50">
            <a:extLst>
              <a:ext uri="{FF2B5EF4-FFF2-40B4-BE49-F238E27FC236}">
                <a16:creationId xmlns:a16="http://schemas.microsoft.com/office/drawing/2014/main" id="{14D34A81-A62E-49D5-B027-4B4F44A7A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5445224"/>
            <a:ext cx="63367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3300"/>
                </a:solidFill>
                <a:latin typeface="黑体" pitchFamily="49" charset="-122"/>
                <a:ea typeface="仿宋_GB2312" pitchFamily="49" charset="-122"/>
              </a:rPr>
              <a:t>//</a:t>
            </a:r>
            <a:r>
              <a:rPr lang="en-US" altLang="zh-CN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</a:rPr>
              <a:t> k</a:t>
            </a:r>
            <a:r>
              <a:rPr lang="zh-CN" altLang="en-US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</a:rPr>
              <a:t>：八进制位数，</a:t>
            </a:r>
            <a:r>
              <a:rPr lang="en-US" altLang="zh-CN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</a:rPr>
              <a:t>：各位八进制数码</a:t>
            </a:r>
          </a:p>
        </p:txBody>
      </p:sp>
      <p:sp>
        <p:nvSpPr>
          <p:cNvPr id="62" name="Text Box 50">
            <a:extLst>
              <a:ext uri="{FF2B5EF4-FFF2-40B4-BE49-F238E27FC236}">
                <a16:creationId xmlns:a16="http://schemas.microsoft.com/office/drawing/2014/main" id="{50E63393-332D-4DCB-9B1C-AC4DF27AC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974" y="5847655"/>
            <a:ext cx="51844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3300"/>
                </a:solidFill>
                <a:latin typeface="黑体" pitchFamily="49" charset="-122"/>
                <a:ea typeface="仿宋_GB2312" pitchFamily="49" charset="-122"/>
              </a:rPr>
              <a:t>//</a:t>
            </a:r>
            <a:r>
              <a:rPr lang="en-US" altLang="zh-CN" dirty="0">
                <a:solidFill>
                  <a:srgbClr val="003300"/>
                </a:solidFill>
                <a:ea typeface="黑体" pitchFamily="49" charset="-122"/>
              </a:rPr>
              <a:t> s[k-1]:</a:t>
            </a:r>
            <a:r>
              <a:rPr lang="zh-CN" altLang="en-US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</a:rPr>
              <a:t>最高位， </a:t>
            </a:r>
            <a:r>
              <a:rPr lang="en-US" altLang="zh-CN" dirty="0">
                <a:solidFill>
                  <a:srgbClr val="003300"/>
                </a:solidFill>
                <a:ea typeface="黑体" pitchFamily="49" charset="-122"/>
              </a:rPr>
              <a:t>s[0]</a:t>
            </a:r>
            <a:r>
              <a:rPr lang="en-US" altLang="zh-CN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</a:rPr>
              <a:t>最低位</a:t>
            </a:r>
          </a:p>
        </p:txBody>
      </p:sp>
      <p:sp>
        <p:nvSpPr>
          <p:cNvPr id="14" name="圆角矩形 71">
            <a:extLst>
              <a:ext uri="{FF2B5EF4-FFF2-40B4-BE49-F238E27FC236}">
                <a16:creationId xmlns:a16="http://schemas.microsoft.com/office/drawing/2014/main" id="{90112E7F-173F-4A89-997A-2C6B212C9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376809"/>
            <a:ext cx="3600450" cy="1908175"/>
          </a:xfrm>
          <a:prstGeom prst="roundRect">
            <a:avLst>
              <a:gd name="adj" fmla="val 16667"/>
            </a:avLst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Text Box 44">
            <a:extLst>
              <a:ext uri="{FF2B5EF4-FFF2-40B4-BE49-F238E27FC236}">
                <a16:creationId xmlns:a16="http://schemas.microsoft.com/office/drawing/2014/main" id="{6B80EDEC-5221-4AB0-8AA7-3E9BE94CC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939" y="1383159"/>
            <a:ext cx="8715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  <a:cs typeface="黑体" charset="0"/>
              </a:rPr>
              <a:t>转换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03B5408D-EC48-4D64-91EE-10CEDB019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072" y="1772816"/>
            <a:ext cx="762000" cy="2628000"/>
          </a:xfrm>
          <a:prstGeom prst="rect">
            <a:avLst/>
          </a:prstGeom>
          <a:solidFill>
            <a:srgbClr val="CCFFFF"/>
          </a:solidFill>
          <a:ln w="381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F8C08BCB-E55B-4067-BE87-0F421E76D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4254" y="2204864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91628DD2-7FA5-489C-A7DE-7A6E5A655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4254" y="2636912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5A772CF6-8382-4AE9-B5E1-5F1A92D7E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4254" y="3068960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0" name="Line 13">
            <a:extLst>
              <a:ext uri="{FF2B5EF4-FFF2-40B4-BE49-F238E27FC236}">
                <a16:creationId xmlns:a16="http://schemas.microsoft.com/office/drawing/2014/main" id="{41D2C9A7-9201-462C-972B-D10DA5217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4072" y="3501008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9F1084DA-66F8-4414-87BC-F4A65BF5D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414" y="1772817"/>
            <a:ext cx="9906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s[0] 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2CD1FF4C-8C9B-489B-9989-E79C93E7D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414" y="2193429"/>
            <a:ext cx="9906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s[1]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F9C2A258-87BE-40D0-AF4E-91767CB19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414" y="2627065"/>
            <a:ext cx="9906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s[2]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FC0E92AA-41B2-4372-BD08-5CC6A7899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414" y="3038153"/>
            <a:ext cx="9906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s[3]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306840E3-5C30-406A-9A7D-4AED252AE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414" y="3429000"/>
            <a:ext cx="9906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s[4]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DA68A437-ABFF-4044-ABAC-1A3737ADC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522" y="3573016"/>
            <a:ext cx="369888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……</a:t>
            </a: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43B2BFEF-978F-449D-853F-D9AC695E7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472" y="1772817"/>
            <a:ext cx="533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4</a:t>
            </a:r>
          </a:p>
        </p:txBody>
      </p:sp>
      <p:sp>
        <p:nvSpPr>
          <p:cNvPr id="28" name="Text Box 30">
            <a:extLst>
              <a:ext uri="{FF2B5EF4-FFF2-40B4-BE49-F238E27FC236}">
                <a16:creationId xmlns:a16="http://schemas.microsoft.com/office/drawing/2014/main" id="{49344E9F-3F12-4F90-9800-3A749CC40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472" y="2204864"/>
            <a:ext cx="533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4</a:t>
            </a:r>
          </a:p>
        </p:txBody>
      </p:sp>
      <p:sp>
        <p:nvSpPr>
          <p:cNvPr id="29" name="Text Box 31">
            <a:extLst>
              <a:ext uri="{FF2B5EF4-FFF2-40B4-BE49-F238E27FC236}">
                <a16:creationId xmlns:a16="http://schemas.microsoft.com/office/drawing/2014/main" id="{8D937532-FC89-451E-BFD9-B59E96227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472" y="2699073"/>
            <a:ext cx="533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1</a:t>
            </a:r>
          </a:p>
        </p:txBody>
      </p:sp>
      <p:sp>
        <p:nvSpPr>
          <p:cNvPr id="30" name="Text Box 33">
            <a:extLst>
              <a:ext uri="{FF2B5EF4-FFF2-40B4-BE49-F238E27FC236}">
                <a16:creationId xmlns:a16="http://schemas.microsoft.com/office/drawing/2014/main" id="{3ED2C0D5-4CB0-44B6-87B3-77A5CEC3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872" y="1771200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a[0]</a:t>
            </a:r>
          </a:p>
        </p:txBody>
      </p:sp>
      <p:sp>
        <p:nvSpPr>
          <p:cNvPr id="31" name="Text Box 34">
            <a:extLst>
              <a:ext uri="{FF2B5EF4-FFF2-40B4-BE49-F238E27FC236}">
                <a16:creationId xmlns:a16="http://schemas.microsoft.com/office/drawing/2014/main" id="{DBF990B6-08A9-469A-B934-3124F3D01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872" y="2192400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a[1]</a:t>
            </a:r>
          </a:p>
        </p:txBody>
      </p:sp>
      <p:sp>
        <p:nvSpPr>
          <p:cNvPr id="32" name="Text Box 35">
            <a:extLst>
              <a:ext uri="{FF2B5EF4-FFF2-40B4-BE49-F238E27FC236}">
                <a16:creationId xmlns:a16="http://schemas.microsoft.com/office/drawing/2014/main" id="{8D4F4667-5471-417A-B052-3BBEA1B96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872" y="2628000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a[2]</a:t>
            </a:r>
          </a:p>
        </p:txBody>
      </p:sp>
      <p:sp>
        <p:nvSpPr>
          <p:cNvPr id="33" name="Text Box 36">
            <a:extLst>
              <a:ext uri="{FF2B5EF4-FFF2-40B4-BE49-F238E27FC236}">
                <a16:creationId xmlns:a16="http://schemas.microsoft.com/office/drawing/2014/main" id="{48669011-C9B8-4BB2-A146-94D79CD28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872" y="3038400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a[3]</a:t>
            </a:r>
          </a:p>
        </p:txBody>
      </p:sp>
      <p:sp>
        <p:nvSpPr>
          <p:cNvPr id="34" name="Text Box 37">
            <a:extLst>
              <a:ext uri="{FF2B5EF4-FFF2-40B4-BE49-F238E27FC236}">
                <a16:creationId xmlns:a16="http://schemas.microsoft.com/office/drawing/2014/main" id="{AAE2FA4B-95BF-460C-80EA-8B233FE40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872" y="3430800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a[4]</a:t>
            </a:r>
          </a:p>
        </p:txBody>
      </p:sp>
      <p:sp>
        <p:nvSpPr>
          <p:cNvPr id="35" name="Text Box 44">
            <a:extLst>
              <a:ext uri="{FF2B5EF4-FFF2-40B4-BE49-F238E27FC236}">
                <a16:creationId xmlns:a16="http://schemas.microsoft.com/office/drawing/2014/main" id="{B0DF6114-970D-4D23-B218-1A779D77E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972" y="1196752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&amp;s[0]</a:t>
            </a:r>
            <a:endParaRPr lang="en-US" altLang="zh-CN"/>
          </a:p>
        </p:txBody>
      </p:sp>
      <p:sp>
        <p:nvSpPr>
          <p:cNvPr id="36" name="Text Box 45">
            <a:extLst>
              <a:ext uri="{FF2B5EF4-FFF2-40B4-BE49-F238E27FC236}">
                <a16:creationId xmlns:a16="http://schemas.microsoft.com/office/drawing/2014/main" id="{6E1C251B-CAB5-4CE2-95CF-E8EDFF075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685" y="119675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zh-CN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sp>
        <p:nvSpPr>
          <p:cNvPr id="37" name="Text Box 46">
            <a:extLst>
              <a:ext uri="{FF2B5EF4-FFF2-40B4-BE49-F238E27FC236}">
                <a16:creationId xmlns:a16="http://schemas.microsoft.com/office/drawing/2014/main" id="{65A678C0-CB21-4B47-B2C3-9F9D01CFB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685" y="1196752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&amp;a[0]</a:t>
            </a:r>
          </a:p>
        </p:txBody>
      </p:sp>
      <p:sp>
        <p:nvSpPr>
          <p:cNvPr id="51" name="Rectangle 103">
            <a:extLst>
              <a:ext uri="{FF2B5EF4-FFF2-40B4-BE49-F238E27FC236}">
                <a16:creationId xmlns:a16="http://schemas.microsoft.com/office/drawing/2014/main" id="{7F636C5B-7162-476B-BD6D-798E6BE54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3444" y="3805847"/>
            <a:ext cx="1149350" cy="9032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135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52" name="Text Box 104">
            <a:extLst>
              <a:ext uri="{FF2B5EF4-FFF2-40B4-BE49-F238E27FC236}">
                <a16:creationId xmlns:a16="http://schemas.microsoft.com/office/drawing/2014/main" id="{F25FC222-9894-4912-B22B-5BE564CB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444" y="3777984"/>
            <a:ext cx="1685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100</a:t>
            </a:r>
          </a:p>
        </p:txBody>
      </p:sp>
      <p:sp>
        <p:nvSpPr>
          <p:cNvPr id="53" name="Text Box 104">
            <a:extLst>
              <a:ext uri="{FF2B5EF4-FFF2-40B4-BE49-F238E27FC236}">
                <a16:creationId xmlns:a16="http://schemas.microsoft.com/office/drawing/2014/main" id="{1C3E20CB-F637-4811-AF5E-A5A804546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444" y="4181209"/>
            <a:ext cx="1685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144</a:t>
            </a:r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25BFF456-17D2-4C18-9691-C910A2624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639940"/>
              </p:ext>
            </p:extLst>
          </p:nvPr>
        </p:nvGraphicFramePr>
        <p:xfrm>
          <a:off x="4243365" y="1120130"/>
          <a:ext cx="2219778" cy="2423673"/>
        </p:xfrm>
        <a:graphic>
          <a:graphicData uri="http://schemas.openxmlformats.org/drawingml/2006/table">
            <a:tbl>
              <a:tblPr firstRow="1" bandRow="1"/>
              <a:tblGrid>
                <a:gridCol w="1109889">
                  <a:extLst>
                    <a:ext uri="{9D8B030D-6E8A-4147-A177-3AD203B41FA5}">
                      <a16:colId xmlns:a16="http://schemas.microsoft.com/office/drawing/2014/main" val="3032618309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980842908"/>
                    </a:ext>
                  </a:extLst>
                </a:gridCol>
              </a:tblGrid>
              <a:tr h="64737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F4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09872"/>
                  </a:ext>
                </a:extLst>
              </a:tr>
              <a:tr h="44407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F4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259719"/>
                  </a:ext>
                </a:extLst>
              </a:tr>
              <a:tr h="44407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919889"/>
                  </a:ext>
                </a:extLst>
              </a:tr>
              <a:tr h="444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36338"/>
                  </a:ext>
                </a:extLst>
              </a:tr>
              <a:tr h="444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427120"/>
                  </a:ext>
                </a:extLst>
              </a:tr>
            </a:tbl>
          </a:graphicData>
        </a:graphic>
      </p:graphicFrame>
      <p:sp>
        <p:nvSpPr>
          <p:cNvPr id="55" name="Text Box 33">
            <a:extLst>
              <a:ext uri="{FF2B5EF4-FFF2-40B4-BE49-F238E27FC236}">
                <a16:creationId xmlns:a16="http://schemas.microsoft.com/office/drawing/2014/main" id="{4405E587-9315-41E8-83F1-63627BC4B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320" y="1768677"/>
            <a:ext cx="94054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100</a:t>
            </a:r>
          </a:p>
        </p:txBody>
      </p:sp>
      <p:sp>
        <p:nvSpPr>
          <p:cNvPr id="56" name="Text Box 34">
            <a:extLst>
              <a:ext uri="{FF2B5EF4-FFF2-40B4-BE49-F238E27FC236}">
                <a16:creationId xmlns:a16="http://schemas.microsoft.com/office/drawing/2014/main" id="{1236DF25-B848-4C4C-A258-DBDE6FC26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257" y="1772428"/>
            <a:ext cx="65974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7" name="Text Box 35">
            <a:extLst>
              <a:ext uri="{FF2B5EF4-FFF2-40B4-BE49-F238E27FC236}">
                <a16:creationId xmlns:a16="http://schemas.microsoft.com/office/drawing/2014/main" id="{DE7FFB71-5541-4518-BEEF-00BB01B6A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632" y="2212165"/>
            <a:ext cx="112548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+mn-lt"/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12</a:t>
            </a:r>
          </a:p>
        </p:txBody>
      </p:sp>
      <p:sp>
        <p:nvSpPr>
          <p:cNvPr id="58" name="Text Box 33">
            <a:extLst>
              <a:ext uri="{FF2B5EF4-FFF2-40B4-BE49-F238E27FC236}">
                <a16:creationId xmlns:a16="http://schemas.microsoft.com/office/drawing/2014/main" id="{8E2D6480-5DA4-4D2A-AE65-C099C79BF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954" y="1181421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9" name="Text Box 33">
            <a:extLst>
              <a:ext uri="{FF2B5EF4-FFF2-40B4-BE49-F238E27FC236}">
                <a16:creationId xmlns:a16="http://schemas.microsoft.com/office/drawing/2014/main" id="{08A84951-4AE8-40D5-B0E9-F09E98F2A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459" y="1176469"/>
            <a:ext cx="1285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Text Box 34">
            <a:extLst>
              <a:ext uri="{FF2B5EF4-FFF2-40B4-BE49-F238E27FC236}">
                <a16:creationId xmlns:a16="http://schemas.microsoft.com/office/drawing/2014/main" id="{4838A45F-4278-4C58-8918-6C9CCEA44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4386" y="2212453"/>
            <a:ext cx="65974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 Box 34">
            <a:extLst>
              <a:ext uri="{FF2B5EF4-FFF2-40B4-BE49-F238E27FC236}">
                <a16:creationId xmlns:a16="http://schemas.microsoft.com/office/drawing/2014/main" id="{5FE1D581-C780-4325-8F93-CD034D34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222" y="2683768"/>
            <a:ext cx="65974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6" name="Text Box 34">
            <a:extLst>
              <a:ext uri="{FF2B5EF4-FFF2-40B4-BE49-F238E27FC236}">
                <a16:creationId xmlns:a16="http://schemas.microsoft.com/office/drawing/2014/main" id="{90E77C69-C16F-4D13-8493-48BE521FA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350" y="2636912"/>
            <a:ext cx="65974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7" name="Text Box 34">
            <a:extLst>
              <a:ext uri="{FF2B5EF4-FFF2-40B4-BE49-F238E27FC236}">
                <a16:creationId xmlns:a16="http://schemas.microsoft.com/office/drawing/2014/main" id="{67AADE01-4AA2-4F7F-AF85-62BD8AB0A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222" y="3115816"/>
            <a:ext cx="65974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8" name="Text Box 34">
            <a:extLst>
              <a:ext uri="{FF2B5EF4-FFF2-40B4-BE49-F238E27FC236}">
                <a16:creationId xmlns:a16="http://schemas.microsoft.com/office/drawing/2014/main" id="{E0D3DCDF-BB02-47B3-B631-1E6FDAA79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350" y="3140968"/>
            <a:ext cx="65974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1090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 autoUpdateAnimBg="0"/>
      <p:bldP spid="16" grpId="0" animBg="1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51" grpId="0" animBg="1"/>
      <p:bldP spid="52" grpId="0" autoUpdateAnimBg="0"/>
      <p:bldP spid="53" grpId="0" autoUpdateAnimBg="0"/>
      <p:bldP spid="55" grpId="0" autoUpdateAnimBg="0"/>
      <p:bldP spid="56" grpId="0" autoUpdateAnimBg="0"/>
      <p:bldP spid="57" grpId="0" autoUpdateAnimBg="0"/>
      <p:bldP spid="58" grpId="0" autoUpdateAnimBg="0"/>
      <p:bldP spid="59" grpId="0" autoUpdateAnimBg="0"/>
      <p:bldP spid="63" grpId="0" autoUpdateAnimBg="0"/>
      <p:bldP spid="65" grpId="0" autoUpdateAnimBg="0"/>
      <p:bldP spid="66" grpId="0" autoUpdateAnimBg="0"/>
      <p:bldP spid="67" grpId="0" autoUpdateAnimBg="0"/>
      <p:bldP spid="6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254B5668-C638-4AE1-B50B-26D49AB37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22D2F683-7BEF-484F-B25C-608EF2783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程序举例</a:t>
            </a:r>
          </a:p>
        </p:txBody>
      </p:sp>
      <p:sp>
        <p:nvSpPr>
          <p:cNvPr id="336900" name="Text Box 4">
            <a:extLst>
              <a:ext uri="{FF2B5EF4-FFF2-40B4-BE49-F238E27FC236}">
                <a16:creationId xmlns:a16="http://schemas.microsoft.com/office/drawing/2014/main" id="{24A2B93B-DFEF-43A5-91AC-C91AD8CAA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81075"/>
            <a:ext cx="597693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3 </a:t>
            </a:r>
            <a:r>
              <a:rPr lang="zh-CN" altLang="en-US" dirty="0">
                <a:solidFill>
                  <a:srgbClr val="000000"/>
                </a:solidFill>
              </a:rPr>
              <a:t>求数列之和，其中分母为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以内（包括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）素数。子函数为计算数列的每一项。</a:t>
            </a:r>
          </a:p>
        </p:txBody>
      </p:sp>
      <p:sp>
        <p:nvSpPr>
          <p:cNvPr id="336928" name="Rectangle 32">
            <a:extLst>
              <a:ext uri="{FF2B5EF4-FFF2-40B4-BE49-F238E27FC236}">
                <a16:creationId xmlns:a16="http://schemas.microsoft.com/office/drawing/2014/main" id="{15646C29-3CE7-4A49-80E7-1764FC4503C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001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6929" name="Rectangle 33">
            <a:extLst>
              <a:ext uri="{FF2B5EF4-FFF2-40B4-BE49-F238E27FC236}">
                <a16:creationId xmlns:a16="http://schemas.microsoft.com/office/drawing/2014/main" id="{2FC21E67-DF35-4694-8785-D37FBC9D328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763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6930" name="Line 34">
            <a:extLst>
              <a:ext uri="{FF2B5EF4-FFF2-40B4-BE49-F238E27FC236}">
                <a16:creationId xmlns:a16="http://schemas.microsoft.com/office/drawing/2014/main" id="{79B824E0-E6AE-4959-9A69-970195523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763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pic>
        <p:nvPicPr>
          <p:cNvPr id="25602" name="Picture 2" descr="20120728101122_758">
            <a:extLst>
              <a:ext uri="{FF2B5EF4-FFF2-40B4-BE49-F238E27FC236}">
                <a16:creationId xmlns:a16="http://schemas.microsoft.com/office/drawing/2014/main" id="{A856DA95-9533-45B3-A816-B3D448694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981075"/>
            <a:ext cx="2759075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5">
            <a:extLst>
              <a:ext uri="{FF2B5EF4-FFF2-40B4-BE49-F238E27FC236}">
                <a16:creationId xmlns:a16="http://schemas.microsoft.com/office/drawing/2014/main" id="{91E8EC7F-22A9-4C22-9BCD-88898DE21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1827213"/>
            <a:ext cx="1296988" cy="719137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4" name="Line 37">
            <a:extLst>
              <a:ext uri="{FF2B5EF4-FFF2-40B4-BE49-F238E27FC236}">
                <a16:creationId xmlns:a16="http://schemas.microsoft.com/office/drawing/2014/main" id="{CAF2CF31-41C0-4663-A6D3-C875C316D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063" y="2187575"/>
            <a:ext cx="9350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5" name="Text Box 38">
            <a:extLst>
              <a:ext uri="{FF2B5EF4-FFF2-40B4-BE49-F238E27FC236}">
                <a16:creationId xmlns:a16="http://schemas.microsoft.com/office/drawing/2014/main" id="{277A03EF-193D-4F73-84C2-19B9EAC6D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1946275"/>
            <a:ext cx="935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js</a:t>
            </a:r>
            <a:endParaRPr lang="en-US" altLang="zh-CN" dirty="0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6" name="Line 39">
            <a:extLst>
              <a:ext uri="{FF2B5EF4-FFF2-40B4-BE49-F238E27FC236}">
                <a16:creationId xmlns:a16="http://schemas.microsoft.com/office/drawing/2014/main" id="{B6E4010A-2CCC-4E14-BC74-03AF283F2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6088" y="2184400"/>
            <a:ext cx="793750" cy="158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7" name="Text Box 40">
            <a:extLst>
              <a:ext uri="{FF2B5EF4-FFF2-40B4-BE49-F238E27FC236}">
                <a16:creationId xmlns:a16="http://schemas.microsoft.com/office/drawing/2014/main" id="{5A5885EC-6072-43A2-B511-C27B5F59C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1936750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0" dirty="0">
                <a:solidFill>
                  <a:srgbClr val="000000"/>
                </a:solidFill>
                <a:latin typeface="Arial" charset="0"/>
                <a:ea typeface="黑体" charset="0"/>
                <a:cs typeface="黑体" charset="0"/>
              </a:rPr>
              <a:t>判断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8A7C1D16-AA29-46D8-906B-728113CC7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379563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整型</a:t>
            </a:r>
          </a:p>
        </p:txBody>
      </p:sp>
      <p:sp>
        <p:nvSpPr>
          <p:cNvPr id="39" name="Text Box 43">
            <a:extLst>
              <a:ext uri="{FF2B5EF4-FFF2-40B4-BE49-F238E27FC236}">
                <a16:creationId xmlns:a16="http://schemas.microsoft.com/office/drawing/2014/main" id="{B990B11C-770B-4D7C-A818-E16F9F9F8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4355504"/>
            <a:ext cx="3267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有一个实型函数值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AF92F86D-BA15-4278-A2FA-BE3C07953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354163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仿宋_GB2312" charset="0"/>
                <a:cs typeface="仿宋_GB2312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个</a:t>
            </a:r>
          </a:p>
        </p:txBody>
      </p:sp>
      <p:sp>
        <p:nvSpPr>
          <p:cNvPr id="41" name="Text Box 46">
            <a:extLst>
              <a:ext uri="{FF2B5EF4-FFF2-40B4-BE49-F238E27FC236}">
                <a16:creationId xmlns:a16="http://schemas.microsoft.com/office/drawing/2014/main" id="{6C23D88D-DC4A-401F-99BC-1FFEC9552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307" y="3386335"/>
            <a:ext cx="16557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设为</a:t>
            </a: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p</a:t>
            </a:r>
          </a:p>
        </p:txBody>
      </p:sp>
      <p:sp>
        <p:nvSpPr>
          <p:cNvPr id="43" name="Text Box 50">
            <a:extLst>
              <a:ext uri="{FF2B5EF4-FFF2-40B4-BE49-F238E27FC236}">
                <a16:creationId xmlns:a16="http://schemas.microsoft.com/office/drawing/2014/main" id="{130A8088-949F-4CD3-8671-F0CE015F0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879328"/>
            <a:ext cx="2865438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是素数     </a:t>
            </a: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1.0/p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不是素数    </a:t>
            </a: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0</a:t>
            </a:r>
            <a:endParaRPr lang="zh-CN" altLang="en-US" dirty="0">
              <a:solidFill>
                <a:srgbClr val="000000"/>
              </a:solidFill>
              <a:ea typeface="仿宋_GB2312" pitchFamily="49" charset="-122"/>
            </a:endParaRPr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C1F00C42-A663-4A9C-A76A-22A2B3C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1755775"/>
            <a:ext cx="226853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a typeface="楷体" pitchFamily="-65" charset="-122"/>
              </a:rPr>
              <a:t>输出：</a:t>
            </a:r>
            <a:endParaRPr lang="en-US" altLang="zh-CN" dirty="0">
              <a:solidFill>
                <a:srgbClr val="000000"/>
              </a:solidFill>
              <a:ea typeface="楷体" pitchFamily="-65" charset="-122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a typeface="楷体" pitchFamily="-65" charset="-122"/>
              </a:rPr>
              <a:t>一个数值</a:t>
            </a:r>
          </a:p>
        </p:txBody>
      </p:sp>
      <p:sp>
        <p:nvSpPr>
          <p:cNvPr id="46" name="Text Box 45">
            <a:extLst>
              <a:ext uri="{FF2B5EF4-FFF2-40B4-BE49-F238E27FC236}">
                <a16:creationId xmlns:a16="http://schemas.microsoft.com/office/drawing/2014/main" id="{008FF30D-DDE1-4BF8-BDCF-68F654BCF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73238"/>
            <a:ext cx="4140200" cy="830997"/>
          </a:xfrm>
          <a:prstGeom prst="rect">
            <a:avLst/>
          </a:prstGeom>
          <a:noFill/>
          <a:ln w="28575" cap="sq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262699"/>
              </a:buClr>
              <a:defRPr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</a:t>
            </a: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ea typeface="楷体" pitchFamily="-65" charset="-122"/>
              </a:rPr>
              <a:t>是素数   </a:t>
            </a:r>
            <a:r>
              <a:rPr lang="en-US" altLang="zh-CN" dirty="0">
                <a:solidFill>
                  <a:srgbClr val="000000"/>
                </a:solidFill>
                <a:ea typeface="楷体" pitchFamily="-65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ea typeface="楷体" pitchFamily="-65" charset="-122"/>
              </a:rPr>
              <a:t>输出</a:t>
            </a:r>
            <a:r>
              <a:rPr lang="en-US" altLang="zh-CN" dirty="0">
                <a:solidFill>
                  <a:srgbClr val="000000"/>
                </a:solidFill>
                <a:ea typeface="楷体" pitchFamily="-65" charset="-122"/>
              </a:rPr>
              <a:t>1.0/p</a:t>
            </a:r>
          </a:p>
          <a:p>
            <a:pPr eaLnBrk="1" hangingPunct="1">
              <a:buClr>
                <a:srgbClr val="262699"/>
              </a:buClr>
              <a:defRPr/>
            </a:pPr>
            <a:r>
              <a:rPr lang="zh-CN" altLang="en-US" dirty="0">
                <a:solidFill>
                  <a:srgbClr val="000000"/>
                </a:solidFill>
                <a:ea typeface="楷体" pitchFamily="-65" charset="-122"/>
              </a:rPr>
              <a:t>若</a:t>
            </a:r>
            <a:r>
              <a:rPr lang="en-US" altLang="zh-CN" dirty="0">
                <a:solidFill>
                  <a:srgbClr val="000000"/>
                </a:solidFill>
                <a:ea typeface="楷体" pitchFamily="-65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ea typeface="楷体" pitchFamily="-65" charset="-122"/>
              </a:rPr>
              <a:t>不是素数  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</a:t>
            </a: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0</a:t>
            </a:r>
            <a:endParaRPr lang="zh-CN" altLang="en-US" dirty="0">
              <a:solidFill>
                <a:srgbClr val="000000"/>
              </a:solidFill>
              <a:ea typeface="楷体" pitchFamily="-65" charset="-122"/>
            </a:endParaRP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2F8FF09F-F7D3-4F13-B39C-9E560C87D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556" y="3471128"/>
            <a:ext cx="3756025" cy="3048000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</a:rPr>
              <a:t>float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js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p)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……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if(p</a:t>
            </a:r>
            <a:r>
              <a:rPr lang="zh-CN" altLang="en-US" dirty="0">
                <a:solidFill>
                  <a:srgbClr val="000000"/>
                </a:solidFill>
              </a:rPr>
              <a:t>是素数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    </a:t>
            </a:r>
            <a:r>
              <a:rPr lang="en-US" altLang="zh-CN" dirty="0">
                <a:solidFill>
                  <a:srgbClr val="0000CC"/>
                </a:solidFill>
              </a:rPr>
              <a:t>return</a:t>
            </a:r>
            <a:r>
              <a:rPr lang="en-US" altLang="zh-CN" dirty="0">
                <a:solidFill>
                  <a:srgbClr val="000000"/>
                </a:solidFill>
              </a:rPr>
              <a:t> 1.0/p;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else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</a:rPr>
              <a:t>             return </a:t>
            </a:r>
            <a:r>
              <a:rPr lang="en-US" altLang="zh-CN" dirty="0">
                <a:solidFill>
                  <a:srgbClr val="000000"/>
                </a:solidFill>
              </a:rPr>
              <a:t>0;    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}</a:t>
            </a:r>
          </a:p>
        </p:txBody>
      </p:sp>
      <p:sp>
        <p:nvSpPr>
          <p:cNvPr id="48" name="Text Box 43">
            <a:extLst>
              <a:ext uri="{FF2B5EF4-FFF2-40B4-BE49-F238E27FC236}">
                <a16:creationId xmlns:a16="http://schemas.microsoft.com/office/drawing/2014/main" id="{42BA6AA4-E4E8-4E04-88A3-C6CD40DBF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69" y="5851673"/>
            <a:ext cx="3267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rgbClr val="7030A0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函数类型为实型</a:t>
            </a: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3EC54A43-CBEB-415F-8B2F-88650891C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3019425"/>
            <a:ext cx="2879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rgbClr val="7030A0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  <a:ea typeface="黑体" pitchFamily="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en-US" altLang="zh-CN" dirty="0" err="1"/>
              <a:t>js</a:t>
            </a:r>
            <a:r>
              <a:rPr lang="zh-CN" altLang="en-US" dirty="0"/>
              <a:t>函数框架</a:t>
            </a:r>
          </a:p>
        </p:txBody>
      </p:sp>
      <p:sp>
        <p:nvSpPr>
          <p:cNvPr id="50" name="Text Box 44">
            <a:extLst>
              <a:ext uri="{FF2B5EF4-FFF2-40B4-BE49-F238E27FC236}">
                <a16:creationId xmlns:a16="http://schemas.microsoft.com/office/drawing/2014/main" id="{DB6B220A-2731-47CE-B86E-B5C922650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55775"/>
            <a:ext cx="12858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个整数</a:t>
            </a:r>
          </a:p>
        </p:txBody>
      </p:sp>
      <p:sp>
        <p:nvSpPr>
          <p:cNvPr id="51" name="Text Box 44">
            <a:extLst>
              <a:ext uri="{FF2B5EF4-FFF2-40B4-BE49-F238E27FC236}">
                <a16:creationId xmlns:a16="http://schemas.microsoft.com/office/drawing/2014/main" id="{0B45E812-FAE8-4480-A064-41C4B47AC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852936"/>
            <a:ext cx="28829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7030A0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  <a:ea typeface="黑体" pitchFamily="2" charset="-122"/>
              </a:rPr>
              <a:t>函数参数</a:t>
            </a:r>
          </a:p>
        </p:txBody>
      </p:sp>
      <p:sp>
        <p:nvSpPr>
          <p:cNvPr id="53" name="Text Box 44">
            <a:extLst>
              <a:ext uri="{FF2B5EF4-FFF2-40B4-BE49-F238E27FC236}">
                <a16:creationId xmlns:a16="http://schemas.microsoft.com/office/drawing/2014/main" id="{717CDD79-D4B1-40FF-A5F6-92B233B43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867720"/>
            <a:ext cx="36718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rgbClr val="7030A0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  <a:ea typeface="黑体" pitchFamily="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函数类型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2401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0" grpId="0" autoUpdateAnimBg="0"/>
      <p:bldP spid="33" grpId="0" animBg="1" autoUpdateAnimBg="0"/>
      <p:bldP spid="35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3" grpId="0" build="p" autoUpdateAnimBg="0"/>
      <p:bldP spid="45" grpId="0" build="p" autoUpdateAnimBg="0"/>
      <p:bldP spid="46" grpId="0" build="p" animBg="1" autoUpdateAnimBg="0"/>
      <p:bldP spid="47" grpId="0" build="p" animBg="1" autoUpdateAnimBg="0"/>
      <p:bldP spid="48" grpId="0" autoUpdateAnimBg="0"/>
      <p:bldP spid="49" grpId="0" autoUpdateAnimBg="0"/>
      <p:bldP spid="50" grpId="0" build="p" autoUpdateAnimBg="0"/>
      <p:bldP spid="51" grpId="0" build="p" autoUpdateAnimBg="0"/>
      <p:bldP spid="5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51">
            <a:extLst>
              <a:ext uri="{FF2B5EF4-FFF2-40B4-BE49-F238E27FC236}">
                <a16:creationId xmlns:a16="http://schemas.microsoft.com/office/drawing/2014/main" id="{57143437-F2AE-4703-8309-135F8BE8D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53493"/>
            <a:ext cx="8676456" cy="5688000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#include &lt;iostream&gt;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cmath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js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p)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i,k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k=sqrt(p);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for(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=2;i&lt;=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k;i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++)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if(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p%i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==0)break;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if(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==k+1&amp;&amp;p!=1)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1.0/p;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else 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return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0;  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21" name="Text Box 51">
            <a:extLst>
              <a:ext uri="{FF2B5EF4-FFF2-40B4-BE49-F238E27FC236}">
                <a16:creationId xmlns:a16="http://schemas.microsoft.com/office/drawing/2014/main" id="{58F04772-1015-4E28-B26F-412A16F43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908720"/>
            <a:ext cx="4406900" cy="4435958"/>
          </a:xfrm>
          <a:prstGeom prst="rect">
            <a:avLst/>
          </a:prstGeom>
          <a:noFill/>
          <a:ln w="762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ts val="3100"/>
              </a:lnSpc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main()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js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n,i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float sum;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&gt;&gt;n;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sum=0; 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for(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=2;i&lt;=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n;i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++)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sum+=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charset="0"/>
              </a:rPr>
              <a:t>js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	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&lt;&lt;sum;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EDA2FA-3AAB-4CD6-B3D7-03839F5F7DA3}"/>
              </a:ext>
            </a:extLst>
          </p:cNvPr>
          <p:cNvCxnSpPr>
            <a:stCxn id="27" idx="0"/>
          </p:cNvCxnSpPr>
          <p:nvPr/>
        </p:nvCxnSpPr>
        <p:spPr bwMode="auto">
          <a:xfrm flipH="1">
            <a:off x="4644008" y="653493"/>
            <a:ext cx="17748" cy="565582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bg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19875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7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2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7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nimBg="1" autoUpdateAnimBg="0"/>
      <p:bldP spid="2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430175" y="1872183"/>
            <a:ext cx="3616325" cy="1224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rIns="180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3205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-27384"/>
            <a:ext cx="8305800" cy="1163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定义函数</a:t>
            </a:r>
          </a:p>
        </p:txBody>
      </p:sp>
      <p:sp>
        <p:nvSpPr>
          <p:cNvPr id="320528" name="Text Box 1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7504" y="1412776"/>
            <a:ext cx="32718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幼圆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幼圆" charset="0"/>
              </a:rPr>
              <a:t>子函数的格式</a:t>
            </a:r>
          </a:p>
        </p:txBody>
      </p:sp>
      <p:sp>
        <p:nvSpPr>
          <p:cNvPr id="320529" name="Text Box 17"/>
          <p:cNvSpPr txBox="1">
            <a:spLocks noChangeArrowheads="1"/>
          </p:cNvSpPr>
          <p:nvPr/>
        </p:nvSpPr>
        <p:spPr bwMode="auto">
          <a:xfrm>
            <a:off x="382550" y="1835422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函数类型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函数名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参数表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)</a:t>
            </a:r>
          </a:p>
        </p:txBody>
      </p:sp>
      <p:sp>
        <p:nvSpPr>
          <p:cNvPr id="320531" name="Text Box 19"/>
          <p:cNvSpPr txBox="1">
            <a:spLocks noChangeArrowheads="1"/>
          </p:cNvSpPr>
          <p:nvPr/>
        </p:nvSpPr>
        <p:spPr bwMode="auto">
          <a:xfrm>
            <a:off x="450878" y="3354080"/>
            <a:ext cx="29284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形参可以是数组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0533" name="Text Box 21"/>
          <p:cNvSpPr txBox="1">
            <a:spLocks noChangeArrowheads="1"/>
          </p:cNvSpPr>
          <p:nvPr/>
        </p:nvSpPr>
        <p:spPr bwMode="auto">
          <a:xfrm>
            <a:off x="430174" y="2216422"/>
            <a:ext cx="2904704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{	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变量定义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	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执行部分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}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6" name="Text Box 18">
            <a:extLst>
              <a:ext uri="{FF2B5EF4-FFF2-40B4-BE49-F238E27FC236}">
                <a16:creationId xmlns:a16="http://schemas.microsoft.com/office/drawing/2014/main" id="{28334C1F-47A5-4AD6-8883-97C4FEB11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496" y="5416905"/>
            <a:ext cx="39635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  <a:defRPr b="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AAD">
                  <a:lumMod val="50000"/>
                </a:srgbClr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可省略数组的大小</a:t>
            </a:r>
          </a:p>
        </p:txBody>
      </p:sp>
      <p:sp>
        <p:nvSpPr>
          <p:cNvPr id="35" name="Text Box 18">
            <a:extLst>
              <a:ext uri="{FF2B5EF4-FFF2-40B4-BE49-F238E27FC236}">
                <a16:creationId xmlns:a16="http://schemas.microsoft.com/office/drawing/2014/main" id="{E1A0BAC8-04CC-43A7-AD01-6D2F99D04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640" y="4895984"/>
            <a:ext cx="39635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  <a:defRPr b="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AAD">
                  <a:lumMod val="50000"/>
                </a:srgbClr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形参是一维数组</a:t>
            </a:r>
          </a:p>
        </p:txBody>
      </p:sp>
      <p:sp>
        <p:nvSpPr>
          <p:cNvPr id="43" name="Text Box 14">
            <a:extLst>
              <a:ext uri="{FF2B5EF4-FFF2-40B4-BE49-F238E27FC236}">
                <a16:creationId xmlns:a16="http://schemas.microsoft.com/office/drawing/2014/main" id="{23233B3A-5F57-4D15-89AC-970359F10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298736"/>
            <a:ext cx="40195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void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sort(</a:t>
            </a:r>
            <a:r>
              <a:rPr lang="en-US" altLang="zh-CN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a[ ], </a:t>
            </a:r>
            <a:r>
              <a:rPr lang="en-US" altLang="zh-CN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n)</a:t>
            </a:r>
          </a:p>
        </p:txBody>
      </p:sp>
      <p:sp>
        <p:nvSpPr>
          <p:cNvPr id="44" name="Text Box 19">
            <a:extLst>
              <a:ext uri="{FF2B5EF4-FFF2-40B4-BE49-F238E27FC236}">
                <a16:creationId xmlns:a16="http://schemas.microsoft.com/office/drawing/2014/main" id="{8CD9E9E0-F5E7-4305-9123-6369DEFD9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94" y="3851646"/>
            <a:ext cx="2168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</a:p>
        </p:txBody>
      </p:sp>
      <p:sp>
        <p:nvSpPr>
          <p:cNvPr id="45" name="AutoShape 35">
            <a:extLst>
              <a:ext uri="{FF2B5EF4-FFF2-40B4-BE49-F238E27FC236}">
                <a16:creationId xmlns:a16="http://schemas.microsoft.com/office/drawing/2014/main" id="{F38E9A67-650C-49FB-8DED-982C0E4300B5}"/>
              </a:ext>
            </a:extLst>
          </p:cNvPr>
          <p:cNvSpPr>
            <a:spLocks/>
          </p:cNvSpPr>
          <p:nvPr/>
        </p:nvSpPr>
        <p:spPr bwMode="auto">
          <a:xfrm>
            <a:off x="2975496" y="4842480"/>
            <a:ext cx="1296144" cy="433387"/>
          </a:xfrm>
          <a:prstGeom prst="callout1">
            <a:avLst>
              <a:gd name="adj1" fmla="val -17583"/>
              <a:gd name="adj2" fmla="val 87028"/>
              <a:gd name="adj3" fmla="val -17583"/>
              <a:gd name="adj4" fmla="val 9912"/>
            </a:avLst>
          </a:prstGeom>
          <a:noFill/>
          <a:ln w="2857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数组作形参</a:t>
            </a:r>
          </a:p>
        </p:txBody>
      </p:sp>
    </p:spTree>
    <p:extLst>
      <p:ext uri="{BB962C8B-B14F-4D97-AF65-F5344CB8AC3E}">
        <p14:creationId xmlns:p14="http://schemas.microsoft.com/office/powerpoint/2010/main" val="149070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32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32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9" grpId="0" animBg="1"/>
      <p:bldP spid="320528" grpId="0" autoUpdateAnimBg="0"/>
      <p:bldP spid="320529" grpId="0" autoUpdateAnimBg="0"/>
      <p:bldP spid="320531" grpId="0" autoUpdateAnimBg="0"/>
      <p:bldP spid="320533" grpId="0" build="p" autoUpdateAnimBg="0"/>
      <p:bldP spid="66" grpId="0" autoUpdateAnimBg="0"/>
      <p:bldP spid="35" grpId="0" autoUpdateAnimBg="0"/>
      <p:bldP spid="43" grpId="0" autoUpdateAnimBg="0"/>
      <p:bldP spid="44" grpId="0" autoUpdateAnimBg="0"/>
      <p:bldP spid="4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17">
            <a:hlinkClick r:id="rId3" action="ppaction://hlinksldjump"/>
            <a:extLst>
              <a:ext uri="{FF2B5EF4-FFF2-40B4-BE49-F238E27FC236}">
                <a16:creationId xmlns:a16="http://schemas.microsoft.com/office/drawing/2014/main" id="{29131994-3C24-44F1-A49D-3EBBD719B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1773238"/>
            <a:ext cx="3455988" cy="1570037"/>
          </a:xfrm>
          <a:prstGeom prst="rect">
            <a:avLst/>
          </a:prstGeom>
          <a:noFill/>
          <a:ln w="76200" cap="sq" cmpd="tri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22228B"/>
              </a:buClr>
              <a:buFont typeface="Wingdings" pitchFamily="2" charset="2"/>
              <a:buChar char="Ø"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实参</a:t>
            </a:r>
            <a:r>
              <a:rPr lang="zh-CN" altLang="en-US">
                <a:solidFill>
                  <a:srgbClr val="000000"/>
                </a:solidFill>
              </a:rPr>
              <a:t>与对应的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形参</a:t>
            </a:r>
            <a:r>
              <a:rPr lang="zh-CN" altLang="en-US">
                <a:solidFill>
                  <a:srgbClr val="000000"/>
                </a:solidFill>
              </a:rPr>
              <a:t>占用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不同</a:t>
            </a:r>
            <a:r>
              <a:rPr lang="zh-CN" altLang="en-US">
                <a:solidFill>
                  <a:srgbClr val="000000"/>
                </a:solidFill>
              </a:rPr>
              <a:t>的存储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单元</a:t>
            </a:r>
            <a:endParaRPr lang="en-US" altLang="zh-CN">
              <a:solidFill>
                <a:srgbClr val="000000"/>
              </a:solidFill>
            </a:endParaRPr>
          </a:p>
          <a:p>
            <a:pPr algn="just" eaLnBrk="1" hangingPunct="1">
              <a:buClr>
                <a:srgbClr val="22228B"/>
              </a:buClr>
              <a:buFont typeface="Wingdings" pitchFamily="2" charset="2"/>
              <a:buChar char="Ø"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形参</a:t>
            </a:r>
            <a:r>
              <a:rPr lang="zh-CN" altLang="en-US">
                <a:solidFill>
                  <a:srgbClr val="000000"/>
                </a:solidFill>
              </a:rPr>
              <a:t>的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值</a:t>
            </a:r>
            <a:r>
              <a:rPr lang="zh-CN" altLang="en-US">
                <a:solidFill>
                  <a:srgbClr val="000000"/>
                </a:solidFill>
              </a:rPr>
              <a:t>发生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变化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</a:t>
            </a:r>
            <a:r>
              <a:rPr lang="zh-CN" altLang="en-US">
                <a:solidFill>
                  <a:srgbClr val="000000"/>
                </a:solidFill>
              </a:rPr>
              <a:t>会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影响</a:t>
            </a:r>
            <a:r>
              <a:rPr lang="zh-CN" altLang="en-US">
                <a:solidFill>
                  <a:srgbClr val="000000"/>
                </a:solidFill>
              </a:rPr>
              <a:t>对应的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实参</a:t>
            </a: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DC9930CE-1D7E-4CE3-8A8C-C34AA611D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66596" name="Rectangle 4">
            <a:extLst>
              <a:ext uri="{FF2B5EF4-FFF2-40B4-BE49-F238E27FC236}">
                <a16:creationId xmlns:a16="http://schemas.microsoft.com/office/drawing/2014/main" id="{3C342322-F56D-4973-9D79-26754E3EBB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66597" name="Line 5">
            <a:extLst>
              <a:ext uri="{FF2B5EF4-FFF2-40B4-BE49-F238E27FC236}">
                <a16:creationId xmlns:a16="http://schemas.microsoft.com/office/drawing/2014/main" id="{7D869B1B-0411-4D91-B2ED-BED2CD704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66599" name="Rectangle 7">
            <a:extLst>
              <a:ext uri="{FF2B5EF4-FFF2-40B4-BE49-F238E27FC236}">
                <a16:creationId xmlns:a16="http://schemas.microsoft.com/office/drawing/2014/main" id="{07EDE8B6-3150-4E94-AC43-7E9FFDBDA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82563"/>
            <a:ext cx="9109075" cy="1163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数据联系小结</a:t>
            </a:r>
          </a:p>
        </p:txBody>
      </p:sp>
      <p:sp>
        <p:nvSpPr>
          <p:cNvPr id="366607" name="Text Box 15">
            <a:extLst>
              <a:ext uri="{FF2B5EF4-FFF2-40B4-BE49-F238E27FC236}">
                <a16:creationId xmlns:a16="http://schemas.microsoft.com/office/drawing/2014/main" id="{E277C7AC-C4E1-410E-9BE0-B9142203F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81075"/>
            <a:ext cx="12033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形参数据类型</a:t>
            </a:r>
          </a:p>
        </p:txBody>
      </p:sp>
      <p:sp>
        <p:nvSpPr>
          <p:cNvPr id="366608" name="Text Box 16">
            <a:extLst>
              <a:ext uri="{FF2B5EF4-FFF2-40B4-BE49-F238E27FC236}">
                <a16:creationId xmlns:a16="http://schemas.microsoft.com/office/drawing/2014/main" id="{B90148B8-01C2-46A2-A919-BCBC0AD63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844675"/>
            <a:ext cx="8667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参数传递特点</a:t>
            </a:r>
          </a:p>
        </p:txBody>
      </p:sp>
      <p:sp>
        <p:nvSpPr>
          <p:cNvPr id="366615" name="Line 23">
            <a:extLst>
              <a:ext uri="{FF2B5EF4-FFF2-40B4-BE49-F238E27FC236}">
                <a16:creationId xmlns:a16="http://schemas.microsoft.com/office/drawing/2014/main" id="{012B0A22-FB4D-4EC9-A026-26AC67AD7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1017588"/>
            <a:ext cx="0" cy="25558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66617" name="Text Box 25">
            <a:extLst>
              <a:ext uri="{FF2B5EF4-FFF2-40B4-BE49-F238E27FC236}">
                <a16:creationId xmlns:a16="http://schemas.microsoft.com/office/drawing/2014/main" id="{1D7B972A-3A74-464B-BC03-E2BC3C12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838" y="981075"/>
            <a:ext cx="89376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简单变量</a:t>
            </a:r>
          </a:p>
        </p:txBody>
      </p:sp>
      <p:sp>
        <p:nvSpPr>
          <p:cNvPr id="366619" name="Line 27">
            <a:extLst>
              <a:ext uri="{FF2B5EF4-FFF2-40B4-BE49-F238E27FC236}">
                <a16:creationId xmlns:a16="http://schemas.microsoft.com/office/drawing/2014/main" id="{D6551D53-DA5D-4205-B6F7-95BD773B6A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900" y="3573463"/>
            <a:ext cx="88201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66635" name="Line 43">
            <a:extLst>
              <a:ext uri="{FF2B5EF4-FFF2-40B4-BE49-F238E27FC236}">
                <a16:creationId xmlns:a16="http://schemas.microsoft.com/office/drawing/2014/main" id="{FE50232C-FE3E-40F7-97BE-6829D0AD7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4581525"/>
            <a:ext cx="86645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58" name="Text Box 25">
            <a:extLst>
              <a:ext uri="{FF2B5EF4-FFF2-40B4-BE49-F238E27FC236}">
                <a16:creationId xmlns:a16="http://schemas.microsoft.com/office/drawing/2014/main" id="{812513BD-D0F6-4A8C-B86A-158C8ABC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100138"/>
            <a:ext cx="1785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数组</a:t>
            </a:r>
          </a:p>
        </p:txBody>
      </p:sp>
      <p:sp>
        <p:nvSpPr>
          <p:cNvPr id="64" name="Text Box 17">
            <a:hlinkClick r:id="rId3" action="ppaction://hlinksldjump"/>
            <a:extLst>
              <a:ext uri="{FF2B5EF4-FFF2-40B4-BE49-F238E27FC236}">
                <a16:creationId xmlns:a16="http://schemas.microsoft.com/office/drawing/2014/main" id="{8055302A-5121-45AE-BE19-BE19040C9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1700213"/>
            <a:ext cx="4249737" cy="1938337"/>
          </a:xfrm>
          <a:prstGeom prst="rect">
            <a:avLst/>
          </a:prstGeom>
          <a:noFill/>
          <a:ln w="76200" cap="sq" cmpd="tri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22228B"/>
              </a:buClr>
              <a:buFont typeface="Wingdings" pitchFamily="2" charset="2"/>
              <a:buChar char="Ø"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形参数组与对应的实参数组共用存储单元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buClr>
                <a:srgbClr val="22228B"/>
              </a:buClr>
              <a:buFont typeface="Wingdings" pitchFamily="2" charset="2"/>
              <a:buChar char="Ø"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形参数组元素的值发生变化，对应实参数组元素的值也同样变化</a:t>
            </a:r>
          </a:p>
        </p:txBody>
      </p:sp>
      <p:sp>
        <p:nvSpPr>
          <p:cNvPr id="366605" name="Line 13">
            <a:extLst>
              <a:ext uri="{FF2B5EF4-FFF2-40B4-BE49-F238E27FC236}">
                <a16:creationId xmlns:a16="http://schemas.microsoft.com/office/drawing/2014/main" id="{60CC47F0-CA5E-4C8B-8315-70A22F2B2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" y="1017588"/>
            <a:ext cx="8610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66606" name="Line 14">
            <a:extLst>
              <a:ext uri="{FF2B5EF4-FFF2-40B4-BE49-F238E27FC236}">
                <a16:creationId xmlns:a16="http://schemas.microsoft.com/office/drawing/2014/main" id="{D7411818-D9A1-4F77-BDF7-B037EEF14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" y="1773238"/>
            <a:ext cx="8610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61116DB0-DD58-45EA-9F46-BE354AAFD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1052513"/>
            <a:ext cx="0" cy="25209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2" name="Text Box 18">
            <a:extLst>
              <a:ext uri="{FF2B5EF4-FFF2-40B4-BE49-F238E27FC236}">
                <a16:creationId xmlns:a16="http://schemas.microsoft.com/office/drawing/2014/main" id="{5357E5BD-84A7-48A6-90C9-9FB951406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860800"/>
            <a:ext cx="1152525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函数值个数</a:t>
            </a:r>
          </a:p>
        </p:txBody>
      </p:sp>
      <p:sp>
        <p:nvSpPr>
          <p:cNvPr id="43" name="Text Box 18">
            <a:extLst>
              <a:ext uri="{FF2B5EF4-FFF2-40B4-BE49-F238E27FC236}">
                <a16:creationId xmlns:a16="http://schemas.microsoft.com/office/drawing/2014/main" id="{562AADA0-24ED-49D8-BF9C-8B0838C90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4025900"/>
            <a:ext cx="1862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返回方式</a:t>
            </a:r>
          </a:p>
        </p:txBody>
      </p:sp>
      <p:sp>
        <p:nvSpPr>
          <p:cNvPr id="44" name="Text Box 18">
            <a:extLst>
              <a:ext uri="{FF2B5EF4-FFF2-40B4-BE49-F238E27FC236}">
                <a16:creationId xmlns:a16="http://schemas.microsoft.com/office/drawing/2014/main" id="{E4D7307C-0BD7-4018-8B19-D56A94345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4300" y="4005263"/>
            <a:ext cx="1862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函数类型</a:t>
            </a:r>
          </a:p>
        </p:txBody>
      </p:sp>
      <p:sp>
        <p:nvSpPr>
          <p:cNvPr id="45" name="Text Box 17">
            <a:hlinkClick r:id="rId3" action="ppaction://hlinksldjump"/>
            <a:extLst>
              <a:ext uri="{FF2B5EF4-FFF2-40B4-BE49-F238E27FC236}">
                <a16:creationId xmlns:a16="http://schemas.microsoft.com/office/drawing/2014/main" id="{CE3DE6BB-440A-4F01-ABAD-6024E216C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22800"/>
            <a:ext cx="1890713" cy="461963"/>
          </a:xfrm>
          <a:prstGeom prst="rect">
            <a:avLst/>
          </a:prstGeom>
          <a:noFill/>
          <a:ln w="76200" cap="sq" cmpd="tri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0"/>
              </a:spcBef>
              <a:buClr>
                <a:srgbClr val="2D2DB9">
                  <a:lumMod val="75000"/>
                </a:srgbClr>
              </a:buClr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一个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" name="Text Box 17">
            <a:hlinkClick r:id="rId3" action="ppaction://hlinksldjump"/>
            <a:extLst>
              <a:ext uri="{FF2B5EF4-FFF2-40B4-BE49-F238E27FC236}">
                <a16:creationId xmlns:a16="http://schemas.microsoft.com/office/drawing/2014/main" id="{7EBCB0D8-8065-4FB5-90C3-2C5DBD39E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438650"/>
            <a:ext cx="1873250" cy="646113"/>
          </a:xfrm>
          <a:prstGeom prst="rect">
            <a:avLst/>
          </a:prstGeom>
          <a:noFill/>
          <a:ln w="76200" cap="sq" cmpd="tri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22228B"/>
              </a:buClr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" name="Text Box 17">
            <a:hlinkClick r:id="rId3" action="ppaction://hlinksldjump"/>
            <a:extLst>
              <a:ext uri="{FF2B5EF4-FFF2-40B4-BE49-F238E27FC236}">
                <a16:creationId xmlns:a16="http://schemas.microsoft.com/office/drawing/2014/main" id="{4EBA854A-65E4-4B69-AD59-E2C3ACC9F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4508500"/>
            <a:ext cx="5219700" cy="461963"/>
          </a:xfrm>
          <a:prstGeom prst="rect">
            <a:avLst/>
          </a:prstGeom>
          <a:noFill/>
          <a:ln w="76200" cap="sq" cmpd="tri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22228B"/>
              </a:buClr>
              <a:defRPr/>
            </a:pP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等，通过分析函数值的类型决定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" name="Line 43">
            <a:extLst>
              <a:ext uri="{FF2B5EF4-FFF2-40B4-BE49-F238E27FC236}">
                <a16:creationId xmlns:a16="http://schemas.microsoft.com/office/drawing/2014/main" id="{6FDD1213-C448-4EB1-8A1D-4781A5BBE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5" y="5229225"/>
            <a:ext cx="86645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9" name="Text Box 17">
            <a:hlinkClick r:id="rId3" action="ppaction://hlinksldjump"/>
            <a:extLst>
              <a:ext uri="{FF2B5EF4-FFF2-40B4-BE49-F238E27FC236}">
                <a16:creationId xmlns:a16="http://schemas.microsoft.com/office/drawing/2014/main" id="{70FD5A01-E610-40C0-B79F-3EBC392C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5519738"/>
            <a:ext cx="1152525" cy="646112"/>
          </a:xfrm>
          <a:prstGeom prst="rect">
            <a:avLst/>
          </a:prstGeom>
          <a:noFill/>
          <a:ln w="76200" cap="sq" cmpd="tri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2D2DB9">
                  <a:lumMod val="75000"/>
                </a:srgbClr>
              </a:buClr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多个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" name="Text Box 17">
            <a:hlinkClick r:id="rId3" action="ppaction://hlinksldjump"/>
            <a:extLst>
              <a:ext uri="{FF2B5EF4-FFF2-40B4-BE49-F238E27FC236}">
                <a16:creationId xmlns:a16="http://schemas.microsoft.com/office/drawing/2014/main" id="{F76C69D4-27B5-45BE-AACE-1B071AB45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084763"/>
            <a:ext cx="2663825" cy="615950"/>
          </a:xfrm>
          <a:prstGeom prst="rect">
            <a:avLst/>
          </a:prstGeom>
          <a:noFill/>
          <a:ln w="76200" cap="sq" cmpd="tri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rgbClr val="22228B"/>
              </a:buClr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在实参数组中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" name="Text Box 17">
            <a:hlinkClick r:id="rId3" action="ppaction://hlinksldjump"/>
            <a:extLst>
              <a:ext uri="{FF2B5EF4-FFF2-40B4-BE49-F238E27FC236}">
                <a16:creationId xmlns:a16="http://schemas.microsoft.com/office/drawing/2014/main" id="{86761627-50FE-410D-8A05-BF48D274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5083175"/>
            <a:ext cx="1873250" cy="577850"/>
          </a:xfrm>
          <a:prstGeom prst="rect">
            <a:avLst/>
          </a:prstGeom>
          <a:noFill/>
          <a:ln w="76200" cap="sq" cmpd="tri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22228B"/>
              </a:buClr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</a:t>
            </a:r>
          </a:p>
        </p:txBody>
      </p:sp>
      <p:sp>
        <p:nvSpPr>
          <p:cNvPr id="65" name="Text Box 17">
            <a:hlinkClick r:id="rId3" action="ppaction://hlinksldjump"/>
            <a:extLst>
              <a:ext uri="{FF2B5EF4-FFF2-40B4-BE49-F238E27FC236}">
                <a16:creationId xmlns:a16="http://schemas.microsoft.com/office/drawing/2014/main" id="{301EEE52-ED7B-4E03-A411-BEE6562A2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805488"/>
            <a:ext cx="3313112" cy="830262"/>
          </a:xfrm>
          <a:prstGeom prst="rect">
            <a:avLst/>
          </a:prstGeom>
          <a:noFill/>
          <a:ln w="76200" cap="sq" cmpd="tri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22228B"/>
              </a:buClr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1.return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buClr>
                <a:srgbClr val="22228B"/>
              </a:buClr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在实参数组中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" name="Text Box 17">
            <a:hlinkClick r:id="rId3" action="ppaction://hlinksldjump"/>
            <a:extLst>
              <a:ext uri="{FF2B5EF4-FFF2-40B4-BE49-F238E27FC236}">
                <a16:creationId xmlns:a16="http://schemas.microsoft.com/office/drawing/2014/main" id="{0C46E977-5EC8-43F4-BA2B-0D77F6A43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913" y="5799138"/>
            <a:ext cx="5219700" cy="461962"/>
          </a:xfrm>
          <a:prstGeom prst="rect">
            <a:avLst/>
          </a:prstGeom>
          <a:noFill/>
          <a:ln w="76200" cap="sq" cmpd="tri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22228B"/>
              </a:buClr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等，通过分析函数值的类型决定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7" name="Line 23">
            <a:extLst>
              <a:ext uri="{FF2B5EF4-FFF2-40B4-BE49-F238E27FC236}">
                <a16:creationId xmlns:a16="http://schemas.microsoft.com/office/drawing/2014/main" id="{B9F67CFE-D653-4389-AD24-ACB3721EF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933825"/>
            <a:ext cx="0" cy="2808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68" name="Line 27">
            <a:extLst>
              <a:ext uri="{FF2B5EF4-FFF2-40B4-BE49-F238E27FC236}">
                <a16:creationId xmlns:a16="http://schemas.microsoft.com/office/drawing/2014/main" id="{E229E9A1-EE14-441C-B2CD-A35A1EBCE3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900" y="3933825"/>
            <a:ext cx="88201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69" name="Line 23">
            <a:extLst>
              <a:ext uri="{FF2B5EF4-FFF2-40B4-BE49-F238E27FC236}">
                <a16:creationId xmlns:a16="http://schemas.microsoft.com/office/drawing/2014/main" id="{B71A7511-E33B-43EB-88E0-93FA2114B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3933825"/>
            <a:ext cx="0" cy="2808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70" name="Line 43">
            <a:extLst>
              <a:ext uri="{FF2B5EF4-FFF2-40B4-BE49-F238E27FC236}">
                <a16:creationId xmlns:a16="http://schemas.microsoft.com/office/drawing/2014/main" id="{3CCBC860-6B7C-4D59-9898-DA8275384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799138"/>
            <a:ext cx="77771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71" name="Line 43">
            <a:extLst>
              <a:ext uri="{FF2B5EF4-FFF2-40B4-BE49-F238E27FC236}">
                <a16:creationId xmlns:a16="http://schemas.microsoft.com/office/drawing/2014/main" id="{9AAC2B0F-DC1D-431D-8D72-2A24E6D1A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38" y="6742113"/>
            <a:ext cx="873601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72" name="Text Box 17">
            <a:hlinkClick r:id="rId3" action="ppaction://hlinksldjump"/>
            <a:extLst>
              <a:ext uri="{FF2B5EF4-FFF2-40B4-BE49-F238E27FC236}">
                <a16:creationId xmlns:a16="http://schemas.microsoft.com/office/drawing/2014/main" id="{1930490D-1188-46B7-AD8B-2A6EC5248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797425"/>
            <a:ext cx="2376487" cy="461963"/>
          </a:xfrm>
          <a:prstGeom prst="rect">
            <a:avLst/>
          </a:prstGeom>
          <a:noFill/>
          <a:ln w="76200" cap="sq" cmpd="tri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22228B"/>
              </a:buClr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见例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3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Kaiti SC Regular" charset="-122"/>
            </a:endParaRPr>
          </a:p>
        </p:txBody>
      </p:sp>
      <p:sp>
        <p:nvSpPr>
          <p:cNvPr id="73" name="Text Box 17">
            <a:hlinkClick r:id="rId3" action="ppaction://hlinksldjump"/>
            <a:extLst>
              <a:ext uri="{FF2B5EF4-FFF2-40B4-BE49-F238E27FC236}">
                <a16:creationId xmlns:a16="http://schemas.microsoft.com/office/drawing/2014/main" id="{1D2E4F43-EBBB-44EF-9D6F-C26064C63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272088"/>
            <a:ext cx="2376487" cy="460375"/>
          </a:xfrm>
          <a:prstGeom prst="rect">
            <a:avLst/>
          </a:prstGeom>
          <a:noFill/>
          <a:ln w="76200" cap="sq" cmpd="tri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22228B"/>
              </a:buClr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见例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Kaiti SC Regular" charset="-122"/>
              </a:rPr>
              <a:t>1</a:t>
            </a:r>
          </a:p>
        </p:txBody>
      </p:sp>
      <p:sp>
        <p:nvSpPr>
          <p:cNvPr id="74" name="Text Box 17">
            <a:hlinkClick r:id="rId3" action="ppaction://hlinksldjump"/>
            <a:extLst>
              <a:ext uri="{FF2B5EF4-FFF2-40B4-BE49-F238E27FC236}">
                <a16:creationId xmlns:a16="http://schemas.microsoft.com/office/drawing/2014/main" id="{74FFD0C1-42E8-4F04-9C5C-B63032049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6202363"/>
            <a:ext cx="2376487" cy="461962"/>
          </a:xfrm>
          <a:prstGeom prst="rect">
            <a:avLst/>
          </a:prstGeom>
          <a:noFill/>
          <a:ln w="76200" cap="sq" cmpd="tri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22228B"/>
              </a:buClr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见例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Kaiti SC Regular" charset="-122"/>
              </a:rPr>
              <a:t>2</a:t>
            </a:r>
          </a:p>
        </p:txBody>
      </p:sp>
      <p:sp>
        <p:nvSpPr>
          <p:cNvPr id="3" name="操作按钮: 后退或上一个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8AD5B28-4E74-43CF-9998-24B5241E2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6381750"/>
            <a:ext cx="611187" cy="476250"/>
          </a:xfrm>
          <a:prstGeom prst="actionButtonBackPreviou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6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6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6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6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6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6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6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6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6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6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66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2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2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 autoUpdateAnimBg="0"/>
      <p:bldP spid="366607" grpId="0" build="p" autoUpdateAnimBg="0"/>
      <p:bldP spid="366608" grpId="0" build="p" autoUpdateAnimBg="0"/>
      <p:bldP spid="366617" grpId="0" build="p" autoUpdateAnimBg="0"/>
      <p:bldP spid="58" grpId="0" build="p" autoUpdateAnimBg="0"/>
      <p:bldP spid="64" grpId="0" build="p"/>
      <p:bldP spid="42" grpId="0"/>
      <p:bldP spid="43" grpId="0" build="p" autoUpdateAnimBg="0"/>
      <p:bldP spid="44" grpId="0" build="p" autoUpdateAnimBg="0"/>
      <p:bldP spid="45" grpId="0"/>
      <p:bldP spid="46" grpId="0"/>
      <p:bldP spid="47" grpId="0"/>
      <p:bldP spid="49" grpId="0"/>
      <p:bldP spid="51" grpId="0"/>
      <p:bldP spid="55" grpId="0"/>
      <p:bldP spid="65" grpId="0" build="p"/>
      <p:bldP spid="66" grpId="0"/>
      <p:bldP spid="72" grpId="0"/>
      <p:bldP spid="73" grpId="0"/>
      <p:bldP spid="74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2" name="Oval 4">
            <a:extLst>
              <a:ext uri="{FF2B5EF4-FFF2-40B4-BE49-F238E27FC236}">
                <a16:creationId xmlns:a16="http://schemas.microsoft.com/office/drawing/2014/main" id="{3A1A1B40-8A7C-4DDC-8FD2-7726D7740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876800"/>
            <a:ext cx="1371600" cy="381000"/>
          </a:xfrm>
          <a:prstGeom prst="ellipse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4133" name="Oval 5">
            <a:extLst>
              <a:ext uri="{FF2B5EF4-FFF2-40B4-BE49-F238E27FC236}">
                <a16:creationId xmlns:a16="http://schemas.microsoft.com/office/drawing/2014/main" id="{B0F467AB-0B83-44DE-B9A4-4E582076B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971800"/>
            <a:ext cx="1371600" cy="381000"/>
          </a:xfrm>
          <a:prstGeom prst="ellipse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4134" name="Line 6">
            <a:extLst>
              <a:ext uri="{FF2B5EF4-FFF2-40B4-BE49-F238E27FC236}">
                <a16:creationId xmlns:a16="http://schemas.microsoft.com/office/drawing/2014/main" id="{349724E5-8B7C-432A-B0D7-3067D3600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200400"/>
            <a:ext cx="609600" cy="0"/>
          </a:xfrm>
          <a:prstGeom prst="line">
            <a:avLst/>
          </a:prstGeom>
          <a:noFill/>
          <a:ln w="38100" cap="sq">
            <a:solidFill>
              <a:srgbClr val="CC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4135" name="Oval 7">
            <a:extLst>
              <a:ext uri="{FF2B5EF4-FFF2-40B4-BE49-F238E27FC236}">
                <a16:creationId xmlns:a16="http://schemas.microsoft.com/office/drawing/2014/main" id="{D2E89C94-87E3-4E0C-8ECE-F5DD5AA65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914400" cy="381000"/>
          </a:xfrm>
          <a:prstGeom prst="ellipse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4136" name="Line 8">
            <a:extLst>
              <a:ext uri="{FF2B5EF4-FFF2-40B4-BE49-F238E27FC236}">
                <a16:creationId xmlns:a16="http://schemas.microsoft.com/office/drawing/2014/main" id="{228FD6BF-614E-4140-8A18-CC79F16A1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4992" y="3200400"/>
            <a:ext cx="381000" cy="0"/>
          </a:xfrm>
          <a:prstGeom prst="line">
            <a:avLst/>
          </a:prstGeom>
          <a:noFill/>
          <a:ln w="38100" cap="sq">
            <a:solidFill>
              <a:srgbClr val="CC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4137" name="Oval 9">
            <a:extLst>
              <a:ext uri="{FF2B5EF4-FFF2-40B4-BE49-F238E27FC236}">
                <a16:creationId xmlns:a16="http://schemas.microsoft.com/office/drawing/2014/main" id="{FEA434F9-5456-4B1A-A35D-28C3B4E70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592" y="2971800"/>
            <a:ext cx="914400" cy="381000"/>
          </a:xfrm>
          <a:prstGeom prst="ellipse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4138" name="Rectangle 10">
            <a:extLst>
              <a:ext uri="{FF2B5EF4-FFF2-40B4-BE49-F238E27FC236}">
                <a16:creationId xmlns:a16="http://schemas.microsoft.com/office/drawing/2014/main" id="{18BF3E31-C5EE-4BCD-8154-68A219F03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3429000" cy="3733800"/>
          </a:xfrm>
          <a:prstGeom prst="rect">
            <a:avLst/>
          </a:prstGeom>
          <a:noFill/>
          <a:ln w="76200" cap="sq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4139" name="Rectangle 11">
            <a:extLst>
              <a:ext uri="{FF2B5EF4-FFF2-40B4-BE49-F238E27FC236}">
                <a16:creationId xmlns:a16="http://schemas.microsoft.com/office/drawing/2014/main" id="{470B182D-C813-49A4-9A4B-5C652108B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2971800" cy="1371600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4140" name="Rectangle 12">
            <a:extLst>
              <a:ext uri="{FF2B5EF4-FFF2-40B4-BE49-F238E27FC236}">
                <a16:creationId xmlns:a16="http://schemas.microsoft.com/office/drawing/2014/main" id="{09AA5F44-B9B2-42A6-800F-3D090F2F4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1163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局部变量和全局变量</a:t>
            </a:r>
          </a:p>
        </p:txBody>
      </p:sp>
      <p:sp>
        <p:nvSpPr>
          <p:cNvPr id="304141" name="Text Box 13">
            <a:extLst>
              <a:ext uri="{FF2B5EF4-FFF2-40B4-BE49-F238E27FC236}">
                <a16:creationId xmlns:a16="http://schemas.microsoft.com/office/drawing/2014/main" id="{4075F73C-D0E7-4CBD-9EBF-3BCD0DA92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局部变量</a:t>
            </a:r>
          </a:p>
        </p:txBody>
      </p:sp>
      <p:sp>
        <p:nvSpPr>
          <p:cNvPr id="304142" name="Text Box 14">
            <a:extLst>
              <a:ext uri="{FF2B5EF4-FFF2-40B4-BE49-F238E27FC236}">
                <a16:creationId xmlns:a16="http://schemas.microsoft.com/office/drawing/2014/main" id="{D4E4882F-4DB5-499E-A2A8-1F1123885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20875"/>
            <a:ext cx="419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）函数内部定义的变量</a:t>
            </a:r>
          </a:p>
        </p:txBody>
      </p:sp>
      <p:sp>
        <p:nvSpPr>
          <p:cNvPr id="304143" name="Text Box 15">
            <a:extLst>
              <a:ext uri="{FF2B5EF4-FFF2-40B4-BE49-F238E27FC236}">
                <a16:creationId xmlns:a16="http://schemas.microsoft.com/office/drawing/2014/main" id="{46070D0E-C868-449C-B736-7F7CCFEB9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17750"/>
            <a:ext cx="419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）复合语句内部定义的变量</a:t>
            </a:r>
          </a:p>
        </p:txBody>
      </p:sp>
      <p:sp>
        <p:nvSpPr>
          <p:cNvPr id="304144" name="Text Box 16">
            <a:extLst>
              <a:ext uri="{FF2B5EF4-FFF2-40B4-BE49-F238E27FC236}">
                <a16:creationId xmlns:a16="http://schemas.microsoft.com/office/drawing/2014/main" id="{F8206E9A-3008-4557-8B98-49938C8AF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71800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sk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(float a)</a:t>
            </a:r>
          </a:p>
        </p:txBody>
      </p:sp>
      <p:sp>
        <p:nvSpPr>
          <p:cNvPr id="304145" name="Text Box 17">
            <a:extLst>
              <a:ext uri="{FF2B5EF4-FFF2-40B4-BE49-F238E27FC236}">
                <a16:creationId xmlns:a16="http://schemas.microsoft.com/office/drawing/2014/main" id="{CAC57117-1CC5-497B-84B7-362693B79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29000"/>
            <a:ext cx="1905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{ int i;</a:t>
            </a:r>
          </a:p>
        </p:txBody>
      </p:sp>
      <p:sp>
        <p:nvSpPr>
          <p:cNvPr id="304146" name="Text Box 18">
            <a:extLst>
              <a:ext uri="{FF2B5EF4-FFF2-40B4-BE49-F238E27FC236}">
                <a16:creationId xmlns:a16="http://schemas.microsoft.com/office/drawing/2014/main" id="{5D0AA37F-5633-4DA2-9C30-68CDA160F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733800"/>
            <a:ext cx="1905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04147" name="Text Box 19">
            <a:extLst>
              <a:ext uri="{FF2B5EF4-FFF2-40B4-BE49-F238E27FC236}">
                <a16:creationId xmlns:a16="http://schemas.microsoft.com/office/drawing/2014/main" id="{5D66BE61-16CC-4C97-8CEA-F8D951C20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59475"/>
            <a:ext cx="1905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04148" name="Text Box 20">
            <a:extLst>
              <a:ext uri="{FF2B5EF4-FFF2-40B4-BE49-F238E27FC236}">
                <a16:creationId xmlns:a16="http://schemas.microsoft.com/office/drawing/2014/main" id="{C3C3A726-3B5C-4A95-87B6-305DFC9EB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24400"/>
            <a:ext cx="1905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04149" name="Text Box 21">
            <a:extLst>
              <a:ext uri="{FF2B5EF4-FFF2-40B4-BE49-F238E27FC236}">
                <a16:creationId xmlns:a16="http://schemas.microsoft.com/office/drawing/2014/main" id="{24C8F160-5CE7-4A5F-8B18-56EEBCB6F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21275"/>
            <a:ext cx="1905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04150" name="Text Box 22">
            <a:extLst>
              <a:ext uri="{FF2B5EF4-FFF2-40B4-BE49-F238E27FC236}">
                <a16:creationId xmlns:a16="http://schemas.microsoft.com/office/drawing/2014/main" id="{9E8D553E-DB14-400F-A132-734EBD01A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502275"/>
            <a:ext cx="1905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04151" name="Text Box 23">
            <a:extLst>
              <a:ext uri="{FF2B5EF4-FFF2-40B4-BE49-F238E27FC236}">
                <a16:creationId xmlns:a16="http://schemas.microsoft.com/office/drawing/2014/main" id="{2C9F06D4-0B3C-4D25-ACE2-3D9FD1638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2954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全局变量</a:t>
            </a:r>
          </a:p>
        </p:txBody>
      </p:sp>
      <p:sp>
        <p:nvSpPr>
          <p:cNvPr id="304152" name="Text Box 24">
            <a:extLst>
              <a:ext uri="{FF2B5EF4-FFF2-40B4-BE49-F238E27FC236}">
                <a16:creationId xmlns:a16="http://schemas.microsoft.com/office/drawing/2014/main" id="{32E1271A-60E8-49D6-A673-E38375008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844675"/>
            <a:ext cx="3276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a typeface="幼圆" pitchFamily="49" charset="-122"/>
              </a:rPr>
              <a:t>在函数外边定义的变量</a:t>
            </a:r>
          </a:p>
        </p:txBody>
      </p:sp>
      <p:sp>
        <p:nvSpPr>
          <p:cNvPr id="304153" name="Rectangle 25">
            <a:extLst>
              <a:ext uri="{FF2B5EF4-FFF2-40B4-BE49-F238E27FC236}">
                <a16:creationId xmlns:a16="http://schemas.microsoft.com/office/drawing/2014/main" id="{EA2E668D-8D4D-4458-968B-60DE7189D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895600"/>
            <a:ext cx="3429000" cy="3657600"/>
          </a:xfrm>
          <a:prstGeom prst="rect">
            <a:avLst/>
          </a:prstGeom>
          <a:noFill/>
          <a:ln w="76200" cap="sq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4154" name="Text Box 26">
            <a:extLst>
              <a:ext uri="{FF2B5EF4-FFF2-40B4-BE49-F238E27FC236}">
                <a16:creationId xmlns:a16="http://schemas.microsoft.com/office/drawing/2014/main" id="{189E2ECD-8BBC-4A27-8B8A-0E522CCF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71800"/>
            <a:ext cx="1600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int  S;</a:t>
            </a:r>
          </a:p>
        </p:txBody>
      </p:sp>
      <p:sp>
        <p:nvSpPr>
          <p:cNvPr id="304155" name="Text Box 27">
            <a:extLst>
              <a:ext uri="{FF2B5EF4-FFF2-40B4-BE49-F238E27FC236}">
                <a16:creationId xmlns:a16="http://schemas.microsoft.com/office/drawing/2014/main" id="{BF4D0C18-8A17-4176-9EED-2262F04F9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368675"/>
            <a:ext cx="2743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main( )</a:t>
            </a:r>
          </a:p>
        </p:txBody>
      </p:sp>
      <p:sp>
        <p:nvSpPr>
          <p:cNvPr id="304156" name="Text Box 28">
            <a:extLst>
              <a:ext uri="{FF2B5EF4-FFF2-40B4-BE49-F238E27FC236}">
                <a16:creationId xmlns:a16="http://schemas.microsoft.com/office/drawing/2014/main" id="{54EC2988-6359-430B-A4AF-DBFD81BE6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33800"/>
            <a:ext cx="1600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{            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4157" name="Text Box 29">
            <a:extLst>
              <a:ext uri="{FF2B5EF4-FFF2-40B4-BE49-F238E27FC236}">
                <a16:creationId xmlns:a16="http://schemas.microsoft.com/office/drawing/2014/main" id="{54BFC814-C79B-4CE8-B15F-294BA7416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76800"/>
            <a:ext cx="1600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int Test;</a:t>
            </a:r>
          </a:p>
        </p:txBody>
      </p:sp>
      <p:sp>
        <p:nvSpPr>
          <p:cNvPr id="304158" name="Text Box 30">
            <a:extLst>
              <a:ext uri="{FF2B5EF4-FFF2-40B4-BE49-F238E27FC236}">
                <a16:creationId xmlns:a16="http://schemas.microsoft.com/office/drawing/2014/main" id="{A690F0E9-F791-40C2-BD13-CC404E1D0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038600"/>
            <a:ext cx="1600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04159" name="Text Box 31">
            <a:extLst>
              <a:ext uri="{FF2B5EF4-FFF2-40B4-BE49-F238E27FC236}">
                <a16:creationId xmlns:a16="http://schemas.microsoft.com/office/drawing/2014/main" id="{7EBE1256-D25F-4EE1-A51E-7DCB3D5B0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19600"/>
            <a:ext cx="1600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04160" name="Text Box 32">
            <a:extLst>
              <a:ext uri="{FF2B5EF4-FFF2-40B4-BE49-F238E27FC236}">
                <a16:creationId xmlns:a16="http://schemas.microsoft.com/office/drawing/2014/main" id="{3557F980-1423-4BA7-948C-4005E383E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334000"/>
            <a:ext cx="1600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f(int t)</a:t>
            </a:r>
          </a:p>
        </p:txBody>
      </p:sp>
      <p:sp>
        <p:nvSpPr>
          <p:cNvPr id="304161" name="Text Box 33">
            <a:extLst>
              <a:ext uri="{FF2B5EF4-FFF2-40B4-BE49-F238E27FC236}">
                <a16:creationId xmlns:a16="http://schemas.microsoft.com/office/drawing/2014/main" id="{D9F975D2-EDD5-4110-9725-88FB93585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775325"/>
            <a:ext cx="1600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{</a:t>
            </a:r>
          </a:p>
        </p:txBody>
      </p:sp>
      <p:sp>
        <p:nvSpPr>
          <p:cNvPr id="304162" name="Text Box 34">
            <a:extLst>
              <a:ext uri="{FF2B5EF4-FFF2-40B4-BE49-F238E27FC236}">
                <a16:creationId xmlns:a16="http://schemas.microsoft.com/office/drawing/2014/main" id="{B2CCA8CF-E890-4BDB-96B8-9AF3D40AD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096000"/>
            <a:ext cx="1600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04163" name="Text Box 35">
            <a:extLst>
              <a:ext uri="{FF2B5EF4-FFF2-40B4-BE49-F238E27FC236}">
                <a16:creationId xmlns:a16="http://schemas.microsoft.com/office/drawing/2014/main" id="{405B3D71-654C-4C30-B20E-946FC36C7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156325"/>
            <a:ext cx="1600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04164" name="Text Box 36">
            <a:extLst>
              <a:ext uri="{FF2B5EF4-FFF2-40B4-BE49-F238E27FC236}">
                <a16:creationId xmlns:a16="http://schemas.microsoft.com/office/drawing/2014/main" id="{47C98C64-44EA-4D10-8EB3-B0A1343AB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9792" y="2971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局部变量</a:t>
            </a:r>
          </a:p>
        </p:txBody>
      </p:sp>
      <p:sp>
        <p:nvSpPr>
          <p:cNvPr id="304165" name="Line 37">
            <a:extLst>
              <a:ext uri="{FF2B5EF4-FFF2-40B4-BE49-F238E27FC236}">
                <a16:creationId xmlns:a16="http://schemas.microsoft.com/office/drawing/2014/main" id="{B72F8BE3-50CC-442A-92B0-4B9A79E07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657600"/>
            <a:ext cx="381000" cy="0"/>
          </a:xfrm>
          <a:prstGeom prst="line">
            <a:avLst/>
          </a:prstGeom>
          <a:noFill/>
          <a:ln w="38100" cap="sq">
            <a:solidFill>
              <a:srgbClr val="CC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4166" name="Text Box 38">
            <a:extLst>
              <a:ext uri="{FF2B5EF4-FFF2-40B4-BE49-F238E27FC236}">
                <a16:creationId xmlns:a16="http://schemas.microsoft.com/office/drawing/2014/main" id="{B00B300A-5F23-4C5C-B12E-102C3C143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4290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局部变量</a:t>
            </a:r>
          </a:p>
        </p:txBody>
      </p:sp>
      <p:sp>
        <p:nvSpPr>
          <p:cNvPr id="304167" name="Oval 39">
            <a:extLst>
              <a:ext uri="{FF2B5EF4-FFF2-40B4-BE49-F238E27FC236}">
                <a16:creationId xmlns:a16="http://schemas.microsoft.com/office/drawing/2014/main" id="{5FCD02F8-302A-4656-B8A0-AD3CB177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267200"/>
            <a:ext cx="914400" cy="381000"/>
          </a:xfrm>
          <a:prstGeom prst="ellipse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4168" name="Line 40">
            <a:extLst>
              <a:ext uri="{FF2B5EF4-FFF2-40B4-BE49-F238E27FC236}">
                <a16:creationId xmlns:a16="http://schemas.microsoft.com/office/drawing/2014/main" id="{005F887F-3F40-4667-9DD3-A59706CF1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495800"/>
            <a:ext cx="381000" cy="0"/>
          </a:xfrm>
          <a:prstGeom prst="line">
            <a:avLst/>
          </a:prstGeom>
          <a:noFill/>
          <a:ln w="38100" cap="sq">
            <a:solidFill>
              <a:srgbClr val="CC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4169" name="Text Box 41">
            <a:extLst>
              <a:ext uri="{FF2B5EF4-FFF2-40B4-BE49-F238E27FC236}">
                <a16:creationId xmlns:a16="http://schemas.microsoft.com/office/drawing/2014/main" id="{B57B8479-11AF-4972-BF3C-BD3CF0965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283075"/>
            <a:ext cx="1905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{ int n;</a:t>
            </a:r>
          </a:p>
        </p:txBody>
      </p:sp>
      <p:sp>
        <p:nvSpPr>
          <p:cNvPr id="304170" name="Text Box 42">
            <a:extLst>
              <a:ext uri="{FF2B5EF4-FFF2-40B4-BE49-F238E27FC236}">
                <a16:creationId xmlns:a16="http://schemas.microsoft.com/office/drawing/2014/main" id="{AAE4EDF8-3D5C-456F-AD39-59CD8F515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2672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局部变量</a:t>
            </a:r>
          </a:p>
        </p:txBody>
      </p:sp>
      <p:sp>
        <p:nvSpPr>
          <p:cNvPr id="304171" name="Text Box 43">
            <a:extLst>
              <a:ext uri="{FF2B5EF4-FFF2-40B4-BE49-F238E27FC236}">
                <a16:creationId xmlns:a16="http://schemas.microsoft.com/office/drawing/2014/main" id="{CBA4E492-0B6D-4215-A5E6-6F194C844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971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全局变量</a:t>
            </a:r>
          </a:p>
        </p:txBody>
      </p:sp>
      <p:sp>
        <p:nvSpPr>
          <p:cNvPr id="304172" name="Line 44">
            <a:extLst>
              <a:ext uri="{FF2B5EF4-FFF2-40B4-BE49-F238E27FC236}">
                <a16:creationId xmlns:a16="http://schemas.microsoft.com/office/drawing/2014/main" id="{CB643C48-6049-4C0B-833D-13A777CC4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5105400"/>
            <a:ext cx="609600" cy="0"/>
          </a:xfrm>
          <a:prstGeom prst="line">
            <a:avLst/>
          </a:prstGeom>
          <a:noFill/>
          <a:ln w="38100" cap="sq">
            <a:solidFill>
              <a:srgbClr val="CC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4173" name="Text Box 45">
            <a:extLst>
              <a:ext uri="{FF2B5EF4-FFF2-40B4-BE49-F238E27FC236}">
                <a16:creationId xmlns:a16="http://schemas.microsoft.com/office/drawing/2014/main" id="{356115F7-9278-4911-81CE-3C995B42C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876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全局变量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4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4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4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4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4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4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4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4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4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4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4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4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4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4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0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0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0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0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4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04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4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04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0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0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04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04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0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0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04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04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04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04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04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04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04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04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04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04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04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04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04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04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04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04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30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0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30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0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animBg="1"/>
      <p:bldP spid="304133" grpId="0" animBg="1"/>
      <p:bldP spid="304135" grpId="0" animBg="1"/>
      <p:bldP spid="304137" grpId="0" animBg="1"/>
      <p:bldP spid="304138" grpId="0" animBg="1"/>
      <p:bldP spid="304139" grpId="0" animBg="1"/>
      <p:bldP spid="304141" grpId="0" autoUpdateAnimBg="0"/>
      <p:bldP spid="304142" grpId="0" autoUpdateAnimBg="0"/>
      <p:bldP spid="304143" grpId="0" autoUpdateAnimBg="0"/>
      <p:bldP spid="304144" grpId="0" autoUpdateAnimBg="0"/>
      <p:bldP spid="304145" grpId="0" autoUpdateAnimBg="0"/>
      <p:bldP spid="304146" grpId="0" autoUpdateAnimBg="0"/>
      <p:bldP spid="304147" grpId="0" autoUpdateAnimBg="0"/>
      <p:bldP spid="304148" grpId="0" autoUpdateAnimBg="0"/>
      <p:bldP spid="304149" grpId="0" autoUpdateAnimBg="0"/>
      <p:bldP spid="304150" grpId="0" autoUpdateAnimBg="0"/>
      <p:bldP spid="304151" grpId="0" autoUpdateAnimBg="0"/>
      <p:bldP spid="304152" grpId="0" autoUpdateAnimBg="0"/>
      <p:bldP spid="304153" grpId="0" animBg="1"/>
      <p:bldP spid="304154" grpId="0" autoUpdateAnimBg="0"/>
      <p:bldP spid="304155" grpId="0" autoUpdateAnimBg="0"/>
      <p:bldP spid="304156" grpId="0" autoUpdateAnimBg="0"/>
      <p:bldP spid="304157" grpId="0" autoUpdateAnimBg="0"/>
      <p:bldP spid="304158" grpId="0" autoUpdateAnimBg="0"/>
      <p:bldP spid="304159" grpId="0" autoUpdateAnimBg="0"/>
      <p:bldP spid="304160" grpId="0" autoUpdateAnimBg="0"/>
      <p:bldP spid="304161" grpId="0" autoUpdateAnimBg="0"/>
      <p:bldP spid="304162" grpId="0" autoUpdateAnimBg="0"/>
      <p:bldP spid="304163" grpId="0" autoUpdateAnimBg="0"/>
      <p:bldP spid="304164" grpId="0" autoUpdateAnimBg="0"/>
      <p:bldP spid="304166" grpId="0" autoUpdateAnimBg="0"/>
      <p:bldP spid="304167" grpId="0" animBg="1"/>
      <p:bldP spid="304169" grpId="0" autoUpdateAnimBg="0"/>
      <p:bldP spid="304170" grpId="0" autoUpdateAnimBg="0"/>
      <p:bldP spid="304171" grpId="0" autoUpdateAnimBg="0"/>
      <p:bldP spid="30417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154" name="Group 2">
            <a:extLst>
              <a:ext uri="{FF2B5EF4-FFF2-40B4-BE49-F238E27FC236}">
                <a16:creationId xmlns:a16="http://schemas.microsoft.com/office/drawing/2014/main" id="{CD68D23E-917D-4F82-B284-85E9D0D5537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3429000" cy="3733800"/>
            <a:chOff x="432" y="1824"/>
            <a:chExt cx="2160" cy="2352"/>
          </a:xfrm>
        </p:grpSpPr>
        <p:sp>
          <p:nvSpPr>
            <p:cNvPr id="305155" name="Rectangle 3">
              <a:extLst>
                <a:ext uri="{FF2B5EF4-FFF2-40B4-BE49-F238E27FC236}">
                  <a16:creationId xmlns:a16="http://schemas.microsoft.com/office/drawing/2014/main" id="{69100B08-9979-4B07-A1B1-F8B966DD6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24"/>
              <a:ext cx="2160" cy="2352"/>
            </a:xfrm>
            <a:prstGeom prst="rect">
              <a:avLst/>
            </a:prstGeom>
            <a:noFill/>
            <a:ln w="76200" cap="sq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305156" name="Text Box 4">
              <a:extLst>
                <a:ext uri="{FF2B5EF4-FFF2-40B4-BE49-F238E27FC236}">
                  <a16:creationId xmlns:a16="http://schemas.microsoft.com/office/drawing/2014/main" id="{197357EA-81A4-4726-96BA-7EC99D25E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" y="1872"/>
              <a:ext cx="12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 err="1">
                  <a:solidFill>
                    <a:srgbClr val="000000"/>
                  </a:solidFill>
                  <a:latin typeface="Arial" charset="0"/>
                  <a:ea typeface="宋体" charset="0"/>
                </a:rPr>
                <a:t>int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Arial" charset="0"/>
                  <a:ea typeface="宋体" charset="0"/>
                </a:rPr>
                <a:t>sk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(float a)</a:t>
              </a:r>
            </a:p>
          </p:txBody>
        </p:sp>
        <p:sp>
          <p:nvSpPr>
            <p:cNvPr id="305157" name="Text Box 5">
              <a:extLst>
                <a:ext uri="{FF2B5EF4-FFF2-40B4-BE49-F238E27FC236}">
                  <a16:creationId xmlns:a16="http://schemas.microsoft.com/office/drawing/2014/main" id="{0D8830D6-848F-45E4-9E17-1EA766A63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60"/>
              <a:ext cx="120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{ int i;</a:t>
              </a:r>
            </a:p>
          </p:txBody>
        </p:sp>
        <p:sp>
          <p:nvSpPr>
            <p:cNvPr id="305158" name="Text Box 6">
              <a:extLst>
                <a:ext uri="{FF2B5EF4-FFF2-40B4-BE49-F238E27FC236}">
                  <a16:creationId xmlns:a16="http://schemas.microsoft.com/office/drawing/2014/main" id="{6503A2D7-FE29-48E0-A379-0A7025C31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352"/>
              <a:ext cx="120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……</a:t>
              </a:r>
            </a:p>
          </p:txBody>
        </p:sp>
        <p:sp>
          <p:nvSpPr>
            <p:cNvPr id="305159" name="Text Box 7">
              <a:extLst>
                <a:ext uri="{FF2B5EF4-FFF2-40B4-BE49-F238E27FC236}">
                  <a16:creationId xmlns:a16="http://schemas.microsoft.com/office/drawing/2014/main" id="{FBD849EF-DE1F-42F6-864A-E807EB88B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754"/>
              <a:ext cx="120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}</a:t>
              </a:r>
            </a:p>
          </p:txBody>
        </p:sp>
        <p:sp>
          <p:nvSpPr>
            <p:cNvPr id="305160" name="Text Box 8">
              <a:extLst>
                <a:ext uri="{FF2B5EF4-FFF2-40B4-BE49-F238E27FC236}">
                  <a16:creationId xmlns:a16="http://schemas.microsoft.com/office/drawing/2014/main" id="{5FB3BD8D-AA54-490F-8743-1F9C07DEA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976"/>
              <a:ext cx="120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……</a:t>
              </a:r>
            </a:p>
          </p:txBody>
        </p:sp>
        <p:sp>
          <p:nvSpPr>
            <p:cNvPr id="305161" name="Text Box 9">
              <a:extLst>
                <a:ext uri="{FF2B5EF4-FFF2-40B4-BE49-F238E27FC236}">
                  <a16:creationId xmlns:a16="http://schemas.microsoft.com/office/drawing/2014/main" id="{44322604-50F0-40DD-AEC6-F81E1C7EB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226"/>
              <a:ext cx="120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}</a:t>
              </a:r>
            </a:p>
          </p:txBody>
        </p:sp>
        <p:sp>
          <p:nvSpPr>
            <p:cNvPr id="305162" name="Text Box 10">
              <a:extLst>
                <a:ext uri="{FF2B5EF4-FFF2-40B4-BE49-F238E27FC236}">
                  <a16:creationId xmlns:a16="http://schemas.microsoft.com/office/drawing/2014/main" id="{37221152-09D0-4686-82C8-B020E4919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466"/>
              <a:ext cx="120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……</a:t>
              </a:r>
            </a:p>
          </p:txBody>
        </p:sp>
        <p:sp>
          <p:nvSpPr>
            <p:cNvPr id="305163" name="Text Box 11">
              <a:extLst>
                <a:ext uri="{FF2B5EF4-FFF2-40B4-BE49-F238E27FC236}">
                  <a16:creationId xmlns:a16="http://schemas.microsoft.com/office/drawing/2014/main" id="{14D8CB26-7D60-468A-868A-A16AE9C93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698"/>
              <a:ext cx="120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{ int n;</a:t>
              </a:r>
            </a:p>
          </p:txBody>
        </p:sp>
      </p:grpSp>
      <p:sp>
        <p:nvSpPr>
          <p:cNvPr id="305164" name="Text Box 12">
            <a:hlinkClick r:id="rId2" action="ppaction://hlinksldjump"/>
            <a:extLst>
              <a:ext uri="{FF2B5EF4-FFF2-40B4-BE49-F238E27FC236}">
                <a16:creationId xmlns:a16="http://schemas.microsoft.com/office/drawing/2014/main" id="{9256EF75-48AE-4DE7-AA35-35AA5CACC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22325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局部变量的作用域</a:t>
            </a:r>
          </a:p>
        </p:txBody>
      </p:sp>
      <p:sp>
        <p:nvSpPr>
          <p:cNvPr id="305165" name="Text Box 13">
            <a:extLst>
              <a:ext uri="{FF2B5EF4-FFF2-40B4-BE49-F238E27FC236}">
                <a16:creationId xmlns:a16="http://schemas.microsoft.com/office/drawing/2014/main" id="{5EC52A17-F167-4A26-BCBC-8470FA123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49375"/>
            <a:ext cx="3962400" cy="36988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3333CC"/>
                </a:solidFill>
              </a:rPr>
              <a:t>在被定义的函数</a:t>
            </a:r>
            <a:r>
              <a:rPr lang="en-US" altLang="zh-CN" dirty="0">
                <a:solidFill>
                  <a:srgbClr val="3333CC"/>
                </a:solidFill>
              </a:rPr>
              <a:t>(</a:t>
            </a:r>
            <a:r>
              <a:rPr lang="zh-CN" altLang="en-US" dirty="0">
                <a:solidFill>
                  <a:srgbClr val="3333CC"/>
                </a:solidFill>
              </a:rPr>
              <a:t>复合语句</a:t>
            </a:r>
            <a:r>
              <a:rPr lang="en-US" altLang="zh-CN" dirty="0">
                <a:solidFill>
                  <a:srgbClr val="3333CC"/>
                </a:solidFill>
              </a:rPr>
              <a:t>)</a:t>
            </a:r>
            <a:r>
              <a:rPr lang="zh-CN" altLang="en-US" dirty="0">
                <a:solidFill>
                  <a:srgbClr val="3333CC"/>
                </a:solidFill>
              </a:rPr>
              <a:t>中</a:t>
            </a:r>
          </a:p>
        </p:txBody>
      </p:sp>
      <p:sp>
        <p:nvSpPr>
          <p:cNvPr id="305166" name="Text Box 14">
            <a:hlinkClick r:id="rId3" action="ppaction://hlinksldjump"/>
            <a:extLst>
              <a:ext uri="{FF2B5EF4-FFF2-40B4-BE49-F238E27FC236}">
                <a16:creationId xmlns:a16="http://schemas.microsoft.com/office/drawing/2014/main" id="{36072FF7-18B3-4BBE-980A-8AC5860E2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836613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全局变量的作用域</a:t>
            </a:r>
          </a:p>
        </p:txBody>
      </p:sp>
      <p:sp>
        <p:nvSpPr>
          <p:cNvPr id="305167" name="Text Box 15">
            <a:extLst>
              <a:ext uri="{FF2B5EF4-FFF2-40B4-BE49-F238E27FC236}">
                <a16:creationId xmlns:a16="http://schemas.microsoft.com/office/drawing/2014/main" id="{CC54B5C0-2D7C-4A06-8D49-BA581A771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349375"/>
            <a:ext cx="37338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3333CC"/>
                </a:solidFill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/>
              <a:t>从定义位置开始至程序结束</a:t>
            </a:r>
          </a:p>
        </p:txBody>
      </p:sp>
      <p:sp>
        <p:nvSpPr>
          <p:cNvPr id="305168" name="Line 16">
            <a:extLst>
              <a:ext uri="{FF2B5EF4-FFF2-40B4-BE49-F238E27FC236}">
                <a16:creationId xmlns:a16="http://schemas.microsoft.com/office/drawing/2014/main" id="{8B6C880F-FD2A-4435-8BC8-0B50CA495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133600"/>
            <a:ext cx="4572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5169" name="Line 17">
            <a:extLst>
              <a:ext uri="{FF2B5EF4-FFF2-40B4-BE49-F238E27FC236}">
                <a16:creationId xmlns:a16="http://schemas.microsoft.com/office/drawing/2014/main" id="{4DFF625E-DA3C-4D97-9924-14CE870F3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133600"/>
            <a:ext cx="0" cy="32766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5170" name="Line 18">
            <a:extLst>
              <a:ext uri="{FF2B5EF4-FFF2-40B4-BE49-F238E27FC236}">
                <a16:creationId xmlns:a16="http://schemas.microsoft.com/office/drawing/2014/main" id="{B844FEFD-7637-4E81-B5B2-6FD629B98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410200"/>
            <a:ext cx="4572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5171" name="Line 19">
            <a:extLst>
              <a:ext uri="{FF2B5EF4-FFF2-40B4-BE49-F238E27FC236}">
                <a16:creationId xmlns:a16="http://schemas.microsoft.com/office/drawing/2014/main" id="{BBDD584D-A32E-4D5E-9B4D-917896BA3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187575"/>
            <a:ext cx="0" cy="3124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5172" name="Text Box 20">
            <a:extLst>
              <a:ext uri="{FF2B5EF4-FFF2-40B4-BE49-F238E27FC236}">
                <a16:creationId xmlns:a16="http://schemas.microsoft.com/office/drawing/2014/main" id="{743E6963-A78F-4D4C-9DD5-3EC812B3D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746375"/>
            <a:ext cx="304800" cy="18256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>
                <a:solidFill>
                  <a:srgbClr val="33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" panose="02010609060101010101" pitchFamily="49" charset="-122"/>
                <a:cs typeface="仿宋_GB2312" charset="0"/>
              </a:defRPr>
            </a:lvl1pPr>
            <a:lvl2pPr marL="742950" indent="-285750">
              <a:defRPr>
                <a:latin typeface="Arial" charset="0"/>
                <a:ea typeface="宋体" charset="0"/>
              </a:defRPr>
            </a:lvl2pPr>
            <a:lvl3pPr marL="1143000" indent="-228600">
              <a:defRPr>
                <a:latin typeface="Arial" charset="0"/>
                <a:ea typeface="宋体" charset="0"/>
              </a:defRPr>
            </a:lvl3pPr>
            <a:lvl4pPr marL="1600200" indent="-228600">
              <a:defRPr>
                <a:latin typeface="Arial" charset="0"/>
                <a:ea typeface="宋体" charset="0"/>
              </a:defRPr>
            </a:lvl4pPr>
            <a:lvl5pPr marL="2057400" indent="-228600">
              <a:defRPr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charset="0"/>
                <a:ea typeface="宋体" charset="0"/>
              </a:defRPr>
            </a:lvl9pPr>
          </a:lstStyle>
          <a:p>
            <a:r>
              <a:rPr lang="en-US" altLang="zh-CN" dirty="0"/>
              <a:t>S</a:t>
            </a:r>
            <a:r>
              <a:rPr lang="zh-CN" altLang="en-US" dirty="0"/>
              <a:t>的作用域</a:t>
            </a:r>
          </a:p>
        </p:txBody>
      </p:sp>
      <p:sp>
        <p:nvSpPr>
          <p:cNvPr id="305173" name="Line 21">
            <a:extLst>
              <a:ext uri="{FF2B5EF4-FFF2-40B4-BE49-F238E27FC236}">
                <a16:creationId xmlns:a16="http://schemas.microsoft.com/office/drawing/2014/main" id="{B0247869-B05E-4886-B815-758A91AA2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1148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5174" name="Line 22">
            <a:extLst>
              <a:ext uri="{FF2B5EF4-FFF2-40B4-BE49-F238E27FC236}">
                <a16:creationId xmlns:a16="http://schemas.microsoft.com/office/drawing/2014/main" id="{113360CE-0617-435A-8618-E1A578503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114800"/>
            <a:ext cx="0" cy="1295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5175" name="Line 23">
            <a:extLst>
              <a:ext uri="{FF2B5EF4-FFF2-40B4-BE49-F238E27FC236}">
                <a16:creationId xmlns:a16="http://schemas.microsoft.com/office/drawing/2014/main" id="{3B02ABF6-140C-425F-AA6E-2E820AA0B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410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5176" name="Text Box 24">
            <a:extLst>
              <a:ext uri="{FF2B5EF4-FFF2-40B4-BE49-F238E27FC236}">
                <a16:creationId xmlns:a16="http://schemas.microsoft.com/office/drawing/2014/main" id="{CB1A5E98-2161-4E69-AD93-AE02F477B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576" y="4114800"/>
            <a:ext cx="6858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" panose="02010609060101010101" pitchFamily="49" charset="-122"/>
                <a:cs typeface="仿宋_GB2312" charset="0"/>
              </a:defRPr>
            </a:lvl1pPr>
          </a:lstStyle>
          <a:p>
            <a:r>
              <a:rPr lang="en-US" altLang="zh-CN" dirty="0"/>
              <a:t>Test</a:t>
            </a:r>
            <a:r>
              <a:rPr lang="zh-CN" altLang="en-US" dirty="0"/>
              <a:t>的作用域</a:t>
            </a:r>
          </a:p>
        </p:txBody>
      </p:sp>
      <p:sp>
        <p:nvSpPr>
          <p:cNvPr id="305177" name="Text Box 25">
            <a:hlinkClick r:id="rId4" action="ppaction://hlinksldjump"/>
            <a:extLst>
              <a:ext uri="{FF2B5EF4-FFF2-40B4-BE49-F238E27FC236}">
                <a16:creationId xmlns:a16="http://schemas.microsoft.com/office/drawing/2014/main" id="{219BC200-6FEE-497F-BAC1-A8E95B7E4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534025"/>
            <a:ext cx="4495800" cy="1107996"/>
          </a:xfrm>
          <a:prstGeom prst="rect">
            <a:avLst/>
          </a:prstGeom>
          <a:solidFill>
            <a:srgbClr val="FFFFFF"/>
          </a:solidFill>
          <a:ln w="76200" cap="sq" cmpd="tri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在同一文件中，全局变量和局部变量同名，则在局部变量的作用范围内，全局变量不起作用</a:t>
            </a:r>
          </a:p>
        </p:txBody>
      </p:sp>
      <p:sp>
        <p:nvSpPr>
          <p:cNvPr id="305178" name="Text Box 26">
            <a:hlinkClick r:id="rId5" action="ppaction://hlinksldjump"/>
            <a:extLst>
              <a:ext uri="{FF2B5EF4-FFF2-40B4-BE49-F238E27FC236}">
                <a16:creationId xmlns:a16="http://schemas.microsoft.com/office/drawing/2014/main" id="{66BD8BA5-46B8-4520-A27D-C10D377DA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715000"/>
            <a:ext cx="2133600" cy="738664"/>
          </a:xfrm>
          <a:prstGeom prst="rect">
            <a:avLst/>
          </a:prstGeom>
          <a:solidFill>
            <a:srgbClr val="FFFFFF"/>
          </a:solidFill>
          <a:ln w="76200" cap="sq" cmpd="tri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利用全局变量进行数据传递</a:t>
            </a:r>
          </a:p>
        </p:txBody>
      </p:sp>
      <p:sp>
        <p:nvSpPr>
          <p:cNvPr id="305179" name="Line 27">
            <a:extLst>
              <a:ext uri="{FF2B5EF4-FFF2-40B4-BE49-F238E27FC236}">
                <a16:creationId xmlns:a16="http://schemas.microsoft.com/office/drawing/2014/main" id="{9C632C2C-B883-4E2C-A548-D6FA71F50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187575"/>
            <a:ext cx="4572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5180" name="Line 28">
            <a:extLst>
              <a:ext uri="{FF2B5EF4-FFF2-40B4-BE49-F238E27FC236}">
                <a16:creationId xmlns:a16="http://schemas.microsoft.com/office/drawing/2014/main" id="{C2826AB4-5085-4FEC-A2B3-6ECB25A1CE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334000"/>
            <a:ext cx="4572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5181" name="Text Box 29">
            <a:extLst>
              <a:ext uri="{FF2B5EF4-FFF2-40B4-BE49-F238E27FC236}">
                <a16:creationId xmlns:a16="http://schemas.microsoft.com/office/drawing/2014/main" id="{444E6E85-6921-447E-8903-F5D6707ED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416175"/>
            <a:ext cx="53340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仿宋" panose="02010609060101010101" pitchFamily="49" charset="-122"/>
                <a:cs typeface="仿宋_GB2312" charset="0"/>
              </a:rPr>
              <a:t>a </a:t>
            </a: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仿宋" panose="02010609060101010101" pitchFamily="49" charset="-122"/>
                <a:cs typeface="仿宋_GB2312" charset="0"/>
              </a:rPr>
              <a:t>和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仿宋" panose="02010609060101010101" pitchFamily="49" charset="-122"/>
                <a:cs typeface="仿宋_GB2312" charset="0"/>
              </a:rPr>
              <a:t>  </a:t>
            </a:r>
            <a:r>
              <a:rPr lang="en-US" altLang="zh-CN" dirty="0" err="1">
                <a:solidFill>
                  <a:srgbClr val="33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仿宋" panose="02010609060101010101" pitchFamily="49" charset="-122"/>
                <a:cs typeface="仿宋_GB2312" charset="0"/>
              </a:rPr>
              <a:t>i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仿宋" panose="02010609060101010101" pitchFamily="49" charset="-122"/>
                <a:cs typeface="仿宋_GB2312" charset="0"/>
              </a:rPr>
              <a:t>  </a:t>
            </a: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仿宋" panose="02010609060101010101" pitchFamily="49" charset="-122"/>
                <a:cs typeface="仿宋_GB2312" charset="0"/>
              </a:rPr>
              <a:t>的作用域</a:t>
            </a:r>
          </a:p>
        </p:txBody>
      </p:sp>
      <p:sp>
        <p:nvSpPr>
          <p:cNvPr id="305182" name="Text Box 30">
            <a:extLst>
              <a:ext uri="{FF2B5EF4-FFF2-40B4-BE49-F238E27FC236}">
                <a16:creationId xmlns:a16="http://schemas.microsoft.com/office/drawing/2014/main" id="{99C4C8B6-2E7D-49F0-88A9-596EB7075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873375"/>
            <a:ext cx="53340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" panose="02010609060101010101" pitchFamily="49" charset="-122"/>
                <a:cs typeface="仿宋_GB2312" charset="0"/>
              </a:rPr>
              <a:t>n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" panose="02010609060101010101" pitchFamily="49" charset="-122"/>
                <a:cs typeface="仿宋_GB2312" charset="0"/>
              </a:rPr>
              <a:t>的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" panose="02010609060101010101" pitchFamily="49" charset="-122"/>
                <a:cs typeface="仿宋_GB2312" charset="0"/>
              </a:rPr>
              <a:t>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" panose="02010609060101010101" pitchFamily="49" charset="-122"/>
                <a:cs typeface="仿宋_GB2312" charset="0"/>
              </a:rPr>
              <a:t>作用域</a:t>
            </a:r>
          </a:p>
        </p:txBody>
      </p:sp>
      <p:sp>
        <p:nvSpPr>
          <p:cNvPr id="305183" name="Line 31">
            <a:extLst>
              <a:ext uri="{FF2B5EF4-FFF2-40B4-BE49-F238E27FC236}">
                <a16:creationId xmlns:a16="http://schemas.microsoft.com/office/drawing/2014/main" id="{7D2CDEEA-E08E-4E1F-8ABC-5DF27A2275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3406775"/>
            <a:ext cx="228600" cy="0"/>
          </a:xfrm>
          <a:prstGeom prst="line">
            <a:avLst/>
          </a:prstGeom>
          <a:noFill/>
          <a:ln w="38100" cap="sq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5184" name="Line 32">
            <a:extLst>
              <a:ext uri="{FF2B5EF4-FFF2-40B4-BE49-F238E27FC236}">
                <a16:creationId xmlns:a16="http://schemas.microsoft.com/office/drawing/2014/main" id="{EAA5632C-C774-4D2E-A48B-01503057C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3406775"/>
            <a:ext cx="0" cy="838200"/>
          </a:xfrm>
          <a:prstGeom prst="line">
            <a:avLst/>
          </a:prstGeom>
          <a:noFill/>
          <a:ln w="38100" cap="sq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5185" name="Line 33">
            <a:extLst>
              <a:ext uri="{FF2B5EF4-FFF2-40B4-BE49-F238E27FC236}">
                <a16:creationId xmlns:a16="http://schemas.microsoft.com/office/drawing/2014/main" id="{B72AFFC0-4F75-48EB-A14D-2A15A518FF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4244975"/>
            <a:ext cx="228600" cy="0"/>
          </a:xfrm>
          <a:prstGeom prst="line">
            <a:avLst/>
          </a:prstGeom>
          <a:noFill/>
          <a:ln w="38100" cap="sq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5186" name="Rectangle 34">
            <a:extLst>
              <a:ext uri="{FF2B5EF4-FFF2-40B4-BE49-F238E27FC236}">
                <a16:creationId xmlns:a16="http://schemas.microsoft.com/office/drawing/2014/main" id="{7C151A25-A7ED-45E2-A495-D9C917CC6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05187" name="Rectangle 35">
            <a:extLst>
              <a:ext uri="{FF2B5EF4-FFF2-40B4-BE49-F238E27FC236}">
                <a16:creationId xmlns:a16="http://schemas.microsoft.com/office/drawing/2014/main" id="{45D3701F-F320-4C44-A8CE-DE4314D475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20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5188" name="Line 36">
            <a:extLst>
              <a:ext uri="{FF2B5EF4-FFF2-40B4-BE49-F238E27FC236}">
                <a16:creationId xmlns:a16="http://schemas.microsoft.com/office/drawing/2014/main" id="{3E195040-F361-47A6-B218-DBFE472B7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5189" name="Rectangle 37">
            <a:extLst>
              <a:ext uri="{FF2B5EF4-FFF2-40B4-BE49-F238E27FC236}">
                <a16:creationId xmlns:a16="http://schemas.microsoft.com/office/drawing/2014/main" id="{66C42DDA-7940-4DF4-9053-0B9A27FF3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49238"/>
            <a:ext cx="8305800" cy="1163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变量的作用域</a:t>
            </a:r>
          </a:p>
        </p:txBody>
      </p:sp>
      <p:grpSp>
        <p:nvGrpSpPr>
          <p:cNvPr id="305190" name="Group 38">
            <a:extLst>
              <a:ext uri="{FF2B5EF4-FFF2-40B4-BE49-F238E27FC236}">
                <a16:creationId xmlns:a16="http://schemas.microsoft.com/office/drawing/2014/main" id="{CEC852F7-015D-422C-A202-6C2ED98F74AA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905000"/>
            <a:ext cx="3810000" cy="3657600"/>
            <a:chOff x="3264" y="1824"/>
            <a:chExt cx="2160" cy="2304"/>
          </a:xfrm>
        </p:grpSpPr>
        <p:sp>
          <p:nvSpPr>
            <p:cNvPr id="305191" name="Rectangle 39">
              <a:extLst>
                <a:ext uri="{FF2B5EF4-FFF2-40B4-BE49-F238E27FC236}">
                  <a16:creationId xmlns:a16="http://schemas.microsoft.com/office/drawing/2014/main" id="{06C08D9F-86E8-4AC3-B601-E55314508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824"/>
              <a:ext cx="2160" cy="2304"/>
            </a:xfrm>
            <a:prstGeom prst="rect">
              <a:avLst/>
            </a:prstGeom>
            <a:noFill/>
            <a:ln w="76200" cap="sq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305192" name="Text Box 40">
              <a:extLst>
                <a:ext uri="{FF2B5EF4-FFF2-40B4-BE49-F238E27FC236}">
                  <a16:creationId xmlns:a16="http://schemas.microsoft.com/office/drawing/2014/main" id="{BA880352-2A33-4FA4-8795-49454C0D0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872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int  S;</a:t>
              </a:r>
            </a:p>
          </p:txBody>
        </p:sp>
        <p:sp>
          <p:nvSpPr>
            <p:cNvPr id="305193" name="Text Box 41">
              <a:extLst>
                <a:ext uri="{FF2B5EF4-FFF2-40B4-BE49-F238E27FC236}">
                  <a16:creationId xmlns:a16="http://schemas.microsoft.com/office/drawing/2014/main" id="{E69051E8-E702-4BC4-94A8-9B9DCE376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122"/>
              <a:ext cx="100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 err="1">
                  <a:solidFill>
                    <a:srgbClr val="000000"/>
                  </a:solidFill>
                  <a:latin typeface="Arial" charset="0"/>
                  <a:ea typeface="宋体" charset="0"/>
                </a:rPr>
                <a:t>int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 main( )</a:t>
              </a:r>
            </a:p>
          </p:txBody>
        </p:sp>
        <p:sp>
          <p:nvSpPr>
            <p:cNvPr id="305194" name="Text Box 42">
              <a:extLst>
                <a:ext uri="{FF2B5EF4-FFF2-40B4-BE49-F238E27FC236}">
                  <a16:creationId xmlns:a16="http://schemas.microsoft.com/office/drawing/2014/main" id="{EC776893-9EF3-49C5-A2F2-995975057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352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{            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5195" name="Text Box 43">
              <a:extLst>
                <a:ext uri="{FF2B5EF4-FFF2-40B4-BE49-F238E27FC236}">
                  <a16:creationId xmlns:a16="http://schemas.microsoft.com/office/drawing/2014/main" id="{3FB9C6F5-84B3-478D-93A7-A6C85D2A4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072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int Test;</a:t>
              </a:r>
            </a:p>
          </p:txBody>
        </p:sp>
        <p:sp>
          <p:nvSpPr>
            <p:cNvPr id="305196" name="Text Box 44">
              <a:extLst>
                <a:ext uri="{FF2B5EF4-FFF2-40B4-BE49-F238E27FC236}">
                  <a16:creationId xmlns:a16="http://schemas.microsoft.com/office/drawing/2014/main" id="{6A7F636B-9B22-4BB4-985A-9A44F9800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544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……</a:t>
              </a:r>
            </a:p>
          </p:txBody>
        </p:sp>
        <p:sp>
          <p:nvSpPr>
            <p:cNvPr id="305197" name="Text Box 45">
              <a:extLst>
                <a:ext uri="{FF2B5EF4-FFF2-40B4-BE49-F238E27FC236}">
                  <a16:creationId xmlns:a16="http://schemas.microsoft.com/office/drawing/2014/main" id="{FBE78F7C-F23C-423D-963E-326A2F325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784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}</a:t>
              </a:r>
            </a:p>
          </p:txBody>
        </p:sp>
        <p:sp>
          <p:nvSpPr>
            <p:cNvPr id="305198" name="Text Box 46">
              <a:extLst>
                <a:ext uri="{FF2B5EF4-FFF2-40B4-BE49-F238E27FC236}">
                  <a16:creationId xmlns:a16="http://schemas.microsoft.com/office/drawing/2014/main" id="{6B8506BA-A5E6-460D-8EBE-B8FEC524E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360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f(int t)</a:t>
              </a:r>
            </a:p>
          </p:txBody>
        </p:sp>
        <p:sp>
          <p:nvSpPr>
            <p:cNvPr id="305199" name="Text Box 47">
              <a:extLst>
                <a:ext uri="{FF2B5EF4-FFF2-40B4-BE49-F238E27FC236}">
                  <a16:creationId xmlns:a16="http://schemas.microsoft.com/office/drawing/2014/main" id="{6AF366DC-6C7F-41AC-99E9-D3C5D07DB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638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{</a:t>
              </a:r>
            </a:p>
          </p:txBody>
        </p:sp>
        <p:sp>
          <p:nvSpPr>
            <p:cNvPr id="305200" name="Text Box 48">
              <a:extLst>
                <a:ext uri="{FF2B5EF4-FFF2-40B4-BE49-F238E27FC236}">
                  <a16:creationId xmlns:a16="http://schemas.microsoft.com/office/drawing/2014/main" id="{D96F4F1F-27D6-440B-89A4-3409F3CAF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840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……</a:t>
              </a:r>
            </a:p>
          </p:txBody>
        </p:sp>
        <p:sp>
          <p:nvSpPr>
            <p:cNvPr id="305201" name="Text Box 49">
              <a:extLst>
                <a:ext uri="{FF2B5EF4-FFF2-40B4-BE49-F238E27FC236}">
                  <a16:creationId xmlns:a16="http://schemas.microsoft.com/office/drawing/2014/main" id="{FB0A94D1-86BE-43FC-82CD-F0CB5E4F8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878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}</a:t>
              </a:r>
            </a:p>
          </p:txBody>
        </p:sp>
      </p:grpSp>
      <p:sp>
        <p:nvSpPr>
          <p:cNvPr id="305202" name="Line 50">
            <a:extLst>
              <a:ext uri="{FF2B5EF4-FFF2-40B4-BE49-F238E27FC236}">
                <a16:creationId xmlns:a16="http://schemas.microsoft.com/office/drawing/2014/main" id="{3708A509-A4C7-482C-947C-BA2611145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95800"/>
            <a:ext cx="457200" cy="0"/>
          </a:xfrm>
          <a:prstGeom prst="line">
            <a:avLst/>
          </a:prstGeom>
          <a:noFill/>
          <a:ln w="38100" cap="sq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5203" name="Line 51">
            <a:extLst>
              <a:ext uri="{FF2B5EF4-FFF2-40B4-BE49-F238E27FC236}">
                <a16:creationId xmlns:a16="http://schemas.microsoft.com/office/drawing/2014/main" id="{A74DA8AC-12E5-47DD-9418-5D75726D7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95800"/>
            <a:ext cx="0" cy="914400"/>
          </a:xfrm>
          <a:prstGeom prst="line">
            <a:avLst/>
          </a:prstGeom>
          <a:noFill/>
          <a:ln w="38100" cap="sq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5204" name="Line 52">
            <a:extLst>
              <a:ext uri="{FF2B5EF4-FFF2-40B4-BE49-F238E27FC236}">
                <a16:creationId xmlns:a16="http://schemas.microsoft.com/office/drawing/2014/main" id="{8BF04FA3-847E-49C2-BBA3-F38B06BB9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410200"/>
            <a:ext cx="457200" cy="0"/>
          </a:xfrm>
          <a:prstGeom prst="line">
            <a:avLst/>
          </a:prstGeom>
          <a:noFill/>
          <a:ln w="38100" cap="sq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5205" name="Text Box 53">
            <a:extLst>
              <a:ext uri="{FF2B5EF4-FFF2-40B4-BE49-F238E27FC236}">
                <a16:creationId xmlns:a16="http://schemas.microsoft.com/office/drawing/2014/main" id="{E53E3821-3680-43E0-9A49-F7B85C757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541202"/>
            <a:ext cx="770467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" panose="02010609060101010101" pitchFamily="49" charset="-122"/>
                <a:cs typeface="仿宋_GB2312" charset="0"/>
              </a:defRPr>
            </a:lvl1pPr>
          </a:lstStyle>
          <a:p>
            <a:r>
              <a:rPr lang="en-US" altLang="zh-CN" dirty="0"/>
              <a:t>t</a:t>
            </a:r>
            <a:r>
              <a:rPr lang="zh-CN" altLang="en-US" dirty="0"/>
              <a:t>作用域</a:t>
            </a:r>
          </a:p>
        </p:txBody>
      </p:sp>
      <p:sp>
        <p:nvSpPr>
          <p:cNvPr id="55" name="操作按钮: 后退或上一个 5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357CC7B8-887B-4EB9-B180-BB811FAB1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6381750"/>
            <a:ext cx="611187" cy="476250"/>
          </a:xfrm>
          <a:prstGeom prst="actionButtonBackPreviou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0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0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0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0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0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30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0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0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0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30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0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5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05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0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0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05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05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0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0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4" grpId="0" autoUpdateAnimBg="0"/>
      <p:bldP spid="305165" grpId="0" animBg="1" autoUpdateAnimBg="0"/>
      <p:bldP spid="305166" grpId="0" autoUpdateAnimBg="0"/>
      <p:bldP spid="305167" grpId="0" animBg="1" autoUpdateAnimBg="0"/>
      <p:bldP spid="305172" grpId="0" animBg="1" autoUpdateAnimBg="0"/>
      <p:bldP spid="305176" grpId="0" animBg="1" autoUpdateAnimBg="0"/>
      <p:bldP spid="305177" grpId="0" animBg="1" autoUpdateAnimBg="0"/>
      <p:bldP spid="305178" grpId="0" animBg="1" autoUpdateAnimBg="0"/>
      <p:bldP spid="305181" grpId="0" animBg="1" autoUpdateAnimBg="0"/>
      <p:bldP spid="305182" grpId="0" animBg="1" autoUpdateAnimBg="0"/>
      <p:bldP spid="305205" grpId="0" animBg="1" autoUpdateAnimBg="0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4">
            <a:extLst>
              <a:ext uri="{FF2B5EF4-FFF2-40B4-BE49-F238E27FC236}">
                <a16:creationId xmlns:a16="http://schemas.microsoft.com/office/drawing/2014/main" id="{71565CEC-AE89-4A55-8EC0-D9D18F4AE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55" name="Rectangle 35">
            <a:extLst>
              <a:ext uri="{FF2B5EF4-FFF2-40B4-BE49-F238E27FC236}">
                <a16:creationId xmlns:a16="http://schemas.microsoft.com/office/drawing/2014/main" id="{99FB36B1-5DB9-430A-ADA5-EFB131BE639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20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56" name="Line 36">
            <a:extLst>
              <a:ext uri="{FF2B5EF4-FFF2-40B4-BE49-F238E27FC236}">
                <a16:creationId xmlns:a16="http://schemas.microsoft.com/office/drawing/2014/main" id="{982EC20D-562E-4868-9033-BDCFC242C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11298" name="Rectangle 2">
            <a:extLst>
              <a:ext uri="{FF2B5EF4-FFF2-40B4-BE49-F238E27FC236}">
                <a16:creationId xmlns:a16="http://schemas.microsoft.com/office/drawing/2014/main" id="{F555BDC6-71FD-44D2-AEBF-F6F7ECBDB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15094" y="-173037"/>
            <a:ext cx="9372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局部变量作用域的确定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0A5BECDF-A386-4CAC-B31C-87C5AF8DB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07" y="4725144"/>
            <a:ext cx="6334124" cy="18177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11300" name="Rectangle 4">
            <a:extLst>
              <a:ext uri="{FF2B5EF4-FFF2-40B4-BE49-F238E27FC236}">
                <a16:creationId xmlns:a16="http://schemas.microsoft.com/office/drawing/2014/main" id="{C0B8EBFA-A75A-47F1-B0BE-DDA434D0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60" y="2550815"/>
            <a:ext cx="6359871" cy="176743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11301" name="Text Box 5">
            <a:extLst>
              <a:ext uri="{FF2B5EF4-FFF2-40B4-BE49-F238E27FC236}">
                <a16:creationId xmlns:a16="http://schemas.microsoft.com/office/drawing/2014/main" id="{546EF695-0382-4A45-AFB4-42D60B624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60" y="943006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1 </a:t>
            </a:r>
            <a:r>
              <a:rPr lang="zh-CN" altLang="en-US" dirty="0">
                <a:solidFill>
                  <a:srgbClr val="000000"/>
                </a:solidFill>
              </a:rPr>
              <a:t>写结果</a:t>
            </a:r>
          </a:p>
        </p:txBody>
      </p:sp>
      <p:sp>
        <p:nvSpPr>
          <p:cNvPr id="311303" name="Text Box 7">
            <a:extLst>
              <a:ext uri="{FF2B5EF4-FFF2-40B4-BE49-F238E27FC236}">
                <a16:creationId xmlns:a16="http://schemas.microsoft.com/office/drawing/2014/main" id="{88330F8B-FE46-45A1-8DA2-E02385329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05" y="1412776"/>
            <a:ext cx="6575426" cy="5262979"/>
          </a:xfrm>
          <a:prstGeom prst="rect">
            <a:avLst/>
          </a:prstGeom>
          <a:noFill/>
          <a:ln w="57150" cap="sq">
            <a:solidFill>
              <a:schemeClr val="bg2">
                <a:lumMod val="60000"/>
                <a:lumOff val="40000"/>
              </a:schemeClr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#include  &lt;iostream&gt;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main( )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x=2,y=3,z;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tr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int,int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z=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tr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(x,5);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&lt;&lt;"\n(2)x="&lt;&lt;x&lt;&lt;"y="&lt;&lt;y&lt;&lt;"z="&lt;&lt;z;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tr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x,int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y)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float z;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x*=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x;y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*=y;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z=(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x+y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)/2;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&lt;&lt;"(1)x="&lt;&lt;x&lt;&lt;"y="&lt;&lt;y&lt;&lt;"z="&lt;&lt;z;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return z;   }</a:t>
            </a:r>
          </a:p>
        </p:txBody>
      </p:sp>
      <p:sp>
        <p:nvSpPr>
          <p:cNvPr id="311311" name="Rectangle 15">
            <a:extLst>
              <a:ext uri="{FF2B5EF4-FFF2-40B4-BE49-F238E27FC236}">
                <a16:creationId xmlns:a16="http://schemas.microsoft.com/office/drawing/2014/main" id="{D4034CA3-C038-4E00-A324-F285810CE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392" y="4546848"/>
            <a:ext cx="2667000" cy="9906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11312" name="Text Box 16">
            <a:extLst>
              <a:ext uri="{FF2B5EF4-FFF2-40B4-BE49-F238E27FC236}">
                <a16:creationId xmlns:a16="http://schemas.microsoft.com/office/drawing/2014/main" id="{36E48DDE-ECDB-4B79-9DEA-564A628C2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4623048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(1)x=4y=25z=14</a:t>
            </a:r>
          </a:p>
        </p:txBody>
      </p:sp>
      <p:sp>
        <p:nvSpPr>
          <p:cNvPr id="311313" name="Text Box 17">
            <a:extLst>
              <a:ext uri="{FF2B5EF4-FFF2-40B4-BE49-F238E27FC236}">
                <a16:creationId xmlns:a16="http://schemas.microsoft.com/office/drawing/2014/main" id="{3D182798-C0CE-4714-BAE3-5212CF555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508024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(2)x=2y=3z=14</a:t>
            </a:r>
          </a:p>
        </p:txBody>
      </p:sp>
      <p:grpSp>
        <p:nvGrpSpPr>
          <p:cNvPr id="311314" name="Group 18">
            <a:extLst>
              <a:ext uri="{FF2B5EF4-FFF2-40B4-BE49-F238E27FC236}">
                <a16:creationId xmlns:a16="http://schemas.microsoft.com/office/drawing/2014/main" id="{75DC24CC-E7A0-4F5D-ABBB-B142F369DC55}"/>
              </a:ext>
            </a:extLst>
          </p:cNvPr>
          <p:cNvGrpSpPr>
            <a:grpSpLocks/>
          </p:cNvGrpSpPr>
          <p:nvPr/>
        </p:nvGrpSpPr>
        <p:grpSpPr bwMode="auto">
          <a:xfrm>
            <a:off x="6300192" y="1798414"/>
            <a:ext cx="1066800" cy="457200"/>
            <a:chOff x="3888" y="2016"/>
            <a:chExt cx="672" cy="288"/>
          </a:xfrm>
        </p:grpSpPr>
        <p:sp>
          <p:nvSpPr>
            <p:cNvPr id="311315" name="Rectangle 19">
              <a:extLst>
                <a:ext uri="{FF2B5EF4-FFF2-40B4-BE49-F238E27FC236}">
                  <a16:creationId xmlns:a16="http://schemas.microsoft.com/office/drawing/2014/main" id="{4077CFF6-D7BA-47EA-BE73-AB7201D18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16"/>
              <a:ext cx="432" cy="288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311316" name="Text Box 20">
              <a:extLst>
                <a:ext uri="{FF2B5EF4-FFF2-40B4-BE49-F238E27FC236}">
                  <a16:creationId xmlns:a16="http://schemas.microsoft.com/office/drawing/2014/main" id="{06A0B449-0429-438C-A833-61A74B8B9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x</a:t>
              </a:r>
            </a:p>
          </p:txBody>
        </p:sp>
      </p:grpSp>
      <p:grpSp>
        <p:nvGrpSpPr>
          <p:cNvPr id="311317" name="Group 21">
            <a:extLst>
              <a:ext uri="{FF2B5EF4-FFF2-40B4-BE49-F238E27FC236}">
                <a16:creationId xmlns:a16="http://schemas.microsoft.com/office/drawing/2014/main" id="{87C89DF7-3778-46E5-AB57-9520ABF5B8B2}"/>
              </a:ext>
            </a:extLst>
          </p:cNvPr>
          <p:cNvGrpSpPr>
            <a:grpSpLocks/>
          </p:cNvGrpSpPr>
          <p:nvPr/>
        </p:nvGrpSpPr>
        <p:grpSpPr bwMode="auto">
          <a:xfrm>
            <a:off x="6300192" y="3170014"/>
            <a:ext cx="1066800" cy="457200"/>
            <a:chOff x="3888" y="2880"/>
            <a:chExt cx="672" cy="288"/>
          </a:xfrm>
        </p:grpSpPr>
        <p:sp>
          <p:nvSpPr>
            <p:cNvPr id="311318" name="Rectangle 22">
              <a:extLst>
                <a:ext uri="{FF2B5EF4-FFF2-40B4-BE49-F238E27FC236}">
                  <a16:creationId xmlns:a16="http://schemas.microsoft.com/office/drawing/2014/main" id="{508ED9F8-6E35-41AD-A5AC-C61332104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880"/>
              <a:ext cx="432" cy="288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311319" name="Text Box 23">
              <a:extLst>
                <a:ext uri="{FF2B5EF4-FFF2-40B4-BE49-F238E27FC236}">
                  <a16:creationId xmlns:a16="http://schemas.microsoft.com/office/drawing/2014/main" id="{E53419A9-0FC3-4A08-B735-3890F8C89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88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z</a:t>
              </a:r>
            </a:p>
          </p:txBody>
        </p:sp>
      </p:grpSp>
      <p:sp>
        <p:nvSpPr>
          <p:cNvPr id="311320" name="Text Box 24">
            <a:extLst>
              <a:ext uri="{FF2B5EF4-FFF2-40B4-BE49-F238E27FC236}">
                <a16:creationId xmlns:a16="http://schemas.microsoft.com/office/drawing/2014/main" id="{1CDB0001-E488-4D74-9423-3B617F4BE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192" y="1798414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en-US" altLang="zh-CN">
                <a:solidFill>
                  <a:srgbClr val="000000"/>
                </a:solidFill>
                <a:sym typeface="Wingdings" pitchFamily="2" charset="2"/>
              </a:rPr>
              <a:t>2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311321" name="Group 25">
            <a:extLst>
              <a:ext uri="{FF2B5EF4-FFF2-40B4-BE49-F238E27FC236}">
                <a16:creationId xmlns:a16="http://schemas.microsoft.com/office/drawing/2014/main" id="{F90ED27B-1DE5-4F26-B106-46663EA81B22}"/>
              </a:ext>
            </a:extLst>
          </p:cNvPr>
          <p:cNvGrpSpPr>
            <a:grpSpLocks/>
          </p:cNvGrpSpPr>
          <p:nvPr/>
        </p:nvGrpSpPr>
        <p:grpSpPr bwMode="auto">
          <a:xfrm>
            <a:off x="6300192" y="2408014"/>
            <a:ext cx="1066800" cy="533400"/>
            <a:chOff x="3888" y="2016"/>
            <a:chExt cx="672" cy="336"/>
          </a:xfrm>
        </p:grpSpPr>
        <p:sp>
          <p:nvSpPr>
            <p:cNvPr id="311322" name="Rectangle 26">
              <a:extLst>
                <a:ext uri="{FF2B5EF4-FFF2-40B4-BE49-F238E27FC236}">
                  <a16:creationId xmlns:a16="http://schemas.microsoft.com/office/drawing/2014/main" id="{563A623C-4B06-46BC-8017-1E1F64D7E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64"/>
              <a:ext cx="432" cy="288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311323" name="Text Box 27">
              <a:extLst>
                <a:ext uri="{FF2B5EF4-FFF2-40B4-BE49-F238E27FC236}">
                  <a16:creationId xmlns:a16="http://schemas.microsoft.com/office/drawing/2014/main" id="{DE587C23-0284-4879-911A-107611CAD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y</a:t>
              </a:r>
            </a:p>
          </p:txBody>
        </p:sp>
      </p:grpSp>
      <p:sp>
        <p:nvSpPr>
          <p:cNvPr id="311324" name="Text Box 28">
            <a:extLst>
              <a:ext uri="{FF2B5EF4-FFF2-40B4-BE49-F238E27FC236}">
                <a16:creationId xmlns:a16="http://schemas.microsoft.com/office/drawing/2014/main" id="{B96A0D3D-F698-4013-9E3F-B087ADFDC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192" y="2484214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en-US" altLang="zh-CN">
                <a:solidFill>
                  <a:srgbClr val="000000"/>
                </a:solidFill>
                <a:sym typeface="Wingdings" pitchFamily="2" charset="2"/>
              </a:rPr>
              <a:t>3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1325" name="Text Box 29">
            <a:extLst>
              <a:ext uri="{FF2B5EF4-FFF2-40B4-BE49-F238E27FC236}">
                <a16:creationId xmlns:a16="http://schemas.microsoft.com/office/drawing/2014/main" id="{C5910B9B-ED95-451A-8A3E-8B3DB5E16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355" y="1196752"/>
            <a:ext cx="1195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latin typeface="Arial" charset="0"/>
                <a:ea typeface="宋体" charset="0"/>
              </a:rPr>
              <a:t>主函数</a:t>
            </a:r>
          </a:p>
        </p:txBody>
      </p:sp>
      <p:sp>
        <p:nvSpPr>
          <p:cNvPr id="311326" name="Text Box 30">
            <a:extLst>
              <a:ext uri="{FF2B5EF4-FFF2-40B4-BE49-F238E27FC236}">
                <a16:creationId xmlns:a16="http://schemas.microsoft.com/office/drawing/2014/main" id="{EF751FFE-047B-46CB-9437-F06EA07B4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592" y="1244377"/>
            <a:ext cx="16002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latin typeface="Arial" charset="0"/>
                <a:ea typeface="宋体" charset="0"/>
              </a:rPr>
              <a:t>子函数</a:t>
            </a:r>
          </a:p>
        </p:txBody>
      </p:sp>
      <p:grpSp>
        <p:nvGrpSpPr>
          <p:cNvPr id="311327" name="Group 31">
            <a:extLst>
              <a:ext uri="{FF2B5EF4-FFF2-40B4-BE49-F238E27FC236}">
                <a16:creationId xmlns:a16="http://schemas.microsoft.com/office/drawing/2014/main" id="{D97BAACB-8602-412D-98C3-7056DBC8878B}"/>
              </a:ext>
            </a:extLst>
          </p:cNvPr>
          <p:cNvGrpSpPr>
            <a:grpSpLocks/>
          </p:cNvGrpSpPr>
          <p:nvPr/>
        </p:nvGrpSpPr>
        <p:grpSpPr bwMode="auto">
          <a:xfrm>
            <a:off x="7525742" y="1798414"/>
            <a:ext cx="1066800" cy="457200"/>
            <a:chOff x="4800" y="2016"/>
            <a:chExt cx="672" cy="288"/>
          </a:xfrm>
        </p:grpSpPr>
        <p:sp>
          <p:nvSpPr>
            <p:cNvPr id="311328" name="Rectangle 32">
              <a:extLst>
                <a:ext uri="{FF2B5EF4-FFF2-40B4-BE49-F238E27FC236}">
                  <a16:creationId xmlns:a16="http://schemas.microsoft.com/office/drawing/2014/main" id="{CFCFB579-E431-40B6-813B-EBEC6FCB5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016"/>
              <a:ext cx="432" cy="288"/>
            </a:xfrm>
            <a:prstGeom prst="rect">
              <a:avLst/>
            </a:prstGeom>
            <a:solidFill>
              <a:srgbClr val="FFCC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311329" name="Text Box 33">
              <a:extLst>
                <a:ext uri="{FF2B5EF4-FFF2-40B4-BE49-F238E27FC236}">
                  <a16:creationId xmlns:a16="http://schemas.microsoft.com/office/drawing/2014/main" id="{F1875C5D-8483-4129-AE89-46F7F08D0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x</a:t>
              </a:r>
            </a:p>
          </p:txBody>
        </p:sp>
      </p:grpSp>
      <p:grpSp>
        <p:nvGrpSpPr>
          <p:cNvPr id="311330" name="Group 34">
            <a:extLst>
              <a:ext uri="{FF2B5EF4-FFF2-40B4-BE49-F238E27FC236}">
                <a16:creationId xmlns:a16="http://schemas.microsoft.com/office/drawing/2014/main" id="{758FDCCF-0D1B-458D-B1F5-7BD48ADDF508}"/>
              </a:ext>
            </a:extLst>
          </p:cNvPr>
          <p:cNvGrpSpPr>
            <a:grpSpLocks/>
          </p:cNvGrpSpPr>
          <p:nvPr/>
        </p:nvGrpSpPr>
        <p:grpSpPr bwMode="auto">
          <a:xfrm>
            <a:off x="7525742" y="2408014"/>
            <a:ext cx="1066800" cy="533400"/>
            <a:chOff x="4848" y="2064"/>
            <a:chExt cx="672" cy="336"/>
          </a:xfrm>
        </p:grpSpPr>
        <p:sp>
          <p:nvSpPr>
            <p:cNvPr id="311331" name="Rectangle 35">
              <a:extLst>
                <a:ext uri="{FF2B5EF4-FFF2-40B4-BE49-F238E27FC236}">
                  <a16:creationId xmlns:a16="http://schemas.microsoft.com/office/drawing/2014/main" id="{34C2FD53-AA4D-4395-999C-545BAE90E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112"/>
              <a:ext cx="432" cy="288"/>
            </a:xfrm>
            <a:prstGeom prst="rect">
              <a:avLst/>
            </a:prstGeom>
            <a:solidFill>
              <a:srgbClr val="FFCC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311332" name="Text Box 36">
              <a:extLst>
                <a:ext uri="{FF2B5EF4-FFF2-40B4-BE49-F238E27FC236}">
                  <a16:creationId xmlns:a16="http://schemas.microsoft.com/office/drawing/2014/main" id="{F3785D8B-682E-4F75-9B3E-1F439EE67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06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y</a:t>
              </a:r>
            </a:p>
          </p:txBody>
        </p:sp>
      </p:grpSp>
      <p:sp>
        <p:nvSpPr>
          <p:cNvPr id="311333" name="Text Box 37">
            <a:extLst>
              <a:ext uri="{FF2B5EF4-FFF2-40B4-BE49-F238E27FC236}">
                <a16:creationId xmlns:a16="http://schemas.microsoft.com/office/drawing/2014/main" id="{CB461109-F854-4B8A-AED4-58A396304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142" y="2484214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11334" name="Text Box 38">
            <a:extLst>
              <a:ext uri="{FF2B5EF4-FFF2-40B4-BE49-F238E27FC236}">
                <a16:creationId xmlns:a16="http://schemas.microsoft.com/office/drawing/2014/main" id="{0773C25D-6298-425E-A5FF-35E5244E1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142" y="1798414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311338" name="Text Box 42">
            <a:extLst>
              <a:ext uri="{FF2B5EF4-FFF2-40B4-BE49-F238E27FC236}">
                <a16:creationId xmlns:a16="http://schemas.microsoft.com/office/drawing/2014/main" id="{A045BE80-4300-488B-8C59-30B2652C1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874" y="2538245"/>
            <a:ext cx="2587625" cy="860425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主函数局部变量</a:t>
            </a:r>
            <a:r>
              <a:rPr lang="en-US" altLang="zh-CN" dirty="0">
                <a:solidFill>
                  <a:srgbClr val="C00000"/>
                </a:solidFill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C00000"/>
                </a:solidFill>
                <a:ea typeface="楷体_GB2312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C00000"/>
                </a:solidFill>
                <a:ea typeface="楷体_GB2312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ea typeface="楷体_GB2312" pitchFamily="49" charset="-122"/>
              </a:rPr>
              <a:t>z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的作用域</a:t>
            </a:r>
          </a:p>
        </p:txBody>
      </p:sp>
      <p:sp>
        <p:nvSpPr>
          <p:cNvPr id="311339" name="Text Box 43">
            <a:extLst>
              <a:ext uri="{FF2B5EF4-FFF2-40B4-BE49-F238E27FC236}">
                <a16:creationId xmlns:a16="http://schemas.microsoft.com/office/drawing/2014/main" id="{7C971505-D6C9-4118-A988-C23718336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349" y="4750943"/>
            <a:ext cx="2879725" cy="860425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子函数</a:t>
            </a:r>
            <a:r>
              <a:rPr lang="en-US" altLang="zh-CN" dirty="0" err="1">
                <a:solidFill>
                  <a:srgbClr val="C00000"/>
                </a:solidFill>
                <a:ea typeface="楷体_GB2312" pitchFamily="49" charset="-122"/>
              </a:rPr>
              <a:t>tr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局部变量</a:t>
            </a:r>
            <a:r>
              <a:rPr lang="en-US" altLang="zh-CN" dirty="0">
                <a:solidFill>
                  <a:srgbClr val="C00000"/>
                </a:solidFill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C00000"/>
                </a:solidFill>
                <a:ea typeface="楷体_GB2312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C00000"/>
                </a:solidFill>
                <a:ea typeface="楷体_GB2312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ea typeface="楷体_GB2312" pitchFamily="49" charset="-122"/>
              </a:rPr>
              <a:t>z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的作用域</a:t>
            </a:r>
          </a:p>
        </p:txBody>
      </p:sp>
      <p:sp>
        <p:nvSpPr>
          <p:cNvPr id="311340" name="Text Box 44">
            <a:extLst>
              <a:ext uri="{FF2B5EF4-FFF2-40B4-BE49-F238E27FC236}">
                <a16:creationId xmlns:a16="http://schemas.microsoft.com/office/drawing/2014/main" id="{A37034E9-5DF5-4510-9148-78D6AAE75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2942" y="1874614"/>
            <a:ext cx="533400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11341" name="Text Box 45">
            <a:extLst>
              <a:ext uri="{FF2B5EF4-FFF2-40B4-BE49-F238E27FC236}">
                <a16:creationId xmlns:a16="http://schemas.microsoft.com/office/drawing/2014/main" id="{A3FDB2D9-EFFF-4E5B-960A-1307483C9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2942" y="2560414"/>
            <a:ext cx="533400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</a:p>
        </p:txBody>
      </p:sp>
      <p:grpSp>
        <p:nvGrpSpPr>
          <p:cNvPr id="311342" name="Group 46">
            <a:extLst>
              <a:ext uri="{FF2B5EF4-FFF2-40B4-BE49-F238E27FC236}">
                <a16:creationId xmlns:a16="http://schemas.microsoft.com/office/drawing/2014/main" id="{30BB150B-2C03-49EC-8643-D871ADCC6E44}"/>
              </a:ext>
            </a:extLst>
          </p:cNvPr>
          <p:cNvGrpSpPr>
            <a:grpSpLocks/>
          </p:cNvGrpSpPr>
          <p:nvPr/>
        </p:nvGrpSpPr>
        <p:grpSpPr bwMode="auto">
          <a:xfrm>
            <a:off x="7525742" y="3170014"/>
            <a:ext cx="1447800" cy="457200"/>
            <a:chOff x="4800" y="2592"/>
            <a:chExt cx="912" cy="288"/>
          </a:xfrm>
        </p:grpSpPr>
        <p:sp>
          <p:nvSpPr>
            <p:cNvPr id="311343" name="Rectangle 47">
              <a:extLst>
                <a:ext uri="{FF2B5EF4-FFF2-40B4-BE49-F238E27FC236}">
                  <a16:creationId xmlns:a16="http://schemas.microsoft.com/office/drawing/2014/main" id="{807BD7C1-E109-4527-9033-A358EB020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592"/>
              <a:ext cx="672" cy="288"/>
            </a:xfrm>
            <a:prstGeom prst="rect">
              <a:avLst/>
            </a:prstGeom>
            <a:solidFill>
              <a:srgbClr val="FFCC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311344" name="Text Box 48">
              <a:extLst>
                <a:ext uri="{FF2B5EF4-FFF2-40B4-BE49-F238E27FC236}">
                  <a16:creationId xmlns:a16="http://schemas.microsoft.com/office/drawing/2014/main" id="{61F05479-9894-4BDC-B20C-3D301B1A0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5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z</a:t>
              </a:r>
            </a:p>
          </p:txBody>
        </p:sp>
      </p:grpSp>
      <p:sp>
        <p:nvSpPr>
          <p:cNvPr id="311345" name="Text Box 49">
            <a:extLst>
              <a:ext uri="{FF2B5EF4-FFF2-40B4-BE49-F238E27FC236}">
                <a16:creationId xmlns:a16="http://schemas.microsoft.com/office/drawing/2014/main" id="{A989DC88-4D2E-4EC1-B4B0-32BD7D020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142" y="317001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14.0</a:t>
            </a:r>
          </a:p>
        </p:txBody>
      </p:sp>
      <p:sp>
        <p:nvSpPr>
          <p:cNvPr id="311346" name="Text Box 50">
            <a:extLst>
              <a:ext uri="{FF2B5EF4-FFF2-40B4-BE49-F238E27FC236}">
                <a16:creationId xmlns:a16="http://schemas.microsoft.com/office/drawing/2014/main" id="{263E9D43-5D61-463B-9C4A-C6608C837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192" y="3861048"/>
            <a:ext cx="1522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</a:rPr>
              <a:t>函数值：</a:t>
            </a:r>
          </a:p>
        </p:txBody>
      </p:sp>
      <p:sp>
        <p:nvSpPr>
          <p:cNvPr id="311347" name="Text Box 51">
            <a:extLst>
              <a:ext uri="{FF2B5EF4-FFF2-40B4-BE49-F238E27FC236}">
                <a16:creationId xmlns:a16="http://schemas.microsoft.com/office/drawing/2014/main" id="{D46FE5A7-99D6-492C-B445-56822A212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992" y="386104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14</a:t>
            </a:r>
          </a:p>
        </p:txBody>
      </p:sp>
      <p:sp>
        <p:nvSpPr>
          <p:cNvPr id="311349" name="Text Box 53">
            <a:extLst>
              <a:ext uri="{FF2B5EF4-FFF2-40B4-BE49-F238E27FC236}">
                <a16:creationId xmlns:a16="http://schemas.microsoft.com/office/drawing/2014/main" id="{D54689C0-B297-4428-BAD7-06C934302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392" y="3170014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14</a:t>
            </a:r>
          </a:p>
        </p:txBody>
      </p:sp>
      <p:sp>
        <p:nvSpPr>
          <p:cNvPr id="311350" name="AutoShape 5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44E87C3-A967-4A1B-8A95-964AA4F6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815" y="6372483"/>
            <a:ext cx="685800" cy="457200"/>
          </a:xfrm>
          <a:prstGeom prst="actionButtonBackPrevious">
            <a:avLst/>
          </a:prstGeom>
          <a:solidFill>
            <a:srgbClr val="CCFFFF"/>
          </a:solidFill>
          <a:ln w="12700" cap="sq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130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130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130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130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1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1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1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1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1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1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1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1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1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1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1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1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1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1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1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1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1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1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1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1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1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1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1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1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1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1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1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1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1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1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1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1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13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13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13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13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13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13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13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13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13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13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13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13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13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13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13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13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13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113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113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13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11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1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1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11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11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11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11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11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11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11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11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1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0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11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11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1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11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11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11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11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11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31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11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11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1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31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11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11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1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1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11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11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11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1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11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11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1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1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11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311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31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31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3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67" dur="500"/>
                                        <p:tgtEl>
                                          <p:spTgt spid="3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31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31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31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3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animBg="1"/>
      <p:bldP spid="311300" grpId="0" animBg="1"/>
      <p:bldP spid="311301" grpId="0" autoUpdateAnimBg="0"/>
      <p:bldP spid="311303" grpId="0" uiExpand="1" build="p" animBg="1" autoUpdateAnimBg="0"/>
      <p:bldP spid="311311" grpId="0" animBg="1"/>
      <p:bldP spid="311312" grpId="0" autoUpdateAnimBg="0"/>
      <p:bldP spid="311313" grpId="0" autoUpdateAnimBg="0"/>
      <p:bldP spid="311320" grpId="0" autoUpdateAnimBg="0"/>
      <p:bldP spid="311324" grpId="0" autoUpdateAnimBg="0"/>
      <p:bldP spid="311325" grpId="0" autoUpdateAnimBg="0"/>
      <p:bldP spid="311326" grpId="0" autoUpdateAnimBg="0"/>
      <p:bldP spid="311333" grpId="0" autoUpdateAnimBg="0"/>
      <p:bldP spid="311334" grpId="0" autoUpdateAnimBg="0"/>
      <p:bldP spid="311338" grpId="0"/>
      <p:bldP spid="311339" grpId="0"/>
      <p:bldP spid="311340" grpId="0" animBg="1" autoUpdateAnimBg="0"/>
      <p:bldP spid="311341" grpId="0" animBg="1" autoUpdateAnimBg="0"/>
      <p:bldP spid="311345" grpId="0" autoUpdateAnimBg="0"/>
      <p:bldP spid="311346" grpId="0" autoUpdateAnimBg="0"/>
      <p:bldP spid="311347" grpId="0" autoUpdateAnimBg="0"/>
      <p:bldP spid="311349" grpId="0" autoUpdateAnimBg="0"/>
      <p:bldP spid="3113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0FBF2199-7AF3-4686-BF11-3C1501BC3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152400"/>
            <a:ext cx="9372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全局变量作用域的确定</a:t>
            </a:r>
          </a:p>
        </p:txBody>
      </p:sp>
      <p:sp>
        <p:nvSpPr>
          <p:cNvPr id="312323" name="Text Box 3">
            <a:extLst>
              <a:ext uri="{FF2B5EF4-FFF2-40B4-BE49-F238E27FC236}">
                <a16:creationId xmlns:a16="http://schemas.microsoft.com/office/drawing/2014/main" id="{C74C6FC1-D8FF-4064-8706-D9BA3B06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7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</a:rPr>
              <a:t>例</a:t>
            </a:r>
            <a:r>
              <a:rPr lang="en-US" altLang="zh-CN">
                <a:solidFill>
                  <a:srgbClr val="000000"/>
                </a:solidFill>
              </a:rPr>
              <a:t>2 </a:t>
            </a:r>
            <a:r>
              <a:rPr lang="zh-CN" altLang="en-US">
                <a:solidFill>
                  <a:srgbClr val="000000"/>
                </a:solidFill>
              </a:rPr>
              <a:t>写结果</a:t>
            </a:r>
          </a:p>
        </p:txBody>
      </p:sp>
      <p:sp>
        <p:nvSpPr>
          <p:cNvPr id="312324" name="Rectangle 4">
            <a:extLst>
              <a:ext uri="{FF2B5EF4-FFF2-40B4-BE49-F238E27FC236}">
                <a16:creationId xmlns:a16="http://schemas.microsoft.com/office/drawing/2014/main" id="{0E5ABA6A-2649-4454-A2F2-93AD41C7A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5325"/>
            <a:ext cx="4995863" cy="4560019"/>
          </a:xfrm>
          <a:prstGeom prst="rect">
            <a:avLst/>
          </a:prstGeom>
          <a:noFill/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12325" name="Text Box 5">
            <a:extLst>
              <a:ext uri="{FF2B5EF4-FFF2-40B4-BE49-F238E27FC236}">
                <a16:creationId xmlns:a16="http://schemas.microsoft.com/office/drawing/2014/main" id="{9670A4B0-9EA6-4A3A-8C85-B11F46E7A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34" y="2001029"/>
            <a:ext cx="40322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#include &lt;iostream&gt;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a, 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void fun( 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a=1; b=2;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main( 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fun( );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 a&lt;&lt;b;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12326" name="Rectangle 6">
            <a:extLst>
              <a:ext uri="{FF2B5EF4-FFF2-40B4-BE49-F238E27FC236}">
                <a16:creationId xmlns:a16="http://schemas.microsoft.com/office/drawing/2014/main" id="{80D88EE6-9A98-4A4F-A59B-FEBFB03CF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4149725"/>
            <a:ext cx="2667000" cy="9906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12327" name="Text Box 7">
            <a:extLst>
              <a:ext uri="{FF2B5EF4-FFF2-40B4-BE49-F238E27FC236}">
                <a16:creationId xmlns:a16="http://schemas.microsoft.com/office/drawing/2014/main" id="{B95CF26C-CDE1-441A-BBC3-A6A8C5D7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213" y="4225925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12</a:t>
            </a:r>
          </a:p>
        </p:txBody>
      </p:sp>
      <p:grpSp>
        <p:nvGrpSpPr>
          <p:cNvPr id="312328" name="Group 8">
            <a:extLst>
              <a:ext uri="{FF2B5EF4-FFF2-40B4-BE49-F238E27FC236}">
                <a16:creationId xmlns:a16="http://schemas.microsoft.com/office/drawing/2014/main" id="{6DC109F5-AC6B-42B9-892F-0FBA1E3510CF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590800"/>
            <a:ext cx="1066800" cy="457200"/>
            <a:chOff x="3888" y="2016"/>
            <a:chExt cx="672" cy="288"/>
          </a:xfrm>
        </p:grpSpPr>
        <p:sp>
          <p:nvSpPr>
            <p:cNvPr id="312329" name="Rectangle 9">
              <a:extLst>
                <a:ext uri="{FF2B5EF4-FFF2-40B4-BE49-F238E27FC236}">
                  <a16:creationId xmlns:a16="http://schemas.microsoft.com/office/drawing/2014/main" id="{F0FE5A5C-9259-4877-9C8F-90D0199AC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16"/>
              <a:ext cx="432" cy="288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312330" name="Text Box 10">
              <a:extLst>
                <a:ext uri="{FF2B5EF4-FFF2-40B4-BE49-F238E27FC236}">
                  <a16:creationId xmlns:a16="http://schemas.microsoft.com/office/drawing/2014/main" id="{E5DAA111-87A1-430E-9430-AE0BB27B8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a</a:t>
              </a:r>
            </a:p>
          </p:txBody>
        </p:sp>
      </p:grpSp>
      <p:sp>
        <p:nvSpPr>
          <p:cNvPr id="312331" name="Text Box 11">
            <a:extLst>
              <a:ext uri="{FF2B5EF4-FFF2-40B4-BE49-F238E27FC236}">
                <a16:creationId xmlns:a16="http://schemas.microsoft.com/office/drawing/2014/main" id="{A4C4294E-0A59-4EA0-A661-3F2AFBEFE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590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en-US" altLang="zh-CN">
                <a:solidFill>
                  <a:srgbClr val="000000"/>
                </a:solidFill>
                <a:sym typeface="Wingdings" pitchFamily="2" charset="2"/>
              </a:rPr>
              <a:t>1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312332" name="Group 12">
            <a:extLst>
              <a:ext uri="{FF2B5EF4-FFF2-40B4-BE49-F238E27FC236}">
                <a16:creationId xmlns:a16="http://schemas.microsoft.com/office/drawing/2014/main" id="{02FEFF5A-E80E-429A-BD38-E99A1A967970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200400"/>
            <a:ext cx="1066800" cy="533400"/>
            <a:chOff x="3888" y="2016"/>
            <a:chExt cx="672" cy="336"/>
          </a:xfrm>
        </p:grpSpPr>
        <p:sp>
          <p:nvSpPr>
            <p:cNvPr id="312333" name="Rectangle 13">
              <a:extLst>
                <a:ext uri="{FF2B5EF4-FFF2-40B4-BE49-F238E27FC236}">
                  <a16:creationId xmlns:a16="http://schemas.microsoft.com/office/drawing/2014/main" id="{375B4BF2-1B75-4CAB-B866-3F54AE15E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64"/>
              <a:ext cx="432" cy="288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312334" name="Text Box 14">
              <a:extLst>
                <a:ext uri="{FF2B5EF4-FFF2-40B4-BE49-F238E27FC236}">
                  <a16:creationId xmlns:a16="http://schemas.microsoft.com/office/drawing/2014/main" id="{B5DE9819-774D-47E3-9189-7D8264782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b</a:t>
              </a:r>
            </a:p>
          </p:txBody>
        </p:sp>
      </p:grpSp>
      <p:sp>
        <p:nvSpPr>
          <p:cNvPr id="312335" name="Text Box 15">
            <a:extLst>
              <a:ext uri="{FF2B5EF4-FFF2-40B4-BE49-F238E27FC236}">
                <a16:creationId xmlns:a16="http://schemas.microsoft.com/office/drawing/2014/main" id="{798C424C-D924-4823-87E2-9A1A94C6B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en-US" altLang="zh-CN">
                <a:solidFill>
                  <a:srgbClr val="000000"/>
                </a:solidFill>
                <a:sym typeface="Wingdings" pitchFamily="2" charset="2"/>
              </a:rPr>
              <a:t>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2336" name="Text Box 16">
            <a:extLst>
              <a:ext uri="{FF2B5EF4-FFF2-40B4-BE49-F238E27FC236}">
                <a16:creationId xmlns:a16="http://schemas.microsoft.com/office/drawing/2014/main" id="{928151AC-8079-4E0D-8F71-B0EBF877A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2057400"/>
            <a:ext cx="1484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</a:rPr>
              <a:t>全局变量</a:t>
            </a:r>
          </a:p>
        </p:txBody>
      </p:sp>
      <p:sp>
        <p:nvSpPr>
          <p:cNvPr id="312337" name="Text Box 17">
            <a:extLst>
              <a:ext uri="{FF2B5EF4-FFF2-40B4-BE49-F238E27FC236}">
                <a16:creationId xmlns:a16="http://schemas.microsoft.com/office/drawing/2014/main" id="{44A83CEB-7606-49DD-9211-4C783491B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6" y="3573016"/>
            <a:ext cx="93503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全局变量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的作用域</a:t>
            </a:r>
          </a:p>
        </p:txBody>
      </p:sp>
      <p:sp>
        <p:nvSpPr>
          <p:cNvPr id="312339" name="Line 19">
            <a:extLst>
              <a:ext uri="{FF2B5EF4-FFF2-40B4-BE49-F238E27FC236}">
                <a16:creationId xmlns:a16="http://schemas.microsoft.com/office/drawing/2014/main" id="{40B29BD5-DEB4-485E-923F-4532561701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2152" y="3256161"/>
            <a:ext cx="0" cy="2743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12340" name="Line 20">
            <a:extLst>
              <a:ext uri="{FF2B5EF4-FFF2-40B4-BE49-F238E27FC236}">
                <a16:creationId xmlns:a16="http://schemas.microsoft.com/office/drawing/2014/main" id="{C2D0D809-9385-4A04-92A7-B82A6D752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872" y="3256161"/>
            <a:ext cx="4572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12341" name="Line 21">
            <a:extLst>
              <a:ext uri="{FF2B5EF4-FFF2-40B4-BE49-F238E27FC236}">
                <a16:creationId xmlns:a16="http://schemas.microsoft.com/office/drawing/2014/main" id="{D0C2BD30-022F-4886-97F5-5A52B2203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872" y="5999361"/>
            <a:ext cx="4572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21" name="AutoShape 5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6FD494A-83DD-4868-8874-56C742232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6400800"/>
            <a:ext cx="685800" cy="457200"/>
          </a:xfrm>
          <a:prstGeom prst="actionButtonBackPrevious">
            <a:avLst/>
          </a:prstGeom>
          <a:solidFill>
            <a:srgbClr val="CCFFFF"/>
          </a:solidFill>
          <a:ln w="12700" cap="sq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2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2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2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2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2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2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2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2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2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2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2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2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2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2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2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2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2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2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2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2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2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2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2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2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2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2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2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2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2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2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2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2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2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2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2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2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23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23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23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23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23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23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23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23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12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12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12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12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3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4" dur="500"/>
                                        <p:tgtEl>
                                          <p:spTgt spid="3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autoUpdateAnimBg="0"/>
      <p:bldP spid="312324" grpId="0" animBg="1"/>
      <p:bldP spid="312325" grpId="0" build="p" autoUpdateAnimBg="0"/>
      <p:bldP spid="312326" grpId="0" animBg="1"/>
      <p:bldP spid="312327" grpId="0" autoUpdateAnimBg="0"/>
      <p:bldP spid="312331" grpId="0" autoUpdateAnimBg="0"/>
      <p:bldP spid="312335" grpId="0" autoUpdateAnimBg="0"/>
      <p:bldP spid="312336" grpId="0" autoUpdateAnimBg="0"/>
      <p:bldP spid="312337" grpId="0" autoUpdateAnimBg="0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4">
            <a:extLst>
              <a:ext uri="{FF2B5EF4-FFF2-40B4-BE49-F238E27FC236}">
                <a16:creationId xmlns:a16="http://schemas.microsoft.com/office/drawing/2014/main" id="{BFD4788A-7CEE-4D87-B20B-C3F3409C7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9144000" cy="838199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1C160E61-69C3-4E77-B9A5-125D6D76D3A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66428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" name="Line 36">
            <a:extLst>
              <a:ext uri="{FF2B5EF4-FFF2-40B4-BE49-F238E27FC236}">
                <a16:creationId xmlns:a16="http://schemas.microsoft.com/office/drawing/2014/main" id="{585336E4-C4EF-4DED-B13A-0076F6301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66428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6178" name="Rectangle 2">
            <a:extLst>
              <a:ext uri="{FF2B5EF4-FFF2-40B4-BE49-F238E27FC236}">
                <a16:creationId xmlns:a16="http://schemas.microsoft.com/office/drawing/2014/main" id="{57D88F01-B514-40D7-A865-B9EDEF888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171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变量的作用域的确定</a:t>
            </a:r>
          </a:p>
        </p:txBody>
      </p:sp>
      <p:sp>
        <p:nvSpPr>
          <p:cNvPr id="306181" name="Text Box 5">
            <a:extLst>
              <a:ext uri="{FF2B5EF4-FFF2-40B4-BE49-F238E27FC236}">
                <a16:creationId xmlns:a16="http://schemas.microsoft.com/office/drawing/2014/main" id="{34A374D5-3CED-4CC6-955D-145AFC676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" y="1173906"/>
            <a:ext cx="5595937" cy="5170646"/>
          </a:xfrm>
          <a:prstGeom prst="rect">
            <a:avLst/>
          </a:prstGeom>
          <a:noFill/>
          <a:ln w="57150" cap="sq">
            <a:solidFill>
              <a:schemeClr val="bg2">
                <a:lumMod val="60000"/>
                <a:lumOff val="40000"/>
              </a:schemeClr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#include &lt;iostream&gt;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marL="72000" eaLnBrk="1" hangingPunct="1"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a=3,b=5;</a:t>
            </a:r>
          </a:p>
          <a:p>
            <a:pPr marL="72000"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max(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a,int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b)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c;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c=a&gt;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b?a:b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return c;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  <a:p>
            <a:pPr marL="72000"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main()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a=8;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&lt;&lt;max(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a,b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);</a:t>
            </a:r>
          </a:p>
          <a:p>
            <a:pPr marL="72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06191" name="Line 15">
            <a:extLst>
              <a:ext uri="{FF2B5EF4-FFF2-40B4-BE49-F238E27FC236}">
                <a16:creationId xmlns:a16="http://schemas.microsoft.com/office/drawing/2014/main" id="{0422E0F8-70A4-4644-A011-88F513B07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936" y="4922514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6192" name="Line 16">
            <a:extLst>
              <a:ext uri="{FF2B5EF4-FFF2-40B4-BE49-F238E27FC236}">
                <a16:creationId xmlns:a16="http://schemas.microsoft.com/office/drawing/2014/main" id="{1C3E9767-4148-48ED-A6BC-E0C030046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5936" y="4922514"/>
            <a:ext cx="0" cy="1295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6193" name="Line 17">
            <a:extLst>
              <a:ext uri="{FF2B5EF4-FFF2-40B4-BE49-F238E27FC236}">
                <a16:creationId xmlns:a16="http://schemas.microsoft.com/office/drawing/2014/main" id="{6CBF147C-7ADA-4282-B516-42EE0276E9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5899" y="6217914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6194" name="Text Box 18">
            <a:extLst>
              <a:ext uri="{FF2B5EF4-FFF2-40B4-BE49-F238E27FC236}">
                <a16:creationId xmlns:a16="http://schemas.microsoft.com/office/drawing/2014/main" id="{A7036D1B-19CF-42AF-96C4-57D2EA7A9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136" y="4846314"/>
            <a:ext cx="1447800" cy="664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局部变量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a  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的作用域</a:t>
            </a:r>
          </a:p>
        </p:txBody>
      </p:sp>
      <p:sp>
        <p:nvSpPr>
          <p:cNvPr id="306195" name="Line 19">
            <a:extLst>
              <a:ext uri="{FF2B5EF4-FFF2-40B4-BE49-F238E27FC236}">
                <a16:creationId xmlns:a16="http://schemas.microsoft.com/office/drawing/2014/main" id="{4E5B49CC-C20A-48A2-822C-08E128CD9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5816" y="2822450"/>
            <a:ext cx="381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6196" name="Line 20">
            <a:extLst>
              <a:ext uri="{FF2B5EF4-FFF2-40B4-BE49-F238E27FC236}">
                <a16:creationId xmlns:a16="http://schemas.microsoft.com/office/drawing/2014/main" id="{CBC83E40-AB13-47D4-B8F4-5443D0350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6816" y="2822450"/>
            <a:ext cx="0" cy="14478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6197" name="Line 21">
            <a:extLst>
              <a:ext uri="{FF2B5EF4-FFF2-40B4-BE49-F238E27FC236}">
                <a16:creationId xmlns:a16="http://schemas.microsoft.com/office/drawing/2014/main" id="{A3F12F86-DC6D-4222-92D7-24047F81C8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2016" y="4270250"/>
            <a:ext cx="3048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6198" name="Text Box 22">
            <a:extLst>
              <a:ext uri="{FF2B5EF4-FFF2-40B4-BE49-F238E27FC236}">
                <a16:creationId xmlns:a16="http://schemas.microsoft.com/office/drawing/2014/main" id="{B7C1F6AF-A969-42D5-A7F1-EA2AAF047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016" y="3051050"/>
            <a:ext cx="1418456" cy="9971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局部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r>
              <a:rPr lang="en-US" altLang="zh-CN" dirty="0">
                <a:ea typeface="楷体_GB2312" pitchFamily="49" charset="-122"/>
              </a:rPr>
              <a:t>a</a:t>
            </a:r>
            <a:r>
              <a:rPr lang="zh-CN" altLang="en-US" dirty="0">
                <a:ea typeface="楷体_GB2312" pitchFamily="49" charset="-122"/>
              </a:rPr>
              <a:t>、</a:t>
            </a:r>
            <a:r>
              <a:rPr lang="en-US" altLang="zh-CN" dirty="0">
                <a:ea typeface="楷体_GB2312" pitchFamily="49" charset="-122"/>
              </a:rPr>
              <a:t>b</a:t>
            </a:r>
            <a:r>
              <a:rPr lang="zh-CN" altLang="en-US" dirty="0">
                <a:ea typeface="楷体_GB2312" pitchFamily="49" charset="-122"/>
              </a:rPr>
              <a:t>、</a:t>
            </a:r>
            <a:r>
              <a:rPr lang="en-US" altLang="zh-CN" dirty="0">
                <a:ea typeface="楷体_GB2312" pitchFamily="49" charset="-122"/>
              </a:rPr>
              <a:t>c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的作用域</a:t>
            </a:r>
          </a:p>
        </p:txBody>
      </p:sp>
      <p:sp>
        <p:nvSpPr>
          <p:cNvPr id="306199" name="Text Box 23">
            <a:extLst>
              <a:ext uri="{FF2B5EF4-FFF2-40B4-BE49-F238E27FC236}">
                <a16:creationId xmlns:a16="http://schemas.microsoft.com/office/drawing/2014/main" id="{780F0708-C565-4B29-83A8-BC02C67BB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136" y="5608314"/>
            <a:ext cx="1524000" cy="664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全局变量</a:t>
            </a:r>
            <a:r>
              <a:rPr lang="en-US" altLang="zh-CN" dirty="0">
                <a:ea typeface="楷体_GB2312" pitchFamily="49" charset="-122"/>
              </a:rPr>
              <a:t>b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的作用域</a:t>
            </a:r>
          </a:p>
        </p:txBody>
      </p:sp>
      <p:sp>
        <p:nvSpPr>
          <p:cNvPr id="306200" name="Rectangle 24">
            <a:extLst>
              <a:ext uri="{FF2B5EF4-FFF2-40B4-BE49-F238E27FC236}">
                <a16:creationId xmlns:a16="http://schemas.microsoft.com/office/drawing/2014/main" id="{E567505D-FE23-4223-94F9-D09999BC9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6" y="4077072"/>
            <a:ext cx="12192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135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6201" name="Line 25">
            <a:extLst>
              <a:ext uri="{FF2B5EF4-FFF2-40B4-BE49-F238E27FC236}">
                <a16:creationId xmlns:a16="http://schemas.microsoft.com/office/drawing/2014/main" id="{9291ADB0-AB7D-480B-979F-D144F2FD8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5054" y="5879926"/>
            <a:ext cx="0" cy="60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6202" name="Text Box 26">
            <a:extLst>
              <a:ext uri="{FF2B5EF4-FFF2-40B4-BE49-F238E27FC236}">
                <a16:creationId xmlns:a16="http://schemas.microsoft.com/office/drawing/2014/main" id="{62D6FF97-E5D3-450D-819C-66DC86300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645" y="6382753"/>
            <a:ext cx="762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charset="0"/>
              </a:rPr>
              <a:t>8</a:t>
            </a:r>
          </a:p>
        </p:txBody>
      </p:sp>
      <p:sp>
        <p:nvSpPr>
          <p:cNvPr id="306203" name="Line 27">
            <a:extLst>
              <a:ext uri="{FF2B5EF4-FFF2-40B4-BE49-F238E27FC236}">
                <a16:creationId xmlns:a16="http://schemas.microsoft.com/office/drawing/2014/main" id="{5EF030E1-7890-4AEB-8E7F-3E8E4D3F4A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4204" y="5879926"/>
            <a:ext cx="12700" cy="42703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06204" name="Text Box 28">
            <a:extLst>
              <a:ext uri="{FF2B5EF4-FFF2-40B4-BE49-F238E27FC236}">
                <a16:creationId xmlns:a16="http://schemas.microsoft.com/office/drawing/2014/main" id="{6E3EF03D-AC8F-4951-A219-57BC11129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185" y="6242322"/>
            <a:ext cx="762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charset="0"/>
              </a:rPr>
              <a:t>5</a:t>
            </a:r>
          </a:p>
        </p:txBody>
      </p:sp>
      <p:sp>
        <p:nvSpPr>
          <p:cNvPr id="306205" name="Text Box 29">
            <a:extLst>
              <a:ext uri="{FF2B5EF4-FFF2-40B4-BE49-F238E27FC236}">
                <a16:creationId xmlns:a16="http://schemas.microsoft.com/office/drawing/2014/main" id="{37CFD144-5B79-4723-9BDB-860B9801A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296" y="4153272"/>
            <a:ext cx="533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000000"/>
                </a:solidFill>
                <a:latin typeface="Arial" charset="0"/>
                <a:ea typeface="宋体" charset="0"/>
              </a:rPr>
              <a:t>8</a:t>
            </a:r>
          </a:p>
        </p:txBody>
      </p:sp>
      <p:sp>
        <p:nvSpPr>
          <p:cNvPr id="306179" name="Text Box 3">
            <a:extLst>
              <a:ext uri="{FF2B5EF4-FFF2-40B4-BE49-F238E27FC236}">
                <a16:creationId xmlns:a16="http://schemas.microsoft.com/office/drawing/2014/main" id="{CFE72190-7ED1-4C98-ADFF-8E090D2B5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1142999"/>
            <a:ext cx="3657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3  </a:t>
            </a:r>
            <a:r>
              <a:rPr lang="zh-CN" altLang="en-US" dirty="0">
                <a:solidFill>
                  <a:srgbClr val="000000"/>
                </a:solidFill>
              </a:rPr>
              <a:t>写结果</a:t>
            </a:r>
          </a:p>
        </p:txBody>
      </p:sp>
      <p:sp>
        <p:nvSpPr>
          <p:cNvPr id="30" name="AutoShape 5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F15ADCB-B3B8-4C9D-94B2-7EDF2B2D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736" y="6400800"/>
            <a:ext cx="685800" cy="457200"/>
          </a:xfrm>
          <a:prstGeom prst="actionButtonBackPrevious">
            <a:avLst/>
          </a:prstGeom>
          <a:solidFill>
            <a:srgbClr val="CCFFFF"/>
          </a:solidFill>
          <a:ln w="12700" cap="sq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grpSp>
        <p:nvGrpSpPr>
          <p:cNvPr id="34" name="Group 8">
            <a:extLst>
              <a:ext uri="{FF2B5EF4-FFF2-40B4-BE49-F238E27FC236}">
                <a16:creationId xmlns:a16="http://schemas.microsoft.com/office/drawing/2014/main" id="{B827A78C-3174-4E43-AAF3-D969CE381BF0}"/>
              </a:ext>
            </a:extLst>
          </p:cNvPr>
          <p:cNvGrpSpPr>
            <a:grpSpLocks/>
          </p:cNvGrpSpPr>
          <p:nvPr/>
        </p:nvGrpSpPr>
        <p:grpSpPr bwMode="auto">
          <a:xfrm>
            <a:off x="5379392" y="2162200"/>
            <a:ext cx="1066800" cy="457200"/>
            <a:chOff x="3888" y="2016"/>
            <a:chExt cx="672" cy="288"/>
          </a:xfrm>
        </p:grpSpPr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1364F5C-A6E9-4C31-A9DE-42862B3A4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16"/>
              <a:ext cx="432" cy="288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36" name="Text Box 10">
              <a:extLst>
                <a:ext uri="{FF2B5EF4-FFF2-40B4-BE49-F238E27FC236}">
                  <a16:creationId xmlns:a16="http://schemas.microsoft.com/office/drawing/2014/main" id="{BDD12D2A-B687-45FC-B11C-8E967A60F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a</a:t>
              </a:r>
            </a:p>
          </p:txBody>
        </p:sp>
      </p:grpSp>
      <p:sp>
        <p:nvSpPr>
          <p:cNvPr id="37" name="Text Box 11">
            <a:extLst>
              <a:ext uri="{FF2B5EF4-FFF2-40B4-BE49-F238E27FC236}">
                <a16:creationId xmlns:a16="http://schemas.microsoft.com/office/drawing/2014/main" id="{76369D72-8052-470B-AFC8-CDD9890A0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392" y="2162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3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38" name="Group 12">
            <a:extLst>
              <a:ext uri="{FF2B5EF4-FFF2-40B4-BE49-F238E27FC236}">
                <a16:creationId xmlns:a16="http://schemas.microsoft.com/office/drawing/2014/main" id="{80FD3B14-E320-40CD-B637-A355F9979FB5}"/>
              </a:ext>
            </a:extLst>
          </p:cNvPr>
          <p:cNvGrpSpPr>
            <a:grpSpLocks/>
          </p:cNvGrpSpPr>
          <p:nvPr/>
        </p:nvGrpSpPr>
        <p:grpSpPr bwMode="auto">
          <a:xfrm>
            <a:off x="5379392" y="2771800"/>
            <a:ext cx="1066800" cy="533400"/>
            <a:chOff x="3888" y="2016"/>
            <a:chExt cx="672" cy="336"/>
          </a:xfrm>
        </p:grpSpPr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A912F37D-0A69-48E2-A0C0-4058508C4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64"/>
              <a:ext cx="432" cy="288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0" name="Text Box 14">
              <a:extLst>
                <a:ext uri="{FF2B5EF4-FFF2-40B4-BE49-F238E27FC236}">
                  <a16:creationId xmlns:a16="http://schemas.microsoft.com/office/drawing/2014/main" id="{8D14BCF1-BCFC-4334-915F-218BED7F8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b</a:t>
              </a:r>
            </a:p>
          </p:txBody>
        </p:sp>
      </p:grpSp>
      <p:sp>
        <p:nvSpPr>
          <p:cNvPr id="41" name="Text Box 15">
            <a:extLst>
              <a:ext uri="{FF2B5EF4-FFF2-40B4-BE49-F238E27FC236}">
                <a16:creationId xmlns:a16="http://schemas.microsoft.com/office/drawing/2014/main" id="{3BCFE30D-6D11-40F9-9D6F-ECE4AFCC6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392" y="2848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5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F7097169-5C5B-4073-8734-4B6474EDC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1628800"/>
            <a:ext cx="1484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</a:rPr>
              <a:t>全局变量</a:t>
            </a:r>
          </a:p>
        </p:txBody>
      </p:sp>
      <p:grpSp>
        <p:nvGrpSpPr>
          <p:cNvPr id="43" name="Group 8">
            <a:extLst>
              <a:ext uri="{FF2B5EF4-FFF2-40B4-BE49-F238E27FC236}">
                <a16:creationId xmlns:a16="http://schemas.microsoft.com/office/drawing/2014/main" id="{D54E2920-484D-4420-ADBE-44BCAADD5271}"/>
              </a:ext>
            </a:extLst>
          </p:cNvPr>
          <p:cNvGrpSpPr>
            <a:grpSpLocks/>
          </p:cNvGrpSpPr>
          <p:nvPr/>
        </p:nvGrpSpPr>
        <p:grpSpPr bwMode="auto">
          <a:xfrm>
            <a:off x="7107584" y="2162200"/>
            <a:ext cx="1066800" cy="457200"/>
            <a:chOff x="3888" y="2016"/>
            <a:chExt cx="672" cy="288"/>
          </a:xfrm>
        </p:grpSpPr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5996EC0D-8A93-4046-BF04-55605B803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16"/>
              <a:ext cx="432" cy="288"/>
            </a:xfrm>
            <a:prstGeom prst="rect">
              <a:avLst/>
            </a:prstGeom>
            <a:solidFill>
              <a:srgbClr val="CCCC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5" name="Text Box 10">
              <a:extLst>
                <a:ext uri="{FF2B5EF4-FFF2-40B4-BE49-F238E27FC236}">
                  <a16:creationId xmlns:a16="http://schemas.microsoft.com/office/drawing/2014/main" id="{8547239C-FF5D-4C18-B6D6-6922FD403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a</a:t>
              </a:r>
            </a:p>
          </p:txBody>
        </p:sp>
      </p:grpSp>
      <p:sp>
        <p:nvSpPr>
          <p:cNvPr id="46" name="Text Box 11">
            <a:extLst>
              <a:ext uri="{FF2B5EF4-FFF2-40B4-BE49-F238E27FC236}">
                <a16:creationId xmlns:a16="http://schemas.microsoft.com/office/drawing/2014/main" id="{826A453B-5E15-47D1-B524-CE27758A0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584" y="2162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8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1" name="Text Box 16">
            <a:extLst>
              <a:ext uri="{FF2B5EF4-FFF2-40B4-BE49-F238E27FC236}">
                <a16:creationId xmlns:a16="http://schemas.microsoft.com/office/drawing/2014/main" id="{0E01BD8E-E0C8-4019-9D91-6F83BF6D1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1628800"/>
            <a:ext cx="2448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主函数局部变量</a:t>
            </a:r>
          </a:p>
        </p:txBody>
      </p:sp>
      <p:sp>
        <p:nvSpPr>
          <p:cNvPr id="52" name="Text Box 16">
            <a:extLst>
              <a:ext uri="{FF2B5EF4-FFF2-40B4-BE49-F238E27FC236}">
                <a16:creationId xmlns:a16="http://schemas.microsoft.com/office/drawing/2014/main" id="{F5010454-6F5D-48B9-873C-3620CDE1C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2996952"/>
            <a:ext cx="2448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子函数局部变量</a:t>
            </a:r>
          </a:p>
        </p:txBody>
      </p:sp>
      <p:grpSp>
        <p:nvGrpSpPr>
          <p:cNvPr id="53" name="Group 8">
            <a:extLst>
              <a:ext uri="{FF2B5EF4-FFF2-40B4-BE49-F238E27FC236}">
                <a16:creationId xmlns:a16="http://schemas.microsoft.com/office/drawing/2014/main" id="{29368616-096E-411D-8167-A91EB094BA23}"/>
              </a:ext>
            </a:extLst>
          </p:cNvPr>
          <p:cNvGrpSpPr>
            <a:grpSpLocks/>
          </p:cNvGrpSpPr>
          <p:nvPr/>
        </p:nvGrpSpPr>
        <p:grpSpPr bwMode="auto">
          <a:xfrm>
            <a:off x="7164288" y="3573016"/>
            <a:ext cx="1066800" cy="457200"/>
            <a:chOff x="3888" y="2016"/>
            <a:chExt cx="672" cy="288"/>
          </a:xfrm>
        </p:grpSpPr>
        <p:sp>
          <p:nvSpPr>
            <p:cNvPr id="54" name="Rectangle 9">
              <a:extLst>
                <a:ext uri="{FF2B5EF4-FFF2-40B4-BE49-F238E27FC236}">
                  <a16:creationId xmlns:a16="http://schemas.microsoft.com/office/drawing/2014/main" id="{2411318A-7D79-42D1-9A3F-CD228DC5F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16"/>
              <a:ext cx="432" cy="288"/>
            </a:xfrm>
            <a:prstGeom prst="rect">
              <a:avLst/>
            </a:prstGeom>
            <a:solidFill>
              <a:srgbClr val="FFCC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22F55E89-EA8C-4797-B198-C27FF7C58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a</a:t>
              </a:r>
            </a:p>
          </p:txBody>
        </p:sp>
      </p:grpSp>
      <p:sp>
        <p:nvSpPr>
          <p:cNvPr id="56" name="Text Box 11">
            <a:extLst>
              <a:ext uri="{FF2B5EF4-FFF2-40B4-BE49-F238E27FC236}">
                <a16:creationId xmlns:a16="http://schemas.microsoft.com/office/drawing/2014/main" id="{0C35B965-C8DC-4B91-BEF8-C986375FC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288" y="3573016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8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57" name="Group 8">
            <a:extLst>
              <a:ext uri="{FF2B5EF4-FFF2-40B4-BE49-F238E27FC236}">
                <a16:creationId xmlns:a16="http://schemas.microsoft.com/office/drawing/2014/main" id="{54A60F99-5298-4EA0-8E40-77CE861729A3}"/>
              </a:ext>
            </a:extLst>
          </p:cNvPr>
          <p:cNvGrpSpPr>
            <a:grpSpLocks/>
          </p:cNvGrpSpPr>
          <p:nvPr/>
        </p:nvGrpSpPr>
        <p:grpSpPr bwMode="auto">
          <a:xfrm>
            <a:off x="7177608" y="4293096"/>
            <a:ext cx="1066800" cy="457200"/>
            <a:chOff x="3888" y="2016"/>
            <a:chExt cx="672" cy="288"/>
          </a:xfrm>
        </p:grpSpPr>
        <p:sp>
          <p:nvSpPr>
            <p:cNvPr id="58" name="Rectangle 9">
              <a:extLst>
                <a:ext uri="{FF2B5EF4-FFF2-40B4-BE49-F238E27FC236}">
                  <a16:creationId xmlns:a16="http://schemas.microsoft.com/office/drawing/2014/main" id="{40CBEA9D-DFF0-4ED7-BA85-18CC23890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16"/>
              <a:ext cx="432" cy="288"/>
            </a:xfrm>
            <a:prstGeom prst="rect">
              <a:avLst/>
            </a:prstGeom>
            <a:solidFill>
              <a:srgbClr val="FFCC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59" name="Text Box 10">
              <a:extLst>
                <a:ext uri="{FF2B5EF4-FFF2-40B4-BE49-F238E27FC236}">
                  <a16:creationId xmlns:a16="http://schemas.microsoft.com/office/drawing/2014/main" id="{CBFCD944-4D6C-47B3-9D83-7F5A47BD1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b</a:t>
              </a:r>
            </a:p>
          </p:txBody>
        </p:sp>
      </p:grpSp>
      <p:sp>
        <p:nvSpPr>
          <p:cNvPr id="60" name="Text Box 11">
            <a:extLst>
              <a:ext uri="{FF2B5EF4-FFF2-40B4-BE49-F238E27FC236}">
                <a16:creationId xmlns:a16="http://schemas.microsoft.com/office/drawing/2014/main" id="{EF2C49EA-3FE3-46EE-8856-C991070C5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608" y="4293096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5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61" name="Group 8">
            <a:extLst>
              <a:ext uri="{FF2B5EF4-FFF2-40B4-BE49-F238E27FC236}">
                <a16:creationId xmlns:a16="http://schemas.microsoft.com/office/drawing/2014/main" id="{1697AD26-33C5-4687-9354-4E2BBC638DEA}"/>
              </a:ext>
            </a:extLst>
          </p:cNvPr>
          <p:cNvGrpSpPr>
            <a:grpSpLocks/>
          </p:cNvGrpSpPr>
          <p:nvPr/>
        </p:nvGrpSpPr>
        <p:grpSpPr bwMode="auto">
          <a:xfrm>
            <a:off x="7164288" y="5060032"/>
            <a:ext cx="1066800" cy="457200"/>
            <a:chOff x="3888" y="2016"/>
            <a:chExt cx="672" cy="288"/>
          </a:xfrm>
        </p:grpSpPr>
        <p:sp>
          <p:nvSpPr>
            <p:cNvPr id="62" name="Rectangle 9">
              <a:extLst>
                <a:ext uri="{FF2B5EF4-FFF2-40B4-BE49-F238E27FC236}">
                  <a16:creationId xmlns:a16="http://schemas.microsoft.com/office/drawing/2014/main" id="{4BA60119-1DB0-4EB4-9CEC-BB7A599A8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16"/>
              <a:ext cx="432" cy="288"/>
            </a:xfrm>
            <a:prstGeom prst="rect">
              <a:avLst/>
            </a:prstGeom>
            <a:solidFill>
              <a:srgbClr val="FFCC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63" name="Text Box 10">
              <a:extLst>
                <a:ext uri="{FF2B5EF4-FFF2-40B4-BE49-F238E27FC236}">
                  <a16:creationId xmlns:a16="http://schemas.microsoft.com/office/drawing/2014/main" id="{8AFD2FA3-0BF9-48B9-80ED-7A6EA487F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c</a:t>
              </a:r>
            </a:p>
          </p:txBody>
        </p:sp>
      </p:grpSp>
      <p:sp>
        <p:nvSpPr>
          <p:cNvPr id="64" name="Text Box 11">
            <a:extLst>
              <a:ext uri="{FF2B5EF4-FFF2-40B4-BE49-F238E27FC236}">
                <a16:creationId xmlns:a16="http://schemas.microsoft.com/office/drawing/2014/main" id="{4845D9E4-741A-47D6-940E-A7EE114F2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396" y="5084379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8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6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6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6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6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6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6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6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6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6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6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0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06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6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0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06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06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06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06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06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06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1" grpId="0" animBg="1" autoUpdateAnimBg="0"/>
      <p:bldP spid="306194" grpId="0" autoUpdateAnimBg="0"/>
      <p:bldP spid="306198" grpId="0" animBg="1" autoUpdateAnimBg="0"/>
      <p:bldP spid="306199" grpId="0" autoUpdateAnimBg="0"/>
      <p:bldP spid="306200" grpId="0" animBg="1"/>
      <p:bldP spid="306202" grpId="0" autoUpdateAnimBg="0"/>
      <p:bldP spid="306204" grpId="0" autoUpdateAnimBg="0"/>
      <p:bldP spid="306205" grpId="0" autoUpdateAnimBg="0"/>
      <p:bldP spid="30" grpId="0" animBg="1"/>
      <p:bldP spid="37" grpId="0" autoUpdateAnimBg="0"/>
      <p:bldP spid="41" grpId="0" autoUpdateAnimBg="0"/>
      <p:bldP spid="42" grpId="0" autoUpdateAnimBg="0"/>
      <p:bldP spid="46" grpId="0" autoUpdateAnimBg="0"/>
      <p:bldP spid="51" grpId="0" autoUpdateAnimBg="0"/>
      <p:bldP spid="52" grpId="0" autoUpdateAnimBg="0"/>
      <p:bldP spid="56" grpId="0" autoUpdateAnimBg="0"/>
      <p:bldP spid="60" grpId="0" autoUpdateAnimBg="0"/>
      <p:bldP spid="6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1026">
            <a:extLst>
              <a:ext uri="{FF2B5EF4-FFF2-40B4-BE49-F238E27FC236}">
                <a16:creationId xmlns:a16="http://schemas.microsoft.com/office/drawing/2014/main" id="{C1CEA2BD-E6C9-449B-BC65-85B721363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28707" name="Rectangle 1027">
            <a:extLst>
              <a:ext uri="{FF2B5EF4-FFF2-40B4-BE49-F238E27FC236}">
                <a16:creationId xmlns:a16="http://schemas.microsoft.com/office/drawing/2014/main" id="{6041BFEE-09AB-4DDB-B5EF-A1ACC2CD5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变量的作用域的确定</a:t>
            </a:r>
          </a:p>
        </p:txBody>
      </p:sp>
      <p:sp>
        <p:nvSpPr>
          <p:cNvPr id="328708" name="Rectangle 1028">
            <a:extLst>
              <a:ext uri="{FF2B5EF4-FFF2-40B4-BE49-F238E27FC236}">
                <a16:creationId xmlns:a16="http://schemas.microsoft.com/office/drawing/2014/main" id="{721285BD-51CE-4B29-8948-A004E85D3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4953000" cy="4876800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8709" name="Text Box 1029">
            <a:extLst>
              <a:ext uri="{FF2B5EF4-FFF2-40B4-BE49-F238E27FC236}">
                <a16:creationId xmlns:a16="http://schemas.microsoft.com/office/drawing/2014/main" id="{FFEA2CBF-856C-42B4-9F76-54E8689A2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472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#include "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iostream.h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"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x=3; 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main( )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i,s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=0;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incre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 );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for 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=1;i&lt;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x;i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++)  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s+=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incre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 );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&lt;&lt;s;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incre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 )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static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x=1;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x*=x+1;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return x;}</a:t>
            </a:r>
          </a:p>
        </p:txBody>
      </p:sp>
      <p:sp>
        <p:nvSpPr>
          <p:cNvPr id="328710" name="Rectangle 1030">
            <a:extLst>
              <a:ext uri="{FF2B5EF4-FFF2-40B4-BE49-F238E27FC236}">
                <a16:creationId xmlns:a16="http://schemas.microsoft.com/office/drawing/2014/main" id="{D7DA60D8-FD41-4FC3-8BF4-BD8A3C395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743200"/>
            <a:ext cx="914400" cy="6096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8711" name="Text Box 1031">
            <a:extLst>
              <a:ext uri="{FF2B5EF4-FFF2-40B4-BE49-F238E27FC236}">
                <a16:creationId xmlns:a16="http://schemas.microsoft.com/office/drawing/2014/main" id="{7E8BFAC3-E454-4162-983A-29844A9E9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819400"/>
            <a:ext cx="762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000000"/>
                </a:solidFill>
                <a:latin typeface="Arial" charset="0"/>
                <a:ea typeface="宋体" charset="0"/>
              </a:rPr>
              <a:t>8</a:t>
            </a:r>
          </a:p>
        </p:txBody>
      </p:sp>
      <p:sp>
        <p:nvSpPr>
          <p:cNvPr id="328712" name="Text Box 1032">
            <a:extLst>
              <a:ext uri="{FF2B5EF4-FFF2-40B4-BE49-F238E27FC236}">
                <a16:creationId xmlns:a16="http://schemas.microsoft.com/office/drawing/2014/main" id="{E5D5212B-86D3-4D0C-A418-4DB294ADF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708400"/>
            <a:ext cx="3657600" cy="2997200"/>
          </a:xfrm>
          <a:prstGeom prst="rect">
            <a:avLst/>
          </a:prstGeom>
          <a:solidFill>
            <a:srgbClr val="FFFFFF"/>
          </a:solidFill>
          <a:ln w="76200" cap="sq" cmpd="tri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static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定义静态局部变量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函数调用结束后，静态局部变量占用的存储单元不释放，在下一次调用该函数时，该变量已有值，就是上一次函数调用结束时的值</a:t>
            </a:r>
          </a:p>
        </p:txBody>
      </p:sp>
      <p:sp>
        <p:nvSpPr>
          <p:cNvPr id="328713" name="Line 1033">
            <a:extLst>
              <a:ext uri="{FF2B5EF4-FFF2-40B4-BE49-F238E27FC236}">
                <a16:creationId xmlns:a16="http://schemas.microsoft.com/office/drawing/2014/main" id="{DD535802-81FB-4B86-93C5-C59507BCE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667000"/>
            <a:ext cx="381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8714" name="Line 1034">
            <a:extLst>
              <a:ext uri="{FF2B5EF4-FFF2-40B4-BE49-F238E27FC236}">
                <a16:creationId xmlns:a16="http://schemas.microsoft.com/office/drawing/2014/main" id="{352E96A1-9C89-4F47-8739-1051031603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4343400"/>
            <a:ext cx="3048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8715" name="Text Box 1035">
            <a:extLst>
              <a:ext uri="{FF2B5EF4-FFF2-40B4-BE49-F238E27FC236}">
                <a16:creationId xmlns:a16="http://schemas.microsoft.com/office/drawing/2014/main" id="{A6F890DB-EE41-4415-8A3F-F692AC252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128963"/>
            <a:ext cx="1066800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全局变量</a:t>
            </a:r>
            <a:r>
              <a:rPr lang="en-US" altLang="zh-CN" dirty="0">
                <a:ea typeface="楷体_GB2312" pitchFamily="49" charset="-122"/>
              </a:rPr>
              <a:t>x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的作用域</a:t>
            </a:r>
          </a:p>
        </p:txBody>
      </p:sp>
      <p:sp>
        <p:nvSpPr>
          <p:cNvPr id="328716" name="Line 1036">
            <a:extLst>
              <a:ext uri="{FF2B5EF4-FFF2-40B4-BE49-F238E27FC236}">
                <a16:creationId xmlns:a16="http://schemas.microsoft.com/office/drawing/2014/main" id="{79C3E33C-1DD0-44AC-82F8-E56AB36BE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334000"/>
            <a:ext cx="381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8717" name="Line 1037">
            <a:extLst>
              <a:ext uri="{FF2B5EF4-FFF2-40B4-BE49-F238E27FC236}">
                <a16:creationId xmlns:a16="http://schemas.microsoft.com/office/drawing/2014/main" id="{075A4D15-67BD-4FEE-BBAD-550F2FED7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334000"/>
            <a:ext cx="0" cy="838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8718" name="Line 1038">
            <a:extLst>
              <a:ext uri="{FF2B5EF4-FFF2-40B4-BE49-F238E27FC236}">
                <a16:creationId xmlns:a16="http://schemas.microsoft.com/office/drawing/2014/main" id="{E24EA1BE-364D-4332-AA91-D3E361675F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6172200"/>
            <a:ext cx="3048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8719" name="Text Box 1039">
            <a:extLst>
              <a:ext uri="{FF2B5EF4-FFF2-40B4-BE49-F238E27FC236}">
                <a16:creationId xmlns:a16="http://schemas.microsoft.com/office/drawing/2014/main" id="{941B39E8-5EC9-4FC1-936B-7E9FF6F7D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599" y="5186363"/>
            <a:ext cx="1142999" cy="9971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局部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r>
              <a:rPr lang="en-US" altLang="zh-CN" dirty="0">
                <a:ea typeface="楷体_GB2312" pitchFamily="49" charset="-122"/>
              </a:rPr>
              <a:t>x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的作用域</a:t>
            </a:r>
          </a:p>
        </p:txBody>
      </p:sp>
      <p:sp>
        <p:nvSpPr>
          <p:cNvPr id="328720" name="Rectangle 1040">
            <a:extLst>
              <a:ext uri="{FF2B5EF4-FFF2-40B4-BE49-F238E27FC236}">
                <a16:creationId xmlns:a16="http://schemas.microsoft.com/office/drawing/2014/main" id="{3A91B971-1B6B-441D-94CF-1510EB78F56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001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8721" name="Rectangle 1041">
            <a:extLst>
              <a:ext uri="{FF2B5EF4-FFF2-40B4-BE49-F238E27FC236}">
                <a16:creationId xmlns:a16="http://schemas.microsoft.com/office/drawing/2014/main" id="{72461215-94B6-4104-8173-902907B8201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763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8722" name="Line 1042">
            <a:extLst>
              <a:ext uri="{FF2B5EF4-FFF2-40B4-BE49-F238E27FC236}">
                <a16:creationId xmlns:a16="http://schemas.microsoft.com/office/drawing/2014/main" id="{C8186B91-9875-46FC-9E12-A24D2885D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763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8723" name="Line 1043">
            <a:extLst>
              <a:ext uri="{FF2B5EF4-FFF2-40B4-BE49-F238E27FC236}">
                <a16:creationId xmlns:a16="http://schemas.microsoft.com/office/drawing/2014/main" id="{0311AD69-6D42-4E75-AA67-899FA1B4D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667000"/>
            <a:ext cx="0" cy="1676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8724" name="Rectangle 1044">
            <a:extLst>
              <a:ext uri="{FF2B5EF4-FFF2-40B4-BE49-F238E27FC236}">
                <a16:creationId xmlns:a16="http://schemas.microsoft.com/office/drawing/2014/main" id="{64E28112-886D-4FBB-95BD-22AEB2C82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981200"/>
            <a:ext cx="914400" cy="609600"/>
          </a:xfrm>
          <a:prstGeom prst="rect">
            <a:avLst/>
          </a:prstGeom>
          <a:solidFill>
            <a:srgbClr val="FFCCFF"/>
          </a:solidFill>
          <a:ln w="28575" cap="sq">
            <a:solidFill>
              <a:srgbClr val="66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8725" name="Text Box 1045">
            <a:extLst>
              <a:ext uri="{FF2B5EF4-FFF2-40B4-BE49-F238E27FC236}">
                <a16:creationId xmlns:a16="http://schemas.microsoft.com/office/drawing/2014/main" id="{9F762B43-CA3F-416B-9D59-36AC7486E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57400"/>
            <a:ext cx="2152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 cmpd="tri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局部变量 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328726" name="Text Box 1046">
            <a:extLst>
              <a:ext uri="{FF2B5EF4-FFF2-40B4-BE49-F238E27FC236}">
                <a16:creationId xmlns:a16="http://schemas.microsoft.com/office/drawing/2014/main" id="{8A743B28-6161-48A3-910C-6423A867B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132013"/>
            <a:ext cx="762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 cmpd="tri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328727" name="Text Box 1047">
            <a:extLst>
              <a:ext uri="{FF2B5EF4-FFF2-40B4-BE49-F238E27FC236}">
                <a16:creationId xmlns:a16="http://schemas.microsoft.com/office/drawing/2014/main" id="{018BA8E4-3568-4FCF-8F19-5AF30A68D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132013"/>
            <a:ext cx="762000" cy="3683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ap="sq" cmpd="tri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</a:p>
        </p:txBody>
      </p:sp>
      <p:sp>
        <p:nvSpPr>
          <p:cNvPr id="328728" name="Text Box 1048">
            <a:extLst>
              <a:ext uri="{FF2B5EF4-FFF2-40B4-BE49-F238E27FC236}">
                <a16:creationId xmlns:a16="http://schemas.microsoft.com/office/drawing/2014/main" id="{2E9F2557-896A-4469-B86D-263D2D42E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071688"/>
            <a:ext cx="762000" cy="3683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ap="sq" cmpd="tri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6</a:t>
            </a:r>
          </a:p>
        </p:txBody>
      </p:sp>
      <p:sp>
        <p:nvSpPr>
          <p:cNvPr id="328729" name="AutoShape 104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CE27AAF-F854-42C9-8238-B3BFC740C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400800"/>
            <a:ext cx="685800" cy="457200"/>
          </a:xfrm>
          <a:prstGeom prst="actionButtonBackPrevious">
            <a:avLst/>
          </a:prstGeom>
          <a:solidFill>
            <a:srgbClr val="CCFFFF"/>
          </a:solidFill>
          <a:ln w="12700" cap="sq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8730" name="Line 1050">
            <a:extLst>
              <a:ext uri="{FF2B5EF4-FFF2-40B4-BE49-F238E27FC236}">
                <a16:creationId xmlns:a16="http://schemas.microsoft.com/office/drawing/2014/main" id="{54DFF3DC-27CA-4338-A2E2-451436641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975" y="2708275"/>
            <a:ext cx="576263" cy="720725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8731" name="Text Box 1051">
            <a:extLst>
              <a:ext uri="{FF2B5EF4-FFF2-40B4-BE49-F238E27FC236}">
                <a16:creationId xmlns:a16="http://schemas.microsoft.com/office/drawing/2014/main" id="{8A666929-7D87-4D98-BD33-63B786082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316163"/>
            <a:ext cx="936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28732" name="Text Box 1052">
            <a:extLst>
              <a:ext uri="{FF2B5EF4-FFF2-40B4-BE49-F238E27FC236}">
                <a16:creationId xmlns:a16="http://schemas.microsoft.com/office/drawing/2014/main" id="{090AD049-DFE6-4AE5-8FE0-077A044A1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3657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</a:rPr>
              <a:t>自学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en-US">
                <a:solidFill>
                  <a:srgbClr val="000000"/>
                </a:solidFill>
              </a:rPr>
              <a:t>写结果</a:t>
            </a:r>
            <a:r>
              <a:rPr lang="zh-CN" altLang="en-US">
                <a:solidFill>
                  <a:srgbClr val="FF0066"/>
                </a:solidFill>
              </a:rPr>
              <a:t>*</a:t>
            </a:r>
          </a:p>
        </p:txBody>
      </p:sp>
      <p:sp>
        <p:nvSpPr>
          <p:cNvPr id="328733" name="Text Box 1053">
            <a:extLst>
              <a:ext uri="{FF2B5EF4-FFF2-40B4-BE49-F238E27FC236}">
                <a16:creationId xmlns:a16="http://schemas.microsoft.com/office/drawing/2014/main" id="{D34140B0-0D9E-4201-B094-84F220537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95400"/>
            <a:ext cx="838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 cmpd="tri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</a:p>
        </p:txBody>
      </p:sp>
      <p:sp>
        <p:nvSpPr>
          <p:cNvPr id="328734" name="Text Box 1054">
            <a:extLst>
              <a:ext uri="{FF2B5EF4-FFF2-40B4-BE49-F238E27FC236}">
                <a16:creationId xmlns:a16="http://schemas.microsoft.com/office/drawing/2014/main" id="{CAC0A7DF-C63B-4E96-9BD0-193355D13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95400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 cmpd="tri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328735" name="Text Box 1055">
            <a:extLst>
              <a:ext uri="{FF2B5EF4-FFF2-40B4-BE49-F238E27FC236}">
                <a16:creationId xmlns:a16="http://schemas.microsoft.com/office/drawing/2014/main" id="{0D70F848-606B-4AA0-8E04-1FFD306C5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311275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 cmpd="tri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328736" name="Text Box 1056">
            <a:extLst>
              <a:ext uri="{FF2B5EF4-FFF2-40B4-BE49-F238E27FC236}">
                <a16:creationId xmlns:a16="http://schemas.microsoft.com/office/drawing/2014/main" id="{E09E9C45-09D0-4457-AE41-7A877AA58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11275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 cmpd="tri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8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8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8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8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8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8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8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8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8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8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8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8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8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8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8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8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87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87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87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87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87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87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87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87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87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87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2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2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287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287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28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28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28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28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28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28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28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28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28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28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2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2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32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28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28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2872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2872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28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28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28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28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2872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2872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28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28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28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28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3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5" dur="5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8" grpId="0" animBg="1"/>
      <p:bldP spid="328709" grpId="0" build="p" autoUpdateAnimBg="0"/>
      <p:bldP spid="328710" grpId="0" animBg="1"/>
      <p:bldP spid="328711" grpId="0" autoUpdateAnimBg="0"/>
      <p:bldP spid="328712" grpId="0" build="p" bldLvl="2" animBg="1" autoUpdateAnimBg="0"/>
      <p:bldP spid="328715" grpId="0" autoUpdateAnimBg="0"/>
      <p:bldP spid="328719" grpId="0" animBg="1" autoUpdateAnimBg="0"/>
      <p:bldP spid="328724" grpId="0" animBg="1"/>
      <p:bldP spid="328725" grpId="0" build="p" bldLvl="2" autoUpdateAnimBg="0"/>
      <p:bldP spid="328726" grpId="0" build="p" bldLvl="2" autoUpdateAnimBg="0"/>
      <p:bldP spid="328727" grpId="0" build="p" bldLvl="2" animBg="1" autoUpdateAnimBg="0"/>
      <p:bldP spid="328728" grpId="0" build="p" bldLvl="2" animBg="1" autoUpdateAnimBg="0"/>
      <p:bldP spid="328729" grpId="0" animBg="1"/>
      <p:bldP spid="328731" grpId="0" autoUpdateAnimBg="0"/>
      <p:bldP spid="328732" grpId="0" autoUpdateAnimBg="0"/>
      <p:bldP spid="328733" grpId="0" build="p" bldLvl="2" autoUpdateAnimBg="0"/>
      <p:bldP spid="328734" grpId="0" build="p" bldLvl="2" autoUpdateAnimBg="0"/>
      <p:bldP spid="328735" grpId="0" build="p" bldLvl="2" autoUpdateAnimBg="0"/>
      <p:bldP spid="328736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4">
            <a:extLst>
              <a:ext uri="{FF2B5EF4-FFF2-40B4-BE49-F238E27FC236}">
                <a16:creationId xmlns:a16="http://schemas.microsoft.com/office/drawing/2014/main" id="{EA021537-9C3E-4B8A-B69A-822D98F6A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9144000" cy="838199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00A87521-6603-4216-91D9-1523EB7A3C4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66428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9" name="Line 36">
            <a:extLst>
              <a:ext uri="{FF2B5EF4-FFF2-40B4-BE49-F238E27FC236}">
                <a16:creationId xmlns:a16="http://schemas.microsoft.com/office/drawing/2014/main" id="{DE9771E2-8489-4DF7-B28E-3553A9CD1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66428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5D14A78D-E290-4C53-8FC0-CBA808504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-171400"/>
            <a:ext cx="8382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利用全局变量传递数据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29731" name="Text Box 3">
            <a:extLst>
              <a:ext uri="{FF2B5EF4-FFF2-40B4-BE49-F238E27FC236}">
                <a16:creationId xmlns:a16="http://schemas.microsoft.com/office/drawing/2014/main" id="{28F5F2EA-3421-4A1C-9152-2EB09DB6B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8" y="1489024"/>
            <a:ext cx="4288090" cy="5262979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#include &lt;iostream&gt;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using namespace </a:t>
            </a:r>
            <a:r>
              <a:rPr kumimoji="0" lang="en-US" altLang="zh-CN" dirty="0" err="1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std</a:t>
            </a: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;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void swap(</a:t>
            </a:r>
            <a:r>
              <a:rPr kumimoji="0" lang="en-US" altLang="zh-CN" dirty="0" err="1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int</a:t>
            </a: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 </a:t>
            </a:r>
            <a:r>
              <a:rPr kumimoji="0" lang="en-US" altLang="zh-CN" dirty="0" err="1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x,int</a:t>
            </a: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 y)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{ </a:t>
            </a:r>
            <a:r>
              <a:rPr kumimoji="0" lang="en-US" altLang="zh-CN" dirty="0" err="1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int</a:t>
            </a: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 t;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  t=x; 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  x=y;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  y=t;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}</a:t>
            </a:r>
          </a:p>
          <a:p>
            <a:pPr eaLnBrk="1" hangingPunct="1">
              <a:defRPr/>
            </a:pPr>
            <a:r>
              <a:rPr kumimoji="0" lang="en-US" altLang="zh-CN" dirty="0" err="1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int</a:t>
            </a: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 main( )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{ </a:t>
            </a:r>
            <a:r>
              <a:rPr kumimoji="0" lang="en-US" altLang="zh-CN" dirty="0" err="1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int</a:t>
            </a: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 a=5,b=10;  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  </a:t>
            </a:r>
            <a:r>
              <a:rPr kumimoji="0" lang="en-US" altLang="zh-CN" dirty="0" err="1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cout</a:t>
            </a: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&lt;&lt;a&lt;&lt;","&lt;&lt;b;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  swap(</a:t>
            </a:r>
            <a:r>
              <a:rPr kumimoji="0" lang="en-US" altLang="zh-CN" dirty="0" err="1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a,b</a:t>
            </a: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);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  </a:t>
            </a:r>
            <a:r>
              <a:rPr kumimoji="0" lang="en-US" altLang="zh-CN" dirty="0" err="1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cout</a:t>
            </a: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&lt;&lt;a&lt;&lt;","&lt;&lt;b; 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}</a:t>
            </a:r>
          </a:p>
        </p:txBody>
      </p:sp>
      <p:sp>
        <p:nvSpPr>
          <p:cNvPr id="329733" name="Text Box 5">
            <a:extLst>
              <a:ext uri="{FF2B5EF4-FFF2-40B4-BE49-F238E27FC236}">
                <a16:creationId xmlns:a16="http://schemas.microsoft.com/office/drawing/2014/main" id="{6B44B015-B382-4BF1-B84C-559449442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81" y="1031824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4 </a:t>
            </a:r>
            <a:r>
              <a:rPr lang="zh-CN" altLang="en-US" dirty="0">
                <a:solidFill>
                  <a:srgbClr val="000000"/>
                </a:solidFill>
              </a:rPr>
              <a:t>写结果</a:t>
            </a:r>
          </a:p>
        </p:txBody>
      </p:sp>
      <p:grpSp>
        <p:nvGrpSpPr>
          <p:cNvPr id="329743" name="Group 15">
            <a:extLst>
              <a:ext uri="{FF2B5EF4-FFF2-40B4-BE49-F238E27FC236}">
                <a16:creationId xmlns:a16="http://schemas.microsoft.com/office/drawing/2014/main" id="{A3468D09-9280-449D-94E8-79A93948ADAE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035300"/>
            <a:ext cx="1143000" cy="457200"/>
            <a:chOff x="4944" y="1488"/>
            <a:chExt cx="720" cy="288"/>
          </a:xfrm>
        </p:grpSpPr>
        <p:sp>
          <p:nvSpPr>
            <p:cNvPr id="329744" name="Rectangle 16">
              <a:extLst>
                <a:ext uri="{FF2B5EF4-FFF2-40B4-BE49-F238E27FC236}">
                  <a16:creationId xmlns:a16="http://schemas.microsoft.com/office/drawing/2014/main" id="{3DB51A5D-7C31-4FDE-99C8-D5EAF0C25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488"/>
              <a:ext cx="432" cy="288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329745" name="Text Box 17">
              <a:extLst>
                <a:ext uri="{FF2B5EF4-FFF2-40B4-BE49-F238E27FC236}">
                  <a16:creationId xmlns:a16="http://schemas.microsoft.com/office/drawing/2014/main" id="{9E02ACF1-499F-4B74-85B4-93AA7423D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4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a</a:t>
              </a:r>
            </a:p>
          </p:txBody>
        </p:sp>
      </p:grpSp>
      <p:grpSp>
        <p:nvGrpSpPr>
          <p:cNvPr id="329746" name="Group 18">
            <a:extLst>
              <a:ext uri="{FF2B5EF4-FFF2-40B4-BE49-F238E27FC236}">
                <a16:creationId xmlns:a16="http://schemas.microsoft.com/office/drawing/2014/main" id="{2FD56C61-154A-4F48-AF88-F75E542F5B6E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644900"/>
            <a:ext cx="1143000" cy="457200"/>
            <a:chOff x="4944" y="1872"/>
            <a:chExt cx="720" cy="288"/>
          </a:xfrm>
        </p:grpSpPr>
        <p:sp>
          <p:nvSpPr>
            <p:cNvPr id="329747" name="Rectangle 19">
              <a:extLst>
                <a:ext uri="{FF2B5EF4-FFF2-40B4-BE49-F238E27FC236}">
                  <a16:creationId xmlns:a16="http://schemas.microsoft.com/office/drawing/2014/main" id="{A933E414-6019-4C70-9A5D-9F510C32D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872"/>
              <a:ext cx="432" cy="288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329748" name="Text Box 20">
              <a:extLst>
                <a:ext uri="{FF2B5EF4-FFF2-40B4-BE49-F238E27FC236}">
                  <a16:creationId xmlns:a16="http://schemas.microsoft.com/office/drawing/2014/main" id="{7CF02DCD-32F8-4C92-A9F0-D759A7DC4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8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b</a:t>
              </a:r>
            </a:p>
          </p:txBody>
        </p:sp>
      </p:grpSp>
      <p:grpSp>
        <p:nvGrpSpPr>
          <p:cNvPr id="329749" name="Group 21">
            <a:extLst>
              <a:ext uri="{FF2B5EF4-FFF2-40B4-BE49-F238E27FC236}">
                <a16:creationId xmlns:a16="http://schemas.microsoft.com/office/drawing/2014/main" id="{7388D3E6-21BD-47A4-B018-BF0F5088ECCD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035300"/>
            <a:ext cx="1143000" cy="457200"/>
            <a:chOff x="4752" y="2112"/>
            <a:chExt cx="720" cy="288"/>
          </a:xfrm>
        </p:grpSpPr>
        <p:sp>
          <p:nvSpPr>
            <p:cNvPr id="329750" name="Rectangle 22">
              <a:extLst>
                <a:ext uri="{FF2B5EF4-FFF2-40B4-BE49-F238E27FC236}">
                  <a16:creationId xmlns:a16="http://schemas.microsoft.com/office/drawing/2014/main" id="{53EA2702-BA41-44F3-BBD7-411C2D47F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112"/>
              <a:ext cx="432" cy="288"/>
            </a:xfrm>
            <a:prstGeom prst="rect">
              <a:avLst/>
            </a:prstGeom>
            <a:solidFill>
              <a:srgbClr val="FFCC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329751" name="Text Box 23">
              <a:extLst>
                <a:ext uri="{FF2B5EF4-FFF2-40B4-BE49-F238E27FC236}">
                  <a16:creationId xmlns:a16="http://schemas.microsoft.com/office/drawing/2014/main" id="{6CE370D1-F6F7-4754-B916-144E6FE54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x</a:t>
              </a:r>
            </a:p>
          </p:txBody>
        </p:sp>
      </p:grpSp>
      <p:sp>
        <p:nvSpPr>
          <p:cNvPr id="329752" name="Text Box 24">
            <a:extLst>
              <a:ext uri="{FF2B5EF4-FFF2-40B4-BE49-F238E27FC236}">
                <a16:creationId xmlns:a16="http://schemas.microsoft.com/office/drawing/2014/main" id="{B11999B5-9803-490A-8FAD-4A1BC1F8F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0353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en-US" altLang="zh-CN">
                <a:solidFill>
                  <a:srgbClr val="000000"/>
                </a:solidFill>
                <a:sym typeface="Wingdings" pitchFamily="2" charset="2"/>
              </a:rPr>
              <a:t>5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9753" name="Text Box 25">
            <a:extLst>
              <a:ext uri="{FF2B5EF4-FFF2-40B4-BE49-F238E27FC236}">
                <a16:creationId xmlns:a16="http://schemas.microsoft.com/office/drawing/2014/main" id="{FFE4FB27-DBA7-4DC6-AB6F-98BB0C894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449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en-US" altLang="zh-CN">
                <a:solidFill>
                  <a:srgbClr val="000000"/>
                </a:solidFill>
                <a:sym typeface="Wingdings" pitchFamily="2" charset="2"/>
              </a:rPr>
              <a:t>10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9754" name="Text Box 26">
            <a:extLst>
              <a:ext uri="{FF2B5EF4-FFF2-40B4-BE49-F238E27FC236}">
                <a16:creationId xmlns:a16="http://schemas.microsoft.com/office/drawing/2014/main" id="{3F52ED8D-4A12-49D5-957F-580E6C260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0353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en-US" altLang="zh-CN">
                <a:solidFill>
                  <a:srgbClr val="000000"/>
                </a:solidFill>
                <a:sym typeface="Wingdings" pitchFamily="2" charset="2"/>
              </a:rPr>
              <a:t>5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9755" name="AutoShape 27">
            <a:extLst>
              <a:ext uri="{FF2B5EF4-FFF2-40B4-BE49-F238E27FC236}">
                <a16:creationId xmlns:a16="http://schemas.microsoft.com/office/drawing/2014/main" id="{500EE701-C19C-40EB-ABA4-766B953B25D3}"/>
              </a:ext>
            </a:extLst>
          </p:cNvPr>
          <p:cNvSpPr>
            <a:spLocks/>
          </p:cNvSpPr>
          <p:nvPr/>
        </p:nvSpPr>
        <p:spPr bwMode="auto">
          <a:xfrm>
            <a:off x="3643884" y="2535759"/>
            <a:ext cx="334352" cy="1600200"/>
          </a:xfrm>
          <a:prstGeom prst="rightBracket">
            <a:avLst>
              <a:gd name="adj" fmla="val 31064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9756" name="AutoShape 28">
            <a:extLst>
              <a:ext uri="{FF2B5EF4-FFF2-40B4-BE49-F238E27FC236}">
                <a16:creationId xmlns:a16="http://schemas.microsoft.com/office/drawing/2014/main" id="{8FA5F348-2747-4984-957B-771439950443}"/>
              </a:ext>
            </a:extLst>
          </p:cNvPr>
          <p:cNvSpPr>
            <a:spLocks/>
          </p:cNvSpPr>
          <p:nvPr/>
        </p:nvSpPr>
        <p:spPr bwMode="auto">
          <a:xfrm>
            <a:off x="3643884" y="4730452"/>
            <a:ext cx="381000" cy="1794892"/>
          </a:xfrm>
          <a:prstGeom prst="rightBracket">
            <a:avLst>
              <a:gd name="adj" fmla="val 35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9757" name="Text Box 29">
            <a:extLst>
              <a:ext uri="{FF2B5EF4-FFF2-40B4-BE49-F238E27FC236}">
                <a16:creationId xmlns:a16="http://schemas.microsoft.com/office/drawing/2014/main" id="{827E430B-00A3-4B82-BE97-1D580A783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608" y="2492896"/>
            <a:ext cx="53340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被调函数</a:t>
            </a:r>
          </a:p>
        </p:txBody>
      </p:sp>
      <p:sp>
        <p:nvSpPr>
          <p:cNvPr id="329758" name="Text Box 30">
            <a:extLst>
              <a:ext uri="{FF2B5EF4-FFF2-40B4-BE49-F238E27FC236}">
                <a16:creationId xmlns:a16="http://schemas.microsoft.com/office/drawing/2014/main" id="{4C7D667B-3A37-4B99-B521-479350A4B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080" y="5085184"/>
            <a:ext cx="53340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主调函数</a:t>
            </a:r>
          </a:p>
        </p:txBody>
      </p:sp>
      <p:sp>
        <p:nvSpPr>
          <p:cNvPr id="329759" name="Rectangle 31">
            <a:extLst>
              <a:ext uri="{FF2B5EF4-FFF2-40B4-BE49-F238E27FC236}">
                <a16:creationId xmlns:a16="http://schemas.microsoft.com/office/drawing/2014/main" id="{BFA9295D-B350-487A-BD81-D960E9E0E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406900"/>
            <a:ext cx="1676400" cy="762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9760" name="Text Box 32">
            <a:extLst>
              <a:ext uri="{FF2B5EF4-FFF2-40B4-BE49-F238E27FC236}">
                <a16:creationId xmlns:a16="http://schemas.microsoft.com/office/drawing/2014/main" id="{A8D11F2B-B09C-4F13-AD73-DFB2EF9AD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831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5,10</a:t>
            </a:r>
          </a:p>
        </p:txBody>
      </p:sp>
      <p:sp>
        <p:nvSpPr>
          <p:cNvPr id="329761" name="Rectangle 33">
            <a:extLst>
              <a:ext uri="{FF2B5EF4-FFF2-40B4-BE49-F238E27FC236}">
                <a16:creationId xmlns:a16="http://schemas.microsoft.com/office/drawing/2014/main" id="{90E37989-CE8C-4C44-B7CB-1349736FF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5589240"/>
            <a:ext cx="1752600" cy="3810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grpSp>
        <p:nvGrpSpPr>
          <p:cNvPr id="329762" name="Group 34">
            <a:extLst>
              <a:ext uri="{FF2B5EF4-FFF2-40B4-BE49-F238E27FC236}">
                <a16:creationId xmlns:a16="http://schemas.microsoft.com/office/drawing/2014/main" id="{60752F5D-948F-46B0-8E0E-E0C5B6065C15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644900"/>
            <a:ext cx="1143000" cy="457200"/>
            <a:chOff x="4752" y="2112"/>
            <a:chExt cx="720" cy="288"/>
          </a:xfrm>
        </p:grpSpPr>
        <p:sp>
          <p:nvSpPr>
            <p:cNvPr id="329763" name="Rectangle 35">
              <a:extLst>
                <a:ext uri="{FF2B5EF4-FFF2-40B4-BE49-F238E27FC236}">
                  <a16:creationId xmlns:a16="http://schemas.microsoft.com/office/drawing/2014/main" id="{B3D802FE-CBD8-49DA-9D0B-82416B279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112"/>
              <a:ext cx="432" cy="288"/>
            </a:xfrm>
            <a:prstGeom prst="rect">
              <a:avLst/>
            </a:prstGeom>
            <a:solidFill>
              <a:srgbClr val="FFCC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329764" name="Text Box 36">
              <a:extLst>
                <a:ext uri="{FF2B5EF4-FFF2-40B4-BE49-F238E27FC236}">
                  <a16:creationId xmlns:a16="http://schemas.microsoft.com/office/drawing/2014/main" id="{4F5EF47B-4442-496E-952F-C61EFD69F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y</a:t>
              </a:r>
            </a:p>
          </p:txBody>
        </p:sp>
      </p:grpSp>
      <p:sp>
        <p:nvSpPr>
          <p:cNvPr id="329765" name="Text Box 37">
            <a:extLst>
              <a:ext uri="{FF2B5EF4-FFF2-40B4-BE49-F238E27FC236}">
                <a16:creationId xmlns:a16="http://schemas.microsoft.com/office/drawing/2014/main" id="{0DDDA35F-F0CA-4C59-B2C2-DE14DE404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3495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</a:rPr>
              <a:t>实参</a:t>
            </a:r>
          </a:p>
        </p:txBody>
      </p:sp>
      <p:sp>
        <p:nvSpPr>
          <p:cNvPr id="329766" name="Text Box 38">
            <a:extLst>
              <a:ext uri="{FF2B5EF4-FFF2-40B4-BE49-F238E27FC236}">
                <a16:creationId xmlns:a16="http://schemas.microsoft.com/office/drawing/2014/main" id="{1BEF1587-9E52-4803-AC56-EB34248C0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3495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</a:rPr>
              <a:t>形参及内部变量</a:t>
            </a:r>
          </a:p>
        </p:txBody>
      </p:sp>
      <p:grpSp>
        <p:nvGrpSpPr>
          <p:cNvPr id="329767" name="Group 39">
            <a:extLst>
              <a:ext uri="{FF2B5EF4-FFF2-40B4-BE49-F238E27FC236}">
                <a16:creationId xmlns:a16="http://schemas.microsoft.com/office/drawing/2014/main" id="{D883E19D-DC65-4055-B33F-D7C7F77F95F6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4330700"/>
            <a:ext cx="1143000" cy="457200"/>
            <a:chOff x="4752" y="2112"/>
            <a:chExt cx="720" cy="288"/>
          </a:xfrm>
        </p:grpSpPr>
        <p:sp>
          <p:nvSpPr>
            <p:cNvPr id="329768" name="Rectangle 40">
              <a:extLst>
                <a:ext uri="{FF2B5EF4-FFF2-40B4-BE49-F238E27FC236}">
                  <a16:creationId xmlns:a16="http://schemas.microsoft.com/office/drawing/2014/main" id="{A4E82D27-6E32-41DA-90E0-32DF39A48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112"/>
              <a:ext cx="432" cy="288"/>
            </a:xfrm>
            <a:prstGeom prst="rect">
              <a:avLst/>
            </a:prstGeom>
            <a:solidFill>
              <a:srgbClr val="FFCC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329769" name="Text Box 41">
              <a:extLst>
                <a:ext uri="{FF2B5EF4-FFF2-40B4-BE49-F238E27FC236}">
                  <a16:creationId xmlns:a16="http://schemas.microsoft.com/office/drawing/2014/main" id="{D9101DEC-69A3-4FD3-A949-4CAC9939A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t</a:t>
              </a:r>
            </a:p>
          </p:txBody>
        </p:sp>
      </p:grpSp>
      <p:sp>
        <p:nvSpPr>
          <p:cNvPr id="329770" name="Text Box 42">
            <a:extLst>
              <a:ext uri="{FF2B5EF4-FFF2-40B4-BE49-F238E27FC236}">
                <a16:creationId xmlns:a16="http://schemas.microsoft.com/office/drawing/2014/main" id="{1B243A02-D166-4FF2-92DB-EEAE4A1CF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6449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  <a:sym typeface="Wingdings" pitchFamily="2" charset="2"/>
              </a:rPr>
              <a:t>10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9771" name="Text Box 43">
            <a:extLst>
              <a:ext uri="{FF2B5EF4-FFF2-40B4-BE49-F238E27FC236}">
                <a16:creationId xmlns:a16="http://schemas.microsoft.com/office/drawing/2014/main" id="{26DE6C84-D98B-4515-A52C-8DF08C03C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3307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5</a:t>
            </a:r>
            <a:endParaRPr lang="en-US" altLang="zh-CN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9772" name="Text Box 44">
            <a:extLst>
              <a:ext uri="{FF2B5EF4-FFF2-40B4-BE49-F238E27FC236}">
                <a16:creationId xmlns:a16="http://schemas.microsoft.com/office/drawing/2014/main" id="{0BA9DCE9-905A-48F9-8BB2-67C4C24BE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048000"/>
            <a:ext cx="533400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10</a:t>
            </a:r>
            <a:endParaRPr lang="en-US" altLang="zh-CN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9773" name="Text Box 45">
            <a:extLst>
              <a:ext uri="{FF2B5EF4-FFF2-40B4-BE49-F238E27FC236}">
                <a16:creationId xmlns:a16="http://schemas.microsoft.com/office/drawing/2014/main" id="{61573D9D-9B11-4364-A6D0-5D4AF9EAF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660775"/>
            <a:ext cx="533400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endParaRPr lang="en-US" altLang="zh-CN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9774" name="Text Box 46">
            <a:extLst>
              <a:ext uri="{FF2B5EF4-FFF2-40B4-BE49-F238E27FC236}">
                <a16:creationId xmlns:a16="http://schemas.microsoft.com/office/drawing/2014/main" id="{07C307FF-EAB3-4DD7-800F-1DB20B72E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831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5,10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3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9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9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9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9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9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9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9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9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500"/>
                                        <p:tgtEl>
                                          <p:spTgt spid="3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9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29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9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9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9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9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9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29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29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9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2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2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29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29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29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9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9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9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animBg="1" autoUpdateAnimBg="0"/>
      <p:bldP spid="329733" grpId="0" autoUpdateAnimBg="0"/>
      <p:bldP spid="329752" grpId="0" autoUpdateAnimBg="0"/>
      <p:bldP spid="329753" grpId="0" autoUpdateAnimBg="0"/>
      <p:bldP spid="329754" grpId="0" autoUpdateAnimBg="0"/>
      <p:bldP spid="329755" grpId="0" animBg="1"/>
      <p:bldP spid="329756" grpId="0" animBg="1"/>
      <p:bldP spid="329757" grpId="0" autoUpdateAnimBg="0"/>
      <p:bldP spid="329758" grpId="0" autoUpdateAnimBg="0"/>
      <p:bldP spid="329759" grpId="0" animBg="1"/>
      <p:bldP spid="329760" grpId="0" autoUpdateAnimBg="0"/>
      <p:bldP spid="329761" grpId="0" animBg="1"/>
      <p:bldP spid="329765" grpId="0" autoUpdateAnimBg="0"/>
      <p:bldP spid="329766" grpId="0" autoUpdateAnimBg="0"/>
      <p:bldP spid="329770" grpId="0" autoUpdateAnimBg="0"/>
      <p:bldP spid="329771" grpId="0" autoUpdateAnimBg="0"/>
      <p:bldP spid="329772" grpId="0" animBg="1" autoUpdateAnimBg="0"/>
      <p:bldP spid="329773" grpId="0" animBg="1" autoUpdateAnimBg="0"/>
      <p:bldP spid="32977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4">
            <a:extLst>
              <a:ext uri="{FF2B5EF4-FFF2-40B4-BE49-F238E27FC236}">
                <a16:creationId xmlns:a16="http://schemas.microsoft.com/office/drawing/2014/main" id="{EA021537-9C3E-4B8A-B69A-822D98F6A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9144000" cy="838199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00A87521-6603-4216-91D9-1523EB7A3C4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66428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9" name="Line 36">
            <a:extLst>
              <a:ext uri="{FF2B5EF4-FFF2-40B4-BE49-F238E27FC236}">
                <a16:creationId xmlns:a16="http://schemas.microsoft.com/office/drawing/2014/main" id="{DE9771E2-8489-4DF7-B28E-3553A9CD1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66428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5D14A78D-E290-4C53-8FC0-CBA808504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-171400"/>
            <a:ext cx="8382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利用全局变量传递数据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29731" name="Text Box 3">
            <a:extLst>
              <a:ext uri="{FF2B5EF4-FFF2-40B4-BE49-F238E27FC236}">
                <a16:creationId xmlns:a16="http://schemas.microsoft.com/office/drawing/2014/main" id="{28F5F2EA-3421-4A1C-9152-2EB09DB6B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8" y="1124744"/>
            <a:ext cx="4288090" cy="5632311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#include &lt;iostream&gt;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using namespace </a:t>
            </a:r>
            <a:r>
              <a:rPr kumimoji="0" lang="en-US" altLang="zh-CN" dirty="0" err="1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std</a:t>
            </a: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;</a:t>
            </a:r>
          </a:p>
          <a:p>
            <a:pPr eaLnBrk="1" hangingPunct="1">
              <a:defRPr/>
            </a:pPr>
            <a:r>
              <a:rPr kumimoji="0" lang="en-US" altLang="zh-CN" dirty="0" err="1">
                <a:solidFill>
                  <a:srgbClr val="0000CC"/>
                </a:solidFill>
                <a:latin typeface="Arial" charset="0"/>
                <a:ea typeface="楷体_GB2312" charset="0"/>
                <a:cs typeface="楷体_GB2312" charset="0"/>
              </a:rPr>
              <a:t>int</a:t>
            </a: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 </a:t>
            </a:r>
            <a:r>
              <a:rPr kumimoji="0" lang="en-US" altLang="zh-CN" dirty="0" err="1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a,b</a:t>
            </a: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;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void swap( )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{ </a:t>
            </a:r>
            <a:r>
              <a:rPr kumimoji="0" lang="en-US" altLang="zh-CN" dirty="0" err="1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int</a:t>
            </a: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 t;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  t=a;   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  a=b;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  b=t;   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}</a:t>
            </a:r>
          </a:p>
          <a:p>
            <a:pPr eaLnBrk="1" hangingPunct="1">
              <a:defRPr/>
            </a:pPr>
            <a:r>
              <a:rPr kumimoji="0" lang="en-US" altLang="zh-CN" dirty="0" err="1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int</a:t>
            </a: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 main( )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{ a=5,b=10;  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  </a:t>
            </a:r>
            <a:r>
              <a:rPr kumimoji="0" lang="en-US" altLang="zh-CN" dirty="0" err="1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cout</a:t>
            </a: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&lt;&lt;a&lt;&lt;","&lt;&lt;b;  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  swap();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  </a:t>
            </a:r>
            <a:r>
              <a:rPr kumimoji="0" lang="en-US" altLang="zh-CN" dirty="0" err="1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cout</a:t>
            </a: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&lt;&lt;a&lt;&lt;","&lt;&lt;b; </a:t>
            </a:r>
          </a:p>
          <a:p>
            <a:pPr eaLnBrk="1" hangingPunct="1">
              <a:defRPr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}</a:t>
            </a:r>
          </a:p>
        </p:txBody>
      </p:sp>
      <p:sp>
        <p:nvSpPr>
          <p:cNvPr id="329733" name="Text Box 5">
            <a:extLst>
              <a:ext uri="{FF2B5EF4-FFF2-40B4-BE49-F238E27FC236}">
                <a16:creationId xmlns:a16="http://schemas.microsoft.com/office/drawing/2014/main" id="{6B44B015-B382-4BF1-B84C-559449442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3614"/>
            <a:ext cx="31557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5 </a:t>
            </a:r>
            <a:r>
              <a:rPr lang="zh-CN" altLang="en-US" dirty="0">
                <a:solidFill>
                  <a:srgbClr val="000000"/>
                </a:solidFill>
              </a:rPr>
              <a:t>写结果</a:t>
            </a:r>
          </a:p>
        </p:txBody>
      </p:sp>
      <p:sp>
        <p:nvSpPr>
          <p:cNvPr id="329755" name="AutoShape 27">
            <a:extLst>
              <a:ext uri="{FF2B5EF4-FFF2-40B4-BE49-F238E27FC236}">
                <a16:creationId xmlns:a16="http://schemas.microsoft.com/office/drawing/2014/main" id="{500EE701-C19C-40EB-ABA4-766B953B25D3}"/>
              </a:ext>
            </a:extLst>
          </p:cNvPr>
          <p:cNvSpPr>
            <a:spLocks/>
          </p:cNvSpPr>
          <p:nvPr/>
        </p:nvSpPr>
        <p:spPr bwMode="auto">
          <a:xfrm>
            <a:off x="3643884" y="2535759"/>
            <a:ext cx="334352" cy="1600200"/>
          </a:xfrm>
          <a:prstGeom prst="rightBracket">
            <a:avLst>
              <a:gd name="adj" fmla="val 31064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9756" name="AutoShape 28">
            <a:extLst>
              <a:ext uri="{FF2B5EF4-FFF2-40B4-BE49-F238E27FC236}">
                <a16:creationId xmlns:a16="http://schemas.microsoft.com/office/drawing/2014/main" id="{8FA5F348-2747-4984-957B-771439950443}"/>
              </a:ext>
            </a:extLst>
          </p:cNvPr>
          <p:cNvSpPr>
            <a:spLocks/>
          </p:cNvSpPr>
          <p:nvPr/>
        </p:nvSpPr>
        <p:spPr bwMode="auto">
          <a:xfrm>
            <a:off x="3643884" y="4730452"/>
            <a:ext cx="381000" cy="1794892"/>
          </a:xfrm>
          <a:prstGeom prst="rightBracket">
            <a:avLst>
              <a:gd name="adj" fmla="val 35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9757" name="Text Box 29">
            <a:extLst>
              <a:ext uri="{FF2B5EF4-FFF2-40B4-BE49-F238E27FC236}">
                <a16:creationId xmlns:a16="http://schemas.microsoft.com/office/drawing/2014/main" id="{827E430B-00A3-4B82-BE97-1D580A783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608" y="2492896"/>
            <a:ext cx="53340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被调函数</a:t>
            </a:r>
          </a:p>
        </p:txBody>
      </p:sp>
      <p:sp>
        <p:nvSpPr>
          <p:cNvPr id="329758" name="Text Box 30">
            <a:extLst>
              <a:ext uri="{FF2B5EF4-FFF2-40B4-BE49-F238E27FC236}">
                <a16:creationId xmlns:a16="http://schemas.microsoft.com/office/drawing/2014/main" id="{4C7D667B-3A37-4B99-B521-479350A4B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080" y="5085184"/>
            <a:ext cx="53340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主调函数</a:t>
            </a:r>
          </a:p>
        </p:txBody>
      </p:sp>
      <p:sp>
        <p:nvSpPr>
          <p:cNvPr id="329761" name="Rectangle 33">
            <a:extLst>
              <a:ext uri="{FF2B5EF4-FFF2-40B4-BE49-F238E27FC236}">
                <a16:creationId xmlns:a16="http://schemas.microsoft.com/office/drawing/2014/main" id="{90E37989-CE8C-4C44-B7CB-1349736FF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5589240"/>
            <a:ext cx="1752600" cy="3810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grpSp>
        <p:nvGrpSpPr>
          <p:cNvPr id="40" name="Group 15">
            <a:extLst>
              <a:ext uri="{FF2B5EF4-FFF2-40B4-BE49-F238E27FC236}">
                <a16:creationId xmlns:a16="http://schemas.microsoft.com/office/drawing/2014/main" id="{845A6528-BED8-4869-8110-C7F04A1B1646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167608"/>
            <a:ext cx="1143000" cy="457200"/>
            <a:chOff x="4944" y="1488"/>
            <a:chExt cx="720" cy="288"/>
          </a:xfrm>
        </p:grpSpPr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05CF9FB6-C8FE-46F5-902D-86036906D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488"/>
              <a:ext cx="432" cy="288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2" name="Text Box 17">
              <a:extLst>
                <a:ext uri="{FF2B5EF4-FFF2-40B4-BE49-F238E27FC236}">
                  <a16:creationId xmlns:a16="http://schemas.microsoft.com/office/drawing/2014/main" id="{1AFF6A5B-349D-403F-8D4D-443AA98B4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4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a</a:t>
              </a:r>
            </a:p>
          </p:txBody>
        </p:sp>
      </p:grpSp>
      <p:grpSp>
        <p:nvGrpSpPr>
          <p:cNvPr id="43" name="Group 18">
            <a:extLst>
              <a:ext uri="{FF2B5EF4-FFF2-40B4-BE49-F238E27FC236}">
                <a16:creationId xmlns:a16="http://schemas.microsoft.com/office/drawing/2014/main" id="{A9A3A3AB-6A14-4B3A-B90D-B8749EBD0C9D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777208"/>
            <a:ext cx="1143000" cy="457200"/>
            <a:chOff x="4944" y="1872"/>
            <a:chExt cx="720" cy="288"/>
          </a:xfrm>
        </p:grpSpPr>
        <p:sp>
          <p:nvSpPr>
            <p:cNvPr id="44" name="Rectangle 19">
              <a:extLst>
                <a:ext uri="{FF2B5EF4-FFF2-40B4-BE49-F238E27FC236}">
                  <a16:creationId xmlns:a16="http://schemas.microsoft.com/office/drawing/2014/main" id="{3ED65622-2A9B-4273-823C-A89A0BA16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872"/>
              <a:ext cx="432" cy="288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5" name="Text Box 20">
              <a:extLst>
                <a:ext uri="{FF2B5EF4-FFF2-40B4-BE49-F238E27FC236}">
                  <a16:creationId xmlns:a16="http://schemas.microsoft.com/office/drawing/2014/main" id="{0A1941C5-6916-40CA-AD9D-517BB3BF1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8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b</a:t>
              </a:r>
            </a:p>
          </p:txBody>
        </p:sp>
      </p:grpSp>
      <p:sp>
        <p:nvSpPr>
          <p:cNvPr id="46" name="Text Box 24">
            <a:extLst>
              <a:ext uri="{FF2B5EF4-FFF2-40B4-BE49-F238E27FC236}">
                <a16:creationId xmlns:a16="http://schemas.microsoft.com/office/drawing/2014/main" id="{883E3013-D274-4212-8C13-BA0BB438A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6760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en-US" altLang="zh-CN">
                <a:solidFill>
                  <a:srgbClr val="000000"/>
                </a:solidFill>
                <a:sym typeface="Wingdings" pitchFamily="2" charset="2"/>
              </a:rPr>
              <a:t>5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0" name="Text Box 25">
            <a:extLst>
              <a:ext uri="{FF2B5EF4-FFF2-40B4-BE49-F238E27FC236}">
                <a16:creationId xmlns:a16="http://schemas.microsoft.com/office/drawing/2014/main" id="{4B37B5E5-5F74-4570-B7A0-6AEF7295B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7720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en-US" altLang="zh-CN">
                <a:solidFill>
                  <a:srgbClr val="000000"/>
                </a:solidFill>
                <a:sym typeface="Wingdings" pitchFamily="2" charset="2"/>
              </a:rPr>
              <a:t>10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" name="Rectangle 31">
            <a:extLst>
              <a:ext uri="{FF2B5EF4-FFF2-40B4-BE49-F238E27FC236}">
                <a16:creationId xmlns:a16="http://schemas.microsoft.com/office/drawing/2014/main" id="{D9535503-8E0B-407E-8E79-A9B4DF0EC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39208"/>
            <a:ext cx="1676400" cy="762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52" name="Text Box 32">
            <a:extLst>
              <a:ext uri="{FF2B5EF4-FFF2-40B4-BE49-F238E27FC236}">
                <a16:creationId xmlns:a16="http://schemas.microsoft.com/office/drawing/2014/main" id="{763B8D81-9AFD-4DF0-8C30-15E74A5AA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615408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5,10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9D1CD445-6B88-4EC5-8CAE-50EFAB094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599283"/>
            <a:ext cx="169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</a:rPr>
              <a:t>全局变量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3888A17F-4451-4BE4-82DD-EA793BED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675" y="2599283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</a:rPr>
              <a:t>局部变量</a:t>
            </a:r>
            <a:r>
              <a:rPr lang="en-US" altLang="zh-CN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55" name="Group 39">
            <a:extLst>
              <a:ext uri="{FF2B5EF4-FFF2-40B4-BE49-F238E27FC236}">
                <a16:creationId xmlns:a16="http://schemas.microsoft.com/office/drawing/2014/main" id="{8DE4B3D1-89D2-4E8D-AEE1-80DB4A8EC6CA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416846"/>
            <a:ext cx="1143000" cy="457200"/>
            <a:chOff x="4752" y="2112"/>
            <a:chExt cx="720" cy="288"/>
          </a:xfrm>
        </p:grpSpPr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8EB3AA00-447D-4B4B-B477-B323B6C62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112"/>
              <a:ext cx="432" cy="288"/>
            </a:xfrm>
            <a:prstGeom prst="rect">
              <a:avLst/>
            </a:prstGeom>
            <a:solidFill>
              <a:srgbClr val="FFCC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57" name="Text Box 41">
              <a:extLst>
                <a:ext uri="{FF2B5EF4-FFF2-40B4-BE49-F238E27FC236}">
                  <a16:creationId xmlns:a16="http://schemas.microsoft.com/office/drawing/2014/main" id="{F7F0BE7C-BCF8-435B-8BD6-001B1A3B9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t</a:t>
              </a:r>
            </a:p>
          </p:txBody>
        </p:sp>
      </p:grpSp>
      <p:sp>
        <p:nvSpPr>
          <p:cNvPr id="58" name="Text Box 43">
            <a:extLst>
              <a:ext uri="{FF2B5EF4-FFF2-40B4-BE49-F238E27FC236}">
                <a16:creationId xmlns:a16="http://schemas.microsoft.com/office/drawing/2014/main" id="{995A4549-36E9-4206-83BB-A5338D606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416846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5</a:t>
            </a:r>
            <a:endParaRPr lang="en-US" altLang="zh-CN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" name="Text Box 44">
            <a:extLst>
              <a:ext uri="{FF2B5EF4-FFF2-40B4-BE49-F238E27FC236}">
                <a16:creationId xmlns:a16="http://schemas.microsoft.com/office/drawing/2014/main" id="{7D9CAC7D-27E0-43D9-B77E-59F4C9526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200946"/>
            <a:ext cx="533400" cy="3651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10</a:t>
            </a:r>
            <a:endParaRPr lang="en-US" altLang="zh-CN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" name="Text Box 45">
            <a:extLst>
              <a:ext uri="{FF2B5EF4-FFF2-40B4-BE49-F238E27FC236}">
                <a16:creationId xmlns:a16="http://schemas.microsoft.com/office/drawing/2014/main" id="{41AFD1F2-CE42-48A4-AFEF-0C4654C62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843883"/>
            <a:ext cx="533400" cy="3651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endParaRPr lang="en-US" altLang="zh-CN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" name="Text Box 46">
            <a:extLst>
              <a:ext uri="{FF2B5EF4-FFF2-40B4-BE49-F238E27FC236}">
                <a16:creationId xmlns:a16="http://schemas.microsoft.com/office/drawing/2014/main" id="{657F2CCA-C3CC-4A35-BA4F-C19A7E5A1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615408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10,5</a:t>
            </a:r>
          </a:p>
        </p:txBody>
      </p:sp>
      <p:sp>
        <p:nvSpPr>
          <p:cNvPr id="62" name="AutoShape 5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3B77EC4-556C-4EE2-B902-FCD8D74C0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6440488"/>
            <a:ext cx="685800" cy="457200"/>
          </a:xfrm>
          <a:prstGeom prst="actionButtonBackPrevious">
            <a:avLst/>
          </a:prstGeom>
          <a:solidFill>
            <a:srgbClr val="CCFFFF"/>
          </a:solidFill>
          <a:ln w="12700" cap="sq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5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9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9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animBg="1" autoUpdateAnimBg="0"/>
      <p:bldP spid="329733" grpId="0" autoUpdateAnimBg="0"/>
      <p:bldP spid="329755" grpId="0" animBg="1"/>
      <p:bldP spid="329756" grpId="0" animBg="1"/>
      <p:bldP spid="329757" grpId="0" autoUpdateAnimBg="0"/>
      <p:bldP spid="329758" grpId="0" autoUpdateAnimBg="0"/>
      <p:bldP spid="329761" grpId="0" animBg="1"/>
      <p:bldP spid="46" grpId="0" autoUpdateAnimBg="0"/>
      <p:bldP spid="50" grpId="0" autoUpdateAnimBg="0"/>
      <p:bldP spid="51" grpId="0" animBg="1"/>
      <p:bldP spid="52" grpId="0" autoUpdateAnimBg="0"/>
      <p:bldP spid="53" grpId="0" autoUpdateAnimBg="0"/>
      <p:bldP spid="54" grpId="0" autoUpdateAnimBg="0"/>
      <p:bldP spid="58" grpId="0" autoUpdateAnimBg="0"/>
      <p:bldP spid="59" grpId="0" animBg="1" autoUpdateAnimBg="0"/>
      <p:bldP spid="60" grpId="0" animBg="1" autoUpdateAnimBg="0"/>
      <p:bldP spid="61" grpId="0" autoUpdateAnimBg="0"/>
      <p:bldP spid="6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33" name="Rectangle 9">
            <a:extLst>
              <a:ext uri="{FF2B5EF4-FFF2-40B4-BE49-F238E27FC236}">
                <a16:creationId xmlns:a16="http://schemas.microsoft.com/office/drawing/2014/main" id="{9971233E-DC40-4C9F-BC6C-E93B0F58B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63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编译预处理</a:t>
            </a:r>
          </a:p>
        </p:txBody>
      </p:sp>
      <p:sp>
        <p:nvSpPr>
          <p:cNvPr id="333834" name="Text Box 10">
            <a:extLst>
              <a:ext uri="{FF2B5EF4-FFF2-40B4-BE49-F238E27FC236}">
                <a16:creationId xmlns:a16="http://schemas.microsoft.com/office/drawing/2014/main" id="{11581902-C38A-4053-B908-1DFE4B415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3810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编译预处理的概念</a:t>
            </a:r>
          </a:p>
        </p:txBody>
      </p:sp>
      <p:sp>
        <p:nvSpPr>
          <p:cNvPr id="333835" name="Text Box 11">
            <a:extLst>
              <a:ext uri="{FF2B5EF4-FFF2-40B4-BE49-F238E27FC236}">
                <a16:creationId xmlns:a16="http://schemas.microsoft.com/office/drawing/2014/main" id="{A9B4EFB3-00BD-406D-9C9A-BC0DDD101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905000"/>
            <a:ext cx="757555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在编译之前，用预处理器对源程序进行的一些加工处理。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预处理器是包含在编译器中的预处理程序</a:t>
            </a:r>
          </a:p>
        </p:txBody>
      </p:sp>
      <p:sp>
        <p:nvSpPr>
          <p:cNvPr id="333861" name="Text Box 37">
            <a:extLst>
              <a:ext uri="{FF2B5EF4-FFF2-40B4-BE49-F238E27FC236}">
                <a16:creationId xmlns:a16="http://schemas.microsoft.com/office/drawing/2014/main" id="{EA4A4843-B6F1-46F7-99F1-143913E69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714625"/>
            <a:ext cx="60848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预处理指令</a:t>
            </a:r>
          </a:p>
        </p:txBody>
      </p:sp>
      <p:sp>
        <p:nvSpPr>
          <p:cNvPr id="333862" name="Text Box 38">
            <a:extLst>
              <a:ext uri="{FF2B5EF4-FFF2-40B4-BE49-F238E27FC236}">
                <a16:creationId xmlns:a16="http://schemas.microsoft.com/office/drawing/2014/main" id="{9D9467B2-8B36-41B1-A325-0F607ACBA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213100"/>
            <a:ext cx="7575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程序中的预处理指令以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开头，回车结束</a:t>
            </a:r>
          </a:p>
        </p:txBody>
      </p:sp>
      <p:sp>
        <p:nvSpPr>
          <p:cNvPr id="333863" name="Text Box 39">
            <a:extLst>
              <a:ext uri="{FF2B5EF4-FFF2-40B4-BE49-F238E27FC236}">
                <a16:creationId xmlns:a16="http://schemas.microsoft.com/office/drawing/2014/main" id="{905ACE0B-B7EE-4C9C-BC98-DABF0D618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16338"/>
            <a:ext cx="4392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00"/>
              </a:buClr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三种预处理指令</a:t>
            </a:r>
          </a:p>
        </p:txBody>
      </p:sp>
      <p:sp>
        <p:nvSpPr>
          <p:cNvPr id="333864" name="Text Box 40">
            <a:extLst>
              <a:ext uri="{FF2B5EF4-FFF2-40B4-BE49-F238E27FC236}">
                <a16:creationId xmlns:a16="http://schemas.microsoft.com/office/drawing/2014/main" id="{78053325-B5CC-4A88-9EC5-6E6E1F144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4202113"/>
            <a:ext cx="6135687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宏定义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25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文件包含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25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条件编译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3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3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3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3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3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3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3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3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3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3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3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3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3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3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3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3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4" grpId="0" autoUpdateAnimBg="0"/>
      <p:bldP spid="333835" grpId="0" autoUpdateAnimBg="0"/>
      <p:bldP spid="333861" grpId="0" autoUpdateAnimBg="0"/>
      <p:bldP spid="333862" grpId="0" autoUpdateAnimBg="0"/>
      <p:bldP spid="333863" grpId="0" autoUpdateAnimBg="0"/>
      <p:bldP spid="33386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8CEF3A5A-1A3A-47A0-AF2C-21316E4E7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9BE2A119-EEFD-4850-89A8-56881B323E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2804" name="Line 4">
            <a:extLst>
              <a:ext uri="{FF2B5EF4-FFF2-40B4-BE49-F238E27FC236}">
                <a16:creationId xmlns:a16="http://schemas.microsoft.com/office/drawing/2014/main" id="{D5708FE4-A569-4491-A130-ACBCE1DCD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32805" name="Rectangle 5">
            <a:extLst>
              <a:ext uri="{FF2B5EF4-FFF2-40B4-BE49-F238E27FC236}">
                <a16:creationId xmlns:a16="http://schemas.microsoft.com/office/drawing/2014/main" id="{B2B38476-4B60-4DB8-8B6E-DBD28EC55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0638"/>
            <a:ext cx="8305800" cy="858838"/>
          </a:xfrm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定义函数</a:t>
            </a:r>
          </a:p>
        </p:txBody>
      </p:sp>
      <p:sp>
        <p:nvSpPr>
          <p:cNvPr id="332821" name="Text Box 21">
            <a:hlinkClick r:id="rId2" action="ppaction://hlinksldjump"/>
            <a:extLst>
              <a:ext uri="{FF2B5EF4-FFF2-40B4-BE49-F238E27FC236}">
                <a16:creationId xmlns:a16="http://schemas.microsoft.com/office/drawing/2014/main" id="{57DDAB0C-2CF1-4C55-96A0-E04F1C3F6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22350"/>
            <a:ext cx="66246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编写一个子函数，计算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个数的平均值</a:t>
            </a:r>
          </a:p>
        </p:txBody>
      </p:sp>
      <p:sp>
        <p:nvSpPr>
          <p:cNvPr id="29" name="圆角矩形 20">
            <a:extLst>
              <a:ext uri="{FF2B5EF4-FFF2-40B4-BE49-F238E27FC236}">
                <a16:creationId xmlns:a16="http://schemas.microsoft.com/office/drawing/2014/main" id="{93FF4471-95BC-4E31-B664-03FD30C37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04950"/>
            <a:ext cx="4683125" cy="944563"/>
          </a:xfrm>
          <a:prstGeom prst="roundRect">
            <a:avLst>
              <a:gd name="adj" fmla="val 2504"/>
            </a:avLst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分析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buClr>
                <a:srgbClr val="7030A0"/>
              </a:buClr>
              <a:buFont typeface="Wingdings" panose="05000000000000000000" pitchFamily="2" charset="2"/>
              <a:buChar char=""/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函数参数</a:t>
            </a:r>
            <a:endParaRPr lang="en-US" altLang="zh-CN" dirty="0">
              <a:latin typeface="楷体" pitchFamily="-65" charset="-122"/>
              <a:ea typeface="楷体" pitchFamily="-65" charset="-122"/>
            </a:endParaRP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F0832111-9347-4939-B5BD-6A370AA1F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475" y="1844675"/>
            <a:ext cx="1296988" cy="71913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1" name="Line 37">
            <a:extLst>
              <a:ext uri="{FF2B5EF4-FFF2-40B4-BE49-F238E27FC236}">
                <a16:creationId xmlns:a16="http://schemas.microsoft.com/office/drawing/2014/main" id="{34D76E74-A012-49BA-8655-1332E9BF5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2060575"/>
            <a:ext cx="9350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2" name="Text Box 38">
            <a:extLst>
              <a:ext uri="{FF2B5EF4-FFF2-40B4-BE49-F238E27FC236}">
                <a16:creationId xmlns:a16="http://schemas.microsoft.com/office/drawing/2014/main" id="{FD5A1F26-60E1-40CE-A758-FCACD55DE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075" y="1992313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aver</a:t>
            </a:r>
          </a:p>
        </p:txBody>
      </p:sp>
      <p:sp>
        <p:nvSpPr>
          <p:cNvPr id="33" name="Line 39">
            <a:extLst>
              <a:ext uri="{FF2B5EF4-FFF2-40B4-BE49-F238E27FC236}">
                <a16:creationId xmlns:a16="http://schemas.microsoft.com/office/drawing/2014/main" id="{E5C26993-1B6F-4796-A1FD-739A714D5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5463" y="2201863"/>
            <a:ext cx="79375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5" name="Text Box 44">
            <a:extLst>
              <a:ext uri="{FF2B5EF4-FFF2-40B4-BE49-F238E27FC236}">
                <a16:creationId xmlns:a16="http://schemas.microsoft.com/office/drawing/2014/main" id="{086324FA-48C7-46FD-AEB6-8F917F6FE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1716621"/>
            <a:ext cx="2501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a typeface="楷体" pitchFamily="49" charset="-122"/>
              </a:rPr>
              <a:t>输出：平均值</a:t>
            </a:r>
            <a:endParaRPr lang="en-US" altLang="zh-CN" dirty="0">
              <a:solidFill>
                <a:srgbClr val="000000"/>
              </a:solidFill>
              <a:ea typeface="楷体" pitchFamily="49" charset="-122"/>
            </a:endParaRPr>
          </a:p>
        </p:txBody>
      </p:sp>
      <p:sp>
        <p:nvSpPr>
          <p:cNvPr id="36" name="Text Box 44">
            <a:extLst>
              <a:ext uri="{FF2B5EF4-FFF2-40B4-BE49-F238E27FC236}">
                <a16:creationId xmlns:a16="http://schemas.microsoft.com/office/drawing/2014/main" id="{6E3B210C-3392-4145-B899-4A2B76245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788" y="1628775"/>
            <a:ext cx="15827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a typeface="楷体" pitchFamily="49" charset="-122"/>
              </a:rPr>
              <a:t>数据个数</a:t>
            </a:r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862E4ED0-6A7C-4082-8872-6262F3BD6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5025" y="2349500"/>
            <a:ext cx="935038" cy="0"/>
          </a:xfrm>
          <a:prstGeom prst="line">
            <a:avLst/>
          </a:prstGeom>
          <a:noFill/>
          <a:ln w="57150" cap="sq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8" name="Text Box 44">
            <a:extLst>
              <a:ext uri="{FF2B5EF4-FFF2-40B4-BE49-F238E27FC236}">
                <a16:creationId xmlns:a16="http://schemas.microsoft.com/office/drawing/2014/main" id="{1485B956-5412-4370-B3C2-6CD55333F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19338"/>
            <a:ext cx="18716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一组数</a:t>
            </a:r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152EDC9D-984A-47D7-817A-23F391466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3004108"/>
            <a:ext cx="3592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buClr>
                <a:srgbClr val="FFCAAD">
                  <a:lumMod val="50000"/>
                </a:srgbClr>
              </a:buClr>
              <a:buSzTx/>
              <a:buFont typeface="Wingdings" panose="05000000000000000000" pitchFamily="2" charset="2"/>
              <a:buChar char="ü"/>
              <a:tabLst/>
              <a:defRPr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参数：整型变量</a:t>
            </a:r>
            <a:r>
              <a:rPr lang="en-US" altLang="zh-CN" dirty="0">
                <a:latin typeface="+mn-lt"/>
              </a:rPr>
              <a:t>n</a:t>
            </a:r>
            <a:endParaRPr lang="zh-CN" altLang="en-US" dirty="0">
              <a:latin typeface="+mn-lt"/>
            </a:endParaRPr>
          </a:p>
        </p:txBody>
      </p:sp>
      <p:sp>
        <p:nvSpPr>
          <p:cNvPr id="41" name="圆角矩形 20">
            <a:extLst>
              <a:ext uri="{FF2B5EF4-FFF2-40B4-BE49-F238E27FC236}">
                <a16:creationId xmlns:a16="http://schemas.microsoft.com/office/drawing/2014/main" id="{ACFD413B-85B0-4406-AA84-A4607D7FD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44" y="2338140"/>
            <a:ext cx="4683125" cy="658812"/>
          </a:xfrm>
          <a:prstGeom prst="roundRect">
            <a:avLst>
              <a:gd name="adj" fmla="val 2504"/>
            </a:avLst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数据个数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圆角矩形 20">
            <a:extLst>
              <a:ext uri="{FF2B5EF4-FFF2-40B4-BE49-F238E27FC236}">
                <a16:creationId xmlns:a16="http://schemas.microsoft.com/office/drawing/2014/main" id="{F6A8EB02-93F9-4917-9C34-3DEFFE0EE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297485"/>
            <a:ext cx="1720850" cy="563563"/>
          </a:xfrm>
          <a:prstGeom prst="roundRect">
            <a:avLst>
              <a:gd name="adj" fmla="val 2504"/>
            </a:avLst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一组数</a:t>
            </a:r>
          </a:p>
        </p:txBody>
      </p:sp>
      <p:sp>
        <p:nvSpPr>
          <p:cNvPr id="43" name="圆角矩形 20">
            <a:extLst>
              <a:ext uri="{FF2B5EF4-FFF2-40B4-BE49-F238E27FC236}">
                <a16:creationId xmlns:a16="http://schemas.microsoft.com/office/drawing/2014/main" id="{AB48CB04-C958-4838-9E69-B47F25CAC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645024"/>
            <a:ext cx="3592388" cy="466130"/>
          </a:xfrm>
          <a:prstGeom prst="roundRect">
            <a:avLst>
              <a:gd name="adj" fmla="val 250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Clr>
                <a:srgbClr val="FFCAAD">
                  <a:lumMod val="50000"/>
                </a:srgbClr>
              </a:buClr>
              <a:buFont typeface="Wingdings" panose="05000000000000000000" pitchFamily="2" charset="2"/>
              <a:buChar char="ü"/>
            </a:pPr>
            <a:r>
              <a:rPr lang="zh-CN" altLang="en-US" b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用一维数组获取</a:t>
            </a:r>
          </a:p>
        </p:txBody>
      </p:sp>
      <p:sp>
        <p:nvSpPr>
          <p:cNvPr id="44" name="圆角矩形 20">
            <a:extLst>
              <a:ext uri="{FF2B5EF4-FFF2-40B4-BE49-F238E27FC236}">
                <a16:creationId xmlns:a16="http://schemas.microsoft.com/office/drawing/2014/main" id="{7740FD1B-715E-4EC9-AB24-35469D539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998689"/>
            <a:ext cx="3304356" cy="466130"/>
          </a:xfrm>
          <a:prstGeom prst="roundRect">
            <a:avLst>
              <a:gd name="adj" fmla="val 250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Clr>
                <a:srgbClr val="FFCAAD">
                  <a:lumMod val="50000"/>
                </a:srgbClr>
              </a:buClr>
              <a:buFont typeface="Wingdings" panose="05000000000000000000" pitchFamily="2" charset="2"/>
              <a:buChar char="ü"/>
            </a:pPr>
            <a:r>
              <a:rPr lang="zh-CN" altLang="en-US" b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参数：整型数组</a:t>
            </a:r>
            <a:r>
              <a:rPr lang="en-US" altLang="zh-CN" b="0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a</a:t>
            </a:r>
            <a:endParaRPr lang="zh-CN" altLang="en-US" b="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5" name="圆角矩形 20">
            <a:extLst>
              <a:ext uri="{FF2B5EF4-FFF2-40B4-BE49-F238E27FC236}">
                <a16:creationId xmlns:a16="http://schemas.microsoft.com/office/drawing/2014/main" id="{138FF72C-9A1F-4D99-A13F-1B44541E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365104"/>
            <a:ext cx="4683125" cy="944563"/>
          </a:xfrm>
          <a:prstGeom prst="roundRect">
            <a:avLst>
              <a:gd name="adj" fmla="val 25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7030A0"/>
              </a:buClr>
              <a:buSzTx/>
              <a:buFont typeface="Wingdings" panose="05000000000000000000" pitchFamily="2" charset="2"/>
              <a:buChar char="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函数值及函数类型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圆角矩形 20">
            <a:extLst>
              <a:ext uri="{FF2B5EF4-FFF2-40B4-BE49-F238E27FC236}">
                <a16:creationId xmlns:a16="http://schemas.microsoft.com/office/drawing/2014/main" id="{3F278A37-758C-4513-AA09-29EC1AC75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780558"/>
            <a:ext cx="3906837" cy="946150"/>
          </a:xfrm>
          <a:prstGeom prst="roundRect">
            <a:avLst>
              <a:gd name="adj" fmla="val 25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函数值是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个数的平均值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函数类型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：实型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圆角矩形 20">
            <a:extLst>
              <a:ext uri="{FF2B5EF4-FFF2-40B4-BE49-F238E27FC236}">
                <a16:creationId xmlns:a16="http://schemas.microsoft.com/office/drawing/2014/main" id="{DF2B344D-B11D-4998-A843-EE324F32C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550668"/>
            <a:ext cx="4683125" cy="944563"/>
          </a:xfrm>
          <a:prstGeom prst="roundRect">
            <a:avLst>
              <a:gd name="adj" fmla="val 2504"/>
            </a:avLst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函数首部</a:t>
            </a:r>
            <a:endParaRPr lang="en-US" altLang="zh-CN" dirty="0">
              <a:latin typeface="楷体" pitchFamily="-65" charset="-122"/>
              <a:ea typeface="楷体" pitchFamily="-65" charset="-122"/>
            </a:endParaRPr>
          </a:p>
        </p:txBody>
      </p:sp>
      <p:sp>
        <p:nvSpPr>
          <p:cNvPr id="49" name="Text Box 14">
            <a:extLst>
              <a:ext uri="{FF2B5EF4-FFF2-40B4-BE49-F238E27FC236}">
                <a16:creationId xmlns:a16="http://schemas.microsoft.com/office/drawing/2014/main" id="{97CC68BD-7782-42F4-968C-F856815B6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" y="5963227"/>
            <a:ext cx="40195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float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aver(</a:t>
            </a:r>
            <a:r>
              <a:rPr lang="en-US" altLang="zh-CN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a[ ], </a:t>
            </a:r>
            <a:r>
              <a:rPr lang="en-US" altLang="zh-CN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n)</a:t>
            </a:r>
          </a:p>
        </p:txBody>
      </p:sp>
      <p:sp>
        <p:nvSpPr>
          <p:cNvPr id="51" name="Rectangle 31">
            <a:extLst>
              <a:ext uri="{FF2B5EF4-FFF2-40B4-BE49-F238E27FC236}">
                <a16:creationId xmlns:a16="http://schemas.microsoft.com/office/drawing/2014/main" id="{190C6928-1001-4D67-AAE7-315DDECFB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25" y="3152775"/>
            <a:ext cx="3657600" cy="3416300"/>
          </a:xfrm>
          <a:prstGeom prst="rect">
            <a:avLst/>
          </a:prstGeom>
          <a:noFill/>
          <a:ln w="76200" cap="sq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</a:rPr>
              <a:t>float</a:t>
            </a:r>
            <a:r>
              <a:rPr lang="en-US" altLang="zh-CN" dirty="0">
                <a:solidFill>
                  <a:srgbClr val="000000"/>
                </a:solidFill>
              </a:rPr>
              <a:t> aver(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a[ ],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n)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float p=0;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for(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=0;i&lt;</a:t>
            </a:r>
            <a:r>
              <a:rPr lang="en-US" altLang="zh-CN" dirty="0" err="1">
                <a:solidFill>
                  <a:srgbClr val="000000"/>
                </a:solidFill>
              </a:rPr>
              <a:t>n;i</a:t>
            </a:r>
            <a:r>
              <a:rPr lang="en-US" altLang="zh-CN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	p+=a[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p/=n;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0000CC"/>
                </a:solidFill>
              </a:rPr>
              <a:t>return</a:t>
            </a:r>
            <a:r>
              <a:rPr lang="en-US" altLang="zh-CN" dirty="0">
                <a:solidFill>
                  <a:srgbClr val="000000"/>
                </a:solidFill>
              </a:rPr>
              <a:t> p;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8" name="圆角矩形 20">
            <a:extLst>
              <a:ext uri="{FF2B5EF4-FFF2-40B4-BE49-F238E27FC236}">
                <a16:creationId xmlns:a16="http://schemas.microsoft.com/office/drawing/2014/main" id="{F5020FB0-E9F2-49AD-855A-A897830ED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636912"/>
            <a:ext cx="4683125" cy="466130"/>
          </a:xfrm>
          <a:prstGeom prst="roundRect">
            <a:avLst>
              <a:gd name="adj" fmla="val 250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FFCAAD">
                  <a:lumMod val="50000"/>
                </a:srgbClr>
              </a:buClr>
              <a:buFont typeface="Wingdings" panose="05000000000000000000" pitchFamily="2" charset="2"/>
              <a:buChar char="ü"/>
            </a:pPr>
            <a:r>
              <a:rPr lang="zh-CN" altLang="en-US" b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用一个简单变量获取</a:t>
            </a:r>
          </a:p>
        </p:txBody>
      </p:sp>
    </p:spTree>
    <p:extLst>
      <p:ext uri="{BB962C8B-B14F-4D97-AF65-F5344CB8AC3E}">
        <p14:creationId xmlns:p14="http://schemas.microsoft.com/office/powerpoint/2010/main" val="282542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21" grpId="0" autoUpdateAnimBg="0"/>
      <p:bldP spid="29" grpId="0" uiExpand="1" build="p"/>
      <p:bldP spid="30" grpId="0" animBg="1" autoUpdateAnimBg="0"/>
      <p:bldP spid="32" grpId="0" autoUpdateAnimBg="0"/>
      <p:bldP spid="35" grpId="0" build="p" autoUpdateAnimBg="0"/>
      <p:bldP spid="36" grpId="0" build="p" autoUpdateAnimBg="0"/>
      <p:bldP spid="38" grpId="0"/>
      <p:bldP spid="39" grpId="0"/>
      <p:bldP spid="41" grpId="0" build="p"/>
      <p:bldP spid="42" grpId="0" build="p"/>
      <p:bldP spid="43" grpId="0" build="p"/>
      <p:bldP spid="44" grpId="0" build="p"/>
      <p:bldP spid="45" grpId="0" build="p"/>
      <p:bldP spid="46" grpId="0" build="p"/>
      <p:bldP spid="47" grpId="0" build="p"/>
      <p:bldP spid="49" grpId="0" autoUpdateAnimBg="0"/>
      <p:bldP spid="51" grpId="0" build="p" animBg="1"/>
      <p:bldP spid="2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370" name="Group 2">
            <a:extLst>
              <a:ext uri="{FF2B5EF4-FFF2-40B4-BE49-F238E27FC236}">
                <a16:creationId xmlns:a16="http://schemas.microsoft.com/office/drawing/2014/main" id="{CEE48117-86D0-4502-B1BA-64D52B0D2B5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1295400" cy="838200"/>
            <a:chOff x="4032" y="3264"/>
            <a:chExt cx="816" cy="528"/>
          </a:xfrm>
        </p:grpSpPr>
        <p:sp>
          <p:nvSpPr>
            <p:cNvPr id="314371" name="Oval 3">
              <a:extLst>
                <a:ext uri="{FF2B5EF4-FFF2-40B4-BE49-F238E27FC236}">
                  <a16:creationId xmlns:a16="http://schemas.microsoft.com/office/drawing/2014/main" id="{619CBB66-0FDD-48A7-B368-B1227647E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64"/>
              <a:ext cx="816" cy="288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>
              <a:outerShdw blurRad="63500" dist="63500" dir="2212194" algn="ctr" rotWithShape="0">
                <a:srgbClr val="6666FF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314372" name="Line 4">
              <a:extLst>
                <a:ext uri="{FF2B5EF4-FFF2-40B4-BE49-F238E27FC236}">
                  <a16:creationId xmlns:a16="http://schemas.microsoft.com/office/drawing/2014/main" id="{B83E28BC-BDBF-4D3D-BA24-8F0A8D738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552"/>
              <a:ext cx="0" cy="24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</p:grpSp>
      <p:grpSp>
        <p:nvGrpSpPr>
          <p:cNvPr id="314373" name="Group 5">
            <a:extLst>
              <a:ext uri="{FF2B5EF4-FFF2-40B4-BE49-F238E27FC236}">
                <a16:creationId xmlns:a16="http://schemas.microsoft.com/office/drawing/2014/main" id="{65AD3644-1545-4A9A-A1D8-9F86E380AE6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5715000"/>
            <a:ext cx="457200" cy="609600"/>
            <a:chOff x="720" y="3600"/>
            <a:chExt cx="288" cy="384"/>
          </a:xfrm>
        </p:grpSpPr>
        <p:sp>
          <p:nvSpPr>
            <p:cNvPr id="314374" name="Line 6">
              <a:extLst>
                <a:ext uri="{FF2B5EF4-FFF2-40B4-BE49-F238E27FC236}">
                  <a16:creationId xmlns:a16="http://schemas.microsoft.com/office/drawing/2014/main" id="{E355AC33-C844-491B-8BE7-DABEF8E42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744"/>
              <a:ext cx="0" cy="24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314375" name="Oval 7">
              <a:extLst>
                <a:ext uri="{FF2B5EF4-FFF2-40B4-BE49-F238E27FC236}">
                  <a16:creationId xmlns:a16="http://schemas.microsoft.com/office/drawing/2014/main" id="{91662CAA-A76C-4713-9BD1-60BDB1A3F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600"/>
              <a:ext cx="288" cy="192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>
              <a:outerShdw blurRad="63500" dist="63500" dir="2212194" algn="ctr" rotWithShape="0">
                <a:srgbClr val="6666FF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</p:grpSp>
      <p:sp>
        <p:nvSpPr>
          <p:cNvPr id="314376" name="Rectangle 8">
            <a:extLst>
              <a:ext uri="{FF2B5EF4-FFF2-40B4-BE49-F238E27FC236}">
                <a16:creationId xmlns:a16="http://schemas.microsoft.com/office/drawing/2014/main" id="{3F4B2FE4-A722-4936-B077-E8D83C5C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962400"/>
            <a:ext cx="3733800" cy="2286000"/>
          </a:xfrm>
          <a:prstGeom prst="rect">
            <a:avLst/>
          </a:prstGeom>
          <a:noFill/>
          <a:ln w="57150" cap="sq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14377" name="Rectangle 9">
            <a:extLst>
              <a:ext uri="{FF2B5EF4-FFF2-40B4-BE49-F238E27FC236}">
                <a16:creationId xmlns:a16="http://schemas.microsoft.com/office/drawing/2014/main" id="{23B6CCE3-A55F-4B60-90F7-A4D66E6B3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63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编译预处理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宏定义</a:t>
            </a:r>
          </a:p>
        </p:txBody>
      </p:sp>
      <p:sp>
        <p:nvSpPr>
          <p:cNvPr id="314378" name="Text Box 10">
            <a:hlinkClick r:id="rId2" action="ppaction://hlinksldjump"/>
            <a:extLst>
              <a:ext uri="{FF2B5EF4-FFF2-40B4-BE49-F238E27FC236}">
                <a16:creationId xmlns:a16="http://schemas.microsoft.com/office/drawing/2014/main" id="{FDC7A174-D065-4325-AE63-1F18BE722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3810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不带参数的宏定义</a:t>
            </a:r>
          </a:p>
        </p:txBody>
      </p:sp>
      <p:sp>
        <p:nvSpPr>
          <p:cNvPr id="314379" name="Text Box 11">
            <a:extLst>
              <a:ext uri="{FF2B5EF4-FFF2-40B4-BE49-F238E27FC236}">
                <a16:creationId xmlns:a16="http://schemas.microsoft.com/office/drawing/2014/main" id="{9E012312-F5E6-44D0-BB7A-0E2E14AC1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98638"/>
            <a:ext cx="38798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用指定的标识符代表字符串</a:t>
            </a:r>
          </a:p>
        </p:txBody>
      </p:sp>
      <p:sp>
        <p:nvSpPr>
          <p:cNvPr id="314380" name="Text Box 12">
            <a:extLst>
              <a:ext uri="{FF2B5EF4-FFF2-40B4-BE49-F238E27FC236}">
                <a16:creationId xmlns:a16="http://schemas.microsoft.com/office/drawing/2014/main" id="{FDCAEC10-83EF-4785-8551-7F45320BC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2209800"/>
            <a:ext cx="3519487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# define  </a:t>
            </a: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标识符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  </a:t>
            </a: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字符串</a:t>
            </a:r>
          </a:p>
        </p:txBody>
      </p:sp>
      <p:sp>
        <p:nvSpPr>
          <p:cNvPr id="314381" name="Text Box 13">
            <a:extLst>
              <a:ext uri="{FF2B5EF4-FFF2-40B4-BE49-F238E27FC236}">
                <a16:creationId xmlns:a16="http://schemas.microsoft.com/office/drawing/2014/main" id="{54005D77-6FFB-49C7-9A55-024002E26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0"/>
            <a:ext cx="340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#define  PI   3.1415926</a:t>
            </a:r>
          </a:p>
        </p:txBody>
      </p:sp>
      <p:sp>
        <p:nvSpPr>
          <p:cNvPr id="314382" name="AutoShape 14">
            <a:extLst>
              <a:ext uri="{FF2B5EF4-FFF2-40B4-BE49-F238E27FC236}">
                <a16:creationId xmlns:a16="http://schemas.microsoft.com/office/drawing/2014/main" id="{FAAC7D55-D249-4882-8D57-DCD5020C4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1676400" cy="396875"/>
          </a:xfrm>
          <a:prstGeom prst="wedgeRoundRectCallout">
            <a:avLst>
              <a:gd name="adj1" fmla="val -11551"/>
              <a:gd name="adj2" fmla="val -111245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00"/>
              </a:buClr>
              <a:buFontTx/>
              <a:buChar char="–"/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define</a:t>
            </a:r>
          </a:p>
        </p:txBody>
      </p:sp>
      <p:sp>
        <p:nvSpPr>
          <p:cNvPr id="314383" name="AutoShape 15">
            <a:extLst>
              <a:ext uri="{FF2B5EF4-FFF2-40B4-BE49-F238E27FC236}">
                <a16:creationId xmlns:a16="http://schemas.microsoft.com/office/drawing/2014/main" id="{324CDBFB-386D-4AF5-9254-641C88273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84525"/>
            <a:ext cx="1905000" cy="396875"/>
          </a:xfrm>
          <a:prstGeom prst="wedgeRoundRectCallout">
            <a:avLst>
              <a:gd name="adj1" fmla="val -50417"/>
              <a:gd name="adj2" fmla="val -102009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00"/>
              </a:buClr>
              <a:buFontTx/>
              <a:buChar char="–"/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标识符</a:t>
            </a:r>
          </a:p>
        </p:txBody>
      </p:sp>
      <p:sp>
        <p:nvSpPr>
          <p:cNvPr id="314384" name="Text Box 16">
            <a:extLst>
              <a:ext uri="{FF2B5EF4-FFF2-40B4-BE49-F238E27FC236}">
                <a16:creationId xmlns:a16="http://schemas.microsoft.com/office/drawing/2014/main" id="{E77CF54C-9E01-42CF-83F8-FC3AFA86A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2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预编译时用字符串替换宏名</a:t>
            </a:r>
          </a:p>
        </p:txBody>
      </p:sp>
      <p:sp>
        <p:nvSpPr>
          <p:cNvPr id="314385" name="Text Box 17">
            <a:hlinkClick r:id="rId3" action="ppaction://hlinksldjump"/>
            <a:extLst>
              <a:ext uri="{FF2B5EF4-FFF2-40B4-BE49-F238E27FC236}">
                <a16:creationId xmlns:a16="http://schemas.microsoft.com/office/drawing/2014/main" id="{E4774060-86C5-48E3-BC7C-9AA96B920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371600"/>
            <a:ext cx="3810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 </a:t>
            </a: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带参数的宏定义</a:t>
            </a:r>
          </a:p>
        </p:txBody>
      </p:sp>
      <p:sp>
        <p:nvSpPr>
          <p:cNvPr id="314386" name="Text Box 18">
            <a:extLst>
              <a:ext uri="{FF2B5EF4-FFF2-40B4-BE49-F238E27FC236}">
                <a16:creationId xmlns:a16="http://schemas.microsoft.com/office/drawing/2014/main" id="{AFC357C8-C984-4287-B0F4-D113534D5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828800"/>
            <a:ext cx="43434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#define </a:t>
            </a: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宏名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( </a:t>
            </a: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参数表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 )  </a:t>
            </a: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字符串</a:t>
            </a:r>
          </a:p>
        </p:txBody>
      </p:sp>
      <p:sp>
        <p:nvSpPr>
          <p:cNvPr id="314387" name="Text Box 19">
            <a:extLst>
              <a:ext uri="{FF2B5EF4-FFF2-40B4-BE49-F238E27FC236}">
                <a16:creationId xmlns:a16="http://schemas.microsoft.com/office/drawing/2014/main" id="{5AA3A400-55E8-4552-9C56-FBD6B09F0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454275"/>
            <a:ext cx="4495800" cy="898525"/>
          </a:xfrm>
          <a:prstGeom prst="rect">
            <a:avLst/>
          </a:prstGeom>
          <a:noFill/>
          <a:ln w="76200" cmpd="tri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字符串中要包含参数表中的参数</a:t>
            </a:r>
            <a:endParaRPr lang="en-US" altLang="zh-CN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algn="ctr" eaLnBrk="1" hangingPunct="1">
              <a:defRPr/>
            </a:pPr>
            <a:r>
              <a:rPr lang="zh-CN" altLang="en-US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宏展开时要进行参数替换</a:t>
            </a:r>
          </a:p>
        </p:txBody>
      </p:sp>
      <p:sp>
        <p:nvSpPr>
          <p:cNvPr id="314388" name="Text Box 20">
            <a:extLst>
              <a:ext uri="{FF2B5EF4-FFF2-40B4-BE49-F238E27FC236}">
                <a16:creationId xmlns:a16="http://schemas.microsoft.com/office/drawing/2014/main" id="{D02DC1B9-5AE0-4A7E-8018-29F617AB9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962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#define   S( a, b )  a*b         </a:t>
            </a:r>
          </a:p>
        </p:txBody>
      </p:sp>
      <p:sp>
        <p:nvSpPr>
          <p:cNvPr id="314389" name="Text Box 21">
            <a:extLst>
              <a:ext uri="{FF2B5EF4-FFF2-40B4-BE49-F238E27FC236}">
                <a16:creationId xmlns:a16="http://schemas.microsoft.com/office/drawing/2014/main" id="{CDFF8F9B-450C-4B27-85E0-9A437C4C8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05400"/>
            <a:ext cx="242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area = S( 3, 2 ) ;</a:t>
            </a:r>
          </a:p>
        </p:txBody>
      </p:sp>
      <p:sp>
        <p:nvSpPr>
          <p:cNvPr id="314390" name="Text Box 22">
            <a:extLst>
              <a:ext uri="{FF2B5EF4-FFF2-40B4-BE49-F238E27FC236}">
                <a16:creationId xmlns:a16="http://schemas.microsoft.com/office/drawing/2014/main" id="{F155C0FE-29A3-4368-BAB2-E8B941511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486400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3*2</a:t>
            </a:r>
          </a:p>
        </p:txBody>
      </p:sp>
      <p:sp>
        <p:nvSpPr>
          <p:cNvPr id="314391" name="AutoShape 23">
            <a:extLst>
              <a:ext uri="{FF2B5EF4-FFF2-40B4-BE49-F238E27FC236}">
                <a16:creationId xmlns:a16="http://schemas.microsoft.com/office/drawing/2014/main" id="{8CE40626-4352-458E-A590-D2CDD5217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743200"/>
            <a:ext cx="1676400" cy="396875"/>
          </a:xfrm>
          <a:prstGeom prst="wedgeRoundRectCallout">
            <a:avLst>
              <a:gd name="adj1" fmla="val -111458"/>
              <a:gd name="adj2" fmla="val -106000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宏定义命令</a:t>
            </a:r>
          </a:p>
        </p:txBody>
      </p:sp>
      <p:sp>
        <p:nvSpPr>
          <p:cNvPr id="314392" name="AutoShape 24">
            <a:extLst>
              <a:ext uri="{FF2B5EF4-FFF2-40B4-BE49-F238E27FC236}">
                <a16:creationId xmlns:a16="http://schemas.microsoft.com/office/drawing/2014/main" id="{00A80772-29C8-4CE9-8016-C2E8EBB6B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75" y="3200400"/>
            <a:ext cx="835025" cy="396875"/>
          </a:xfrm>
          <a:prstGeom prst="wedgeRoundRectCallout">
            <a:avLst>
              <a:gd name="adj1" fmla="val -233458"/>
              <a:gd name="adj2" fmla="val -83333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宏名</a:t>
            </a:r>
          </a:p>
        </p:txBody>
      </p:sp>
      <p:sp>
        <p:nvSpPr>
          <p:cNvPr id="314393" name="Rectangle 25">
            <a:extLst>
              <a:ext uri="{FF2B5EF4-FFF2-40B4-BE49-F238E27FC236}">
                <a16:creationId xmlns:a16="http://schemas.microsoft.com/office/drawing/2014/main" id="{32581604-DD3D-4283-BBD7-B72155E1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0"/>
            <a:ext cx="4191000" cy="2057400"/>
          </a:xfrm>
          <a:prstGeom prst="rect">
            <a:avLst/>
          </a:prstGeom>
          <a:noFill/>
          <a:ln w="57150" cap="sq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14394" name="Text Box 26">
            <a:extLst>
              <a:ext uri="{FF2B5EF4-FFF2-40B4-BE49-F238E27FC236}">
                <a16:creationId xmlns:a16="http://schemas.microsoft.com/office/drawing/2014/main" id="{DEFCDF53-744D-4530-ACDB-18EB3AFE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53000"/>
            <a:ext cx="15684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int main()</a:t>
            </a:r>
          </a:p>
        </p:txBody>
      </p:sp>
      <p:sp>
        <p:nvSpPr>
          <p:cNvPr id="314395" name="Text Box 27">
            <a:extLst>
              <a:ext uri="{FF2B5EF4-FFF2-40B4-BE49-F238E27FC236}">
                <a16:creationId xmlns:a16="http://schemas.microsoft.com/office/drawing/2014/main" id="{EB30754D-6CEA-4888-81B1-718E1A793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57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{……</a:t>
            </a:r>
          </a:p>
        </p:txBody>
      </p:sp>
      <p:sp>
        <p:nvSpPr>
          <p:cNvPr id="314396" name="Text Box 28">
            <a:extLst>
              <a:ext uri="{FF2B5EF4-FFF2-40B4-BE49-F238E27FC236}">
                <a16:creationId xmlns:a16="http://schemas.microsoft.com/office/drawing/2014/main" id="{4067EBC0-4CDB-4AA7-BCD4-195E7DF2C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5638800"/>
            <a:ext cx="181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s= PI * r * r;</a:t>
            </a:r>
          </a:p>
        </p:txBody>
      </p:sp>
      <p:sp>
        <p:nvSpPr>
          <p:cNvPr id="314397" name="Text Box 29">
            <a:extLst>
              <a:ext uri="{FF2B5EF4-FFF2-40B4-BE49-F238E27FC236}">
                <a16:creationId xmlns:a16="http://schemas.microsoft.com/office/drawing/2014/main" id="{862D9CD3-3FAB-4866-B7AC-A98F72680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6172200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……}</a:t>
            </a:r>
          </a:p>
        </p:txBody>
      </p:sp>
      <p:sp>
        <p:nvSpPr>
          <p:cNvPr id="314398" name="Text Box 30">
            <a:extLst>
              <a:ext uri="{FF2B5EF4-FFF2-40B4-BE49-F238E27FC236}">
                <a16:creationId xmlns:a16="http://schemas.microsoft.com/office/drawing/2014/main" id="{AE082625-7E90-4C1A-845A-977D97C3E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7600"/>
            <a:ext cx="14033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00"/>
              </a:buClr>
              <a:buFontTx/>
              <a:buChar char="–"/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宏展开</a:t>
            </a:r>
          </a:p>
        </p:txBody>
      </p:sp>
      <p:sp>
        <p:nvSpPr>
          <p:cNvPr id="314399" name="Text Box 31">
            <a:extLst>
              <a:ext uri="{FF2B5EF4-FFF2-40B4-BE49-F238E27FC236}">
                <a16:creationId xmlns:a16="http://schemas.microsoft.com/office/drawing/2014/main" id="{637A5CEC-36C0-40D2-A7BF-1C8EE41F5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248400"/>
            <a:ext cx="162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3.1415926</a:t>
            </a:r>
          </a:p>
        </p:txBody>
      </p:sp>
      <p:sp>
        <p:nvSpPr>
          <p:cNvPr id="314400" name="Text Box 32">
            <a:extLst>
              <a:ext uri="{FF2B5EF4-FFF2-40B4-BE49-F238E27FC236}">
                <a16:creationId xmlns:a16="http://schemas.microsoft.com/office/drawing/2014/main" id="{28915D76-C612-4DF7-B722-A7B390581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267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int main( )         </a:t>
            </a:r>
          </a:p>
        </p:txBody>
      </p:sp>
      <p:sp>
        <p:nvSpPr>
          <p:cNvPr id="314401" name="Text Box 33">
            <a:extLst>
              <a:ext uri="{FF2B5EF4-FFF2-40B4-BE49-F238E27FC236}">
                <a16:creationId xmlns:a16="http://schemas.microsoft.com/office/drawing/2014/main" id="{B16450E5-A242-4E04-BB38-7AE42FA2C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5720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{……         </a:t>
            </a:r>
          </a:p>
        </p:txBody>
      </p:sp>
      <p:sp>
        <p:nvSpPr>
          <p:cNvPr id="314402" name="Text Box 34">
            <a:extLst>
              <a:ext uri="{FF2B5EF4-FFF2-40B4-BE49-F238E27FC236}">
                <a16:creationId xmlns:a16="http://schemas.microsoft.com/office/drawing/2014/main" id="{CA6283EE-8544-4B51-A3CB-F4DA07FC6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7150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……}</a:t>
            </a:r>
          </a:p>
        </p:txBody>
      </p:sp>
      <p:sp>
        <p:nvSpPr>
          <p:cNvPr id="314403" name="Text Box 35">
            <a:extLst>
              <a:ext uri="{FF2B5EF4-FFF2-40B4-BE49-F238E27FC236}">
                <a16:creationId xmlns:a16="http://schemas.microsoft.com/office/drawing/2014/main" id="{5F46BD82-05ED-4E3A-8ED8-1EF02D721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5938838"/>
            <a:ext cx="8255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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314404" name="Text Box 36">
            <a:extLst>
              <a:ext uri="{FF2B5EF4-FFF2-40B4-BE49-F238E27FC236}">
                <a16:creationId xmlns:a16="http://schemas.microsoft.com/office/drawing/2014/main" id="{0D17EBF9-3A61-4E99-9975-77DB4A6EF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0" y="5938838"/>
            <a:ext cx="10096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2 </a:t>
            </a:r>
            <a:r>
              <a:rPr lang="zh-CN" altLang="en-US">
                <a:solidFill>
                  <a:srgbClr val="000000"/>
                </a:solidFill>
                <a:latin typeface="Arial" charset="0"/>
                <a:ea typeface="华文中宋" charset="0"/>
                <a:cs typeface="华文中宋" charset="0"/>
                <a:sym typeface="Symbol" charset="0"/>
              </a:rPr>
              <a:t></a:t>
            </a:r>
            <a:r>
              <a:rPr lang="zh-CN" altLang="en-US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  <a:sym typeface="Monotype Sorts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3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3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3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4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4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4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4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4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4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4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4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4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4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9" dur="500"/>
                                        <p:tgtEl>
                                          <p:spTgt spid="3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1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1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14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14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14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14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14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14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14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14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14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1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14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14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75"/>
                                        <p:tgtEl>
                                          <p:spTgt spid="314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75"/>
                                        <p:tgtEl>
                                          <p:spTgt spid="31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75"/>
                                        <p:tgtEl>
                                          <p:spTgt spid="31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3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14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14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14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14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14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14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14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14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1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14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14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14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6" grpId="0" animBg="1"/>
      <p:bldP spid="314378" grpId="0" autoUpdateAnimBg="0"/>
      <p:bldP spid="314379" grpId="0" autoUpdateAnimBg="0"/>
      <p:bldP spid="314380" grpId="0" animBg="1" autoUpdateAnimBg="0"/>
      <p:bldP spid="314381" grpId="0" autoUpdateAnimBg="0"/>
      <p:bldP spid="314382" grpId="0" autoUpdateAnimBg="0"/>
      <p:bldP spid="314383" grpId="0" autoUpdateAnimBg="0"/>
      <p:bldP spid="314384" grpId="0" autoUpdateAnimBg="0"/>
      <p:bldP spid="314385" grpId="0" autoUpdateAnimBg="0"/>
      <p:bldP spid="314386" grpId="0" animBg="1" autoUpdateAnimBg="0"/>
      <p:bldP spid="314387" grpId="0" build="p" animBg="1" autoUpdateAnimBg="0"/>
      <p:bldP spid="314388" grpId="0" autoUpdateAnimBg="0"/>
      <p:bldP spid="314389" grpId="0" autoUpdateAnimBg="0"/>
      <p:bldP spid="314390" grpId="0" autoUpdateAnimBg="0"/>
      <p:bldP spid="314391" grpId="0" autoUpdateAnimBg="0"/>
      <p:bldP spid="314392" grpId="0" autoUpdateAnimBg="0"/>
      <p:bldP spid="314393" grpId="0" animBg="1"/>
      <p:bldP spid="314394" grpId="0" autoUpdateAnimBg="0"/>
      <p:bldP spid="314395" grpId="0" autoUpdateAnimBg="0"/>
      <p:bldP spid="314396" grpId="0" autoUpdateAnimBg="0"/>
      <p:bldP spid="314397" grpId="0" autoUpdateAnimBg="0"/>
      <p:bldP spid="314398" grpId="0" autoUpdateAnimBg="0"/>
      <p:bldP spid="314399" grpId="0" autoUpdateAnimBg="0"/>
      <p:bldP spid="314400" grpId="0" autoUpdateAnimBg="0"/>
      <p:bldP spid="314401" grpId="0" autoUpdateAnimBg="0"/>
      <p:bldP spid="314402" grpId="0" autoUpdateAnimBg="0"/>
      <p:bldP spid="314403" grpId="0" animBg="1" autoUpdateAnimBg="0"/>
      <p:bldP spid="31440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394" name="Group 2">
            <a:extLst>
              <a:ext uri="{FF2B5EF4-FFF2-40B4-BE49-F238E27FC236}">
                <a16:creationId xmlns:a16="http://schemas.microsoft.com/office/drawing/2014/main" id="{B86F8E85-9326-4DE4-AD7B-31011EBB3454}"/>
              </a:ext>
            </a:extLst>
          </p:cNvPr>
          <p:cNvGrpSpPr>
            <a:grpSpLocks/>
          </p:cNvGrpSpPr>
          <p:nvPr/>
        </p:nvGrpSpPr>
        <p:grpSpPr bwMode="auto">
          <a:xfrm>
            <a:off x="2987824" y="4971256"/>
            <a:ext cx="762000" cy="762000"/>
            <a:chOff x="1392" y="2640"/>
            <a:chExt cx="480" cy="480"/>
          </a:xfrm>
        </p:grpSpPr>
        <p:sp>
          <p:nvSpPr>
            <p:cNvPr id="315395" name="Oval 3">
              <a:extLst>
                <a:ext uri="{FF2B5EF4-FFF2-40B4-BE49-F238E27FC236}">
                  <a16:creationId xmlns:a16="http://schemas.microsoft.com/office/drawing/2014/main" id="{58BA2B94-EE5B-4E8D-B9DE-2C907E326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32"/>
              <a:ext cx="480" cy="288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>
              <a:outerShdw blurRad="63500" dist="63500" dir="2212194" algn="ctr" rotWithShape="0">
                <a:srgbClr val="6666FF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315396" name="Line 4">
              <a:extLst>
                <a:ext uri="{FF2B5EF4-FFF2-40B4-BE49-F238E27FC236}">
                  <a16:creationId xmlns:a16="http://schemas.microsoft.com/office/drawing/2014/main" id="{C202C26A-00F7-43A9-9F54-2B566C05B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</p:grpSp>
      <p:sp>
        <p:nvSpPr>
          <p:cNvPr id="315397" name="Rectangle 5">
            <a:extLst>
              <a:ext uri="{FF2B5EF4-FFF2-40B4-BE49-F238E27FC236}">
                <a16:creationId xmlns:a16="http://schemas.microsoft.com/office/drawing/2014/main" id="{3460CD79-0255-416F-AFD7-CB58FEFE2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编译预处理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宏定义</a:t>
            </a:r>
          </a:p>
        </p:txBody>
      </p:sp>
      <p:sp>
        <p:nvSpPr>
          <p:cNvPr id="315398" name="Text Box 6">
            <a:extLst>
              <a:ext uri="{FF2B5EF4-FFF2-40B4-BE49-F238E27FC236}">
                <a16:creationId xmlns:a16="http://schemas.microsoft.com/office/drawing/2014/main" id="{BE7DC0E4-9C79-4A99-84F7-A49573039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77963"/>
            <a:ext cx="84582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 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以下程序中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循环执行的次数是多少？程序的运行结果是什么？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</p:txBody>
      </p:sp>
      <p:sp>
        <p:nvSpPr>
          <p:cNvPr id="315400" name="Text Box 8">
            <a:extLst>
              <a:ext uri="{FF2B5EF4-FFF2-40B4-BE49-F238E27FC236}">
                <a16:creationId xmlns:a16="http://schemas.microsoft.com/office/drawing/2014/main" id="{32187155-1712-4D34-A2BC-9FAEB67A6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08634"/>
            <a:ext cx="4114799" cy="4062651"/>
          </a:xfrm>
          <a:prstGeom prst="rect">
            <a:avLst/>
          </a:prstGeom>
          <a:noFill/>
          <a:ln w="57150" cap="sq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18000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#include &lt;iostream&gt;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std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 2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 N+1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  (M+1)*M/2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main( )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for(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=1;i&lt;=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NUM;i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++);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315408" name="Text Box 16">
            <a:extLst>
              <a:ext uri="{FF2B5EF4-FFF2-40B4-BE49-F238E27FC236}">
                <a16:creationId xmlns:a16="http://schemas.microsoft.com/office/drawing/2014/main" id="{80709DAF-D9B7-4F85-921B-91384C6AE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552" y="4572000"/>
            <a:ext cx="121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宏展开</a:t>
            </a:r>
          </a:p>
        </p:txBody>
      </p:sp>
      <p:sp>
        <p:nvSpPr>
          <p:cNvPr id="315409" name="Text Box 17">
            <a:extLst>
              <a:ext uri="{FF2B5EF4-FFF2-40B4-BE49-F238E27FC236}">
                <a16:creationId xmlns:a16="http://schemas.microsoft.com/office/drawing/2014/main" id="{6A87725D-F9E9-4091-96F8-A4937CDAE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528" y="2362200"/>
            <a:ext cx="3352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）（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M+1)*M/2</a:t>
            </a:r>
          </a:p>
        </p:txBody>
      </p:sp>
      <p:sp>
        <p:nvSpPr>
          <p:cNvPr id="315410" name="Text Box 18">
            <a:extLst>
              <a:ext uri="{FF2B5EF4-FFF2-40B4-BE49-F238E27FC236}">
                <a16:creationId xmlns:a16="http://schemas.microsoft.com/office/drawing/2014/main" id="{B0F2651C-CE2E-48E6-9B30-807C156B4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528" y="3216275"/>
            <a:ext cx="3352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）（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N+1+1)*N+1/2</a:t>
            </a:r>
          </a:p>
        </p:txBody>
      </p:sp>
      <p:sp>
        <p:nvSpPr>
          <p:cNvPr id="315411" name="Text Box 19">
            <a:extLst>
              <a:ext uri="{FF2B5EF4-FFF2-40B4-BE49-F238E27FC236}">
                <a16:creationId xmlns:a16="http://schemas.microsoft.com/office/drawing/2014/main" id="{9CCF0587-5D9F-4AC0-ADC7-C27E9C18B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528" y="4130675"/>
            <a:ext cx="3352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）（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2+1+1)*2+1/2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5412" name="Text Box 20">
            <a:extLst>
              <a:ext uri="{FF2B5EF4-FFF2-40B4-BE49-F238E27FC236}">
                <a16:creationId xmlns:a16="http://schemas.microsoft.com/office/drawing/2014/main" id="{8B693F4E-44AE-4131-8BA3-0ADC45A9D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128" y="4572000"/>
            <a:ext cx="838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=8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5413" name="Text Box 21">
            <a:extLst>
              <a:ext uri="{FF2B5EF4-FFF2-40B4-BE49-F238E27FC236}">
                <a16:creationId xmlns:a16="http://schemas.microsoft.com/office/drawing/2014/main" id="{A4CE8764-3B09-4691-A0F9-2E375E07F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728" y="5105400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答：</a:t>
            </a:r>
          </a:p>
        </p:txBody>
      </p:sp>
      <p:sp>
        <p:nvSpPr>
          <p:cNvPr id="315414" name="Text Box 22">
            <a:extLst>
              <a:ext uri="{FF2B5EF4-FFF2-40B4-BE49-F238E27FC236}">
                <a16:creationId xmlns:a16="http://schemas.microsoft.com/office/drawing/2014/main" id="{532B54EA-2053-4A00-8D98-884F6410C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928" y="5121275"/>
            <a:ext cx="2286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执行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次</a:t>
            </a:r>
          </a:p>
        </p:txBody>
      </p:sp>
      <p:sp>
        <p:nvSpPr>
          <p:cNvPr id="315415" name="Text Box 23">
            <a:extLst>
              <a:ext uri="{FF2B5EF4-FFF2-40B4-BE49-F238E27FC236}">
                <a16:creationId xmlns:a16="http://schemas.microsoft.com/office/drawing/2014/main" id="{3AF422B3-8737-466A-9EB9-9582DDE7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928" y="5562600"/>
            <a:ext cx="2286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结果：</a:t>
            </a:r>
          </a:p>
        </p:txBody>
      </p:sp>
      <p:sp>
        <p:nvSpPr>
          <p:cNvPr id="315416" name="Text Box 24">
            <a:extLst>
              <a:ext uri="{FF2B5EF4-FFF2-40B4-BE49-F238E27FC236}">
                <a16:creationId xmlns:a16="http://schemas.microsoft.com/office/drawing/2014/main" id="{6819DEBD-BAFF-492D-B803-30A32ED98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928" y="6019800"/>
            <a:ext cx="8382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9</a:t>
            </a:r>
          </a:p>
        </p:txBody>
      </p:sp>
      <p:sp>
        <p:nvSpPr>
          <p:cNvPr id="315417" name="Text Box 25">
            <a:extLst>
              <a:ext uri="{FF2B5EF4-FFF2-40B4-BE49-F238E27FC236}">
                <a16:creationId xmlns:a16="http://schemas.microsoft.com/office/drawing/2014/main" id="{7BB58CFC-DF92-484C-B259-A43B2DD21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328" y="281940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latin typeface="Arial" charset="0"/>
                <a:ea typeface="宋体" charset="0"/>
              </a:rPr>
              <a:t>N+1 </a:t>
            </a:r>
            <a:r>
              <a:rPr lang="zh-CN" altLang="en-US">
                <a:solidFill>
                  <a:srgbClr val="000000"/>
                </a:solidFill>
                <a:latin typeface="Arial" charset="0"/>
                <a:ea typeface="华文中宋" charset="0"/>
                <a:cs typeface="华文中宋" charset="0"/>
                <a:sym typeface="Symbol" charset="0"/>
              </a:rPr>
              <a:t></a:t>
            </a:r>
            <a:r>
              <a:rPr lang="en-US" altLang="zh-CN">
                <a:solidFill>
                  <a:srgbClr val="3333CC"/>
                </a:solidFill>
                <a:latin typeface="Arial" charset="0"/>
                <a:ea typeface="楷体_GB2312" charset="0"/>
                <a:cs typeface="楷体_GB2312" charset="0"/>
                <a:sym typeface="Monotype Sorts" charset="0"/>
              </a:rPr>
              <a:t> M</a:t>
            </a:r>
          </a:p>
        </p:txBody>
      </p:sp>
      <p:sp>
        <p:nvSpPr>
          <p:cNvPr id="315418" name="Text Box 26">
            <a:extLst>
              <a:ext uri="{FF2B5EF4-FFF2-40B4-BE49-F238E27FC236}">
                <a16:creationId xmlns:a16="http://schemas.microsoft.com/office/drawing/2014/main" id="{E726018B-3547-43C6-A425-BBE4F76E8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528" y="3657600"/>
            <a:ext cx="121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latin typeface="Arial" charset="0"/>
                <a:ea typeface="宋体" charset="0"/>
              </a:rPr>
              <a:t>2 </a:t>
            </a:r>
            <a:r>
              <a:rPr lang="zh-CN" altLang="en-US">
                <a:solidFill>
                  <a:srgbClr val="000000"/>
                </a:solidFill>
                <a:latin typeface="Arial" charset="0"/>
                <a:ea typeface="华文中宋" charset="0"/>
                <a:cs typeface="华文中宋" charset="0"/>
                <a:sym typeface="Symbol" charset="0"/>
              </a:rPr>
              <a:t></a:t>
            </a:r>
            <a:r>
              <a:rPr lang="zh-CN" altLang="en-US">
                <a:solidFill>
                  <a:srgbClr val="3333CC"/>
                </a:solidFill>
                <a:latin typeface="Arial" charset="0"/>
                <a:ea typeface="楷体_GB2312" charset="0"/>
                <a:cs typeface="楷体_GB2312" charset="0"/>
                <a:sym typeface="Monotype Sorts" charset="0"/>
              </a:rPr>
              <a:t> </a:t>
            </a:r>
            <a:r>
              <a:rPr lang="en-US" altLang="zh-CN">
                <a:solidFill>
                  <a:srgbClr val="3333CC"/>
                </a:solidFill>
                <a:latin typeface="Arial" charset="0"/>
                <a:ea typeface="楷体_GB2312" charset="0"/>
                <a:cs typeface="楷体_GB2312" charset="0"/>
                <a:sym typeface="Monotype Sorts" charset="0"/>
              </a:rPr>
              <a:t>N</a:t>
            </a:r>
          </a:p>
        </p:txBody>
      </p:sp>
      <p:sp>
        <p:nvSpPr>
          <p:cNvPr id="315419" name="AutoShape 2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0871CF4-BFB3-4876-8196-C6AAF507F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432" y="6400800"/>
            <a:ext cx="685800" cy="457200"/>
          </a:xfrm>
          <a:prstGeom prst="actionButtonBackPrevious">
            <a:avLst/>
          </a:prstGeom>
          <a:solidFill>
            <a:srgbClr val="CCFFFF"/>
          </a:solidFill>
          <a:ln w="12700" cap="sq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5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5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5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5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5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5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5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5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5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5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8" grpId="0" autoUpdateAnimBg="0"/>
      <p:bldP spid="315400" grpId="0" animBg="1" autoUpdateAnimBg="0"/>
      <p:bldP spid="315408" grpId="0" autoUpdateAnimBg="0"/>
      <p:bldP spid="315409" grpId="0" autoUpdateAnimBg="0"/>
      <p:bldP spid="315410" grpId="0" autoUpdateAnimBg="0"/>
      <p:bldP spid="315411" grpId="0" autoUpdateAnimBg="0"/>
      <p:bldP spid="315412" grpId="0" autoUpdateAnimBg="0"/>
      <p:bldP spid="315413" grpId="0" autoUpdateAnimBg="0"/>
      <p:bldP spid="315414" grpId="0" autoUpdateAnimBg="0"/>
      <p:bldP spid="315415" grpId="0" autoUpdateAnimBg="0"/>
      <p:bldP spid="315416" grpId="0" animBg="1" autoUpdateAnimBg="0"/>
      <p:bldP spid="315417" grpId="0" autoUpdateAnimBg="0"/>
      <p:bldP spid="315418" grpId="0" autoUpdateAnimBg="0"/>
      <p:bldP spid="3154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3" name="Rectangle 5">
            <a:extLst>
              <a:ext uri="{FF2B5EF4-FFF2-40B4-BE49-F238E27FC236}">
                <a16:creationId xmlns:a16="http://schemas.microsoft.com/office/drawing/2014/main" id="{165DDCAE-AD38-4A23-B9C8-0BBA70A19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编译预处理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宏定义</a:t>
            </a:r>
          </a:p>
        </p:txBody>
      </p:sp>
      <p:sp>
        <p:nvSpPr>
          <p:cNvPr id="324614" name="Text Box 6">
            <a:extLst>
              <a:ext uri="{FF2B5EF4-FFF2-40B4-BE49-F238E27FC236}">
                <a16:creationId xmlns:a16="http://schemas.microsoft.com/office/drawing/2014/main" id="{76C7F437-AC75-428C-A6D8-623E5E737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77963"/>
            <a:ext cx="8458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 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写运行结果</a:t>
            </a:r>
          </a:p>
        </p:txBody>
      </p:sp>
      <p:sp>
        <p:nvSpPr>
          <p:cNvPr id="324615" name="Rectangle 7">
            <a:extLst>
              <a:ext uri="{FF2B5EF4-FFF2-40B4-BE49-F238E27FC236}">
                <a16:creationId xmlns:a16="http://schemas.microsoft.com/office/drawing/2014/main" id="{4C067E7E-BEEC-4F2C-B58B-281369969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60575"/>
            <a:ext cx="4038600" cy="4428000"/>
          </a:xfrm>
          <a:prstGeom prst="rect">
            <a:avLst/>
          </a:prstGeom>
          <a:noFill/>
          <a:ln w="76200" cap="sq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24616" name="Text Box 8">
            <a:extLst>
              <a:ext uri="{FF2B5EF4-FFF2-40B4-BE49-F238E27FC236}">
                <a16:creationId xmlns:a16="http://schemas.microsoft.com/office/drawing/2014/main" id="{EEB3A00C-A5DA-4277-8309-138C0DA06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03450"/>
            <a:ext cx="35814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#include &lt;iostream&gt;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std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 4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F(x) p*x*x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main()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{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m=2,n=4;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&lt;&lt;F(m-n)&lt;&lt;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endl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}</a:t>
            </a:r>
          </a:p>
        </p:txBody>
      </p:sp>
      <p:sp>
        <p:nvSpPr>
          <p:cNvPr id="324625" name="Text Box 17">
            <a:extLst>
              <a:ext uri="{FF2B5EF4-FFF2-40B4-BE49-F238E27FC236}">
                <a16:creationId xmlns:a16="http://schemas.microsoft.com/office/drawing/2014/main" id="{D63DE8DF-8A32-433E-8928-6EEBA0E11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62200"/>
            <a:ext cx="3352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F(m-n)</a:t>
            </a:r>
          </a:p>
        </p:txBody>
      </p:sp>
      <p:sp>
        <p:nvSpPr>
          <p:cNvPr id="324626" name="Text Box 18">
            <a:extLst>
              <a:ext uri="{FF2B5EF4-FFF2-40B4-BE49-F238E27FC236}">
                <a16:creationId xmlns:a16="http://schemas.microsoft.com/office/drawing/2014/main" id="{A082984E-7AA5-4CB1-A822-36F746995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213100"/>
            <a:ext cx="29527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p*m-n*m-n</a:t>
            </a:r>
          </a:p>
        </p:txBody>
      </p:sp>
      <p:sp>
        <p:nvSpPr>
          <p:cNvPr id="324627" name="Text Box 19">
            <a:extLst>
              <a:ext uri="{FF2B5EF4-FFF2-40B4-BE49-F238E27FC236}">
                <a16:creationId xmlns:a16="http://schemas.microsoft.com/office/drawing/2014/main" id="{6C9EBACB-8DA3-4D35-B145-BA17692E4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888" y="4683125"/>
            <a:ext cx="3352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4*m-n*m-n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4628" name="Text Box 20">
            <a:extLst>
              <a:ext uri="{FF2B5EF4-FFF2-40B4-BE49-F238E27FC236}">
                <a16:creationId xmlns:a16="http://schemas.microsoft.com/office/drawing/2014/main" id="{EFC68256-1981-4D65-9944-8F938790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5124450"/>
            <a:ext cx="285432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=4*2-4*2-4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=-4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4632" name="Text Box 24">
            <a:extLst>
              <a:ext uri="{FF2B5EF4-FFF2-40B4-BE49-F238E27FC236}">
                <a16:creationId xmlns:a16="http://schemas.microsoft.com/office/drawing/2014/main" id="{4AEFC723-D3FE-4362-8393-E95F78AED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6092825"/>
            <a:ext cx="1584325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-4</a:t>
            </a:r>
          </a:p>
        </p:txBody>
      </p:sp>
      <p:sp>
        <p:nvSpPr>
          <p:cNvPr id="324633" name="Text Box 25">
            <a:extLst>
              <a:ext uri="{FF2B5EF4-FFF2-40B4-BE49-F238E27FC236}">
                <a16:creationId xmlns:a16="http://schemas.microsoft.com/office/drawing/2014/main" id="{ACBE860E-1CC8-4DD3-997D-7F02F5173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81940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</a:rPr>
              <a:t>m-n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</a:t>
            </a:r>
            <a:r>
              <a:rPr lang="en-US" altLang="zh-CN">
                <a:solidFill>
                  <a:srgbClr val="3333CC"/>
                </a:solidFill>
                <a:ea typeface="楷体_GB2312" pitchFamily="49" charset="-122"/>
                <a:sym typeface="Monotype Sorts" charset="2"/>
              </a:rPr>
              <a:t>x</a:t>
            </a:r>
          </a:p>
        </p:txBody>
      </p:sp>
      <p:sp>
        <p:nvSpPr>
          <p:cNvPr id="324634" name="Text Box 26">
            <a:extLst>
              <a:ext uri="{FF2B5EF4-FFF2-40B4-BE49-F238E27FC236}">
                <a16:creationId xmlns:a16="http://schemas.microsoft.com/office/drawing/2014/main" id="{D5A625AD-042B-4B9C-8BCC-2E7FBCB71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210050"/>
            <a:ext cx="121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latin typeface="Arial" charset="0"/>
                <a:ea typeface="宋体" charset="0"/>
              </a:rPr>
              <a:t>4 </a:t>
            </a:r>
            <a:r>
              <a:rPr lang="zh-CN" altLang="en-US">
                <a:solidFill>
                  <a:srgbClr val="000000"/>
                </a:solidFill>
                <a:latin typeface="Arial" charset="0"/>
                <a:ea typeface="华文中宋" charset="0"/>
                <a:cs typeface="华文中宋" charset="0"/>
                <a:sym typeface="Symbol" charset="0"/>
              </a:rPr>
              <a:t></a:t>
            </a:r>
            <a:r>
              <a:rPr lang="zh-CN" altLang="en-US">
                <a:solidFill>
                  <a:srgbClr val="3333CC"/>
                </a:solidFill>
                <a:latin typeface="Arial" charset="0"/>
                <a:ea typeface="楷体_GB2312" charset="0"/>
                <a:cs typeface="楷体_GB2312" charset="0"/>
                <a:sym typeface="Monotype Sorts" charset="0"/>
              </a:rPr>
              <a:t> </a:t>
            </a:r>
            <a:r>
              <a:rPr lang="en-US" altLang="zh-CN">
                <a:solidFill>
                  <a:srgbClr val="3333CC"/>
                </a:solidFill>
                <a:latin typeface="Arial" charset="0"/>
                <a:ea typeface="楷体_GB2312" charset="0"/>
                <a:cs typeface="楷体_GB2312" charset="0"/>
                <a:sym typeface="Monotype Sorts" charset="0"/>
              </a:rPr>
              <a:t>p</a:t>
            </a:r>
          </a:p>
        </p:txBody>
      </p:sp>
      <p:sp>
        <p:nvSpPr>
          <p:cNvPr id="324635" name="Text Box 27">
            <a:extLst>
              <a:ext uri="{FF2B5EF4-FFF2-40B4-BE49-F238E27FC236}">
                <a16:creationId xmlns:a16="http://schemas.microsoft.com/office/drawing/2014/main" id="{7C7A82B8-FB20-4860-9F7F-65E3BE89B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716338"/>
            <a:ext cx="3352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p*m-n*m-n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4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4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4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4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4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4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4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4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4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4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4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4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46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46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46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46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4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4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4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4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4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4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4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4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4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4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4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4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4" grpId="0" autoUpdateAnimBg="0"/>
      <p:bldP spid="324615" grpId="0" animBg="1"/>
      <p:bldP spid="324616" grpId="0" build="p" autoUpdateAnimBg="0"/>
      <p:bldP spid="324625" grpId="0" autoUpdateAnimBg="0"/>
      <p:bldP spid="324626" grpId="0" autoUpdateAnimBg="0"/>
      <p:bldP spid="324627" grpId="0" autoUpdateAnimBg="0"/>
      <p:bldP spid="324628" grpId="0" build="p" autoUpdateAnimBg="0"/>
      <p:bldP spid="324632" grpId="0" animBg="1" autoUpdateAnimBg="0"/>
      <p:bldP spid="324633" grpId="0" autoUpdateAnimBg="0"/>
      <p:bldP spid="324634" grpId="0" autoUpdateAnimBg="0"/>
      <p:bldP spid="32463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3" name="Rectangle 5">
            <a:extLst>
              <a:ext uri="{FF2B5EF4-FFF2-40B4-BE49-F238E27FC236}">
                <a16:creationId xmlns:a16="http://schemas.microsoft.com/office/drawing/2014/main" id="{026EB286-09E9-46CA-B9FE-7723499FB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本周上机作业</a:t>
            </a:r>
          </a:p>
        </p:txBody>
      </p:sp>
      <p:sp>
        <p:nvSpPr>
          <p:cNvPr id="324614" name="Text Box 6">
            <a:extLst>
              <a:ext uri="{FF2B5EF4-FFF2-40B4-BE49-F238E27FC236}">
                <a16:creationId xmlns:a16="http://schemas.microsoft.com/office/drawing/2014/main" id="{B4D9DCDF-ACE3-4CA4-9CE7-92AB41120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77963"/>
            <a:ext cx="845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平台中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函数作业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C5ACACC5-180A-4013-B255-53990CB1B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56667"/>
              </p:ext>
            </p:extLst>
          </p:nvPr>
        </p:nvGraphicFramePr>
        <p:xfrm>
          <a:off x="3779912" y="4761770"/>
          <a:ext cx="5186895" cy="1979598"/>
        </p:xfrm>
        <a:graphic>
          <a:graphicData uri="http://schemas.openxmlformats.org/drawingml/2006/table">
            <a:tbl>
              <a:tblPr firstRow="1" bandRow="1"/>
              <a:tblGrid>
                <a:gridCol w="1442479">
                  <a:extLst>
                    <a:ext uri="{9D8B030D-6E8A-4147-A177-3AD203B41FA5}">
                      <a16:colId xmlns:a16="http://schemas.microsoft.com/office/drawing/2014/main" val="3032618309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980842908"/>
                    </a:ext>
                  </a:extLst>
                </a:gridCol>
              </a:tblGrid>
              <a:tr h="64737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09872"/>
                  </a:ext>
                </a:extLst>
              </a:tr>
              <a:tr h="44407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259719"/>
                  </a:ext>
                </a:extLst>
              </a:tr>
              <a:tr h="44407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919889"/>
                  </a:ext>
                </a:extLst>
              </a:tr>
              <a:tr h="444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77453"/>
                  </a:ext>
                </a:extLst>
              </a:tr>
            </a:tbl>
          </a:graphicData>
        </a:graphic>
      </p:graphicFrame>
      <p:sp>
        <p:nvSpPr>
          <p:cNvPr id="27" name="Rectangle 13">
            <a:extLst>
              <a:ext uri="{FF2B5EF4-FFF2-40B4-BE49-F238E27FC236}">
                <a16:creationId xmlns:a16="http://schemas.microsoft.com/office/drawing/2014/main" id="{68C4AED7-3DF2-4E3B-AAE9-A56F3E71A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264" y="370508"/>
            <a:ext cx="1557337" cy="3238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59" name="Rectangle 13">
            <a:extLst>
              <a:ext uri="{FF2B5EF4-FFF2-40B4-BE49-F238E27FC236}">
                <a16:creationId xmlns:a16="http://schemas.microsoft.com/office/drawing/2014/main" id="{36D81FA0-0278-4AFD-BA5C-C6CF59B9A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246" y="6022106"/>
            <a:ext cx="1728788" cy="50323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&amp;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数组元素</a:t>
            </a:r>
            <a:endParaRPr lang="zh-CN" altLang="en-US" dirty="0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2802" name="Rectangle 2">
            <a:extLst>
              <a:ext uri="{FF2B5EF4-FFF2-40B4-BE49-F238E27FC236}">
                <a16:creationId xmlns:a16="http://schemas.microsoft.com/office/drawing/2014/main" id="{177B2AEE-5C2C-4EED-8E33-9C7A5461F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9A177740-0C3D-44B6-B8A7-4721706C5FA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2804" name="Line 4">
            <a:extLst>
              <a:ext uri="{FF2B5EF4-FFF2-40B4-BE49-F238E27FC236}">
                <a16:creationId xmlns:a16="http://schemas.microsoft.com/office/drawing/2014/main" id="{1416784D-D04B-4E7F-9DCC-3B1E0B627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32805" name="Rectangle 5">
            <a:extLst>
              <a:ext uri="{FF2B5EF4-FFF2-40B4-BE49-F238E27FC236}">
                <a16:creationId xmlns:a16="http://schemas.microsoft.com/office/drawing/2014/main" id="{7C7555EC-6BF0-4846-B9A3-8033FCC0E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0638"/>
            <a:ext cx="8305800" cy="858838"/>
          </a:xfrm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调用函数</a:t>
            </a:r>
          </a:p>
        </p:txBody>
      </p:sp>
      <p:sp>
        <p:nvSpPr>
          <p:cNvPr id="41" name="圆角矩形 20">
            <a:extLst>
              <a:ext uri="{FF2B5EF4-FFF2-40B4-BE49-F238E27FC236}">
                <a16:creationId xmlns:a16="http://schemas.microsoft.com/office/drawing/2014/main" id="{1661EE1E-3BB7-440D-A092-F5EBCCC66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908720"/>
            <a:ext cx="3512641" cy="466130"/>
          </a:xfrm>
          <a:prstGeom prst="roundRect">
            <a:avLst>
              <a:gd name="adj" fmla="val 250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声明被调用函数</a:t>
            </a:r>
            <a:endParaRPr lang="en-US" altLang="zh-CN" dirty="0">
              <a:solidFill>
                <a:srgbClr val="660066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圆角矩形 20">
            <a:extLst>
              <a:ext uri="{FF2B5EF4-FFF2-40B4-BE49-F238E27FC236}">
                <a16:creationId xmlns:a16="http://schemas.microsoft.com/office/drawing/2014/main" id="{69A250AC-08D0-4453-89EA-1DC28B80E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4691062"/>
            <a:ext cx="3016227" cy="839033"/>
          </a:xfrm>
          <a:prstGeom prst="roundRect">
            <a:avLst>
              <a:gd name="adj" fmla="val 250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形参是数组要求实参的形式</a:t>
            </a:r>
            <a:endParaRPr lang="en-US" altLang="zh-CN" dirty="0">
              <a:solidFill>
                <a:srgbClr val="660066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Rectangle 13">
            <a:extLst>
              <a:ext uri="{FF2B5EF4-FFF2-40B4-BE49-F238E27FC236}">
                <a16:creationId xmlns:a16="http://schemas.microsoft.com/office/drawing/2014/main" id="{CEF6222E-7E2C-4B8B-AB8C-31F58A02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15" y="2274293"/>
            <a:ext cx="790575" cy="4065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9" name="Text Box 14">
            <a:extLst>
              <a:ext uri="{FF2B5EF4-FFF2-40B4-BE49-F238E27FC236}">
                <a16:creationId xmlns:a16="http://schemas.microsoft.com/office/drawing/2014/main" id="{5E99F6D6-219A-44B2-B4AB-162B4E6F8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40" y="2227017"/>
            <a:ext cx="4019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float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aver(</a:t>
            </a:r>
            <a:r>
              <a:rPr lang="en-US" altLang="zh-CN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[ ], </a:t>
            </a:r>
            <a:r>
              <a:rPr lang="en-US" altLang="zh-CN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)</a:t>
            </a:r>
          </a:p>
        </p:txBody>
      </p:sp>
      <p:sp>
        <p:nvSpPr>
          <p:cNvPr id="51" name="Rectangle 31">
            <a:extLst>
              <a:ext uri="{FF2B5EF4-FFF2-40B4-BE49-F238E27FC236}">
                <a16:creationId xmlns:a16="http://schemas.microsoft.com/office/drawing/2014/main" id="{9A627162-6C5D-4718-AFA7-3BCC61774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718" y="934175"/>
            <a:ext cx="3808811" cy="3416320"/>
          </a:xfrm>
          <a:prstGeom prst="rect">
            <a:avLst/>
          </a:prstGeom>
          <a:noFill/>
          <a:ln w="76200" cap="sq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……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main( )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{   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s[5]={1,3,2,0,7};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0000CC"/>
                </a:solidFill>
              </a:rPr>
              <a:t>float</a:t>
            </a:r>
            <a:r>
              <a:rPr lang="en-US" altLang="zh-CN" dirty="0">
                <a:solidFill>
                  <a:srgbClr val="000000"/>
                </a:solidFill>
              </a:rPr>
              <a:t> aver(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[ ],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&lt;&lt;aver(s,5);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&lt;&lt;aver(&amp;s[2],3);  }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</a:rPr>
              <a:t>float</a:t>
            </a:r>
            <a:r>
              <a:rPr lang="en-US" altLang="zh-CN" dirty="0">
                <a:solidFill>
                  <a:srgbClr val="000000"/>
                </a:solidFill>
              </a:rPr>
              <a:t> aver(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a[ ],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n)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{  ……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en-US" altLang="zh-CN" dirty="0">
                <a:solidFill>
                  <a:srgbClr val="0000CC"/>
                </a:solidFill>
              </a:rPr>
              <a:t>return</a:t>
            </a:r>
            <a:r>
              <a:rPr lang="en-US" altLang="zh-CN" dirty="0">
                <a:solidFill>
                  <a:srgbClr val="000000"/>
                </a:solidFill>
              </a:rPr>
              <a:t> p;  }</a:t>
            </a:r>
          </a:p>
        </p:txBody>
      </p:sp>
      <p:sp>
        <p:nvSpPr>
          <p:cNvPr id="42" name="圆角矩形 20">
            <a:extLst>
              <a:ext uri="{FF2B5EF4-FFF2-40B4-BE49-F238E27FC236}">
                <a16:creationId xmlns:a16="http://schemas.microsoft.com/office/drawing/2014/main" id="{E9EBD236-695E-4BAC-8451-81D9EE382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64" y="2708920"/>
            <a:ext cx="4189412" cy="466130"/>
          </a:xfrm>
          <a:prstGeom prst="roundRect">
            <a:avLst>
              <a:gd name="adj" fmla="val 250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选用合适的函数调用应用方式</a:t>
            </a:r>
          </a:p>
        </p:txBody>
      </p:sp>
      <p:sp>
        <p:nvSpPr>
          <p:cNvPr id="40" name="Text Box 21">
            <a:hlinkClick r:id="rId2" action="ppaction://hlinksldjump"/>
            <a:extLst>
              <a:ext uri="{FF2B5EF4-FFF2-40B4-BE49-F238E27FC236}">
                <a16:creationId xmlns:a16="http://schemas.microsoft.com/office/drawing/2014/main" id="{47FE68A4-0A23-41AA-A9C8-FBE41E564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025" y="5949629"/>
            <a:ext cx="1179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格式：</a:t>
            </a:r>
          </a:p>
        </p:txBody>
      </p:sp>
      <p:sp>
        <p:nvSpPr>
          <p:cNvPr id="52" name="Text Box 23">
            <a:hlinkClick r:id="rId3" action="ppaction://hlinksldjump"/>
            <a:extLst>
              <a:ext uri="{FF2B5EF4-FFF2-40B4-BE49-F238E27FC236}">
                <a16:creationId xmlns:a16="http://schemas.microsoft.com/office/drawing/2014/main" id="{7FF5B2F2-21B9-4DA8-BFB1-47CF37BEB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7" y="5579947"/>
            <a:ext cx="3018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eaLnBrk="1" hangingPunct="1">
              <a:spcBef>
                <a:spcPts val="0"/>
              </a:spcBef>
              <a:defRPr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数组元素的地址</a:t>
            </a:r>
          </a:p>
        </p:txBody>
      </p:sp>
      <p:sp>
        <p:nvSpPr>
          <p:cNvPr id="55" name="Text Box 74">
            <a:hlinkClick r:id="rId4" action="ppaction://hlinksldjump"/>
            <a:extLst>
              <a:ext uri="{FF2B5EF4-FFF2-40B4-BE49-F238E27FC236}">
                <a16:creationId xmlns:a16="http://schemas.microsoft.com/office/drawing/2014/main" id="{57E96203-5EE5-4327-8A58-A1E682B3C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12" y="6284168"/>
            <a:ext cx="113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&amp;s[2]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sp>
        <p:nvSpPr>
          <p:cNvPr id="56" name="Text Box 74">
            <a:hlinkClick r:id="rId4" action="ppaction://hlinksldjump"/>
            <a:extLst>
              <a:ext uri="{FF2B5EF4-FFF2-40B4-BE49-F238E27FC236}">
                <a16:creationId xmlns:a16="http://schemas.microsoft.com/office/drawing/2014/main" id="{F5F3216E-DC98-4507-B255-D34410CBF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39" y="6260130"/>
            <a:ext cx="26781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s[2]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单元的地址</a:t>
            </a:r>
          </a:p>
        </p:txBody>
      </p:sp>
      <p:sp>
        <p:nvSpPr>
          <p:cNvPr id="57" name="Text Box 74">
            <a:hlinkClick r:id="rId4" action="ppaction://hlinksldjump"/>
            <a:extLst>
              <a:ext uri="{FF2B5EF4-FFF2-40B4-BE49-F238E27FC236}">
                <a16:creationId xmlns:a16="http://schemas.microsoft.com/office/drawing/2014/main" id="{048E3D1F-710E-4CE9-BE02-D08757517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9068" y="5852120"/>
            <a:ext cx="113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&amp;s[0]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sp>
        <p:nvSpPr>
          <p:cNvPr id="58" name="Text Box 74">
            <a:hlinkClick r:id="rId4" action="ppaction://hlinksldjump"/>
            <a:extLst>
              <a:ext uri="{FF2B5EF4-FFF2-40B4-BE49-F238E27FC236}">
                <a16:creationId xmlns:a16="http://schemas.microsoft.com/office/drawing/2014/main" id="{2A9FC253-E81D-4A6E-94B3-16BBC64FE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800" y="5826337"/>
            <a:ext cx="37250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s[0]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单元的地址（首地址）</a:t>
            </a:r>
          </a:p>
        </p:txBody>
      </p:sp>
      <p:sp>
        <p:nvSpPr>
          <p:cNvPr id="60" name="Text Box 74">
            <a:hlinkClick r:id="rId4" action="ppaction://hlinksldjump"/>
            <a:extLst>
              <a:ext uri="{FF2B5EF4-FFF2-40B4-BE49-F238E27FC236}">
                <a16:creationId xmlns:a16="http://schemas.microsoft.com/office/drawing/2014/main" id="{12BFA555-EE26-4C3E-870D-095CB6E2F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150" y="5446850"/>
            <a:ext cx="113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s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E0E3B15A-CAAE-4655-86E6-476075DF3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1700808"/>
            <a:ext cx="3644081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类型</a:t>
            </a:r>
            <a:r>
              <a:rPr lang="en-US" altLang="zh-CN" dirty="0">
                <a:ea typeface="仿宋_GB2312" pitchFamily="49" charset="-122"/>
              </a:rPr>
              <a:t>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函数名</a:t>
            </a:r>
            <a:r>
              <a:rPr lang="en-US" altLang="zh-CN" dirty="0">
                <a:ea typeface="仿宋_GB2312" pitchFamily="49" charset="-122"/>
              </a:rPr>
              <a:t>(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参数类型表</a:t>
            </a:r>
            <a:r>
              <a:rPr lang="en-US" altLang="zh-CN" dirty="0">
                <a:ea typeface="仿宋_GB2312" pitchFamily="49" charset="-122"/>
              </a:rPr>
              <a:t>);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3464FE3D-46D1-47D4-B0D6-766E84CAB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89" y="2228147"/>
            <a:ext cx="633412" cy="36988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如： </a:t>
            </a:r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圆角矩形 20">
            <a:extLst>
              <a:ext uri="{FF2B5EF4-FFF2-40B4-BE49-F238E27FC236}">
                <a16:creationId xmlns:a16="http://schemas.microsoft.com/office/drawing/2014/main" id="{D7653D8C-A290-4CFB-A190-BB5E428E1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1268760"/>
            <a:ext cx="2835275" cy="512763"/>
          </a:xfrm>
          <a:prstGeom prst="roundRect">
            <a:avLst>
              <a:gd name="adj" fmla="val 2504"/>
            </a:avLst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格式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C7528B9-2FE5-47EE-BCF9-15A68BC59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59236"/>
              </p:ext>
            </p:extLst>
          </p:nvPr>
        </p:nvGraphicFramePr>
        <p:xfrm>
          <a:off x="384833" y="3189621"/>
          <a:ext cx="4757721" cy="1535523"/>
        </p:xfrm>
        <a:graphic>
          <a:graphicData uri="http://schemas.openxmlformats.org/drawingml/2006/table">
            <a:tbl>
              <a:tblPr firstRow="1" bandRow="1"/>
              <a:tblGrid>
                <a:gridCol w="2527682">
                  <a:extLst>
                    <a:ext uri="{9D8B030D-6E8A-4147-A177-3AD203B41FA5}">
                      <a16:colId xmlns:a16="http://schemas.microsoft.com/office/drawing/2014/main" val="3032618309"/>
                    </a:ext>
                  </a:extLst>
                </a:gridCol>
                <a:gridCol w="2230039">
                  <a:extLst>
                    <a:ext uri="{9D8B030D-6E8A-4147-A177-3AD203B41FA5}">
                      <a16:colId xmlns:a16="http://schemas.microsoft.com/office/drawing/2014/main" val="2980842908"/>
                    </a:ext>
                  </a:extLst>
                </a:gridCol>
              </a:tblGrid>
              <a:tr h="64737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F4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09872"/>
                  </a:ext>
                </a:extLst>
              </a:tr>
              <a:tr h="44407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F4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259719"/>
                  </a:ext>
                </a:extLst>
              </a:tr>
              <a:tr h="44407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919889"/>
                  </a:ext>
                </a:extLst>
              </a:tr>
            </a:tbl>
          </a:graphicData>
        </a:graphic>
      </p:graphicFrame>
      <p:sp>
        <p:nvSpPr>
          <p:cNvPr id="32" name="Text Box 33">
            <a:extLst>
              <a:ext uri="{FF2B5EF4-FFF2-40B4-BE49-F238E27FC236}">
                <a16:creationId xmlns:a16="http://schemas.microsoft.com/office/drawing/2014/main" id="{F1304176-40D7-403F-A331-A870A7D05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27" y="3816959"/>
            <a:ext cx="29427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char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</a:t>
            </a:r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804D7257-D4BE-4F25-B229-29905D60E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288" y="3837919"/>
            <a:ext cx="1732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just"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作表达式</a:t>
            </a:r>
            <a:endParaRPr lang="en-US" altLang="zh-CN" dirty="0"/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3727A933-A3ED-4052-B040-8B062CF0F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652" y="4245308"/>
            <a:ext cx="112548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algn="just"/>
            <a:r>
              <a:rPr lang="en-US" altLang="zh-CN" dirty="0">
                <a:latin typeface="+mn-lt"/>
              </a:rPr>
              <a:t>void</a:t>
            </a:r>
          </a:p>
        </p:txBody>
      </p:sp>
      <p:sp>
        <p:nvSpPr>
          <p:cNvPr id="36" name="Text Box 33">
            <a:extLst>
              <a:ext uri="{FF2B5EF4-FFF2-40B4-BE49-F238E27FC236}">
                <a16:creationId xmlns:a16="http://schemas.microsoft.com/office/drawing/2014/main" id="{3AF89380-D237-42FE-B450-D5A501053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51" y="3261565"/>
            <a:ext cx="20479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 子函数类型</a:t>
            </a:r>
            <a:endParaRPr lang="en-US" altLang="zh-CN" dirty="0"/>
          </a:p>
        </p:txBody>
      </p:sp>
      <p:sp>
        <p:nvSpPr>
          <p:cNvPr id="37" name="Text Box 33">
            <a:extLst>
              <a:ext uri="{FF2B5EF4-FFF2-40B4-BE49-F238E27FC236}">
                <a16:creationId xmlns:a16="http://schemas.microsoft.com/office/drawing/2014/main" id="{4BE1D09D-F4D1-4F05-93D6-32A07062D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515" y="3261564"/>
            <a:ext cx="24515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调用应用方式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Text Box 34">
            <a:extLst>
              <a:ext uri="{FF2B5EF4-FFF2-40B4-BE49-F238E27FC236}">
                <a16:creationId xmlns:a16="http://schemas.microsoft.com/office/drawing/2014/main" id="{7CC3E137-782A-4C1E-B02E-1FB50321D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174" y="4236908"/>
            <a:ext cx="13316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just"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作语句</a:t>
            </a:r>
            <a:endParaRPr lang="en-US" altLang="zh-CN" dirty="0"/>
          </a:p>
        </p:txBody>
      </p:sp>
      <p:sp>
        <p:nvSpPr>
          <p:cNvPr id="39" name="Text Box 74">
            <a:hlinkClick r:id="rId4" action="ppaction://hlinksldjump"/>
            <a:extLst>
              <a:ext uri="{FF2B5EF4-FFF2-40B4-BE49-F238E27FC236}">
                <a16:creationId xmlns:a16="http://schemas.microsoft.com/office/drawing/2014/main" id="{39A01835-F587-4DE5-BC74-5032379A2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3176" y="5373216"/>
            <a:ext cx="37250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s[0]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单元的地址（首地址）</a:t>
            </a:r>
          </a:p>
        </p:txBody>
      </p:sp>
      <p:sp>
        <p:nvSpPr>
          <p:cNvPr id="54" name="Text Box 33">
            <a:extLst>
              <a:ext uri="{FF2B5EF4-FFF2-40B4-BE49-F238E27FC236}">
                <a16:creationId xmlns:a16="http://schemas.microsoft.com/office/drawing/2014/main" id="{92693C64-2DEA-45A5-8C3D-AE532BDF8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630" y="4869160"/>
            <a:ext cx="20479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 实参</a:t>
            </a:r>
            <a:endParaRPr lang="en-US" altLang="zh-CN" dirty="0"/>
          </a:p>
        </p:txBody>
      </p:sp>
      <p:sp>
        <p:nvSpPr>
          <p:cNvPr id="63" name="Text Box 33">
            <a:extLst>
              <a:ext uri="{FF2B5EF4-FFF2-40B4-BE49-F238E27FC236}">
                <a16:creationId xmlns:a16="http://schemas.microsoft.com/office/drawing/2014/main" id="{686C85AF-D1DB-4A53-B1C3-FDB35D260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7595" y="4833713"/>
            <a:ext cx="19442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含义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9" grpId="0" animBg="1"/>
      <p:bldP spid="41" grpId="0" build="p"/>
      <p:bldP spid="47" grpId="0" build="p"/>
      <p:bldP spid="48" grpId="0" animBg="1"/>
      <p:bldP spid="49" grpId="0" autoUpdateAnimBg="0"/>
      <p:bldP spid="51" grpId="0" uiExpand="1" build="p" animBg="1" autoUpdateAnimBg="0"/>
      <p:bldP spid="42" grpId="0" build="p"/>
      <p:bldP spid="40" grpId="0" autoUpdateAnimBg="0"/>
      <p:bldP spid="52" grpId="0" autoUpdateAnimBg="0"/>
      <p:bldP spid="55" grpId="0" autoUpdateAnimBg="0"/>
      <p:bldP spid="56" grpId="0" autoUpdateAnimBg="0"/>
      <p:bldP spid="57" grpId="0" autoUpdateAnimBg="0"/>
      <p:bldP spid="58" grpId="0" build="p" autoUpdateAnimBg="0"/>
      <p:bldP spid="60" grpId="0" autoUpdateAnimBg="0"/>
      <p:bldP spid="30" grpId="0" animBg="1" autoUpdateAnimBg="0"/>
      <p:bldP spid="31" grpId="0" build="p" animBg="1" autoUpdateAnimBg="0"/>
      <p:bldP spid="33" grpId="0" build="p"/>
      <p:bldP spid="32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build="p" autoUpdateAnimBg="0"/>
      <p:bldP spid="54" grpId="0" autoUpdateAnimBg="0"/>
      <p:bldP spid="6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F466A9DE-BBF5-48AD-80F5-41DD2EC9A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D016FCBB-15EF-496A-8812-3DC69D48A0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2804" name="Line 4">
            <a:extLst>
              <a:ext uri="{FF2B5EF4-FFF2-40B4-BE49-F238E27FC236}">
                <a16:creationId xmlns:a16="http://schemas.microsoft.com/office/drawing/2014/main" id="{E4F543DB-C940-44B5-83F7-A3F81BD83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32805" name="Rectangle 5">
            <a:extLst>
              <a:ext uri="{FF2B5EF4-FFF2-40B4-BE49-F238E27FC236}">
                <a16:creationId xmlns:a16="http://schemas.microsoft.com/office/drawing/2014/main" id="{0A52A01B-8ED9-4727-BF4E-724BD3C08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0638"/>
            <a:ext cx="8305800" cy="858838"/>
          </a:xfrm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函数间数据联系</a:t>
            </a:r>
          </a:p>
        </p:txBody>
      </p:sp>
      <p:sp>
        <p:nvSpPr>
          <p:cNvPr id="41" name="圆角矩形 20">
            <a:extLst>
              <a:ext uri="{FF2B5EF4-FFF2-40B4-BE49-F238E27FC236}">
                <a16:creationId xmlns:a16="http://schemas.microsoft.com/office/drawing/2014/main" id="{F064F922-02D7-4211-8D0F-1B6F9998E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896938"/>
            <a:ext cx="4683125" cy="660400"/>
          </a:xfrm>
          <a:prstGeom prst="roundRect">
            <a:avLst>
              <a:gd name="adj" fmla="val 250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形参是数组</a:t>
            </a:r>
            <a:endParaRPr lang="en-US" altLang="zh-CN" dirty="0">
              <a:solidFill>
                <a:srgbClr val="660066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983ED3C3-1490-48C3-B477-1D7E61B95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206" y="1628800"/>
            <a:ext cx="4176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形参是一维数组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Rectangle 31">
            <a:extLst>
              <a:ext uri="{FF2B5EF4-FFF2-40B4-BE49-F238E27FC236}">
                <a16:creationId xmlns:a16="http://schemas.microsoft.com/office/drawing/2014/main" id="{FE92A4DD-8CE8-453D-9C14-B02093DAA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484784"/>
            <a:ext cx="3942491" cy="5093702"/>
          </a:xfrm>
          <a:prstGeom prst="rect">
            <a:avLst/>
          </a:prstGeom>
          <a:noFill/>
          <a:ln w="76200" cap="sq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……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main( )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{  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s[5]={1,3,2,0,7};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0000CC"/>
                </a:solidFill>
              </a:rPr>
              <a:t>float</a:t>
            </a:r>
            <a:r>
              <a:rPr lang="en-US" altLang="zh-CN" dirty="0">
                <a:solidFill>
                  <a:srgbClr val="000000"/>
                </a:solidFill>
              </a:rPr>
              <a:t> aver(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[ ],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&lt;&lt;aver(s,5);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&lt;&lt;aver(&amp;s[2],3);  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CC"/>
                </a:solidFill>
              </a:rPr>
              <a:t>float</a:t>
            </a:r>
            <a:r>
              <a:rPr lang="en-US" altLang="zh-CN" dirty="0">
                <a:solidFill>
                  <a:srgbClr val="000000"/>
                </a:solidFill>
              </a:rPr>
              <a:t> aver(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a[ ],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n)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{ 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…… 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en-US" altLang="zh-CN" dirty="0">
                <a:solidFill>
                  <a:srgbClr val="0000CC"/>
                </a:solidFill>
              </a:rPr>
              <a:t>return</a:t>
            </a:r>
            <a:r>
              <a:rPr lang="en-US" altLang="zh-CN" dirty="0">
                <a:solidFill>
                  <a:srgbClr val="000000"/>
                </a:solidFill>
              </a:rPr>
              <a:t> p; 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}</a:t>
            </a:r>
          </a:p>
        </p:txBody>
      </p:sp>
      <p:sp>
        <p:nvSpPr>
          <p:cNvPr id="54" name="AutoShape 34">
            <a:extLst>
              <a:ext uri="{FF2B5EF4-FFF2-40B4-BE49-F238E27FC236}">
                <a16:creationId xmlns:a16="http://schemas.microsoft.com/office/drawing/2014/main" id="{469EA326-1288-4E52-A247-9EC471204EB7}"/>
              </a:ext>
            </a:extLst>
          </p:cNvPr>
          <p:cNvSpPr>
            <a:spLocks/>
          </p:cNvSpPr>
          <p:nvPr/>
        </p:nvSpPr>
        <p:spPr bwMode="auto">
          <a:xfrm>
            <a:off x="1619672" y="5013176"/>
            <a:ext cx="2376264" cy="433388"/>
          </a:xfrm>
          <a:prstGeom prst="callout1">
            <a:avLst>
              <a:gd name="adj1" fmla="val -10550"/>
              <a:gd name="adj2" fmla="val 65013"/>
              <a:gd name="adj3" fmla="val -10549"/>
              <a:gd name="adj4" fmla="val 23405"/>
            </a:avLst>
          </a:prstGeom>
          <a:noFill/>
          <a:ln w="2857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仿宋_GB2312" charset="0"/>
              </a:rPr>
              <a:t>形参是一维数组</a:t>
            </a:r>
          </a:p>
        </p:txBody>
      </p:sp>
      <p:sp>
        <p:nvSpPr>
          <p:cNvPr id="55" name="Text Box 22">
            <a:extLst>
              <a:ext uri="{FF2B5EF4-FFF2-40B4-BE49-F238E27FC236}">
                <a16:creationId xmlns:a16="http://schemas.microsoft.com/office/drawing/2014/main" id="{8155DB4C-DA95-482D-BC90-5627EBDDF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060554"/>
            <a:ext cx="4176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实参是一维数组某元素的地址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AutoShape 34">
            <a:extLst>
              <a:ext uri="{FF2B5EF4-FFF2-40B4-BE49-F238E27FC236}">
                <a16:creationId xmlns:a16="http://schemas.microsoft.com/office/drawing/2014/main" id="{E256AD84-F602-4109-9709-20CE0EE7AB96}"/>
              </a:ext>
            </a:extLst>
          </p:cNvPr>
          <p:cNvSpPr>
            <a:spLocks/>
          </p:cNvSpPr>
          <p:nvPr/>
        </p:nvSpPr>
        <p:spPr bwMode="auto">
          <a:xfrm>
            <a:off x="3347864" y="3447866"/>
            <a:ext cx="2189163" cy="433388"/>
          </a:xfrm>
          <a:prstGeom prst="callout1">
            <a:avLst>
              <a:gd name="adj1" fmla="val 85567"/>
              <a:gd name="adj2" fmla="val -13872"/>
              <a:gd name="adj3" fmla="val 87913"/>
              <a:gd name="adj4" fmla="val -30884"/>
            </a:avLst>
          </a:prstGeom>
          <a:noFill/>
          <a:ln w="2857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99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panose="02010609060101010101" pitchFamily="49" charset="-122"/>
                <a:cs typeface="仿宋_GB2312" charset="0"/>
              </a:rPr>
              <a:t>s[0]</a:t>
            </a:r>
            <a:r>
              <a:rPr lang="zh-CN" alt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仿宋_GB2312" charset="0"/>
              </a:rPr>
              <a:t>地址</a:t>
            </a:r>
          </a:p>
        </p:txBody>
      </p:sp>
      <p:sp>
        <p:nvSpPr>
          <p:cNvPr id="58" name="AutoShape 34">
            <a:extLst>
              <a:ext uri="{FF2B5EF4-FFF2-40B4-BE49-F238E27FC236}">
                <a16:creationId xmlns:a16="http://schemas.microsoft.com/office/drawing/2014/main" id="{E64F970A-34CD-43E5-874A-465C9A2F2946}"/>
              </a:ext>
            </a:extLst>
          </p:cNvPr>
          <p:cNvSpPr>
            <a:spLocks/>
          </p:cNvSpPr>
          <p:nvPr/>
        </p:nvSpPr>
        <p:spPr bwMode="auto">
          <a:xfrm>
            <a:off x="2069237" y="4246303"/>
            <a:ext cx="2376264" cy="433388"/>
          </a:xfrm>
          <a:prstGeom prst="callout1">
            <a:avLst>
              <a:gd name="adj1" fmla="val -10550"/>
              <a:gd name="adj2" fmla="val 65013"/>
              <a:gd name="adj3" fmla="val -10549"/>
              <a:gd name="adj4" fmla="val 23405"/>
            </a:avLst>
          </a:prstGeom>
          <a:noFill/>
          <a:ln w="2857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99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行楷" panose="02010800040101010101" pitchFamily="2" charset="-122"/>
                <a:cs typeface="Arial" panose="020B0604020202020204" pitchFamily="34" charset="0"/>
              </a:rPr>
              <a:t>s[2]</a:t>
            </a:r>
            <a:r>
              <a:rPr lang="zh-CN" alt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行楷" panose="02010800040101010101" pitchFamily="2" charset="-122"/>
                <a:cs typeface="Arial" panose="020B0604020202020204" pitchFamily="34" charset="0"/>
              </a:rPr>
              <a:t>地址</a:t>
            </a:r>
            <a:endParaRPr lang="zh-CN" altLang="en-US" dirty="0">
              <a:solidFill>
                <a:srgbClr val="99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仿宋_GB2312" charset="0"/>
            </a:endParaRPr>
          </a:p>
        </p:txBody>
      </p:sp>
      <p:sp>
        <p:nvSpPr>
          <p:cNvPr id="59" name="圆角矩形 20">
            <a:extLst>
              <a:ext uri="{FF2B5EF4-FFF2-40B4-BE49-F238E27FC236}">
                <a16:creationId xmlns:a16="http://schemas.microsoft.com/office/drawing/2014/main" id="{5422C2D6-8BDA-4FCB-A458-EADCC6659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52936"/>
            <a:ext cx="3474333" cy="466130"/>
          </a:xfrm>
          <a:prstGeom prst="roundRect">
            <a:avLst>
              <a:gd name="adj" fmla="val 250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参数传递简述</a:t>
            </a:r>
            <a:endParaRPr lang="en-US" altLang="zh-CN" dirty="0">
              <a:solidFill>
                <a:srgbClr val="660066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Text Box 22">
            <a:extLst>
              <a:ext uri="{FF2B5EF4-FFF2-40B4-BE49-F238E27FC236}">
                <a16:creationId xmlns:a16="http://schemas.microsoft.com/office/drawing/2014/main" id="{72927899-8092-4834-9C6F-EFEC6370E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759" y="3500714"/>
            <a:ext cx="4176713" cy="235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实参是数组某元素的地址</a:t>
            </a:r>
            <a:endParaRPr lang="en-US" altLang="zh-CN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这个数组元素的地址被传递给形参作为形参数组的起始地址</a:t>
            </a:r>
            <a:endParaRPr lang="en-US" altLang="zh-CN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形参数组和实参数组共用存储单元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26" grpId="0"/>
      <p:bldP spid="53" grpId="0" animBg="1"/>
      <p:bldP spid="54" grpId="0" animBg="1"/>
      <p:bldP spid="55" grpId="0"/>
      <p:bldP spid="56" grpId="0" animBg="1"/>
      <p:bldP spid="58" grpId="0" animBg="1"/>
      <p:bldP spid="59" grpId="0" build="p"/>
      <p:bldP spid="6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00B40C97-B27A-495E-9C1B-8A33A71CC9E8}"/>
              </a:ext>
            </a:extLst>
          </p:cNvPr>
          <p:cNvSpPr/>
          <p:nvPr/>
        </p:nvSpPr>
        <p:spPr bwMode="auto">
          <a:xfrm>
            <a:off x="341477" y="1916832"/>
            <a:ext cx="3942491" cy="1954389"/>
          </a:xfrm>
          <a:prstGeom prst="rect">
            <a:avLst/>
          </a:prstGeom>
          <a:solidFill>
            <a:srgbClr val="CCFFFF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EE8B0F-0C2C-4EFF-B435-8BA52F9D4849}"/>
              </a:ext>
            </a:extLst>
          </p:cNvPr>
          <p:cNvSpPr/>
          <p:nvPr/>
        </p:nvSpPr>
        <p:spPr bwMode="auto">
          <a:xfrm>
            <a:off x="361616" y="3871221"/>
            <a:ext cx="3942491" cy="27261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5" name="Text Box 21">
            <a:hlinkClick r:id="rId2" action="ppaction://hlinksldjump"/>
            <a:extLst>
              <a:ext uri="{FF2B5EF4-FFF2-40B4-BE49-F238E27FC236}">
                <a16:creationId xmlns:a16="http://schemas.microsoft.com/office/drawing/2014/main" id="{E1BD5C35-F246-4FB5-BE70-8FCD6C789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00" y="205189"/>
            <a:ext cx="8264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2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读程序写运行结果，通过分析参数传递的过程重点掌握函数间数据的联系</a:t>
            </a:r>
          </a:p>
        </p:txBody>
      </p:sp>
      <p:sp>
        <p:nvSpPr>
          <p:cNvPr id="56" name="Rectangle 31">
            <a:extLst>
              <a:ext uri="{FF2B5EF4-FFF2-40B4-BE49-F238E27FC236}">
                <a16:creationId xmlns:a16="http://schemas.microsoft.com/office/drawing/2014/main" id="{C6A550AA-7E54-4638-98B9-711C43387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16" y="1145090"/>
            <a:ext cx="3942491" cy="5452262"/>
          </a:xfrm>
          <a:prstGeom prst="rect">
            <a:avLst/>
          </a:prstGeom>
          <a:noFill/>
          <a:ln w="76200" cap="sq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#include &lt;iostream&gt;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</a:rPr>
              <a:t>std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main( )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{  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s[5]={1,3,2,0,7};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0000CC"/>
                </a:solidFill>
              </a:rPr>
              <a:t>float</a:t>
            </a:r>
            <a:r>
              <a:rPr lang="en-US" altLang="zh-CN" dirty="0">
                <a:solidFill>
                  <a:srgbClr val="000000"/>
                </a:solidFill>
              </a:rPr>
              <a:t> aver(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[ ],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&lt;&lt;aver(s,5)&lt;&lt;" ";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&lt;&lt;aver(&amp;s[2],3);  }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CC"/>
                </a:solidFill>
              </a:rPr>
              <a:t>float </a:t>
            </a:r>
            <a:r>
              <a:rPr lang="en-US" altLang="zh-CN" dirty="0">
                <a:solidFill>
                  <a:srgbClr val="000000"/>
                </a:solidFill>
              </a:rPr>
              <a:t>aver(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a[ ],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n)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{  float p=0;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for(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=0;i&lt;</a:t>
            </a:r>
            <a:r>
              <a:rPr lang="en-US" altLang="zh-CN" dirty="0" err="1">
                <a:solidFill>
                  <a:srgbClr val="000000"/>
                </a:solidFill>
              </a:rPr>
              <a:t>n;i</a:t>
            </a:r>
            <a:r>
              <a:rPr lang="en-US" altLang="zh-CN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	p+=a[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p/=n;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0000CC"/>
                </a:solidFill>
              </a:rPr>
              <a:t>return</a:t>
            </a:r>
            <a:r>
              <a:rPr lang="en-US" altLang="zh-CN" dirty="0">
                <a:solidFill>
                  <a:srgbClr val="000000"/>
                </a:solidFill>
              </a:rPr>
              <a:t> p;   }</a:t>
            </a:r>
          </a:p>
        </p:txBody>
      </p:sp>
      <p:sp>
        <p:nvSpPr>
          <p:cNvPr id="59" name="Rectangle 19">
            <a:extLst>
              <a:ext uri="{FF2B5EF4-FFF2-40B4-BE49-F238E27FC236}">
                <a16:creationId xmlns:a16="http://schemas.microsoft.com/office/drawing/2014/main" id="{9A406620-8F68-40FA-8BE3-8D9D02775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531" y="4283794"/>
            <a:ext cx="762000" cy="2241550"/>
          </a:xfrm>
          <a:prstGeom prst="rect">
            <a:avLst/>
          </a:prstGeom>
          <a:solidFill>
            <a:srgbClr val="CCFFFF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E1BDF894-B7A1-4D43-A584-58CE6C85D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4531" y="4696544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63" name="Line 21">
            <a:extLst>
              <a:ext uri="{FF2B5EF4-FFF2-40B4-BE49-F238E27FC236}">
                <a16:creationId xmlns:a16="http://schemas.microsoft.com/office/drawing/2014/main" id="{D6810184-46AB-4B1F-A682-83B9D7BFE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4531" y="5153744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64" name="Line 22">
            <a:extLst>
              <a:ext uri="{FF2B5EF4-FFF2-40B4-BE49-F238E27FC236}">
                <a16:creationId xmlns:a16="http://schemas.microsoft.com/office/drawing/2014/main" id="{75102DBD-99B8-48DC-9F69-55A8FC5D5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4531" y="5610944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65" name="Line 23">
            <a:extLst>
              <a:ext uri="{FF2B5EF4-FFF2-40B4-BE49-F238E27FC236}">
                <a16:creationId xmlns:a16="http://schemas.microsoft.com/office/drawing/2014/main" id="{BB68E009-A026-4C78-9C58-EFB216955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4531" y="6068144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66" name="Text Box 24">
            <a:extLst>
              <a:ext uri="{FF2B5EF4-FFF2-40B4-BE49-F238E27FC236}">
                <a16:creationId xmlns:a16="http://schemas.microsoft.com/office/drawing/2014/main" id="{899BEE3F-F43D-4C7A-A61C-57868136C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056" y="4239344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s[0]</a:t>
            </a:r>
          </a:p>
        </p:txBody>
      </p:sp>
      <p:sp>
        <p:nvSpPr>
          <p:cNvPr id="67" name="Text Box 25">
            <a:extLst>
              <a:ext uri="{FF2B5EF4-FFF2-40B4-BE49-F238E27FC236}">
                <a16:creationId xmlns:a16="http://schemas.microsoft.com/office/drawing/2014/main" id="{69906D31-D5CD-4FFE-9F62-20E99277C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156" y="4239344"/>
            <a:ext cx="685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1</a:t>
            </a:r>
            <a:endParaRPr lang="zh-CN" altLang="zh-CN" dirty="0"/>
          </a:p>
        </p:txBody>
      </p:sp>
      <p:sp>
        <p:nvSpPr>
          <p:cNvPr id="68" name="Text Box 26">
            <a:extLst>
              <a:ext uri="{FF2B5EF4-FFF2-40B4-BE49-F238E27FC236}">
                <a16:creationId xmlns:a16="http://schemas.microsoft.com/office/drawing/2014/main" id="{265E293C-2933-4C4D-B3BF-DF1E5FE9E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156" y="4696544"/>
            <a:ext cx="685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69" name="Text Box 27">
            <a:extLst>
              <a:ext uri="{FF2B5EF4-FFF2-40B4-BE49-F238E27FC236}">
                <a16:creationId xmlns:a16="http://schemas.microsoft.com/office/drawing/2014/main" id="{781CD40F-B58E-41D6-B80D-1AF8D80D5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156" y="5153744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2</a:t>
            </a:r>
            <a:endParaRPr lang="zh-CN" altLang="zh-CN" dirty="0"/>
          </a:p>
        </p:txBody>
      </p:sp>
      <p:sp>
        <p:nvSpPr>
          <p:cNvPr id="70" name="Text Box 28">
            <a:extLst>
              <a:ext uri="{FF2B5EF4-FFF2-40B4-BE49-F238E27FC236}">
                <a16:creationId xmlns:a16="http://schemas.microsoft.com/office/drawing/2014/main" id="{D17A161F-34F0-4B8E-9CCC-1AA04D9B8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156" y="5610944"/>
            <a:ext cx="8556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0</a:t>
            </a:r>
            <a:endParaRPr lang="zh-CN" altLang="zh-CN" dirty="0"/>
          </a:p>
        </p:txBody>
      </p:sp>
      <p:sp>
        <p:nvSpPr>
          <p:cNvPr id="71" name="Text Box 29">
            <a:extLst>
              <a:ext uri="{FF2B5EF4-FFF2-40B4-BE49-F238E27FC236}">
                <a16:creationId xmlns:a16="http://schemas.microsoft.com/office/drawing/2014/main" id="{E7AF04FB-EFD2-48C7-A9FC-A12CF8BA5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156" y="6068144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7</a:t>
            </a:r>
            <a:endParaRPr lang="zh-CN" altLang="zh-CN" dirty="0"/>
          </a:p>
        </p:txBody>
      </p:sp>
      <p:sp>
        <p:nvSpPr>
          <p:cNvPr id="72" name="Text Box 30">
            <a:extLst>
              <a:ext uri="{FF2B5EF4-FFF2-40B4-BE49-F238E27FC236}">
                <a16:creationId xmlns:a16="http://schemas.microsoft.com/office/drawing/2014/main" id="{968434AE-5B6F-46AE-9871-B6EED145C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056" y="4696544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s[1]</a:t>
            </a:r>
          </a:p>
        </p:txBody>
      </p:sp>
      <p:sp>
        <p:nvSpPr>
          <p:cNvPr id="73" name="Text Box 31">
            <a:extLst>
              <a:ext uri="{FF2B5EF4-FFF2-40B4-BE49-F238E27FC236}">
                <a16:creationId xmlns:a16="http://schemas.microsoft.com/office/drawing/2014/main" id="{8DD6846E-9042-4217-9379-A28ABDE0B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056" y="5153744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s[2]</a:t>
            </a:r>
          </a:p>
        </p:txBody>
      </p:sp>
      <p:sp>
        <p:nvSpPr>
          <p:cNvPr id="74" name="Text Box 32">
            <a:extLst>
              <a:ext uri="{FF2B5EF4-FFF2-40B4-BE49-F238E27FC236}">
                <a16:creationId xmlns:a16="http://schemas.microsoft.com/office/drawing/2014/main" id="{594AE8A7-659E-4855-8EE8-EB545FC5A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056" y="5610944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s[3]</a:t>
            </a:r>
          </a:p>
        </p:txBody>
      </p:sp>
      <p:sp>
        <p:nvSpPr>
          <p:cNvPr id="75" name="Text Box 33">
            <a:extLst>
              <a:ext uri="{FF2B5EF4-FFF2-40B4-BE49-F238E27FC236}">
                <a16:creationId xmlns:a16="http://schemas.microsoft.com/office/drawing/2014/main" id="{6309FCA4-3CD7-46E0-93A6-9F0D0D7B2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056" y="6068144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s[4]</a:t>
            </a:r>
          </a:p>
        </p:txBody>
      </p:sp>
      <p:sp>
        <p:nvSpPr>
          <p:cNvPr id="78" name="Text Box 46">
            <a:extLst>
              <a:ext uri="{FF2B5EF4-FFF2-40B4-BE49-F238E27FC236}">
                <a16:creationId xmlns:a16="http://schemas.microsoft.com/office/drawing/2014/main" id="{AC6E79A0-6FE3-43A1-920D-A2ED56366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9556" y="423934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a[0]</a:t>
            </a:r>
          </a:p>
        </p:txBody>
      </p:sp>
      <p:sp>
        <p:nvSpPr>
          <p:cNvPr id="79" name="Text Box 47">
            <a:extLst>
              <a:ext uri="{FF2B5EF4-FFF2-40B4-BE49-F238E27FC236}">
                <a16:creationId xmlns:a16="http://schemas.microsoft.com/office/drawing/2014/main" id="{C6659DA1-5BBA-4FEE-9CF7-8D51DCEF0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9556" y="469654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a[1]</a:t>
            </a:r>
          </a:p>
        </p:txBody>
      </p:sp>
      <p:sp>
        <p:nvSpPr>
          <p:cNvPr id="80" name="Text Box 48">
            <a:extLst>
              <a:ext uri="{FF2B5EF4-FFF2-40B4-BE49-F238E27FC236}">
                <a16:creationId xmlns:a16="http://schemas.microsoft.com/office/drawing/2014/main" id="{E00A85BF-7010-4C0D-88F2-B74498E1E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9556" y="512834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a[2]</a:t>
            </a:r>
          </a:p>
        </p:txBody>
      </p:sp>
      <p:sp>
        <p:nvSpPr>
          <p:cNvPr id="81" name="Text Box 49">
            <a:extLst>
              <a:ext uri="{FF2B5EF4-FFF2-40B4-BE49-F238E27FC236}">
                <a16:creationId xmlns:a16="http://schemas.microsoft.com/office/drawing/2014/main" id="{7BEB22DD-38F6-48EB-9522-CAD1D5CD1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9556" y="561094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a[3]</a:t>
            </a:r>
          </a:p>
        </p:txBody>
      </p:sp>
      <p:sp>
        <p:nvSpPr>
          <p:cNvPr id="82" name="Text Box 50">
            <a:extLst>
              <a:ext uri="{FF2B5EF4-FFF2-40B4-BE49-F238E27FC236}">
                <a16:creationId xmlns:a16="http://schemas.microsoft.com/office/drawing/2014/main" id="{12CD0C3A-04D7-40B8-B27D-D19EEE216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9556" y="606814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a[4]</a:t>
            </a:r>
          </a:p>
        </p:txBody>
      </p:sp>
      <p:sp>
        <p:nvSpPr>
          <p:cNvPr id="83" name="Text Box 21">
            <a:hlinkClick r:id="rId2" action="ppaction://hlinksldjump"/>
            <a:extLst>
              <a:ext uri="{FF2B5EF4-FFF2-40B4-BE49-F238E27FC236}">
                <a16:creationId xmlns:a16="http://schemas.microsoft.com/office/drawing/2014/main" id="{15FC0437-7BC5-4E20-9383-7A5241205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850" y="1023119"/>
            <a:ext cx="3694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调用函数：</a:t>
            </a:r>
            <a:r>
              <a:rPr lang="en-US" altLang="zh-CN" dirty="0">
                <a:solidFill>
                  <a:srgbClr val="000000"/>
                </a:solidFill>
              </a:rPr>
              <a:t>aver(s,5)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84835B24-972E-4035-B451-9FF0C805E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64" y="1412776"/>
            <a:ext cx="435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实参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是数组元素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s[0]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的地址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Text Box 22">
            <a:extLst>
              <a:ext uri="{FF2B5EF4-FFF2-40B4-BE49-F238E27FC236}">
                <a16:creationId xmlns:a16="http://schemas.microsoft.com/office/drawing/2014/main" id="{1C3BDA6F-34AE-40D2-B892-D426A6FB0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64" y="1796588"/>
            <a:ext cx="435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s[0]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的地址传递给形参数组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，作为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a[0]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单元的地址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7" name="Text Box 22">
            <a:extLst>
              <a:ext uri="{FF2B5EF4-FFF2-40B4-BE49-F238E27FC236}">
                <a16:creationId xmlns:a16="http://schemas.microsoft.com/office/drawing/2014/main" id="{4DA8F530-B0D8-4D7A-A5DC-04EA93D71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176" y="2588676"/>
            <a:ext cx="435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s[0]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与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a[0]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共用存储单元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8" name="Text Box 22">
            <a:extLst>
              <a:ext uri="{FF2B5EF4-FFF2-40B4-BE49-F238E27FC236}">
                <a16:creationId xmlns:a16="http://schemas.microsoft.com/office/drawing/2014/main" id="{5AAD53D0-DFC6-480C-93AF-4ECD158A3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176" y="3020724"/>
            <a:ext cx="435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s[1]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与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a[1]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共用存储单元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9" name="Text Box 22">
            <a:extLst>
              <a:ext uri="{FF2B5EF4-FFF2-40B4-BE49-F238E27FC236}">
                <a16:creationId xmlns:a16="http://schemas.microsoft.com/office/drawing/2014/main" id="{56DBD17A-34E4-4692-BE00-EB4E92971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096" y="3390091"/>
            <a:ext cx="435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Arial" panose="020B0604020202020204" pitchFamily="34" charset="0"/>
              </a:rPr>
              <a:t>因此，形参数组与实参数组共用存储单元</a:t>
            </a:r>
          </a:p>
        </p:txBody>
      </p:sp>
      <p:sp>
        <p:nvSpPr>
          <p:cNvPr id="90" name="Rectangle 54">
            <a:extLst>
              <a:ext uri="{FF2B5EF4-FFF2-40B4-BE49-F238E27FC236}">
                <a16:creationId xmlns:a16="http://schemas.microsoft.com/office/drawing/2014/main" id="{7CC5A2CC-8B3B-4B01-9292-AAAD8C58C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118" y="5805264"/>
            <a:ext cx="1622425" cy="59776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135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91" name="Text Box 60">
            <a:extLst>
              <a:ext uri="{FF2B5EF4-FFF2-40B4-BE49-F238E27FC236}">
                <a16:creationId xmlns:a16="http://schemas.microsoft.com/office/drawing/2014/main" id="{55D92692-8425-4EC4-8A48-C6AB68BA5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544" y="5884638"/>
            <a:ext cx="1524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2.6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1CD978CF-5BE2-4A1A-8618-1D9D8FA9D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968" y="4155265"/>
            <a:ext cx="210958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Arial" panose="020B0604020202020204" pitchFamily="34" charset="0"/>
              </a:rPr>
              <a:t>子函数执行完毕，形参数组释放存储单元</a:t>
            </a:r>
          </a:p>
        </p:txBody>
      </p:sp>
    </p:spTree>
    <p:extLst>
      <p:ext uri="{BB962C8B-B14F-4D97-AF65-F5344CB8AC3E}">
        <p14:creationId xmlns:p14="http://schemas.microsoft.com/office/powerpoint/2010/main" val="72545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500"/>
                            </p:stCondLst>
                            <p:childTnLst>
                              <p:par>
                                <p:cTn id="14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000"/>
                            </p:stCondLst>
                            <p:childTnLst>
                              <p:par>
                                <p:cTn id="14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0"/>
                            </p:stCondLst>
                            <p:childTnLst>
                              <p:par>
                                <p:cTn id="16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500"/>
                            </p:stCondLst>
                            <p:childTnLst>
                              <p:par>
                                <p:cTn id="16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000"/>
                            </p:stCondLst>
                            <p:childTnLst>
                              <p:par>
                                <p:cTn id="17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6500"/>
                            </p:stCondLst>
                            <p:childTnLst>
                              <p:par>
                                <p:cTn id="18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7000"/>
                            </p:stCondLst>
                            <p:childTnLst>
                              <p:par>
                                <p:cTn id="19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5" dur="2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0" dur="2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3" dur="2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6" dur="2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5" dur="2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3" dur="2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" grpId="0" animBg="1"/>
      <p:bldP spid="55" grpId="0" autoUpdateAnimBg="0"/>
      <p:bldP spid="56" grpId="0" uiExpand="1" build="p" animBg="1" autoUpdateAnimBg="0"/>
      <p:bldP spid="59" grpId="0" animBg="1"/>
      <p:bldP spid="66" grpId="0" autoUpdateAnimBg="0"/>
      <p:bldP spid="67" grpId="0" autoUpdateAnimBg="0"/>
      <p:bldP spid="68" grpId="0" autoUpdateAnimBg="0"/>
      <p:bldP spid="69" grpId="0" autoUpdateAnimBg="0"/>
      <p:bldP spid="70" grpId="0" autoUpdateAnimBg="0"/>
      <p:bldP spid="71" grpId="0" autoUpdateAnimBg="0"/>
      <p:bldP spid="72" grpId="0" autoUpdateAnimBg="0"/>
      <p:bldP spid="73" grpId="0" autoUpdateAnimBg="0"/>
      <p:bldP spid="74" grpId="0" autoUpdateAnimBg="0"/>
      <p:bldP spid="75" grpId="0" autoUpdateAnimBg="0"/>
      <p:bldP spid="78" grpId="0" autoUpdateAnimBg="0"/>
      <p:bldP spid="79" grpId="0" autoUpdateAnimBg="0"/>
      <p:bldP spid="80" grpId="0" autoUpdateAnimBg="0"/>
      <p:bldP spid="81" grpId="0" autoUpdateAnimBg="0"/>
      <p:bldP spid="82" grpId="0" autoUpdateAnimBg="0"/>
      <p:bldP spid="83" grpId="0" autoUpdateAnimBg="0"/>
      <p:bldP spid="85" grpId="0" build="p"/>
      <p:bldP spid="86" grpId="0" build="p"/>
      <p:bldP spid="87" grpId="0" build="p"/>
      <p:bldP spid="88" grpId="0" build="p"/>
      <p:bldP spid="89" grpId="0" build="p"/>
      <p:bldP spid="90" grpId="0" animBg="1"/>
      <p:bldP spid="91" grpId="0" autoUpdateAnimBg="0"/>
      <p:bldP spid="9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7EE8B0F-0C2C-4EFF-B435-8BA52F9D4849}"/>
              </a:ext>
            </a:extLst>
          </p:cNvPr>
          <p:cNvSpPr/>
          <p:nvPr/>
        </p:nvSpPr>
        <p:spPr bwMode="auto">
          <a:xfrm>
            <a:off x="395536" y="3871221"/>
            <a:ext cx="3942491" cy="2726131"/>
          </a:xfrm>
          <a:prstGeom prst="rect">
            <a:avLst/>
          </a:prstGeom>
          <a:solidFill>
            <a:srgbClr val="CCFFFF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5" name="Text Box 21">
            <a:hlinkClick r:id="rId2" action="ppaction://hlinksldjump"/>
            <a:extLst>
              <a:ext uri="{FF2B5EF4-FFF2-40B4-BE49-F238E27FC236}">
                <a16:creationId xmlns:a16="http://schemas.microsoft.com/office/drawing/2014/main" id="{E1BD5C35-F246-4FB5-BE70-8FCD6C789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05189"/>
            <a:ext cx="8264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2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读程序写运行结果，通过分析参数传递的过程重点掌握函数间数据的联系</a:t>
            </a:r>
          </a:p>
        </p:txBody>
      </p:sp>
      <p:sp>
        <p:nvSpPr>
          <p:cNvPr id="56" name="Rectangle 31">
            <a:extLst>
              <a:ext uri="{FF2B5EF4-FFF2-40B4-BE49-F238E27FC236}">
                <a16:creationId xmlns:a16="http://schemas.microsoft.com/office/drawing/2014/main" id="{C6A550AA-7E54-4638-98B9-711C43387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45090"/>
            <a:ext cx="3942491" cy="5452262"/>
          </a:xfrm>
          <a:prstGeom prst="rect">
            <a:avLst/>
          </a:prstGeom>
          <a:noFill/>
          <a:ln w="76200" cap="sq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#include &lt;iostream&gt;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</a:rPr>
              <a:t>std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main( )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{  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s[5]={1,3,2,0,7};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0000CC"/>
                </a:solidFill>
              </a:rPr>
              <a:t>float</a:t>
            </a:r>
            <a:r>
              <a:rPr lang="en-US" altLang="zh-CN" dirty="0">
                <a:solidFill>
                  <a:srgbClr val="000000"/>
                </a:solidFill>
              </a:rPr>
              <a:t> aver(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[ ],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&lt;&lt;aver(s,5)&lt;&lt;" ";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&lt;&lt;aver(&amp;s[2],3);  }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CC"/>
                </a:solidFill>
              </a:rPr>
              <a:t>float </a:t>
            </a:r>
            <a:r>
              <a:rPr lang="en-US" altLang="zh-CN" dirty="0">
                <a:solidFill>
                  <a:srgbClr val="000000"/>
                </a:solidFill>
              </a:rPr>
              <a:t>aver(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a[ ],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n)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{  float p=0;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for(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=0;i&lt;</a:t>
            </a:r>
            <a:r>
              <a:rPr lang="en-US" altLang="zh-CN" dirty="0" err="1">
                <a:solidFill>
                  <a:srgbClr val="000000"/>
                </a:solidFill>
              </a:rPr>
              <a:t>n;i</a:t>
            </a:r>
            <a:r>
              <a:rPr lang="en-US" altLang="zh-CN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	p+=a[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p/=n;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0000CC"/>
                </a:solidFill>
              </a:rPr>
              <a:t>return</a:t>
            </a:r>
            <a:r>
              <a:rPr lang="en-US" altLang="zh-CN" dirty="0">
                <a:solidFill>
                  <a:srgbClr val="000000"/>
                </a:solidFill>
              </a:rPr>
              <a:t> p;   }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294FB04-6664-4A9B-9D82-715C45E388DC}"/>
              </a:ext>
            </a:extLst>
          </p:cNvPr>
          <p:cNvSpPr/>
          <p:nvPr/>
        </p:nvSpPr>
        <p:spPr bwMode="auto">
          <a:xfrm>
            <a:off x="665619" y="4941168"/>
            <a:ext cx="3096344" cy="864096"/>
          </a:xfrm>
          <a:prstGeom prst="roundRect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9" name="Rectangle 19">
            <a:extLst>
              <a:ext uri="{FF2B5EF4-FFF2-40B4-BE49-F238E27FC236}">
                <a16:creationId xmlns:a16="http://schemas.microsoft.com/office/drawing/2014/main" id="{9A406620-8F68-40FA-8BE3-8D9D02775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467" y="4283794"/>
            <a:ext cx="762000" cy="2241550"/>
          </a:xfrm>
          <a:prstGeom prst="rect">
            <a:avLst/>
          </a:prstGeom>
          <a:solidFill>
            <a:srgbClr val="CCFFFF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E1BDF894-B7A1-4D43-A584-58CE6C85D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467" y="4696544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63" name="Line 21">
            <a:extLst>
              <a:ext uri="{FF2B5EF4-FFF2-40B4-BE49-F238E27FC236}">
                <a16:creationId xmlns:a16="http://schemas.microsoft.com/office/drawing/2014/main" id="{D6810184-46AB-4B1F-A682-83B9D7BFE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467" y="5153744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64" name="Line 22">
            <a:extLst>
              <a:ext uri="{FF2B5EF4-FFF2-40B4-BE49-F238E27FC236}">
                <a16:creationId xmlns:a16="http://schemas.microsoft.com/office/drawing/2014/main" id="{75102DBD-99B8-48DC-9F69-55A8FC5D5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467" y="5610944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65" name="Line 23">
            <a:extLst>
              <a:ext uri="{FF2B5EF4-FFF2-40B4-BE49-F238E27FC236}">
                <a16:creationId xmlns:a16="http://schemas.microsoft.com/office/drawing/2014/main" id="{BB68E009-A026-4C78-9C58-EFB216955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467" y="6068144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66" name="Text Box 24">
            <a:extLst>
              <a:ext uri="{FF2B5EF4-FFF2-40B4-BE49-F238E27FC236}">
                <a16:creationId xmlns:a16="http://schemas.microsoft.com/office/drawing/2014/main" id="{899BEE3F-F43D-4C7A-A61C-57868136C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4239344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s[0]</a:t>
            </a:r>
          </a:p>
        </p:txBody>
      </p:sp>
      <p:sp>
        <p:nvSpPr>
          <p:cNvPr id="67" name="Text Box 25">
            <a:extLst>
              <a:ext uri="{FF2B5EF4-FFF2-40B4-BE49-F238E27FC236}">
                <a16:creationId xmlns:a16="http://schemas.microsoft.com/office/drawing/2014/main" id="{69906D31-D5CD-4FFE-9F62-20E99277C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092" y="4239344"/>
            <a:ext cx="685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1</a:t>
            </a:r>
            <a:endParaRPr lang="zh-CN" altLang="zh-CN" dirty="0"/>
          </a:p>
        </p:txBody>
      </p:sp>
      <p:sp>
        <p:nvSpPr>
          <p:cNvPr id="68" name="Text Box 26">
            <a:extLst>
              <a:ext uri="{FF2B5EF4-FFF2-40B4-BE49-F238E27FC236}">
                <a16:creationId xmlns:a16="http://schemas.microsoft.com/office/drawing/2014/main" id="{265E293C-2933-4C4D-B3BF-DF1E5FE9E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092" y="4696544"/>
            <a:ext cx="685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69" name="Text Box 27">
            <a:extLst>
              <a:ext uri="{FF2B5EF4-FFF2-40B4-BE49-F238E27FC236}">
                <a16:creationId xmlns:a16="http://schemas.microsoft.com/office/drawing/2014/main" id="{781CD40F-B58E-41D6-B80D-1AF8D80D5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092" y="5153744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2</a:t>
            </a:r>
            <a:endParaRPr lang="zh-CN" altLang="zh-CN" dirty="0"/>
          </a:p>
        </p:txBody>
      </p:sp>
      <p:sp>
        <p:nvSpPr>
          <p:cNvPr id="70" name="Text Box 28">
            <a:extLst>
              <a:ext uri="{FF2B5EF4-FFF2-40B4-BE49-F238E27FC236}">
                <a16:creationId xmlns:a16="http://schemas.microsoft.com/office/drawing/2014/main" id="{D17A161F-34F0-4B8E-9CCC-1AA04D9B8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092" y="5610944"/>
            <a:ext cx="8556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0</a:t>
            </a:r>
            <a:endParaRPr lang="zh-CN" altLang="zh-CN" dirty="0"/>
          </a:p>
        </p:txBody>
      </p:sp>
      <p:sp>
        <p:nvSpPr>
          <p:cNvPr id="71" name="Text Box 29">
            <a:extLst>
              <a:ext uri="{FF2B5EF4-FFF2-40B4-BE49-F238E27FC236}">
                <a16:creationId xmlns:a16="http://schemas.microsoft.com/office/drawing/2014/main" id="{E7AF04FB-EFD2-48C7-A9FC-A12CF8BA5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092" y="6068144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7</a:t>
            </a:r>
            <a:endParaRPr lang="zh-CN" altLang="zh-CN" dirty="0"/>
          </a:p>
        </p:txBody>
      </p:sp>
      <p:sp>
        <p:nvSpPr>
          <p:cNvPr id="72" name="Text Box 30">
            <a:extLst>
              <a:ext uri="{FF2B5EF4-FFF2-40B4-BE49-F238E27FC236}">
                <a16:creationId xmlns:a16="http://schemas.microsoft.com/office/drawing/2014/main" id="{968434AE-5B6F-46AE-9871-B6EED145C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4696544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s[1]</a:t>
            </a:r>
          </a:p>
        </p:txBody>
      </p:sp>
      <p:sp>
        <p:nvSpPr>
          <p:cNvPr id="73" name="Text Box 31">
            <a:extLst>
              <a:ext uri="{FF2B5EF4-FFF2-40B4-BE49-F238E27FC236}">
                <a16:creationId xmlns:a16="http://schemas.microsoft.com/office/drawing/2014/main" id="{8DD6846E-9042-4217-9379-A28ABDE0B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5153744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s[2]</a:t>
            </a:r>
          </a:p>
        </p:txBody>
      </p:sp>
      <p:sp>
        <p:nvSpPr>
          <p:cNvPr id="74" name="Text Box 32">
            <a:extLst>
              <a:ext uri="{FF2B5EF4-FFF2-40B4-BE49-F238E27FC236}">
                <a16:creationId xmlns:a16="http://schemas.microsoft.com/office/drawing/2014/main" id="{594AE8A7-659E-4855-8EE8-EB545FC5A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5610944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s[3]</a:t>
            </a:r>
          </a:p>
        </p:txBody>
      </p:sp>
      <p:sp>
        <p:nvSpPr>
          <p:cNvPr id="75" name="Text Box 33">
            <a:extLst>
              <a:ext uri="{FF2B5EF4-FFF2-40B4-BE49-F238E27FC236}">
                <a16:creationId xmlns:a16="http://schemas.microsoft.com/office/drawing/2014/main" id="{6309FCA4-3CD7-46E0-93A6-9F0D0D7B2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6068144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s[4]</a:t>
            </a:r>
          </a:p>
        </p:txBody>
      </p:sp>
      <p:sp>
        <p:nvSpPr>
          <p:cNvPr id="80" name="Text Box 48">
            <a:extLst>
              <a:ext uri="{FF2B5EF4-FFF2-40B4-BE49-F238E27FC236}">
                <a16:creationId xmlns:a16="http://schemas.microsoft.com/office/drawing/2014/main" id="{E00A85BF-7010-4C0D-88F2-B74498E1E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7492" y="512834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a[0]</a:t>
            </a:r>
          </a:p>
        </p:txBody>
      </p:sp>
      <p:sp>
        <p:nvSpPr>
          <p:cNvPr id="81" name="Text Box 49">
            <a:extLst>
              <a:ext uri="{FF2B5EF4-FFF2-40B4-BE49-F238E27FC236}">
                <a16:creationId xmlns:a16="http://schemas.microsoft.com/office/drawing/2014/main" id="{7BEB22DD-38F6-48EB-9522-CAD1D5CD1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7492" y="561094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a[1]</a:t>
            </a:r>
          </a:p>
        </p:txBody>
      </p:sp>
      <p:sp>
        <p:nvSpPr>
          <p:cNvPr id="82" name="Text Box 50">
            <a:extLst>
              <a:ext uri="{FF2B5EF4-FFF2-40B4-BE49-F238E27FC236}">
                <a16:creationId xmlns:a16="http://schemas.microsoft.com/office/drawing/2014/main" id="{12CD0C3A-04D7-40B8-B27D-D19EEE216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7492" y="606814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a[2]</a:t>
            </a:r>
          </a:p>
        </p:txBody>
      </p:sp>
      <p:sp>
        <p:nvSpPr>
          <p:cNvPr id="83" name="Text Box 21">
            <a:hlinkClick r:id="rId2" action="ppaction://hlinksldjump"/>
            <a:extLst>
              <a:ext uri="{FF2B5EF4-FFF2-40B4-BE49-F238E27FC236}">
                <a16:creationId xmlns:a16="http://schemas.microsoft.com/office/drawing/2014/main" id="{15FC0437-7BC5-4E20-9383-7A5241205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770" y="1023119"/>
            <a:ext cx="3694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调用函数：</a:t>
            </a:r>
            <a:r>
              <a:rPr lang="en-US" altLang="zh-CN" dirty="0">
                <a:solidFill>
                  <a:srgbClr val="000000"/>
                </a:solidFill>
              </a:rPr>
              <a:t>aver(&amp;s[2],3)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84835B24-972E-4035-B451-9FF0C805E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584" y="1412776"/>
            <a:ext cx="435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实参</a:t>
            </a:r>
            <a:r>
              <a:rPr lang="en-US" altLang="zh-CN" dirty="0">
                <a:solidFill>
                  <a:srgbClr val="000000"/>
                </a:solidFill>
              </a:rPr>
              <a:t>&amp;s[2]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是数组元素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s[2]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的地址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Text Box 22">
            <a:extLst>
              <a:ext uri="{FF2B5EF4-FFF2-40B4-BE49-F238E27FC236}">
                <a16:creationId xmlns:a16="http://schemas.microsoft.com/office/drawing/2014/main" id="{1C3BDA6F-34AE-40D2-B892-D426A6FB0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584" y="2132856"/>
            <a:ext cx="435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s[2]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的地址传递给形参数组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，作为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a[0]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单元的地址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7" name="Text Box 22">
            <a:extLst>
              <a:ext uri="{FF2B5EF4-FFF2-40B4-BE49-F238E27FC236}">
                <a16:creationId xmlns:a16="http://schemas.microsoft.com/office/drawing/2014/main" id="{4DA8F530-B0D8-4D7A-A5DC-04EA93D71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096" y="2924944"/>
            <a:ext cx="435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s[2]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与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a[0]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共用存储单元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8" name="Text Box 22">
            <a:extLst>
              <a:ext uri="{FF2B5EF4-FFF2-40B4-BE49-F238E27FC236}">
                <a16:creationId xmlns:a16="http://schemas.microsoft.com/office/drawing/2014/main" id="{5AAD53D0-DFC6-480C-93AF-4ECD158A3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096" y="3356992"/>
            <a:ext cx="435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s[3]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与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a[1]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共用存储单元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9" name="Text Box 22">
            <a:extLst>
              <a:ext uri="{FF2B5EF4-FFF2-40B4-BE49-F238E27FC236}">
                <a16:creationId xmlns:a16="http://schemas.microsoft.com/office/drawing/2014/main" id="{56DBD17A-34E4-4692-BE00-EB4E92971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3807841"/>
            <a:ext cx="435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Arial" panose="020B0604020202020204" pitchFamily="34" charset="0"/>
              </a:rPr>
              <a:t>形参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Arial" panose="020B0604020202020204" pitchFamily="34" charset="0"/>
              </a:rPr>
              <a:t>实参数组共用存储单元</a:t>
            </a:r>
          </a:p>
        </p:txBody>
      </p:sp>
      <p:sp>
        <p:nvSpPr>
          <p:cNvPr id="90" name="Rectangle 54">
            <a:extLst>
              <a:ext uri="{FF2B5EF4-FFF2-40B4-BE49-F238E27FC236}">
                <a16:creationId xmlns:a16="http://schemas.microsoft.com/office/drawing/2014/main" id="{7CC5A2CC-8B3B-4B01-9292-AAAD8C58C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279" y="5855568"/>
            <a:ext cx="1622425" cy="59776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135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91" name="Text Box 60">
            <a:extLst>
              <a:ext uri="{FF2B5EF4-FFF2-40B4-BE49-F238E27FC236}">
                <a16:creationId xmlns:a16="http://schemas.microsoft.com/office/drawing/2014/main" id="{55D92692-8425-4EC4-8A48-C6AB68BA5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705" y="5934942"/>
            <a:ext cx="8871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2.6</a:t>
            </a:r>
          </a:p>
        </p:txBody>
      </p:sp>
      <p:sp>
        <p:nvSpPr>
          <p:cNvPr id="34" name="Text Box 60">
            <a:extLst>
              <a:ext uri="{FF2B5EF4-FFF2-40B4-BE49-F238E27FC236}">
                <a16:creationId xmlns:a16="http://schemas.microsoft.com/office/drawing/2014/main" id="{99352B9D-F891-4C3D-B41F-B0392EF08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3491" y="5934942"/>
            <a:ext cx="8871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5" name="Text Box 22">
            <a:extLst>
              <a:ext uri="{FF2B5EF4-FFF2-40B4-BE49-F238E27FC236}">
                <a16:creationId xmlns:a16="http://schemas.microsoft.com/office/drawing/2014/main" id="{BB4532AB-D317-45EF-9896-FD63FCCF8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0" y="4221088"/>
            <a:ext cx="22677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Arial" panose="020B0604020202020204" pitchFamily="34" charset="0"/>
              </a:rPr>
              <a:t>子函数执行完毕，形参数组释放存储单元</a:t>
            </a:r>
          </a:p>
        </p:txBody>
      </p:sp>
    </p:spTree>
    <p:extLst>
      <p:ext uri="{BB962C8B-B14F-4D97-AF65-F5344CB8AC3E}">
        <p14:creationId xmlns:p14="http://schemas.microsoft.com/office/powerpoint/2010/main" val="12951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utoUpdateAnimBg="0"/>
      <p:bldP spid="81" grpId="0" autoUpdateAnimBg="0"/>
      <p:bldP spid="82" grpId="0" autoUpdateAnimBg="0"/>
      <p:bldP spid="83" grpId="0" autoUpdateAnimBg="0"/>
      <p:bldP spid="85" grpId="0" build="p"/>
      <p:bldP spid="86" grpId="0" build="p"/>
      <p:bldP spid="87" grpId="0" build="p"/>
      <p:bldP spid="88" grpId="0" build="p"/>
      <p:bldP spid="89" grpId="0" build="p"/>
      <p:bldP spid="34" grpId="0"/>
      <p:bldP spid="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21">
            <a:hlinkClick r:id="rId2" action="ppaction://hlinksldjump"/>
            <a:extLst>
              <a:ext uri="{FF2B5EF4-FFF2-40B4-BE49-F238E27FC236}">
                <a16:creationId xmlns:a16="http://schemas.microsoft.com/office/drawing/2014/main" id="{E1BD5C35-F246-4FB5-BE70-8FCD6C789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4624"/>
            <a:ext cx="826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3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读程序写运行结果</a:t>
            </a:r>
          </a:p>
        </p:txBody>
      </p:sp>
      <p:sp>
        <p:nvSpPr>
          <p:cNvPr id="56" name="Rectangle 31">
            <a:extLst>
              <a:ext uri="{FF2B5EF4-FFF2-40B4-BE49-F238E27FC236}">
                <a16:creationId xmlns:a16="http://schemas.microsoft.com/office/drawing/2014/main" id="{C6A550AA-7E54-4638-98B9-711C43387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5" y="468772"/>
            <a:ext cx="4445821" cy="6215291"/>
          </a:xfrm>
          <a:prstGeom prst="rect">
            <a:avLst/>
          </a:prstGeom>
          <a:noFill/>
          <a:ln w="76200" cap="sq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2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#include &lt;iostream&gt;</a:t>
            </a:r>
          </a:p>
          <a:p>
            <a:pPr algn="just" eaLnBrk="1" hangingPunct="1">
              <a:lnSpc>
                <a:spcPts val="32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</a:rPr>
              <a:t>std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algn="just" eaLnBrk="1" hangingPunct="1">
              <a:lnSpc>
                <a:spcPts val="3200"/>
              </a:lnSpc>
              <a:defRPr/>
            </a:pPr>
            <a:r>
              <a:rPr lang="en-US" altLang="zh-CN" dirty="0">
                <a:solidFill>
                  <a:srgbClr val="0000CC"/>
                </a:solidFill>
              </a:rPr>
              <a:t>void</a:t>
            </a:r>
            <a:r>
              <a:rPr lang="en-US" altLang="zh-CN" dirty="0">
                <a:solidFill>
                  <a:srgbClr val="000000"/>
                </a:solidFill>
              </a:rPr>
              <a:t> fun(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a[ ],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n)</a:t>
            </a:r>
          </a:p>
          <a:p>
            <a:pPr algn="just" eaLnBrk="1" hangingPunct="1">
              <a:lnSpc>
                <a:spcPts val="32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{     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algn="just" eaLnBrk="1" hangingPunct="1">
              <a:lnSpc>
                <a:spcPts val="32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for(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=0;i&lt;</a:t>
            </a:r>
            <a:r>
              <a:rPr lang="en-US" altLang="zh-CN" dirty="0" err="1">
                <a:solidFill>
                  <a:srgbClr val="000000"/>
                </a:solidFill>
              </a:rPr>
              <a:t>n;i</a:t>
            </a:r>
            <a:r>
              <a:rPr lang="en-US" altLang="zh-CN" dirty="0">
                <a:solidFill>
                  <a:srgbClr val="000000"/>
                </a:solidFill>
              </a:rPr>
              <a:t>++)</a:t>
            </a:r>
          </a:p>
          <a:p>
            <a:pPr algn="just" eaLnBrk="1" hangingPunct="1">
              <a:lnSpc>
                <a:spcPts val="32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a[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]*=2;</a:t>
            </a:r>
          </a:p>
          <a:p>
            <a:pPr algn="just" eaLnBrk="1" hangingPunct="1">
              <a:lnSpc>
                <a:spcPts val="32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  <a:p>
            <a:pPr algn="just" eaLnBrk="1" hangingPunct="1">
              <a:lnSpc>
                <a:spcPts val="3200"/>
              </a:lnSpc>
              <a:defRPr/>
            </a:pP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main()</a:t>
            </a:r>
          </a:p>
          <a:p>
            <a:pPr algn="just" eaLnBrk="1" hangingPunct="1">
              <a:lnSpc>
                <a:spcPts val="32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algn="just" eaLnBrk="1" hangingPunct="1">
              <a:lnSpc>
                <a:spcPts val="32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p[3]={1,2,3},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algn="just" eaLnBrk="1" hangingPunct="1">
              <a:lnSpc>
                <a:spcPts val="3200"/>
              </a:lnSpc>
              <a:defRPr/>
            </a:pPr>
            <a:r>
              <a:rPr lang="en-US" altLang="zh-CN" dirty="0">
                <a:solidFill>
                  <a:srgbClr val="0000CC"/>
                </a:solidFill>
              </a:rPr>
              <a:t>       void </a:t>
            </a:r>
            <a:r>
              <a:rPr lang="en-US" altLang="zh-CN" dirty="0">
                <a:solidFill>
                  <a:srgbClr val="000000"/>
                </a:solidFill>
              </a:rPr>
              <a:t>fun(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[],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</a:p>
          <a:p>
            <a:pPr algn="just" eaLnBrk="1" hangingPunct="1">
              <a:lnSpc>
                <a:spcPts val="32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fun(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000000"/>
                </a:solidFill>
              </a:rPr>
              <a:t>,3);</a:t>
            </a:r>
          </a:p>
          <a:p>
            <a:pPr algn="just" eaLnBrk="1" hangingPunct="1">
              <a:lnSpc>
                <a:spcPts val="32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for(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=0;i&lt;=2;i++)</a:t>
            </a:r>
          </a:p>
          <a:p>
            <a:pPr algn="just" eaLnBrk="1" hangingPunct="1">
              <a:lnSpc>
                <a:spcPts val="32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 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&lt;&lt;p[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]&lt;&lt;"  ";</a:t>
            </a:r>
          </a:p>
          <a:p>
            <a:pPr algn="just" eaLnBrk="1" hangingPunct="1">
              <a:lnSpc>
                <a:spcPts val="32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7" name="Text Box 22">
            <a:extLst>
              <a:ext uri="{FF2B5EF4-FFF2-40B4-BE49-F238E27FC236}">
                <a16:creationId xmlns:a16="http://schemas.microsoft.com/office/drawing/2014/main" id="{4DA8F530-B0D8-4D7A-A5DC-04EA93D71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764704"/>
            <a:ext cx="4095217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实参数组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p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和形参数组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a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  <a:sym typeface="Wingdings" pitchFamily="2" charset="2"/>
              </a:rPr>
              <a:t>共用存储单元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  <a:cs typeface="Arial" panose="020B0604020202020204" pitchFamily="34" charset="0"/>
              <a:sym typeface="Wingdings" pitchFamily="2" charset="2"/>
            </a:endParaRPr>
          </a:p>
          <a:p>
            <a:pPr marL="342900" indent="-342900" eaLnBrk="1" hangingPunct="1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分配给实参数组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的存储单元在执行主函数时归数组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使用，在执行子函数时，归形参数组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调用子函数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fun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时实参数组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中的一批数据传递给了形参数组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  <a:p>
            <a:pPr marL="342900" indent="-342900" eaLnBrk="1" hangingPunct="1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执行子函数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fun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时，形参数组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中元素的值发生变化，相当于对应实参数组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中元素的值发生了变化</a:t>
            </a:r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返回后主函数后，主函数通过实参数组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获得了一批处理结果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DFBE76E3-3CCE-4452-949C-337BEFEF7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723" y="2960678"/>
            <a:ext cx="762000" cy="1150937"/>
          </a:xfrm>
          <a:prstGeom prst="rect">
            <a:avLst/>
          </a:prstGeom>
          <a:solidFill>
            <a:srgbClr val="CCFFFF"/>
          </a:solidFill>
          <a:ln w="381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7" name="Line 10">
            <a:extLst>
              <a:ext uri="{FF2B5EF4-FFF2-40B4-BE49-F238E27FC236}">
                <a16:creationId xmlns:a16="http://schemas.microsoft.com/office/drawing/2014/main" id="{C1E9665D-7346-4200-A1E1-203A443DC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723" y="3341678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8" name="Line 11">
            <a:extLst>
              <a:ext uri="{FF2B5EF4-FFF2-40B4-BE49-F238E27FC236}">
                <a16:creationId xmlns:a16="http://schemas.microsoft.com/office/drawing/2014/main" id="{B3D9230B-A0EA-40D9-A92A-3073187C9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723" y="3722678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4341C111-258A-4FB6-899E-24A6E5C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088" y="2960678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2"/>
                </a:solidFill>
                <a:latin typeface="Arial" charset="0"/>
                <a:ea typeface="宋体" charset="0"/>
              </a:rPr>
              <a:t>p[0] </a:t>
            </a:r>
          </a:p>
        </p:txBody>
      </p:sp>
      <p:sp>
        <p:nvSpPr>
          <p:cNvPr id="40" name="Text Box 20">
            <a:extLst>
              <a:ext uri="{FF2B5EF4-FFF2-40B4-BE49-F238E27FC236}">
                <a16:creationId xmlns:a16="http://schemas.microsoft.com/office/drawing/2014/main" id="{EBB1F549-63A4-4DC3-82A0-B2F970965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088" y="3341678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2"/>
                </a:solidFill>
                <a:latin typeface="Arial" charset="0"/>
                <a:ea typeface="宋体" charset="0"/>
              </a:rPr>
              <a:t>p[1]</a:t>
            </a:r>
          </a:p>
        </p:txBody>
      </p:sp>
      <p:sp>
        <p:nvSpPr>
          <p:cNvPr id="41" name="Text Box 21">
            <a:extLst>
              <a:ext uri="{FF2B5EF4-FFF2-40B4-BE49-F238E27FC236}">
                <a16:creationId xmlns:a16="http://schemas.microsoft.com/office/drawing/2014/main" id="{5B00F4E6-9D80-40D3-B13B-1CBD0CE82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088" y="3722678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2"/>
                </a:solidFill>
                <a:latin typeface="Arial" charset="0"/>
                <a:ea typeface="宋体" charset="0"/>
              </a:rPr>
              <a:t>p[2]</a:t>
            </a:r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1E9BC805-7A57-4CCB-B355-B90DE6D86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123" y="2960678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1</a:t>
            </a:r>
          </a:p>
        </p:txBody>
      </p:sp>
      <p:sp>
        <p:nvSpPr>
          <p:cNvPr id="43" name="Text Box 30">
            <a:extLst>
              <a:ext uri="{FF2B5EF4-FFF2-40B4-BE49-F238E27FC236}">
                <a16:creationId xmlns:a16="http://schemas.microsoft.com/office/drawing/2014/main" id="{BDCECFE8-EC6C-4A10-B0B4-547B84D05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123" y="3341678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2</a:t>
            </a:r>
          </a:p>
        </p:txBody>
      </p:sp>
      <p:sp>
        <p:nvSpPr>
          <p:cNvPr id="44" name="Text Box 31">
            <a:extLst>
              <a:ext uri="{FF2B5EF4-FFF2-40B4-BE49-F238E27FC236}">
                <a16:creationId xmlns:a16="http://schemas.microsoft.com/office/drawing/2014/main" id="{156B9253-EBB0-41E0-AEE8-B7B783F6D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123" y="3722678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3</a:t>
            </a:r>
          </a:p>
        </p:txBody>
      </p:sp>
      <p:sp>
        <p:nvSpPr>
          <p:cNvPr id="45" name="Text Box 33">
            <a:extLst>
              <a:ext uri="{FF2B5EF4-FFF2-40B4-BE49-F238E27FC236}">
                <a16:creationId xmlns:a16="http://schemas.microsoft.com/office/drawing/2014/main" id="{95A81285-B44D-4835-95D3-2368C67AE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736" y="2967028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a[0]</a:t>
            </a:r>
          </a:p>
        </p:txBody>
      </p:sp>
      <p:sp>
        <p:nvSpPr>
          <p:cNvPr id="46" name="Text Box 34">
            <a:extLst>
              <a:ext uri="{FF2B5EF4-FFF2-40B4-BE49-F238E27FC236}">
                <a16:creationId xmlns:a16="http://schemas.microsoft.com/office/drawing/2014/main" id="{4FB88F8C-AC4E-499F-B576-7D412C9FF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736" y="3348028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a[1]</a:t>
            </a:r>
          </a:p>
        </p:txBody>
      </p:sp>
      <p:sp>
        <p:nvSpPr>
          <p:cNvPr id="47" name="Text Box 35">
            <a:extLst>
              <a:ext uri="{FF2B5EF4-FFF2-40B4-BE49-F238E27FC236}">
                <a16:creationId xmlns:a16="http://schemas.microsoft.com/office/drawing/2014/main" id="{215FBFC8-2CD3-4012-A5B5-9116BF68B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736" y="3713153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a[2]</a:t>
            </a:r>
          </a:p>
        </p:txBody>
      </p:sp>
      <p:sp>
        <p:nvSpPr>
          <p:cNvPr id="48" name="Text Box 47">
            <a:extLst>
              <a:ext uri="{FF2B5EF4-FFF2-40B4-BE49-F238E27FC236}">
                <a16:creationId xmlns:a16="http://schemas.microsoft.com/office/drawing/2014/main" id="{14460C5E-4697-41EC-BE2B-8A6DF2DB7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260" y="3032115"/>
            <a:ext cx="288925" cy="2873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tIns="0" bIns="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9" name="Text Box 44">
            <a:extLst>
              <a:ext uri="{FF2B5EF4-FFF2-40B4-BE49-F238E27FC236}">
                <a16:creationId xmlns:a16="http://schemas.microsoft.com/office/drawing/2014/main" id="{11779DF3-69CB-41F8-B267-0FF937C87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2476347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&amp;p[0]</a:t>
            </a:r>
            <a:endParaRPr lang="en-US" altLang="zh-CN"/>
          </a:p>
        </p:txBody>
      </p:sp>
      <p:sp>
        <p:nvSpPr>
          <p:cNvPr id="50" name="Text Box 45">
            <a:extLst>
              <a:ext uri="{FF2B5EF4-FFF2-40B4-BE49-F238E27FC236}">
                <a16:creationId xmlns:a16="http://schemas.microsoft.com/office/drawing/2014/main" id="{64973B37-1E7C-4C4A-81E3-B8F614D3F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247634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zh-CN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sp>
        <p:nvSpPr>
          <p:cNvPr id="51" name="Text Box 46">
            <a:extLst>
              <a:ext uri="{FF2B5EF4-FFF2-40B4-BE49-F238E27FC236}">
                <a16:creationId xmlns:a16="http://schemas.microsoft.com/office/drawing/2014/main" id="{6A396747-B6CE-4561-B315-86462538C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8864" y="2476347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&amp;a[0]</a:t>
            </a:r>
          </a:p>
        </p:txBody>
      </p:sp>
      <p:sp>
        <p:nvSpPr>
          <p:cNvPr id="52" name="Text Box 47">
            <a:extLst>
              <a:ext uri="{FF2B5EF4-FFF2-40B4-BE49-F238E27FC236}">
                <a16:creationId xmlns:a16="http://schemas.microsoft.com/office/drawing/2014/main" id="{343E74C6-47E5-4A2A-910F-49C3652BF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260" y="3392478"/>
            <a:ext cx="288925" cy="28733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tIns="0" bIns="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53" name="Text Box 47">
            <a:extLst>
              <a:ext uri="{FF2B5EF4-FFF2-40B4-BE49-F238E27FC236}">
                <a16:creationId xmlns:a16="http://schemas.microsoft.com/office/drawing/2014/main" id="{BD44F34D-53DE-476D-8923-6E95C79F0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260" y="3751253"/>
            <a:ext cx="288925" cy="2889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tIns="0" bIns="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AA65DE97-075F-43D1-96A8-005676323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002" y="5092890"/>
            <a:ext cx="1243910" cy="5334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135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57" name="Text Box 49">
            <a:extLst>
              <a:ext uri="{FF2B5EF4-FFF2-40B4-BE49-F238E27FC236}">
                <a16:creationId xmlns:a16="http://schemas.microsoft.com/office/drawing/2014/main" id="{ED74241E-1BE3-40EC-9968-9DFF707BA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152" y="5067490"/>
            <a:ext cx="1382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2  4  6   </a:t>
            </a:r>
          </a:p>
        </p:txBody>
      </p:sp>
      <p:sp>
        <p:nvSpPr>
          <p:cNvPr id="58" name="Text Box 46">
            <a:hlinkClick r:id="rId2" action="ppaction://hlinksldjump"/>
            <a:extLst>
              <a:ext uri="{FF2B5EF4-FFF2-40B4-BE49-F238E27FC236}">
                <a16:creationId xmlns:a16="http://schemas.microsoft.com/office/drawing/2014/main" id="{AAF57423-7DAB-43D4-9110-4DD4403C0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912" y="271453"/>
            <a:ext cx="4948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形参是数组时参数传递的特点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E3C3C9-F556-4B18-94B1-71C5EA327407}"/>
              </a:ext>
            </a:extLst>
          </p:cNvPr>
          <p:cNvSpPr/>
          <p:nvPr/>
        </p:nvSpPr>
        <p:spPr bwMode="auto">
          <a:xfrm>
            <a:off x="2420088" y="2476347"/>
            <a:ext cx="2255824" cy="1728192"/>
          </a:xfrm>
          <a:prstGeom prst="rect">
            <a:avLst/>
          </a:prstGeom>
          <a:noFill/>
          <a:ln w="12700" cap="sq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34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5" dur="2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0" dur="2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5" dur="20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0" dur="20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5" dur="20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build="p" animBg="1"/>
      <p:bldP spid="87" grpId="0" build="p"/>
      <p:bldP spid="36" grpId="0" animBg="1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nimBg="1" autoUpdateAnimBg="0"/>
      <p:bldP spid="49" grpId="0" autoUpdateAnimBg="0"/>
      <p:bldP spid="50" grpId="0" autoUpdateAnimBg="0"/>
      <p:bldP spid="51" grpId="0" autoUpdateAnimBg="0"/>
      <p:bldP spid="52" grpId="0" animBg="1" autoUpdateAnimBg="0"/>
      <p:bldP spid="53" grpId="0" animBg="1" autoUpdateAnimBg="0"/>
      <p:bldP spid="54" grpId="0" animBg="1"/>
      <p:bldP spid="57" grpId="0" autoUpdateAnimBg="0"/>
      <p:bldP spid="58" grpId="0" autoUpdateAnimBg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CA083058-9D55-46EB-B76C-6ADC4277F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7F1E6FAF-F425-4239-BC7C-78C0B722325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68644" name="Line 4">
            <a:extLst>
              <a:ext uri="{FF2B5EF4-FFF2-40B4-BE49-F238E27FC236}">
                <a16:creationId xmlns:a16="http://schemas.microsoft.com/office/drawing/2014/main" id="{3840896B-9252-43D9-A6A7-918CD7A6E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02313CE9-D417-4796-8B73-B168C7CB2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0638"/>
            <a:ext cx="8305800" cy="858838"/>
          </a:xfrm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程序举例</a:t>
            </a:r>
          </a:p>
        </p:txBody>
      </p:sp>
      <p:sp>
        <p:nvSpPr>
          <p:cNvPr id="368706" name="Text Box 66">
            <a:hlinkClick r:id="rId2" action="ppaction://hlinksldjump"/>
            <a:extLst>
              <a:ext uri="{FF2B5EF4-FFF2-40B4-BE49-F238E27FC236}">
                <a16:creationId xmlns:a16="http://schemas.microsoft.com/office/drawing/2014/main" id="{3D5FAC43-BDCD-4049-A236-BBFCDA985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08050"/>
            <a:ext cx="88217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例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1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编写一个子函数，将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个数按从大到小的顺序排序。</a:t>
            </a: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FFF697F1-766B-4DEC-8CA8-D36B632D3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1628775"/>
            <a:ext cx="1296987" cy="71913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3" name="Line 37">
            <a:extLst>
              <a:ext uri="{FF2B5EF4-FFF2-40B4-BE49-F238E27FC236}">
                <a16:creationId xmlns:a16="http://schemas.microsoft.com/office/drawing/2014/main" id="{E875A28D-EBA5-44E6-BB88-BC085834B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1844675"/>
            <a:ext cx="9350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4" name="Text Box 38">
            <a:extLst>
              <a:ext uri="{FF2B5EF4-FFF2-40B4-BE49-F238E27FC236}">
                <a16:creationId xmlns:a16="http://schemas.microsoft.com/office/drawing/2014/main" id="{7E3DF396-86FC-4FEE-9FE5-5C5B0E8C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613" y="1747838"/>
            <a:ext cx="935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sort</a:t>
            </a:r>
          </a:p>
        </p:txBody>
      </p:sp>
      <p:sp>
        <p:nvSpPr>
          <p:cNvPr id="46" name="Line 39">
            <a:extLst>
              <a:ext uri="{FF2B5EF4-FFF2-40B4-BE49-F238E27FC236}">
                <a16:creationId xmlns:a16="http://schemas.microsoft.com/office/drawing/2014/main" id="{410A2FD8-1D18-4225-95D0-6C90A74B3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000" y="1985963"/>
            <a:ext cx="793750" cy="1587"/>
          </a:xfrm>
          <a:prstGeom prst="line">
            <a:avLst/>
          </a:prstGeom>
          <a:noFill/>
          <a:ln w="57150" cap="sq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7" name="Text Box 40">
            <a:extLst>
              <a:ext uri="{FF2B5EF4-FFF2-40B4-BE49-F238E27FC236}">
                <a16:creationId xmlns:a16="http://schemas.microsoft.com/office/drawing/2014/main" id="{891F8541-1686-4E8D-87D1-5C1A89095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1747838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0" dirty="0">
                <a:solidFill>
                  <a:srgbClr val="000000"/>
                </a:solidFill>
                <a:latin typeface="Arial" charset="0"/>
                <a:ea typeface="黑体" charset="0"/>
                <a:cs typeface="黑体" charset="0"/>
              </a:rPr>
              <a:t>排序</a:t>
            </a:r>
          </a:p>
        </p:txBody>
      </p:sp>
      <p:sp>
        <p:nvSpPr>
          <p:cNvPr id="48" name="Text Box 42">
            <a:extLst>
              <a:ext uri="{FF2B5EF4-FFF2-40B4-BE49-F238E27FC236}">
                <a16:creationId xmlns:a16="http://schemas.microsoft.com/office/drawing/2014/main" id="{6644074C-5A3A-4222-9854-B5368FF9A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51" y="4002088"/>
            <a:ext cx="331152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</a:rPr>
              <a:t>数据个数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</a:t>
            </a:r>
            <a:r>
              <a:rPr lang="zh-CN" altLang="en-US" dirty="0">
                <a:solidFill>
                  <a:srgbClr val="000000"/>
                </a:solidFill>
              </a:rPr>
              <a:t>整型简单变量</a:t>
            </a:r>
            <a:r>
              <a:rPr lang="en-US" altLang="zh-CN" dirty="0">
                <a:solidFill>
                  <a:srgbClr val="000000"/>
                </a:solidFill>
              </a:rPr>
              <a:t>   n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个数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</a:t>
            </a:r>
            <a:r>
              <a:rPr lang="zh-CN" altLang="en-US" dirty="0">
                <a:solidFill>
                  <a:srgbClr val="000000"/>
                </a:solidFill>
              </a:rPr>
              <a:t>整型数组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0" name="Text Box 44">
            <a:extLst>
              <a:ext uri="{FF2B5EF4-FFF2-40B4-BE49-F238E27FC236}">
                <a16:creationId xmlns:a16="http://schemas.microsoft.com/office/drawing/2014/main" id="{A4D0027A-E53C-4A46-8EA5-929AA5EA3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501008"/>
            <a:ext cx="28791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需要</a:t>
            </a:r>
            <a:r>
              <a:rPr lang="zh-CN" altLang="zh-CN" dirty="0">
                <a:solidFill>
                  <a:srgbClr val="000000"/>
                </a:solidFill>
                <a:ea typeface="仿宋_GB2312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个参数</a:t>
            </a:r>
          </a:p>
        </p:txBody>
      </p:sp>
      <p:sp>
        <p:nvSpPr>
          <p:cNvPr id="54" name="Text Box 44">
            <a:extLst>
              <a:ext uri="{FF2B5EF4-FFF2-40B4-BE49-F238E27FC236}">
                <a16:creationId xmlns:a16="http://schemas.microsoft.com/office/drawing/2014/main" id="{DD21098F-49BF-482C-89C3-2FBB84FF1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97200"/>
            <a:ext cx="41761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确定函数形参</a:t>
            </a:r>
            <a:endParaRPr lang="en-US" altLang="zh-CN" dirty="0">
              <a:ea typeface="仿宋_GB2312" pitchFamily="49" charset="-122"/>
            </a:endParaRPr>
          </a:p>
        </p:txBody>
      </p:sp>
      <p:sp>
        <p:nvSpPr>
          <p:cNvPr id="55" name="Text Box 44">
            <a:extLst>
              <a:ext uri="{FF2B5EF4-FFF2-40B4-BE49-F238E27FC236}">
                <a16:creationId xmlns:a16="http://schemas.microsoft.com/office/drawing/2014/main" id="{FC933C8B-D820-4E97-B01E-C3B50417E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263" y="1557338"/>
            <a:ext cx="3779837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a typeface="楷体" pitchFamily="49" charset="-122"/>
              </a:rPr>
              <a:t>输出：</a:t>
            </a:r>
            <a:r>
              <a:rPr lang="en-US" altLang="zh-CN" dirty="0">
                <a:solidFill>
                  <a:srgbClr val="000000"/>
                </a:solidFill>
                <a:ea typeface="楷体" pitchFamily="49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ea typeface="楷体" pitchFamily="49" charset="-122"/>
              </a:rPr>
              <a:t>个排好序的数</a:t>
            </a:r>
            <a:endParaRPr lang="en-US" altLang="zh-CN" dirty="0">
              <a:solidFill>
                <a:srgbClr val="000000"/>
              </a:solidFill>
              <a:ea typeface="楷体" pitchFamily="49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a typeface="楷体" pitchFamily="49" charset="-122"/>
              </a:rPr>
              <a:t>           </a:t>
            </a:r>
          </a:p>
        </p:txBody>
      </p:sp>
      <p:sp>
        <p:nvSpPr>
          <p:cNvPr id="57" name="Text Box 44">
            <a:extLst>
              <a:ext uri="{FF2B5EF4-FFF2-40B4-BE49-F238E27FC236}">
                <a16:creationId xmlns:a16="http://schemas.microsoft.com/office/drawing/2014/main" id="{62D2DBF0-A2CF-4C1E-84DD-32B6488B5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12875"/>
            <a:ext cx="18732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a typeface="楷体" pitchFamily="49" charset="-122"/>
              </a:rPr>
              <a:t>数据个数</a:t>
            </a:r>
            <a:r>
              <a:rPr lang="en-US" altLang="zh-CN" dirty="0">
                <a:solidFill>
                  <a:srgbClr val="000000"/>
                </a:solidFill>
                <a:ea typeface="楷体" pitchFamily="49" charset="-122"/>
              </a:rPr>
              <a:t>n</a:t>
            </a:r>
            <a:endParaRPr lang="zh-CN" altLang="en-US" dirty="0">
              <a:solidFill>
                <a:srgbClr val="000000"/>
              </a:solidFill>
              <a:ea typeface="楷体" pitchFamily="49" charset="-122"/>
            </a:endParaRPr>
          </a:p>
        </p:txBody>
      </p:sp>
      <p:sp>
        <p:nvSpPr>
          <p:cNvPr id="60" name="Text Box 44">
            <a:extLst>
              <a:ext uri="{FF2B5EF4-FFF2-40B4-BE49-F238E27FC236}">
                <a16:creationId xmlns:a16="http://schemas.microsoft.com/office/drawing/2014/main" id="{26612CEA-54FE-4E19-8CC4-36B53E97A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2475111"/>
            <a:ext cx="36718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rgbClr val="0000CC"/>
              </a:buClr>
              <a:buFont typeface="Wingdings" panose="05000000000000000000" pitchFamily="2" charset="2"/>
              <a:buChar char="F"/>
              <a:defRPr>
                <a:latin typeface="黑体" pitchFamily="49" charset="-122"/>
                <a:ea typeface="黑体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确定函数类型</a:t>
            </a:r>
            <a:endParaRPr lang="en-US" altLang="zh-CN" dirty="0"/>
          </a:p>
        </p:txBody>
      </p:sp>
      <p:sp>
        <p:nvSpPr>
          <p:cNvPr id="61" name="Line 37">
            <a:extLst>
              <a:ext uri="{FF2B5EF4-FFF2-40B4-BE49-F238E27FC236}">
                <a16:creationId xmlns:a16="http://schemas.microsoft.com/office/drawing/2014/main" id="{D2A4DB0F-9268-4353-84D2-71B6E3E12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238" y="2133600"/>
            <a:ext cx="935037" cy="0"/>
          </a:xfrm>
          <a:prstGeom prst="line">
            <a:avLst/>
          </a:prstGeom>
          <a:noFill/>
          <a:ln w="57150" cap="sq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62" name="Text Box 44">
            <a:extLst>
              <a:ext uri="{FF2B5EF4-FFF2-40B4-BE49-F238E27FC236}">
                <a16:creationId xmlns:a16="http://schemas.microsoft.com/office/drawing/2014/main" id="{7222DD5D-27D6-4D0F-89CF-246AAFA28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103438"/>
            <a:ext cx="18716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个数</a:t>
            </a:r>
          </a:p>
        </p:txBody>
      </p:sp>
      <p:sp>
        <p:nvSpPr>
          <p:cNvPr id="63" name="Text Box 44">
            <a:extLst>
              <a:ext uri="{FF2B5EF4-FFF2-40B4-BE49-F238E27FC236}">
                <a16:creationId xmlns:a16="http://schemas.microsoft.com/office/drawing/2014/main" id="{F3F01370-B06C-4F5E-B1F9-1AEB49C94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4420253"/>
            <a:ext cx="3671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rgbClr val="0000CC"/>
              </a:buClr>
              <a:buFont typeface="Wingdings" panose="05000000000000000000" pitchFamily="2" charset="2"/>
              <a:buChar char="F"/>
              <a:defRPr>
                <a:latin typeface="黑体" pitchFamily="49" charset="-122"/>
                <a:ea typeface="黑体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en-US" altLang="zh-CN" dirty="0">
                <a:latin typeface="Arial" pitchFamily="34" charset="0"/>
              </a:rPr>
              <a:t>sort</a:t>
            </a:r>
            <a:r>
              <a:rPr lang="zh-CN" altLang="en-US" dirty="0">
                <a:latin typeface="Arial" pitchFamily="34" charset="0"/>
              </a:rPr>
              <a:t>函数框架</a:t>
            </a:r>
            <a:endParaRPr lang="en-US" altLang="zh-CN" dirty="0">
              <a:latin typeface="Arial" pitchFamily="34" charset="0"/>
            </a:endParaRPr>
          </a:p>
        </p:txBody>
      </p:sp>
      <p:sp>
        <p:nvSpPr>
          <p:cNvPr id="64" name="Text Box 49">
            <a:extLst>
              <a:ext uri="{FF2B5EF4-FFF2-40B4-BE49-F238E27FC236}">
                <a16:creationId xmlns:a16="http://schemas.microsoft.com/office/drawing/2014/main" id="{9BC1DE96-DB92-49CD-BB1C-A112B5601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619" y="5087392"/>
            <a:ext cx="3671887" cy="1077912"/>
          </a:xfrm>
          <a:prstGeom prst="rect">
            <a:avLst/>
          </a:prstGeom>
          <a:noFill/>
          <a:ln w="50800" cap="sq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42875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CC"/>
                </a:solidFill>
              </a:rPr>
              <a:t>void</a:t>
            </a:r>
            <a:r>
              <a:rPr lang="en-US" altLang="zh-CN" dirty="0">
                <a:solidFill>
                  <a:srgbClr val="000000"/>
                </a:solidFill>
              </a:rPr>
              <a:t> sort(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b[ ],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n)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{……}</a:t>
            </a:r>
          </a:p>
        </p:txBody>
      </p:sp>
      <p:sp>
        <p:nvSpPr>
          <p:cNvPr id="26" name="Text Box 44">
            <a:extLst>
              <a:ext uri="{FF2B5EF4-FFF2-40B4-BE49-F238E27FC236}">
                <a16:creationId xmlns:a16="http://schemas.microsoft.com/office/drawing/2014/main" id="{A7D9D08B-2F48-455F-B2EA-615B0B539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492375"/>
            <a:ext cx="4537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a typeface="楷体" pitchFamily="49" charset="-122"/>
              </a:rPr>
              <a:t>用数组</a:t>
            </a:r>
            <a:r>
              <a:rPr lang="en-US" altLang="zh-CN" dirty="0">
                <a:solidFill>
                  <a:srgbClr val="000000"/>
                </a:solidFill>
                <a:ea typeface="楷体" pitchFamily="49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ea typeface="楷体" pitchFamily="49" charset="-122"/>
              </a:rPr>
              <a:t>接收</a:t>
            </a:r>
            <a:r>
              <a:rPr lang="en-US" altLang="zh-CN" dirty="0">
                <a:solidFill>
                  <a:srgbClr val="000000"/>
                </a:solidFill>
                <a:ea typeface="楷体" pitchFamily="49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ea typeface="楷体" pitchFamily="49" charset="-122"/>
              </a:rPr>
              <a:t>个数</a:t>
            </a:r>
          </a:p>
        </p:txBody>
      </p:sp>
      <p:sp>
        <p:nvSpPr>
          <p:cNvPr id="27" name="Text Box 43">
            <a:extLst>
              <a:ext uri="{FF2B5EF4-FFF2-40B4-BE49-F238E27FC236}">
                <a16:creationId xmlns:a16="http://schemas.microsoft.com/office/drawing/2014/main" id="{3E35CE04-256E-48F4-A922-3118C1569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2915493"/>
            <a:ext cx="45751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</a:rPr>
              <a:t>排好序的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个数在形参数组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中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</a:rPr>
              <a:t>通过参数传递自动返回这些数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</a:rPr>
              <a:t>不用</a:t>
            </a:r>
            <a:r>
              <a:rPr lang="en-US" altLang="zh-CN" dirty="0">
                <a:solidFill>
                  <a:srgbClr val="000000"/>
                </a:solidFill>
              </a:rPr>
              <a:t>return</a:t>
            </a:r>
            <a:r>
              <a:rPr lang="zh-CN" altLang="en-US" dirty="0">
                <a:solidFill>
                  <a:srgbClr val="000000"/>
                </a:solidFill>
              </a:rPr>
              <a:t>返回数据，函数类型为</a:t>
            </a:r>
            <a:r>
              <a:rPr lang="en-US" altLang="zh-CN" dirty="0">
                <a:solidFill>
                  <a:srgbClr val="000000"/>
                </a:solidFill>
              </a:rPr>
              <a:t>void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6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6" grpId="0" autoUpdateAnimBg="0"/>
      <p:bldP spid="42" grpId="0" animBg="1" autoUpdateAnimBg="0"/>
      <p:bldP spid="44" grpId="0" autoUpdateAnimBg="0"/>
      <p:bldP spid="47" grpId="0" autoUpdateAnimBg="0"/>
      <p:bldP spid="48" grpId="0" uiExpand="1" build="p" autoUpdateAnimBg="0"/>
      <p:bldP spid="50" grpId="0" autoUpdateAnimBg="0"/>
      <p:bldP spid="54" grpId="0" build="p" autoUpdateAnimBg="0"/>
      <p:bldP spid="55" grpId="0" build="p" autoUpdateAnimBg="0"/>
      <p:bldP spid="57" grpId="0" build="p" autoUpdateAnimBg="0"/>
      <p:bldP spid="60" grpId="0" build="p" autoUpdateAnimBg="0"/>
      <p:bldP spid="62" grpId="0"/>
      <p:bldP spid="63" grpId="0" build="p" autoUpdateAnimBg="0"/>
      <p:bldP spid="64" grpId="0" build="p" animBg="1" autoUpdateAnimBg="0"/>
      <p:bldP spid="26" grpId="0"/>
      <p:bldP spid="27" grpId="0" build="p" autoUpdateAnimBg="0"/>
    </p:bldLst>
  </p:timing>
</p:sld>
</file>

<file path=ppt/theme/theme1.xml><?xml version="1.0" encoding="utf-8"?>
<a:theme xmlns:a="http://schemas.openxmlformats.org/drawingml/2006/main" name="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彩晕型模板">
  <a:themeElements>
    <a:clrScheme name="1_彩晕型模板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1_彩晕型模板">
      <a:majorFont>
        <a:latin typeface="Times New Roman"/>
        <a:ea typeface="隶书"/>
        <a:cs typeface="隶书"/>
      </a:majorFont>
      <a:minorFont>
        <a:latin typeface="Times New Roman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ctr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ahoma" charset="0"/>
            <a:ea typeface="幼圆" charset="0"/>
            <a:cs typeface="幼圆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ctr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ahoma" charset="0"/>
            <a:ea typeface="幼圆" charset="0"/>
            <a:cs typeface="幼圆" charset="0"/>
          </a:defRPr>
        </a:defPPr>
      </a:lstStyle>
    </a:lnDef>
  </a:objectDefaults>
  <a:extraClrSchemeLst>
    <a:extraClrScheme>
      <a:clrScheme name="1_彩晕型模板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彩晕型模板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彩晕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彩晕型模板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Office2000\Templates\Design Templates 97\CDESIGNG.POT</Template>
  <TotalTime>6503</TotalTime>
  <Words>3872</Words>
  <Application>Microsoft Office PowerPoint</Application>
  <PresentationFormat>全屏显示(4:3)</PresentationFormat>
  <Paragraphs>928</Paragraphs>
  <Slides>33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33</vt:i4>
      </vt:variant>
    </vt:vector>
  </HeadingPairs>
  <TitlesOfParts>
    <vt:vector size="57" baseType="lpstr">
      <vt:lpstr>Kaiti SC Regular</vt:lpstr>
      <vt:lpstr>Monotype Sorts</vt:lpstr>
      <vt:lpstr>仿宋</vt:lpstr>
      <vt:lpstr>仿宋_GB2312</vt:lpstr>
      <vt:lpstr>黑体</vt:lpstr>
      <vt:lpstr>华文行楷</vt:lpstr>
      <vt:lpstr>华文中宋</vt:lpstr>
      <vt:lpstr>楷体</vt:lpstr>
      <vt:lpstr>楷体_GB2312</vt:lpstr>
      <vt:lpstr>隶书</vt:lpstr>
      <vt:lpstr>宋体</vt:lpstr>
      <vt:lpstr>幼圆</vt:lpstr>
      <vt:lpstr>Arial</vt:lpstr>
      <vt:lpstr>Calibri</vt:lpstr>
      <vt:lpstr>Symbol</vt:lpstr>
      <vt:lpstr>Tahoma</vt:lpstr>
      <vt:lpstr>Times New Roman</vt:lpstr>
      <vt:lpstr>Wingdings</vt:lpstr>
      <vt:lpstr>Cdesignd</vt:lpstr>
      <vt:lpstr>1_Cdesignd</vt:lpstr>
      <vt:lpstr>2_Cdesignd</vt:lpstr>
      <vt:lpstr>3_Cdesignd</vt:lpstr>
      <vt:lpstr>1_彩晕型模板</vt:lpstr>
      <vt:lpstr>4_Cdesignd</vt:lpstr>
      <vt:lpstr>高级语言程序设计</vt:lpstr>
      <vt:lpstr>定义函数</vt:lpstr>
      <vt:lpstr>定义函数</vt:lpstr>
      <vt:lpstr>调用函数</vt:lpstr>
      <vt:lpstr>函数间数据联系</vt:lpstr>
      <vt:lpstr>PowerPoint 演示文稿</vt:lpstr>
      <vt:lpstr>PowerPoint 演示文稿</vt:lpstr>
      <vt:lpstr>PowerPoint 演示文稿</vt:lpstr>
      <vt:lpstr>程序举例</vt:lpstr>
      <vt:lpstr>PowerPoint 演示文稿</vt:lpstr>
      <vt:lpstr>PowerPoint 演示文稿</vt:lpstr>
      <vt:lpstr>程序举例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程序举例</vt:lpstr>
      <vt:lpstr>PowerPoint 演示文稿</vt:lpstr>
      <vt:lpstr>数据联系小结</vt:lpstr>
      <vt:lpstr>局部变量和全局变量</vt:lpstr>
      <vt:lpstr>变量的作用域</vt:lpstr>
      <vt:lpstr>局部变量作用域的确定</vt:lpstr>
      <vt:lpstr>全局变量作用域的确定</vt:lpstr>
      <vt:lpstr>变量的作用域的确定</vt:lpstr>
      <vt:lpstr>变量的作用域的确定</vt:lpstr>
      <vt:lpstr>利用全局变量传递数据 </vt:lpstr>
      <vt:lpstr>利用全局变量传递数据 </vt:lpstr>
      <vt:lpstr>编译预处理</vt:lpstr>
      <vt:lpstr>编译预处理——宏定义</vt:lpstr>
      <vt:lpstr>编译预处理——宏定义</vt:lpstr>
      <vt:lpstr>编译预处理——宏定义</vt:lpstr>
      <vt:lpstr>本周上机作业</vt:lpstr>
    </vt:vector>
  </TitlesOfParts>
  <Company>wh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函   数</dc:title>
  <dc:creator>wang</dc:creator>
  <cp:lastModifiedBy>王红</cp:lastModifiedBy>
  <cp:revision>396</cp:revision>
  <cp:lastPrinted>2000-03-02T02:46:32Z</cp:lastPrinted>
  <dcterms:created xsi:type="dcterms:W3CDTF">2001-04-21T17:31:52Z</dcterms:created>
  <dcterms:modified xsi:type="dcterms:W3CDTF">2018-05-01T12:28:48Z</dcterms:modified>
</cp:coreProperties>
</file>