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27"/>
  </p:notesMasterIdLst>
  <p:handoutMasterIdLst>
    <p:handoutMasterId r:id="rId28"/>
  </p:handoutMasterIdLst>
  <p:sldIdLst>
    <p:sldId id="267" r:id="rId2"/>
    <p:sldId id="268" r:id="rId3"/>
    <p:sldId id="269" r:id="rId4"/>
    <p:sldId id="417" r:id="rId5"/>
    <p:sldId id="398" r:id="rId6"/>
    <p:sldId id="363" r:id="rId7"/>
    <p:sldId id="419" r:id="rId8"/>
    <p:sldId id="380" r:id="rId9"/>
    <p:sldId id="351" r:id="rId10"/>
    <p:sldId id="273" r:id="rId11"/>
    <p:sldId id="390" r:id="rId12"/>
    <p:sldId id="424" r:id="rId13"/>
    <p:sldId id="421" r:id="rId14"/>
    <p:sldId id="422" r:id="rId15"/>
    <p:sldId id="425" r:id="rId16"/>
    <p:sldId id="397" r:id="rId17"/>
    <p:sldId id="427" r:id="rId18"/>
    <p:sldId id="401" r:id="rId19"/>
    <p:sldId id="400" r:id="rId20"/>
    <p:sldId id="428" r:id="rId21"/>
    <p:sldId id="403" r:id="rId22"/>
    <p:sldId id="405" r:id="rId23"/>
    <p:sldId id="414" r:id="rId24"/>
    <p:sldId id="415" r:id="rId25"/>
    <p:sldId id="411" r:id="rId26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CC"/>
    <a:srgbClr val="CCFFFF"/>
    <a:srgbClr val="FFCCFF"/>
    <a:srgbClr val="006600"/>
    <a:srgbClr val="9999FF"/>
    <a:srgbClr val="66FFFF"/>
    <a:srgbClr val="FF0000"/>
    <a:srgbClr val="00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83" autoAdjust="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249904AE-664C-49B9-8A94-54F0B273F0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813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75825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775825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fld id="{2F888F56-6961-4611-A7DC-94BAE20EFE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096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FFE82F5-B49D-4083-A186-CE6238478D0B}" type="slidenum">
              <a:rPr lang="en-US" altLang="zh-CN">
                <a:latin typeface="Arial" pitchFamily="34" charset="0"/>
                <a:ea typeface="楷体_GB2312" pitchFamily="49" charset="-122"/>
              </a:rPr>
              <a:pPr/>
              <a:t>2</a:t>
            </a:fld>
            <a:endParaRPr lang="en-US" altLang="zh-CN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204788"/>
          </a:xfrm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B306EB6-C9B0-4607-99AC-E904392EFF9F}" type="slidenum"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pPr/>
              <a:t>11</a:t>
            </a:fld>
            <a:endParaRPr lang="en-US" altLang="zh-CN">
              <a:solidFill>
                <a:srgbClr val="00000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38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/>
              <a:t>float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941F23-7E20-4AE2-83F9-BBF4B75ED6D5}" type="slidenum"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204788"/>
          </a:xfrm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36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747709F-9CA1-43F9-9321-3694E434B60E}" type="slidenum"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pPr/>
              <a:t>15</a:t>
            </a:fld>
            <a:endParaRPr lang="en-US" altLang="zh-CN">
              <a:solidFill>
                <a:srgbClr val="00000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38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88742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47709F-9CA1-43F9-9321-3694E434B60E}" type="slidenum"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38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854476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8F56-6961-4611-A7DC-94BAE20EFE6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012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D11416D-ABC4-444A-94C7-832A2849C27B}" type="slidenum">
              <a:rPr lang="en-US" altLang="zh-CN" sz="1200">
                <a:ea typeface="楷体_GB2312" pitchFamily="49" charset="-122"/>
              </a:rPr>
              <a:pPr/>
              <a:t>25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B97DFAB-0A86-4BFA-A1BF-5F1161FF3E00}" type="slidenum">
              <a:rPr lang="en-US" altLang="zh-CN">
                <a:latin typeface="Arial" pitchFamily="34" charset="0"/>
                <a:ea typeface="楷体_GB2312" pitchFamily="49" charset="-122"/>
              </a:rPr>
              <a:pPr/>
              <a:t>3</a:t>
            </a:fld>
            <a:endParaRPr lang="en-US" altLang="zh-CN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204788"/>
          </a:xfrm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B97DFAB-0A86-4BFA-A1BF-5F1161FF3E00}" type="slidenum">
              <a:rPr lang="en-US" altLang="zh-CN">
                <a:latin typeface="Arial" pitchFamily="34" charset="0"/>
                <a:ea typeface="楷体_GB2312" pitchFamily="49" charset="-122"/>
              </a:rPr>
              <a:pPr/>
              <a:t>4</a:t>
            </a:fld>
            <a:endParaRPr lang="en-US" altLang="zh-CN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204788"/>
          </a:xfrm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5EDA128-C181-427C-A8C5-93B65CBF880B}" type="slidenum"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pPr/>
              <a:t>5</a:t>
            </a:fld>
            <a:endParaRPr lang="en-US" altLang="zh-CN">
              <a:solidFill>
                <a:srgbClr val="00000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38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/>
              <a:t>float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9A36821-ACEA-47BA-A23F-2AAB127A5304}" type="slidenum">
              <a:rPr lang="en-US" altLang="zh-CN">
                <a:latin typeface="Arial" pitchFamily="34" charset="0"/>
                <a:ea typeface="楷体_GB2312" pitchFamily="49" charset="-122"/>
              </a:rPr>
              <a:pPr/>
              <a:t>6</a:t>
            </a:fld>
            <a:endParaRPr lang="en-US" altLang="zh-CN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204788"/>
          </a:xfrm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9A36821-ACEA-47BA-A23F-2AAB127A5304}" type="slidenum">
              <a:rPr lang="en-US" altLang="zh-CN">
                <a:latin typeface="Arial" pitchFamily="34" charset="0"/>
                <a:ea typeface="楷体_GB2312" pitchFamily="49" charset="-122"/>
              </a:rPr>
              <a:pPr/>
              <a:t>7</a:t>
            </a:fld>
            <a:endParaRPr lang="en-US" altLang="zh-CN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204788"/>
          </a:xfrm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28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BE3B443-EEDB-4EC5-920D-DB8D9EF423B5}" type="slidenum"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pPr/>
              <a:t>8</a:t>
            </a:fld>
            <a:endParaRPr lang="en-US" altLang="zh-CN">
              <a:solidFill>
                <a:srgbClr val="00000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38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/>
              <a:t>float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7941F23-7E20-4AE2-83F9-BBF4B75ED6D5}" type="slidenum">
              <a:rPr lang="en-US" altLang="zh-CN">
                <a:latin typeface="Arial" pitchFamily="34" charset="0"/>
                <a:ea typeface="楷体_GB2312" pitchFamily="49" charset="-122"/>
              </a:rPr>
              <a:pPr/>
              <a:t>9</a:t>
            </a:fld>
            <a:endParaRPr lang="en-US" altLang="zh-CN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204788"/>
          </a:xfrm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85C2B5D-9843-4E3D-A53D-693BD31DD343}" type="slidenum">
              <a:rPr lang="en-US" altLang="zh-CN">
                <a:latin typeface="Arial" pitchFamily="34" charset="0"/>
                <a:ea typeface="楷体_GB2312" pitchFamily="49" charset="-122"/>
              </a:rPr>
              <a:pPr/>
              <a:t>10</a:t>
            </a:fld>
            <a:endParaRPr lang="en-US" altLang="zh-CN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72050" cy="204788"/>
          </a:xfrm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AF1A130-DAAE-40ED-BABD-9C38C116EC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61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42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5463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5338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50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2860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8512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99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8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274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665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37969" name="Text Box 8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976637" y="25654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认识函数</a:t>
            </a:r>
          </a:p>
        </p:txBody>
      </p:sp>
      <p:sp>
        <p:nvSpPr>
          <p:cNvPr id="37970" name="Text Box 8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976637" y="3276600"/>
            <a:ext cx="3900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定义函数</a:t>
            </a:r>
          </a:p>
        </p:txBody>
      </p:sp>
      <p:sp>
        <p:nvSpPr>
          <p:cNvPr id="37971" name="Text Box 8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976637" y="39624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调用函数</a:t>
            </a:r>
          </a:p>
        </p:txBody>
      </p:sp>
      <p:sp>
        <p:nvSpPr>
          <p:cNvPr id="37987" name="Text Box 99"/>
          <p:cNvSpPr txBox="1">
            <a:spLocks noChangeArrowheads="1"/>
          </p:cNvSpPr>
          <p:nvPr/>
        </p:nvSpPr>
        <p:spPr bwMode="auto">
          <a:xfrm>
            <a:off x="2521024" y="1828800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  <a:sym typeface="Monotype Sorts" charset="0"/>
              </a:rPr>
              <a:t> 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  <a:sym typeface="Monotype Sorts" charset="0"/>
              </a:rPr>
              <a:t>第</a:t>
            </a: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  <a:sym typeface="Monotype Sorts" charset="0"/>
              </a:rPr>
              <a:t>6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  <a:sym typeface="Monotype Sorts" charset="0"/>
              </a:rPr>
              <a:t>章</a:t>
            </a: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  <a:sym typeface="Monotype Sorts" charset="0"/>
              </a:rPr>
              <a:t>  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  <a:sym typeface="Monotype Sorts" charset="0"/>
              </a:rPr>
              <a:t>函数</a:t>
            </a:r>
          </a:p>
        </p:txBody>
      </p:sp>
      <p:sp>
        <p:nvSpPr>
          <p:cNvPr id="37988" name="Text Box 10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978224" y="47244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函数间数据联系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69" grpId="0" autoUpdateAnimBg="0"/>
      <p:bldP spid="37970" grpId="0" autoUpdateAnimBg="0"/>
      <p:bldP spid="37971" grpId="0" autoUpdateAnimBg="0"/>
      <p:bldP spid="37987" grpId="0" autoUpdateAnimBg="0"/>
      <p:bldP spid="3798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228600" y="14478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例</a:t>
            </a:r>
            <a:r>
              <a:rPr lang="en-US" altLang="zh-CN" dirty="0"/>
              <a:t> </a:t>
            </a:r>
            <a:r>
              <a:rPr lang="zh-CN" altLang="en-US" dirty="0"/>
              <a:t>判断函数值的类型。</a:t>
            </a: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2438400" y="2286000"/>
            <a:ext cx="2667000" cy="2590800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2514600" y="22860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 max(int x,int y)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2514600" y="28194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 { int z;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2590800" y="3352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  if(x&gt;y)z=x;</a:t>
            </a:r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2590800" y="38100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  else z=y;</a:t>
            </a:r>
          </a:p>
        </p:txBody>
      </p:sp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2590800" y="4267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  return( z);  }</a:t>
            </a:r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5562600" y="2286000"/>
            <a:ext cx="3048000" cy="2514600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5410200" y="2286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>
                <a:latin typeface="Arial" charset="0"/>
                <a:ea typeface="宋体" charset="0"/>
              </a:rPr>
              <a:t>   </a:t>
            </a:r>
            <a:r>
              <a:rPr lang="en-US" altLang="zh-CN">
                <a:latin typeface="Arial" charset="0"/>
                <a:ea typeface="宋体" charset="0"/>
              </a:rPr>
              <a:t>max(float x,float y)</a:t>
            </a:r>
          </a:p>
        </p:txBody>
      </p:sp>
      <p:sp>
        <p:nvSpPr>
          <p:cNvPr id="219149" name="Text Box 13"/>
          <p:cNvSpPr txBox="1">
            <a:spLocks noChangeArrowheads="1"/>
          </p:cNvSpPr>
          <p:nvPr/>
        </p:nvSpPr>
        <p:spPr bwMode="auto">
          <a:xfrm>
            <a:off x="5410200" y="27432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>
                <a:latin typeface="Arial" charset="0"/>
                <a:ea typeface="宋体" charset="0"/>
              </a:rPr>
              <a:t>   { </a:t>
            </a:r>
            <a:r>
              <a:rPr lang="en-US" altLang="zh-CN">
                <a:latin typeface="Arial" charset="0"/>
                <a:ea typeface="宋体" charset="0"/>
              </a:rPr>
              <a:t>float  z;</a:t>
            </a:r>
          </a:p>
        </p:txBody>
      </p:sp>
      <p:sp>
        <p:nvSpPr>
          <p:cNvPr id="219150" name="Text Box 14"/>
          <p:cNvSpPr txBox="1">
            <a:spLocks noChangeArrowheads="1"/>
          </p:cNvSpPr>
          <p:nvPr/>
        </p:nvSpPr>
        <p:spPr bwMode="auto">
          <a:xfrm>
            <a:off x="5410200" y="3200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>
                <a:latin typeface="Arial" charset="0"/>
                <a:ea typeface="宋体" charset="0"/>
              </a:rPr>
              <a:t>      </a:t>
            </a:r>
            <a:r>
              <a:rPr lang="en-US" altLang="zh-CN">
                <a:latin typeface="Arial" charset="0"/>
                <a:ea typeface="宋体" charset="0"/>
              </a:rPr>
              <a:t>if(x&gt;y)z=x;</a:t>
            </a:r>
          </a:p>
        </p:txBody>
      </p:sp>
      <p:sp>
        <p:nvSpPr>
          <p:cNvPr id="219151" name="Text Box 15"/>
          <p:cNvSpPr txBox="1">
            <a:spLocks noChangeArrowheads="1"/>
          </p:cNvSpPr>
          <p:nvPr/>
        </p:nvSpPr>
        <p:spPr bwMode="auto">
          <a:xfrm>
            <a:off x="5410200" y="37338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>
                <a:latin typeface="Arial" charset="0"/>
                <a:ea typeface="宋体" charset="0"/>
              </a:rPr>
              <a:t>      </a:t>
            </a:r>
            <a:r>
              <a:rPr lang="en-US" altLang="zh-CN">
                <a:latin typeface="Arial" charset="0"/>
                <a:ea typeface="宋体" charset="0"/>
              </a:rPr>
              <a:t>else z=y;</a:t>
            </a:r>
          </a:p>
        </p:txBody>
      </p:sp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5410200" y="42672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>
                <a:latin typeface="Arial" charset="0"/>
                <a:ea typeface="宋体" charset="0"/>
              </a:rPr>
              <a:t>      </a:t>
            </a:r>
            <a:r>
              <a:rPr lang="en-US" altLang="zh-CN">
                <a:latin typeface="Arial" charset="0"/>
                <a:ea typeface="宋体" charset="0"/>
              </a:rPr>
              <a:t>return (z);  }</a:t>
            </a:r>
          </a:p>
        </p:txBody>
      </p:sp>
      <p:sp>
        <p:nvSpPr>
          <p:cNvPr id="219153" name="Text Box 17"/>
          <p:cNvSpPr txBox="1">
            <a:spLocks noChangeArrowheads="1"/>
          </p:cNvSpPr>
          <p:nvPr/>
        </p:nvSpPr>
        <p:spPr bwMode="auto">
          <a:xfrm>
            <a:off x="228600" y="50292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a typeface="幼圆" pitchFamily="49" charset="-122"/>
              </a:rPr>
              <a:t>定义的类型：</a:t>
            </a:r>
          </a:p>
        </p:txBody>
      </p:sp>
      <p:sp>
        <p:nvSpPr>
          <p:cNvPr id="219154" name="Text Box 18"/>
          <p:cNvSpPr txBox="1">
            <a:spLocks noChangeArrowheads="1"/>
          </p:cNvSpPr>
          <p:nvPr/>
        </p:nvSpPr>
        <p:spPr bwMode="auto">
          <a:xfrm>
            <a:off x="3200400" y="5029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accent2"/>
                </a:solidFill>
                <a:latin typeface="Arial" charset="0"/>
                <a:ea typeface="隶书" charset="0"/>
                <a:cs typeface="隶书" charset="0"/>
              </a:rPr>
              <a:t>整型</a:t>
            </a:r>
          </a:p>
        </p:txBody>
      </p:sp>
      <p:sp>
        <p:nvSpPr>
          <p:cNvPr id="219155" name="Text Box 19"/>
          <p:cNvSpPr txBox="1">
            <a:spLocks noChangeArrowheads="1"/>
          </p:cNvSpPr>
          <p:nvPr/>
        </p:nvSpPr>
        <p:spPr bwMode="auto">
          <a:xfrm>
            <a:off x="228600" y="5576888"/>
            <a:ext cx="2830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a typeface="幼圆" pitchFamily="49" charset="-122"/>
              </a:rPr>
              <a:t>表达式类型：</a:t>
            </a:r>
          </a:p>
        </p:txBody>
      </p:sp>
      <p:sp>
        <p:nvSpPr>
          <p:cNvPr id="219156" name="Text Box 20"/>
          <p:cNvSpPr txBox="1">
            <a:spLocks noChangeArrowheads="1"/>
          </p:cNvSpPr>
          <p:nvPr/>
        </p:nvSpPr>
        <p:spPr bwMode="auto">
          <a:xfrm>
            <a:off x="3200400" y="55626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accent2"/>
                </a:solidFill>
                <a:latin typeface="Arial" charset="0"/>
                <a:ea typeface="隶书" charset="0"/>
                <a:cs typeface="隶书" charset="0"/>
              </a:rPr>
              <a:t>整型</a:t>
            </a:r>
          </a:p>
        </p:txBody>
      </p:sp>
      <p:sp>
        <p:nvSpPr>
          <p:cNvPr id="219157" name="Text Box 21"/>
          <p:cNvSpPr txBox="1">
            <a:spLocks noChangeArrowheads="1"/>
          </p:cNvSpPr>
          <p:nvPr/>
        </p:nvSpPr>
        <p:spPr bwMode="auto">
          <a:xfrm>
            <a:off x="228600" y="61864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a typeface="幼圆" pitchFamily="49" charset="-122"/>
              </a:rPr>
              <a:t>函数值的类型：</a:t>
            </a:r>
          </a:p>
        </p:txBody>
      </p:sp>
      <p:sp>
        <p:nvSpPr>
          <p:cNvPr id="219158" name="Text Box 22"/>
          <p:cNvSpPr txBox="1">
            <a:spLocks noChangeArrowheads="1"/>
          </p:cNvSpPr>
          <p:nvPr/>
        </p:nvSpPr>
        <p:spPr bwMode="auto">
          <a:xfrm>
            <a:off x="3200400" y="61722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accent2"/>
                </a:solidFill>
                <a:latin typeface="Arial" charset="0"/>
                <a:ea typeface="隶书" charset="0"/>
                <a:cs typeface="隶书" charset="0"/>
              </a:rPr>
              <a:t>整型</a:t>
            </a:r>
          </a:p>
        </p:txBody>
      </p:sp>
      <p:sp>
        <p:nvSpPr>
          <p:cNvPr id="219159" name="Text Box 23"/>
          <p:cNvSpPr txBox="1">
            <a:spLocks noChangeArrowheads="1"/>
          </p:cNvSpPr>
          <p:nvPr/>
        </p:nvSpPr>
        <p:spPr bwMode="auto">
          <a:xfrm>
            <a:off x="6553200" y="50292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latin typeface="Arial" charset="0"/>
                <a:ea typeface="隶书" charset="0"/>
                <a:cs typeface="隶书" charset="0"/>
              </a:rPr>
              <a:t>整型</a:t>
            </a:r>
          </a:p>
        </p:txBody>
      </p:sp>
      <p:sp>
        <p:nvSpPr>
          <p:cNvPr id="219160" name="Text Box 24"/>
          <p:cNvSpPr txBox="1">
            <a:spLocks noChangeArrowheads="1"/>
          </p:cNvSpPr>
          <p:nvPr/>
        </p:nvSpPr>
        <p:spPr bwMode="auto">
          <a:xfrm>
            <a:off x="6553200" y="55626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ea typeface="隶书" pitchFamily="49" charset="-122"/>
              </a:rPr>
              <a:t>实型</a:t>
            </a:r>
          </a:p>
        </p:txBody>
      </p:sp>
      <p:sp>
        <p:nvSpPr>
          <p:cNvPr id="219161" name="Text Box 25"/>
          <p:cNvSpPr txBox="1">
            <a:spLocks noChangeArrowheads="1"/>
          </p:cNvSpPr>
          <p:nvPr/>
        </p:nvSpPr>
        <p:spPr bwMode="auto">
          <a:xfrm>
            <a:off x="7315200" y="50292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FF0000"/>
                </a:solidFill>
                <a:ea typeface="隶书" pitchFamily="49" charset="-122"/>
                <a:sym typeface="Wingdings" pitchFamily="2" charset="2"/>
              </a:rPr>
              <a:t></a:t>
            </a:r>
            <a:endParaRPr lang="en-US" altLang="zh-CN" sz="320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219168" name="Text Box 32"/>
          <p:cNvSpPr txBox="1">
            <a:spLocks noChangeArrowheads="1"/>
          </p:cNvSpPr>
          <p:nvPr/>
        </p:nvSpPr>
        <p:spPr bwMode="auto">
          <a:xfrm>
            <a:off x="6553200" y="61722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latin typeface="Arial" charset="0"/>
                <a:ea typeface="隶书" charset="0"/>
                <a:cs typeface="隶书" charset="0"/>
              </a:rPr>
              <a:t>整型</a:t>
            </a:r>
          </a:p>
        </p:txBody>
      </p:sp>
      <p:sp>
        <p:nvSpPr>
          <p:cNvPr id="219169" name="Rectangle 33"/>
          <p:cNvSpPr>
            <a:spLocks noChangeArrowheads="1"/>
          </p:cNvSpPr>
          <p:nvPr/>
        </p:nvSpPr>
        <p:spPr bwMode="auto">
          <a:xfrm>
            <a:off x="381000" y="0"/>
            <a:ext cx="83058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kumimoji="0" lang="zh-CN" alt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确定函数值的类型</a:t>
            </a:r>
          </a:p>
        </p:txBody>
      </p:sp>
      <p:sp>
        <p:nvSpPr>
          <p:cNvPr id="219170" name="AutoShape 3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457200" cy="381000"/>
          </a:xfrm>
          <a:prstGeom prst="actionButtonBackPrevious">
            <a:avLst/>
          </a:prstGeom>
          <a:solidFill>
            <a:srgbClr val="CCCCFF"/>
          </a:solidFill>
          <a:ln w="1270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9171" name="Text Box 35"/>
          <p:cNvSpPr txBox="1">
            <a:spLocks noChangeArrowheads="1"/>
          </p:cNvSpPr>
          <p:nvPr/>
        </p:nvSpPr>
        <p:spPr bwMode="auto">
          <a:xfrm>
            <a:off x="228600" y="2241550"/>
            <a:ext cx="2057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函数类型省略，表示函数类型为整型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9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9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19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9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/>
      <p:bldP spid="219139" grpId="0" animBg="1"/>
      <p:bldP spid="219140" grpId="0" autoUpdateAnimBg="0"/>
      <p:bldP spid="219142" grpId="0" autoUpdateAnimBg="0"/>
      <p:bldP spid="219143" grpId="0" autoUpdateAnimBg="0"/>
      <p:bldP spid="219144" grpId="0" autoUpdateAnimBg="0"/>
      <p:bldP spid="219145" grpId="0" autoUpdateAnimBg="0"/>
      <p:bldP spid="219146" grpId="0" animBg="1"/>
      <p:bldP spid="219147" grpId="0" autoUpdateAnimBg="0"/>
      <p:bldP spid="219149" grpId="0" autoUpdateAnimBg="0"/>
      <p:bldP spid="219150" grpId="0" autoUpdateAnimBg="0"/>
      <p:bldP spid="219151" grpId="0" autoUpdateAnimBg="0"/>
      <p:bldP spid="219152" grpId="0" autoUpdateAnimBg="0"/>
      <p:bldP spid="219153" grpId="0" autoUpdateAnimBg="0"/>
      <p:bldP spid="219154" grpId="0" autoUpdateAnimBg="0"/>
      <p:bldP spid="219155" grpId="0" autoUpdateAnimBg="0"/>
      <p:bldP spid="219156" grpId="0" autoUpdateAnimBg="0"/>
      <p:bldP spid="219157" grpId="0" autoUpdateAnimBg="0"/>
      <p:bldP spid="219158" grpId="0" autoUpdateAnimBg="0"/>
      <p:bldP spid="219159" grpId="0" autoUpdateAnimBg="0"/>
      <p:bldP spid="219160" grpId="0" autoUpdateAnimBg="0"/>
      <p:bldP spid="219161" grpId="0" autoUpdateAnimBg="0"/>
      <p:bldP spid="219168" grpId="0" autoUpdateAnimBg="0"/>
      <p:bldP spid="219170" grpId="0" animBg="1"/>
      <p:bldP spid="21917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8" name="Rectangle 18"/>
          <p:cNvSpPr>
            <a:spLocks noChangeArrowheads="1"/>
          </p:cNvSpPr>
          <p:nvPr/>
        </p:nvSpPr>
        <p:spPr bwMode="auto">
          <a:xfrm>
            <a:off x="381000" y="0"/>
            <a:ext cx="83058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kumimoji="0" lang="zh-CN" alt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定义函数</a:t>
            </a:r>
          </a:p>
        </p:txBody>
      </p:sp>
      <p:sp>
        <p:nvSpPr>
          <p:cNvPr id="215059" name="Text Box 19"/>
          <p:cNvSpPr txBox="1">
            <a:spLocks noChangeArrowheads="1"/>
          </p:cNvSpPr>
          <p:nvPr/>
        </p:nvSpPr>
        <p:spPr bwMode="auto">
          <a:xfrm>
            <a:off x="250825" y="1447800"/>
            <a:ext cx="727350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2 </a:t>
            </a:r>
            <a:r>
              <a:rPr lang="zh-CN" altLang="en-US" dirty="0"/>
              <a:t>编写子函数输出</a:t>
            </a:r>
            <a:r>
              <a:rPr lang="en-US" altLang="zh-CN" dirty="0"/>
              <a:t>Hello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215074" name="Group 34"/>
          <p:cNvGrpSpPr>
            <a:grpSpLocks/>
          </p:cNvGrpSpPr>
          <p:nvPr/>
        </p:nvGrpSpPr>
        <p:grpSpPr bwMode="auto">
          <a:xfrm>
            <a:off x="4540250" y="2498725"/>
            <a:ext cx="4495800" cy="2801938"/>
            <a:chOff x="2976" y="1536"/>
            <a:chExt cx="2832" cy="1765"/>
          </a:xfrm>
        </p:grpSpPr>
        <p:sp>
          <p:nvSpPr>
            <p:cNvPr id="215071" name="Rectangle 31"/>
            <p:cNvSpPr>
              <a:spLocks noChangeArrowheads="1"/>
            </p:cNvSpPr>
            <p:nvPr/>
          </p:nvSpPr>
          <p:spPr bwMode="auto">
            <a:xfrm>
              <a:off x="2976" y="1536"/>
              <a:ext cx="2592" cy="1765"/>
            </a:xfrm>
            <a:prstGeom prst="rect">
              <a:avLst/>
            </a:prstGeom>
            <a:solidFill>
              <a:srgbClr val="FFFFFF"/>
            </a:solidFill>
            <a:ln w="76200" cap="sq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215072" name="Text Box 32"/>
            <p:cNvSpPr txBox="1">
              <a:spLocks noChangeArrowheads="1"/>
            </p:cNvSpPr>
            <p:nvPr/>
          </p:nvSpPr>
          <p:spPr bwMode="auto">
            <a:xfrm>
              <a:off x="3120" y="1614"/>
              <a:ext cx="2688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……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 err="1">
                  <a:solidFill>
                    <a:srgbClr val="000000"/>
                  </a:solidFill>
                  <a:latin typeface="Arial" charset="0"/>
                  <a:ea typeface="宋体" charset="0"/>
                </a:rPr>
                <a:t>int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 main( )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{  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    </a:t>
              </a:r>
              <a:r>
                <a:rPr lang="en-US" altLang="zh-CN" dirty="0" err="1">
                  <a:solidFill>
                    <a:srgbClr val="000000"/>
                  </a:solidFill>
                  <a:latin typeface="Arial" charset="0"/>
                  <a:ea typeface="宋体" charset="0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&lt;&lt;"\</a:t>
              </a:r>
              <a:r>
                <a:rPr lang="en-US" altLang="zh-CN" dirty="0" err="1">
                  <a:solidFill>
                    <a:srgbClr val="000000"/>
                  </a:solidFill>
                  <a:latin typeface="Arial" charset="0"/>
                  <a:ea typeface="宋体" charset="0"/>
                </a:rPr>
                <a:t>nHello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\n";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}</a:t>
              </a:r>
            </a:p>
          </p:txBody>
        </p:sp>
      </p:grpSp>
      <p:sp>
        <p:nvSpPr>
          <p:cNvPr id="215066" name="Rectangle 26"/>
          <p:cNvSpPr>
            <a:spLocks noChangeArrowheads="1"/>
          </p:cNvSpPr>
          <p:nvPr/>
        </p:nvSpPr>
        <p:spPr bwMode="auto">
          <a:xfrm>
            <a:off x="465138" y="5013325"/>
            <a:ext cx="3962400" cy="1584325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</a:rPr>
              <a:t>void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dy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&lt;&lt;"\</a:t>
            </a:r>
            <a:r>
              <a:rPr lang="en-US" altLang="zh-CN" dirty="0" err="1">
                <a:solidFill>
                  <a:srgbClr val="000000"/>
                </a:solidFill>
              </a:rPr>
              <a:t>nHello</a:t>
            </a:r>
            <a:r>
              <a:rPr lang="en-US" altLang="zh-CN" dirty="0">
                <a:solidFill>
                  <a:srgbClr val="000000"/>
                </a:solidFill>
              </a:rPr>
              <a:t>\n";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578619" y="2324100"/>
            <a:ext cx="197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函数名字：</a:t>
            </a:r>
          </a:p>
        </p:txBody>
      </p:sp>
      <p:sp>
        <p:nvSpPr>
          <p:cNvPr id="215061" name="Text Box 21"/>
          <p:cNvSpPr txBox="1">
            <a:spLocks noChangeArrowheads="1"/>
          </p:cNvSpPr>
          <p:nvPr/>
        </p:nvSpPr>
        <p:spPr bwMode="auto">
          <a:xfrm>
            <a:off x="1043757" y="26844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dy</a:t>
            </a:r>
            <a:endParaRPr lang="en-US" altLang="zh-CN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215062" name="Text Box 22"/>
          <p:cNvSpPr txBox="1">
            <a:spLocks noChangeArrowheads="1"/>
          </p:cNvSpPr>
          <p:nvPr/>
        </p:nvSpPr>
        <p:spPr bwMode="auto">
          <a:xfrm>
            <a:off x="578619" y="3835400"/>
            <a:ext cx="3489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函数类型及函数值：</a:t>
            </a:r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1043757" y="4195763"/>
            <a:ext cx="302418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无函数值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函数类型：</a:t>
            </a:r>
            <a:r>
              <a:rPr lang="en-US" altLang="zh-CN" dirty="0">
                <a:solidFill>
                  <a:srgbClr val="0000CC"/>
                </a:solidFill>
              </a:rPr>
              <a:t>void</a:t>
            </a:r>
          </a:p>
        </p:txBody>
      </p:sp>
      <p:sp>
        <p:nvSpPr>
          <p:cNvPr id="215064" name="Text Box 24"/>
          <p:cNvSpPr txBox="1">
            <a:spLocks noChangeArrowheads="1"/>
          </p:cNvSpPr>
          <p:nvPr/>
        </p:nvSpPr>
        <p:spPr bwMode="auto">
          <a:xfrm>
            <a:off x="583382" y="3068638"/>
            <a:ext cx="1474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defRPr>
            </a:lvl1pPr>
          </a:lstStyle>
          <a:p>
            <a:r>
              <a:rPr lang="zh-CN" altLang="en-US" dirty="0"/>
              <a:t>函数参数：</a:t>
            </a:r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1043757" y="347662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Arial" charset="0"/>
                <a:ea typeface="宋体" charset="0"/>
              </a:rPr>
              <a:t>无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4356100" y="1844675"/>
            <a:ext cx="297497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编写成主函数</a:t>
            </a: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467494" y="1844675"/>
            <a:ext cx="29765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编写成子函数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50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5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5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15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9" grpId="0" autoUpdateAnimBg="0"/>
      <p:bldP spid="215066" grpId="0" build="p" animBg="1"/>
      <p:bldP spid="215060" grpId="0" autoUpdateAnimBg="0"/>
      <p:bldP spid="215061" grpId="0" autoUpdateAnimBg="0"/>
      <p:bldP spid="215062" grpId="0" autoUpdateAnimBg="0"/>
      <p:bldP spid="215063" grpId="0" build="p" autoUpdateAnimBg="0"/>
      <p:bldP spid="215064" grpId="0" autoUpdateAnimBg="0"/>
      <p:bldP spid="215065" grpId="0" autoUpdateAnimBg="0"/>
      <p:bldP spid="28" grpId="0" autoUpdateAnimBg="0"/>
      <p:bldP spid="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504081" y="4219727"/>
            <a:ext cx="1519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</a:rPr>
              <a:t>函数类型</a:t>
            </a: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358167" y="1377529"/>
            <a:ext cx="3616325" cy="1224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rIns="18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3205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-254918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定义函数</a:t>
            </a:r>
          </a:p>
        </p:txBody>
      </p:sp>
      <p:sp>
        <p:nvSpPr>
          <p:cNvPr id="320528" name="Text Box 1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5496" y="918122"/>
            <a:ext cx="32718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幼圆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幼圆" charset="0"/>
              </a:rPr>
              <a:t>子函数的格式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310542" y="134076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函数类型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函数名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参数表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320530" name="Text Box 18"/>
          <p:cNvSpPr txBox="1">
            <a:spLocks noChangeArrowheads="1"/>
          </p:cNvSpPr>
          <p:nvPr/>
        </p:nvSpPr>
        <p:spPr bwMode="auto">
          <a:xfrm>
            <a:off x="440791" y="3316626"/>
            <a:ext cx="3963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500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）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int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float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</a:p>
        </p:txBody>
      </p: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378871" y="2859426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函数类型</a:t>
            </a:r>
          </a:p>
        </p:txBody>
      </p: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358166" y="1721768"/>
            <a:ext cx="2904704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{	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变量定义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	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执行部分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}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0542" name="Text Box 30"/>
          <p:cNvSpPr txBox="1">
            <a:spLocks noChangeArrowheads="1"/>
          </p:cNvSpPr>
          <p:nvPr/>
        </p:nvSpPr>
        <p:spPr bwMode="auto">
          <a:xfrm>
            <a:off x="4404309" y="1284009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 b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</a:p>
        </p:txBody>
      </p:sp>
      <p:sp>
        <p:nvSpPr>
          <p:cNvPr id="320543" name="Text Box 31"/>
          <p:cNvSpPr txBox="1">
            <a:spLocks noChangeArrowheads="1"/>
          </p:cNvSpPr>
          <p:nvPr/>
        </p:nvSpPr>
        <p:spPr bwMode="auto">
          <a:xfrm>
            <a:off x="4483694" y="1988840"/>
            <a:ext cx="411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AAD">
                  <a:lumMod val="50000"/>
                </a:srgb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每个参数都要有单独的类型说明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Wingdings 2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AAD">
                  <a:lumMod val="50000"/>
                </a:srgb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Wingdings 2" pitchFamily="18" charset="2"/>
              </a:rPr>
              <a:t>子函数通过参数获取数据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Wingdings 2" pitchFamily="18" charset="2"/>
            </a:endParaRPr>
          </a:p>
        </p:txBody>
      </p:sp>
      <p:sp>
        <p:nvSpPr>
          <p:cNvPr id="320550" name="Text Box 38"/>
          <p:cNvSpPr txBox="1">
            <a:spLocks noChangeArrowheads="1"/>
          </p:cNvSpPr>
          <p:nvPr/>
        </p:nvSpPr>
        <p:spPr bwMode="auto">
          <a:xfrm>
            <a:off x="4483694" y="1628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称为形式参数，简称形参</a:t>
            </a:r>
          </a:p>
        </p:txBody>
      </p:sp>
      <p:sp>
        <p:nvSpPr>
          <p:cNvPr id="320553" name="Rectangle 41"/>
          <p:cNvSpPr>
            <a:spLocks noChangeArrowheads="1"/>
          </p:cNvSpPr>
          <p:nvPr/>
        </p:nvSpPr>
        <p:spPr bwMode="ltGray">
          <a:xfrm>
            <a:off x="11113" y="7524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20554" name="Rectangle 42"/>
          <p:cNvSpPr>
            <a:spLocks noChangeArrowheads="1"/>
          </p:cNvSpPr>
          <p:nvPr/>
        </p:nvSpPr>
        <p:spPr bwMode="ltGray">
          <a:xfrm>
            <a:off x="11113" y="8286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20555" name="Line 43"/>
          <p:cNvSpPr>
            <a:spLocks noChangeShapeType="1"/>
          </p:cNvSpPr>
          <p:nvPr/>
        </p:nvSpPr>
        <p:spPr bwMode="auto">
          <a:xfrm>
            <a:off x="0" y="828675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1" name="Text Box 1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230726" y="943872"/>
            <a:ext cx="32718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函数首部说明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548531" y="4675339"/>
            <a:ext cx="32162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幼圆" pitchFamily="49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幼圆" pitchFamily="49" charset="-12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幼圆" pitchFamily="49" charset="-122"/>
              </a:rPr>
              <a:t>float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幼圆" pitchFamily="49" charset="-122"/>
              </a:rPr>
              <a:t>char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幼圆" pitchFamily="49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972519" y="4197502"/>
            <a:ext cx="18510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</a:rPr>
              <a:t>函数值类型</a:t>
            </a: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2323092" y="4635007"/>
            <a:ext cx="1547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整型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564406" y="4181627"/>
            <a:ext cx="3349997" cy="0"/>
          </a:xfrm>
          <a:prstGeom prst="line">
            <a:avLst/>
          </a:prstGeom>
          <a:ln w="19050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cxnSpLocks noChangeShapeType="1"/>
          </p:cNvCxnSpPr>
          <p:nvPr/>
        </p:nvCxnSpPr>
        <p:spPr bwMode="auto">
          <a:xfrm>
            <a:off x="531069" y="4681689"/>
            <a:ext cx="3383334" cy="0"/>
          </a:xfrm>
          <a:prstGeom prst="line">
            <a:avLst/>
          </a:prstGeom>
          <a:ln w="19050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>
            <a:off x="516781" y="5943752"/>
            <a:ext cx="3407147" cy="0"/>
          </a:xfrm>
          <a:prstGeom prst="line">
            <a:avLst/>
          </a:prstGeom>
          <a:ln w="19050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 noChangeShapeType="1"/>
          </p:cNvCxnSpPr>
          <p:nvPr/>
        </p:nvCxnSpPr>
        <p:spPr bwMode="auto">
          <a:xfrm>
            <a:off x="1818531" y="4149877"/>
            <a:ext cx="0" cy="1793875"/>
          </a:xfrm>
          <a:prstGeom prst="line">
            <a:avLst/>
          </a:prstGeom>
          <a:noFill/>
          <a:ln w="12700" cap="sq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Text Box 3">
            <a:extLst>
              <a:ext uri="{FF2B5EF4-FFF2-40B4-BE49-F238E27FC236}">
                <a16:creationId xmlns:a16="http://schemas.microsoft.com/office/drawing/2014/main" id="{9361548E-3F74-44F4-880A-A0CAA1093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959" y="5014667"/>
            <a:ext cx="1547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实型</a:t>
            </a:r>
          </a:p>
        </p:txBody>
      </p:sp>
      <p:sp>
        <p:nvSpPr>
          <p:cNvPr id="65" name="Text Box 3">
            <a:extLst>
              <a:ext uri="{FF2B5EF4-FFF2-40B4-BE49-F238E27FC236}">
                <a16:creationId xmlns:a16="http://schemas.microsoft.com/office/drawing/2014/main" id="{BC4B7468-871E-4016-829E-278DC011C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959" y="5374707"/>
            <a:ext cx="1547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字符型</a:t>
            </a:r>
          </a:p>
        </p:txBody>
      </p:sp>
      <p:sp>
        <p:nvSpPr>
          <p:cNvPr id="66" name="Text Box 18">
            <a:extLst>
              <a:ext uri="{FF2B5EF4-FFF2-40B4-BE49-F238E27FC236}">
                <a16:creationId xmlns:a16="http://schemas.microsoft.com/office/drawing/2014/main" id="{28334C1F-47A5-4AD6-8883-97C4FEB11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943752"/>
            <a:ext cx="3963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AAD">
                  <a:lumMod val="50000"/>
                </a:srgb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返回函数值的方式</a:t>
            </a:r>
          </a:p>
        </p:txBody>
      </p:sp>
      <p:sp>
        <p:nvSpPr>
          <p:cNvPr id="70" name="Text Box 23">
            <a:extLst>
              <a:ext uri="{FF2B5EF4-FFF2-40B4-BE49-F238E27FC236}">
                <a16:creationId xmlns:a16="http://schemas.microsoft.com/office/drawing/2014/main" id="{4115EB29-318A-45F1-9453-273CF2CF0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98" y="6370463"/>
            <a:ext cx="2590800" cy="4429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黑体" pitchFamily="2" charset="-122"/>
              </a:rPr>
              <a:t>return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黑体" pitchFamily="2" charset="-122"/>
              </a:rPr>
              <a:t>表达式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黑体" pitchFamily="2" charset="-122"/>
              </a:rPr>
              <a:t>; 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黑体" pitchFamily="2" charset="-122"/>
            </a:endParaRPr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E1A0BAC8-04CC-43A7-AD01-6D2F99D04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98" y="3717829"/>
            <a:ext cx="3963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lvl="0">
              <a:buClr>
                <a:srgbClr val="FFCAAD">
                  <a:lumMod val="50000"/>
                </a:srgbClr>
              </a:buClr>
            </a:pPr>
            <a:r>
              <a:rPr lang="zh-CN" altLang="en-US" dirty="0">
                <a:solidFill>
                  <a:srgbClr val="000000"/>
                </a:solidFill>
              </a:rPr>
              <a:t>定义函数值的类型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6D7AC34D-2BE9-4F34-B2AC-BEEC4AF2A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820" y="4005064"/>
            <a:ext cx="3963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500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void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CF924656-1ED6-4BC5-8F48-C187667AB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892" y="4407495"/>
            <a:ext cx="3963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lvl="0">
              <a:buClr>
                <a:srgbClr val="FFCAAD">
                  <a:lumMod val="50000"/>
                </a:srgbClr>
              </a:buClr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表示这个函数无函数值</a:t>
            </a: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A2B3FEC6-1C53-4345-8744-A0734E677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970" y="4911551"/>
            <a:ext cx="3963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AAD">
                  <a:lumMod val="50000"/>
                </a:srgb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return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语句的格式</a:t>
            </a: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4B9696C6-AD9A-448F-ABEE-0B65513B8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580" y="5421654"/>
            <a:ext cx="2590800" cy="4429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黑体" pitchFamily="2" charset="-122"/>
              </a:rPr>
              <a:t>return; 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黑体" pitchFamily="2" charset="-122"/>
            </a:endParaRPr>
          </a:p>
        </p:txBody>
      </p:sp>
      <p:sp>
        <p:nvSpPr>
          <p:cNvPr id="40" name="Text Box 18">
            <a:extLst>
              <a:ext uri="{FF2B5EF4-FFF2-40B4-BE49-F238E27FC236}">
                <a16:creationId xmlns:a16="http://schemas.microsoft.com/office/drawing/2014/main" id="{0678845D-551E-41A2-9644-87505DE8D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970" y="5847655"/>
            <a:ext cx="3963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AAD">
                  <a:lumMod val="50000"/>
                </a:srgb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可以无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return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4498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2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32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autoUpdateAnimBg="0"/>
      <p:bldP spid="320519" grpId="0" animBg="1"/>
      <p:bldP spid="320528" grpId="0" autoUpdateAnimBg="0"/>
      <p:bldP spid="320529" grpId="0" autoUpdateAnimBg="0"/>
      <p:bldP spid="320530" grpId="0" autoUpdateAnimBg="0"/>
      <p:bldP spid="320531" grpId="0" autoUpdateAnimBg="0"/>
      <p:bldP spid="320533" grpId="0" build="p" autoUpdateAnimBg="0"/>
      <p:bldP spid="320542" grpId="0" autoUpdateAnimBg="0"/>
      <p:bldP spid="320543" grpId="0" build="p" autoUpdateAnimBg="0"/>
      <p:bldP spid="320550" grpId="0" autoUpdateAnimBg="0"/>
      <p:bldP spid="51" grpId="0" autoUpdateAnimBg="0"/>
      <p:bldP spid="52" grpId="0" uiExpand="1" build="p" autoUpdateAnimBg="0"/>
      <p:bldP spid="53" grpId="0" autoUpdateAnimBg="0"/>
      <p:bldP spid="55" grpId="0" autoUpdateAnimBg="0"/>
      <p:bldP spid="64" grpId="0" autoUpdateAnimBg="0"/>
      <p:bldP spid="65" grpId="0" autoUpdateAnimBg="0"/>
      <p:bldP spid="66" grpId="0" autoUpdateAnimBg="0"/>
      <p:bldP spid="70" grpId="0"/>
      <p:bldP spid="35" grpId="0" autoUpdateAnimBg="0"/>
      <p:bldP spid="36" grpId="0" autoUpdateAnimBg="0"/>
      <p:bldP spid="37" grpId="0" autoUpdateAnimBg="0"/>
      <p:bldP spid="38" grpId="0" autoUpdateAnimBg="0"/>
      <p:bldP spid="39" grpId="0"/>
      <p:bldP spid="4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-100013"/>
            <a:ext cx="7772400" cy="9906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定义函数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179388" y="1052736"/>
            <a:ext cx="891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3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编写一个函数判断一个数是否是素数。</a:t>
            </a:r>
          </a:p>
        </p:txBody>
      </p:sp>
      <p:sp>
        <p:nvSpPr>
          <p:cNvPr id="336931" name="Rectangle 35"/>
          <p:cNvSpPr>
            <a:spLocks noChangeArrowheads="1"/>
          </p:cNvSpPr>
          <p:nvPr/>
        </p:nvSpPr>
        <p:spPr bwMode="auto">
          <a:xfrm>
            <a:off x="1617663" y="1700237"/>
            <a:ext cx="1296987" cy="71913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36933" name="Line 37"/>
          <p:cNvSpPr>
            <a:spLocks noChangeShapeType="1"/>
          </p:cNvSpPr>
          <p:nvPr/>
        </p:nvSpPr>
        <p:spPr bwMode="auto">
          <a:xfrm>
            <a:off x="682625" y="2060600"/>
            <a:ext cx="9350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36934" name="Text Box 38"/>
          <p:cNvSpPr txBox="1">
            <a:spLocks noChangeArrowheads="1"/>
          </p:cNvSpPr>
          <p:nvPr/>
        </p:nvSpPr>
        <p:spPr bwMode="auto">
          <a:xfrm>
            <a:off x="2266950" y="1819300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pd</a:t>
            </a:r>
          </a:p>
        </p:txBody>
      </p:sp>
      <p:sp>
        <p:nvSpPr>
          <p:cNvPr id="336935" name="Line 39"/>
          <p:cNvSpPr>
            <a:spLocks noChangeShapeType="1"/>
          </p:cNvSpPr>
          <p:nvPr/>
        </p:nvSpPr>
        <p:spPr bwMode="auto">
          <a:xfrm>
            <a:off x="2914650" y="2057425"/>
            <a:ext cx="79375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36936" name="Text Box 40"/>
          <p:cNvSpPr txBox="1">
            <a:spLocks noChangeArrowheads="1"/>
          </p:cNvSpPr>
          <p:nvPr/>
        </p:nvSpPr>
        <p:spPr bwMode="auto">
          <a:xfrm>
            <a:off x="1257300" y="1809775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charset="0"/>
                <a:cs typeface="黑体" charset="0"/>
              </a:rPr>
              <a:t>判断</a:t>
            </a:r>
          </a:p>
        </p:txBody>
      </p:sp>
      <p:sp>
        <p:nvSpPr>
          <p:cNvPr id="336938" name="Text Box 42"/>
          <p:cNvSpPr txBox="1">
            <a:spLocks noChangeArrowheads="1"/>
          </p:cNvSpPr>
          <p:nvPr/>
        </p:nvSpPr>
        <p:spPr bwMode="auto">
          <a:xfrm>
            <a:off x="2065496" y="3495311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整型</a:t>
            </a:r>
          </a:p>
        </p:txBody>
      </p:sp>
      <p:sp>
        <p:nvSpPr>
          <p:cNvPr id="336939" name="Text Box 43"/>
          <p:cNvSpPr txBox="1">
            <a:spLocks noChangeArrowheads="1"/>
          </p:cNvSpPr>
          <p:nvPr/>
        </p:nvSpPr>
        <p:spPr bwMode="auto">
          <a:xfrm>
            <a:off x="863123" y="4911254"/>
            <a:ext cx="3267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" panose="02010609060101010101" pitchFamily="49" charset="-122"/>
              </a:rPr>
              <a:t>有一个整型函数值</a:t>
            </a:r>
          </a:p>
        </p:txBody>
      </p:sp>
      <p:sp>
        <p:nvSpPr>
          <p:cNvPr id="336940" name="Text Box 44"/>
          <p:cNvSpPr txBox="1">
            <a:spLocks noChangeArrowheads="1"/>
          </p:cNvSpPr>
          <p:nvPr/>
        </p:nvSpPr>
        <p:spPr bwMode="auto">
          <a:xfrm>
            <a:off x="842963" y="3520710"/>
            <a:ext cx="2001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仿宋" panose="02010609060101010101" pitchFamily="49" charset="-122"/>
                <a:cs typeface="仿宋_GB2312" charset="0"/>
              </a:rPr>
              <a:t>1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仿宋" panose="02010609060101010101" pitchFamily="49" charset="-122"/>
                <a:cs typeface="仿宋_GB2312" charset="0"/>
              </a:rPr>
              <a:t>个参数</a:t>
            </a:r>
          </a:p>
        </p:txBody>
      </p:sp>
      <p:sp>
        <p:nvSpPr>
          <p:cNvPr id="336942" name="Text Box 46"/>
          <p:cNvSpPr txBox="1">
            <a:spLocks noChangeArrowheads="1"/>
          </p:cNvSpPr>
          <p:nvPr/>
        </p:nvSpPr>
        <p:spPr bwMode="auto">
          <a:xfrm>
            <a:off x="840899" y="3904729"/>
            <a:ext cx="16557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设为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p</a:t>
            </a:r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551656" y="2995613"/>
            <a:ext cx="3673475" cy="461963"/>
          </a:xfrm>
          <a:prstGeom prst="rect">
            <a:avLst/>
          </a:prstGeom>
          <a:noFill/>
          <a:ln w="19050" cap="sq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>
                <a:srgbClr val="7030A0"/>
              </a:buClr>
              <a:buSzTx/>
              <a:buFontTx/>
              <a:buNone/>
              <a:tabLst/>
              <a:defRPr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分析输入确定函数参数</a:t>
            </a:r>
            <a:endParaRPr lang="en-US" altLang="zh-CN" dirty="0"/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auto">
          <a:xfrm>
            <a:off x="2916238" y="1628800"/>
            <a:ext cx="22669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-65" charset="-122"/>
              </a:rPr>
              <a:t>输出结论：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itchFamily="-65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-65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-65" charset="-122"/>
              </a:rPr>
              <a:t>是否是素数</a:t>
            </a: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4709477" y="1545197"/>
            <a:ext cx="4140200" cy="1568450"/>
          </a:xfrm>
          <a:prstGeom prst="rect">
            <a:avLst/>
          </a:prstGeom>
          <a:noFill/>
          <a:ln w="28575" cap="sq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26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-65" charset="-122"/>
              </a:rPr>
              <a:t>用一个整数作为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_GB2312" pitchFamily="49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-65" charset="-122"/>
              </a:rPr>
              <a:t>是否是素数的标记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26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_GB2312" pitchFamily="49" charset="-122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-65" charset="-122"/>
              </a:rPr>
              <a:t>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_GB2312" pitchFamily="49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-65" charset="-122"/>
              </a:rPr>
              <a:t>是素数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2699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_GB2312" pitchFamily="49" charset="-122"/>
              </a:rPr>
              <a:t>    0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-65" charset="-122"/>
              </a:rPr>
              <a:t>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_GB2312" pitchFamily="49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-65" charset="-122"/>
              </a:rPr>
              <a:t>不是素数</a:t>
            </a:r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4848423" y="3621360"/>
            <a:ext cx="3756025" cy="3048000"/>
          </a:xfrm>
          <a:prstGeom prst="rect">
            <a:avLst/>
          </a:prstGeom>
          <a:noFill/>
          <a:ln w="5715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pd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in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p)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{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if(p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是素数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return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else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return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0;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863123" y="6279406"/>
            <a:ext cx="3267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函数类型为整型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4429125" y="3140968"/>
            <a:ext cx="2879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子函数程序结构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323850" y="1628800"/>
            <a:ext cx="1284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个整数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287338" y="2060600"/>
            <a:ext cx="14763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用参数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接收数据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ltGray">
          <a:xfrm>
            <a:off x="11113" y="8001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ltGray">
          <a:xfrm>
            <a:off x="11113" y="8763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0" y="8763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538485" y="4449589"/>
            <a:ext cx="4033515" cy="461665"/>
          </a:xfrm>
          <a:prstGeom prst="rect">
            <a:avLst/>
          </a:prstGeom>
          <a:noFill/>
          <a:ln w="19050" cap="sq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>
                <a:srgbClr val="7030A0"/>
              </a:buClr>
              <a:buSzTx/>
              <a:buFontTx/>
              <a:buNone/>
              <a:tabLst/>
              <a:defRPr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分析输出确定函数值及类型</a:t>
            </a:r>
            <a:endParaRPr lang="en-US" altLang="zh-CN" dirty="0"/>
          </a:p>
        </p:txBody>
      </p:sp>
      <p:sp>
        <p:nvSpPr>
          <p:cNvPr id="30" name="Text Box 45">
            <a:extLst>
              <a:ext uri="{FF2B5EF4-FFF2-40B4-BE49-F238E27FC236}">
                <a16:creationId xmlns:a16="http://schemas.microsoft.com/office/drawing/2014/main" id="{2B7567F8-EC55-45F4-A01B-30789FAB4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5415310"/>
            <a:ext cx="2232248" cy="830997"/>
          </a:xfrm>
          <a:prstGeom prst="rect">
            <a:avLst/>
          </a:prstGeom>
          <a:noFill/>
          <a:ln w="28575" cap="sq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2699"/>
              </a:buClr>
              <a:buSzTx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_GB2312" pitchFamily="49" charset="-12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-65" charset="-122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_GB2312" pitchFamily="49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-65" charset="-122"/>
              </a:rPr>
              <a:t>是素数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2699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_GB2312" pitchFamily="49" charset="-122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-65" charset="-122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_GB2312" pitchFamily="49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-65" charset="-122"/>
              </a:rPr>
              <a:t>不是素数</a:t>
            </a:r>
          </a:p>
        </p:txBody>
      </p:sp>
    </p:spTree>
    <p:extLst>
      <p:ext uri="{BB962C8B-B14F-4D97-AF65-F5344CB8AC3E}">
        <p14:creationId xmlns:p14="http://schemas.microsoft.com/office/powerpoint/2010/main" val="1829656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4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9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4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 autoUpdateAnimBg="0"/>
      <p:bldP spid="336931" grpId="0" animBg="1" autoUpdateAnimBg="0"/>
      <p:bldP spid="336934" grpId="0" autoUpdateAnimBg="0"/>
      <p:bldP spid="336936" grpId="0" autoUpdateAnimBg="0"/>
      <p:bldP spid="336938" grpId="0" autoUpdateAnimBg="0"/>
      <p:bldP spid="336939" grpId="0" autoUpdateAnimBg="0"/>
      <p:bldP spid="336940" grpId="0" autoUpdateAnimBg="0"/>
      <p:bldP spid="336942" grpId="0" autoUpdateAnimBg="0"/>
      <p:bldP spid="24" grpId="0" build="p" animBg="1" autoUpdateAnimBg="0"/>
      <p:bldP spid="25" grpId="0" build="p" autoUpdateAnimBg="0"/>
      <p:bldP spid="26" grpId="0" build="p" animBg="1" autoUpdateAnimBg="0"/>
      <p:bldP spid="27" grpId="0" build="p" animBg="1" autoUpdateAnimBg="0"/>
      <p:bldP spid="22" grpId="0" autoUpdateAnimBg="0"/>
      <p:bldP spid="28" grpId="0" autoUpdateAnimBg="0"/>
      <p:bldP spid="32" grpId="0" build="p" autoUpdateAnimBg="0"/>
      <p:bldP spid="35" grpId="0" build="p" autoUpdateAnimBg="0"/>
      <p:bldP spid="40" grpId="0" build="p" animBg="1" autoUpdateAnimBg="0"/>
      <p:bldP spid="30" grpId="0" build="p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2375036" y="2996952"/>
            <a:ext cx="3600450" cy="1404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定义函数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228600" y="1095127"/>
            <a:ext cx="891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编写一个函数判断一个数是否是素数。</a:t>
            </a:r>
          </a:p>
        </p:txBody>
      </p:sp>
      <p:sp>
        <p:nvSpPr>
          <p:cNvPr id="336928" name="Rectangle 32"/>
          <p:cNvSpPr>
            <a:spLocks noChangeArrowheads="1"/>
          </p:cNvSpPr>
          <p:nvPr/>
        </p:nvSpPr>
        <p:spPr bwMode="ltGray">
          <a:xfrm>
            <a:off x="11113" y="8001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36929" name="Rectangle 33"/>
          <p:cNvSpPr>
            <a:spLocks noChangeArrowheads="1"/>
          </p:cNvSpPr>
          <p:nvPr/>
        </p:nvSpPr>
        <p:spPr bwMode="ltGray">
          <a:xfrm>
            <a:off x="11113" y="8763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36930" name="Line 34"/>
          <p:cNvSpPr>
            <a:spLocks noChangeShapeType="1"/>
          </p:cNvSpPr>
          <p:nvPr/>
        </p:nvSpPr>
        <p:spPr bwMode="auto">
          <a:xfrm>
            <a:off x="0" y="8763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1906315" y="1772846"/>
            <a:ext cx="4974454" cy="4524315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eaLnBrk="1" hangingPunct="1"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pd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p)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i,gs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gs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=0;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for(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=1;i&lt;=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p;i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++)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if(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p%i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==0)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gs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++;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if(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gs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==2)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1;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else 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0;  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6009231" y="3283027"/>
            <a:ext cx="871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仿宋_GB2312" pitchFamily="49" charset="-122"/>
              </a:rPr>
              <a:t>因子个数</a:t>
            </a:r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2375036" y="4437112"/>
            <a:ext cx="3600450" cy="1476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6007644" y="4797152"/>
            <a:ext cx="8731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黑体" pitchFamily="2" charset="-122"/>
              </a:rPr>
              <a:t>返回结论</a:t>
            </a:r>
          </a:p>
        </p:txBody>
      </p:sp>
      <p:sp>
        <p:nvSpPr>
          <p:cNvPr id="15" name="AutoShape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64D6880-EC5F-46BD-96F0-FE72DA56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456" y="6491848"/>
            <a:ext cx="457200" cy="381000"/>
          </a:xfrm>
          <a:prstGeom prst="actionButtonBackPrevious">
            <a:avLst/>
          </a:prstGeom>
          <a:solidFill>
            <a:schemeClr val="accent3">
              <a:lumMod val="90000"/>
            </a:schemeClr>
          </a:solidFill>
          <a:ln w="12700" cap="sq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19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build="p" animBg="1"/>
      <p:bldP spid="12" grpId="0" build="p" autoUpdateAnimBg="0"/>
      <p:bldP spid="13" grpId="0" animBg="1"/>
      <p:bldP spid="14" grpId="0" build="p" autoUpdateAnimBg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2">
            <a:extLst>
              <a:ext uri="{FF2B5EF4-FFF2-40B4-BE49-F238E27FC236}">
                <a16:creationId xmlns:a16="http://schemas.microsoft.com/office/drawing/2014/main" id="{116584C4-B309-420B-93EF-26E13117E165}"/>
              </a:ext>
            </a:extLst>
          </p:cNvPr>
          <p:cNvSpPr/>
          <p:nvPr/>
        </p:nvSpPr>
        <p:spPr bwMode="auto">
          <a:xfrm>
            <a:off x="1592960" y="3246400"/>
            <a:ext cx="1260000" cy="360000"/>
          </a:xfrm>
          <a:prstGeom prst="roundRect">
            <a:avLst/>
          </a:prstGeom>
          <a:solidFill>
            <a:srgbClr val="66FFFF"/>
          </a:solidFill>
          <a:ln w="19050" cap="sq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1" name="圆角矩形 2">
            <a:extLst>
              <a:ext uri="{FF2B5EF4-FFF2-40B4-BE49-F238E27FC236}">
                <a16:creationId xmlns:a16="http://schemas.microsoft.com/office/drawing/2014/main" id="{8B0AC0A2-F873-4B94-AAC5-C7E7BC645630}"/>
              </a:ext>
            </a:extLst>
          </p:cNvPr>
          <p:cNvSpPr/>
          <p:nvPr/>
        </p:nvSpPr>
        <p:spPr bwMode="auto">
          <a:xfrm>
            <a:off x="1223928" y="2818976"/>
            <a:ext cx="2232000" cy="388800"/>
          </a:xfrm>
          <a:prstGeom prst="roundRect">
            <a:avLst/>
          </a:prstGeom>
          <a:solidFill>
            <a:srgbClr val="66FFFF"/>
          </a:solidFill>
          <a:ln w="19050" cap="sq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744538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ltGray">
          <a:xfrm>
            <a:off x="11113" y="6921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ltGray">
          <a:xfrm>
            <a:off x="11113" y="7683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0" y="76835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215058" name="Rectangle 18"/>
          <p:cNvSpPr>
            <a:spLocks noChangeArrowheads="1"/>
          </p:cNvSpPr>
          <p:nvPr/>
        </p:nvSpPr>
        <p:spPr bwMode="auto">
          <a:xfrm>
            <a:off x="381000" y="-99392"/>
            <a:ext cx="8305800" cy="87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kumimoji="0" lang="zh-CN" alt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调用函数</a:t>
            </a: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E68FF3BE-535E-4FB6-878C-1585A0369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69" y="836712"/>
            <a:ext cx="4798379" cy="5933804"/>
          </a:xfrm>
          <a:prstGeom prst="rect">
            <a:avLst/>
          </a:prstGeom>
          <a:noFill/>
          <a:ln w="66675" cap="sq" cmpd="sng">
            <a:solidFill>
              <a:schemeClr val="bg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108000" tIns="0" rIns="0" bIns="0">
            <a:spAutoFit/>
          </a:bodyPr>
          <a:lstStyle/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#include &lt;</a:t>
            </a:r>
            <a:r>
              <a:rPr lang="en-US" altLang="zh-CN" dirty="0" err="1">
                <a:latin typeface="Arial" charset="0"/>
                <a:ea typeface="宋体" charset="0"/>
              </a:rPr>
              <a:t>iostream</a:t>
            </a:r>
            <a:r>
              <a:rPr lang="en-US" altLang="zh-CN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#include &lt;</a:t>
            </a:r>
            <a:r>
              <a:rPr lang="en-US" altLang="zh-CN" dirty="0" err="1">
                <a:latin typeface="Arial" charset="0"/>
                <a:ea typeface="宋体" charset="0"/>
              </a:rPr>
              <a:t>cmath</a:t>
            </a:r>
            <a:r>
              <a:rPr lang="en-US" altLang="zh-CN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main()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a=1,b=3,c;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max(</a:t>
            </a:r>
            <a:r>
              <a:rPr lang="en-US" altLang="zh-CN" dirty="0" err="1">
                <a:latin typeface="Arial" charset="0"/>
                <a:ea typeface="宋体" charset="0"/>
              </a:rPr>
              <a:t>int,int</a:t>
            </a:r>
            <a:r>
              <a:rPr lang="en-US" altLang="zh-CN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c=max(</a:t>
            </a:r>
            <a:r>
              <a:rPr lang="en-US" altLang="zh-CN" dirty="0" err="1">
                <a:latin typeface="Arial" charset="0"/>
                <a:ea typeface="宋体" charset="0"/>
              </a:rPr>
              <a:t>a,b</a:t>
            </a:r>
            <a:r>
              <a:rPr lang="en-US" altLang="zh-CN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latin typeface="Arial" charset="0"/>
                <a:ea typeface="宋体" charset="0"/>
              </a:rPr>
              <a:t>&lt;&lt;sin(c);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          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latin typeface="Arial" charset="0"/>
                <a:ea typeface="宋体" charset="0"/>
              </a:rPr>
              <a:t> 0;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max(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x,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y)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           ……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latin typeface="Arial" charset="0"/>
                <a:ea typeface="宋体" charset="0"/>
              </a:rPr>
              <a:t> z;</a:t>
            </a:r>
          </a:p>
          <a:p>
            <a:pPr eaLnBrk="1" hangingPunct="1">
              <a:lnSpc>
                <a:spcPts val="31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49" name="Text Box 40">
            <a:extLst>
              <a:ext uri="{FF2B5EF4-FFF2-40B4-BE49-F238E27FC236}">
                <a16:creationId xmlns:a16="http://schemas.microsoft.com/office/drawing/2014/main" id="{F3B6751F-6C2C-4A3B-B9EE-9B03B83C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0296" y="836712"/>
            <a:ext cx="35821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调用子函数的基本要求</a:t>
            </a:r>
          </a:p>
        </p:txBody>
      </p:sp>
      <p:sp>
        <p:nvSpPr>
          <p:cNvPr id="50" name="Text Box 14">
            <a:extLst>
              <a:ext uri="{FF2B5EF4-FFF2-40B4-BE49-F238E27FC236}">
                <a16:creationId xmlns:a16="http://schemas.microsoft.com/office/drawing/2014/main" id="{2671F30D-AB74-4B40-81BE-F744F130F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016" y="1317050"/>
            <a:ext cx="4343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sym typeface="Monotype Sorts" pitchFamily="-65" charset="2"/>
              </a:rPr>
              <a:t>1.</a:t>
            </a:r>
            <a:r>
              <a:rPr lang="zh-CN" altLang="en-US" dirty="0">
                <a:solidFill>
                  <a:srgbClr val="000000"/>
                </a:solidFill>
                <a:sym typeface="Monotype Sorts" pitchFamily="-65" charset="2"/>
              </a:rPr>
              <a:t>先声明后调用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3A72D647-F184-4F38-AFA1-0E9D23C14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356" y="3246400"/>
            <a:ext cx="1581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仿宋" pitchFamily="49" charset="-122"/>
                <a:ea typeface="仿宋" pitchFamily="49" charset="-122"/>
              </a:rPr>
              <a:t>调用</a:t>
            </a:r>
            <a:r>
              <a:rPr lang="en-US" altLang="zh-CN" dirty="0">
                <a:latin typeface="+mn-lt"/>
                <a:ea typeface="仿宋" pitchFamily="49" charset="-122"/>
              </a:rPr>
              <a:t>max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6" name="Text Box 15">
            <a:extLst>
              <a:ext uri="{FF2B5EF4-FFF2-40B4-BE49-F238E27FC236}">
                <a16:creationId xmlns:a16="http://schemas.microsoft.com/office/drawing/2014/main" id="{9EFDBB9B-A3E6-49ED-85E9-4773168C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2843644"/>
            <a:ext cx="17952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仿宋" pitchFamily="49" charset="-122"/>
                <a:ea typeface="仿宋" pitchFamily="49" charset="-122"/>
              </a:rPr>
              <a:t>声明</a:t>
            </a:r>
            <a:r>
              <a:rPr lang="en-US" altLang="zh-CN" dirty="0">
                <a:latin typeface="+mn-lt"/>
                <a:ea typeface="仿宋" pitchFamily="49" charset="-122"/>
              </a:rPr>
              <a:t>max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1" name="Text Box 15">
            <a:extLst>
              <a:ext uri="{FF2B5EF4-FFF2-40B4-BE49-F238E27FC236}">
                <a16:creationId xmlns:a16="http://schemas.microsoft.com/office/drawing/2014/main" id="{ED7C8F71-237A-4FDC-930D-3186982B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632" y="1710099"/>
            <a:ext cx="322480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sym typeface="Monotype Sorts" pitchFamily="-65" charset="2"/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实参与形参个数相等类型对应</a:t>
            </a:r>
          </a:p>
        </p:txBody>
      </p:sp>
      <p:sp>
        <p:nvSpPr>
          <p:cNvPr id="62" name="Text Box 15">
            <a:extLst>
              <a:ext uri="{FF2B5EF4-FFF2-40B4-BE49-F238E27FC236}">
                <a16:creationId xmlns:a16="http://schemas.microsoft.com/office/drawing/2014/main" id="{133E60AB-0ED4-4ECA-86A0-704371301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632" y="2430180"/>
            <a:ext cx="305463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sym typeface="Monotype Sorts" pitchFamily="-65" charset="2"/>
              </a:rPr>
              <a:t>3.</a:t>
            </a:r>
            <a:r>
              <a:rPr lang="zh-CN" altLang="en-US" dirty="0">
                <a:solidFill>
                  <a:srgbClr val="000000"/>
                </a:solidFill>
                <a:sym typeface="Monotype Sorts" pitchFamily="-65" charset="2"/>
              </a:rPr>
              <a:t>选择合适的函数调用应用方式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3" name="Rectangle 24">
            <a:extLst>
              <a:ext uri="{FF2B5EF4-FFF2-40B4-BE49-F238E27FC236}">
                <a16:creationId xmlns:a16="http://schemas.microsoft.com/office/drawing/2014/main" id="{248C15C6-C05D-4A2C-8490-CD7406B38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3835896"/>
            <a:ext cx="3744416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类型</a:t>
            </a:r>
            <a:r>
              <a:rPr lang="en-US" altLang="zh-CN" dirty="0">
                <a:ea typeface="仿宋_GB2312" pitchFamily="49" charset="-122"/>
              </a:rPr>
              <a:t>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函数名</a:t>
            </a:r>
            <a:r>
              <a:rPr lang="en-US" altLang="zh-CN" dirty="0">
                <a:ea typeface="仿宋_GB2312" pitchFamily="49" charset="-122"/>
              </a:rPr>
              <a:t>(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参数类型表</a:t>
            </a:r>
            <a:r>
              <a:rPr lang="en-US" altLang="zh-CN" dirty="0">
                <a:ea typeface="仿宋_GB2312" pitchFamily="49" charset="-122"/>
              </a:rPr>
              <a:t>);</a:t>
            </a:r>
          </a:p>
        </p:txBody>
      </p:sp>
      <p:sp>
        <p:nvSpPr>
          <p:cNvPr id="64" name="Text Box 82">
            <a:extLst>
              <a:ext uri="{FF2B5EF4-FFF2-40B4-BE49-F238E27FC236}">
                <a16:creationId xmlns:a16="http://schemas.microsoft.com/office/drawing/2014/main" id="{98DBB281-8249-4103-B937-3FFFFE8F8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393" y="3140968"/>
            <a:ext cx="33613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声明被调函数的方式</a:t>
            </a:r>
          </a:p>
        </p:txBody>
      </p:sp>
      <p:sp>
        <p:nvSpPr>
          <p:cNvPr id="65" name="Text Box 83">
            <a:extLst>
              <a:ext uri="{FF2B5EF4-FFF2-40B4-BE49-F238E27FC236}">
                <a16:creationId xmlns:a16="http://schemas.microsoft.com/office/drawing/2014/main" id="{FD8CFCAC-B46E-4569-B7FA-653E7B106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4656" y="3438565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</a:rPr>
              <a:t>格式</a:t>
            </a:r>
          </a:p>
        </p:txBody>
      </p:sp>
      <p:sp>
        <p:nvSpPr>
          <p:cNvPr id="66" name="Rectangle 87">
            <a:hlinkClick r:id="rId3" action="ppaction://hlinksldjump"/>
            <a:extLst>
              <a:ext uri="{FF2B5EF4-FFF2-40B4-BE49-F238E27FC236}">
                <a16:creationId xmlns:a16="http://schemas.microsoft.com/office/drawing/2014/main" id="{F1119B34-368A-4138-8EB7-BB3742734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818" y="465459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–"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</a:rPr>
              <a:t>省略被调函数声明的情况</a:t>
            </a:r>
          </a:p>
        </p:txBody>
      </p:sp>
      <p:sp>
        <p:nvSpPr>
          <p:cNvPr id="67" name="Rectangle 88">
            <a:extLst>
              <a:ext uri="{FF2B5EF4-FFF2-40B4-BE49-F238E27FC236}">
                <a16:creationId xmlns:a16="http://schemas.microsoft.com/office/drawing/2014/main" id="{1CE6ED15-B6BD-4DB5-BD5F-D7CDA23C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5090795"/>
            <a:ext cx="323064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被调函数在主调函数之前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在主调函数中可以省略被调函数声明</a:t>
            </a:r>
          </a:p>
        </p:txBody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A285C920-638E-4DFA-8823-EEDCE9093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881" y="4302165"/>
            <a:ext cx="633412" cy="36988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宋体" charset="0"/>
                <a:ea typeface="宋体" charset="0"/>
              </a:rPr>
              <a:t>如： </a:t>
            </a:r>
            <a:endParaRPr lang="en-US" altLang="zh-CN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69" name="Rectangle 24">
            <a:extLst>
              <a:ext uri="{FF2B5EF4-FFF2-40B4-BE49-F238E27FC236}">
                <a16:creationId xmlns:a16="http://schemas.microsoft.com/office/drawing/2014/main" id="{925737F2-5C42-4A50-A557-20DF6F3D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268" y="4303752"/>
            <a:ext cx="2520950" cy="3683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max(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int,int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9385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 animBg="1"/>
      <p:bldP spid="36" grpId="0" animBg="1" autoUpdateAnimBg="0"/>
      <p:bldP spid="49" grpId="0" autoUpdateAnimBg="0"/>
      <p:bldP spid="50" grpId="0" autoUpdateAnimBg="0"/>
      <p:bldP spid="54" grpId="0" autoUpdateAnimBg="0"/>
      <p:bldP spid="56" grpId="0" autoUpdateAnimBg="0"/>
      <p:bldP spid="61" grpId="0" autoUpdateAnimBg="0"/>
      <p:bldP spid="62" grpId="0" autoUpdateAnimBg="0"/>
      <p:bldP spid="63" grpId="0" animBg="1" autoUpdateAnimBg="0"/>
      <p:bldP spid="64" grpId="0" autoUpdateAnimBg="0"/>
      <p:bldP spid="65" grpId="0" autoUpdateAnimBg="0"/>
      <p:bldP spid="66" grpId="0" autoUpdateAnimBg="0"/>
      <p:bldP spid="67" grpId="0" autoUpdateAnimBg="0"/>
      <p:bldP spid="68" grpId="0" build="p" animBg="1" autoUpdateAnimBg="0"/>
      <p:bldP spid="69" grpId="0" build="p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省略被调函数声明举例</a:t>
            </a:r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553691" y="5849515"/>
            <a:ext cx="8036619" cy="531813"/>
          </a:xfrm>
          <a:prstGeom prst="rect">
            <a:avLst/>
          </a:prstGeom>
          <a:solidFill>
            <a:srgbClr val="FFFFFF"/>
          </a:solidFill>
          <a:ln w="76200" cmpd="tri">
            <a:solidFill>
              <a:srgbClr val="FF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被调函数在主调函数的前面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可以省略被调函数声明</a:t>
            </a:r>
          </a:p>
        </p:txBody>
      </p:sp>
      <p:grpSp>
        <p:nvGrpSpPr>
          <p:cNvPr id="258104" name="Group 56"/>
          <p:cNvGrpSpPr>
            <a:grpSpLocks/>
          </p:cNvGrpSpPr>
          <p:nvPr/>
        </p:nvGrpSpPr>
        <p:grpSpPr bwMode="auto">
          <a:xfrm>
            <a:off x="2133600" y="1524000"/>
            <a:ext cx="4876800" cy="4059238"/>
            <a:chOff x="748" y="960"/>
            <a:chExt cx="3072" cy="2557"/>
          </a:xfrm>
        </p:grpSpPr>
        <p:sp>
          <p:nvSpPr>
            <p:cNvPr id="258105" name="Rectangle 57"/>
            <p:cNvSpPr>
              <a:spLocks noChangeArrowheads="1"/>
            </p:cNvSpPr>
            <p:nvPr/>
          </p:nvSpPr>
          <p:spPr bwMode="auto">
            <a:xfrm>
              <a:off x="844" y="1200"/>
              <a:ext cx="2603" cy="48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hlink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258106" name="Text Box 58"/>
            <p:cNvSpPr txBox="1">
              <a:spLocks noChangeArrowheads="1"/>
            </p:cNvSpPr>
            <p:nvPr/>
          </p:nvSpPr>
          <p:spPr bwMode="auto">
            <a:xfrm>
              <a:off x="748" y="1453"/>
              <a:ext cx="30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  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{  </a:t>
              </a:r>
              <a:r>
                <a:rPr lang="en-US" altLang="zh-CN" dirty="0" err="1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printf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("\n***************"); }</a:t>
              </a:r>
            </a:p>
          </p:txBody>
        </p:sp>
        <p:sp>
          <p:nvSpPr>
            <p:cNvPr id="258107" name="Rectangle 59"/>
            <p:cNvSpPr>
              <a:spLocks noChangeArrowheads="1"/>
            </p:cNvSpPr>
            <p:nvPr/>
          </p:nvSpPr>
          <p:spPr bwMode="auto">
            <a:xfrm>
              <a:off x="844" y="2317"/>
              <a:ext cx="2603" cy="11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hlink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258108" name="Rectangle 60"/>
            <p:cNvSpPr>
              <a:spLocks noChangeArrowheads="1"/>
            </p:cNvSpPr>
            <p:nvPr/>
          </p:nvSpPr>
          <p:spPr bwMode="auto">
            <a:xfrm>
              <a:off x="844" y="1741"/>
              <a:ext cx="2603" cy="52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258109" name="Rectangle 61"/>
            <p:cNvSpPr>
              <a:spLocks noChangeArrowheads="1"/>
            </p:cNvSpPr>
            <p:nvPr/>
          </p:nvSpPr>
          <p:spPr bwMode="auto">
            <a:xfrm>
              <a:off x="748" y="960"/>
              <a:ext cx="2736" cy="2557"/>
            </a:xfrm>
            <a:prstGeom prst="rect">
              <a:avLst/>
            </a:prstGeom>
            <a:noFill/>
            <a:ln w="762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258110" name="Text Box 62"/>
            <p:cNvSpPr txBox="1">
              <a:spLocks noChangeArrowheads="1"/>
            </p:cNvSpPr>
            <p:nvPr/>
          </p:nvSpPr>
          <p:spPr bwMode="auto">
            <a:xfrm>
              <a:off x="892" y="970"/>
              <a:ext cx="22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……</a:t>
              </a:r>
            </a:p>
            <a:p>
              <a:pPr eaLnBrk="1" hangingPunct="1">
                <a:defRPr/>
              </a:pPr>
              <a:r>
                <a:rPr lang="en-US" altLang="zh-CN" dirty="0">
                  <a:solidFill>
                    <a:srgbClr val="0000CC"/>
                  </a:solidFill>
                  <a:latin typeface="Arial" charset="0"/>
                  <a:ea typeface="楷体_GB2312" charset="0"/>
                  <a:cs typeface="楷体_GB2312" charset="0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ps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( </a:t>
              </a:r>
              <a:r>
                <a:rPr lang="zh-CN" altLang="en-US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）</a:t>
              </a:r>
            </a:p>
          </p:txBody>
        </p:sp>
        <p:sp>
          <p:nvSpPr>
            <p:cNvPr id="258111" name="Text Box 63"/>
            <p:cNvSpPr txBox="1">
              <a:spLocks noChangeArrowheads="1"/>
            </p:cNvSpPr>
            <p:nvPr/>
          </p:nvSpPr>
          <p:spPr bwMode="auto">
            <a:xfrm>
              <a:off x="892" y="1741"/>
              <a:ext cx="278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 </a:t>
              </a:r>
              <a:r>
                <a:rPr lang="en-US" altLang="zh-CN" dirty="0">
                  <a:solidFill>
                    <a:srgbClr val="0000CC"/>
                  </a:solidFill>
                  <a:latin typeface="Arial" charset="0"/>
                  <a:ea typeface="楷体_GB2312" charset="0"/>
                  <a:cs typeface="楷体_GB2312" charset="0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  pm( )  </a:t>
              </a:r>
            </a:p>
          </p:txBody>
        </p:sp>
        <p:sp>
          <p:nvSpPr>
            <p:cNvPr id="258112" name="Text Box 64"/>
            <p:cNvSpPr txBox="1">
              <a:spLocks noChangeArrowheads="1"/>
            </p:cNvSpPr>
            <p:nvPr/>
          </p:nvSpPr>
          <p:spPr bwMode="auto">
            <a:xfrm>
              <a:off x="796" y="2027"/>
              <a:ext cx="27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  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{ </a:t>
              </a:r>
              <a:r>
                <a:rPr lang="en-US" altLang="zh-CN" dirty="0" err="1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printf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("\</a:t>
              </a:r>
              <a:r>
                <a:rPr lang="en-US" altLang="zh-CN" dirty="0" err="1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nWelcome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");  }</a:t>
              </a:r>
            </a:p>
          </p:txBody>
        </p:sp>
        <p:sp>
          <p:nvSpPr>
            <p:cNvPr id="258113" name="Text Box 65"/>
            <p:cNvSpPr txBox="1">
              <a:spLocks noChangeArrowheads="1"/>
            </p:cNvSpPr>
            <p:nvPr/>
          </p:nvSpPr>
          <p:spPr bwMode="auto">
            <a:xfrm>
              <a:off x="892" y="2317"/>
              <a:ext cx="278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dirty="0" err="1">
                  <a:solidFill>
                    <a:srgbClr val="0000CC"/>
                  </a:solidFill>
                  <a:latin typeface="Arial" charset="0"/>
                  <a:ea typeface="楷体_GB2312" charset="0"/>
                  <a:cs typeface="楷体_GB2312" charset="0"/>
                </a:rPr>
                <a:t>int</a:t>
              </a:r>
              <a:r>
                <a:rPr lang="en-US" altLang="zh-CN" dirty="0">
                  <a:solidFill>
                    <a:srgbClr val="0000CC"/>
                  </a:solidFill>
                  <a:latin typeface="Arial" charset="0"/>
                  <a:ea typeface="楷体_GB2312" charset="0"/>
                  <a:cs typeface="楷体_GB2312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main( )  </a:t>
              </a:r>
            </a:p>
          </p:txBody>
        </p:sp>
        <p:sp>
          <p:nvSpPr>
            <p:cNvPr id="258114" name="Text Box 66"/>
            <p:cNvSpPr txBox="1">
              <a:spLocks noChangeArrowheads="1"/>
            </p:cNvSpPr>
            <p:nvPr/>
          </p:nvSpPr>
          <p:spPr bwMode="auto">
            <a:xfrm>
              <a:off x="796" y="2605"/>
              <a:ext cx="1691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{ ps( );    </a:t>
              </a:r>
            </a:p>
          </p:txBody>
        </p:sp>
        <p:sp>
          <p:nvSpPr>
            <p:cNvPr id="258115" name="Text Box 67"/>
            <p:cNvSpPr txBox="1">
              <a:spLocks noChangeArrowheads="1"/>
            </p:cNvSpPr>
            <p:nvPr/>
          </p:nvSpPr>
          <p:spPr bwMode="auto">
            <a:xfrm>
              <a:off x="1036" y="2893"/>
              <a:ext cx="163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pm( );    </a:t>
              </a:r>
            </a:p>
          </p:txBody>
        </p:sp>
        <p:sp>
          <p:nvSpPr>
            <p:cNvPr id="258116" name="Text Box 68"/>
            <p:cNvSpPr txBox="1">
              <a:spLocks noChangeArrowheads="1"/>
            </p:cNvSpPr>
            <p:nvPr/>
          </p:nvSpPr>
          <p:spPr bwMode="auto">
            <a:xfrm>
              <a:off x="2390" y="1206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被调函数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1</a:t>
              </a:r>
              <a:endPara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endParaRPr>
            </a:p>
          </p:txBody>
        </p:sp>
        <p:sp>
          <p:nvSpPr>
            <p:cNvPr id="258117" name="Text Box 69"/>
            <p:cNvSpPr txBox="1">
              <a:spLocks noChangeArrowheads="1"/>
            </p:cNvSpPr>
            <p:nvPr/>
          </p:nvSpPr>
          <p:spPr bwMode="auto">
            <a:xfrm>
              <a:off x="2391" y="1773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被调函数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2</a:t>
              </a:r>
              <a:endPara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endParaRPr>
            </a:p>
          </p:txBody>
        </p:sp>
        <p:sp>
          <p:nvSpPr>
            <p:cNvPr id="258118" name="Text Box 70"/>
            <p:cNvSpPr txBox="1">
              <a:spLocks noChangeArrowheads="1"/>
            </p:cNvSpPr>
            <p:nvPr/>
          </p:nvSpPr>
          <p:spPr bwMode="auto">
            <a:xfrm>
              <a:off x="2439" y="2446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主调函数</a:t>
              </a:r>
              <a:endPara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8119" name="Text Box 71"/>
            <p:cNvSpPr txBox="1">
              <a:spLocks noChangeArrowheads="1"/>
            </p:cNvSpPr>
            <p:nvPr/>
          </p:nvSpPr>
          <p:spPr bwMode="auto">
            <a:xfrm>
              <a:off x="1047" y="3179"/>
              <a:ext cx="163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楷体_GB2312" charset="0"/>
                  <a:cs typeface="楷体_GB2312" charset="0"/>
                </a:rPr>
                <a:t>ps( );   }  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2">
            <a:extLst>
              <a:ext uri="{FF2B5EF4-FFF2-40B4-BE49-F238E27FC236}">
                <a16:creationId xmlns:a16="http://schemas.microsoft.com/office/drawing/2014/main" id="{5F98D714-295F-4D22-B803-0CA85BF4CB50}"/>
              </a:ext>
            </a:extLst>
          </p:cNvPr>
          <p:cNvSpPr/>
          <p:nvPr/>
        </p:nvSpPr>
        <p:spPr bwMode="auto">
          <a:xfrm>
            <a:off x="2195736" y="3256086"/>
            <a:ext cx="1260000" cy="288000"/>
          </a:xfrm>
          <a:prstGeom prst="roundRect">
            <a:avLst/>
          </a:prstGeom>
          <a:solidFill>
            <a:srgbClr val="FFCCFF"/>
          </a:solidFill>
          <a:ln w="19050" cap="sq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2" name="圆角矩形 2">
            <a:extLst>
              <a:ext uri="{FF2B5EF4-FFF2-40B4-BE49-F238E27FC236}">
                <a16:creationId xmlns:a16="http://schemas.microsoft.com/office/drawing/2014/main" id="{116584C4-B309-420B-93EF-26E13117E165}"/>
              </a:ext>
            </a:extLst>
          </p:cNvPr>
          <p:cNvSpPr/>
          <p:nvPr/>
        </p:nvSpPr>
        <p:spPr bwMode="auto">
          <a:xfrm>
            <a:off x="1664968" y="2824038"/>
            <a:ext cx="1260000" cy="288000"/>
          </a:xfrm>
          <a:prstGeom prst="roundRect">
            <a:avLst/>
          </a:prstGeom>
          <a:solidFill>
            <a:srgbClr val="FFCCFF"/>
          </a:solidFill>
          <a:ln w="19050" cap="sq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1" name="圆角矩形 2">
            <a:extLst>
              <a:ext uri="{FF2B5EF4-FFF2-40B4-BE49-F238E27FC236}">
                <a16:creationId xmlns:a16="http://schemas.microsoft.com/office/drawing/2014/main" id="{8B0AC0A2-F873-4B94-AAC5-C7E7BC645630}"/>
              </a:ext>
            </a:extLst>
          </p:cNvPr>
          <p:cNvSpPr/>
          <p:nvPr/>
        </p:nvSpPr>
        <p:spPr bwMode="auto">
          <a:xfrm>
            <a:off x="1295936" y="2387322"/>
            <a:ext cx="2232000" cy="388800"/>
          </a:xfrm>
          <a:prstGeom prst="roundRect">
            <a:avLst/>
          </a:prstGeom>
          <a:solidFill>
            <a:srgbClr val="66FFFF"/>
          </a:solidFill>
          <a:ln w="19050" cap="sq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744538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ltGray">
          <a:xfrm>
            <a:off x="11113" y="6921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ltGray">
          <a:xfrm>
            <a:off x="11113" y="7683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0" y="76835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15058" name="Rectangle 18"/>
          <p:cNvSpPr>
            <a:spLocks noChangeArrowheads="1"/>
          </p:cNvSpPr>
          <p:nvPr/>
        </p:nvSpPr>
        <p:spPr bwMode="auto">
          <a:xfrm>
            <a:off x="381000" y="-99392"/>
            <a:ext cx="8305800" cy="87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调用函数</a:t>
            </a: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E68FF3BE-535E-4FB6-878C-1585A0369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77" y="1095846"/>
            <a:ext cx="4798379" cy="5501506"/>
          </a:xfrm>
          <a:prstGeom prst="rect">
            <a:avLst/>
          </a:prstGeom>
          <a:noFill/>
          <a:ln w="66675" cap="sq" cmpd="sng">
            <a:solidFill>
              <a:schemeClr val="bg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10800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main()</a:t>
            </a:r>
          </a:p>
          <a:p>
            <a:pPr lvl="0" eaLnBrk="1" hangingPunct="1">
              <a:lnSpc>
                <a:spcPts val="3300"/>
              </a:lnSpc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{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a=1,b=3,c,d;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max(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int,int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);</a:t>
            </a:r>
          </a:p>
          <a:p>
            <a:pPr marL="108000" eaLnBrk="1" hangingPunct="1">
              <a:lnSpc>
                <a:spcPts val="3300"/>
              </a:lnSpc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c=max(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a,b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);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</a:p>
          <a:p>
            <a:pPr marL="108000" eaLnBrk="1" hangingPunct="1">
              <a:lnSpc>
                <a:spcPts val="33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d=sin(max(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a,b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));  </a:t>
            </a:r>
          </a:p>
          <a:p>
            <a:pPr marL="108000" eaLnBrk="1" hangingPunct="1">
              <a:lnSpc>
                <a:spcPts val="33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&lt;&lt;c&lt;&lt;d;  </a:t>
            </a:r>
          </a:p>
          <a:p>
            <a:pPr marL="0" marR="0" lvl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charset="0"/>
              </a:rPr>
              <a:t>return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0;</a:t>
            </a:r>
          </a:p>
          <a:p>
            <a:pPr marL="0" marR="0" lvl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max(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x,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y)</a:t>
            </a:r>
          </a:p>
          <a:p>
            <a:pPr marL="0" marR="0" lvl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{           ……</a:t>
            </a:r>
          </a:p>
          <a:p>
            <a:pPr marL="0" marR="0" lvl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charset="0"/>
              </a:rPr>
              <a:t>return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z;</a:t>
            </a:r>
          </a:p>
          <a:p>
            <a:pPr marL="0" marR="0" lvl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3A72D647-F184-4F38-AFA1-0E9D23C14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702" y="2993866"/>
            <a:ext cx="1581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仿宋" pitchFamily="49" charset="-122"/>
                <a:ea typeface="仿宋" pitchFamily="49" charset="-122"/>
              </a:rPr>
              <a:t>调用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仿宋" pitchFamily="49" charset="-122"/>
              </a:rPr>
              <a:t>max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6" name="Text Box 15">
            <a:extLst>
              <a:ext uri="{FF2B5EF4-FFF2-40B4-BE49-F238E27FC236}">
                <a16:creationId xmlns:a16="http://schemas.microsoft.com/office/drawing/2014/main" id="{9EFDBB9B-A3E6-49ED-85E9-4773168C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848" y="2382698"/>
            <a:ext cx="17952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</a:rPr>
              <a:t>声明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仿宋" pitchFamily="49" charset="-122"/>
              </a:rPr>
              <a:t>max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411829AF-7CE5-4221-AB47-ABF8B813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980728"/>
            <a:ext cx="342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调用函数的格式</a:t>
            </a: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59BB2C7E-3166-4D91-8ECE-486A4062E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901" y="1412776"/>
            <a:ext cx="2133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参数表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5" name="Rectangle 88">
            <a:extLst>
              <a:ext uri="{FF2B5EF4-FFF2-40B4-BE49-F238E27FC236}">
                <a16:creationId xmlns:a16="http://schemas.microsoft.com/office/drawing/2014/main" id="{F8607431-863C-4137-BAAA-756BB067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831" y="1975604"/>
            <a:ext cx="32306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调用时的参数称为实参</a:t>
            </a: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019CF1C9-8326-452A-9D4B-C8B65DE1C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2339588"/>
            <a:ext cx="398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函数调用的应用方式</a:t>
            </a:r>
          </a:p>
        </p:txBody>
      </p:sp>
      <p:sp>
        <p:nvSpPr>
          <p:cNvPr id="27" name="Text Box 9">
            <a:hlinkClick r:id="rId3" action="ppaction://hlinksldjump"/>
            <a:extLst>
              <a:ext uri="{FF2B5EF4-FFF2-40B4-BE49-F238E27FC236}">
                <a16:creationId xmlns:a16="http://schemas.microsoft.com/office/drawing/2014/main" id="{33827A5D-8137-4038-9F96-27A7AD899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2708920"/>
            <a:ext cx="32400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i="0" u="none" strike="noStrike" cap="none" spc="0" normalizeH="0" baseline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</a:rPr>
              <a:t>函数调用作表达式使用</a:t>
            </a:r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7AD5DD2C-F12A-4995-852E-3C7CCC088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3958605"/>
            <a:ext cx="352839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被调函数有函数值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被调函数类型为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float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zh-CN" altLang="en-US" dirty="0">
                <a:solidFill>
                  <a:srgbClr val="000000"/>
                </a:solidFill>
              </a:rPr>
              <a:t>等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被调用函数的类型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不能是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</a:t>
            </a:r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id="{5DC12757-CC67-4D7A-88B3-D41A27418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087" y="3442791"/>
            <a:ext cx="1283969" cy="1107996"/>
          </a:xfrm>
          <a:prstGeom prst="rect">
            <a:avLst/>
          </a:prstGeom>
          <a:noFill/>
          <a:ln w="28575" cap="sq">
            <a:solidFill>
              <a:srgbClr val="FF6699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>
                <a:solidFill>
                  <a:srgbClr val="000000"/>
                </a:solidFill>
                <a:latin typeface="仿宋" pitchFamily="49" charset="-122"/>
                <a:ea typeface="仿宋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函数调用当做表达式使用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F50625-2ED7-44E3-86F5-62121A631123}"/>
              </a:ext>
            </a:extLst>
          </p:cNvPr>
          <p:cNvCxnSpPr/>
          <p:nvPr/>
        </p:nvCxnSpPr>
        <p:spPr bwMode="auto">
          <a:xfrm>
            <a:off x="2604859" y="3112038"/>
            <a:ext cx="1103045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24FE73-7EEA-4EF6-800A-D9B28A7AE401}"/>
              </a:ext>
            </a:extLst>
          </p:cNvPr>
          <p:cNvCxnSpPr>
            <a:cxnSpLocks/>
          </p:cNvCxnSpPr>
          <p:nvPr/>
        </p:nvCxnSpPr>
        <p:spPr bwMode="auto">
          <a:xfrm flipV="1">
            <a:off x="3472530" y="3184079"/>
            <a:ext cx="307382" cy="141156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88">
            <a:extLst>
              <a:ext uri="{FF2B5EF4-FFF2-40B4-BE49-F238E27FC236}">
                <a16:creationId xmlns:a16="http://schemas.microsoft.com/office/drawing/2014/main" id="{40B13376-0D84-4FDC-A167-37B688E2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823" y="3140968"/>
            <a:ext cx="323064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函数调用出现在需要用到表达式值的地方</a:t>
            </a:r>
          </a:p>
        </p:txBody>
      </p:sp>
    </p:spTree>
    <p:extLst>
      <p:ext uri="{BB962C8B-B14F-4D97-AF65-F5344CB8AC3E}">
        <p14:creationId xmlns:p14="http://schemas.microsoft.com/office/powerpoint/2010/main" val="4236665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2" grpId="0" animBg="1"/>
      <p:bldP spid="54" grpId="0"/>
      <p:bldP spid="23" grpId="0" autoUpdateAnimBg="0"/>
      <p:bldP spid="24" grpId="0" animBg="1" autoUpdateAnimBg="0"/>
      <p:bldP spid="25" grpId="0" autoUpdateAnimBg="0"/>
      <p:bldP spid="26" grpId="0" autoUpdateAnimBg="0"/>
      <p:bldP spid="27" grpId="0" autoUpdateAnimBg="0"/>
      <p:bldP spid="28" grpId="0" build="p" autoUpdateAnimBg="0"/>
      <p:bldP spid="35" grpId="0" animBg="1"/>
      <p:bldP spid="2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">
            <a:extLst>
              <a:ext uri="{FF2B5EF4-FFF2-40B4-BE49-F238E27FC236}">
                <a16:creationId xmlns:a16="http://schemas.microsoft.com/office/drawing/2014/main" id="{95793AB0-3B66-4C30-A699-E3C7D1A011C9}"/>
              </a:ext>
            </a:extLst>
          </p:cNvPr>
          <p:cNvSpPr/>
          <p:nvPr/>
        </p:nvSpPr>
        <p:spPr bwMode="auto">
          <a:xfrm>
            <a:off x="5769424" y="3430443"/>
            <a:ext cx="792000" cy="324000"/>
          </a:xfrm>
          <a:prstGeom prst="roundRect">
            <a:avLst/>
          </a:prstGeom>
          <a:solidFill>
            <a:srgbClr val="FFCCFF"/>
          </a:solidFill>
          <a:ln w="19050" cap="sq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圆角矩形 2">
            <a:extLst>
              <a:ext uri="{FF2B5EF4-FFF2-40B4-BE49-F238E27FC236}">
                <a16:creationId xmlns:a16="http://schemas.microsoft.com/office/drawing/2014/main" id="{FD8A302C-6A16-4A2C-91DA-9B0A7F4B4B6E}"/>
              </a:ext>
            </a:extLst>
          </p:cNvPr>
          <p:cNvSpPr/>
          <p:nvPr/>
        </p:nvSpPr>
        <p:spPr bwMode="auto">
          <a:xfrm>
            <a:off x="5724376" y="2993727"/>
            <a:ext cx="1548000" cy="388800"/>
          </a:xfrm>
          <a:prstGeom prst="roundRect">
            <a:avLst/>
          </a:prstGeom>
          <a:solidFill>
            <a:srgbClr val="66FFFF"/>
          </a:solidFill>
          <a:ln w="19050" cap="sq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F5E1CB3-1FAF-47A3-8FA0-121DF0A58C52}"/>
              </a:ext>
            </a:extLst>
          </p:cNvPr>
          <p:cNvCxnSpPr>
            <a:cxnSpLocks/>
          </p:cNvCxnSpPr>
          <p:nvPr/>
        </p:nvCxnSpPr>
        <p:spPr bwMode="auto">
          <a:xfrm>
            <a:off x="6372200" y="3736800"/>
            <a:ext cx="108007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113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0638"/>
            <a:ext cx="8305800" cy="9350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调用函数</a:t>
            </a:r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179388" y="1099621"/>
            <a:ext cx="398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函数调用的应用方式</a:t>
            </a:r>
          </a:p>
        </p:txBody>
      </p:sp>
      <p:sp>
        <p:nvSpPr>
          <p:cNvPr id="311346" name="Rectangle 50"/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1347" name="Rectangle 51"/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1348" name="Line 52"/>
          <p:cNvSpPr>
            <a:spLocks noChangeShapeType="1"/>
          </p:cNvSpPr>
          <p:nvPr/>
        </p:nvSpPr>
        <p:spPr bwMode="auto">
          <a:xfrm>
            <a:off x="0" y="8382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26" name="Text Box 9">
            <a:hlinkClick r:id="rId2" action="ppaction://hlinksldjump"/>
            <a:extLst>
              <a:ext uri="{FF2B5EF4-FFF2-40B4-BE49-F238E27FC236}">
                <a16:creationId xmlns:a16="http://schemas.microsoft.com/office/drawing/2014/main" id="{CB3268D5-1CC9-4498-AEB8-7EAC54F2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510333"/>
            <a:ext cx="32400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i="0" u="none" strike="noStrike" cap="none" spc="0" normalizeH="0" baseline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</a:rPr>
              <a:t>函数调用作表达式使用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F89780D6-9C57-4DE8-A2B0-BF8A01448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942381"/>
            <a:ext cx="352839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被调函数有函数值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被调函数类型为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float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zh-CN" altLang="en-US" dirty="0">
                <a:solidFill>
                  <a:srgbClr val="000000"/>
                </a:solidFill>
              </a:rPr>
              <a:t>等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被调用函数的类型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不能是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</a:t>
            </a:r>
          </a:p>
        </p:txBody>
      </p:sp>
      <p:sp>
        <p:nvSpPr>
          <p:cNvPr id="86" name="Text Box 27"/>
          <p:cNvSpPr txBox="1">
            <a:spLocks noChangeArrowheads="1"/>
          </p:cNvSpPr>
          <p:nvPr/>
        </p:nvSpPr>
        <p:spPr bwMode="auto">
          <a:xfrm>
            <a:off x="4860032" y="1522021"/>
            <a:ext cx="3600450" cy="4062651"/>
          </a:xfrm>
          <a:prstGeom prst="rect">
            <a:avLst/>
          </a:prstGeom>
          <a:noFill/>
          <a:ln w="57150" cap="sq" cmpd="sng">
            <a:solidFill>
              <a:schemeClr val="bg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>
              <a:spcBef>
                <a:spcPts val="0"/>
              </a:spcBef>
              <a:defRPr>
                <a:cs typeface="+mn-cs"/>
              </a:defRPr>
            </a:lvl1pPr>
          </a:lstStyle>
          <a:p>
            <a:pPr marL="108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&lt;iostream&gt;</a:t>
            </a:r>
          </a:p>
          <a:p>
            <a:pPr marL="108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marL="108000"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 )</a:t>
            </a:r>
          </a:p>
          <a:p>
            <a:pPr marL="108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</a:t>
            </a:r>
          </a:p>
          <a:p>
            <a:pPr marL="108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>
                <a:latin typeface="Arial" charset="0"/>
                <a:ea typeface="宋体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ps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 ); </a:t>
            </a:r>
          </a:p>
          <a:p>
            <a:pPr marL="108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ps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();    </a:t>
            </a:r>
          </a:p>
          <a:p>
            <a:pPr marL="108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  <a:p>
            <a:pPr marL="108000"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ps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()  </a:t>
            </a:r>
          </a:p>
          <a:p>
            <a:pPr marL="108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</a:t>
            </a:r>
          </a:p>
          <a:p>
            <a:pPr marL="108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&lt;&lt;"*";</a:t>
            </a:r>
          </a:p>
          <a:p>
            <a:pPr marL="1080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  <a:endParaRPr lang="fi-FI" altLang="zh-CN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1" name="Text Box 15">
            <a:extLst>
              <a:ext uri="{FF2B5EF4-FFF2-40B4-BE49-F238E27FC236}">
                <a16:creationId xmlns:a16="http://schemas.microsoft.com/office/drawing/2014/main" id="{EB873ED5-D17F-421A-B3C9-A6E31671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320" y="3485424"/>
            <a:ext cx="1581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仿宋" pitchFamily="49" charset="-122"/>
                <a:ea typeface="仿宋" pitchFamily="49" charset="-122"/>
              </a:rPr>
              <a:t>调用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仿宋" pitchFamily="49" charset="-122"/>
              </a:rPr>
              <a:t>ps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80A655F9-030B-4C3F-8F34-3A1F56A5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270" y="2989102"/>
            <a:ext cx="1152178" cy="37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</a:rPr>
              <a:t>声明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仿宋" pitchFamily="49" charset="-122"/>
              </a:rPr>
              <a:t>ps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5157FE6F-AE3C-4E9D-803A-A8098BF8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187" y="3914472"/>
            <a:ext cx="927237" cy="738664"/>
          </a:xfrm>
          <a:prstGeom prst="rect">
            <a:avLst/>
          </a:prstGeom>
          <a:noFill/>
          <a:ln w="28575" cap="sq">
            <a:solidFill>
              <a:srgbClr val="FF6699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函数调用语句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7" name="Text Box 9">
            <a:hlinkClick r:id="rId2" action="ppaction://hlinksldjump"/>
            <a:extLst>
              <a:ext uri="{FF2B5EF4-FFF2-40B4-BE49-F238E27FC236}">
                <a16:creationId xmlns:a16="http://schemas.microsoft.com/office/drawing/2014/main" id="{ADD0065E-B1DA-497B-AE61-249757299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74" y="3861048"/>
            <a:ext cx="30241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函数调用作语句使用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75D24156-CC87-4EF1-8C92-A33E953BE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98" y="4365104"/>
            <a:ext cx="417606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被调用函数的类型是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被调函数无值</a:t>
            </a:r>
          </a:p>
          <a:p>
            <a:pPr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被调函数类型为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float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zh-CN" altLang="en-US" dirty="0">
                <a:solidFill>
                  <a:srgbClr val="000000"/>
                </a:solidFill>
              </a:rPr>
              <a:t>等，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不用</a:t>
            </a:r>
            <a:r>
              <a:rPr lang="zh-CN" altLang="en-US" dirty="0">
                <a:solidFill>
                  <a:srgbClr val="000000"/>
                </a:solidFill>
              </a:rPr>
              <a:t>这种调用方式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86" grpId="0" build="p" animBg="1"/>
      <p:bldP spid="31" grpId="0"/>
      <p:bldP spid="32" grpId="0"/>
      <p:bldP spid="33" grpId="0" animBg="1"/>
      <p:bldP spid="37" grpId="0" autoUpdateAnimBg="0"/>
      <p:bldP spid="3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228600" y="981075"/>
            <a:ext cx="853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1  </a:t>
            </a:r>
            <a:r>
              <a:rPr lang="zh-CN" altLang="en-US" dirty="0">
                <a:solidFill>
                  <a:srgbClr val="000000"/>
                </a:solidFill>
              </a:rPr>
              <a:t>编写主函数调用下面这两个子函数</a:t>
            </a:r>
          </a:p>
        </p:txBody>
      </p:sp>
      <p:sp>
        <p:nvSpPr>
          <p:cNvPr id="292884" name="Rectangle 20"/>
          <p:cNvSpPr>
            <a:spLocks noChangeArrowheads="1"/>
          </p:cNvSpPr>
          <p:nvPr/>
        </p:nvSpPr>
        <p:spPr bwMode="auto">
          <a:xfrm>
            <a:off x="457200" y="0"/>
            <a:ext cx="83058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kumimoji="0" lang="zh-CN" alt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调用函数</a:t>
            </a:r>
          </a:p>
        </p:txBody>
      </p:sp>
      <p:sp>
        <p:nvSpPr>
          <p:cNvPr id="292895" name="Rectangle 31"/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292896" name="Rectangle 32"/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18" name="五边形 36"/>
          <p:cNvSpPr>
            <a:spLocks noChangeArrowheads="1"/>
          </p:cNvSpPr>
          <p:nvPr/>
        </p:nvSpPr>
        <p:spPr bwMode="auto">
          <a:xfrm>
            <a:off x="5219700" y="3717925"/>
            <a:ext cx="3240088" cy="723900"/>
          </a:xfrm>
          <a:prstGeom prst="homePlate">
            <a:avLst>
              <a:gd name="adj" fmla="val 50001"/>
            </a:avLst>
          </a:prstGeom>
          <a:gradFill rotWithShape="1">
            <a:gsLst>
              <a:gs pos="0">
                <a:srgbClr val="77FFE0"/>
              </a:gs>
              <a:gs pos="100000">
                <a:srgbClr val="00FFB8"/>
              </a:gs>
            </a:gsLst>
            <a:lin ang="5400000"/>
          </a:gra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79388" y="1973263"/>
            <a:ext cx="3949700" cy="4408487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9512" y="1916832"/>
            <a:ext cx="42529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#include &lt;iostream&gt;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dirty="0">
                <a:latin typeface="Arial" charset="0"/>
                <a:ea typeface="宋体" charset="0"/>
              </a:rPr>
              <a:t>  sum(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a,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floa</a:t>
            </a:r>
            <a:r>
              <a:rPr lang="en-US" altLang="zh-CN" dirty="0" err="1">
                <a:latin typeface="Arial" charset="0"/>
                <a:ea typeface="宋体" charset="0"/>
              </a:rPr>
              <a:t>t</a:t>
            </a:r>
            <a:r>
              <a:rPr lang="en-US" altLang="zh-CN" dirty="0">
                <a:latin typeface="Arial" charset="0"/>
                <a:ea typeface="宋体" charset="0"/>
              </a:rPr>
              <a:t> b)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float s;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s=</a:t>
            </a:r>
            <a:r>
              <a:rPr lang="en-US" altLang="zh-CN" dirty="0" err="1">
                <a:latin typeface="Arial" charset="0"/>
                <a:ea typeface="宋体" charset="0"/>
              </a:rPr>
              <a:t>a+b</a:t>
            </a:r>
            <a:r>
              <a:rPr lang="en-US" altLang="zh-CN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latin typeface="Arial" charset="0"/>
                <a:ea typeface="宋体" charset="0"/>
              </a:rPr>
              <a:t> s;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void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dy</a:t>
            </a:r>
            <a:r>
              <a:rPr lang="en-US" altLang="zh-CN" dirty="0">
                <a:latin typeface="Arial" charset="0"/>
                <a:ea typeface="宋体" charset="0"/>
              </a:rPr>
              <a:t>()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latin typeface="Arial" charset="0"/>
                <a:ea typeface="宋体" charset="0"/>
              </a:rPr>
              <a:t>&lt;&lt;"\</a:t>
            </a:r>
            <a:r>
              <a:rPr lang="en-US" altLang="zh-CN" dirty="0" err="1">
                <a:latin typeface="Arial" charset="0"/>
                <a:ea typeface="宋体" charset="0"/>
              </a:rPr>
              <a:t>nHello</a:t>
            </a:r>
            <a:r>
              <a:rPr lang="en-US" altLang="zh-CN" dirty="0">
                <a:latin typeface="Arial" charset="0"/>
                <a:ea typeface="宋体" charset="0"/>
              </a:rPr>
              <a:t>\n";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287838" y="2955925"/>
            <a:ext cx="4648200" cy="3786188"/>
          </a:xfrm>
          <a:prstGeom prst="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main()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dirty="0">
                <a:latin typeface="Arial" charset="0"/>
                <a:ea typeface="宋体" charset="0"/>
              </a:rPr>
              <a:t> sum(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dirty="0" err="1">
                <a:latin typeface="Arial" charset="0"/>
                <a:ea typeface="宋体" charset="0"/>
              </a:rPr>
              <a:t>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void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dy</a:t>
            </a:r>
            <a:r>
              <a:rPr lang="en-US" altLang="zh-CN" dirty="0">
                <a:latin typeface="Arial" charset="0"/>
                <a:ea typeface="宋体" charset="0"/>
              </a:rPr>
              <a:t>();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float </a:t>
            </a:r>
            <a:r>
              <a:rPr lang="en-US" altLang="zh-CN" dirty="0" err="1">
                <a:latin typeface="Arial" charset="0"/>
                <a:ea typeface="宋体" charset="0"/>
              </a:rPr>
              <a:t>x,y,s</a:t>
            </a:r>
            <a:r>
              <a:rPr lang="en-US" altLang="zh-CN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cin</a:t>
            </a:r>
            <a:r>
              <a:rPr lang="en-US" altLang="zh-CN" dirty="0">
                <a:latin typeface="Arial" charset="0"/>
                <a:ea typeface="宋体" charset="0"/>
              </a:rPr>
              <a:t>&gt;&gt;x&gt;&gt;y;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dy</a:t>
            </a:r>
            <a:r>
              <a:rPr lang="en-US" altLang="zh-CN" dirty="0">
                <a:latin typeface="Arial" charset="0"/>
                <a:ea typeface="宋体" charset="0"/>
              </a:rPr>
              <a:t>();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s=sum(</a:t>
            </a:r>
            <a:r>
              <a:rPr lang="en-US" altLang="zh-CN" dirty="0" err="1">
                <a:latin typeface="Arial" charset="0"/>
                <a:ea typeface="宋体" charset="0"/>
              </a:rPr>
              <a:t>x,y</a:t>
            </a:r>
            <a:r>
              <a:rPr lang="en-US" altLang="zh-CN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latin typeface="Arial" charset="0"/>
                <a:ea typeface="宋体" charset="0"/>
              </a:rPr>
              <a:t>&lt;&lt;s;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4211638" y="1773238"/>
            <a:ext cx="4724400" cy="1200150"/>
          </a:xfrm>
          <a:prstGeom prst="rect">
            <a:avLst/>
          </a:prstGeom>
          <a:noFill/>
          <a:ln w="38100" cap="sq" cmpd="dbl">
            <a:solidFill>
              <a:srgbClr val="D6009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主函数：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申明被调函数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               </a:t>
            </a:r>
          </a:p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           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选合适的函数调用应用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           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方式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8243888" y="3678238"/>
            <a:ext cx="865187" cy="83026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0069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声明函数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200775" y="5157788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//</a:t>
            </a:r>
            <a:r>
              <a:rPr lang="zh-CN" altLang="en-US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语句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219700" y="5229225"/>
            <a:ext cx="3716338" cy="75565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8172450" y="5157788"/>
            <a:ext cx="863600" cy="83026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调用函数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919913" y="551815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//</a:t>
            </a:r>
            <a:r>
              <a:rPr lang="zh-CN" altLang="en-US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autoUpdateAnimBg="0"/>
      <p:bldP spid="18" grpId="0" animBg="1"/>
      <p:bldP spid="19" grpId="0" build="p" animBg="1"/>
      <p:bldP spid="20" grpId="0" build="p" autoUpdateAnimBg="0"/>
      <p:bldP spid="21" grpId="0" build="p" animBg="1"/>
      <p:bldP spid="22" grpId="0" build="p" animBg="1" autoUpdateAnimBg="0"/>
      <p:bldP spid="23" grpId="0"/>
      <p:bldP spid="24" grpId="0" animBg="1"/>
      <p:bldP spid="25" grpId="0" animBg="1"/>
      <p:bldP spid="26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205669" y="4319488"/>
            <a:ext cx="4078299" cy="2340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270669" y="1917824"/>
            <a:ext cx="4013299" cy="237527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2255577" y="3212976"/>
            <a:ext cx="804255" cy="360040"/>
          </a:xfrm>
          <a:prstGeom prst="roundRect">
            <a:avLst/>
          </a:prstGeom>
          <a:solidFill>
            <a:srgbClr val="66FFFF"/>
          </a:solidFill>
          <a:ln w="19050" cap="sq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205669" y="836712"/>
            <a:ext cx="4150307" cy="5886227"/>
          </a:xfrm>
          <a:prstGeom prst="rect">
            <a:avLst/>
          </a:prstGeom>
          <a:noFill/>
          <a:ln w="66675" cap="sq" cmpd="sng">
            <a:solidFill>
              <a:schemeClr val="bg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108000" tIns="0" rIns="0" bIns="0">
            <a:spAutoFit/>
          </a:bodyPr>
          <a:lstStyle/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#include &lt;</a:t>
            </a:r>
            <a:r>
              <a:rPr lang="en-US" altLang="zh-CN" dirty="0" err="1">
                <a:latin typeface="Arial" charset="0"/>
                <a:ea typeface="宋体" charset="0"/>
              </a:rPr>
              <a:t>iostream</a:t>
            </a:r>
            <a:r>
              <a:rPr lang="en-US" altLang="zh-CN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#include &lt;</a:t>
            </a:r>
            <a:r>
              <a:rPr lang="en-US" altLang="zh-CN" dirty="0" err="1">
                <a:latin typeface="Arial" charset="0"/>
                <a:ea typeface="宋体" charset="0"/>
              </a:rPr>
              <a:t>cmath</a:t>
            </a:r>
            <a:r>
              <a:rPr lang="en-US" altLang="zh-CN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main()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a=1,b=3,c;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max(</a:t>
            </a:r>
            <a:r>
              <a:rPr lang="en-US" altLang="zh-CN" dirty="0" err="1">
                <a:latin typeface="Arial" charset="0"/>
                <a:ea typeface="宋体" charset="0"/>
              </a:rPr>
              <a:t>int,int</a:t>
            </a:r>
            <a:r>
              <a:rPr lang="en-US" altLang="zh-CN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c=max(</a:t>
            </a:r>
            <a:r>
              <a:rPr lang="en-US" altLang="zh-CN" dirty="0" err="1">
                <a:latin typeface="Arial" charset="0"/>
                <a:ea typeface="宋体" charset="0"/>
              </a:rPr>
              <a:t>a,b</a:t>
            </a:r>
            <a:r>
              <a:rPr lang="en-US" altLang="zh-CN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latin typeface="Arial" charset="0"/>
                <a:ea typeface="宋体" charset="0"/>
              </a:rPr>
              <a:t>&lt;&lt;sin(c);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          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latin typeface="Arial" charset="0"/>
                <a:ea typeface="宋体" charset="0"/>
              </a:rPr>
              <a:t> 0;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max(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x,int</a:t>
            </a:r>
            <a:r>
              <a:rPr lang="en-US" altLang="zh-CN" dirty="0">
                <a:latin typeface="Arial" charset="0"/>
                <a:ea typeface="宋体" charset="0"/>
              </a:rPr>
              <a:t> y)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z;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if(x&gt;y)    z=x;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else       z=y;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latin typeface="Arial" charset="0"/>
                <a:ea typeface="宋体" charset="0"/>
              </a:rPr>
              <a:t> z;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208964" name="Rectangle 68"/>
          <p:cNvSpPr>
            <a:spLocks noChangeArrowheads="1"/>
          </p:cNvSpPr>
          <p:nvPr/>
        </p:nvSpPr>
        <p:spPr bwMode="auto">
          <a:xfrm>
            <a:off x="0" y="1"/>
            <a:ext cx="9144000" cy="754038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08965" name="Rectangle 69"/>
          <p:cNvSpPr>
            <a:spLocks noChangeArrowheads="1"/>
          </p:cNvSpPr>
          <p:nvPr/>
        </p:nvSpPr>
        <p:spPr bwMode="ltGray">
          <a:xfrm>
            <a:off x="11113" y="574204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08966" name="Rectangle 70"/>
          <p:cNvSpPr>
            <a:spLocks noChangeArrowheads="1"/>
          </p:cNvSpPr>
          <p:nvPr/>
        </p:nvSpPr>
        <p:spPr bwMode="ltGray">
          <a:xfrm>
            <a:off x="11113" y="650404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08967" name="Line 71"/>
          <p:cNvSpPr>
            <a:spLocks noChangeShapeType="1"/>
          </p:cNvSpPr>
          <p:nvPr/>
        </p:nvSpPr>
        <p:spPr bwMode="auto">
          <a:xfrm>
            <a:off x="0" y="650404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>
          <a:xfrm>
            <a:off x="419100" y="-69850"/>
            <a:ext cx="8305800" cy="6905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认识函数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2894298" y="3573016"/>
            <a:ext cx="1461678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3424808" y="3203684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仿宋" pitchFamily="49" charset="-122"/>
              </a:rPr>
              <a:t>库函数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3375025" y="1907540"/>
            <a:ext cx="1196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FF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仿宋" pitchFamily="49" charset="-122"/>
                <a:ea typeface="仿宋" pitchFamily="49" charset="-122"/>
                <a:cs typeface="仿宋_GB2312" charset="0"/>
              </a:rPr>
              <a:t>主函数</a:t>
            </a: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>
            <a:off x="4180731" y="777984"/>
            <a:ext cx="3703637" cy="490776"/>
          </a:xfrm>
          <a:prstGeom prst="horizontalScroll">
            <a:avLst>
              <a:gd name="adj" fmla="val 125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程序由函数构成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2978646" y="4365104"/>
            <a:ext cx="1665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仿宋" pitchFamily="49" charset="-122"/>
              </a:rPr>
              <a:t>子函数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3260155" y="4725144"/>
            <a:ext cx="116782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仿宋" pitchFamily="49" charset="-122"/>
              </a:rPr>
              <a:t>自定义函数</a:t>
            </a: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4503440" y="1286222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宋体" pitchFamily="2" charset="-122"/>
                <a:cs typeface="幼圆" charset="0"/>
              </a:rPr>
              <a:t>主函数</a:t>
            </a:r>
          </a:p>
        </p:txBody>
      </p:sp>
      <p:sp>
        <p:nvSpPr>
          <p:cNvPr id="69" name="Text Box 33"/>
          <p:cNvSpPr txBox="1">
            <a:spLocks noChangeArrowheads="1"/>
          </p:cNvSpPr>
          <p:nvPr/>
        </p:nvSpPr>
        <p:spPr bwMode="auto">
          <a:xfrm>
            <a:off x="4499992" y="1733158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宋体" pitchFamily="2" charset="-122"/>
              </a:rPr>
              <a:t>子函数</a:t>
            </a: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5655568" y="1412776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宋体" pitchFamily="2" charset="-122"/>
              </a:rPr>
              <a:t>库函数</a:t>
            </a:r>
          </a:p>
        </p:txBody>
      </p:sp>
      <p:sp>
        <p:nvSpPr>
          <p:cNvPr id="7" name="左大括号 6"/>
          <p:cNvSpPr/>
          <p:nvPr/>
        </p:nvSpPr>
        <p:spPr bwMode="auto">
          <a:xfrm>
            <a:off x="5524736" y="1654267"/>
            <a:ext cx="90010" cy="604404"/>
          </a:xfrm>
          <a:prstGeom prst="leftBrace">
            <a:avLst>
              <a:gd name="adj1" fmla="val 99546"/>
              <a:gd name="adj2" fmla="val 49384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5238871" y="1979548"/>
            <a:ext cx="22854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宋体" pitchFamily="2" charset="-122"/>
              </a:rPr>
              <a:t>自定义函数</a:t>
            </a:r>
          </a:p>
        </p:txBody>
      </p:sp>
      <p:sp>
        <p:nvSpPr>
          <p:cNvPr id="73" name="AutoShape 35"/>
          <p:cNvSpPr>
            <a:spLocks noChangeArrowheads="1"/>
          </p:cNvSpPr>
          <p:nvPr/>
        </p:nvSpPr>
        <p:spPr bwMode="auto">
          <a:xfrm>
            <a:off x="7164288" y="2066403"/>
            <a:ext cx="204850" cy="177528"/>
          </a:xfrm>
          <a:custGeom>
            <a:avLst/>
            <a:gdLst>
              <a:gd name="T0" fmla="*/ 0 w 228600"/>
              <a:gd name="T1" fmla="*/ 145529 h 381000"/>
              <a:gd name="T2" fmla="*/ 87318 w 228600"/>
              <a:gd name="T3" fmla="*/ 145530 h 381000"/>
              <a:gd name="T4" fmla="*/ 114300 w 228600"/>
              <a:gd name="T5" fmla="*/ 0 h 381000"/>
              <a:gd name="T6" fmla="*/ 141282 w 228600"/>
              <a:gd name="T7" fmla="*/ 145530 h 381000"/>
              <a:gd name="T8" fmla="*/ 228600 w 228600"/>
              <a:gd name="T9" fmla="*/ 145529 h 381000"/>
              <a:gd name="T10" fmla="*/ 157958 w 228600"/>
              <a:gd name="T11" fmla="*/ 235470 h 381000"/>
              <a:gd name="T12" fmla="*/ 184941 w 228600"/>
              <a:gd name="T13" fmla="*/ 380999 h 381000"/>
              <a:gd name="T14" fmla="*/ 114300 w 228600"/>
              <a:gd name="T15" fmla="*/ 291056 h 381000"/>
              <a:gd name="T16" fmla="*/ 43659 w 228600"/>
              <a:gd name="T17" fmla="*/ 380999 h 381000"/>
              <a:gd name="T18" fmla="*/ 70642 w 228600"/>
              <a:gd name="T19" fmla="*/ 235470 h 381000"/>
              <a:gd name="T20" fmla="*/ 0 w 228600"/>
              <a:gd name="T21" fmla="*/ 145529 h 381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600" h="381000">
                <a:moveTo>
                  <a:pt x="0" y="145529"/>
                </a:moveTo>
                <a:lnTo>
                  <a:pt x="87318" y="145530"/>
                </a:lnTo>
                <a:lnTo>
                  <a:pt x="114300" y="0"/>
                </a:lnTo>
                <a:lnTo>
                  <a:pt x="141282" y="145530"/>
                </a:lnTo>
                <a:lnTo>
                  <a:pt x="228600" y="145529"/>
                </a:lnTo>
                <a:lnTo>
                  <a:pt x="157958" y="235470"/>
                </a:lnTo>
                <a:lnTo>
                  <a:pt x="184941" y="380999"/>
                </a:lnTo>
                <a:lnTo>
                  <a:pt x="114300" y="291056"/>
                </a:lnTo>
                <a:lnTo>
                  <a:pt x="43659" y="380999"/>
                </a:lnTo>
                <a:lnTo>
                  <a:pt x="70642" y="235470"/>
                </a:lnTo>
                <a:lnTo>
                  <a:pt x="0" y="14552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4" name="Text Box 48"/>
          <p:cNvSpPr txBox="1">
            <a:spLocks noChangeArrowheads="1"/>
          </p:cNvSpPr>
          <p:nvPr/>
        </p:nvSpPr>
        <p:spPr bwMode="auto">
          <a:xfrm>
            <a:off x="5796979" y="2310953"/>
            <a:ext cx="33115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>
                <a:srgbClr val="0000CC"/>
              </a:buClr>
              <a:buFont typeface="Wingdings" pitchFamily="2" charset="2"/>
              <a:buChar char=""/>
              <a:defRPr/>
            </a:pP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如何定义函数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ts val="0"/>
              </a:spcBef>
              <a:buClr>
                <a:srgbClr val="0000CC"/>
              </a:buClr>
              <a:buFont typeface="Wingdings" pitchFamily="2" charset="2"/>
              <a:buChar char=""/>
              <a:defRPr/>
            </a:pP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如何调用函数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ts val="0"/>
              </a:spcBef>
              <a:buClr>
                <a:srgbClr val="0000CC"/>
              </a:buClr>
              <a:buFont typeface="Wingdings" pitchFamily="2" charset="2"/>
              <a:buChar char=""/>
              <a:defRPr/>
            </a:pP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函数间数据联系</a:t>
            </a:r>
          </a:p>
        </p:txBody>
      </p:sp>
      <p:sp>
        <p:nvSpPr>
          <p:cNvPr id="75" name="Text Box 3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211960" y="3429000"/>
            <a:ext cx="3744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程序的执行过程</a:t>
            </a: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5027947" y="4355093"/>
            <a:ext cx="2501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主函数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main</a:t>
            </a:r>
          </a:p>
        </p:txBody>
      </p:sp>
      <p:sp>
        <p:nvSpPr>
          <p:cNvPr id="77" name="Line 38"/>
          <p:cNvSpPr>
            <a:spLocks noChangeShapeType="1"/>
          </p:cNvSpPr>
          <p:nvPr/>
        </p:nvSpPr>
        <p:spPr bwMode="auto">
          <a:xfrm>
            <a:off x="5929647" y="4715455"/>
            <a:ext cx="0" cy="3873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5243847" y="5004380"/>
            <a:ext cx="17200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c=max(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a,b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);</a:t>
            </a:r>
          </a:p>
        </p:txBody>
      </p:sp>
      <p:sp>
        <p:nvSpPr>
          <p:cNvPr id="79" name="Line 40"/>
          <p:cNvSpPr>
            <a:spLocks noChangeShapeType="1"/>
          </p:cNvSpPr>
          <p:nvPr/>
        </p:nvSpPr>
        <p:spPr bwMode="auto">
          <a:xfrm>
            <a:off x="5929647" y="5436180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80" name="Text Box 41"/>
          <p:cNvSpPr txBox="1">
            <a:spLocks noChangeArrowheads="1"/>
          </p:cNvSpPr>
          <p:nvPr/>
        </p:nvSpPr>
        <p:spPr bwMode="auto">
          <a:xfrm>
            <a:off x="5548647" y="5867980"/>
            <a:ext cx="1136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</a:p>
        </p:txBody>
      </p:sp>
      <p:sp>
        <p:nvSpPr>
          <p:cNvPr id="81" name="Text Box 42"/>
          <p:cNvSpPr txBox="1">
            <a:spLocks noChangeArrowheads="1"/>
          </p:cNvSpPr>
          <p:nvPr/>
        </p:nvSpPr>
        <p:spPr bwMode="auto">
          <a:xfrm>
            <a:off x="6875797" y="4355093"/>
            <a:ext cx="15452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子函数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max</a:t>
            </a:r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7620334" y="4859918"/>
            <a:ext cx="0" cy="1079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83" name="Line 44"/>
          <p:cNvSpPr>
            <a:spLocks noChangeShapeType="1"/>
          </p:cNvSpPr>
          <p:nvPr/>
        </p:nvSpPr>
        <p:spPr bwMode="auto">
          <a:xfrm rot="20773747" flipV="1">
            <a:off x="6493209" y="4878968"/>
            <a:ext cx="1046163" cy="730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84" name="Line 45"/>
          <p:cNvSpPr>
            <a:spLocks noChangeShapeType="1"/>
          </p:cNvSpPr>
          <p:nvPr/>
        </p:nvSpPr>
        <p:spPr bwMode="auto">
          <a:xfrm flipH="1" flipV="1">
            <a:off x="5996322" y="5379030"/>
            <a:ext cx="1481137" cy="5857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85" name="Text Box 63"/>
          <p:cNvSpPr txBox="1">
            <a:spLocks noChangeArrowheads="1"/>
          </p:cNvSpPr>
          <p:nvPr/>
        </p:nvSpPr>
        <p:spPr bwMode="auto">
          <a:xfrm>
            <a:off x="4427984" y="3855963"/>
            <a:ext cx="327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宋体" pitchFamily="2" charset="-122"/>
              </a:rPr>
              <a:t>  </a:t>
            </a:r>
            <a:r>
              <a:rPr lang="zh-CN" altLang="en-US" dirty="0">
                <a:latin typeface="宋体" pitchFamily="2" charset="-122"/>
              </a:rPr>
              <a:t>从主函数开始执行</a:t>
            </a:r>
          </a:p>
        </p:txBody>
      </p:sp>
      <p:sp>
        <p:nvSpPr>
          <p:cNvPr id="86" name="Text Box 64"/>
          <p:cNvSpPr txBox="1">
            <a:spLocks noChangeArrowheads="1"/>
          </p:cNvSpPr>
          <p:nvPr/>
        </p:nvSpPr>
        <p:spPr bwMode="auto">
          <a:xfrm>
            <a:off x="7128209" y="5867980"/>
            <a:ext cx="14042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a typeface="楷体_GB2312" pitchFamily="49" charset="-122"/>
              </a:rPr>
              <a:t>return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zh-CN" dirty="0">
                <a:ea typeface="楷体_GB2312" pitchFamily="49" charset="-122"/>
              </a:rPr>
              <a:t> }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36" name="AutoShape 3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F4F0E32-A61F-4464-B351-93FDB5977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312" y="6491848"/>
            <a:ext cx="457200" cy="381000"/>
          </a:xfrm>
          <a:prstGeom prst="actionButtonBackPrevious">
            <a:avLst/>
          </a:prstGeom>
          <a:solidFill>
            <a:schemeClr val="accent3">
              <a:lumMod val="90000"/>
            </a:schemeClr>
          </a:solidFill>
          <a:ln w="12700" cap="sq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 animBg="1"/>
      <p:bldP spid="3" grpId="0" animBg="1"/>
      <p:bldP spid="208913" grpId="0" animBg="1" autoUpdateAnimBg="0"/>
      <p:bldP spid="60" grpId="0" autoUpdateAnimBg="0"/>
      <p:bldP spid="63" grpId="0" autoUpdateAnimBg="0"/>
      <p:bldP spid="64" grpId="0" autoUpdateAnimBg="0"/>
      <p:bldP spid="66" grpId="0" build="p" autoUpdateAnimBg="0"/>
      <p:bldP spid="67" grpId="0" build="p" autoUpdateAnimBg="0"/>
      <p:bldP spid="68" grpId="0" autoUpdateAnimBg="0"/>
      <p:bldP spid="69" grpId="0" autoUpdateAnimBg="0"/>
      <p:bldP spid="70" grpId="0" autoUpdateAnimBg="0"/>
      <p:bldP spid="7" grpId="0" animBg="1"/>
      <p:bldP spid="72" grpId="0" autoUpdateAnimBg="0"/>
      <p:bldP spid="74" grpId="0" build="p" autoUpdateAnimBg="0"/>
      <p:bldP spid="75" grpId="0" autoUpdateAnimBg="0"/>
      <p:bldP spid="76" grpId="0" autoUpdateAnimBg="0"/>
      <p:bldP spid="78" grpId="0" autoUpdateAnimBg="0"/>
      <p:bldP spid="80" grpId="0" autoUpdateAnimBg="0"/>
      <p:bldP spid="81" grpId="0" autoUpdateAnimBg="0"/>
      <p:bldP spid="85" grpId="0" autoUpdateAnimBg="0"/>
      <p:bldP spid="86" grpId="0" autoUpdateAnimBg="0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228600" y="303039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2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在主函数中调用下面的函数判断任意输入的一个数是否是素数。</a:t>
            </a:r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652463" y="1149707"/>
            <a:ext cx="4033837" cy="5262979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&lt;iostream&gt;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lvl="0" eaLnBrk="1" hangingPunct="1"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pd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p)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i,gs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gs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=0;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for(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=1;i&lt;=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p;i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++)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if(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p%i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==0)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gs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++;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if(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gs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==2)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1;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else 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0;  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4859338" y="1916832"/>
            <a:ext cx="4033837" cy="3785652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0"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main()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pd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);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m;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&gt;&gt;m; 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if(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pd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(m)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==1)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&lt;&lt;"YES";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else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&lt;&lt;"NO";</a:t>
            </a:r>
          </a:p>
          <a:p>
            <a:pPr lvl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7308304" y="2659043"/>
            <a:ext cx="151216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仿宋_GB2312" charset="0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仿宋_GB2312" charset="0"/>
              </a:rPr>
              <a:t>声明</a:t>
            </a:r>
          </a:p>
        </p:txBody>
      </p: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863715" y="3069120"/>
            <a:ext cx="3600450" cy="1440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841827" y="3648005"/>
            <a:ext cx="871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仿宋_GB2312" pitchFamily="49" charset="-122"/>
              </a:rPr>
              <a:t>因子个数</a:t>
            </a:r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899542" y="4554000"/>
            <a:ext cx="3600450" cy="140335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827584" y="5045422"/>
            <a:ext cx="8731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黑体" pitchFamily="2" charset="-122"/>
              </a:rPr>
              <a:t>返回结论</a:t>
            </a:r>
          </a:p>
        </p:txBody>
      </p:sp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7524328" y="3757080"/>
            <a:ext cx="2159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黑体" pitchFamily="2" charset="-122"/>
                <a:ea typeface="仿宋_GB2312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调用</a:t>
            </a:r>
          </a:p>
        </p:txBody>
      </p:sp>
      <p:sp>
        <p:nvSpPr>
          <p:cNvPr id="16" name="AutoShape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82C4FC2-2F85-461C-B5E6-88557600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456" y="6491848"/>
            <a:ext cx="457200" cy="381000"/>
          </a:xfrm>
          <a:prstGeom prst="actionButtonBackPrevious">
            <a:avLst/>
          </a:prstGeom>
          <a:solidFill>
            <a:schemeClr val="accent3">
              <a:lumMod val="90000"/>
            </a:schemeClr>
          </a:solidFill>
          <a:ln w="12700" cap="sq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77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/>
      <p:bldP spid="28" grpId="0" uiExpand="1" build="p" animBg="1" autoUpdateAnimBg="0"/>
      <p:bldP spid="29" grpId="0" build="p" autoUpdateAnimBg="0"/>
      <p:bldP spid="11" grpId="0" animBg="1"/>
      <p:bldP spid="12" grpId="0" build="p" autoUpdateAnimBg="0"/>
      <p:bldP spid="13" grpId="0" animBg="1"/>
      <p:bldP spid="14" grpId="0" build="p" autoUpdateAnimBg="0"/>
      <p:bldP spid="15" grpId="0" build="p" autoUpdateAnimBg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函数间数据联系</a:t>
            </a: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34925" y="13446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实参和形参</a:t>
            </a: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487363" y="177323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  <a:sym typeface="Wingdings" charset="0"/>
              </a:rPr>
              <a:t>形参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542925" y="3213100"/>
            <a:ext cx="4965179" cy="145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22228B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函数被调用前</a:t>
            </a:r>
            <a:r>
              <a:rPr lang="zh-CN" altLang="en-US" dirty="0">
                <a:solidFill>
                  <a:srgbClr val="000000"/>
                </a:solidFill>
                <a:sym typeface="Wingdings" pitchFamily="2" charset="2"/>
              </a:rPr>
              <a:t>不占用存储单元</a:t>
            </a:r>
            <a:endParaRPr lang="en-US" altLang="zh-CN" dirty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>
              <a:spcBef>
                <a:spcPts val="1000"/>
              </a:spcBef>
              <a:buClr>
                <a:srgbClr val="22228B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函数被调用时分配</a:t>
            </a:r>
            <a:r>
              <a:rPr lang="zh-CN" altLang="en-US" dirty="0">
                <a:solidFill>
                  <a:srgbClr val="000000"/>
                </a:solidFill>
                <a:sym typeface="Wingdings" pitchFamily="2" charset="2"/>
              </a:rPr>
              <a:t>存储单元</a:t>
            </a:r>
            <a:endParaRPr lang="en-US" altLang="zh-CN" dirty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>
              <a:spcBef>
                <a:spcPts val="1000"/>
              </a:spcBef>
              <a:buClr>
                <a:srgbClr val="22228B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返回主调函数时释放</a:t>
            </a:r>
            <a:r>
              <a:rPr lang="zh-CN" altLang="en-US" dirty="0">
                <a:solidFill>
                  <a:srgbClr val="000000"/>
                </a:solidFill>
                <a:sym typeface="Wingdings" pitchFamily="2" charset="2"/>
              </a:rPr>
              <a:t>存储单元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542925" y="465296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Wingdings" pitchFamily="2" charset="2"/>
              </a:rPr>
              <a:t>实参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508000" y="5157788"/>
            <a:ext cx="3654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调用函数时的参数</a:t>
            </a:r>
          </a:p>
        </p:txBody>
      </p:sp>
      <p:sp>
        <p:nvSpPr>
          <p:cNvPr id="345118" name="Text Box 30"/>
          <p:cNvSpPr txBox="1">
            <a:spLocks noChangeArrowheads="1"/>
          </p:cNvSpPr>
          <p:nvPr/>
        </p:nvSpPr>
        <p:spPr bwMode="auto">
          <a:xfrm>
            <a:off x="346075" y="2276475"/>
            <a:ext cx="4537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en-US">
                <a:solidFill>
                  <a:srgbClr val="000000"/>
                </a:solidFill>
              </a:rPr>
              <a:t>定义子函数时函数首部的参数</a:t>
            </a:r>
          </a:p>
        </p:txBody>
      </p:sp>
      <p:sp>
        <p:nvSpPr>
          <p:cNvPr id="345119" name="Rectangle 31"/>
          <p:cNvSpPr>
            <a:spLocks noChangeArrowheads="1"/>
          </p:cNvSpPr>
          <p:nvPr/>
        </p:nvSpPr>
        <p:spPr bwMode="auto">
          <a:xfrm>
            <a:off x="5076825" y="2276475"/>
            <a:ext cx="3838575" cy="3786188"/>
          </a:xfrm>
          <a:prstGeom prst="rect">
            <a:avLst/>
          </a:prstGeom>
          <a:noFill/>
          <a:ln w="57150" cap="sq">
            <a:solidFill>
              <a:srgbClr val="CC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float  sum(float a,float b) </a:t>
            </a: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     ……</a:t>
            </a: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int  main( )</a:t>
            </a: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     …… </a:t>
            </a: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     s=sum(x,y);</a:t>
            </a: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     ……</a:t>
            </a: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345122" name="AutoShape 34"/>
          <p:cNvSpPr>
            <a:spLocks/>
          </p:cNvSpPr>
          <p:nvPr/>
        </p:nvSpPr>
        <p:spPr bwMode="auto">
          <a:xfrm>
            <a:off x="7618413" y="2779713"/>
            <a:ext cx="914400" cy="433387"/>
          </a:xfrm>
          <a:prstGeom prst="callout1">
            <a:avLst>
              <a:gd name="adj1" fmla="val -17583"/>
              <a:gd name="adj2" fmla="val 87500"/>
              <a:gd name="adj3" fmla="val -17583"/>
              <a:gd name="adj4" fmla="val -94620"/>
            </a:avLst>
          </a:prstGeom>
          <a:noFill/>
          <a:ln w="2857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形参</a:t>
            </a:r>
          </a:p>
        </p:txBody>
      </p:sp>
      <p:sp>
        <p:nvSpPr>
          <p:cNvPr id="345123" name="AutoShape 35"/>
          <p:cNvSpPr>
            <a:spLocks/>
          </p:cNvSpPr>
          <p:nvPr/>
        </p:nvSpPr>
        <p:spPr bwMode="auto">
          <a:xfrm>
            <a:off x="6443663" y="5373688"/>
            <a:ext cx="881062" cy="433387"/>
          </a:xfrm>
          <a:prstGeom prst="callout1">
            <a:avLst>
              <a:gd name="adj1" fmla="val -17583"/>
              <a:gd name="adj2" fmla="val 87028"/>
              <a:gd name="adj3" fmla="val -17583"/>
              <a:gd name="adj4" fmla="val 9912"/>
            </a:avLst>
          </a:prstGeom>
          <a:noFill/>
          <a:ln w="2857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实参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203200" y="2751138"/>
            <a:ext cx="30241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形参特点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51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5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5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5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5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5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5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5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5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5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45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45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5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5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5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45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45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45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5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8" grpId="0" autoUpdateAnimBg="0"/>
      <p:bldP spid="345099" grpId="0" autoUpdateAnimBg="0"/>
      <p:bldP spid="345100" grpId="0" build="p" autoUpdateAnimBg="0"/>
      <p:bldP spid="345101" grpId="0" autoUpdateAnimBg="0"/>
      <p:bldP spid="345102" grpId="0" autoUpdateAnimBg="0"/>
      <p:bldP spid="345118" grpId="0" autoUpdateAnimBg="0"/>
      <p:bldP spid="345119" grpId="0" build="p" animBg="1" autoUpdateAnimBg="0"/>
      <p:bldP spid="345122" grpId="0" animBg="1" autoUpdateAnimBg="0"/>
      <p:bldP spid="345123" grpId="0" animBg="1" autoUpdateAnimBg="0"/>
      <p:bldP spid="3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251520" y="3717032"/>
            <a:ext cx="4267200" cy="291983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251520" y="1412701"/>
            <a:ext cx="4267200" cy="14119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74" name="Rectangle 48"/>
          <p:cNvSpPr>
            <a:spLocks noChangeArrowheads="1"/>
          </p:cNvSpPr>
          <p:nvPr/>
        </p:nvSpPr>
        <p:spPr bwMode="auto">
          <a:xfrm>
            <a:off x="251520" y="2889226"/>
            <a:ext cx="4267200" cy="761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179512" y="656728"/>
            <a:ext cx="4391025" cy="6012000"/>
          </a:xfrm>
          <a:prstGeom prst="rect">
            <a:avLst/>
          </a:prstGeom>
          <a:noFill/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251520" y="603648"/>
            <a:ext cx="428352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#include &lt;iostream&gt;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sum(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a,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b)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	float s;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s=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a+b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s;      }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dy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&lt;&lt;"\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nHello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\n";  }</a:t>
            </a:r>
          </a:p>
        </p:txBody>
      </p: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279272" y="3651058"/>
            <a:ext cx="431927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sum(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dirty="0" err="1">
                <a:solidFill>
                  <a:srgbClr val="000000"/>
                </a:solidFill>
              </a:rPr>
              <a:t>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dy</a:t>
            </a:r>
            <a:r>
              <a:rPr lang="en-US" altLang="zh-CN" dirty="0">
                <a:solidFill>
                  <a:srgbClr val="000000"/>
                </a:solidFill>
              </a:rPr>
              <a:t>();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	float </a:t>
            </a:r>
            <a:r>
              <a:rPr lang="en-US" altLang="zh-CN" dirty="0" err="1">
                <a:solidFill>
                  <a:srgbClr val="000000"/>
                </a:solidFill>
              </a:rPr>
              <a:t>x,s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&gt;&gt;x;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	s=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sum(x,2)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&lt;&lt;s;       }</a:t>
            </a:r>
          </a:p>
        </p:txBody>
      </p: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7812360" y="3430117"/>
            <a:ext cx="1143000" cy="457200"/>
            <a:chOff x="4944" y="2688"/>
            <a:chExt cx="720" cy="288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232" y="2688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4944" y="26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a</a:t>
              </a:r>
            </a:p>
          </p:txBody>
        </p:sp>
      </p:grp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058667" y="4859313"/>
            <a:ext cx="1371600" cy="11795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3122167" y="5175225"/>
            <a:ext cx="147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Hello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5111700" y="5806604"/>
            <a:ext cx="30607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 i="0" u="none" strike="noStrike" cap="none" spc="0" normalizeH="0" baseline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zh-CN" dirty="0"/>
              <a:t> </a:t>
            </a:r>
            <a:r>
              <a:rPr lang="zh-CN" altLang="en-US" dirty="0"/>
              <a:t>程序流程返回主调函数</a:t>
            </a:r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095206" y="1916832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sym typeface="Wingdings" pitchFamily="2" charset="2"/>
              </a:rPr>
              <a:t>为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dirty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b</a:t>
            </a:r>
            <a:r>
              <a:rPr lang="zh-CN" altLang="en-US" dirty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sym typeface="Wingdings" pitchFamily="2" charset="2"/>
              </a:rPr>
              <a:t>分配单元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615180" y="232372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(2)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参数传递</a:t>
            </a:r>
          </a:p>
        </p:txBody>
      </p:sp>
      <p:grpSp>
        <p:nvGrpSpPr>
          <p:cNvPr id="27" name="Group 13"/>
          <p:cNvGrpSpPr>
            <a:grpSpLocks/>
          </p:cNvGrpSpPr>
          <p:nvPr/>
        </p:nvGrpSpPr>
        <p:grpSpPr bwMode="auto">
          <a:xfrm>
            <a:off x="7812360" y="3966692"/>
            <a:ext cx="1143000" cy="457200"/>
            <a:chOff x="4944" y="3072"/>
            <a:chExt cx="720" cy="288"/>
          </a:xfrm>
        </p:grpSpPr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5232" y="3072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4944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b</a:t>
              </a:r>
            </a:p>
          </p:txBody>
        </p:sp>
      </p:grpSp>
      <p:grpSp>
        <p:nvGrpSpPr>
          <p:cNvPr id="30" name="Group 16"/>
          <p:cNvGrpSpPr>
            <a:grpSpLocks/>
          </p:cNvGrpSpPr>
          <p:nvPr/>
        </p:nvGrpSpPr>
        <p:grpSpPr bwMode="auto">
          <a:xfrm>
            <a:off x="7812360" y="4495329"/>
            <a:ext cx="1143000" cy="457200"/>
            <a:chOff x="4944" y="3456"/>
            <a:chExt cx="720" cy="288"/>
          </a:xfrm>
        </p:grpSpPr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5232" y="3456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>
              <a:off x="4944" y="34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s</a:t>
              </a:r>
            </a:p>
          </p:txBody>
        </p:sp>
      </p:grp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838696" y="2824609"/>
            <a:ext cx="3708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 i="0" u="none" strike="noStrike" cap="none" spc="0" normalizeH="0" baseline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实参将值传给对应形参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5083175" y="333327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x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299075" y="3325342"/>
            <a:ext cx="1008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  <a:sym typeface="Symbol" pitchFamily="18" charset="2"/>
              </a:rPr>
              <a:t></a:t>
            </a: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5640388" y="333010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a</a:t>
            </a: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5938838" y="3328517"/>
            <a:ext cx="13700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2.0</a:t>
            </a: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6307138" y="3325342"/>
            <a:ext cx="8572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zh-CN">
                <a:solidFill>
                  <a:srgbClr val="000000"/>
                </a:solidFill>
                <a:sym typeface="Symbol" pitchFamily="18" charset="2"/>
              </a:rPr>
              <a:t></a:t>
            </a:r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6707188" y="330629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b</a:t>
            </a:r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8207648" y="3430117"/>
            <a:ext cx="8715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  <a:sym typeface="Monotype Sorts" pitchFamily="-65" charset="2"/>
              </a:rPr>
              <a:t>1.0</a:t>
            </a: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8277498" y="3966692"/>
            <a:ext cx="11541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  <a:sym typeface="Monotype Sorts" pitchFamily="-65" charset="2"/>
              </a:rPr>
              <a:t>2.0</a:t>
            </a: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4704928" y="3765079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(3)</a:t>
            </a:r>
            <a:r>
              <a:rPr lang="zh-CN" altLang="zh-CN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sym typeface="Wingdings" pitchFamily="2" charset="2"/>
              </a:rPr>
              <a:t>执行被调函数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8280673" y="4495329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3.0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4704184" y="4209579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sym typeface="Monotype Sorts" charset="0"/>
              </a:rPr>
              <a:t>(4)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宋体" charset="0"/>
                <a:sym typeface="Monotype Sorts" charset="0"/>
              </a:rPr>
              <a:t> 返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sym typeface="Monotype Sorts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宋体" charset="0"/>
                <a:sym typeface="Monotype Sorts" charset="0"/>
              </a:rPr>
              <a:t>回</a:t>
            </a:r>
            <a:endParaRPr lang="zh-CN" altLang="en-US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073352" y="4652492"/>
            <a:ext cx="2667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 i="0" u="none" strike="noStrike" cap="none" spc="0" normalizeH="0" baseline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zh-CN" dirty="0"/>
              <a:t> </a:t>
            </a:r>
            <a:r>
              <a:rPr lang="zh-CN" altLang="en-US" dirty="0"/>
              <a:t>暂存</a:t>
            </a:r>
            <a:r>
              <a:rPr lang="zh-CN" altLang="en-US" dirty="0">
                <a:sym typeface="Monotype Sorts" pitchFamily="-65" charset="2"/>
              </a:rPr>
              <a:t>函数值</a:t>
            </a:r>
            <a:endParaRPr lang="zh-CN" altLang="en-US" dirty="0"/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5076056" y="5060479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 i="0" u="none" strike="noStrike" cap="none" spc="0" normalizeH="0" baseline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zh-CN" dirty="0"/>
              <a:t> </a:t>
            </a:r>
            <a:r>
              <a:rPr lang="zh-CN" altLang="en-US" dirty="0">
                <a:sym typeface="Monotype Sorts" pitchFamily="-65" charset="2"/>
              </a:rPr>
              <a:t>变量释放单元</a:t>
            </a:r>
            <a:endParaRPr lang="zh-CN" altLang="en-US" dirty="0"/>
          </a:p>
        </p:txBody>
      </p:sp>
      <p:grpSp>
        <p:nvGrpSpPr>
          <p:cNvPr id="53" name="Group 33"/>
          <p:cNvGrpSpPr>
            <a:grpSpLocks/>
          </p:cNvGrpSpPr>
          <p:nvPr/>
        </p:nvGrpSpPr>
        <p:grpSpPr bwMode="auto">
          <a:xfrm>
            <a:off x="7966348" y="1844824"/>
            <a:ext cx="989012" cy="457200"/>
            <a:chOff x="5041" y="1488"/>
            <a:chExt cx="623" cy="288"/>
          </a:xfrm>
        </p:grpSpPr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5232" y="1488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>
              <a:off x="5041" y="14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x</a:t>
              </a:r>
            </a:p>
          </p:txBody>
        </p:sp>
      </p:grpSp>
      <p:grpSp>
        <p:nvGrpSpPr>
          <p:cNvPr id="59" name="Group 39"/>
          <p:cNvGrpSpPr>
            <a:grpSpLocks/>
          </p:cNvGrpSpPr>
          <p:nvPr/>
        </p:nvGrpSpPr>
        <p:grpSpPr bwMode="auto">
          <a:xfrm>
            <a:off x="7966348" y="2529037"/>
            <a:ext cx="989012" cy="457200"/>
            <a:chOff x="5041" y="2304"/>
            <a:chExt cx="623" cy="288"/>
          </a:xfrm>
        </p:grpSpPr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5232" y="2304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61" name="Text Box 41"/>
            <p:cNvSpPr txBox="1">
              <a:spLocks noChangeArrowheads="1"/>
            </p:cNvSpPr>
            <p:nvPr/>
          </p:nvSpPr>
          <p:spPr bwMode="auto">
            <a:xfrm>
              <a:off x="5041" y="23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s</a:t>
              </a:r>
            </a:p>
          </p:txBody>
        </p:sp>
      </p:grp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8136210" y="1844824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1.0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" name="Text Box 45"/>
          <p:cNvSpPr txBox="1">
            <a:spLocks noChangeArrowheads="1"/>
          </p:cNvSpPr>
          <p:nvPr/>
        </p:nvSpPr>
        <p:spPr bwMode="auto">
          <a:xfrm>
            <a:off x="8167960" y="2492524"/>
            <a:ext cx="9763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3.0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3058667" y="4833913"/>
            <a:ext cx="147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itchFamily="18" charset="2"/>
              </a:rPr>
              <a:t></a:t>
            </a:r>
            <a:endParaRPr lang="en-US" altLang="zh-CN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3134867" y="5535588"/>
            <a:ext cx="147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4611242" y="1172855"/>
            <a:ext cx="426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(1)</a:t>
            </a:r>
            <a:r>
              <a:rPr lang="zh-CN" altLang="en-US" dirty="0">
                <a:solidFill>
                  <a:srgbClr val="000000"/>
                </a:solidFill>
                <a:sym typeface="Wingdings" pitchFamily="2" charset="2"/>
              </a:rPr>
              <a:t>为形参和内部变量分配存贮单元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5658781" y="5390125"/>
            <a:ext cx="291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dirty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b</a:t>
            </a:r>
            <a:r>
              <a:rPr lang="zh-CN" altLang="en-US" dirty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sym typeface="Wingdings" pitchFamily="2" charset="2"/>
              </a:rPr>
              <a:t>释放单元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4551998" y="667202"/>
            <a:ext cx="42370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 i="0" u="none" strike="noStrike" cap="none" spc="0" normalizeH="0" baseline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_GB2312" pitchFamily="49" charset="-122"/>
                <a:ea typeface="仿宋_GB2312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程序流程转到被调函数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sum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Text Box 4">
            <a:extLst>
              <a:ext uri="{FF2B5EF4-FFF2-40B4-BE49-F238E27FC236}">
                <a16:creationId xmlns:a16="http://schemas.microsoft.com/office/drawing/2014/main" id="{21A104C3-51B4-4B65-8F02-BAF09BA6D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9023"/>
            <a:ext cx="8375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分析主函数与子函数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sum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间的数据联系。</a:t>
            </a: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A85402CA-15B0-4811-AF0E-3E35B350E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128" y="3356991"/>
            <a:ext cx="534963" cy="1703487"/>
          </a:xfrm>
          <a:prstGeom prst="rect">
            <a:avLst/>
          </a:prstGeom>
          <a:solidFill>
            <a:srgbClr val="FFFFFF">
              <a:alpha val="54902"/>
            </a:srgbClr>
          </a:solidFill>
          <a:ln w="127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2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2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2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2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2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2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2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2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74" grpId="0" animBg="1"/>
      <p:bldP spid="292868" grpId="0" build="p" animBg="1"/>
      <p:bldP spid="292869" grpId="0" build="p" autoUpdateAnimBg="0"/>
      <p:bldP spid="292886" grpId="0" build="p"/>
      <p:bldP spid="21" grpId="0" animBg="1"/>
      <p:bldP spid="22" grpId="0" autoUpdateAnimBg="0"/>
      <p:bldP spid="24" grpId="0" autoUpdateAnimBg="0"/>
      <p:bldP spid="25" grpId="0" autoUpdateAnimBg="0"/>
      <p:bldP spid="26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9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62" grpId="0" autoUpdateAnimBg="0"/>
      <p:bldP spid="65" grpId="0" autoUpdateAnimBg="0"/>
      <p:bldP spid="76" grpId="0" autoUpdateAnimBg="0"/>
      <p:bldP spid="77" grpId="0" autoUpdateAnimBg="0"/>
      <p:bldP spid="63" grpId="0" autoUpdateAnimBg="0"/>
      <p:bldP spid="64" grpId="0" autoUpdateAnimBg="0"/>
      <p:bldP spid="68" grpId="0" autoUpdateAnimBg="0"/>
      <p:bldP spid="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7" name="Rectangle 5"/>
          <p:cNvSpPr>
            <a:spLocks noGrp="1" noChangeArrowheads="1"/>
          </p:cNvSpPr>
          <p:nvPr>
            <p:ph type="title"/>
          </p:nvPr>
        </p:nvSpPr>
        <p:spPr>
          <a:xfrm>
            <a:off x="442913" y="193675"/>
            <a:ext cx="8305800" cy="858838"/>
          </a:xfrm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函数间数据联系</a:t>
            </a:r>
            <a:endParaRPr lang="zh-CN" altLang="en-US" sz="4400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107950" y="1414463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形参是简单变量</a:t>
            </a:r>
          </a:p>
        </p:txBody>
      </p:sp>
      <p:sp>
        <p:nvSpPr>
          <p:cNvPr id="44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3250" y="3068638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简单变量</a:t>
            </a:r>
          </a:p>
        </p:txBody>
      </p:sp>
      <p:sp>
        <p:nvSpPr>
          <p:cNvPr id="45" name="Text Box 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1188" y="3470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常量、表达式</a:t>
            </a:r>
          </a:p>
        </p:txBody>
      </p:sp>
      <p:sp>
        <p:nvSpPr>
          <p:cNvPr id="46" name="Text Box 6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188" y="390842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数组元素</a:t>
            </a:r>
          </a:p>
        </p:txBody>
      </p:sp>
      <p:sp>
        <p:nvSpPr>
          <p:cNvPr id="47" name="Text Box 65"/>
          <p:cNvSpPr txBox="1">
            <a:spLocks noChangeArrowheads="1"/>
          </p:cNvSpPr>
          <p:nvPr/>
        </p:nvSpPr>
        <p:spPr bwMode="auto">
          <a:xfrm>
            <a:off x="455613" y="18542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实参的值传递给形参</a:t>
            </a: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3923928" y="1804988"/>
            <a:ext cx="4752528" cy="4154984"/>
          </a:xfrm>
          <a:prstGeom prst="rect">
            <a:avLst/>
          </a:prstGeom>
          <a:noFill/>
          <a:ln w="57150" cap="sq">
            <a:solidFill>
              <a:srgbClr val="CC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 sum(float </a:t>
            </a:r>
            <a:r>
              <a:rPr lang="en-US" altLang="zh-CN" dirty="0" err="1">
                <a:solidFill>
                  <a:srgbClr val="000000"/>
                </a:solidFill>
              </a:rPr>
              <a:t>a,float</a:t>
            </a:r>
            <a:r>
              <a:rPr lang="en-US" altLang="zh-CN" dirty="0">
                <a:solidFill>
                  <a:srgbClr val="000000"/>
                </a:solidFill>
              </a:rPr>
              <a:t> b)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{    float s;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s=</a:t>
            </a:r>
            <a:r>
              <a:rPr lang="en-US" altLang="zh-CN" dirty="0" err="1">
                <a:solidFill>
                  <a:srgbClr val="000000"/>
                </a:solidFill>
              </a:rPr>
              <a:t>a+b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return s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 main( 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{   float </a:t>
            </a:r>
            <a:r>
              <a:rPr lang="en-US" altLang="zh-CN" dirty="0" err="1">
                <a:solidFill>
                  <a:srgbClr val="000000"/>
                </a:solidFill>
              </a:rPr>
              <a:t>x,s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&gt;&gt;x;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s=sum(x,2);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&lt;&lt;s;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17" name="AutoShape 34"/>
          <p:cNvSpPr>
            <a:spLocks/>
          </p:cNvSpPr>
          <p:nvPr/>
        </p:nvSpPr>
        <p:spPr bwMode="auto">
          <a:xfrm>
            <a:off x="6467103" y="2308225"/>
            <a:ext cx="914400" cy="433388"/>
          </a:xfrm>
          <a:prstGeom prst="callout1">
            <a:avLst>
              <a:gd name="adj1" fmla="val -17583"/>
              <a:gd name="adj2" fmla="val 120833"/>
              <a:gd name="adj3" fmla="val -17583"/>
              <a:gd name="adj4" fmla="val -94620"/>
            </a:avLst>
          </a:prstGeom>
          <a:noFill/>
          <a:ln w="2857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形参</a:t>
            </a:r>
          </a:p>
        </p:txBody>
      </p:sp>
      <p:sp>
        <p:nvSpPr>
          <p:cNvPr id="18" name="AutoShape 35"/>
          <p:cNvSpPr>
            <a:spLocks/>
          </p:cNvSpPr>
          <p:nvPr/>
        </p:nvSpPr>
        <p:spPr bwMode="auto">
          <a:xfrm>
            <a:off x="5292080" y="5214837"/>
            <a:ext cx="1375570" cy="433387"/>
          </a:xfrm>
          <a:prstGeom prst="callout1">
            <a:avLst>
              <a:gd name="adj1" fmla="val -17583"/>
              <a:gd name="adj2" fmla="val 57946"/>
              <a:gd name="adj3" fmla="val -17583"/>
              <a:gd name="adj4" fmla="val 9912"/>
            </a:avLst>
          </a:prstGeom>
          <a:noFill/>
          <a:ln w="2857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 实参</a:t>
            </a:r>
          </a:p>
        </p:txBody>
      </p:sp>
      <p:sp>
        <p:nvSpPr>
          <p:cNvPr id="19" name="Text Box 6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711131" y="4725144"/>
            <a:ext cx="1821309" cy="1570037"/>
          </a:xfrm>
          <a:prstGeom prst="rect">
            <a:avLst/>
          </a:prstGeom>
          <a:solidFill>
            <a:srgbClr val="FFFFFF"/>
          </a:solidFill>
          <a:ln w="19050" cap="sq">
            <a:solidFill>
              <a:srgbClr val="FFCCFF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buClr>
                <a:srgbClr val="7030A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实参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x</a:t>
            </a:r>
          </a:p>
          <a:p>
            <a:pPr marL="342900" indent="-342900" algn="ctr" eaLnBrk="1" hangingPunct="1"/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简单变量</a:t>
            </a:r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algn="just" eaLnBrk="1" hangingPunct="1">
              <a:buClr>
                <a:srgbClr val="7030A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实参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  <a:p>
            <a:pPr marL="342900" indent="-342900" algn="just" eaLnBrk="1" hangingPunct="1"/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常量</a:t>
            </a:r>
          </a:p>
        </p:txBody>
      </p: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6516216" y="4047157"/>
            <a:ext cx="989013" cy="457200"/>
            <a:chOff x="5041" y="1488"/>
            <a:chExt cx="623" cy="288"/>
          </a:xfrm>
        </p:grpSpPr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232" y="1488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5041" y="14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x</a:t>
              </a:r>
            </a:p>
          </p:txBody>
        </p:sp>
      </p:grp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6686079" y="4047157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540128" y="2895600"/>
            <a:ext cx="989013" cy="457200"/>
            <a:chOff x="7524328" y="2390974"/>
            <a:chExt cx="989012" cy="457200"/>
          </a:xfrm>
        </p:grpSpPr>
        <p:sp>
          <p:nvSpPr>
            <p:cNvPr id="30739" name="Rectangle 34"/>
            <p:cNvSpPr>
              <a:spLocks noChangeArrowheads="1"/>
            </p:cNvSpPr>
            <p:nvPr/>
          </p:nvSpPr>
          <p:spPr bwMode="auto">
            <a:xfrm>
              <a:off x="7827540" y="2390974"/>
              <a:ext cx="685800" cy="457200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7524328" y="2390974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a</a:t>
              </a:r>
            </a:p>
          </p:txBody>
        </p:sp>
      </p:grp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468313" y="2611438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要求实参的形式</a:t>
            </a:r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1338784" y="2251075"/>
            <a:ext cx="229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值传递</a:t>
            </a:r>
          </a:p>
        </p:txBody>
      </p:sp>
      <p:sp>
        <p:nvSpPr>
          <p:cNvPr id="24" name="Text Box 45"/>
          <p:cNvSpPr txBox="1">
            <a:spLocks noChangeArrowheads="1"/>
          </p:cNvSpPr>
          <p:nvPr/>
        </p:nvSpPr>
        <p:spPr bwMode="auto">
          <a:xfrm>
            <a:off x="6668616" y="4047157"/>
            <a:ext cx="9763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1.0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6692528" y="2895600"/>
            <a:ext cx="9763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1.0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7619751" y="2895029"/>
            <a:ext cx="989013" cy="457200"/>
            <a:chOff x="7524328" y="2390974"/>
            <a:chExt cx="989012" cy="457200"/>
          </a:xfrm>
        </p:grpSpPr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7827540" y="2390974"/>
              <a:ext cx="685800" cy="457200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7524328" y="2390974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b</a:t>
              </a:r>
            </a:p>
          </p:txBody>
        </p:sp>
      </p:grpSp>
      <p:sp>
        <p:nvSpPr>
          <p:cNvPr id="32" name="Text Box 45"/>
          <p:cNvSpPr txBox="1">
            <a:spLocks noChangeArrowheads="1"/>
          </p:cNvSpPr>
          <p:nvPr/>
        </p:nvSpPr>
        <p:spPr bwMode="auto">
          <a:xfrm>
            <a:off x="7772151" y="2895029"/>
            <a:ext cx="9763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2.0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6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8" grpId="0"/>
      <p:bldP spid="44" grpId="0" autoUpdateAnimBg="0"/>
      <p:bldP spid="45" grpId="0" autoUpdateAnimBg="0"/>
      <p:bldP spid="46" grpId="0" autoUpdateAnimBg="0"/>
      <p:bldP spid="47" grpId="0" autoUpdateAnimBg="0"/>
      <p:bldP spid="17" grpId="0" animBg="1"/>
      <p:bldP spid="18" grpId="0" animBg="1"/>
      <p:bldP spid="19" grpId="0" build="p" animBg="1" autoUpdateAnimBg="0"/>
      <p:bldP spid="23" grpId="0"/>
      <p:bldP spid="27" grpId="0" autoUpdateAnimBg="0"/>
      <p:bldP spid="28" grpId="0" autoUpdateAnimBg="0"/>
      <p:bldP spid="24" grpId="0" autoUpdateAnimBg="0"/>
      <p:bldP spid="25" grpId="0" autoUpdateAnimBg="0"/>
      <p:bldP spid="3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C2684198-280D-4911-B662-BFD573D0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57494"/>
              </p:ext>
            </p:extLst>
          </p:nvPr>
        </p:nvGraphicFramePr>
        <p:xfrm>
          <a:off x="3369280" y="5013176"/>
          <a:ext cx="2219778" cy="1535523"/>
        </p:xfrm>
        <a:graphic>
          <a:graphicData uri="http://schemas.openxmlformats.org/drawingml/2006/table">
            <a:tbl>
              <a:tblPr firstRow="1" bandRow="1"/>
              <a:tblGrid>
                <a:gridCol w="1109889">
                  <a:extLst>
                    <a:ext uri="{9D8B030D-6E8A-4147-A177-3AD203B41FA5}">
                      <a16:colId xmlns:a16="http://schemas.microsoft.com/office/drawing/2014/main" val="3032618309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980842908"/>
                    </a:ext>
                  </a:extLst>
                </a:gridCol>
              </a:tblGrid>
              <a:tr h="6473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09872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59719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19889"/>
                  </a:ext>
                </a:extLst>
              </a:tr>
            </a:tbl>
          </a:graphicData>
        </a:graphic>
      </p:graphicFrame>
      <p:sp>
        <p:nvSpPr>
          <p:cNvPr id="334885" name="Rectangle 37"/>
          <p:cNvSpPr>
            <a:spLocks noChangeArrowheads="1"/>
          </p:cNvSpPr>
          <p:nvPr/>
        </p:nvSpPr>
        <p:spPr bwMode="auto">
          <a:xfrm>
            <a:off x="1763688" y="2418928"/>
            <a:ext cx="1008000" cy="360000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accent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124332" y="63000"/>
            <a:ext cx="5685918" cy="6732000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&lt;iostream&gt;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main()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a[5]={1,8,0,5,4},i,s1=0,s2=0;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zs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for(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=0;i&lt;5;i++)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    if(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zs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(a[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])==1) 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s1+=a[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];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    else 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s2+=a[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];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&lt;&lt;"s1="&lt;&lt;s1&lt;&lt;",s2="&lt;&lt;s2;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zs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x)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if(x%2==1)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1;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else  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0; </a:t>
            </a:r>
          </a:p>
          <a:p>
            <a:pPr eaLnBrk="1" hangingPunct="1">
              <a:lnSpc>
                <a:spcPts val="26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6486128" y="1167978"/>
            <a:ext cx="762000" cy="2241550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>
            <a:off x="6486128" y="1580728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auto">
          <a:xfrm>
            <a:off x="6486128" y="2037928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>
            <a:off x="6486128" y="2495128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868" name="Line 20"/>
          <p:cNvSpPr>
            <a:spLocks noChangeShapeType="1"/>
          </p:cNvSpPr>
          <p:nvPr/>
        </p:nvSpPr>
        <p:spPr bwMode="auto">
          <a:xfrm>
            <a:off x="6486128" y="2952328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5724128" y="112352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a[0]</a:t>
            </a:r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5724128" y="158072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a[1]</a:t>
            </a:r>
          </a:p>
        </p:txBody>
      </p:sp>
      <p:sp>
        <p:nvSpPr>
          <p:cNvPr id="334871" name="Text Box 23"/>
          <p:cNvSpPr txBox="1">
            <a:spLocks noChangeArrowheads="1"/>
          </p:cNvSpPr>
          <p:nvPr/>
        </p:nvSpPr>
        <p:spPr bwMode="auto">
          <a:xfrm>
            <a:off x="5724128" y="196172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a[2]</a:t>
            </a: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5724128" y="241892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a[3]</a:t>
            </a:r>
          </a:p>
        </p:txBody>
      </p:sp>
      <p:sp>
        <p:nvSpPr>
          <p:cNvPr id="334873" name="Text Box 25"/>
          <p:cNvSpPr txBox="1">
            <a:spLocks noChangeArrowheads="1"/>
          </p:cNvSpPr>
          <p:nvPr/>
        </p:nvSpPr>
        <p:spPr bwMode="auto">
          <a:xfrm>
            <a:off x="5724128" y="287612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a[4]</a:t>
            </a:r>
          </a:p>
        </p:txBody>
      </p: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6714728" y="112352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334875" name="Text Box 27"/>
          <p:cNvSpPr txBox="1">
            <a:spLocks noChangeArrowheads="1"/>
          </p:cNvSpPr>
          <p:nvPr/>
        </p:nvSpPr>
        <p:spPr bwMode="auto">
          <a:xfrm>
            <a:off x="6714728" y="158072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8</a:t>
            </a:r>
          </a:p>
        </p:txBody>
      </p: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6714728" y="203792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0</a:t>
            </a:r>
          </a:p>
        </p:txBody>
      </p:sp>
      <p:sp>
        <p:nvSpPr>
          <p:cNvPr id="334877" name="Text Box 29"/>
          <p:cNvSpPr txBox="1">
            <a:spLocks noChangeArrowheads="1"/>
          </p:cNvSpPr>
          <p:nvPr/>
        </p:nvSpPr>
        <p:spPr bwMode="auto">
          <a:xfrm>
            <a:off x="6714728" y="24951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5</a:t>
            </a:r>
          </a:p>
        </p:txBody>
      </p:sp>
      <p:sp>
        <p:nvSpPr>
          <p:cNvPr id="334878" name="Text Box 30"/>
          <p:cNvSpPr txBox="1">
            <a:spLocks noChangeArrowheads="1"/>
          </p:cNvSpPr>
          <p:nvPr/>
        </p:nvSpPr>
        <p:spPr bwMode="auto">
          <a:xfrm>
            <a:off x="6714728" y="29523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334879" name="Text Box 31"/>
          <p:cNvSpPr txBox="1">
            <a:spLocks noChangeArrowheads="1"/>
          </p:cNvSpPr>
          <p:nvPr/>
        </p:nvSpPr>
        <p:spPr bwMode="auto">
          <a:xfrm>
            <a:off x="7773144" y="348572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s1</a:t>
            </a:r>
          </a:p>
        </p:txBody>
      </p:sp>
      <p:sp>
        <p:nvSpPr>
          <p:cNvPr id="334880" name="Text Box 32"/>
          <p:cNvSpPr txBox="1">
            <a:spLocks noChangeArrowheads="1"/>
          </p:cNvSpPr>
          <p:nvPr/>
        </p:nvSpPr>
        <p:spPr bwMode="auto">
          <a:xfrm>
            <a:off x="8405936" y="348572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s2</a:t>
            </a:r>
          </a:p>
        </p:txBody>
      </p:sp>
      <p:sp>
        <p:nvSpPr>
          <p:cNvPr id="334881" name="Text Box 33"/>
          <p:cNvSpPr txBox="1">
            <a:spLocks noChangeArrowheads="1"/>
          </p:cNvSpPr>
          <p:nvPr/>
        </p:nvSpPr>
        <p:spPr bwMode="auto">
          <a:xfrm>
            <a:off x="3532235" y="5661723"/>
            <a:ext cx="9405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奇数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4882" name="Text Box 34"/>
          <p:cNvSpPr txBox="1">
            <a:spLocks noChangeArrowheads="1"/>
          </p:cNvSpPr>
          <p:nvPr/>
        </p:nvSpPr>
        <p:spPr bwMode="auto">
          <a:xfrm>
            <a:off x="4847172" y="5665474"/>
            <a:ext cx="6597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4883" name="Text Box 35"/>
          <p:cNvSpPr txBox="1">
            <a:spLocks noChangeArrowheads="1"/>
          </p:cNvSpPr>
          <p:nvPr/>
        </p:nvSpPr>
        <p:spPr bwMode="auto">
          <a:xfrm>
            <a:off x="3531705" y="6105211"/>
            <a:ext cx="11254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algn="just"/>
            <a:r>
              <a:rPr lang="zh-CN" altLang="en-US" dirty="0"/>
              <a:t>偶数</a:t>
            </a:r>
            <a:endParaRPr lang="en-US" altLang="zh-CN" dirty="0"/>
          </a:p>
        </p:txBody>
      </p:sp>
      <p:sp>
        <p:nvSpPr>
          <p:cNvPr id="334886" name="Rectangle 38"/>
          <p:cNvSpPr>
            <a:spLocks noChangeArrowheads="1"/>
          </p:cNvSpPr>
          <p:nvPr/>
        </p:nvSpPr>
        <p:spPr bwMode="auto">
          <a:xfrm>
            <a:off x="8162528" y="1472778"/>
            <a:ext cx="762000" cy="488950"/>
          </a:xfrm>
          <a:prstGeom prst="rect">
            <a:avLst/>
          </a:prstGeom>
          <a:solidFill>
            <a:srgbClr val="FFCC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887" name="Text Box 39"/>
          <p:cNvSpPr txBox="1">
            <a:spLocks noChangeArrowheads="1"/>
          </p:cNvSpPr>
          <p:nvPr/>
        </p:nvSpPr>
        <p:spPr bwMode="auto">
          <a:xfrm>
            <a:off x="7629128" y="142832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x</a:t>
            </a:r>
          </a:p>
        </p:txBody>
      </p:sp>
      <p:sp>
        <p:nvSpPr>
          <p:cNvPr id="334888" name="Text Box 40"/>
          <p:cNvSpPr txBox="1">
            <a:spLocks noChangeArrowheads="1"/>
          </p:cNvSpPr>
          <p:nvPr/>
        </p:nvSpPr>
        <p:spPr bwMode="auto">
          <a:xfrm>
            <a:off x="8391128" y="150452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334889" name="Text Box 41"/>
          <p:cNvSpPr txBox="1">
            <a:spLocks noChangeArrowheads="1"/>
          </p:cNvSpPr>
          <p:nvPr/>
        </p:nvSpPr>
        <p:spPr bwMode="auto">
          <a:xfrm>
            <a:off x="7400528" y="249512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函数值：</a:t>
            </a:r>
          </a:p>
        </p:txBody>
      </p:sp>
      <p:sp>
        <p:nvSpPr>
          <p:cNvPr id="334890" name="Text Box 42"/>
          <p:cNvSpPr txBox="1">
            <a:spLocks noChangeArrowheads="1"/>
          </p:cNvSpPr>
          <p:nvPr/>
        </p:nvSpPr>
        <p:spPr bwMode="auto">
          <a:xfrm>
            <a:off x="8619728" y="249512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334891" name="Rectangle 43"/>
          <p:cNvSpPr>
            <a:spLocks noChangeArrowheads="1"/>
          </p:cNvSpPr>
          <p:nvPr/>
        </p:nvSpPr>
        <p:spPr bwMode="auto">
          <a:xfrm>
            <a:off x="7629128" y="1123528"/>
            <a:ext cx="448816" cy="1143000"/>
          </a:xfrm>
          <a:prstGeom prst="rect">
            <a:avLst/>
          </a:prstGeom>
          <a:solidFill>
            <a:srgbClr val="FFFFFF">
              <a:alpha val="54902"/>
            </a:srgbClr>
          </a:solidFill>
          <a:ln w="127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892" name="Text Box 44"/>
          <p:cNvSpPr txBox="1">
            <a:spLocks noChangeArrowheads="1"/>
          </p:cNvSpPr>
          <p:nvPr/>
        </p:nvSpPr>
        <p:spPr bwMode="auto">
          <a:xfrm>
            <a:off x="7849344" y="394292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334893" name="Text Box 45"/>
          <p:cNvSpPr txBox="1">
            <a:spLocks noChangeArrowheads="1"/>
          </p:cNvSpPr>
          <p:nvPr/>
        </p:nvSpPr>
        <p:spPr bwMode="auto">
          <a:xfrm>
            <a:off x="6325344" y="4385841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a[1] 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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  <a:sym typeface="Monotype Sorts" charset="0"/>
              </a:rPr>
              <a:t> x</a:t>
            </a:r>
          </a:p>
        </p:txBody>
      </p:sp>
      <p:sp>
        <p:nvSpPr>
          <p:cNvPr id="334894" name="Text Box 46"/>
          <p:cNvSpPr txBox="1">
            <a:spLocks noChangeArrowheads="1"/>
          </p:cNvSpPr>
          <p:nvPr/>
        </p:nvSpPr>
        <p:spPr bwMode="auto">
          <a:xfrm>
            <a:off x="5868144" y="485732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2</a:t>
            </a:r>
          </a:p>
        </p:txBody>
      </p:sp>
      <p:sp>
        <p:nvSpPr>
          <p:cNvPr id="334895" name="Text Box 47"/>
          <p:cNvSpPr txBox="1">
            <a:spLocks noChangeArrowheads="1"/>
          </p:cNvSpPr>
          <p:nvPr/>
        </p:nvSpPr>
        <p:spPr bwMode="auto">
          <a:xfrm>
            <a:off x="5868144" y="531452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3</a:t>
            </a:r>
          </a:p>
        </p:txBody>
      </p:sp>
      <p:sp>
        <p:nvSpPr>
          <p:cNvPr id="334896" name="Text Box 48"/>
          <p:cNvSpPr txBox="1">
            <a:spLocks noChangeArrowheads="1"/>
          </p:cNvSpPr>
          <p:nvPr/>
        </p:nvSpPr>
        <p:spPr bwMode="auto">
          <a:xfrm>
            <a:off x="5868144" y="57717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334897" name="Rectangle 49"/>
          <p:cNvSpPr>
            <a:spLocks noChangeArrowheads="1"/>
          </p:cNvSpPr>
          <p:nvPr/>
        </p:nvSpPr>
        <p:spPr bwMode="auto">
          <a:xfrm>
            <a:off x="3522712" y="4187552"/>
            <a:ext cx="18288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898" name="Line 50"/>
          <p:cNvSpPr>
            <a:spLocks noChangeShapeType="1"/>
          </p:cNvSpPr>
          <p:nvPr/>
        </p:nvSpPr>
        <p:spPr bwMode="auto">
          <a:xfrm>
            <a:off x="5868144" y="3942928"/>
            <a:ext cx="3200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899" name="Line 51"/>
          <p:cNvSpPr>
            <a:spLocks noChangeShapeType="1"/>
          </p:cNvSpPr>
          <p:nvPr/>
        </p:nvSpPr>
        <p:spPr bwMode="auto">
          <a:xfrm>
            <a:off x="5868144" y="4857328"/>
            <a:ext cx="319881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900" name="Line 52"/>
          <p:cNvSpPr>
            <a:spLocks noChangeShapeType="1"/>
          </p:cNvSpPr>
          <p:nvPr/>
        </p:nvSpPr>
        <p:spPr bwMode="auto">
          <a:xfrm>
            <a:off x="5868144" y="5314528"/>
            <a:ext cx="3200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901" name="Line 53"/>
          <p:cNvSpPr>
            <a:spLocks noChangeShapeType="1"/>
          </p:cNvSpPr>
          <p:nvPr/>
        </p:nvSpPr>
        <p:spPr bwMode="auto">
          <a:xfrm>
            <a:off x="5868144" y="5771728"/>
            <a:ext cx="3200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902" name="Text Box 54"/>
          <p:cNvSpPr txBox="1">
            <a:spLocks noChangeArrowheads="1"/>
          </p:cNvSpPr>
          <p:nvPr/>
        </p:nvSpPr>
        <p:spPr bwMode="auto">
          <a:xfrm>
            <a:off x="3522712" y="4308202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s1=6,s2=12</a:t>
            </a:r>
          </a:p>
        </p:txBody>
      </p:sp>
      <p:sp>
        <p:nvSpPr>
          <p:cNvPr id="334906" name="Text Box 58"/>
          <p:cNvSpPr txBox="1">
            <a:spLocks noChangeArrowheads="1"/>
          </p:cNvSpPr>
          <p:nvPr/>
        </p:nvSpPr>
        <p:spPr bwMode="auto">
          <a:xfrm>
            <a:off x="5868144" y="348572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</a:p>
        </p:txBody>
      </p:sp>
      <p:sp>
        <p:nvSpPr>
          <p:cNvPr id="334907" name="Text Box 59"/>
          <p:cNvSpPr txBox="1">
            <a:spLocks noChangeArrowheads="1"/>
          </p:cNvSpPr>
          <p:nvPr/>
        </p:nvSpPr>
        <p:spPr bwMode="auto">
          <a:xfrm>
            <a:off x="6249144" y="348572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参数传递</a:t>
            </a:r>
          </a:p>
        </p:txBody>
      </p:sp>
      <p:sp>
        <p:nvSpPr>
          <p:cNvPr id="334908" name="Text Box 60"/>
          <p:cNvSpPr txBox="1">
            <a:spLocks noChangeArrowheads="1"/>
          </p:cNvSpPr>
          <p:nvPr/>
        </p:nvSpPr>
        <p:spPr bwMode="auto">
          <a:xfrm>
            <a:off x="5868144" y="394292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334909" name="Text Box 61"/>
          <p:cNvSpPr txBox="1">
            <a:spLocks noChangeArrowheads="1"/>
          </p:cNvSpPr>
          <p:nvPr/>
        </p:nvSpPr>
        <p:spPr bwMode="auto">
          <a:xfrm>
            <a:off x="6325344" y="394292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a[0] 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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  <a:sym typeface="Monotype Sorts" charset="0"/>
              </a:rPr>
              <a:t> x</a:t>
            </a:r>
          </a:p>
        </p:txBody>
      </p:sp>
      <p:sp>
        <p:nvSpPr>
          <p:cNvPr id="334910" name="Line 62"/>
          <p:cNvSpPr>
            <a:spLocks noChangeShapeType="1"/>
          </p:cNvSpPr>
          <p:nvPr/>
        </p:nvSpPr>
        <p:spPr bwMode="auto">
          <a:xfrm>
            <a:off x="5868144" y="4400128"/>
            <a:ext cx="3200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911" name="Text Box 63"/>
          <p:cNvSpPr txBox="1">
            <a:spLocks noChangeArrowheads="1"/>
          </p:cNvSpPr>
          <p:nvPr/>
        </p:nvSpPr>
        <p:spPr bwMode="auto">
          <a:xfrm>
            <a:off x="5868144" y="440012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334912" name="Text Box 64"/>
          <p:cNvSpPr txBox="1">
            <a:spLocks noChangeArrowheads="1"/>
          </p:cNvSpPr>
          <p:nvPr/>
        </p:nvSpPr>
        <p:spPr bwMode="auto">
          <a:xfrm>
            <a:off x="8482136" y="440012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8</a:t>
            </a:r>
          </a:p>
        </p:txBody>
      </p:sp>
      <p:sp>
        <p:nvSpPr>
          <p:cNvPr id="334913" name="Text Box 65"/>
          <p:cNvSpPr txBox="1">
            <a:spLocks noChangeArrowheads="1"/>
          </p:cNvSpPr>
          <p:nvPr/>
        </p:nvSpPr>
        <p:spPr bwMode="auto">
          <a:xfrm>
            <a:off x="8482136" y="485732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8</a:t>
            </a:r>
          </a:p>
        </p:txBody>
      </p:sp>
      <p:sp>
        <p:nvSpPr>
          <p:cNvPr id="334914" name="Text Box 66"/>
          <p:cNvSpPr txBox="1">
            <a:spLocks noChangeArrowheads="1"/>
          </p:cNvSpPr>
          <p:nvPr/>
        </p:nvSpPr>
        <p:spPr bwMode="auto">
          <a:xfrm>
            <a:off x="6325344" y="485732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a[2] 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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  <a:sym typeface="Monotype Sorts" charset="0"/>
              </a:rPr>
              <a:t> x</a:t>
            </a:r>
          </a:p>
        </p:txBody>
      </p:sp>
      <p:sp>
        <p:nvSpPr>
          <p:cNvPr id="334915" name="Text Box 67"/>
          <p:cNvSpPr txBox="1">
            <a:spLocks noChangeArrowheads="1"/>
          </p:cNvSpPr>
          <p:nvPr/>
        </p:nvSpPr>
        <p:spPr bwMode="auto">
          <a:xfrm>
            <a:off x="6325344" y="531452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a[3] 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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  <a:sym typeface="Monotype Sorts" charset="0"/>
              </a:rPr>
              <a:t> x</a:t>
            </a:r>
          </a:p>
        </p:txBody>
      </p:sp>
      <p:sp>
        <p:nvSpPr>
          <p:cNvPr id="334916" name="Text Box 68"/>
          <p:cNvSpPr txBox="1">
            <a:spLocks noChangeArrowheads="1"/>
          </p:cNvSpPr>
          <p:nvPr/>
        </p:nvSpPr>
        <p:spPr bwMode="auto">
          <a:xfrm>
            <a:off x="7925544" y="53145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endParaRPr lang="zh-CN" altLang="en-US">
              <a:solidFill>
                <a:srgbClr val="000000"/>
              </a:solidFill>
              <a:sym typeface="Monotype Sorts" pitchFamily="-65" charset="2"/>
            </a:endParaRPr>
          </a:p>
        </p:txBody>
      </p:sp>
      <p:sp>
        <p:nvSpPr>
          <p:cNvPr id="334917" name="Text Box 69"/>
          <p:cNvSpPr txBox="1">
            <a:spLocks noChangeArrowheads="1"/>
          </p:cNvSpPr>
          <p:nvPr/>
        </p:nvSpPr>
        <p:spPr bwMode="auto">
          <a:xfrm>
            <a:off x="6325344" y="5771728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a[4] 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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  <a:sym typeface="Monotype Sorts" charset="0"/>
              </a:rPr>
              <a:t> x</a:t>
            </a:r>
          </a:p>
        </p:txBody>
      </p:sp>
      <p:sp>
        <p:nvSpPr>
          <p:cNvPr id="334918" name="Text Box 70"/>
          <p:cNvSpPr txBox="1">
            <a:spLocks noChangeArrowheads="1"/>
          </p:cNvSpPr>
          <p:nvPr/>
        </p:nvSpPr>
        <p:spPr bwMode="auto">
          <a:xfrm>
            <a:off x="8405936" y="577172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  <a:endParaRPr lang="zh-CN" altLang="en-US">
              <a:solidFill>
                <a:srgbClr val="000000"/>
              </a:solidFill>
              <a:sym typeface="Monotype Sorts" pitchFamily="-65" charset="2"/>
            </a:endParaRPr>
          </a:p>
        </p:txBody>
      </p:sp>
      <p:sp>
        <p:nvSpPr>
          <p:cNvPr id="334919" name="Line 71"/>
          <p:cNvSpPr>
            <a:spLocks noChangeShapeType="1"/>
          </p:cNvSpPr>
          <p:nvPr/>
        </p:nvSpPr>
        <p:spPr bwMode="auto">
          <a:xfrm>
            <a:off x="5868144" y="6228928"/>
            <a:ext cx="3200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75" name="Rectangle 37"/>
          <p:cNvSpPr>
            <a:spLocks noChangeArrowheads="1"/>
          </p:cNvSpPr>
          <p:nvPr/>
        </p:nvSpPr>
        <p:spPr bwMode="auto">
          <a:xfrm>
            <a:off x="1043608" y="2074543"/>
            <a:ext cx="4080199" cy="16920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77" name="Text Box 33">
            <a:extLst>
              <a:ext uri="{FF2B5EF4-FFF2-40B4-BE49-F238E27FC236}">
                <a16:creationId xmlns:a16="http://schemas.microsoft.com/office/drawing/2014/main" id="{0B0CED9B-7876-4E53-AD3D-4B9B06E63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869" y="5074467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08" name="Text Box 33">
            <a:extLst>
              <a:ext uri="{FF2B5EF4-FFF2-40B4-BE49-F238E27FC236}">
                <a16:creationId xmlns:a16="http://schemas.microsoft.com/office/drawing/2014/main" id="{4BDAD324-5DF4-4605-8FCD-FD7CA0B1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245" y="5106617"/>
            <a:ext cx="1285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函数值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" name="Text Box 34">
            <a:extLst>
              <a:ext uri="{FF2B5EF4-FFF2-40B4-BE49-F238E27FC236}">
                <a16:creationId xmlns:a16="http://schemas.microsoft.com/office/drawing/2014/main" id="{164CEF5C-C31A-4134-AFDD-8C2FE2A6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301" y="6105499"/>
            <a:ext cx="6597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5355476" y="162422"/>
            <a:ext cx="360901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2  </a:t>
            </a:r>
            <a:r>
              <a:rPr lang="zh-CN" altLang="en-US" dirty="0">
                <a:solidFill>
                  <a:srgbClr val="000000"/>
                </a:solidFill>
              </a:rPr>
              <a:t>读程序写运行结果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48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4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4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4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4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4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4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4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48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4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48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48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48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48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348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348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348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348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348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348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500"/>
                            </p:stCondLst>
                            <p:childTnLst>
                              <p:par>
                                <p:cTn id="1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500"/>
                            </p:stCondLst>
                            <p:childTnLst>
                              <p:par>
                                <p:cTn id="1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000"/>
                            </p:stCondLst>
                            <p:childTnLst>
                              <p:par>
                                <p:cTn id="2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500"/>
                            </p:stCondLst>
                            <p:childTnLst>
                              <p:par>
                                <p:cTn id="2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0"/>
                            </p:stCondLst>
                            <p:childTnLst>
                              <p:par>
                                <p:cTn id="21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2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6000"/>
                            </p:stCondLst>
                            <p:childTnLst>
                              <p:par>
                                <p:cTn id="23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6500"/>
                            </p:stCondLst>
                            <p:childTnLst>
                              <p:par>
                                <p:cTn id="23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000"/>
                            </p:stCondLst>
                            <p:childTnLst>
                              <p:par>
                                <p:cTn id="24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334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334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34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34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334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334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334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34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34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34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8" dur="500"/>
                                        <p:tgtEl>
                                          <p:spTgt spid="3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34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34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34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34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1" dur="500"/>
                                        <p:tgtEl>
                                          <p:spTgt spid="3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5" dur="500"/>
                                        <p:tgtEl>
                                          <p:spTgt spid="3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34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334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34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34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34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334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334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334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5" dur="500"/>
                                        <p:tgtEl>
                                          <p:spTgt spid="3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334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334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34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334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33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34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334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34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334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0" dur="500"/>
                                        <p:tgtEl>
                                          <p:spTgt spid="33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334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334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334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334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334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334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334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334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334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334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334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334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9" dur="500"/>
                                        <p:tgtEl>
                                          <p:spTgt spid="33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334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334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334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334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334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33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334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334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334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334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334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334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500"/>
                            </p:stCondLst>
                            <p:childTnLst>
                              <p:par>
                                <p:cTn id="4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7" dur="500"/>
                                        <p:tgtEl>
                                          <p:spTgt spid="33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334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334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334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334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33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33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334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334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33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33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334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334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5" dur="500"/>
                                        <p:tgtEl>
                                          <p:spTgt spid="33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334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334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334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334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33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33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334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334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33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33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334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334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3" dur="500"/>
                                        <p:tgtEl>
                                          <p:spTgt spid="33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3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33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33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334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334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85" grpId="0" animBg="1"/>
      <p:bldP spid="334855" grpId="0" build="p" animBg="1" autoUpdateAnimBg="0"/>
      <p:bldP spid="334864" grpId="0" animBg="1"/>
      <p:bldP spid="334869" grpId="0" autoUpdateAnimBg="0"/>
      <p:bldP spid="334870" grpId="0" autoUpdateAnimBg="0"/>
      <p:bldP spid="334871" grpId="0" autoUpdateAnimBg="0"/>
      <p:bldP spid="334872" grpId="0" autoUpdateAnimBg="0"/>
      <p:bldP spid="334873" grpId="0" autoUpdateAnimBg="0"/>
      <p:bldP spid="334874" grpId="0" autoUpdateAnimBg="0"/>
      <p:bldP spid="334875" grpId="0" autoUpdateAnimBg="0"/>
      <p:bldP spid="334876" grpId="0" autoUpdateAnimBg="0"/>
      <p:bldP spid="334877" grpId="0" autoUpdateAnimBg="0"/>
      <p:bldP spid="334878" grpId="0" autoUpdateAnimBg="0"/>
      <p:bldP spid="334879" grpId="0" autoUpdateAnimBg="0"/>
      <p:bldP spid="334880" grpId="0" autoUpdateAnimBg="0"/>
      <p:bldP spid="334881" grpId="0" autoUpdateAnimBg="0"/>
      <p:bldP spid="334882" grpId="0" autoUpdateAnimBg="0"/>
      <p:bldP spid="334883" grpId="0" autoUpdateAnimBg="0"/>
      <p:bldP spid="334886" grpId="0" animBg="1"/>
      <p:bldP spid="334887" grpId="0" autoUpdateAnimBg="0"/>
      <p:bldP spid="334888" grpId="0" autoUpdateAnimBg="0"/>
      <p:bldP spid="334889" grpId="0" autoUpdateAnimBg="0"/>
      <p:bldP spid="334890" grpId="0" autoUpdateAnimBg="0"/>
      <p:bldP spid="334891" grpId="0" animBg="1"/>
      <p:bldP spid="334892" grpId="0" autoUpdateAnimBg="0"/>
      <p:bldP spid="334893" grpId="0" autoUpdateAnimBg="0"/>
      <p:bldP spid="334894" grpId="0" autoUpdateAnimBg="0"/>
      <p:bldP spid="334895" grpId="0" autoUpdateAnimBg="0"/>
      <p:bldP spid="334896" grpId="0" autoUpdateAnimBg="0"/>
      <p:bldP spid="334897" grpId="0" animBg="1"/>
      <p:bldP spid="334902" grpId="0" autoUpdateAnimBg="0"/>
      <p:bldP spid="334906" grpId="0" autoUpdateAnimBg="0"/>
      <p:bldP spid="334907" grpId="0" autoUpdateAnimBg="0"/>
      <p:bldP spid="334908" grpId="0" autoUpdateAnimBg="0"/>
      <p:bldP spid="334909" grpId="0" autoUpdateAnimBg="0"/>
      <p:bldP spid="334911" grpId="0" autoUpdateAnimBg="0"/>
      <p:bldP spid="334912" grpId="0" autoUpdateAnimBg="0"/>
      <p:bldP spid="334913" grpId="0" autoUpdateAnimBg="0"/>
      <p:bldP spid="334914" grpId="0" autoUpdateAnimBg="0"/>
      <p:bldP spid="334915" grpId="0" autoUpdateAnimBg="0"/>
      <p:bldP spid="334916" grpId="0" autoUpdateAnimBg="0"/>
      <p:bldP spid="334917" grpId="0" autoUpdateAnimBg="0"/>
      <p:bldP spid="334918" grpId="0" autoUpdateAnimBg="0"/>
      <p:bldP spid="75" grpId="0" animBg="1"/>
      <p:bldP spid="77" grpId="0" autoUpdateAnimBg="0"/>
      <p:bldP spid="108" grpId="0" autoUpdateAnimBg="0"/>
      <p:bldP spid="109" grpId="0" autoUpdateAnimBg="0"/>
      <p:bldP spid="33485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46116" name="Line 4"/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-20638"/>
            <a:ext cx="8305800" cy="858838"/>
          </a:xfrm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函数间数据联系小结</a:t>
            </a: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-36512" y="9080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形参是简单变量</a:t>
            </a:r>
          </a:p>
        </p:txBody>
      </p:sp>
      <p:sp>
        <p:nvSpPr>
          <p:cNvPr id="44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75928" y="1700213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简单变量</a:t>
            </a:r>
          </a:p>
        </p:txBody>
      </p:sp>
      <p:sp>
        <p:nvSpPr>
          <p:cNvPr id="45" name="Text Box 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75928" y="20605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常量、表达式</a:t>
            </a:r>
          </a:p>
        </p:txBody>
      </p:sp>
      <p:sp>
        <p:nvSpPr>
          <p:cNvPr id="46" name="Text Box 6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75928" y="2420938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数组元素</a:t>
            </a:r>
          </a:p>
        </p:txBody>
      </p:sp>
      <p:sp>
        <p:nvSpPr>
          <p:cNvPr id="47" name="Text Box 65"/>
          <p:cNvSpPr txBox="1">
            <a:spLocks noChangeArrowheads="1"/>
          </p:cNvSpPr>
          <p:nvPr/>
        </p:nvSpPr>
        <p:spPr bwMode="auto">
          <a:xfrm>
            <a:off x="323528" y="1341438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要求实参的形式</a:t>
            </a:r>
          </a:p>
        </p:txBody>
      </p:sp>
      <p:sp>
        <p:nvSpPr>
          <p:cNvPr id="48" name="Text Box 1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 flipH="1">
            <a:off x="336228" y="2852738"/>
            <a:ext cx="2624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参数传递的特点</a:t>
            </a:r>
          </a:p>
        </p:txBody>
      </p:sp>
      <p:sp>
        <p:nvSpPr>
          <p:cNvPr id="49" name="Text Box 1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9428" y="3243263"/>
            <a:ext cx="3571875" cy="830262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22228B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实参</a:t>
            </a:r>
            <a:r>
              <a:rPr lang="zh-CN" altLang="en-US" dirty="0">
                <a:solidFill>
                  <a:srgbClr val="000000"/>
                </a:solidFill>
              </a:rPr>
              <a:t>与对应的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形参</a:t>
            </a:r>
            <a:r>
              <a:rPr lang="zh-CN" altLang="en-US" dirty="0">
                <a:solidFill>
                  <a:srgbClr val="000000"/>
                </a:solidFill>
              </a:rPr>
              <a:t>占用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不同</a:t>
            </a:r>
            <a:r>
              <a:rPr lang="zh-CN" altLang="en-US" dirty="0">
                <a:solidFill>
                  <a:srgbClr val="000000"/>
                </a:solidFill>
              </a:rPr>
              <a:t>的存储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单元</a:t>
            </a:r>
          </a:p>
        </p:txBody>
      </p:sp>
      <p:sp>
        <p:nvSpPr>
          <p:cNvPr id="32" name="Text Box 1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9428" y="3995738"/>
            <a:ext cx="3495675" cy="831850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22228B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形参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值</a:t>
            </a:r>
            <a:r>
              <a:rPr lang="zh-CN" altLang="en-US" dirty="0">
                <a:solidFill>
                  <a:srgbClr val="000000"/>
                </a:solidFill>
              </a:rPr>
              <a:t>发生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变化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</a:t>
            </a:r>
            <a:r>
              <a:rPr lang="zh-CN" altLang="en-US" dirty="0">
                <a:solidFill>
                  <a:srgbClr val="000000"/>
                </a:solidFill>
              </a:rPr>
              <a:t>会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影响</a:t>
            </a:r>
            <a:r>
              <a:rPr lang="zh-CN" altLang="en-US" dirty="0">
                <a:solidFill>
                  <a:srgbClr val="000000"/>
                </a:solidFill>
              </a:rPr>
              <a:t>对应的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实参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4202757" y="1052736"/>
            <a:ext cx="4823719" cy="5816977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#include &lt;iostream&gt;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 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a=2,b=5,c;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tr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c=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tr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(a,5);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&lt;&lt;a&lt;&lt;b&lt;&lt;c; }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tr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m,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n)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z;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m*=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m;n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*=n;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z=(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m+n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)/2;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z;  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17" name="AutoShape 34"/>
          <p:cNvSpPr>
            <a:spLocks/>
          </p:cNvSpPr>
          <p:nvPr/>
        </p:nvSpPr>
        <p:spPr bwMode="auto">
          <a:xfrm>
            <a:off x="5652765" y="4579789"/>
            <a:ext cx="914400" cy="433387"/>
          </a:xfrm>
          <a:prstGeom prst="callout1">
            <a:avLst>
              <a:gd name="adj1" fmla="val -17583"/>
              <a:gd name="adj2" fmla="val 106389"/>
              <a:gd name="adj3" fmla="val -17583"/>
              <a:gd name="adj4" fmla="val -60176"/>
            </a:avLst>
          </a:prstGeom>
          <a:noFill/>
          <a:ln w="2857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形参</a:t>
            </a:r>
          </a:p>
        </p:txBody>
      </p:sp>
      <p:sp>
        <p:nvSpPr>
          <p:cNvPr id="43" name="AutoShape 35"/>
          <p:cNvSpPr>
            <a:spLocks/>
          </p:cNvSpPr>
          <p:nvPr/>
        </p:nvSpPr>
        <p:spPr bwMode="auto">
          <a:xfrm flipH="1">
            <a:off x="5076056" y="3283644"/>
            <a:ext cx="1943100" cy="433388"/>
          </a:xfrm>
          <a:prstGeom prst="callout1">
            <a:avLst>
              <a:gd name="adj1" fmla="val 90256"/>
              <a:gd name="adj2" fmla="val 106538"/>
              <a:gd name="adj3" fmla="val 87911"/>
              <a:gd name="adj4" fmla="val 58884"/>
            </a:avLst>
          </a:prstGeom>
          <a:noFill/>
          <a:ln w="2857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实参</a:t>
            </a:r>
          </a:p>
        </p:txBody>
      </p:sp>
      <p:grpSp>
        <p:nvGrpSpPr>
          <p:cNvPr id="52" name="Group 19"/>
          <p:cNvGrpSpPr>
            <a:grpSpLocks/>
          </p:cNvGrpSpPr>
          <p:nvPr/>
        </p:nvGrpSpPr>
        <p:grpSpPr bwMode="auto">
          <a:xfrm>
            <a:off x="7138212" y="2220913"/>
            <a:ext cx="1066800" cy="457200"/>
            <a:chOff x="3888" y="2016"/>
            <a:chExt cx="672" cy="288"/>
          </a:xfrm>
        </p:grpSpPr>
        <p:sp>
          <p:nvSpPr>
            <p:cNvPr id="53" name="Rectangle 20"/>
            <p:cNvSpPr>
              <a:spLocks noChangeArrowheads="1"/>
            </p:cNvSpPr>
            <p:nvPr/>
          </p:nvSpPr>
          <p:spPr bwMode="auto">
            <a:xfrm>
              <a:off x="4128" y="2016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88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a</a:t>
              </a:r>
            </a:p>
          </p:txBody>
        </p:sp>
      </p:grpSp>
      <p:grpSp>
        <p:nvGrpSpPr>
          <p:cNvPr id="55" name="Group 22"/>
          <p:cNvGrpSpPr>
            <a:grpSpLocks/>
          </p:cNvGrpSpPr>
          <p:nvPr/>
        </p:nvGrpSpPr>
        <p:grpSpPr bwMode="auto">
          <a:xfrm>
            <a:off x="7138212" y="3592513"/>
            <a:ext cx="1066800" cy="457200"/>
            <a:chOff x="3888" y="2880"/>
            <a:chExt cx="672" cy="288"/>
          </a:xfrm>
        </p:grpSpPr>
        <p:sp>
          <p:nvSpPr>
            <p:cNvPr id="56" name="Rectangle 23"/>
            <p:cNvSpPr>
              <a:spLocks noChangeArrowheads="1"/>
            </p:cNvSpPr>
            <p:nvPr/>
          </p:nvSpPr>
          <p:spPr bwMode="auto">
            <a:xfrm>
              <a:off x="4128" y="2880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3888" y="28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c</a:t>
              </a:r>
            </a:p>
          </p:txBody>
        </p:sp>
      </p:grp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7519212" y="22209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zh-CN" dirty="0">
                <a:solidFill>
                  <a:srgbClr val="000000"/>
                </a:solidFill>
                <a:sym typeface="Wingdings" pitchFamily="2" charset="2"/>
              </a:rPr>
              <a:t>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59" name="Group 26"/>
          <p:cNvGrpSpPr>
            <a:grpSpLocks/>
          </p:cNvGrpSpPr>
          <p:nvPr/>
        </p:nvGrpSpPr>
        <p:grpSpPr bwMode="auto">
          <a:xfrm>
            <a:off x="7138212" y="2830513"/>
            <a:ext cx="1066800" cy="533400"/>
            <a:chOff x="3888" y="2016"/>
            <a:chExt cx="672" cy="336"/>
          </a:xfrm>
        </p:grpSpPr>
        <p:sp>
          <p:nvSpPr>
            <p:cNvPr id="60" name="Rectangle 27"/>
            <p:cNvSpPr>
              <a:spLocks noChangeArrowheads="1"/>
            </p:cNvSpPr>
            <p:nvPr/>
          </p:nvSpPr>
          <p:spPr bwMode="auto">
            <a:xfrm>
              <a:off x="4128" y="2064"/>
              <a:ext cx="432" cy="288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388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b</a:t>
              </a:r>
            </a:p>
          </p:txBody>
        </p:sp>
      </p:grpSp>
      <p:sp>
        <p:nvSpPr>
          <p:cNvPr id="62" name="Text Box 29"/>
          <p:cNvSpPr txBox="1">
            <a:spLocks noChangeArrowheads="1"/>
          </p:cNvSpPr>
          <p:nvPr/>
        </p:nvSpPr>
        <p:spPr bwMode="auto">
          <a:xfrm>
            <a:off x="7519212" y="290671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sym typeface="Wingdings" pitchFamily="2" charset="2"/>
              </a:rPr>
              <a:t>5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8100640" y="2348880"/>
            <a:ext cx="9258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主函数中的变量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8100640" y="4595644"/>
            <a:ext cx="10077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形参及内部变量</a:t>
            </a:r>
          </a:p>
        </p:txBody>
      </p:sp>
      <p:grpSp>
        <p:nvGrpSpPr>
          <p:cNvPr id="65" name="Group 32"/>
          <p:cNvGrpSpPr>
            <a:grpSpLocks/>
          </p:cNvGrpSpPr>
          <p:nvPr/>
        </p:nvGrpSpPr>
        <p:grpSpPr bwMode="auto">
          <a:xfrm>
            <a:off x="7154093" y="4509120"/>
            <a:ext cx="1066800" cy="457200"/>
            <a:chOff x="4800" y="2016"/>
            <a:chExt cx="672" cy="288"/>
          </a:xfrm>
        </p:grpSpPr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5040" y="2016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67" name="Text Box 34"/>
            <p:cNvSpPr txBox="1">
              <a:spLocks noChangeArrowheads="1"/>
            </p:cNvSpPr>
            <p:nvPr/>
          </p:nvSpPr>
          <p:spPr bwMode="auto">
            <a:xfrm>
              <a:off x="4800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m</a:t>
              </a:r>
            </a:p>
          </p:txBody>
        </p:sp>
      </p:grpSp>
      <p:grpSp>
        <p:nvGrpSpPr>
          <p:cNvPr id="68" name="Group 35"/>
          <p:cNvGrpSpPr>
            <a:grpSpLocks/>
          </p:cNvGrpSpPr>
          <p:nvPr/>
        </p:nvGrpSpPr>
        <p:grpSpPr bwMode="auto">
          <a:xfrm>
            <a:off x="7154093" y="5118720"/>
            <a:ext cx="1066800" cy="533400"/>
            <a:chOff x="4848" y="2064"/>
            <a:chExt cx="672" cy="336"/>
          </a:xfrm>
        </p:grpSpPr>
        <p:sp>
          <p:nvSpPr>
            <p:cNvPr id="69" name="Rectangle 36"/>
            <p:cNvSpPr>
              <a:spLocks noChangeArrowheads="1"/>
            </p:cNvSpPr>
            <p:nvPr/>
          </p:nvSpPr>
          <p:spPr bwMode="auto">
            <a:xfrm>
              <a:off x="5088" y="2112"/>
              <a:ext cx="432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70" name="Text Box 37"/>
            <p:cNvSpPr txBox="1">
              <a:spLocks noChangeArrowheads="1"/>
            </p:cNvSpPr>
            <p:nvPr/>
          </p:nvSpPr>
          <p:spPr bwMode="auto">
            <a:xfrm>
              <a:off x="4848" y="20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n</a:t>
              </a:r>
            </a:p>
          </p:txBody>
        </p:sp>
      </p:grpSp>
      <p:sp>
        <p:nvSpPr>
          <p:cNvPr id="71" name="Text Box 38"/>
          <p:cNvSpPr txBox="1">
            <a:spLocks noChangeArrowheads="1"/>
          </p:cNvSpPr>
          <p:nvPr/>
        </p:nvSpPr>
        <p:spPr bwMode="auto">
          <a:xfrm>
            <a:off x="7687493" y="519492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72" name="Text Box 39"/>
          <p:cNvSpPr txBox="1">
            <a:spLocks noChangeArrowheads="1"/>
          </p:cNvSpPr>
          <p:nvPr/>
        </p:nvSpPr>
        <p:spPr bwMode="auto">
          <a:xfrm>
            <a:off x="7687493" y="450912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7611293" y="4585320"/>
            <a:ext cx="533400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74" name="Text Box 47"/>
          <p:cNvSpPr txBox="1">
            <a:spLocks noChangeArrowheads="1"/>
          </p:cNvSpPr>
          <p:nvPr/>
        </p:nvSpPr>
        <p:spPr bwMode="auto">
          <a:xfrm>
            <a:off x="7611293" y="5271120"/>
            <a:ext cx="533400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</a:p>
        </p:txBody>
      </p:sp>
      <p:grpSp>
        <p:nvGrpSpPr>
          <p:cNvPr id="75" name="Group 48"/>
          <p:cNvGrpSpPr>
            <a:grpSpLocks/>
          </p:cNvGrpSpPr>
          <p:nvPr/>
        </p:nvGrpSpPr>
        <p:grpSpPr bwMode="auto">
          <a:xfrm>
            <a:off x="7222355" y="5880720"/>
            <a:ext cx="1028700" cy="457200"/>
            <a:chOff x="4764" y="2592"/>
            <a:chExt cx="948" cy="288"/>
          </a:xfrm>
        </p:grpSpPr>
        <p:sp>
          <p:nvSpPr>
            <p:cNvPr id="76" name="Rectangle 49"/>
            <p:cNvSpPr>
              <a:spLocks noChangeArrowheads="1"/>
            </p:cNvSpPr>
            <p:nvPr/>
          </p:nvSpPr>
          <p:spPr bwMode="auto">
            <a:xfrm>
              <a:off x="5041" y="2592"/>
              <a:ext cx="671" cy="288"/>
            </a:xfrm>
            <a:prstGeom prst="rect">
              <a:avLst/>
            </a:prstGeom>
            <a:solidFill>
              <a:srgbClr val="FFCCFF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77" name="Text Box 50"/>
            <p:cNvSpPr txBox="1">
              <a:spLocks noChangeArrowheads="1"/>
            </p:cNvSpPr>
            <p:nvPr/>
          </p:nvSpPr>
          <p:spPr bwMode="auto">
            <a:xfrm>
              <a:off x="4764" y="25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z</a:t>
              </a:r>
            </a:p>
          </p:txBody>
        </p:sp>
      </p:grpSp>
      <p:sp>
        <p:nvSpPr>
          <p:cNvPr id="78" name="Text Box 51"/>
          <p:cNvSpPr txBox="1">
            <a:spLocks noChangeArrowheads="1"/>
          </p:cNvSpPr>
          <p:nvPr/>
        </p:nvSpPr>
        <p:spPr bwMode="auto">
          <a:xfrm>
            <a:off x="7566843" y="5885483"/>
            <a:ext cx="533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</p:txBody>
      </p:sp>
      <p:sp>
        <p:nvSpPr>
          <p:cNvPr id="79" name="Text Box 55"/>
          <p:cNvSpPr txBox="1">
            <a:spLocks noChangeArrowheads="1"/>
          </p:cNvSpPr>
          <p:nvPr/>
        </p:nvSpPr>
        <p:spPr bwMode="auto">
          <a:xfrm>
            <a:off x="7595412" y="359251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14</a:t>
            </a:r>
          </a:p>
        </p:txBody>
      </p:sp>
      <p:sp>
        <p:nvSpPr>
          <p:cNvPr id="81" name="Rectangle 16"/>
          <p:cNvSpPr>
            <a:spLocks noChangeArrowheads="1"/>
          </p:cNvSpPr>
          <p:nvPr/>
        </p:nvSpPr>
        <p:spPr bwMode="auto">
          <a:xfrm>
            <a:off x="5832153" y="5805488"/>
            <a:ext cx="1116012" cy="5207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5795640" y="5807075"/>
            <a:ext cx="1008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2514</a:t>
            </a:r>
          </a:p>
        </p:txBody>
      </p:sp>
      <p:sp>
        <p:nvSpPr>
          <p:cNvPr id="83" name="Text Box 1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61828" y="4705350"/>
            <a:ext cx="2506662" cy="460375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22228B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单向传递</a:t>
            </a:r>
          </a:p>
        </p:txBody>
      </p:sp>
      <p:sp>
        <p:nvSpPr>
          <p:cNvPr id="50" name="Text Box 44"/>
          <p:cNvSpPr txBox="1">
            <a:spLocks noChangeArrowheads="1"/>
          </p:cNvSpPr>
          <p:nvPr/>
        </p:nvSpPr>
        <p:spPr bwMode="auto">
          <a:xfrm>
            <a:off x="323528" y="5157788"/>
            <a:ext cx="3838575" cy="1568450"/>
          </a:xfrm>
          <a:prstGeom prst="rect">
            <a:avLst/>
          </a:prstGeom>
          <a:noFill/>
          <a:ln w="19050" cap="sq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黑体" pitchFamily="2" charset="-122"/>
              </a:rPr>
              <a:t>一个简单变量形参能获取一个数据</a:t>
            </a:r>
            <a:endParaRPr lang="en-US" altLang="zh-CN" dirty="0">
              <a:solidFill>
                <a:srgbClr val="000000"/>
              </a:solidFill>
              <a:ea typeface="黑体" pitchFamily="2" charset="-122"/>
            </a:endParaRPr>
          </a:p>
          <a:p>
            <a:pPr eaLnBrk="1" hangingPunct="1"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黑体" pitchFamily="2" charset="-122"/>
              </a:rPr>
              <a:t>通过</a:t>
            </a:r>
            <a:r>
              <a:rPr lang="en-US" altLang="zh-CN" dirty="0">
                <a:solidFill>
                  <a:srgbClr val="000000"/>
                </a:solidFill>
                <a:ea typeface="黑体" pitchFamily="2" charset="-122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ea typeface="黑体" pitchFamily="2" charset="-122"/>
              </a:rPr>
              <a:t>向调用函数返回一个函数值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0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8" grpId="0"/>
      <p:bldP spid="44" grpId="0"/>
      <p:bldP spid="45" grpId="0"/>
      <p:bldP spid="46" grpId="0"/>
      <p:bldP spid="47" grpId="0"/>
      <p:bldP spid="48" grpId="0" autoUpdateAnimBg="0"/>
      <p:bldP spid="49" grpId="0" build="p"/>
      <p:bldP spid="32" grpId="0" build="p"/>
      <p:bldP spid="30" grpId="0" build="p" animBg="1" autoUpdateAnimBg="0"/>
      <p:bldP spid="17" grpId="0" animBg="1"/>
      <p:bldP spid="43" grpId="0" animBg="1"/>
      <p:bldP spid="58" grpId="0" autoUpdateAnimBg="0"/>
      <p:bldP spid="62" grpId="0" autoUpdateAnimBg="0"/>
      <p:bldP spid="63" grpId="0" autoUpdateAnimBg="0"/>
      <p:bldP spid="64" grpId="0" autoUpdateAnimBg="0"/>
      <p:bldP spid="71" grpId="0" autoUpdateAnimBg="0"/>
      <p:bldP spid="72" grpId="0" autoUpdateAnimBg="0"/>
      <p:bldP spid="73" grpId="0" animBg="1" autoUpdateAnimBg="0"/>
      <p:bldP spid="74" grpId="0" animBg="1" autoUpdateAnimBg="0"/>
      <p:bldP spid="78" grpId="0" autoUpdateAnimBg="0"/>
      <p:bldP spid="79" grpId="0" autoUpdateAnimBg="0"/>
      <p:bldP spid="81" grpId="0" animBg="1"/>
      <p:bldP spid="82" grpId="0" autoUpdateAnimBg="0"/>
      <p:bldP spid="83" grpId="0" build="p"/>
      <p:bldP spid="50" grpId="0" build="p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467544" y="4365104"/>
            <a:ext cx="4320000" cy="216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467544" y="2925016"/>
            <a:ext cx="4320000" cy="14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467544" y="1442393"/>
            <a:ext cx="432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300608" y="116632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例</a:t>
            </a:r>
            <a:r>
              <a:rPr lang="en-US" altLang="zh-CN" dirty="0"/>
              <a:t>1 </a:t>
            </a:r>
            <a:r>
              <a:rPr lang="zh-CN" altLang="en-US" dirty="0"/>
              <a:t>读程序写结果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402804" y="620688"/>
            <a:ext cx="4457228" cy="6001643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#include &lt;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iostream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&gt;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using namespace 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std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楷体_GB2312" charset="0"/>
                <a:cs typeface="楷体_GB2312" charset="0"/>
              </a:rPr>
              <a:t>void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 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ps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()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{ 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	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cout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&lt;&lt;"\n***************";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楷体_GB2312" charset="0"/>
                <a:cs typeface="楷体_GB2312" charset="0"/>
              </a:rPr>
              <a:t>void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 pm() 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{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	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cout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&lt;&lt;"\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nWelcome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"; 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楷体_GB2312" charset="0"/>
                <a:cs typeface="楷体_GB2312" charset="0"/>
              </a:rPr>
              <a:t>int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 main() 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	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ps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( );   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	pm( );   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	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ps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( );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} </a:t>
            </a:r>
            <a:endParaRPr lang="zh-CN" altLang="en-US" dirty="0">
              <a:latin typeface="Arial" charset="0"/>
              <a:ea typeface="楷体_GB2312" charset="0"/>
              <a:cs typeface="楷体_GB2312" charset="0"/>
            </a:endParaRPr>
          </a:p>
        </p:txBody>
      </p:sp>
      <p:sp>
        <p:nvSpPr>
          <p:cNvPr id="210959" name="Rectangle 15"/>
          <p:cNvSpPr>
            <a:spLocks noChangeArrowheads="1"/>
          </p:cNvSpPr>
          <p:nvPr/>
        </p:nvSpPr>
        <p:spPr bwMode="auto">
          <a:xfrm>
            <a:off x="6507163" y="3286572"/>
            <a:ext cx="2209800" cy="12954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rIns="180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60" name="Text Box 16"/>
          <p:cNvSpPr txBox="1">
            <a:spLocks noChangeArrowheads="1"/>
          </p:cNvSpPr>
          <p:nvPr/>
        </p:nvSpPr>
        <p:spPr bwMode="auto">
          <a:xfrm>
            <a:off x="5029200" y="54868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执行过程</a:t>
            </a:r>
          </a:p>
        </p:txBody>
      </p:sp>
      <p:sp>
        <p:nvSpPr>
          <p:cNvPr id="210961" name="Text Box 17"/>
          <p:cNvSpPr txBox="1">
            <a:spLocks noChangeArrowheads="1"/>
          </p:cNvSpPr>
          <p:nvPr/>
        </p:nvSpPr>
        <p:spPr bwMode="auto">
          <a:xfrm>
            <a:off x="5105400" y="991592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latin typeface="Arial" charset="0"/>
                <a:ea typeface="楷体_GB2312" charset="0"/>
                <a:cs typeface="楷体_GB2312" charset="0"/>
              </a:rPr>
              <a:t>main( )</a:t>
            </a:r>
          </a:p>
        </p:txBody>
      </p:sp>
      <p:sp>
        <p:nvSpPr>
          <p:cNvPr id="210962" name="Line 18"/>
          <p:cNvSpPr>
            <a:spLocks noChangeShapeType="1"/>
          </p:cNvSpPr>
          <p:nvPr/>
        </p:nvSpPr>
        <p:spPr bwMode="auto">
          <a:xfrm>
            <a:off x="5654675" y="1372592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63" name="Text Box 19"/>
          <p:cNvSpPr txBox="1">
            <a:spLocks noChangeArrowheads="1"/>
          </p:cNvSpPr>
          <p:nvPr/>
        </p:nvSpPr>
        <p:spPr bwMode="auto">
          <a:xfrm>
            <a:off x="5160963" y="1640880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ps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( )</a:t>
            </a:r>
          </a:p>
        </p:txBody>
      </p:sp>
      <p:sp>
        <p:nvSpPr>
          <p:cNvPr id="210964" name="Line 20"/>
          <p:cNvSpPr>
            <a:spLocks noChangeShapeType="1"/>
          </p:cNvSpPr>
          <p:nvPr/>
        </p:nvSpPr>
        <p:spPr bwMode="auto">
          <a:xfrm>
            <a:off x="5638800" y="2125067"/>
            <a:ext cx="0" cy="4683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65" name="Text Box 21"/>
          <p:cNvSpPr txBox="1">
            <a:spLocks noChangeArrowheads="1"/>
          </p:cNvSpPr>
          <p:nvPr/>
        </p:nvSpPr>
        <p:spPr bwMode="auto">
          <a:xfrm>
            <a:off x="5105400" y="3353792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ps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( )</a:t>
            </a:r>
          </a:p>
        </p:txBody>
      </p:sp>
      <p:sp>
        <p:nvSpPr>
          <p:cNvPr id="210966" name="Text Box 22"/>
          <p:cNvSpPr txBox="1">
            <a:spLocks noChangeArrowheads="1"/>
          </p:cNvSpPr>
          <p:nvPr/>
        </p:nvSpPr>
        <p:spPr bwMode="auto">
          <a:xfrm>
            <a:off x="6400800" y="966192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latin typeface="Arial" charset="0"/>
                <a:ea typeface="楷体_GB2312" charset="0"/>
                <a:cs typeface="楷体_GB2312" charset="0"/>
              </a:rPr>
              <a:t>ps( )</a:t>
            </a:r>
          </a:p>
        </p:txBody>
      </p:sp>
      <p:sp>
        <p:nvSpPr>
          <p:cNvPr id="210967" name="Line 23"/>
          <p:cNvSpPr>
            <a:spLocks noChangeShapeType="1"/>
          </p:cNvSpPr>
          <p:nvPr/>
        </p:nvSpPr>
        <p:spPr bwMode="auto">
          <a:xfrm>
            <a:off x="7010400" y="1450380"/>
            <a:ext cx="0" cy="990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68" name="Line 24"/>
          <p:cNvSpPr>
            <a:spLocks noChangeShapeType="1"/>
          </p:cNvSpPr>
          <p:nvPr/>
        </p:nvSpPr>
        <p:spPr bwMode="auto">
          <a:xfrm flipV="1">
            <a:off x="6172200" y="1374180"/>
            <a:ext cx="838200" cy="37941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69" name="Line 25"/>
          <p:cNvSpPr>
            <a:spLocks noChangeShapeType="1"/>
          </p:cNvSpPr>
          <p:nvPr/>
        </p:nvSpPr>
        <p:spPr bwMode="auto">
          <a:xfrm flipH="1" flipV="1">
            <a:off x="6096000" y="1983780"/>
            <a:ext cx="838200" cy="457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7799388" y="980480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latin typeface="Arial" charset="0"/>
                <a:ea typeface="楷体_GB2312" charset="0"/>
                <a:cs typeface="楷体_GB2312" charset="0"/>
              </a:rPr>
              <a:t>pm( )</a:t>
            </a:r>
          </a:p>
        </p:txBody>
      </p:sp>
      <p:sp>
        <p:nvSpPr>
          <p:cNvPr id="210971" name="Line 27"/>
          <p:cNvSpPr>
            <a:spLocks noChangeShapeType="1"/>
          </p:cNvSpPr>
          <p:nvPr/>
        </p:nvSpPr>
        <p:spPr bwMode="auto">
          <a:xfrm flipV="1">
            <a:off x="5867400" y="1450380"/>
            <a:ext cx="2362200" cy="1143000"/>
          </a:xfrm>
          <a:prstGeom prst="line">
            <a:avLst/>
          </a:prstGeom>
          <a:noFill/>
          <a:ln w="38100" cap="sq">
            <a:solidFill>
              <a:srgbClr val="6600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72" name="Line 28"/>
          <p:cNvSpPr>
            <a:spLocks noChangeShapeType="1"/>
          </p:cNvSpPr>
          <p:nvPr/>
        </p:nvSpPr>
        <p:spPr bwMode="auto">
          <a:xfrm>
            <a:off x="8153400" y="1526580"/>
            <a:ext cx="0" cy="1446212"/>
          </a:xfrm>
          <a:prstGeom prst="line">
            <a:avLst/>
          </a:prstGeom>
          <a:noFill/>
          <a:ln w="38100" cap="sq">
            <a:solidFill>
              <a:srgbClr val="6600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73" name="Text Box 29"/>
          <p:cNvSpPr txBox="1">
            <a:spLocks noChangeArrowheads="1"/>
          </p:cNvSpPr>
          <p:nvPr/>
        </p:nvSpPr>
        <p:spPr bwMode="auto">
          <a:xfrm>
            <a:off x="5105400" y="2490192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pm( )</a:t>
            </a:r>
          </a:p>
        </p:txBody>
      </p:sp>
      <p:sp>
        <p:nvSpPr>
          <p:cNvPr id="210974" name="Line 30"/>
          <p:cNvSpPr>
            <a:spLocks noChangeShapeType="1"/>
          </p:cNvSpPr>
          <p:nvPr/>
        </p:nvSpPr>
        <p:spPr bwMode="auto">
          <a:xfrm>
            <a:off x="5638800" y="2972792"/>
            <a:ext cx="2514600" cy="0"/>
          </a:xfrm>
          <a:prstGeom prst="line">
            <a:avLst/>
          </a:prstGeom>
          <a:noFill/>
          <a:ln w="38100" cap="sq">
            <a:solidFill>
              <a:srgbClr val="66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75" name="Line 31"/>
          <p:cNvSpPr>
            <a:spLocks noChangeShapeType="1"/>
          </p:cNvSpPr>
          <p:nvPr/>
        </p:nvSpPr>
        <p:spPr bwMode="auto">
          <a:xfrm>
            <a:off x="5638800" y="3037880"/>
            <a:ext cx="0" cy="4683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76" name="Line 32"/>
          <p:cNvSpPr>
            <a:spLocks noChangeShapeType="1"/>
          </p:cNvSpPr>
          <p:nvPr/>
        </p:nvSpPr>
        <p:spPr bwMode="auto">
          <a:xfrm rot="1272302" flipH="1">
            <a:off x="6229350" y="1145580"/>
            <a:ext cx="654050" cy="2454275"/>
          </a:xfrm>
          <a:prstGeom prst="line">
            <a:avLst/>
          </a:prstGeom>
          <a:noFill/>
          <a:ln w="38100" cap="sq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77" name="Line 33"/>
          <p:cNvSpPr>
            <a:spLocks noChangeShapeType="1"/>
          </p:cNvSpPr>
          <p:nvPr/>
        </p:nvSpPr>
        <p:spPr bwMode="auto">
          <a:xfrm>
            <a:off x="7315200" y="1450380"/>
            <a:ext cx="0" cy="990600"/>
          </a:xfrm>
          <a:prstGeom prst="line">
            <a:avLst/>
          </a:prstGeom>
          <a:noFill/>
          <a:ln w="38100" cap="sq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78" name="Line 34"/>
          <p:cNvSpPr>
            <a:spLocks noChangeShapeType="1"/>
          </p:cNvSpPr>
          <p:nvPr/>
        </p:nvSpPr>
        <p:spPr bwMode="auto">
          <a:xfrm rot="1740112" flipH="1">
            <a:off x="6032500" y="2158405"/>
            <a:ext cx="838200" cy="2070100"/>
          </a:xfrm>
          <a:prstGeom prst="line">
            <a:avLst/>
          </a:prstGeom>
          <a:noFill/>
          <a:ln w="38100" cap="sq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79" name="Line 35"/>
          <p:cNvSpPr>
            <a:spLocks noChangeShapeType="1"/>
          </p:cNvSpPr>
          <p:nvPr/>
        </p:nvSpPr>
        <p:spPr bwMode="auto">
          <a:xfrm>
            <a:off x="5638800" y="3963392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80" name="Text Box 36"/>
          <p:cNvSpPr txBox="1">
            <a:spLocks noChangeArrowheads="1"/>
          </p:cNvSpPr>
          <p:nvPr/>
        </p:nvSpPr>
        <p:spPr bwMode="auto">
          <a:xfrm>
            <a:off x="5067300" y="4147542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latin typeface="幼圆" charset="0"/>
                <a:ea typeface="幼圆" charset="0"/>
                <a:cs typeface="幼圆" charset="0"/>
              </a:rPr>
              <a:t>结</a:t>
            </a:r>
            <a:r>
              <a:rPr lang="en-US" altLang="zh-CN">
                <a:latin typeface="幼圆" charset="0"/>
                <a:ea typeface="幼圆" charset="0"/>
                <a:cs typeface="幼圆" charset="0"/>
              </a:rPr>
              <a:t>  </a:t>
            </a:r>
            <a:r>
              <a:rPr lang="zh-CN" altLang="en-US">
                <a:latin typeface="幼圆" charset="0"/>
                <a:ea typeface="幼圆" charset="0"/>
                <a:cs typeface="幼圆" charset="0"/>
              </a:rPr>
              <a:t>束</a:t>
            </a:r>
          </a:p>
        </p:txBody>
      </p:sp>
      <p:sp>
        <p:nvSpPr>
          <p:cNvPr id="210981" name="Text Box 37"/>
          <p:cNvSpPr txBox="1">
            <a:spLocks noChangeArrowheads="1"/>
          </p:cNvSpPr>
          <p:nvPr/>
        </p:nvSpPr>
        <p:spPr bwMode="auto">
          <a:xfrm>
            <a:off x="6507163" y="3284984"/>
            <a:ext cx="225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***************</a:t>
            </a:r>
          </a:p>
        </p:txBody>
      </p:sp>
      <p:sp>
        <p:nvSpPr>
          <p:cNvPr id="210982" name="Text Box 38"/>
          <p:cNvSpPr txBox="1">
            <a:spLocks noChangeArrowheads="1"/>
          </p:cNvSpPr>
          <p:nvPr/>
        </p:nvSpPr>
        <p:spPr bwMode="auto">
          <a:xfrm>
            <a:off x="6507163" y="3665984"/>
            <a:ext cx="174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Welcome</a:t>
            </a:r>
          </a:p>
        </p:txBody>
      </p:sp>
      <p:sp>
        <p:nvSpPr>
          <p:cNvPr id="210983" name="Text Box 39"/>
          <p:cNvSpPr txBox="1">
            <a:spLocks noChangeArrowheads="1"/>
          </p:cNvSpPr>
          <p:nvPr/>
        </p:nvSpPr>
        <p:spPr bwMode="auto">
          <a:xfrm>
            <a:off x="6507163" y="4137472"/>
            <a:ext cx="2255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***************</a:t>
            </a:r>
          </a:p>
        </p:txBody>
      </p:sp>
      <p:sp>
        <p:nvSpPr>
          <p:cNvPr id="210984" name="Text Box 40"/>
          <p:cNvSpPr txBox="1">
            <a:spLocks noChangeArrowheads="1"/>
          </p:cNvSpPr>
          <p:nvPr/>
        </p:nvSpPr>
        <p:spPr bwMode="auto">
          <a:xfrm>
            <a:off x="3719396" y="5458544"/>
            <a:ext cx="5181600" cy="1066800"/>
          </a:xfrm>
          <a:prstGeom prst="rect">
            <a:avLst/>
          </a:prstGeom>
          <a:solidFill>
            <a:srgbClr val="FFFFFF"/>
          </a:solidFill>
          <a:ln w="76200" cmpd="tri">
            <a:solidFill>
              <a:srgbClr val="FF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减少重复代码的编写</a:t>
            </a:r>
          </a:p>
        </p:txBody>
      </p:sp>
      <p:sp>
        <p:nvSpPr>
          <p:cNvPr id="210985" name="Text Box 41"/>
          <p:cNvSpPr txBox="1">
            <a:spLocks noChangeArrowheads="1"/>
          </p:cNvSpPr>
          <p:nvPr/>
        </p:nvSpPr>
        <p:spPr bwMode="auto">
          <a:xfrm>
            <a:off x="3707904" y="5989464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把复杂功能分解成若干简单功能</a:t>
            </a:r>
          </a:p>
        </p:txBody>
      </p:sp>
      <p:sp>
        <p:nvSpPr>
          <p:cNvPr id="210988" name="Text Box 44"/>
          <p:cNvSpPr txBox="1">
            <a:spLocks noChangeArrowheads="1"/>
          </p:cNvSpPr>
          <p:nvPr/>
        </p:nvSpPr>
        <p:spPr bwMode="auto">
          <a:xfrm>
            <a:off x="3575706" y="1340768"/>
            <a:ext cx="1284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楷体" pitchFamily="49" charset="-122"/>
                <a:ea typeface="楷体" pitchFamily="49" charset="-122"/>
                <a:cs typeface="楷体_GB2312" charset="0"/>
              </a:rPr>
              <a:t>子函数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</a:t>
            </a:r>
          </a:p>
        </p:txBody>
      </p:sp>
      <p:sp>
        <p:nvSpPr>
          <p:cNvPr id="210989" name="Text Box 45"/>
          <p:cNvSpPr txBox="1">
            <a:spLocks noChangeArrowheads="1"/>
          </p:cNvSpPr>
          <p:nvPr/>
        </p:nvSpPr>
        <p:spPr bwMode="auto">
          <a:xfrm>
            <a:off x="3575706" y="2852936"/>
            <a:ext cx="1284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楷体" pitchFamily="49" charset="-122"/>
                <a:ea typeface="楷体" pitchFamily="49" charset="-122"/>
                <a:cs typeface="楷体_GB2312" charset="0"/>
              </a:rPr>
              <a:t>子函数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</a:p>
        </p:txBody>
      </p:sp>
      <p:sp>
        <p:nvSpPr>
          <p:cNvPr id="210990" name="Text Box 46"/>
          <p:cNvSpPr txBox="1">
            <a:spLocks noChangeArrowheads="1"/>
          </p:cNvSpPr>
          <p:nvPr/>
        </p:nvSpPr>
        <p:spPr bwMode="auto">
          <a:xfrm>
            <a:off x="3635896" y="4293096"/>
            <a:ext cx="126669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楷体" pitchFamily="49" charset="-122"/>
                <a:ea typeface="楷体" pitchFamily="49" charset="-122"/>
                <a:cs typeface="楷体_GB2312" charset="0"/>
              </a:rPr>
              <a:t>主函数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09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09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094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094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0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0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0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0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0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0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0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0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0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0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0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0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0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0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0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10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09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09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09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09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09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09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09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09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09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09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09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109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09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109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109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09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6" dur="500"/>
                                        <p:tgtEl>
                                          <p:spTgt spid="2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9" dur="500"/>
                                        <p:tgtEl>
                                          <p:spTgt spid="2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2" dur="500"/>
                                        <p:tgtEl>
                                          <p:spTgt spid="2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7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2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7" dur="5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2" dur="5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7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2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7" dur="5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2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7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2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7" dur="500"/>
                                        <p:tgtEl>
                                          <p:spTgt spid="21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2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7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2" dur="500"/>
                                        <p:tgtEl>
                                          <p:spTgt spid="21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7" dur="500"/>
                                        <p:tgtEl>
                                          <p:spTgt spid="21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1" dur="500"/>
                                        <p:tgtEl>
                                          <p:spTgt spid="2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2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2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2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2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75" fill="hold"/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75" fill="hold"/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75" fill="hold"/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75" fill="hold"/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75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75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75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75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8" grpId="0" animBg="1"/>
      <p:bldP spid="210957" grpId="0" animBg="1"/>
      <p:bldP spid="210956" grpId="0" animBg="1"/>
      <p:bldP spid="210947" grpId="0" autoUpdateAnimBg="0"/>
      <p:bldP spid="210948" grpId="0" build="p" animBg="1" autoUpdateAnimBg="0"/>
      <p:bldP spid="210959" grpId="0" animBg="1"/>
      <p:bldP spid="210960" grpId="0" autoUpdateAnimBg="0"/>
      <p:bldP spid="210961" grpId="0" autoUpdateAnimBg="0"/>
      <p:bldP spid="210963" grpId="0" autoUpdateAnimBg="0"/>
      <p:bldP spid="210965" grpId="0" autoUpdateAnimBg="0"/>
      <p:bldP spid="210966" grpId="0" autoUpdateAnimBg="0"/>
      <p:bldP spid="210970" grpId="0" autoUpdateAnimBg="0"/>
      <p:bldP spid="210973" grpId="0" autoUpdateAnimBg="0"/>
      <p:bldP spid="210980" grpId="0" autoUpdateAnimBg="0"/>
      <p:bldP spid="210981" grpId="0" autoUpdateAnimBg="0"/>
      <p:bldP spid="210982" grpId="0" autoUpdateAnimBg="0"/>
      <p:bldP spid="210983" grpId="0" autoUpdateAnimBg="0"/>
      <p:bldP spid="210984" grpId="0" animBg="1" autoUpdateAnimBg="0"/>
      <p:bldP spid="210985" grpId="0" autoUpdateAnimBg="0"/>
      <p:bldP spid="210988" grpId="0" autoUpdateAnimBg="0"/>
      <p:bldP spid="210989" grpId="0" autoUpdateAnimBg="0"/>
      <p:bldP spid="21099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346448" y="5085424"/>
            <a:ext cx="4320000" cy="14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346448" y="2925016"/>
            <a:ext cx="4320000" cy="212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346448" y="1442393"/>
            <a:ext cx="432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79512" y="116632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读程序写结果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281708" y="620688"/>
            <a:ext cx="4457228" cy="6001643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#include &lt;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iostream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&gt;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using namespace 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std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楷体_GB2312" charset="0"/>
                <a:cs typeface="楷体_GB2312" charset="0"/>
              </a:rPr>
              <a:t>void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 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ps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()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{ 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	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cout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&lt;&lt;"\n***************";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楷体_GB2312" charset="0"/>
                <a:cs typeface="楷体_GB2312" charset="0"/>
              </a:rPr>
              <a:t>void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 pm() 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	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ps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();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	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cout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&lt;&lt;"\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nWelcome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";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	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ps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();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楷体_GB2312" charset="0"/>
                <a:cs typeface="楷体_GB2312" charset="0"/>
              </a:rPr>
              <a:t>int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 main() 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{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	pm( );   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} </a:t>
            </a:r>
          </a:p>
        </p:txBody>
      </p:sp>
      <p:sp>
        <p:nvSpPr>
          <p:cNvPr id="210988" name="Text Box 44"/>
          <p:cNvSpPr txBox="1">
            <a:spLocks noChangeArrowheads="1"/>
          </p:cNvSpPr>
          <p:nvPr/>
        </p:nvSpPr>
        <p:spPr bwMode="auto">
          <a:xfrm>
            <a:off x="3454610" y="1340768"/>
            <a:ext cx="1284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楷体" pitchFamily="49" charset="-122"/>
                <a:ea typeface="楷体" pitchFamily="49" charset="-122"/>
                <a:cs typeface="楷体_GB2312" charset="0"/>
              </a:rPr>
              <a:t>子函数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</a:t>
            </a:r>
          </a:p>
        </p:txBody>
      </p:sp>
      <p:sp>
        <p:nvSpPr>
          <p:cNvPr id="210989" name="Text Box 45"/>
          <p:cNvSpPr txBox="1">
            <a:spLocks noChangeArrowheads="1"/>
          </p:cNvSpPr>
          <p:nvPr/>
        </p:nvSpPr>
        <p:spPr bwMode="auto">
          <a:xfrm>
            <a:off x="3454610" y="2852936"/>
            <a:ext cx="1284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楷体" pitchFamily="49" charset="-122"/>
                <a:ea typeface="楷体" pitchFamily="49" charset="-122"/>
                <a:cs typeface="楷体_GB2312" charset="0"/>
              </a:rPr>
              <a:t>子函数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</a:p>
        </p:txBody>
      </p:sp>
      <p:sp>
        <p:nvSpPr>
          <p:cNvPr id="210990" name="Text Box 46"/>
          <p:cNvSpPr txBox="1">
            <a:spLocks noChangeArrowheads="1"/>
          </p:cNvSpPr>
          <p:nvPr/>
        </p:nvSpPr>
        <p:spPr bwMode="auto">
          <a:xfrm>
            <a:off x="3626131" y="5013176"/>
            <a:ext cx="1112805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楷体" pitchFamily="49" charset="-122"/>
                <a:ea typeface="楷体" pitchFamily="49" charset="-122"/>
                <a:cs typeface="楷体_GB2312" charset="0"/>
              </a:rPr>
              <a:t>主函数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4860032" y="2492896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执行过程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4666928" y="337666"/>
            <a:ext cx="3429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函数可嵌套调用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58952" y="836712"/>
            <a:ext cx="42935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子函数中调用了另一个子函数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4953000" y="2996952"/>
            <a:ext cx="14478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main()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553200" y="3000127"/>
            <a:ext cx="14478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pm()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8077200" y="2996952"/>
            <a:ext cx="14478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ps()</a:t>
            </a:r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>
            <a:off x="5334000" y="3304927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5334000" y="3381127"/>
            <a:ext cx="16002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>
            <a:off x="6934200" y="3381127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6" name="Line 32"/>
          <p:cNvSpPr>
            <a:spLocks noChangeShapeType="1"/>
          </p:cNvSpPr>
          <p:nvPr/>
        </p:nvSpPr>
        <p:spPr bwMode="auto">
          <a:xfrm flipV="1">
            <a:off x="7010400" y="3381127"/>
            <a:ext cx="1371600" cy="4572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8382000" y="3457327"/>
            <a:ext cx="0" cy="9906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>
            <a:off x="6934200" y="3990727"/>
            <a:ext cx="1447800" cy="4572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9" name="Line 35"/>
          <p:cNvSpPr>
            <a:spLocks noChangeShapeType="1"/>
          </p:cNvSpPr>
          <p:nvPr/>
        </p:nvSpPr>
        <p:spPr bwMode="auto">
          <a:xfrm>
            <a:off x="6934200" y="4066927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 flipV="1">
            <a:off x="6934200" y="3381127"/>
            <a:ext cx="1676400" cy="1219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8686800" y="3457327"/>
            <a:ext cx="0" cy="990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V="1">
            <a:off x="6934200" y="4524127"/>
            <a:ext cx="17526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3" name="Line 39"/>
          <p:cNvSpPr>
            <a:spLocks noChangeShapeType="1"/>
          </p:cNvSpPr>
          <p:nvPr/>
        </p:nvSpPr>
        <p:spPr bwMode="auto">
          <a:xfrm>
            <a:off x="6934200" y="4905127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>
            <a:off x="5334000" y="4143127"/>
            <a:ext cx="1447800" cy="1143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5334000" y="4295527"/>
            <a:ext cx="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4996408" y="5229200"/>
            <a:ext cx="1447800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</a:p>
        </p:txBody>
      </p:sp>
      <p:sp>
        <p:nvSpPr>
          <p:cNvPr id="61" name="Rectangle 43"/>
          <p:cNvSpPr>
            <a:spLocks noChangeArrowheads="1"/>
          </p:cNvSpPr>
          <p:nvPr/>
        </p:nvSpPr>
        <p:spPr bwMode="auto">
          <a:xfrm>
            <a:off x="5724128" y="5509798"/>
            <a:ext cx="2438400" cy="101554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2" name="Text Box 44"/>
          <p:cNvSpPr txBox="1">
            <a:spLocks noChangeArrowheads="1"/>
          </p:cNvSpPr>
          <p:nvPr/>
        </p:nvSpPr>
        <p:spPr bwMode="auto">
          <a:xfrm>
            <a:off x="5876528" y="5585998"/>
            <a:ext cx="2286000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楷体_GB2312" charset="0"/>
              <a:cs typeface="楷体_GB2312" charset="0"/>
            </a:endParaRPr>
          </a:p>
        </p:txBody>
      </p:sp>
      <p:sp>
        <p:nvSpPr>
          <p:cNvPr id="63" name="Text Box 45"/>
          <p:cNvSpPr txBox="1">
            <a:spLocks noChangeArrowheads="1"/>
          </p:cNvSpPr>
          <p:nvPr/>
        </p:nvSpPr>
        <p:spPr bwMode="auto">
          <a:xfrm>
            <a:off x="5800328" y="5585998"/>
            <a:ext cx="2286000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***************</a:t>
            </a:r>
          </a:p>
        </p:txBody>
      </p:sp>
      <p:sp>
        <p:nvSpPr>
          <p:cNvPr id="64" name="Text Box 46"/>
          <p:cNvSpPr txBox="1">
            <a:spLocks noChangeArrowheads="1"/>
          </p:cNvSpPr>
          <p:nvPr/>
        </p:nvSpPr>
        <p:spPr bwMode="auto">
          <a:xfrm>
            <a:off x="5800328" y="5805264"/>
            <a:ext cx="274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Welcome</a:t>
            </a:r>
          </a:p>
        </p:txBody>
      </p:sp>
      <p:sp>
        <p:nvSpPr>
          <p:cNvPr id="65" name="Text Box 47"/>
          <p:cNvSpPr txBox="1">
            <a:spLocks noChangeArrowheads="1"/>
          </p:cNvSpPr>
          <p:nvPr/>
        </p:nvSpPr>
        <p:spPr bwMode="auto">
          <a:xfrm>
            <a:off x="5800328" y="6229878"/>
            <a:ext cx="2286000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***************</a:t>
            </a:r>
          </a:p>
        </p:txBody>
      </p: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5148064" y="1268760"/>
            <a:ext cx="3962400" cy="1295400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  <a:extLst/>
        </p:spPr>
        <p:txBody>
          <a:bodyPr lIns="0" tIns="0" rIns="0" bIns="0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buClr>
                <a:srgbClr val="0000CC"/>
              </a:buClr>
              <a:buFont typeface="Wingdings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主函数能调用子函数</a:t>
            </a:r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algn="just" eaLnBrk="1" hangingPunct="1">
              <a:buClr>
                <a:srgbClr val="0000CC"/>
              </a:buClr>
              <a:buFont typeface="Wingdings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子函数能调用子函数</a:t>
            </a:r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algn="just" eaLnBrk="1" hangingPunct="1">
              <a:buClr>
                <a:srgbClr val="0000CC"/>
              </a:buClr>
              <a:buFont typeface="Wingdings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子函数不能调用主函数</a:t>
            </a:r>
          </a:p>
        </p:txBody>
      </p: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588224" y="3794962"/>
            <a:ext cx="848072" cy="27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200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ps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();</a:t>
            </a:r>
          </a:p>
        </p:txBody>
      </p:sp>
      <p:sp>
        <p:nvSpPr>
          <p:cNvPr id="69" name="Text Box 26"/>
          <p:cNvSpPr txBox="1">
            <a:spLocks noChangeArrowheads="1"/>
          </p:cNvSpPr>
          <p:nvPr/>
        </p:nvSpPr>
        <p:spPr bwMode="auto">
          <a:xfrm>
            <a:off x="4924400" y="3933056"/>
            <a:ext cx="1447800" cy="27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pm();</a:t>
            </a: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6588224" y="4526309"/>
            <a:ext cx="848072" cy="27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200" dirty="0" err="1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ps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charset="0"/>
                <a:cs typeface="楷体_GB2312" charset="0"/>
              </a:rPr>
              <a:t>();</a:t>
            </a:r>
          </a:p>
        </p:txBody>
      </p:sp>
      <p:sp>
        <p:nvSpPr>
          <p:cNvPr id="57" name="AutoShape 4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93552C4-0B38-4512-BD42-B57997CF4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477000"/>
            <a:ext cx="457200" cy="381000"/>
          </a:xfrm>
          <a:prstGeom prst="actionButtonBackPrevious">
            <a:avLst/>
          </a:prstGeom>
          <a:solidFill>
            <a:srgbClr val="CCCCFF"/>
          </a:solidFill>
          <a:ln w="1270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399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09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09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094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094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0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0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0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0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0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0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0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0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0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0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0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0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0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0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0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10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09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09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09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09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09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09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09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09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09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09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09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109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09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109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109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09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6" dur="500"/>
                                        <p:tgtEl>
                                          <p:spTgt spid="2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9" dur="500"/>
                                        <p:tgtEl>
                                          <p:spTgt spid="2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2" dur="500"/>
                                        <p:tgtEl>
                                          <p:spTgt spid="2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75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75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75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75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75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75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75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75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75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75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75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75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8" grpId="0" animBg="1"/>
      <p:bldP spid="210957" grpId="0" animBg="1"/>
      <p:bldP spid="210956" grpId="0" animBg="1"/>
      <p:bldP spid="210947" grpId="0" autoUpdateAnimBg="0"/>
      <p:bldP spid="210948" grpId="0" build="p" animBg="1" autoUpdateAnimBg="0"/>
      <p:bldP spid="210988" grpId="0" autoUpdateAnimBg="0"/>
      <p:bldP spid="210989" grpId="0" autoUpdateAnimBg="0"/>
      <p:bldP spid="210990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56" grpId="0" autoUpdateAnimBg="0"/>
      <p:bldP spid="61" grpId="0" animBg="1"/>
      <p:bldP spid="63" grpId="0" autoUpdateAnimBg="0"/>
      <p:bldP spid="64" grpId="0" autoUpdateAnimBg="0"/>
      <p:bldP spid="65" grpId="0" autoUpdateAnimBg="0"/>
      <p:bldP spid="66" grpId="0" build="p"/>
      <p:bldP spid="70" grpId="0" autoUpdateAnimBg="0"/>
      <p:bldP spid="69" grpId="0" autoUpdateAnimBg="0"/>
      <p:bldP spid="71" grpId="0" autoUpdateAnimBg="0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873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79388" y="980728"/>
            <a:ext cx="8963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1 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/>
              <a:t>编写子函数计算两个实型数之和 </a:t>
            </a:r>
            <a:endParaRPr lang="en-US" altLang="zh-CN" dirty="0"/>
          </a:p>
        </p:txBody>
      </p:sp>
      <p:sp>
        <p:nvSpPr>
          <p:cNvPr id="215058" name="Rectangle 18"/>
          <p:cNvSpPr>
            <a:spLocks noChangeArrowheads="1"/>
          </p:cNvSpPr>
          <p:nvPr/>
        </p:nvSpPr>
        <p:spPr bwMode="auto">
          <a:xfrm>
            <a:off x="381000" y="0"/>
            <a:ext cx="83058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kumimoji="0" lang="zh-CN" alt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定义函数</a:t>
            </a: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ltGray">
          <a:xfrm>
            <a:off x="11113" y="8366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ltGray">
          <a:xfrm>
            <a:off x="11113" y="9128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0" y="9128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26" name="Text Box 1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9388" y="1370385"/>
            <a:ext cx="41354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定义子函数</a:t>
            </a:r>
          </a:p>
        </p:txBody>
      </p:sp>
      <p:sp>
        <p:nvSpPr>
          <p:cNvPr id="27" name="Text Box 1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1730747"/>
            <a:ext cx="42799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如何编写子函数</a:t>
            </a:r>
          </a:p>
        </p:txBody>
      </p:sp>
      <p:sp>
        <p:nvSpPr>
          <p:cNvPr id="43" name="Text Box 80"/>
          <p:cNvSpPr txBox="1">
            <a:spLocks noChangeArrowheads="1"/>
          </p:cNvSpPr>
          <p:nvPr/>
        </p:nvSpPr>
        <p:spPr bwMode="auto">
          <a:xfrm>
            <a:off x="636588" y="2084760"/>
            <a:ext cx="4214812" cy="3683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zh-CN" altLang="en-US" dirty="0"/>
              <a:t>：挑出两个数中最大的数</a:t>
            </a:r>
          </a:p>
        </p:txBody>
      </p:sp>
      <p:sp>
        <p:nvSpPr>
          <p:cNvPr id="44" name="Text Box 81"/>
          <p:cNvSpPr txBox="1">
            <a:spLocks noChangeArrowheads="1"/>
          </p:cNvSpPr>
          <p:nvPr/>
        </p:nvSpPr>
        <p:spPr bwMode="auto">
          <a:xfrm>
            <a:off x="635000" y="2430319"/>
            <a:ext cx="2774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用主函数编写</a:t>
            </a:r>
          </a:p>
        </p:txBody>
      </p:sp>
      <p:sp>
        <p:nvSpPr>
          <p:cNvPr id="45" name="Text Box 85"/>
          <p:cNvSpPr txBox="1">
            <a:spLocks noChangeArrowheads="1"/>
          </p:cNvSpPr>
          <p:nvPr/>
        </p:nvSpPr>
        <p:spPr bwMode="auto">
          <a:xfrm>
            <a:off x="144016" y="2822802"/>
            <a:ext cx="3797300" cy="3660746"/>
          </a:xfrm>
          <a:prstGeom prst="rect">
            <a:avLst/>
          </a:prstGeom>
          <a:noFill/>
          <a:ln w="381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72000" eaLnBrk="1" hangingPunct="1">
              <a:lnSpc>
                <a:spcPts val="3100"/>
              </a:lnSpc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main( )</a:t>
            </a:r>
          </a:p>
          <a:p>
            <a:pPr marL="72000" eaLnBrk="1" hangingPunct="1">
              <a:lnSpc>
                <a:spcPts val="3100"/>
              </a:lnSpc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 </a:t>
            </a:r>
          </a:p>
          <a:p>
            <a:pPr marL="72000" eaLnBrk="1" hangingPunct="1">
              <a:lnSpc>
                <a:spcPts val="3100"/>
              </a:lnSpc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x,y,z</a:t>
            </a:r>
            <a:r>
              <a:rPr lang="en-US" altLang="zh-CN" dirty="0">
                <a:latin typeface="Arial" charset="0"/>
                <a:ea typeface="宋体" charset="0"/>
              </a:rPr>
              <a:t>;</a:t>
            </a:r>
          </a:p>
          <a:p>
            <a:pPr marL="72000" eaLnBrk="1" hangingPunct="1">
              <a:lnSpc>
                <a:spcPts val="3100"/>
              </a:lnSpc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cin</a:t>
            </a:r>
            <a:r>
              <a:rPr lang="en-US" altLang="zh-CN" dirty="0">
                <a:latin typeface="Arial" charset="0"/>
                <a:ea typeface="宋体" charset="0"/>
              </a:rPr>
              <a:t>&gt;&gt;x&gt;&gt;y;</a:t>
            </a:r>
          </a:p>
          <a:p>
            <a:pPr marL="72000" eaLnBrk="1" hangingPunct="1">
              <a:lnSpc>
                <a:spcPts val="3100"/>
              </a:lnSpc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if(x&gt;y)z=x;</a:t>
            </a:r>
          </a:p>
          <a:p>
            <a:pPr marL="72000" eaLnBrk="1" hangingPunct="1">
              <a:lnSpc>
                <a:spcPts val="3100"/>
              </a:lnSpc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else z=y;</a:t>
            </a:r>
          </a:p>
          <a:p>
            <a:pPr marL="72000" eaLnBrk="1" hangingPunct="1">
              <a:lnSpc>
                <a:spcPts val="3100"/>
              </a:lnSpc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latin typeface="Arial" charset="0"/>
                <a:ea typeface="宋体" charset="0"/>
              </a:rPr>
              <a:t>&lt;&lt;z;</a:t>
            </a:r>
          </a:p>
          <a:p>
            <a:pPr marL="72000" eaLnBrk="1" hangingPunct="1">
              <a:lnSpc>
                <a:spcPts val="3100"/>
              </a:lnSpc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return 0; </a:t>
            </a:r>
          </a:p>
          <a:p>
            <a:pPr marL="72000" eaLnBrk="1" hangingPunct="1">
              <a:lnSpc>
                <a:spcPts val="3100"/>
              </a:lnSpc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 }</a:t>
            </a:r>
          </a:p>
        </p:txBody>
      </p:sp>
      <p:sp>
        <p:nvSpPr>
          <p:cNvPr id="46" name="Text Box 86"/>
          <p:cNvSpPr txBox="1">
            <a:spLocks noChangeArrowheads="1"/>
          </p:cNvSpPr>
          <p:nvPr/>
        </p:nvSpPr>
        <p:spPr bwMode="auto">
          <a:xfrm>
            <a:off x="4498975" y="2432422"/>
            <a:ext cx="2952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用子函数编写</a:t>
            </a:r>
          </a:p>
        </p:txBody>
      </p:sp>
      <p:sp>
        <p:nvSpPr>
          <p:cNvPr id="47" name="Rectangle 88"/>
          <p:cNvSpPr>
            <a:spLocks noChangeArrowheads="1"/>
          </p:cNvSpPr>
          <p:nvPr/>
        </p:nvSpPr>
        <p:spPr bwMode="auto">
          <a:xfrm>
            <a:off x="2693280" y="3891260"/>
            <a:ext cx="1511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仿宋" pitchFamily="49" charset="-122"/>
              </a:rPr>
              <a:t>数据输入</a:t>
            </a:r>
          </a:p>
        </p:txBody>
      </p:sp>
      <p:sp>
        <p:nvSpPr>
          <p:cNvPr id="48" name="Rectangle 89"/>
          <p:cNvSpPr>
            <a:spLocks noChangeArrowheads="1"/>
          </p:cNvSpPr>
          <p:nvPr/>
        </p:nvSpPr>
        <p:spPr bwMode="auto">
          <a:xfrm>
            <a:off x="2692523" y="4590737"/>
            <a:ext cx="1439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仿宋" pitchFamily="49" charset="-122"/>
              </a:rPr>
              <a:t>数据处理</a:t>
            </a:r>
          </a:p>
        </p:txBody>
      </p:sp>
      <p:sp>
        <p:nvSpPr>
          <p:cNvPr id="49" name="Rectangle 90"/>
          <p:cNvSpPr>
            <a:spLocks noChangeArrowheads="1"/>
          </p:cNvSpPr>
          <p:nvPr/>
        </p:nvSpPr>
        <p:spPr bwMode="auto">
          <a:xfrm>
            <a:off x="2692523" y="5101358"/>
            <a:ext cx="1439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仿宋" pitchFamily="49" charset="-122"/>
              </a:rPr>
              <a:t>数据输出</a:t>
            </a:r>
          </a:p>
        </p:txBody>
      </p:sp>
      <p:sp>
        <p:nvSpPr>
          <p:cNvPr id="52" name="AutoShape 97"/>
          <p:cNvSpPr>
            <a:spLocks noChangeArrowheads="1"/>
          </p:cNvSpPr>
          <p:nvPr/>
        </p:nvSpPr>
        <p:spPr bwMode="auto">
          <a:xfrm>
            <a:off x="964034" y="4402509"/>
            <a:ext cx="1692797" cy="756000"/>
          </a:xfrm>
          <a:prstGeom prst="rightArrowCallout">
            <a:avLst>
              <a:gd name="adj1" fmla="val 0"/>
              <a:gd name="adj2" fmla="val 0"/>
              <a:gd name="adj3" fmla="val 0"/>
              <a:gd name="adj4" fmla="val 100000"/>
            </a:avLst>
          </a:prstGeom>
          <a:noFill/>
          <a:ln w="28575" cap="sq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4104456" y="2852936"/>
            <a:ext cx="4895528" cy="3661200"/>
          </a:xfrm>
          <a:prstGeom prst="rect">
            <a:avLst/>
          </a:prstGeom>
          <a:noFill/>
          <a:ln w="381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72000" eaLnBrk="1" hangingPunct="1">
              <a:lnSpc>
                <a:spcPts val="3500"/>
              </a:lnSpc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max(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x,int</a:t>
            </a:r>
            <a:r>
              <a:rPr lang="en-US" altLang="zh-CN" dirty="0">
                <a:latin typeface="Arial" charset="0"/>
                <a:ea typeface="宋体" charset="0"/>
              </a:rPr>
              <a:t> y) </a:t>
            </a:r>
          </a:p>
          <a:p>
            <a:pPr marL="72000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 </a:t>
            </a:r>
          </a:p>
          <a:p>
            <a:pPr marL="72000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 z;</a:t>
            </a:r>
          </a:p>
          <a:p>
            <a:pPr marL="72000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if(x&gt;y) z=x;</a:t>
            </a:r>
          </a:p>
          <a:p>
            <a:pPr marL="72000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else z=y;</a:t>
            </a:r>
          </a:p>
          <a:p>
            <a:pPr marL="72000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return  z; </a:t>
            </a:r>
          </a:p>
          <a:p>
            <a:pPr marL="72000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54" name="Text Box 70"/>
          <p:cNvSpPr txBox="1">
            <a:spLocks noChangeArrowheads="1"/>
          </p:cNvSpPr>
          <p:nvPr/>
        </p:nvSpPr>
        <p:spPr bwMode="auto">
          <a:xfrm>
            <a:off x="6768752" y="2860431"/>
            <a:ext cx="255577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形式参数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342900" indent="-342900" algn="just" eaLnBrk="1" hangingPunct="1"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用于接收数据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342900" indent="-342900" algn="just" eaLnBrk="1" hangingPunct="1"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起输入的作用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6" name="Rectangle 99"/>
          <p:cNvSpPr>
            <a:spLocks noChangeArrowheads="1"/>
          </p:cNvSpPr>
          <p:nvPr/>
        </p:nvSpPr>
        <p:spPr bwMode="auto">
          <a:xfrm>
            <a:off x="6878016" y="4166896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66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仿宋" pitchFamily="49" charset="-122"/>
              </a:rPr>
              <a:t>数据处理</a:t>
            </a:r>
          </a:p>
        </p:txBody>
      </p:sp>
      <p:sp>
        <p:nvSpPr>
          <p:cNvPr id="59" name="Text Box 70"/>
          <p:cNvSpPr txBox="1">
            <a:spLocks noChangeArrowheads="1"/>
          </p:cNvSpPr>
          <p:nvPr/>
        </p:nvSpPr>
        <p:spPr bwMode="auto">
          <a:xfrm>
            <a:off x="6365089" y="4765143"/>
            <a:ext cx="277732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程序流程返回调用函数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函数值是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中的值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起输出的作用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54CC903-24C5-4393-A21E-47AE2166515D}"/>
              </a:ext>
            </a:extLst>
          </p:cNvPr>
          <p:cNvCxnSpPr>
            <a:cxnSpLocks/>
          </p:cNvCxnSpPr>
          <p:nvPr/>
        </p:nvCxnSpPr>
        <p:spPr bwMode="auto">
          <a:xfrm>
            <a:off x="1036042" y="4323308"/>
            <a:ext cx="2808312" cy="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1834BD7-C79C-49E5-98FC-2DC925CDDE84}"/>
              </a:ext>
            </a:extLst>
          </p:cNvPr>
          <p:cNvCxnSpPr>
            <a:cxnSpLocks/>
          </p:cNvCxnSpPr>
          <p:nvPr/>
        </p:nvCxnSpPr>
        <p:spPr bwMode="auto">
          <a:xfrm>
            <a:off x="1036042" y="5547444"/>
            <a:ext cx="2808312" cy="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AutoShape 97">
            <a:extLst>
              <a:ext uri="{FF2B5EF4-FFF2-40B4-BE49-F238E27FC236}">
                <a16:creationId xmlns:a16="http://schemas.microsoft.com/office/drawing/2014/main" id="{A4CBBD57-21EF-409D-9068-FEEDA6CD3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6" y="4076515"/>
            <a:ext cx="1692797" cy="684000"/>
          </a:xfrm>
          <a:prstGeom prst="rightArrowCallout">
            <a:avLst>
              <a:gd name="adj1" fmla="val 0"/>
              <a:gd name="adj2" fmla="val 0"/>
              <a:gd name="adj3" fmla="val 0"/>
              <a:gd name="adj4" fmla="val 100000"/>
            </a:avLst>
          </a:prstGeom>
          <a:noFill/>
          <a:ln w="28575" cap="sq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5D2CC0A-62E6-4247-9B83-E739ADA3EC3A}"/>
              </a:ext>
            </a:extLst>
          </p:cNvPr>
          <p:cNvCxnSpPr>
            <a:cxnSpLocks/>
          </p:cNvCxnSpPr>
          <p:nvPr/>
        </p:nvCxnSpPr>
        <p:spPr bwMode="auto">
          <a:xfrm>
            <a:off x="5365104" y="3263305"/>
            <a:ext cx="1260749" cy="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6D187CF-0C1C-4A30-A4A0-6CD734B21C24}"/>
              </a:ext>
            </a:extLst>
          </p:cNvPr>
          <p:cNvCxnSpPr>
            <a:cxnSpLocks/>
          </p:cNvCxnSpPr>
          <p:nvPr/>
        </p:nvCxnSpPr>
        <p:spPr bwMode="auto">
          <a:xfrm>
            <a:off x="4933056" y="5150262"/>
            <a:ext cx="1331193" cy="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 autoUpdateAnimBg="0"/>
      <p:bldP spid="26" grpId="0" autoUpdateAnimBg="0"/>
      <p:bldP spid="27" grpId="0" autoUpdateAnimBg="0"/>
      <p:bldP spid="43" grpId="0" animBg="1" autoUpdateAnimBg="0"/>
      <p:bldP spid="44" grpId="0" autoUpdateAnimBg="0"/>
      <p:bldP spid="45" grpId="0" uiExpand="1" build="p" animBg="1" autoUpdateAnimBg="0"/>
      <p:bldP spid="46" grpId="0" autoUpdateAnimBg="0"/>
      <p:bldP spid="47" grpId="0" autoUpdateAnimBg="0"/>
      <p:bldP spid="48" grpId="0" autoUpdateAnimBg="0"/>
      <p:bldP spid="49" grpId="0" autoUpdateAnimBg="0"/>
      <p:bldP spid="52" grpId="0" animBg="1"/>
      <p:bldP spid="53" grpId="0" build="p" animBg="1" autoUpdateAnimBg="0"/>
      <p:bldP spid="54" grpId="0" build="p"/>
      <p:bldP spid="56" grpId="0" autoUpdateAnimBg="0"/>
      <p:bldP spid="59" grpId="0" build="p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>
            <a:spLocks noChangeArrowheads="1"/>
          </p:cNvSpPr>
          <p:nvPr/>
        </p:nvSpPr>
        <p:spPr bwMode="auto">
          <a:xfrm rot="-5400000">
            <a:off x="745456" y="3268662"/>
            <a:ext cx="3492500" cy="4283075"/>
          </a:xfrm>
          <a:prstGeom prst="homePlate">
            <a:avLst>
              <a:gd name="adj" fmla="val 655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24667" name="Text Box 59"/>
          <p:cNvSpPr txBox="1">
            <a:spLocks noChangeArrowheads="1"/>
          </p:cNvSpPr>
          <p:nvPr/>
        </p:nvSpPr>
        <p:spPr bwMode="auto">
          <a:xfrm>
            <a:off x="755451" y="4099768"/>
            <a:ext cx="32400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）参数传递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的值给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b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的值给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324668" name="Line 60"/>
          <p:cNvSpPr>
            <a:spLocks noChangeShapeType="1"/>
          </p:cNvSpPr>
          <p:nvPr/>
        </p:nvSpPr>
        <p:spPr bwMode="auto">
          <a:xfrm>
            <a:off x="1645568" y="1716088"/>
            <a:ext cx="0" cy="3873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24669" name="Text Box 61"/>
          <p:cNvSpPr txBox="1">
            <a:spLocks noChangeArrowheads="1"/>
          </p:cNvSpPr>
          <p:nvPr/>
        </p:nvSpPr>
        <p:spPr bwMode="auto">
          <a:xfrm>
            <a:off x="851818" y="2019300"/>
            <a:ext cx="1887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c=max(</a:t>
            </a:r>
            <a:r>
              <a:rPr lang="en-US" altLang="zh-CN" dirty="0" err="1">
                <a:latin typeface="Arial" charset="0"/>
                <a:ea typeface="楷体_GB2312" charset="0"/>
                <a:cs typeface="楷体_GB2312" charset="0"/>
              </a:rPr>
              <a:t>a,b</a:t>
            </a:r>
            <a:r>
              <a:rPr lang="en-US" altLang="zh-CN" dirty="0">
                <a:latin typeface="Arial" charset="0"/>
                <a:ea typeface="楷体_GB2312" charset="0"/>
                <a:cs typeface="楷体_GB2312" charset="0"/>
              </a:rPr>
              <a:t>);</a:t>
            </a:r>
          </a:p>
        </p:txBody>
      </p:sp>
      <p:sp>
        <p:nvSpPr>
          <p:cNvPr id="324670" name="Line 62"/>
          <p:cNvSpPr>
            <a:spLocks noChangeShapeType="1"/>
          </p:cNvSpPr>
          <p:nvPr/>
        </p:nvSpPr>
        <p:spPr bwMode="auto">
          <a:xfrm>
            <a:off x="1658268" y="2414588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24671" name="Text Box 63"/>
          <p:cNvSpPr txBox="1">
            <a:spLocks noChangeArrowheads="1"/>
          </p:cNvSpPr>
          <p:nvPr/>
        </p:nvSpPr>
        <p:spPr bwMode="auto">
          <a:xfrm>
            <a:off x="1156618" y="2882900"/>
            <a:ext cx="113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</a:p>
        </p:txBody>
      </p:sp>
      <p:sp>
        <p:nvSpPr>
          <p:cNvPr id="324672" name="Text Box 64"/>
          <p:cNvSpPr txBox="1">
            <a:spLocks noChangeArrowheads="1"/>
          </p:cNvSpPr>
          <p:nvPr/>
        </p:nvSpPr>
        <p:spPr bwMode="auto">
          <a:xfrm>
            <a:off x="2483768" y="1323975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子函数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max</a:t>
            </a:r>
          </a:p>
        </p:txBody>
      </p:sp>
      <p:sp>
        <p:nvSpPr>
          <p:cNvPr id="324673" name="Line 65"/>
          <p:cNvSpPr>
            <a:spLocks noChangeShapeType="1"/>
          </p:cNvSpPr>
          <p:nvPr/>
        </p:nvSpPr>
        <p:spPr bwMode="auto">
          <a:xfrm>
            <a:off x="3228305" y="1874838"/>
            <a:ext cx="0" cy="1079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24674" name="Line 66"/>
          <p:cNvSpPr>
            <a:spLocks noChangeShapeType="1"/>
          </p:cNvSpPr>
          <p:nvPr/>
        </p:nvSpPr>
        <p:spPr bwMode="auto">
          <a:xfrm rot="20773747" flipV="1">
            <a:off x="2101180" y="1893888"/>
            <a:ext cx="1046163" cy="730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24675" name="Line 67"/>
          <p:cNvSpPr>
            <a:spLocks noChangeShapeType="1"/>
          </p:cNvSpPr>
          <p:nvPr/>
        </p:nvSpPr>
        <p:spPr bwMode="auto">
          <a:xfrm flipH="1" flipV="1">
            <a:off x="1604293" y="2393950"/>
            <a:ext cx="1481137" cy="5857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24676" name="Text Box 68"/>
          <p:cNvSpPr txBox="1">
            <a:spLocks noChangeArrowheads="1"/>
          </p:cNvSpPr>
          <p:nvPr/>
        </p:nvSpPr>
        <p:spPr bwMode="auto">
          <a:xfrm>
            <a:off x="2736180" y="2882900"/>
            <a:ext cx="15888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a typeface="楷体_GB2312" pitchFamily="49" charset="-122"/>
              </a:rPr>
              <a:t>return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zh-CN" dirty="0">
                <a:ea typeface="楷体_GB2312" pitchFamily="49" charset="-122"/>
              </a:rPr>
              <a:t> }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324677" name="Rectangle 69"/>
          <p:cNvSpPr>
            <a:spLocks noChangeArrowheads="1"/>
          </p:cNvSpPr>
          <p:nvPr/>
        </p:nvSpPr>
        <p:spPr bwMode="auto">
          <a:xfrm>
            <a:off x="6404880" y="2744968"/>
            <a:ext cx="1812925" cy="3960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24678" name="Text Box 70"/>
          <p:cNvSpPr txBox="1">
            <a:spLocks noChangeArrowheads="1"/>
          </p:cNvSpPr>
          <p:nvPr/>
        </p:nvSpPr>
        <p:spPr bwMode="auto">
          <a:xfrm>
            <a:off x="423192" y="3722688"/>
            <a:ext cx="54489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调用函数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，程序流程转到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</a:p>
        </p:txBody>
      </p:sp>
      <p:sp>
        <p:nvSpPr>
          <p:cNvPr id="324679" name="Text Box 71"/>
          <p:cNvSpPr txBox="1">
            <a:spLocks noChangeArrowheads="1"/>
          </p:cNvSpPr>
          <p:nvPr/>
        </p:nvSpPr>
        <p:spPr bwMode="auto">
          <a:xfrm>
            <a:off x="974055" y="1325563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_GB2312" charset="0"/>
              </a:rPr>
              <a:t>主函数</a:t>
            </a:r>
          </a:p>
        </p:txBody>
      </p:sp>
      <p:sp>
        <p:nvSpPr>
          <p:cNvPr id="324680" name="Text Box 72"/>
          <p:cNvSpPr txBox="1">
            <a:spLocks noChangeArrowheads="1"/>
          </p:cNvSpPr>
          <p:nvPr/>
        </p:nvSpPr>
        <p:spPr bwMode="auto">
          <a:xfrm>
            <a:off x="611832" y="6284168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执行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c=3;</a:t>
            </a:r>
          </a:p>
        </p:txBody>
      </p:sp>
      <p:sp>
        <p:nvSpPr>
          <p:cNvPr id="324682" name="Text Box 74"/>
          <p:cNvSpPr txBox="1">
            <a:spLocks noChangeArrowheads="1"/>
          </p:cNvSpPr>
          <p:nvPr/>
        </p:nvSpPr>
        <p:spPr bwMode="auto">
          <a:xfrm>
            <a:off x="2771576" y="445695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x=1</a:t>
            </a:r>
          </a:p>
        </p:txBody>
      </p:sp>
      <p:sp>
        <p:nvSpPr>
          <p:cNvPr id="324683" name="Text Box 75"/>
          <p:cNvSpPr txBox="1">
            <a:spLocks noChangeArrowheads="1"/>
          </p:cNvSpPr>
          <p:nvPr/>
        </p:nvSpPr>
        <p:spPr bwMode="auto">
          <a:xfrm>
            <a:off x="2771576" y="4815730"/>
            <a:ext cx="12969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y=3</a:t>
            </a:r>
          </a:p>
        </p:txBody>
      </p:sp>
      <p:sp>
        <p:nvSpPr>
          <p:cNvPr id="324684" name="Text Box 76"/>
          <p:cNvSpPr txBox="1">
            <a:spLocks noChangeArrowheads="1"/>
          </p:cNvSpPr>
          <p:nvPr/>
        </p:nvSpPr>
        <p:spPr bwMode="auto">
          <a:xfrm>
            <a:off x="755576" y="5133230"/>
            <a:ext cx="32400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）执行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函数</a:t>
            </a:r>
          </a:p>
        </p:txBody>
      </p:sp>
      <p:sp>
        <p:nvSpPr>
          <p:cNvPr id="324685" name="Text Box 77"/>
          <p:cNvSpPr txBox="1">
            <a:spLocks noChangeArrowheads="1"/>
          </p:cNvSpPr>
          <p:nvPr/>
        </p:nvSpPr>
        <p:spPr bwMode="auto">
          <a:xfrm>
            <a:off x="3636441" y="513323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z=3</a:t>
            </a:r>
          </a:p>
        </p:txBody>
      </p:sp>
      <p:sp>
        <p:nvSpPr>
          <p:cNvPr id="324686" name="Text Box 78"/>
          <p:cNvSpPr txBox="1">
            <a:spLocks noChangeArrowheads="1"/>
          </p:cNvSpPr>
          <p:nvPr/>
        </p:nvSpPr>
        <p:spPr bwMode="auto">
          <a:xfrm>
            <a:off x="755451" y="5565030"/>
            <a:ext cx="39258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）执行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返回主函数，函数值为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5437175" y="497234"/>
            <a:ext cx="3599321" cy="6001643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#include &lt;iostream&gt;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main( )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a=1,b=3,c;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max(</a:t>
            </a:r>
            <a:r>
              <a:rPr lang="en-US" altLang="zh-CN" dirty="0" err="1">
                <a:latin typeface="Arial" charset="0"/>
                <a:ea typeface="宋体" charset="0"/>
              </a:rPr>
              <a:t>int,int</a:t>
            </a:r>
            <a:r>
              <a:rPr lang="en-US" altLang="zh-CN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c=max(</a:t>
            </a:r>
            <a:r>
              <a:rPr lang="en-US" altLang="zh-CN" dirty="0" err="1">
                <a:latin typeface="Arial" charset="0"/>
                <a:ea typeface="宋体" charset="0"/>
              </a:rPr>
              <a:t>a,b</a:t>
            </a:r>
            <a:r>
              <a:rPr lang="en-US" altLang="zh-CN" dirty="0">
                <a:latin typeface="Arial" charset="0"/>
                <a:ea typeface="宋体" charset="0"/>
              </a:rPr>
              <a:t>);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latin typeface="Arial" charset="0"/>
                <a:ea typeface="宋体" charset="0"/>
              </a:rPr>
              <a:t>&lt;&lt;c;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 }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max(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x,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y)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 z;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if(x&gt;y) z=x;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else z=y;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latin typeface="Arial" charset="0"/>
                <a:ea typeface="宋体" charset="0"/>
              </a:rPr>
              <a:t>  z;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9" name="Text Box 1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19100" y="215979"/>
            <a:ext cx="567776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读程序写运行结果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a typeface="+mn-ea"/>
              </a:rPr>
              <a:t>要求总结</a:t>
            </a:r>
            <a:r>
              <a:rPr lang="en-US" altLang="zh-CN" dirty="0">
                <a:solidFill>
                  <a:schemeClr val="tx1"/>
                </a:solidFill>
                <a:ea typeface="+mn-ea"/>
              </a:rPr>
              <a:t>:1.</a:t>
            </a:r>
            <a:r>
              <a:rPr lang="zh-CN" altLang="en-US" dirty="0">
                <a:solidFill>
                  <a:schemeClr val="tx1"/>
                </a:solidFill>
                <a:ea typeface="+mn-ea"/>
              </a:rPr>
              <a:t>子函数如何接收数据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  <a:ea typeface="+mn-ea"/>
              </a:rPr>
              <a:t>                2.</a:t>
            </a:r>
            <a:r>
              <a:rPr lang="zh-CN" altLang="en-US" dirty="0">
                <a:solidFill>
                  <a:schemeClr val="tx1"/>
                </a:solidFill>
                <a:ea typeface="+mn-ea"/>
              </a:rPr>
              <a:t>子函数如何返回结果</a:t>
            </a:r>
          </a:p>
        </p:txBody>
      </p:sp>
      <p:sp>
        <p:nvSpPr>
          <p:cNvPr id="40" name="Text Box 70"/>
          <p:cNvSpPr txBox="1">
            <a:spLocks noChangeArrowheads="1"/>
          </p:cNvSpPr>
          <p:nvPr/>
        </p:nvSpPr>
        <p:spPr bwMode="auto">
          <a:xfrm>
            <a:off x="486693" y="3267075"/>
            <a:ext cx="3319462" cy="461963"/>
          </a:xfrm>
          <a:prstGeom prst="rect">
            <a:avLst/>
          </a:prstGeom>
          <a:noFill/>
          <a:ln w="38100">
            <a:noFill/>
            <a:prstDash val="sysDot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执行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c=max(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的过程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50" name="Rectangle 15">
            <a:extLst>
              <a:ext uri="{FF2B5EF4-FFF2-40B4-BE49-F238E27FC236}">
                <a16:creationId xmlns:a16="http://schemas.microsoft.com/office/drawing/2014/main" id="{4CA44278-9408-47B4-BCE7-3B9443F6A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755" y="4294684"/>
            <a:ext cx="1247725" cy="57792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rIns="180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51" name="Text Box 37">
            <a:extLst>
              <a:ext uri="{FF2B5EF4-FFF2-40B4-BE49-F238E27FC236}">
                <a16:creationId xmlns:a16="http://schemas.microsoft.com/office/drawing/2014/main" id="{32244FCE-951B-4ACC-A065-ADADF6A77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4755" y="4293096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4" dur="500"/>
                                        <p:tgtEl>
                                          <p:spTgt spid="3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9" dur="500"/>
                                        <p:tgtEl>
                                          <p:spTgt spid="32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4" dur="500"/>
                                        <p:tgtEl>
                                          <p:spTgt spid="3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9" dur="500"/>
                                        <p:tgtEl>
                                          <p:spTgt spid="32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32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9" dur="500"/>
                                        <p:tgtEl>
                                          <p:spTgt spid="32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4" dur="500"/>
                                        <p:tgtEl>
                                          <p:spTgt spid="32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9" dur="500"/>
                                        <p:tgtEl>
                                          <p:spTgt spid="32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4" dur="500"/>
                                        <p:tgtEl>
                                          <p:spTgt spid="32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24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24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2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2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0" dur="500"/>
                                        <p:tgtEl>
                                          <p:spTgt spid="324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5" dur="500"/>
                                        <p:tgtEl>
                                          <p:spTgt spid="324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0" dur="500"/>
                                        <p:tgtEl>
                                          <p:spTgt spid="324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5" dur="500"/>
                                        <p:tgtEl>
                                          <p:spTgt spid="324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0" dur="500"/>
                                        <p:tgtEl>
                                          <p:spTgt spid="32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5" dur="500"/>
                                        <p:tgtEl>
                                          <p:spTgt spid="324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0" dur="500"/>
                                        <p:tgtEl>
                                          <p:spTgt spid="32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5" dur="500"/>
                                        <p:tgtEl>
                                          <p:spTgt spid="32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0" dur="500"/>
                                        <p:tgtEl>
                                          <p:spTgt spid="324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5" dur="500"/>
                                        <p:tgtEl>
                                          <p:spTgt spid="324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0" dur="500"/>
                                        <p:tgtEl>
                                          <p:spTgt spid="3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4667" grpId="0" build="p" autoUpdateAnimBg="0"/>
      <p:bldP spid="324669" grpId="0" autoUpdateAnimBg="0"/>
      <p:bldP spid="324671" grpId="0" autoUpdateAnimBg="0"/>
      <p:bldP spid="324672" grpId="0" autoUpdateAnimBg="0"/>
      <p:bldP spid="324676" grpId="0" autoUpdateAnimBg="0"/>
      <p:bldP spid="324677" grpId="0" animBg="1"/>
      <p:bldP spid="324678" grpId="0" build="p" autoUpdateAnimBg="0"/>
      <p:bldP spid="324679" grpId="0" autoUpdateAnimBg="0"/>
      <p:bldP spid="324680" grpId="0" autoUpdateAnimBg="0"/>
      <p:bldP spid="324682" grpId="0" build="p" autoUpdateAnimBg="0"/>
      <p:bldP spid="324683" grpId="0" build="p" autoUpdateAnimBg="0"/>
      <p:bldP spid="324684" grpId="0" build="p" autoUpdateAnimBg="0"/>
      <p:bldP spid="324685" grpId="0" build="p" autoUpdateAnimBg="0"/>
      <p:bldP spid="324686" grpId="0" build="p" autoUpdateAnimBg="0"/>
      <p:bldP spid="38" grpId="0" build="p" animBg="1" autoUpdateAnimBg="0"/>
      <p:bldP spid="39" grpId="0" build="p"/>
      <p:bldP spid="40" grpId="0" animBg="1" autoUpdateAnimBg="0"/>
      <p:bldP spid="50" grpId="0" animBg="1"/>
      <p:bldP spid="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67" name="Text Box 59"/>
          <p:cNvSpPr txBox="1">
            <a:spLocks noChangeArrowheads="1"/>
          </p:cNvSpPr>
          <p:nvPr/>
        </p:nvSpPr>
        <p:spPr bwMode="auto">
          <a:xfrm>
            <a:off x="107504" y="1197008"/>
            <a:ext cx="32400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参数传递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的值给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b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的值给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324678" name="Text Box 70"/>
          <p:cNvSpPr txBox="1">
            <a:spLocks noChangeArrowheads="1"/>
          </p:cNvSpPr>
          <p:nvPr/>
        </p:nvSpPr>
        <p:spPr bwMode="auto">
          <a:xfrm>
            <a:off x="198431" y="807351"/>
            <a:ext cx="5147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主函数执行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max(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),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调用函数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</a:p>
        </p:txBody>
      </p:sp>
      <p:sp>
        <p:nvSpPr>
          <p:cNvPr id="324682" name="Text Box 74"/>
          <p:cNvSpPr txBox="1">
            <a:spLocks noChangeArrowheads="1"/>
          </p:cNvSpPr>
          <p:nvPr/>
        </p:nvSpPr>
        <p:spPr bwMode="auto">
          <a:xfrm>
            <a:off x="2123629" y="155419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x=1</a:t>
            </a:r>
          </a:p>
        </p:txBody>
      </p:sp>
      <p:sp>
        <p:nvSpPr>
          <p:cNvPr id="324683" name="Text Box 75"/>
          <p:cNvSpPr txBox="1">
            <a:spLocks noChangeArrowheads="1"/>
          </p:cNvSpPr>
          <p:nvPr/>
        </p:nvSpPr>
        <p:spPr bwMode="auto">
          <a:xfrm>
            <a:off x="2123629" y="1912970"/>
            <a:ext cx="12969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y=3</a:t>
            </a:r>
          </a:p>
        </p:txBody>
      </p:sp>
      <p:sp>
        <p:nvSpPr>
          <p:cNvPr id="324686" name="Text Box 78"/>
          <p:cNvSpPr txBox="1">
            <a:spLocks noChangeArrowheads="1"/>
          </p:cNvSpPr>
          <p:nvPr/>
        </p:nvSpPr>
        <p:spPr bwMode="auto">
          <a:xfrm>
            <a:off x="412129" y="3141224"/>
            <a:ext cx="45009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子函数执行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return z;</a:t>
            </a:r>
          </a:p>
          <a:p>
            <a:pPr marL="0" indent="0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程序流程返回主函数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变量的值是函数值（返回值）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5221201" y="497234"/>
            <a:ext cx="3599321" cy="6001643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#include &lt;iostream&gt;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main( )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a=1,b=3,c;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max(</a:t>
            </a:r>
            <a:r>
              <a:rPr lang="en-US" altLang="zh-CN" dirty="0" err="1">
                <a:latin typeface="Arial" charset="0"/>
                <a:ea typeface="宋体" charset="0"/>
              </a:rPr>
              <a:t>int,int</a:t>
            </a:r>
            <a:r>
              <a:rPr lang="en-US" altLang="zh-CN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c=max(</a:t>
            </a:r>
            <a:r>
              <a:rPr lang="en-US" altLang="zh-CN" dirty="0" err="1">
                <a:latin typeface="Arial" charset="0"/>
                <a:ea typeface="宋体" charset="0"/>
              </a:rPr>
              <a:t>a,b</a:t>
            </a:r>
            <a:r>
              <a:rPr lang="en-US" altLang="zh-CN" dirty="0">
                <a:latin typeface="Arial" charset="0"/>
                <a:ea typeface="宋体" charset="0"/>
              </a:rPr>
              <a:t>);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latin typeface="Arial" charset="0"/>
                <a:ea typeface="宋体" charset="0"/>
              </a:rPr>
              <a:t>&lt;&lt;c;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 }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max(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x,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y)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 z;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if(x&gt;y) z=x;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else z=y;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latin typeface="Arial" charset="0"/>
                <a:ea typeface="宋体" charset="0"/>
              </a:rPr>
              <a:t>  z; 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40" name="Text Box 70"/>
          <p:cNvSpPr txBox="1">
            <a:spLocks noChangeArrowheads="1"/>
          </p:cNvSpPr>
          <p:nvPr/>
        </p:nvSpPr>
        <p:spPr bwMode="auto">
          <a:xfrm>
            <a:off x="229872" y="404920"/>
            <a:ext cx="4589363" cy="461665"/>
          </a:xfrm>
          <a:prstGeom prst="rect">
            <a:avLst/>
          </a:prstGeom>
          <a:noFill/>
          <a:ln w="3810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子函数接收数据的过程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27" name="Text Box 70">
            <a:extLst>
              <a:ext uri="{FF2B5EF4-FFF2-40B4-BE49-F238E27FC236}">
                <a16:creationId xmlns:a16="http://schemas.microsoft.com/office/drawing/2014/main" id="{5BD21554-211E-44BC-B21F-5947A4948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77" y="2349136"/>
            <a:ext cx="4609592" cy="36933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子函数通过参数获取要处理的数据</a:t>
            </a:r>
          </a:p>
        </p:txBody>
      </p:sp>
      <p:sp>
        <p:nvSpPr>
          <p:cNvPr id="28" name="Text Box 70">
            <a:extLst>
              <a:ext uri="{FF2B5EF4-FFF2-40B4-BE49-F238E27FC236}">
                <a16:creationId xmlns:a16="http://schemas.microsoft.com/office/drawing/2014/main" id="{27EB279B-00B4-4EA7-83CF-E4B408F3D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70" y="2781184"/>
            <a:ext cx="4589363" cy="461665"/>
          </a:xfrm>
          <a:prstGeom prst="rect">
            <a:avLst/>
          </a:prstGeom>
          <a:noFill/>
          <a:ln w="3810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子函数处理计算结果的方式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29" name="Text Box 70">
            <a:extLst>
              <a:ext uri="{FF2B5EF4-FFF2-40B4-BE49-F238E27FC236}">
                <a16:creationId xmlns:a16="http://schemas.microsoft.com/office/drawing/2014/main" id="{DCEA411C-172F-4B1E-9B26-6165BD98A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602" y="4365360"/>
            <a:ext cx="4609592" cy="2304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子函数用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renturn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语句将处理结果（函数值）返回给调用函数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函数值的类型由子函数的首部决定。如：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max(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x,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y) </a:t>
            </a:r>
          </a:p>
          <a:p>
            <a:pPr eaLnBrk="1" hangingPunct="1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Text Box 70">
            <a:extLst>
              <a:ext uri="{FF2B5EF4-FFF2-40B4-BE49-F238E27FC236}">
                <a16:creationId xmlns:a16="http://schemas.microsoft.com/office/drawing/2014/main" id="{961F9E37-326B-4395-A218-9881119D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59" y="6221312"/>
            <a:ext cx="22138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函数值是整型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F6B213A-B21B-480C-9EE3-69230500C2E1}"/>
              </a:ext>
            </a:extLst>
          </p:cNvPr>
          <p:cNvCxnSpPr>
            <a:cxnSpLocks/>
          </p:cNvCxnSpPr>
          <p:nvPr/>
        </p:nvCxnSpPr>
        <p:spPr bwMode="auto">
          <a:xfrm>
            <a:off x="762485" y="6160978"/>
            <a:ext cx="425189" cy="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8866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24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324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324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324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32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324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7" dur="500"/>
                                        <p:tgtEl>
                                          <p:spTgt spid="324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500"/>
                                        <p:tgtEl>
                                          <p:spTgt spid="324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7" dur="500"/>
                                        <p:tgtEl>
                                          <p:spTgt spid="324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67" grpId="0" build="p" autoUpdateAnimBg="0"/>
      <p:bldP spid="324678" grpId="0" build="p" autoUpdateAnimBg="0"/>
      <p:bldP spid="324682" grpId="0" build="p" autoUpdateAnimBg="0"/>
      <p:bldP spid="324683" grpId="0" build="p" autoUpdateAnimBg="0"/>
      <p:bldP spid="324686" grpId="0" build="p" autoUpdateAnimBg="0"/>
      <p:bldP spid="40" grpId="0" animBg="1" autoUpdateAnimBg="0"/>
      <p:bldP spid="27" grpId="0" build="p" animBg="1"/>
      <p:bldP spid="28" grpId="0" animBg="1" autoUpdateAnimBg="0"/>
      <p:bldP spid="29" grpId="0" build="p" animBg="1"/>
      <p:bldP spid="3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86677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228600" y="1124744"/>
            <a:ext cx="794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1 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/>
              <a:t>编写子函数计算两个实型数之和 </a:t>
            </a:r>
            <a:endParaRPr lang="en-US" altLang="zh-CN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393700" y="4292600"/>
            <a:ext cx="3962400" cy="2362200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 sum(</a:t>
            </a:r>
            <a:r>
              <a:rPr lang="en-US" altLang="zh-CN" dirty="0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a,</a:t>
            </a:r>
            <a:r>
              <a:rPr lang="en-US" altLang="zh-CN" dirty="0" err="1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b)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	float s;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	s=</a:t>
            </a:r>
            <a:r>
              <a:rPr lang="en-US" altLang="zh-CN" dirty="0" err="1">
                <a:solidFill>
                  <a:srgbClr val="000000"/>
                </a:solidFill>
              </a:rPr>
              <a:t>a+b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</a:rPr>
              <a:t>return</a:t>
            </a:r>
            <a:r>
              <a:rPr lang="en-US" altLang="zh-CN" dirty="0">
                <a:solidFill>
                  <a:srgbClr val="000000"/>
                </a:solidFill>
              </a:rPr>
              <a:t> s;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762000" y="217963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_GB2312" charset="0"/>
              </a:rPr>
              <a:t>名字：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1600200" y="217963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仿宋_GB2312" charset="0"/>
                <a:cs typeface="仿宋_GB2312" charset="0"/>
              </a:rPr>
              <a:t>sum</a:t>
            </a: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762000" y="2611438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_GB2312" charset="0"/>
              </a:rPr>
              <a:t>参数：</a:t>
            </a: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1556227" y="2593342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两个</a:t>
            </a:r>
          </a:p>
        </p:txBody>
      </p:sp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2326957" y="2597151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实型</a:t>
            </a:r>
          </a:p>
        </p:txBody>
      </p:sp>
      <p:sp>
        <p:nvSpPr>
          <p:cNvPr id="215058" name="Rectangle 18"/>
          <p:cNvSpPr>
            <a:spLocks noChangeArrowheads="1"/>
          </p:cNvSpPr>
          <p:nvPr/>
        </p:nvSpPr>
        <p:spPr bwMode="auto">
          <a:xfrm>
            <a:off x="381000" y="-182563"/>
            <a:ext cx="83058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kumimoji="0" lang="zh-CN" alt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定义函数</a:t>
            </a:r>
          </a:p>
        </p:txBody>
      </p:sp>
      <p:sp>
        <p:nvSpPr>
          <p:cNvPr id="215072" name="Text Box 32"/>
          <p:cNvSpPr txBox="1">
            <a:spLocks noChangeArrowheads="1"/>
          </p:cNvSpPr>
          <p:nvPr/>
        </p:nvSpPr>
        <p:spPr bwMode="auto">
          <a:xfrm>
            <a:off x="4591050" y="2477293"/>
            <a:ext cx="4267200" cy="4124206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……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 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float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a,b,s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&gt;&gt;a&gt;&gt;b;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s=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a+b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&lt;&lt;s;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}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7330395" y="4581429"/>
            <a:ext cx="14346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输入两个实型数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55650" y="3068638"/>
            <a:ext cx="26955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函数类型及函数值：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1187450" y="3471093"/>
            <a:ext cx="3155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有一个实型函数值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7329600" y="5606255"/>
            <a:ext cx="14364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输出一个实型数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187450" y="3816350"/>
            <a:ext cx="2808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函数类型为实型</a:t>
            </a: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4356100" y="1773238"/>
            <a:ext cx="29749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编写成主函数</a:t>
            </a: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228600" y="1773238"/>
            <a:ext cx="29749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编写成子函数</a:t>
            </a: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ltGray">
          <a:xfrm>
            <a:off x="11113" y="8366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ltGray">
          <a:xfrm>
            <a:off x="11113" y="9128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0" y="9128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 animBg="1"/>
      <p:bldP spid="215045" grpId="0" autoUpdateAnimBg="0"/>
      <p:bldP spid="215046" grpId="0" autoUpdateAnimBg="0"/>
      <p:bldP spid="215049" grpId="0" autoUpdateAnimBg="0"/>
      <p:bldP spid="215050" grpId="0" autoUpdateAnimBg="0"/>
      <p:bldP spid="215051" grpId="0" autoUpdateAnimBg="0"/>
      <p:bldP spid="215072" grpId="0" build="p" animBg="1"/>
      <p:bldP spid="34" grpId="0" autoUpdateAnimBg="0"/>
      <p:bldP spid="35" grpId="0" autoUpdateAnimBg="0"/>
      <p:bldP spid="36" grpId="0" autoUpdateAnimBg="0"/>
      <p:bldP spid="30" grpId="0" autoUpdateAnimBg="0"/>
      <p:bldP spid="32" grpId="0" autoUpdateAnimBg="0"/>
      <p:bldP spid="33" grpId="0" autoUpdateAnimBg="0"/>
      <p:bldP spid="3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>
            <a:spLocks noChangeArrowheads="1"/>
          </p:cNvSpPr>
          <p:nvPr/>
        </p:nvSpPr>
        <p:spPr bwMode="auto">
          <a:xfrm>
            <a:off x="246207" y="1776149"/>
            <a:ext cx="3628802" cy="1044000"/>
          </a:xfrm>
          <a:prstGeom prst="homePlate">
            <a:avLst>
              <a:gd name="adj" fmla="val 1382"/>
            </a:avLst>
          </a:prstGeom>
          <a:solidFill>
            <a:srgbClr val="CCFFFF"/>
          </a:solidFill>
          <a:ln w="12700" cap="sq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4752553" y="3709937"/>
            <a:ext cx="1519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函数类型</a:t>
            </a: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5339705" y="1377529"/>
            <a:ext cx="3616325" cy="1224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rIns="18000" anchor="ctr"/>
          <a:lstStyle/>
          <a:p>
            <a:pPr eaLnBrk="1" hangingPunct="1">
              <a:spcBef>
                <a:spcPts val="0"/>
              </a:spcBef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3205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-254918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定义函数</a:t>
            </a:r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5017034" y="918122"/>
            <a:ext cx="32718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幼圆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幼圆" charset="0"/>
              </a:rPr>
              <a:t>子函数的格式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5292080" y="134076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宋体" panose="02010600030101010101" pitchFamily="2" charset="-122"/>
              </a:rPr>
              <a:t>函数类型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函数名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参数表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20530" name="Text Box 18"/>
          <p:cNvSpPr txBox="1">
            <a:spLocks noChangeArrowheads="1"/>
          </p:cNvSpPr>
          <p:nvPr/>
        </p:nvSpPr>
        <p:spPr bwMode="auto">
          <a:xfrm>
            <a:off x="4664869" y="3234530"/>
            <a:ext cx="3963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定义函数值的类型</a:t>
            </a:r>
          </a:p>
        </p:txBody>
      </p:sp>
      <p:sp>
        <p:nvSpPr>
          <p:cNvPr id="320531" name="Text Box 1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371718" y="2852936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函数类型</a:t>
            </a:r>
          </a:p>
        </p:txBody>
      </p: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5339704" y="1721768"/>
            <a:ext cx="2904704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{	</a:t>
            </a:r>
            <a:r>
              <a:rPr lang="zh-CN" altLang="en-US" dirty="0"/>
              <a:t>变量定义</a:t>
            </a:r>
            <a:endParaRPr lang="en-US" altLang="zh-CN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	</a:t>
            </a:r>
            <a:r>
              <a:rPr lang="zh-CN" altLang="en-US" dirty="0"/>
              <a:t>执行部分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20539" name="Text Box 27"/>
          <p:cNvSpPr txBox="1">
            <a:spLocks noChangeArrowheads="1"/>
          </p:cNvSpPr>
          <p:nvPr/>
        </p:nvSpPr>
        <p:spPr bwMode="auto">
          <a:xfrm>
            <a:off x="3663498" y="2054533"/>
            <a:ext cx="151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ctr">
              <a:defRPr>
                <a:latin typeface="黑体" pitchFamily="49" charset="-122"/>
                <a:ea typeface="黑体" pitchFamily="49" charset="-122"/>
                <a:cs typeface="仿宋_GB2312" charset="0"/>
              </a:defRPr>
            </a:lvl1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函数体</a:t>
            </a:r>
          </a:p>
        </p:txBody>
      </p:sp>
      <p:sp>
        <p:nvSpPr>
          <p:cNvPr id="320542" name="Text Box 30"/>
          <p:cNvSpPr txBox="1">
            <a:spLocks noChangeArrowheads="1"/>
          </p:cNvSpPr>
          <p:nvPr/>
        </p:nvSpPr>
        <p:spPr bwMode="auto">
          <a:xfrm>
            <a:off x="241176" y="328498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 b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/>
              <a:t>参数</a:t>
            </a:r>
          </a:p>
        </p:txBody>
      </p:sp>
      <p:sp>
        <p:nvSpPr>
          <p:cNvPr id="320543" name="Text Box 31"/>
          <p:cNvSpPr txBox="1">
            <a:spLocks noChangeArrowheads="1"/>
          </p:cNvSpPr>
          <p:nvPr/>
        </p:nvSpPr>
        <p:spPr bwMode="auto">
          <a:xfrm>
            <a:off x="320561" y="4089381"/>
            <a:ext cx="342979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每个参数都要有单独的类型说明</a:t>
            </a:r>
            <a:endParaRPr lang="en-US" altLang="zh-CN" b="0" dirty="0">
              <a:latin typeface="楷体" panose="02010609060101010101" pitchFamily="49" charset="-122"/>
              <a:ea typeface="楷体" panose="02010609060101010101" pitchFamily="49" charset="-122"/>
              <a:sym typeface="Wingdings 2" pitchFamily="18" charset="2"/>
            </a:endParaRPr>
          </a:p>
          <a:p>
            <a: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  <a:sym typeface="Wingdings 2" pitchFamily="18" charset="2"/>
              </a:rPr>
              <a:t>子函数通过参数获取数据</a:t>
            </a:r>
            <a:endParaRPr lang="zh-CN" altLang="en-US" b="0" dirty="0">
              <a:solidFill>
                <a:srgbClr val="CC00CC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 2" pitchFamily="18" charset="2"/>
            </a:endParaRPr>
          </a:p>
        </p:txBody>
      </p:sp>
      <p:sp>
        <p:nvSpPr>
          <p:cNvPr id="320550" name="Text Box 38"/>
          <p:cNvSpPr txBox="1">
            <a:spLocks noChangeArrowheads="1"/>
          </p:cNvSpPr>
          <p:nvPr/>
        </p:nvSpPr>
        <p:spPr bwMode="auto">
          <a:xfrm>
            <a:off x="241176" y="3645024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称为形式参数，简称形参</a:t>
            </a:r>
          </a:p>
        </p:txBody>
      </p:sp>
      <p:sp>
        <p:nvSpPr>
          <p:cNvPr id="320553" name="Rectangle 41"/>
          <p:cNvSpPr>
            <a:spLocks noChangeArrowheads="1"/>
          </p:cNvSpPr>
          <p:nvPr/>
        </p:nvSpPr>
        <p:spPr bwMode="ltGray">
          <a:xfrm>
            <a:off x="11113" y="7524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20554" name="Rectangle 42"/>
          <p:cNvSpPr>
            <a:spLocks noChangeArrowheads="1"/>
          </p:cNvSpPr>
          <p:nvPr/>
        </p:nvSpPr>
        <p:spPr bwMode="ltGray">
          <a:xfrm>
            <a:off x="11113" y="8286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20555" name="Line 43"/>
          <p:cNvSpPr>
            <a:spLocks noChangeShapeType="1"/>
          </p:cNvSpPr>
          <p:nvPr/>
        </p:nvSpPr>
        <p:spPr bwMode="auto">
          <a:xfrm>
            <a:off x="0" y="828675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20568" name="Text Box 56"/>
          <p:cNvSpPr txBox="1">
            <a:spLocks noChangeArrowheads="1"/>
          </p:cNvSpPr>
          <p:nvPr/>
        </p:nvSpPr>
        <p:spPr bwMode="auto">
          <a:xfrm>
            <a:off x="3718916" y="1279823"/>
            <a:ext cx="17176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  <a:cs typeface="仿宋_GB2312" charset="0"/>
              </a:rPr>
              <a:t>函数首部</a:t>
            </a:r>
          </a:p>
        </p:txBody>
      </p:sp>
      <p:sp>
        <p:nvSpPr>
          <p:cNvPr id="51" name="Text Box 1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7593" y="2944847"/>
            <a:ext cx="32718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函数首部说明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4797003" y="4165549"/>
            <a:ext cx="32162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float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char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6220991" y="3687712"/>
            <a:ext cx="18510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函数值类型</a:t>
            </a: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6571564" y="4125217"/>
            <a:ext cx="1547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整型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4812878" y="3671837"/>
            <a:ext cx="3349997" cy="0"/>
          </a:xfrm>
          <a:prstGeom prst="line">
            <a:avLst/>
          </a:prstGeom>
          <a:ln w="19050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cxnSpLocks noChangeShapeType="1"/>
          </p:cNvCxnSpPr>
          <p:nvPr/>
        </p:nvCxnSpPr>
        <p:spPr bwMode="auto">
          <a:xfrm>
            <a:off x="4779541" y="4171899"/>
            <a:ext cx="3383334" cy="0"/>
          </a:xfrm>
          <a:prstGeom prst="line">
            <a:avLst/>
          </a:prstGeom>
          <a:ln w="19050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>
            <a:off x="4765253" y="5433962"/>
            <a:ext cx="3407147" cy="0"/>
          </a:xfrm>
          <a:prstGeom prst="line">
            <a:avLst/>
          </a:prstGeom>
          <a:ln w="19050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 noChangeShapeType="1"/>
          </p:cNvCxnSpPr>
          <p:nvPr/>
        </p:nvCxnSpPr>
        <p:spPr bwMode="auto">
          <a:xfrm>
            <a:off x="6067003" y="3640087"/>
            <a:ext cx="0" cy="1793875"/>
          </a:xfrm>
          <a:prstGeom prst="line">
            <a:avLst/>
          </a:prstGeom>
          <a:noFill/>
          <a:ln w="12700" cap="sq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Text Box 3">
            <a:extLst>
              <a:ext uri="{FF2B5EF4-FFF2-40B4-BE49-F238E27FC236}">
                <a16:creationId xmlns:a16="http://schemas.microsoft.com/office/drawing/2014/main" id="{9361548E-3F74-44F4-880A-A0CAA1093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431" y="4504877"/>
            <a:ext cx="1547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实型</a:t>
            </a:r>
          </a:p>
        </p:txBody>
      </p:sp>
      <p:sp>
        <p:nvSpPr>
          <p:cNvPr id="65" name="Text Box 3">
            <a:extLst>
              <a:ext uri="{FF2B5EF4-FFF2-40B4-BE49-F238E27FC236}">
                <a16:creationId xmlns:a16="http://schemas.microsoft.com/office/drawing/2014/main" id="{BC4B7468-871E-4016-829E-278DC011C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431" y="4864917"/>
            <a:ext cx="1547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字符型</a:t>
            </a:r>
          </a:p>
        </p:txBody>
      </p:sp>
      <p:sp>
        <p:nvSpPr>
          <p:cNvPr id="66" name="Text Box 18">
            <a:extLst>
              <a:ext uri="{FF2B5EF4-FFF2-40B4-BE49-F238E27FC236}">
                <a16:creationId xmlns:a16="http://schemas.microsoft.com/office/drawing/2014/main" id="{28334C1F-47A5-4AD6-8883-97C4FEB11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5433962"/>
            <a:ext cx="3963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返回函数值的方式</a:t>
            </a: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FA7435D8-062D-4289-83E2-0B9DAAA3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304952"/>
            <a:ext cx="3695497" cy="1512000"/>
          </a:xfrm>
          <a:prstGeom prst="rect">
            <a:avLst/>
          </a:prstGeom>
          <a:noFill/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t" anchorCtr="0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 sum(</a:t>
            </a:r>
            <a:r>
              <a:rPr lang="en-US" altLang="zh-CN" dirty="0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a,</a:t>
            </a:r>
            <a:r>
              <a:rPr lang="en-US" altLang="zh-CN" dirty="0" err="1">
                <a:solidFill>
                  <a:srgbClr val="0000CC"/>
                </a:solidFill>
              </a:rPr>
              <a:t>float</a:t>
            </a:r>
            <a:r>
              <a:rPr lang="en-US" altLang="zh-CN" dirty="0">
                <a:solidFill>
                  <a:srgbClr val="000000"/>
                </a:solidFill>
              </a:rPr>
              <a:t> b)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{	float s;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	s=</a:t>
            </a:r>
            <a:r>
              <a:rPr lang="en-US" altLang="zh-CN" dirty="0" err="1">
                <a:solidFill>
                  <a:srgbClr val="000000"/>
                </a:solidFill>
              </a:rPr>
              <a:t>a+b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</a:rPr>
              <a:t>return</a:t>
            </a:r>
            <a:r>
              <a:rPr lang="en-US" altLang="zh-CN" dirty="0">
                <a:solidFill>
                  <a:srgbClr val="000000"/>
                </a:solidFill>
              </a:rPr>
              <a:t> s;         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4C44176-1F0A-4C58-BE69-9CC8077E69F9}"/>
              </a:ext>
            </a:extLst>
          </p:cNvPr>
          <p:cNvCxnSpPr>
            <a:cxnSpLocks/>
          </p:cNvCxnSpPr>
          <p:nvPr/>
        </p:nvCxnSpPr>
        <p:spPr bwMode="auto">
          <a:xfrm>
            <a:off x="274609" y="1711871"/>
            <a:ext cx="4972620" cy="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 Box 18">
            <a:extLst>
              <a:ext uri="{FF2B5EF4-FFF2-40B4-BE49-F238E27FC236}">
                <a16:creationId xmlns:a16="http://schemas.microsoft.com/office/drawing/2014/main" id="{D2988684-0C38-46F2-AFC1-69C3C9AB6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954" y="5751611"/>
            <a:ext cx="3963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  <a:defRPr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</a:rPr>
              <a:t>用</a:t>
            </a:r>
            <a:r>
              <a:rPr lang="en-US" altLang="zh-CN" dirty="0">
                <a:latin typeface="Arial" panose="020B0604020202020204" pitchFamily="34" charset="0"/>
              </a:rPr>
              <a:t>return</a:t>
            </a:r>
            <a:r>
              <a:rPr lang="zh-CN" altLang="en-US" dirty="0">
                <a:latin typeface="Arial" panose="020B0604020202020204" pitchFamily="34" charset="0"/>
              </a:rPr>
              <a:t>语句</a:t>
            </a:r>
          </a:p>
        </p:txBody>
      </p:sp>
      <p:sp>
        <p:nvSpPr>
          <p:cNvPr id="70" name="Text Box 23">
            <a:extLst>
              <a:ext uri="{FF2B5EF4-FFF2-40B4-BE49-F238E27FC236}">
                <a16:creationId xmlns:a16="http://schemas.microsoft.com/office/drawing/2014/main" id="{4115EB29-318A-45F1-9453-273CF2CF0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077" y="6142569"/>
            <a:ext cx="2590800" cy="4429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return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表达式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; </a:t>
            </a:r>
            <a:endParaRPr lang="zh-CN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32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32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0515" grpId="0" autoUpdateAnimBg="0"/>
      <p:bldP spid="320519" grpId="0" animBg="1"/>
      <p:bldP spid="320528" grpId="0" autoUpdateAnimBg="0"/>
      <p:bldP spid="320529" grpId="0" autoUpdateAnimBg="0"/>
      <p:bldP spid="320530" grpId="0" autoUpdateAnimBg="0"/>
      <p:bldP spid="320531" grpId="0" autoUpdateAnimBg="0"/>
      <p:bldP spid="320533" grpId="0" build="p" autoUpdateAnimBg="0"/>
      <p:bldP spid="320539" grpId="0" autoUpdateAnimBg="0"/>
      <p:bldP spid="320542" grpId="0" autoUpdateAnimBg="0"/>
      <p:bldP spid="320543" grpId="0" build="p" autoUpdateAnimBg="0"/>
      <p:bldP spid="320550" grpId="0" autoUpdateAnimBg="0"/>
      <p:bldP spid="320568" grpId="0" autoUpdateAnimBg="0"/>
      <p:bldP spid="51" grpId="0" autoUpdateAnimBg="0"/>
      <p:bldP spid="52" grpId="0" uiExpand="1" build="p" autoUpdateAnimBg="0"/>
      <p:bldP spid="53" grpId="0" autoUpdateAnimBg="0"/>
      <p:bldP spid="55" grpId="0" autoUpdateAnimBg="0"/>
      <p:bldP spid="64" grpId="0" autoUpdateAnimBg="0"/>
      <p:bldP spid="65" grpId="0" autoUpdateAnimBg="0"/>
      <p:bldP spid="66" grpId="0" autoUpdateAnimBg="0"/>
      <p:bldP spid="67" grpId="0" animBg="1"/>
      <p:bldP spid="69" grpId="0" autoUpdateAnimBg="0"/>
      <p:bldP spid="70" grpId="0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Office2000\Templates\Design Templates 97\CDESIGNG.POT</Template>
  <TotalTime>6587</TotalTime>
  <Words>2280</Words>
  <Application>Microsoft Office PowerPoint</Application>
  <PresentationFormat>全屏显示(4:3)</PresentationFormat>
  <Paragraphs>766</Paragraphs>
  <Slides>25</Slides>
  <Notes>15</Notes>
  <HiddenSlides>3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Monotype Sorts</vt:lpstr>
      <vt:lpstr>仿宋</vt:lpstr>
      <vt:lpstr>仿宋_GB2312</vt:lpstr>
      <vt:lpstr>黑体</vt:lpstr>
      <vt:lpstr>楷体</vt:lpstr>
      <vt:lpstr>楷体_GB2312</vt:lpstr>
      <vt:lpstr>隶书</vt:lpstr>
      <vt:lpstr>宋体</vt:lpstr>
      <vt:lpstr>幼圆</vt:lpstr>
      <vt:lpstr>Arial</vt:lpstr>
      <vt:lpstr>Calibri</vt:lpstr>
      <vt:lpstr>Symbol</vt:lpstr>
      <vt:lpstr>Tahoma</vt:lpstr>
      <vt:lpstr>Times New Roman</vt:lpstr>
      <vt:lpstr>Wingdings</vt:lpstr>
      <vt:lpstr>Wingdings 2</vt:lpstr>
      <vt:lpstr>Wingdings 3</vt:lpstr>
      <vt:lpstr>Cdesignd</vt:lpstr>
      <vt:lpstr>高级语言程序设计</vt:lpstr>
      <vt:lpstr>认识函数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定义函数</vt:lpstr>
      <vt:lpstr>PowerPoint 演示文稿</vt:lpstr>
      <vt:lpstr>PowerPoint 演示文稿</vt:lpstr>
      <vt:lpstr>定义函数</vt:lpstr>
      <vt:lpstr>定义函数</vt:lpstr>
      <vt:lpstr>定义函数</vt:lpstr>
      <vt:lpstr>PowerPoint 演示文稿</vt:lpstr>
      <vt:lpstr>省略被调函数声明举例</vt:lpstr>
      <vt:lpstr>PowerPoint 演示文稿</vt:lpstr>
      <vt:lpstr>调用函数</vt:lpstr>
      <vt:lpstr>PowerPoint 演示文稿</vt:lpstr>
      <vt:lpstr>PowerPoint 演示文稿</vt:lpstr>
      <vt:lpstr>函数间数据联系</vt:lpstr>
      <vt:lpstr>PowerPoint 演示文稿</vt:lpstr>
      <vt:lpstr>函数间数据联系</vt:lpstr>
      <vt:lpstr>PowerPoint 演示文稿</vt:lpstr>
      <vt:lpstr>函数间数据联系小结</vt:lpstr>
    </vt:vector>
  </TitlesOfParts>
  <Company>wh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函   数</dc:title>
  <dc:creator>wang</dc:creator>
  <cp:lastModifiedBy>王红</cp:lastModifiedBy>
  <cp:revision>370</cp:revision>
  <cp:lastPrinted>2000-03-02T02:46:32Z</cp:lastPrinted>
  <dcterms:created xsi:type="dcterms:W3CDTF">2001-04-21T17:31:52Z</dcterms:created>
  <dcterms:modified xsi:type="dcterms:W3CDTF">2018-04-23T12:09:04Z</dcterms:modified>
</cp:coreProperties>
</file>