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1" r:id="rId2"/>
  </p:sldMasterIdLst>
  <p:notesMasterIdLst>
    <p:notesMasterId r:id="rId24"/>
  </p:notesMasterIdLst>
  <p:sldIdLst>
    <p:sldId id="256" r:id="rId3"/>
    <p:sldId id="265" r:id="rId4"/>
    <p:sldId id="280" r:id="rId5"/>
    <p:sldId id="290" r:id="rId6"/>
    <p:sldId id="291" r:id="rId7"/>
    <p:sldId id="269" r:id="rId8"/>
    <p:sldId id="282" r:id="rId9"/>
    <p:sldId id="284" r:id="rId10"/>
    <p:sldId id="270" r:id="rId11"/>
    <p:sldId id="283" r:id="rId12"/>
    <p:sldId id="271" r:id="rId13"/>
    <p:sldId id="285" r:id="rId14"/>
    <p:sldId id="272" r:id="rId15"/>
    <p:sldId id="273" r:id="rId16"/>
    <p:sldId id="274" r:id="rId17"/>
    <p:sldId id="286" r:id="rId18"/>
    <p:sldId id="275" r:id="rId19"/>
    <p:sldId id="287" r:id="rId20"/>
    <p:sldId id="276" r:id="rId21"/>
    <p:sldId id="288" r:id="rId22"/>
    <p:sldId id="277" r:id="rId2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8CDA3-D5D5-47E1-9557-38459FB38178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3B49C-783C-470B-8222-9E3DE94F0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769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3B49C-783C-470B-8222-9E3DE94F0D4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533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42157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03674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4080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99FB35D3-E70B-4D52-92FC-CF7B2F9ED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sz="2000">
              <a:solidFill>
                <a:srgbClr val="808080"/>
              </a:solidFill>
              <a:latin typeface="+mn-lt"/>
              <a:ea typeface="+mn-ea"/>
              <a:cs typeface="宋体" charset="0"/>
            </a:endParaRP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12AC8394-BB10-4615-BFF2-6C9E5D77A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66916" name="Rectangle 4">
            <a:extLst>
              <a:ext uri="{FF2B5EF4-FFF2-40B4-BE49-F238E27FC236}">
                <a16:creationId xmlns:a16="http://schemas.microsoft.com/office/drawing/2014/main" id="{084C3F2E-4758-4294-9A23-68E314961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BFA6AF6-E866-4160-B396-2E39C02A1D7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19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914A7B9-B868-4D09-BBCD-174BB810C2A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95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EAEB7222-FB9B-45F3-B423-DEBEE9FA0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5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3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30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6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2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A349FB88-F460-41BA-8C41-E29DBFF4F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sz="2000">
              <a:solidFill>
                <a:srgbClr val="808080"/>
              </a:solidFill>
              <a:latin typeface="+mn-lt"/>
              <a:ea typeface="+mn-ea"/>
              <a:cs typeface="宋体" charset="0"/>
            </a:endParaRPr>
          </a:p>
        </p:txBody>
      </p:sp>
      <p:sp>
        <p:nvSpPr>
          <p:cNvPr id="34826" name="Rectangle 10">
            <a:extLst>
              <a:ext uri="{FF2B5EF4-FFF2-40B4-BE49-F238E27FC236}">
                <a16:creationId xmlns:a16="http://schemas.microsoft.com/office/drawing/2014/main" id="{8B117ED4-CDCF-47B0-8CD4-886C5BA45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1AB29621-2B00-4046-89DC-1D9231F97C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3" name="Rectangle 13">
            <a:extLst>
              <a:ext uri="{FF2B5EF4-FFF2-40B4-BE49-F238E27FC236}">
                <a16:creationId xmlns:a16="http://schemas.microsoft.com/office/drawing/2014/main" id="{820D8BF6-1C5D-4BB8-8CDC-9A5D837B782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19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4" name="Rectangle 14">
            <a:extLst>
              <a:ext uri="{FF2B5EF4-FFF2-40B4-BE49-F238E27FC236}">
                <a16:creationId xmlns:a16="http://schemas.microsoft.com/office/drawing/2014/main" id="{9EA50317-C1F8-486C-BAF4-EADE0D55F61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95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5" name="Line 15">
            <a:extLst>
              <a:ext uri="{FF2B5EF4-FFF2-40B4-BE49-F238E27FC236}">
                <a16:creationId xmlns:a16="http://schemas.microsoft.com/office/drawing/2014/main" id="{952C7827-F6D8-4DCD-896F-A09CAC983E1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5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3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30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6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2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宋体" pitchFamily="2" charset="-122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CA54399-0D3F-4C57-9C0C-344AEEE6D3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高级语言程序设计</a:t>
            </a:r>
          </a:p>
        </p:txBody>
      </p:sp>
      <p:sp>
        <p:nvSpPr>
          <p:cNvPr id="37982" name="Text Box 94">
            <a:extLst>
              <a:ext uri="{FF2B5EF4-FFF2-40B4-BE49-F238E27FC236}">
                <a16:creationId xmlns:a16="http://schemas.microsoft.com/office/drawing/2014/main" id="{3C78CB7E-0A56-435A-B2EE-4982E94E1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209800"/>
            <a:ext cx="586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 </a:t>
            </a:r>
            <a:r>
              <a:rPr lang="zh-CN" altLang="en-US" sz="32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第四章</a:t>
            </a:r>
            <a:r>
              <a:rPr lang="en-US" altLang="zh-CN" sz="32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  </a:t>
            </a:r>
            <a:r>
              <a:rPr lang="zh-CN" altLang="en-US" sz="32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charset="2"/>
              </a:rPr>
              <a:t>循环结构程序设计</a:t>
            </a:r>
          </a:p>
        </p:txBody>
      </p:sp>
      <p:sp>
        <p:nvSpPr>
          <p:cNvPr id="37988" name="Text Box 100">
            <a:hlinkClick r:id="rId2" action="ppaction://hlinksldjump"/>
            <a:extLst>
              <a:ext uri="{FF2B5EF4-FFF2-40B4-BE49-F238E27FC236}">
                <a16:creationId xmlns:a16="http://schemas.microsoft.com/office/drawing/2014/main" id="{82C7D8D5-40B5-44CB-9DB2-7E6824081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505200"/>
            <a:ext cx="6551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–"/>
              <a:defRPr/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  <a:sym typeface="Monotype Sorts" charset="2"/>
              </a:rPr>
              <a:t>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  <a:sym typeface="Monotype Sorts" charset="2"/>
              </a:rPr>
              <a:t>循环结构实现一</a:t>
            </a: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  <a:sym typeface="Monotype Sorts" charset="2"/>
              </a:rPr>
              <a:t> ——while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  <a:sym typeface="Monotype Sorts" charset="2"/>
              </a:rPr>
              <a:t>循环</a:t>
            </a:r>
          </a:p>
        </p:txBody>
      </p:sp>
      <p:sp>
        <p:nvSpPr>
          <p:cNvPr id="37990" name="Text Box 102">
            <a:hlinkClick r:id="rId3" action="ppaction://hlinksldjump"/>
            <a:extLst>
              <a:ext uri="{FF2B5EF4-FFF2-40B4-BE49-F238E27FC236}">
                <a16:creationId xmlns:a16="http://schemas.microsoft.com/office/drawing/2014/main" id="{D2D2F773-DD1D-415C-94AA-B9F7FA19E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114800"/>
            <a:ext cx="647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–"/>
              <a:defRPr/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  <a:sym typeface="Monotype Sorts" charset="2"/>
              </a:rPr>
              <a:t>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  <a:sym typeface="Monotype Sorts" charset="2"/>
              </a:rPr>
              <a:t>循环结构实现二</a:t>
            </a: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  <a:sym typeface="Monotype Sorts" charset="2"/>
              </a:rPr>
              <a:t> ——do-while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  <a:sym typeface="Monotype Sorts" charset="2"/>
              </a:rPr>
              <a:t>循环</a:t>
            </a:r>
          </a:p>
        </p:txBody>
      </p:sp>
      <p:sp>
        <p:nvSpPr>
          <p:cNvPr id="37992" name="Text Box 104">
            <a:hlinkClick r:id="rId4" action="ppaction://hlinksldjump"/>
            <a:extLst>
              <a:ext uri="{FF2B5EF4-FFF2-40B4-BE49-F238E27FC236}">
                <a16:creationId xmlns:a16="http://schemas.microsoft.com/office/drawing/2014/main" id="{9F785CBF-21DC-4E3E-A6A9-ECB7D8161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953000"/>
            <a:ext cx="6477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–"/>
              <a:defRPr/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  <a:sym typeface="Monotype Sorts" charset="2"/>
              </a:rPr>
              <a:t>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  <a:sym typeface="Monotype Sorts" charset="2"/>
              </a:rPr>
              <a:t>循环结构实现三</a:t>
            </a: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  <a:sym typeface="Monotype Sorts" charset="2"/>
              </a:rPr>
              <a:t> ——for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  <a:sym typeface="Monotype Sorts" charset="2"/>
              </a:rPr>
              <a:t>循环</a:t>
            </a:r>
          </a:p>
        </p:txBody>
      </p:sp>
      <p:sp>
        <p:nvSpPr>
          <p:cNvPr id="38000" name="Text Box 112">
            <a:hlinkClick r:id="rId5" action="ppaction://hlinksldjump"/>
            <a:extLst>
              <a:ext uri="{FF2B5EF4-FFF2-40B4-BE49-F238E27FC236}">
                <a16:creationId xmlns:a16="http://schemas.microsoft.com/office/drawing/2014/main" id="{619550BC-A0B4-4BBF-8620-7D5953D94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819400"/>
            <a:ext cx="556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–"/>
              <a:defRPr/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  <a:sym typeface="Monotype Sorts" charset="2"/>
              </a:rPr>
              <a:t>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  <a:sym typeface="Monotype Sorts" charset="2"/>
              </a:rPr>
              <a:t>循环结构的概念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82" grpId="0" autoUpdateAnimBg="0"/>
      <p:bldP spid="37988" grpId="0" autoUpdateAnimBg="0"/>
      <p:bldP spid="37990" grpId="0" autoUpdateAnimBg="0"/>
      <p:bldP spid="37992" grpId="0" autoUpdateAnimBg="0"/>
      <p:bldP spid="3800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30">
            <a:extLst>
              <a:ext uri="{FF2B5EF4-FFF2-40B4-BE49-F238E27FC236}">
                <a16:creationId xmlns:a16="http://schemas.microsoft.com/office/drawing/2014/main" id="{C0E3C6F0-29E5-42C6-B7F1-A3A9A4D5C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072" y="3368972"/>
            <a:ext cx="2871787" cy="262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sq">
            <a:solidFill>
              <a:schemeClr val="accent6">
                <a:lumMod val="40000"/>
                <a:lumOff val="60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宋体" charset="0"/>
              </a:rPr>
              <a:t>计算和</a:t>
            </a:r>
          </a:p>
        </p:txBody>
      </p:sp>
      <p:sp>
        <p:nvSpPr>
          <p:cNvPr id="111624" name="Text Box 8">
            <a:extLst>
              <a:ext uri="{FF2B5EF4-FFF2-40B4-BE49-F238E27FC236}">
                <a16:creationId xmlns:a16="http://schemas.microsoft.com/office/drawing/2014/main" id="{649B5630-0ADB-4E1C-AF49-ED2C46D03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556792"/>
            <a:ext cx="3983360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例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编程序，计算：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s=1+2+3+……+100</a:t>
            </a:r>
          </a:p>
        </p:txBody>
      </p:sp>
      <p:sp>
        <p:nvSpPr>
          <p:cNvPr id="111665" name="Text Box 49">
            <a:extLst>
              <a:ext uri="{FF2B5EF4-FFF2-40B4-BE49-F238E27FC236}">
                <a16:creationId xmlns:a16="http://schemas.microsoft.com/office/drawing/2014/main" id="{2CAE6F68-B106-49F0-BAD1-CBACE10A1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484784"/>
            <a:ext cx="3817938" cy="526297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using namespace </a:t>
            </a:r>
            <a:r>
              <a:rPr kumimoji="1"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std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main(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kumimoji="1"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kumimoji="1"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i,s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kumimoji="1"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=1;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s=0;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kumimoji="1"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while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kumimoji="1"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&lt;=100)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	s+=</a:t>
            </a:r>
            <a:r>
              <a:rPr kumimoji="1"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kumimoji="1"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++;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kumimoji="1"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cout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&lt;&lt;"s="&lt;&lt;s;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11683" name="Rectangle 67">
            <a:extLst>
              <a:ext uri="{FF2B5EF4-FFF2-40B4-BE49-F238E27FC236}">
                <a16:creationId xmlns:a16="http://schemas.microsoft.com/office/drawing/2014/main" id="{984ABB21-B70D-4192-9436-2013FD58A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举</a:t>
            </a:r>
            <a:r>
              <a:rPr lang="en-US" altLang="zh-CN"/>
              <a:t>  </a:t>
            </a:r>
            <a:r>
              <a:rPr lang="zh-CN" altLang="en-US"/>
              <a:t>例</a:t>
            </a:r>
          </a:p>
        </p:txBody>
      </p:sp>
      <p:sp>
        <p:nvSpPr>
          <p:cNvPr id="66" name="AutoShape 4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DE08896-0A14-454E-BB78-927F40471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3" y="6400800"/>
            <a:ext cx="609600" cy="457200"/>
          </a:xfrm>
          <a:prstGeom prst="actionButtonBackPrevious">
            <a:avLst/>
          </a:prstGeom>
          <a:solidFill>
            <a:srgbClr val="EAEAEA"/>
          </a:solidFill>
          <a:ln w="12700">
            <a:solidFill>
              <a:srgbClr val="660066"/>
            </a:solidFill>
            <a:miter lim="800000"/>
            <a:headEnd/>
            <a:tailEnd/>
          </a:ln>
          <a:effectLst/>
          <a:extLst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62" name="Rectangle 30">
            <a:extLst>
              <a:ext uri="{FF2B5EF4-FFF2-40B4-BE49-F238E27FC236}">
                <a16:creationId xmlns:a16="http://schemas.microsoft.com/office/drawing/2014/main" id="{FBE49172-EAD1-42C7-9A7C-E2F2AC2DC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515" y="4103533"/>
            <a:ext cx="2628900" cy="1836000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65" name="Rectangle 35">
            <a:extLst>
              <a:ext uri="{FF2B5EF4-FFF2-40B4-BE49-F238E27FC236}">
                <a16:creationId xmlns:a16="http://schemas.microsoft.com/office/drawing/2014/main" id="{14940EAE-2B50-4DAB-AC92-3F4D99A9D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34" y="2924944"/>
            <a:ext cx="2057400" cy="5600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r>
              <a:rPr kumimoji="1"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=1</a:t>
            </a:r>
          </a:p>
        </p:txBody>
      </p:sp>
      <p:sp>
        <p:nvSpPr>
          <p:cNvPr id="67" name="Rectangle 36">
            <a:extLst>
              <a:ext uri="{FF2B5EF4-FFF2-40B4-BE49-F238E27FC236}">
                <a16:creationId xmlns:a16="http://schemas.microsoft.com/office/drawing/2014/main" id="{51402F38-9836-473A-B75D-894DEB870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34" y="3488400"/>
            <a:ext cx="2057400" cy="137687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8" name="Rectangle 37">
            <a:extLst>
              <a:ext uri="{FF2B5EF4-FFF2-40B4-BE49-F238E27FC236}">
                <a16:creationId xmlns:a16="http://schemas.microsoft.com/office/drawing/2014/main" id="{7A2B6B57-92F2-493C-A06B-95A50A9B2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176" y="3971527"/>
            <a:ext cx="1599557" cy="89081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黑体" panose="02010609060101010101" pitchFamily="49" charset="-122"/>
              <a:cs typeface="宋体" charset="0"/>
            </a:endParaRPr>
          </a:p>
        </p:txBody>
      </p:sp>
      <p:sp>
        <p:nvSpPr>
          <p:cNvPr id="69" name="Text Box 38">
            <a:extLst>
              <a:ext uri="{FF2B5EF4-FFF2-40B4-BE49-F238E27FC236}">
                <a16:creationId xmlns:a16="http://schemas.microsoft.com/office/drawing/2014/main" id="{CC3F0FBB-2C89-44A0-81D1-6D24944A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40" y="347923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当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&lt;=100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时</a:t>
            </a:r>
          </a:p>
        </p:txBody>
      </p:sp>
      <p:sp>
        <p:nvSpPr>
          <p:cNvPr id="70" name="Text Box 39">
            <a:extLst>
              <a:ext uri="{FF2B5EF4-FFF2-40B4-BE49-F238E27FC236}">
                <a16:creationId xmlns:a16="http://schemas.microsoft.com/office/drawing/2014/main" id="{98BA3292-AB80-4283-87B5-164B2EC70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326" y="4005064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s+=</a:t>
            </a:r>
            <a:r>
              <a:rPr kumimoji="1"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1" name="Text Box 40">
            <a:extLst>
              <a:ext uri="{FF2B5EF4-FFF2-40B4-BE49-F238E27FC236}">
                <a16:creationId xmlns:a16="http://schemas.microsoft.com/office/drawing/2014/main" id="{47C8CEB7-F883-4959-8885-174430EC5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734" y="4365104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++</a:t>
            </a:r>
          </a:p>
        </p:txBody>
      </p:sp>
      <p:sp>
        <p:nvSpPr>
          <p:cNvPr id="72" name="Rectangle 41">
            <a:extLst>
              <a:ext uri="{FF2B5EF4-FFF2-40B4-BE49-F238E27FC236}">
                <a16:creationId xmlns:a16="http://schemas.microsoft.com/office/drawing/2014/main" id="{E28F5C8B-6B18-4207-B0B9-7D232E954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34" y="4869160"/>
            <a:ext cx="2057400" cy="4572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输出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endParaRPr kumimoji="1"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3" name="Text Box 24">
            <a:extLst>
              <a:ext uri="{FF2B5EF4-FFF2-40B4-BE49-F238E27FC236}">
                <a16:creationId xmlns:a16="http://schemas.microsoft.com/office/drawing/2014/main" id="{F5CE7DD9-E10E-4855-A612-C3A4B746E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4446" y="2971800"/>
            <a:ext cx="10494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s=0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79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116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11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11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116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116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1116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1116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1116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1116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1116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1116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500"/>
                                        <p:tgtEl>
                                          <p:spTgt spid="1116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1116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1116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1116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111665" grpId="0" build="p" animBg="1" autoUpdateAnimBg="0"/>
      <p:bldP spid="66" grpId="0" animBg="1"/>
      <p:bldP spid="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5F9FBFFD-EAE8-4272-9A89-B3657B258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905000"/>
            <a:ext cx="2362200" cy="12954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C2496E50-1D93-4541-A245-B70D364F3F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458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do-while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循环</a:t>
            </a:r>
          </a:p>
        </p:txBody>
      </p:sp>
      <p:sp>
        <p:nvSpPr>
          <p:cNvPr id="133124" name="Text Box 4">
            <a:extLst>
              <a:ext uri="{FF2B5EF4-FFF2-40B4-BE49-F238E27FC236}">
                <a16:creationId xmlns:a16="http://schemas.microsoft.com/office/drawing/2014/main" id="{D544540B-C084-4A27-A348-4ACEA65DA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85888"/>
            <a:ext cx="4627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 do-while</a:t>
            </a:r>
            <a:r>
              <a:rPr lang="zh-CN" altLang="en-US" sz="28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循环的一般形式</a:t>
            </a:r>
          </a:p>
        </p:txBody>
      </p:sp>
      <p:sp>
        <p:nvSpPr>
          <p:cNvPr id="133125" name="Text Box 5">
            <a:extLst>
              <a:ext uri="{FF2B5EF4-FFF2-40B4-BE49-F238E27FC236}">
                <a16:creationId xmlns:a16="http://schemas.microsoft.com/office/drawing/2014/main" id="{CB0CBE52-12AC-478B-AFB0-9E598BBD1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do</a:t>
            </a:r>
          </a:p>
        </p:txBody>
      </p:sp>
      <p:sp>
        <p:nvSpPr>
          <p:cNvPr id="133126" name="Text Box 6">
            <a:extLst>
              <a:ext uri="{FF2B5EF4-FFF2-40B4-BE49-F238E27FC236}">
                <a16:creationId xmlns:a16="http://schemas.microsoft.com/office/drawing/2014/main" id="{E88AB968-722B-4552-BEA9-BB353505F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3622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{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循环体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}</a:t>
            </a:r>
          </a:p>
        </p:txBody>
      </p:sp>
      <p:sp>
        <p:nvSpPr>
          <p:cNvPr id="133127" name="Text Box 7">
            <a:extLst>
              <a:ext uri="{FF2B5EF4-FFF2-40B4-BE49-F238E27FC236}">
                <a16:creationId xmlns:a16="http://schemas.microsoft.com/office/drawing/2014/main" id="{856B1DA1-D454-4ACA-8196-2DC8F932C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32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while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(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表达式</a:t>
            </a:r>
            <a:r>
              <a:rPr lang="zh-CN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) ;</a:t>
            </a:r>
          </a:p>
        </p:txBody>
      </p:sp>
      <p:grpSp>
        <p:nvGrpSpPr>
          <p:cNvPr id="133132" name="Group 12">
            <a:extLst>
              <a:ext uri="{FF2B5EF4-FFF2-40B4-BE49-F238E27FC236}">
                <a16:creationId xmlns:a16="http://schemas.microsoft.com/office/drawing/2014/main" id="{65E411C1-156F-4D64-9A46-8D973771D494}"/>
              </a:ext>
            </a:extLst>
          </p:cNvPr>
          <p:cNvGrpSpPr>
            <a:grpSpLocks/>
          </p:cNvGrpSpPr>
          <p:nvPr/>
        </p:nvGrpSpPr>
        <p:grpSpPr bwMode="auto">
          <a:xfrm>
            <a:off x="5764247" y="3129136"/>
            <a:ext cx="2282825" cy="519113"/>
            <a:chOff x="3842" y="1737"/>
            <a:chExt cx="1438" cy="327"/>
          </a:xfrm>
        </p:grpSpPr>
        <p:sp>
          <p:nvSpPr>
            <p:cNvPr id="133133" name="AutoShape 13">
              <a:extLst>
                <a:ext uri="{FF2B5EF4-FFF2-40B4-BE49-F238E27FC236}">
                  <a16:creationId xmlns:a16="http://schemas.microsoft.com/office/drawing/2014/main" id="{B6812E14-0809-4EAA-834A-CFCD027C5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1737"/>
              <a:ext cx="1342" cy="327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wrap="none" tIns="0" bIns="0"/>
            <a:lstStyle/>
            <a:p>
              <a:pPr algn="ctr" eaLnBrk="1" hangingPunct="1">
                <a:defRPr/>
              </a:pPr>
              <a:endParaRPr kumimoji="1" lang="zh-CN" altLang="en-US" sz="2200" b="1">
                <a:solidFill>
                  <a:srgbClr val="000000"/>
                </a:solidFill>
                <a:latin typeface="+mn-lt"/>
                <a:ea typeface="楷体" panose="02010609060101010101" pitchFamily="49" charset="-122"/>
                <a:cs typeface="宋体" charset="0"/>
              </a:endParaRPr>
            </a:p>
          </p:txBody>
        </p:sp>
        <p:sp>
          <p:nvSpPr>
            <p:cNvPr id="133134" name="Text Box 14">
              <a:extLst>
                <a:ext uri="{FF2B5EF4-FFF2-40B4-BE49-F238E27FC236}">
                  <a16:creationId xmlns:a16="http://schemas.microsoft.com/office/drawing/2014/main" id="{025C23F2-3C29-4F96-8026-B1E7A92F5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761"/>
              <a:ext cx="124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</a:rPr>
                <a:t>表达式为真？</a:t>
              </a:r>
            </a:p>
          </p:txBody>
        </p:sp>
      </p:grpSp>
      <p:sp>
        <p:nvSpPr>
          <p:cNvPr id="133135" name="Text Box 15">
            <a:extLst>
              <a:ext uri="{FF2B5EF4-FFF2-40B4-BE49-F238E27FC236}">
                <a16:creationId xmlns:a16="http://schemas.microsoft.com/office/drawing/2014/main" id="{A3B101FD-5EE5-40C7-89C2-ECFDBD703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371600"/>
            <a:ext cx="3940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 do-while</a:t>
            </a:r>
            <a:r>
              <a:rPr lang="zh-CN" altLang="en-US" sz="28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循环执行过程</a:t>
            </a:r>
          </a:p>
        </p:txBody>
      </p:sp>
      <p:sp>
        <p:nvSpPr>
          <p:cNvPr id="133136" name="Line 16">
            <a:extLst>
              <a:ext uri="{FF2B5EF4-FFF2-40B4-BE49-F238E27FC236}">
                <a16:creationId xmlns:a16="http://schemas.microsoft.com/office/drawing/2014/main" id="{A25BF528-6A91-4BBE-8811-F37287576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7872" y="2062336"/>
            <a:ext cx="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133137" name="Line 17">
            <a:extLst>
              <a:ext uri="{FF2B5EF4-FFF2-40B4-BE49-F238E27FC236}">
                <a16:creationId xmlns:a16="http://schemas.microsoft.com/office/drawing/2014/main" id="{89C4174D-4789-4DF3-98E3-4C3E66E1A1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7872" y="2900536"/>
            <a:ext cx="0" cy="29051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133138" name="Rectangle 18">
            <a:extLst>
              <a:ext uri="{FF2B5EF4-FFF2-40B4-BE49-F238E27FC236}">
                <a16:creationId xmlns:a16="http://schemas.microsoft.com/office/drawing/2014/main" id="{935B1ECE-426B-40E5-BE83-896B5ACB0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672" y="2443336"/>
            <a:ext cx="1676400" cy="4572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执行循环体</a:t>
            </a:r>
          </a:p>
        </p:txBody>
      </p:sp>
      <p:sp>
        <p:nvSpPr>
          <p:cNvPr id="133139" name="Line 19">
            <a:extLst>
              <a:ext uri="{FF2B5EF4-FFF2-40B4-BE49-F238E27FC236}">
                <a16:creationId xmlns:a16="http://schemas.microsoft.com/office/drawing/2014/main" id="{A4B4A020-A5B9-41D2-8B2A-1661A9C48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7872" y="3662536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133140" name="Line 20">
            <a:extLst>
              <a:ext uri="{FF2B5EF4-FFF2-40B4-BE49-F238E27FC236}">
                <a16:creationId xmlns:a16="http://schemas.microsoft.com/office/drawing/2014/main" id="{F399183B-D921-435D-8C7C-480732A29D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8672" y="3814936"/>
            <a:ext cx="1219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133141" name="Line 21">
            <a:extLst>
              <a:ext uri="{FF2B5EF4-FFF2-40B4-BE49-F238E27FC236}">
                <a16:creationId xmlns:a16="http://schemas.microsoft.com/office/drawing/2014/main" id="{3CB2F92D-C942-4750-9622-90CAAF766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8672" y="2214736"/>
            <a:ext cx="0" cy="1600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133142" name="Line 22">
            <a:extLst>
              <a:ext uri="{FF2B5EF4-FFF2-40B4-BE49-F238E27FC236}">
                <a16:creationId xmlns:a16="http://schemas.microsoft.com/office/drawing/2014/main" id="{DB361DBC-8250-438C-A308-0C4C322FB2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8672" y="2214736"/>
            <a:ext cx="1219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133143" name="Text Box 23">
            <a:extLst>
              <a:ext uri="{FF2B5EF4-FFF2-40B4-BE49-F238E27FC236}">
                <a16:creationId xmlns:a16="http://schemas.microsoft.com/office/drawing/2014/main" id="{991047BE-1B41-418A-8AA5-17BAF778B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7272" y="3433936"/>
            <a:ext cx="3048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18000" tIns="10800" rIns="18000" bIns="10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2200" b="1">
                <a:solidFill>
                  <a:srgbClr val="000000"/>
                </a:solidFill>
                <a:latin typeface="+mn-lt"/>
                <a:ea typeface="楷体" panose="02010609060101010101" pitchFamily="49" charset="-122"/>
                <a:cs typeface="仿宋_GB2312" charset="0"/>
              </a:rPr>
              <a:t>真</a:t>
            </a:r>
          </a:p>
        </p:txBody>
      </p:sp>
      <p:sp>
        <p:nvSpPr>
          <p:cNvPr id="133144" name="Line 24">
            <a:extLst>
              <a:ext uri="{FF2B5EF4-FFF2-40B4-BE49-F238E27FC236}">
                <a16:creationId xmlns:a16="http://schemas.microsoft.com/office/drawing/2014/main" id="{DB534620-8253-43BD-AA87-332241DB70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4672" y="3392661"/>
            <a:ext cx="381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133145" name="Line 25">
            <a:extLst>
              <a:ext uri="{FF2B5EF4-FFF2-40B4-BE49-F238E27FC236}">
                <a16:creationId xmlns:a16="http://schemas.microsoft.com/office/drawing/2014/main" id="{87B58B8A-215E-442F-9EA5-C581E8B68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5672" y="3392661"/>
            <a:ext cx="0" cy="72707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133146" name="Line 26">
            <a:extLst>
              <a:ext uri="{FF2B5EF4-FFF2-40B4-BE49-F238E27FC236}">
                <a16:creationId xmlns:a16="http://schemas.microsoft.com/office/drawing/2014/main" id="{8DFA5293-FE21-42FF-88A9-C6D55884AE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85072" y="4119736"/>
            <a:ext cx="990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133147" name="Line 27">
            <a:extLst>
              <a:ext uri="{FF2B5EF4-FFF2-40B4-BE49-F238E27FC236}">
                <a16:creationId xmlns:a16="http://schemas.microsoft.com/office/drawing/2014/main" id="{47A94654-458F-4115-9406-FC4414188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7872" y="4272136"/>
            <a:ext cx="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133148" name="Rectangle 28">
            <a:extLst>
              <a:ext uri="{FF2B5EF4-FFF2-40B4-BE49-F238E27FC236}">
                <a16:creationId xmlns:a16="http://schemas.microsoft.com/office/drawing/2014/main" id="{6C99ADCE-5319-4AC6-87C1-C056F53D2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72" y="3891136"/>
            <a:ext cx="914400" cy="3810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zh-CN" altLang="en-US" sz="22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仿宋_GB2312" charset="0"/>
              </a:rPr>
              <a:t>退出</a:t>
            </a:r>
          </a:p>
        </p:txBody>
      </p:sp>
      <p:sp>
        <p:nvSpPr>
          <p:cNvPr id="133149" name="Text Box 29">
            <a:extLst>
              <a:ext uri="{FF2B5EF4-FFF2-40B4-BE49-F238E27FC236}">
                <a16:creationId xmlns:a16="http://schemas.microsoft.com/office/drawing/2014/main" id="{049BE41B-ED44-46ED-8A0B-FA5F2154B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4672" y="2976736"/>
            <a:ext cx="3048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18000" tIns="10800" rIns="18000" bIns="10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2200" b="1">
                <a:solidFill>
                  <a:srgbClr val="000000"/>
                </a:solidFill>
                <a:latin typeface="+mn-lt"/>
                <a:ea typeface="楷体" panose="02010609060101010101" pitchFamily="49" charset="-122"/>
                <a:cs typeface="仿宋_GB2312" charset="0"/>
              </a:rPr>
              <a:t>假</a:t>
            </a:r>
          </a:p>
        </p:txBody>
      </p:sp>
      <p:sp>
        <p:nvSpPr>
          <p:cNvPr id="133150" name="Rectangle 30">
            <a:extLst>
              <a:ext uri="{FF2B5EF4-FFF2-40B4-BE49-F238E27FC236}">
                <a16:creationId xmlns:a16="http://schemas.microsoft.com/office/drawing/2014/main" id="{314FAE9B-EE11-4714-BBA9-7880C1B99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104" y="5022304"/>
            <a:ext cx="19812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楷体" panose="02010609060101010101" pitchFamily="49" charset="-122"/>
              <a:cs typeface="宋体" charset="0"/>
            </a:endParaRPr>
          </a:p>
        </p:txBody>
      </p:sp>
      <p:sp>
        <p:nvSpPr>
          <p:cNvPr id="133151" name="Rectangle 31">
            <a:extLst>
              <a:ext uri="{FF2B5EF4-FFF2-40B4-BE49-F238E27FC236}">
                <a16:creationId xmlns:a16="http://schemas.microsoft.com/office/drawing/2014/main" id="{B6BC768E-36AE-4D8A-A5C8-839352786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304" y="5022304"/>
            <a:ext cx="15240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楷体" panose="02010609060101010101" pitchFamily="49" charset="-122"/>
              <a:cs typeface="宋体" charset="0"/>
            </a:endParaRPr>
          </a:p>
        </p:txBody>
      </p:sp>
      <p:sp>
        <p:nvSpPr>
          <p:cNvPr id="133152" name="Text Box 32">
            <a:extLst>
              <a:ext uri="{FF2B5EF4-FFF2-40B4-BE49-F238E27FC236}">
                <a16:creationId xmlns:a16="http://schemas.microsoft.com/office/drawing/2014/main" id="{B5E39006-DAA1-40A2-AF5E-CD02BFAF6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152" y="570207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ea typeface="楷体" panose="02010609060101010101" pitchFamily="49" charset="-122"/>
              </a:rPr>
              <a:t>当表达式为真</a:t>
            </a:r>
          </a:p>
        </p:txBody>
      </p:sp>
      <p:sp>
        <p:nvSpPr>
          <p:cNvPr id="133153" name="Text Box 33">
            <a:extLst>
              <a:ext uri="{FF2B5EF4-FFF2-40B4-BE49-F238E27FC236}">
                <a16:creationId xmlns:a16="http://schemas.microsoft.com/office/drawing/2014/main" id="{55C4BC3C-B653-469B-BB4B-0C82106D5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7704" y="509850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楷体" panose="02010609060101010101" pitchFamily="49" charset="-122"/>
              </a:rPr>
              <a:t>循环体</a:t>
            </a:r>
          </a:p>
        </p:txBody>
      </p:sp>
      <p:sp>
        <p:nvSpPr>
          <p:cNvPr id="62" name="Text Box 8">
            <a:extLst>
              <a:ext uri="{FF2B5EF4-FFF2-40B4-BE49-F238E27FC236}">
                <a16:creationId xmlns:a16="http://schemas.microsoft.com/office/drawing/2014/main" id="{49C6905A-6449-4149-BEC9-5625EADF4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183" y="3789040"/>
            <a:ext cx="3469754" cy="2500685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</a:t>
            </a:r>
            <a:r>
              <a:rPr kumimoji="1"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do</a:t>
            </a:r>
          </a:p>
          <a:p>
            <a:pPr algn="just"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{</a:t>
            </a:r>
          </a:p>
          <a:p>
            <a:pPr algn="just"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	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&lt;&lt;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;</a:t>
            </a:r>
          </a:p>
          <a:p>
            <a:pPr algn="just"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	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++;</a:t>
            </a:r>
          </a:p>
          <a:p>
            <a:pPr algn="just"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}</a:t>
            </a:r>
          </a:p>
          <a:p>
            <a:pPr algn="just"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</a:t>
            </a:r>
            <a:r>
              <a:rPr kumimoji="1"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while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(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&lt;5);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隶书" charset="0"/>
              <a:cs typeface="隶书" charset="0"/>
            </a:endParaRPr>
          </a:p>
        </p:txBody>
      </p:sp>
      <p:sp>
        <p:nvSpPr>
          <p:cNvPr id="63" name="Text Box 4">
            <a:extLst>
              <a:ext uri="{FF2B5EF4-FFF2-40B4-BE49-F238E27FC236}">
                <a16:creationId xmlns:a16="http://schemas.microsoft.com/office/drawing/2014/main" id="{C1217C43-D6D3-4298-9F7E-53EA10305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284984"/>
            <a:ext cx="1598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例如：</a:t>
            </a:r>
          </a:p>
        </p:txBody>
      </p:sp>
      <p:sp>
        <p:nvSpPr>
          <p:cNvPr id="64" name="Rectangle 37">
            <a:extLst>
              <a:ext uri="{FF2B5EF4-FFF2-40B4-BE49-F238E27FC236}">
                <a16:creationId xmlns:a16="http://schemas.microsoft.com/office/drawing/2014/main" id="{291A82B9-76B0-4021-A465-69F9BDA02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4221272"/>
            <a:ext cx="3168352" cy="1656000"/>
          </a:xfrm>
          <a:prstGeom prst="rect">
            <a:avLst/>
          </a:prstGeom>
          <a:noFill/>
          <a:ln w="38100" cap="sq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vert="wordArtVertRtl" wrap="none" anchor="b" anchorCtr="1"/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charset="0"/>
              </a:rPr>
              <a:t>循环体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3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3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" fill="hold"/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3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13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3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3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133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133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00" fill="hold"/>
                                        <p:tgtEl>
                                          <p:spTgt spid="133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00" fill="hold"/>
                                        <p:tgtEl>
                                          <p:spTgt spid="133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3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3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13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3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33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33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33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33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33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33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33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33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animBg="1"/>
      <p:bldP spid="133124" grpId="0" autoUpdateAnimBg="0"/>
      <p:bldP spid="133125" grpId="0" autoUpdateAnimBg="0"/>
      <p:bldP spid="133126" grpId="0" autoUpdateAnimBg="0"/>
      <p:bldP spid="133127" grpId="0" autoUpdateAnimBg="0"/>
      <p:bldP spid="133135" grpId="0" autoUpdateAnimBg="0"/>
      <p:bldP spid="133138" grpId="0" animBg="1" autoUpdateAnimBg="0"/>
      <p:bldP spid="133143" grpId="0" autoUpdateAnimBg="0"/>
      <p:bldP spid="133148" grpId="0" animBg="1" autoUpdateAnimBg="0"/>
      <p:bldP spid="133149" grpId="0" autoUpdateAnimBg="0"/>
      <p:bldP spid="133150" grpId="0" animBg="1"/>
      <p:bldP spid="133151" grpId="0" animBg="1"/>
      <p:bldP spid="133152" grpId="0" autoUpdateAnimBg="0"/>
      <p:bldP spid="133153" grpId="0" autoUpdateAnimBg="0"/>
      <p:bldP spid="62" grpId="0" build="p" animBg="1"/>
      <p:bldP spid="63" grpId="0" autoUpdateAnimBg="0"/>
      <p:bldP spid="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25">
            <a:extLst>
              <a:ext uri="{FF2B5EF4-FFF2-40B4-BE49-F238E27FC236}">
                <a16:creationId xmlns:a16="http://schemas.microsoft.com/office/drawing/2014/main" id="{901FF387-B0AD-45A3-AB9C-4A0B798C4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384"/>
            <a:ext cx="9144000" cy="986458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sz="2000">
              <a:solidFill>
                <a:srgbClr val="808080"/>
              </a:solidFill>
              <a:latin typeface="+mn-lt"/>
              <a:ea typeface="+mn-ea"/>
              <a:cs typeface="宋体" charset="0"/>
            </a:endParaRPr>
          </a:p>
        </p:txBody>
      </p:sp>
      <p:sp>
        <p:nvSpPr>
          <p:cNvPr id="83" name="Rectangle 26">
            <a:extLst>
              <a:ext uri="{FF2B5EF4-FFF2-40B4-BE49-F238E27FC236}">
                <a16:creationId xmlns:a16="http://schemas.microsoft.com/office/drawing/2014/main" id="{BDF254B8-5D1F-4175-8339-4DA0766D844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6712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84" name="Rectangle 27">
            <a:extLst>
              <a:ext uri="{FF2B5EF4-FFF2-40B4-BE49-F238E27FC236}">
                <a16:creationId xmlns:a16="http://schemas.microsoft.com/office/drawing/2014/main" id="{7D9C5055-3CD0-4D95-9F34-A5F19274D4F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912912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85" name="Line 28">
            <a:extLst>
              <a:ext uri="{FF2B5EF4-FFF2-40B4-BE49-F238E27FC236}">
                <a16:creationId xmlns:a16="http://schemas.microsoft.com/office/drawing/2014/main" id="{D11B2419-F111-40EC-B58B-C60DDF5FB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12912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C2496E50-1D93-4541-A245-B70D364F3F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-162272"/>
            <a:ext cx="8458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do-while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循环</a:t>
            </a:r>
          </a:p>
        </p:txBody>
      </p:sp>
      <p:sp>
        <p:nvSpPr>
          <p:cNvPr id="133158" name="Rectangle 38">
            <a:extLst>
              <a:ext uri="{FF2B5EF4-FFF2-40B4-BE49-F238E27FC236}">
                <a16:creationId xmlns:a16="http://schemas.microsoft.com/office/drawing/2014/main" id="{6B82D015-D8A9-4BFC-85B8-078E3DE61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755" y="3677672"/>
            <a:ext cx="2744838" cy="2196000"/>
          </a:xfrm>
          <a:prstGeom prst="rect">
            <a:avLst/>
          </a:prstGeom>
          <a:noFill/>
          <a:ln w="38100" cap="sq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133159" name="Line 39">
            <a:extLst>
              <a:ext uri="{FF2B5EF4-FFF2-40B4-BE49-F238E27FC236}">
                <a16:creationId xmlns:a16="http://schemas.microsoft.com/office/drawing/2014/main" id="{027C2E3E-BB05-48CC-8C35-B7389E121A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6432" y="2348062"/>
            <a:ext cx="17526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133160" name="Line 40">
            <a:extLst>
              <a:ext uri="{FF2B5EF4-FFF2-40B4-BE49-F238E27FC236}">
                <a16:creationId xmlns:a16="http://schemas.microsoft.com/office/drawing/2014/main" id="{C4A5767B-1444-4346-B6FC-8900CE825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6432" y="2729062"/>
            <a:ext cx="17526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133161" name="Text Box 41">
            <a:extLst>
              <a:ext uri="{FF2B5EF4-FFF2-40B4-BE49-F238E27FC236}">
                <a16:creationId xmlns:a16="http://schemas.microsoft.com/office/drawing/2014/main" id="{E16C5254-D628-4C2E-9450-D95A36640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32" y="1844824"/>
            <a:ext cx="1617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Arial" panose="020B0604020202020204" pitchFamily="34" charset="0"/>
                <a:ea typeface="楷体" panose="02010609060101010101" pitchFamily="49" charset="-122"/>
              </a:rPr>
              <a:t>循环前：</a:t>
            </a:r>
          </a:p>
        </p:txBody>
      </p:sp>
      <p:sp>
        <p:nvSpPr>
          <p:cNvPr id="133162" name="Text Box 42">
            <a:extLst>
              <a:ext uri="{FF2B5EF4-FFF2-40B4-BE49-F238E27FC236}">
                <a16:creationId xmlns:a16="http://schemas.microsoft.com/office/drawing/2014/main" id="{E9E7BDFA-E5FA-44AD-B4F3-01DE347BA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9432" y="184482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 err="1">
                <a:latin typeface="Arial" panose="020B0604020202020204" pitchFamily="34" charset="0"/>
                <a:ea typeface="楷体" panose="02010609060101010101" pitchFamily="49" charset="-122"/>
              </a:rPr>
              <a:t>i</a:t>
            </a:r>
            <a:r>
              <a:rPr kumimoji="1" lang="en-US" altLang="zh-CN" sz="2400" dirty="0">
                <a:latin typeface="Arial" panose="020B0604020202020204" pitchFamily="34" charset="0"/>
                <a:ea typeface="楷体" panose="02010609060101010101" pitchFamily="49" charset="-122"/>
              </a:rPr>
              <a:t>=1</a:t>
            </a:r>
          </a:p>
        </p:txBody>
      </p:sp>
      <p:sp>
        <p:nvSpPr>
          <p:cNvPr id="133163" name="Text Box 43">
            <a:extLst>
              <a:ext uri="{FF2B5EF4-FFF2-40B4-BE49-F238E27FC236}">
                <a16:creationId xmlns:a16="http://schemas.microsoft.com/office/drawing/2014/main" id="{0C55EF6F-DE44-4015-9FFD-53336DC2992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184232" y="234806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latin typeface="Arial" charset="0"/>
                <a:ea typeface="楷体" panose="02010609060101010101" pitchFamily="49" charset="-122"/>
                <a:cs typeface="宋体" charset="0"/>
              </a:rPr>
              <a:t>i</a:t>
            </a:r>
          </a:p>
        </p:txBody>
      </p:sp>
      <p:sp>
        <p:nvSpPr>
          <p:cNvPr id="133164" name="Text Box 44">
            <a:extLst>
              <a:ext uri="{FF2B5EF4-FFF2-40B4-BE49-F238E27FC236}">
                <a16:creationId xmlns:a16="http://schemas.microsoft.com/office/drawing/2014/main" id="{1DD843DB-5E91-4741-8729-5D706A111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6432" y="2729062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Arial" panose="020B0604020202020204" pitchFamily="34" charset="0"/>
                <a:ea typeface="楷体" panose="02010609060101010101" pitchFamily="49" charset="-122"/>
              </a:rPr>
              <a:t>第一次</a:t>
            </a:r>
          </a:p>
        </p:txBody>
      </p:sp>
      <p:sp>
        <p:nvSpPr>
          <p:cNvPr id="133165" name="Text Box 45">
            <a:extLst>
              <a:ext uri="{FF2B5EF4-FFF2-40B4-BE49-F238E27FC236}">
                <a16:creationId xmlns:a16="http://schemas.microsoft.com/office/drawing/2014/main" id="{B5AE300D-95A8-4256-B28A-25778F15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32" y="2348062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Arial" panose="020B0604020202020204" pitchFamily="34" charset="0"/>
                <a:ea typeface="楷体" panose="02010609060101010101" pitchFamily="49" charset="-122"/>
              </a:rPr>
              <a:t>循环次数</a:t>
            </a:r>
          </a:p>
        </p:txBody>
      </p:sp>
      <p:sp>
        <p:nvSpPr>
          <p:cNvPr id="133166" name="Text Box 46">
            <a:extLst>
              <a:ext uri="{FF2B5EF4-FFF2-40B4-BE49-F238E27FC236}">
                <a16:creationId xmlns:a16="http://schemas.microsoft.com/office/drawing/2014/main" id="{84412EC3-FE58-462D-9C4D-9D7482BB7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8032" y="275922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133167" name="Rectangle 47">
            <a:extLst>
              <a:ext uri="{FF2B5EF4-FFF2-40B4-BE49-F238E27FC236}">
                <a16:creationId xmlns:a16="http://schemas.microsoft.com/office/drawing/2014/main" id="{1A919954-C30F-434B-A116-40EA8362A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5229200"/>
            <a:ext cx="1828800" cy="6858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latin typeface="Arial" charset="0"/>
              <a:ea typeface="楷体" panose="02010609060101010101" pitchFamily="49" charset="-122"/>
              <a:cs typeface="宋体" charset="0"/>
            </a:endParaRPr>
          </a:p>
        </p:txBody>
      </p:sp>
      <p:sp>
        <p:nvSpPr>
          <p:cNvPr id="133168" name="Text Box 48">
            <a:extLst>
              <a:ext uri="{FF2B5EF4-FFF2-40B4-BE49-F238E27FC236}">
                <a16:creationId xmlns:a16="http://schemas.microsoft.com/office/drawing/2014/main" id="{A4F665A6-EB02-4FB0-96F8-562CDCE0E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248" y="5335562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133169" name="Text Box 49">
            <a:extLst>
              <a:ext uri="{FF2B5EF4-FFF2-40B4-BE49-F238E27FC236}">
                <a16:creationId xmlns:a16="http://schemas.microsoft.com/office/drawing/2014/main" id="{ECC96643-802E-41FC-8542-32A5EBDCE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6432" y="314022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Arial" panose="020B0604020202020204" pitchFamily="34" charset="0"/>
                <a:ea typeface="楷体" panose="02010609060101010101" pitchFamily="49" charset="-122"/>
              </a:rPr>
              <a:t>第二次</a:t>
            </a:r>
          </a:p>
        </p:txBody>
      </p:sp>
      <p:sp>
        <p:nvSpPr>
          <p:cNvPr id="133170" name="Text Box 50">
            <a:extLst>
              <a:ext uri="{FF2B5EF4-FFF2-40B4-BE49-F238E27FC236}">
                <a16:creationId xmlns:a16="http://schemas.microsoft.com/office/drawing/2014/main" id="{40FC3F85-4847-4D1B-AF40-908E13768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8032" y="3186262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133171" name="Text Box 51">
            <a:extLst>
              <a:ext uri="{FF2B5EF4-FFF2-40B4-BE49-F238E27FC236}">
                <a16:creationId xmlns:a16="http://schemas.microsoft.com/office/drawing/2014/main" id="{1864FD84-93DA-41CB-B55B-53D1164C5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0928" y="5335562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133172" name="Text Box 52">
            <a:extLst>
              <a:ext uri="{FF2B5EF4-FFF2-40B4-BE49-F238E27FC236}">
                <a16:creationId xmlns:a16="http://schemas.microsoft.com/office/drawing/2014/main" id="{54D82CDF-8C2E-439C-A49B-894DEC752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6432" y="352122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Arial" panose="020B0604020202020204" pitchFamily="34" charset="0"/>
                <a:ea typeface="楷体" panose="02010609060101010101" pitchFamily="49" charset="-122"/>
              </a:rPr>
              <a:t>第三次</a:t>
            </a:r>
          </a:p>
        </p:txBody>
      </p:sp>
      <p:sp>
        <p:nvSpPr>
          <p:cNvPr id="133173" name="Text Box 53">
            <a:extLst>
              <a:ext uri="{FF2B5EF4-FFF2-40B4-BE49-F238E27FC236}">
                <a16:creationId xmlns:a16="http://schemas.microsoft.com/office/drawing/2014/main" id="{1CEF50A6-63E2-4DB7-BAA8-464D8984B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8032" y="3597424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  <a:ea typeface="楷体" panose="02010609060101010101" pitchFamily="49" charset="-122"/>
              </a:rPr>
              <a:t>3</a:t>
            </a:r>
          </a:p>
        </p:txBody>
      </p:sp>
      <p:sp>
        <p:nvSpPr>
          <p:cNvPr id="133174" name="Text Box 54">
            <a:extLst>
              <a:ext uri="{FF2B5EF4-FFF2-40B4-BE49-F238E27FC236}">
                <a16:creationId xmlns:a16="http://schemas.microsoft.com/office/drawing/2014/main" id="{51B125AD-ACC4-42DA-9120-13D593ABB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8352" y="5335562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楷体" panose="02010609060101010101" pitchFamily="49" charset="-122"/>
              </a:rPr>
              <a:t>3</a:t>
            </a:r>
          </a:p>
        </p:txBody>
      </p:sp>
      <p:sp>
        <p:nvSpPr>
          <p:cNvPr id="133175" name="Text Box 55">
            <a:extLst>
              <a:ext uri="{FF2B5EF4-FFF2-40B4-BE49-F238E27FC236}">
                <a16:creationId xmlns:a16="http://schemas.microsoft.com/office/drawing/2014/main" id="{1181E6BD-9848-4715-9135-403D4A717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6432" y="397842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Arial" panose="020B0604020202020204" pitchFamily="34" charset="0"/>
                <a:ea typeface="楷体" panose="02010609060101010101" pitchFamily="49" charset="-122"/>
              </a:rPr>
              <a:t>第四次</a:t>
            </a:r>
          </a:p>
        </p:txBody>
      </p:sp>
      <p:sp>
        <p:nvSpPr>
          <p:cNvPr id="133176" name="Text Box 56">
            <a:extLst>
              <a:ext uri="{FF2B5EF4-FFF2-40B4-BE49-F238E27FC236}">
                <a16:creationId xmlns:a16="http://schemas.microsoft.com/office/drawing/2014/main" id="{3FBD911A-6008-43B5-904C-DFC38F081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8032" y="4008587"/>
            <a:ext cx="1143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200">
                <a:latin typeface="Arial" panose="020B0604020202020204" pitchFamily="34" charset="0"/>
                <a:ea typeface="楷体" panose="02010609060101010101" pitchFamily="49" charset="-122"/>
              </a:rPr>
              <a:t>4</a:t>
            </a:r>
          </a:p>
        </p:txBody>
      </p:sp>
      <p:sp>
        <p:nvSpPr>
          <p:cNvPr id="133177" name="Text Box 57">
            <a:extLst>
              <a:ext uri="{FF2B5EF4-FFF2-40B4-BE49-F238E27FC236}">
                <a16:creationId xmlns:a16="http://schemas.microsoft.com/office/drawing/2014/main" id="{FFEC0FF9-C6EA-4B75-9C3E-65B5CA4A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4376" y="5335562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楷体" panose="02010609060101010101" pitchFamily="49" charset="-122"/>
              </a:rPr>
              <a:t>4</a:t>
            </a:r>
          </a:p>
        </p:txBody>
      </p:sp>
      <p:sp>
        <p:nvSpPr>
          <p:cNvPr id="133178" name="Text Box 58">
            <a:extLst>
              <a:ext uri="{FF2B5EF4-FFF2-40B4-BE49-F238E27FC236}">
                <a16:creationId xmlns:a16="http://schemas.microsoft.com/office/drawing/2014/main" id="{2A12DEC9-D7F0-423D-8B98-F9C1CEA66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32" y="4405462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Arial" panose="020B0604020202020204" pitchFamily="34" charset="0"/>
                <a:ea typeface="楷体" panose="02010609060101010101" pitchFamily="49" charset="-122"/>
              </a:rPr>
              <a:t>退出循环：</a:t>
            </a:r>
          </a:p>
        </p:txBody>
      </p:sp>
      <p:sp>
        <p:nvSpPr>
          <p:cNvPr id="133179" name="Line 59">
            <a:extLst>
              <a:ext uri="{FF2B5EF4-FFF2-40B4-BE49-F238E27FC236}">
                <a16:creationId xmlns:a16="http://schemas.microsoft.com/office/drawing/2014/main" id="{15AD8852-FFAD-4BBA-A5F7-ACD9460FA9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6432" y="4405462"/>
            <a:ext cx="17526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133180" name="Text Box 60">
            <a:extLst>
              <a:ext uri="{FF2B5EF4-FFF2-40B4-BE49-F238E27FC236}">
                <a16:creationId xmlns:a16="http://schemas.microsoft.com/office/drawing/2014/main" id="{6B83645D-0EB2-429D-9B1E-163A7AAB1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8032" y="4435624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  <a:ea typeface="楷体" panose="02010609060101010101" pitchFamily="49" charset="-122"/>
              </a:rPr>
              <a:t>i=5</a:t>
            </a:r>
          </a:p>
        </p:txBody>
      </p:sp>
      <p:sp>
        <p:nvSpPr>
          <p:cNvPr id="62" name="Text Box 4">
            <a:extLst>
              <a:ext uri="{FF2B5EF4-FFF2-40B4-BE49-F238E27FC236}">
                <a16:creationId xmlns:a16="http://schemas.microsoft.com/office/drawing/2014/main" id="{A1602924-4E64-4282-A319-590718660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12" y="951111"/>
            <a:ext cx="41330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读程序，写运行结果</a:t>
            </a:r>
          </a:p>
        </p:txBody>
      </p:sp>
      <p:sp>
        <p:nvSpPr>
          <p:cNvPr id="63" name="Text Box 8">
            <a:extLst>
              <a:ext uri="{FF2B5EF4-FFF2-40B4-BE49-F238E27FC236}">
                <a16:creationId xmlns:a16="http://schemas.microsoft.com/office/drawing/2014/main" id="{CCBD5D4A-9526-45E9-8DBF-820ECD3C4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656" y="1423134"/>
            <a:ext cx="3469754" cy="526297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#include &lt;iostream&gt;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using namespace 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std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;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 main( )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{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;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=1;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</a:t>
            </a:r>
            <a:r>
              <a:rPr kumimoji="1"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do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{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	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&lt;&lt;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;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	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++;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}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</a:t>
            </a:r>
            <a:r>
              <a:rPr kumimoji="1"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while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(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&lt;5);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&lt;&lt;"good";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}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隶书" charset="0"/>
              <a:cs typeface="隶书" charset="0"/>
            </a:endParaRPr>
          </a:p>
        </p:txBody>
      </p:sp>
      <p:grpSp>
        <p:nvGrpSpPr>
          <p:cNvPr id="64" name="Group 11">
            <a:extLst>
              <a:ext uri="{FF2B5EF4-FFF2-40B4-BE49-F238E27FC236}">
                <a16:creationId xmlns:a16="http://schemas.microsoft.com/office/drawing/2014/main" id="{FEFB14CB-B946-4EE9-B5CA-261464CFE7BE}"/>
              </a:ext>
            </a:extLst>
          </p:cNvPr>
          <p:cNvGrpSpPr>
            <a:grpSpLocks/>
          </p:cNvGrpSpPr>
          <p:nvPr/>
        </p:nvGrpSpPr>
        <p:grpSpPr bwMode="auto">
          <a:xfrm>
            <a:off x="4730570" y="3933056"/>
            <a:ext cx="1641630" cy="479223"/>
            <a:chOff x="3840" y="1133"/>
            <a:chExt cx="1438" cy="356"/>
          </a:xfrm>
        </p:grpSpPr>
        <p:sp>
          <p:nvSpPr>
            <p:cNvPr id="65" name="AutoShape 12">
              <a:extLst>
                <a:ext uri="{FF2B5EF4-FFF2-40B4-BE49-F238E27FC236}">
                  <a16:creationId xmlns:a16="http://schemas.microsoft.com/office/drawing/2014/main" id="{B1715498-5134-4AAB-B53B-7F64A6CA3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133"/>
              <a:ext cx="1438" cy="355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wrap="none" tIns="0" bIns="0" anchor="ctr"/>
            <a:lstStyle/>
            <a:p>
              <a:pPr algn="ctr" eaLnBrk="1" hangingPunct="1">
                <a:defRPr/>
              </a:pPr>
              <a:endParaRPr kumimoji="1" lang="zh-CN" altLang="en-US" sz="2400" b="1">
                <a:solidFill>
                  <a:srgbClr val="000000"/>
                </a:solidFill>
                <a:latin typeface="+mn-lt"/>
                <a:ea typeface="+mn-ea"/>
                <a:cs typeface="宋体" charset="0"/>
              </a:endParaRPr>
            </a:p>
          </p:txBody>
        </p:sp>
        <p:sp>
          <p:nvSpPr>
            <p:cNvPr id="66" name="Text Box 13">
              <a:extLst>
                <a:ext uri="{FF2B5EF4-FFF2-40B4-BE49-F238E27FC236}">
                  <a16:creationId xmlns:a16="http://schemas.microsoft.com/office/drawing/2014/main" id="{95341D5B-5081-4467-9EB1-AA13D35353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7" y="1146"/>
              <a:ext cx="543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  <a:ea typeface="楷体" panose="02010609060101010101" pitchFamily="49" charset="-122"/>
                </a:rPr>
                <a:t>i</a:t>
              </a: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  <a:ea typeface="楷体" panose="02010609060101010101" pitchFamily="49" charset="-122"/>
                </a:rPr>
                <a:t>&lt;5</a:t>
              </a:r>
              <a:r>
                <a:rPr lang="zh-CN" altLang="en-US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  <a:ea typeface="楷体" panose="02010609060101010101" pitchFamily="49" charset="-122"/>
                </a:rPr>
                <a:t>？</a:t>
              </a:r>
            </a:p>
          </p:txBody>
        </p:sp>
      </p:grpSp>
      <p:sp>
        <p:nvSpPr>
          <p:cNvPr id="67" name="Line 15">
            <a:extLst>
              <a:ext uri="{FF2B5EF4-FFF2-40B4-BE49-F238E27FC236}">
                <a16:creationId xmlns:a16="http://schemas.microsoft.com/office/drawing/2014/main" id="{4D02F53A-3303-466A-B3F4-0B337F503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882" y="2683942"/>
            <a:ext cx="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68" name="Line 16">
            <a:extLst>
              <a:ext uri="{FF2B5EF4-FFF2-40B4-BE49-F238E27FC236}">
                <a16:creationId xmlns:a16="http://schemas.microsoft.com/office/drawing/2014/main" id="{CF8DC932-DA7E-4326-A330-9F2759881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112" y="3717032"/>
            <a:ext cx="0" cy="257051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69" name="Rectangle 17">
            <a:extLst>
              <a:ext uri="{FF2B5EF4-FFF2-40B4-BE49-F238E27FC236}">
                <a16:creationId xmlns:a16="http://schemas.microsoft.com/office/drawing/2014/main" id="{908D5DDD-04A2-4338-B23D-11A28E704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5514" y="3068960"/>
            <a:ext cx="1598646" cy="623239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</a:rPr>
              <a:t>输出</a:t>
            </a:r>
            <a:r>
              <a:rPr lang="en-US" altLang="zh-CN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</a:rPr>
              <a:t>i</a:t>
            </a:r>
            <a:endParaRPr lang="en-US" altLang="zh-CN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en-US" altLang="zh-CN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</a:rPr>
              <a:t>=i+1</a:t>
            </a:r>
            <a:endParaRPr lang="zh-CN" altLang="en-US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72" name="Line 20">
            <a:extLst>
              <a:ext uri="{FF2B5EF4-FFF2-40B4-BE49-F238E27FC236}">
                <a16:creationId xmlns:a16="http://schemas.microsoft.com/office/drawing/2014/main" id="{E08F1CA7-4D56-4E38-9129-ADDFFF95B4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9944" y="2836342"/>
            <a:ext cx="0" cy="133217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73" name="Line 21">
            <a:extLst>
              <a:ext uri="{FF2B5EF4-FFF2-40B4-BE49-F238E27FC236}">
                <a16:creationId xmlns:a16="http://schemas.microsoft.com/office/drawing/2014/main" id="{1F687DB7-BF97-40AA-B699-E1EC2189DB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09943" y="2836342"/>
            <a:ext cx="1149489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74" name="Text Box 22">
            <a:extLst>
              <a:ext uri="{FF2B5EF4-FFF2-40B4-BE49-F238E27FC236}">
                <a16:creationId xmlns:a16="http://schemas.microsoft.com/office/drawing/2014/main" id="{FEDA4452-625A-49E0-99FB-661CF31E5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645" y="3735343"/>
            <a:ext cx="304800" cy="39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18000" tIns="10800" rIns="18000" bIns="10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_GB2312" charset="0"/>
              </a:rPr>
              <a:t>真</a:t>
            </a:r>
          </a:p>
        </p:txBody>
      </p:sp>
      <p:sp>
        <p:nvSpPr>
          <p:cNvPr id="75" name="Line 23">
            <a:extLst>
              <a:ext uri="{FF2B5EF4-FFF2-40B4-BE49-F238E27FC236}">
                <a16:creationId xmlns:a16="http://schemas.microsoft.com/office/drawing/2014/main" id="{88C8C991-71E5-4389-8FD3-D6042CB1E5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47672" y="4168515"/>
            <a:ext cx="268344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76" name="Rectangle 27">
            <a:extLst>
              <a:ext uri="{FF2B5EF4-FFF2-40B4-BE49-F238E27FC236}">
                <a16:creationId xmlns:a16="http://schemas.microsoft.com/office/drawing/2014/main" id="{8EEC90E5-FCF0-4842-B08E-E2432BFF8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390" y="4748987"/>
            <a:ext cx="1442802" cy="39971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仿宋_GB2312" charset="0"/>
              </a:rPr>
              <a:t>输出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仿宋_GB2312" charset="0"/>
              </a:rPr>
              <a:t>good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仿宋_GB2312" charset="0"/>
            </a:endParaRPr>
          </a:p>
        </p:txBody>
      </p:sp>
      <p:sp>
        <p:nvSpPr>
          <p:cNvPr id="77" name="Text Box 28">
            <a:extLst>
              <a:ext uri="{FF2B5EF4-FFF2-40B4-BE49-F238E27FC236}">
                <a16:creationId xmlns:a16="http://schemas.microsoft.com/office/drawing/2014/main" id="{3A77F2B1-66B9-485B-A467-1BEA4FC7F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3281" y="4379456"/>
            <a:ext cx="304800" cy="39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18000" tIns="10800" rIns="18000" bIns="10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_GB2312" charset="0"/>
              </a:rPr>
              <a:t>假</a:t>
            </a:r>
          </a:p>
        </p:txBody>
      </p:sp>
      <p:sp>
        <p:nvSpPr>
          <p:cNvPr id="79" name="Line 26">
            <a:extLst>
              <a:ext uri="{FF2B5EF4-FFF2-40B4-BE49-F238E27FC236}">
                <a16:creationId xmlns:a16="http://schemas.microsoft.com/office/drawing/2014/main" id="{D1D5F93B-08FE-45FD-B123-71638D38E1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4837" y="5148698"/>
            <a:ext cx="0" cy="228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80" name="Rectangle 27">
            <a:extLst>
              <a:ext uri="{FF2B5EF4-FFF2-40B4-BE49-F238E27FC236}">
                <a16:creationId xmlns:a16="http://schemas.microsoft.com/office/drawing/2014/main" id="{448422D6-8D52-4886-BD57-1BEBEA7E8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024" y="2276872"/>
            <a:ext cx="914400" cy="3810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cs typeface="仿宋_GB2312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cs typeface="仿宋_GB2312" charset="0"/>
              </a:rPr>
              <a:t>=1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  <a:ea typeface="楷体" panose="02010609060101010101" pitchFamily="49" charset="-122"/>
              <a:cs typeface="仿宋_GB2312" charset="0"/>
            </a:endParaRPr>
          </a:p>
        </p:txBody>
      </p:sp>
      <p:sp>
        <p:nvSpPr>
          <p:cNvPr id="81" name="Line 16">
            <a:extLst>
              <a:ext uri="{FF2B5EF4-FFF2-40B4-BE49-F238E27FC236}">
                <a16:creationId xmlns:a16="http://schemas.microsoft.com/office/drawing/2014/main" id="{4481AD4F-AD65-43DB-A9F7-CB6BBF9BA9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072" y="4437112"/>
            <a:ext cx="0" cy="30098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86" name="Text Box 57">
            <a:extLst>
              <a:ext uri="{FF2B5EF4-FFF2-40B4-BE49-F238E27FC236}">
                <a16:creationId xmlns:a16="http://schemas.microsoft.com/office/drawing/2014/main" id="{3C0BB087-B4C8-4985-A62E-F67C829E8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0400" y="5349626"/>
            <a:ext cx="10534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楷体" panose="02010609060101010101" pitchFamily="49" charset="-122"/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266430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3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3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3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3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133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133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133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133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3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33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33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3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33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33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33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33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33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3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33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3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33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33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33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33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33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33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33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33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33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33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33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33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33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33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33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33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33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33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33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33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3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000"/>
                            </p:stCondLst>
                            <p:childTnLst>
                              <p:par>
                                <p:cTn id="2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33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33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33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33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33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33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33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33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33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133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133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133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133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33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33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133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133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133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133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33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300" fill="hold"/>
                                        <p:tgtEl>
                                          <p:spTgt spid="133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300" fill="hold"/>
                                        <p:tgtEl>
                                          <p:spTgt spid="133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300" fill="hold"/>
                                        <p:tgtEl>
                                          <p:spTgt spid="133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300" fill="hold"/>
                                        <p:tgtEl>
                                          <p:spTgt spid="133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900"/>
                            </p:stCondLst>
                            <p:childTnLst>
                              <p:par>
                                <p:cTn id="308" presetID="23" presetClass="entr" presetSubtype="52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133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133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133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133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3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2000"/>
                            </p:stCondLst>
                            <p:childTnLst>
                              <p:par>
                                <p:cTn id="3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8" grpId="0" animBg="1"/>
      <p:bldP spid="133161" grpId="0" autoUpdateAnimBg="0"/>
      <p:bldP spid="133162" grpId="0" autoUpdateAnimBg="0"/>
      <p:bldP spid="133163" grpId="0" autoUpdateAnimBg="0"/>
      <p:bldP spid="133164" grpId="0" autoUpdateAnimBg="0"/>
      <p:bldP spid="133165" grpId="0" autoUpdateAnimBg="0"/>
      <p:bldP spid="133166" grpId="0" autoUpdateAnimBg="0"/>
      <p:bldP spid="133167" grpId="0" animBg="1"/>
      <p:bldP spid="133168" grpId="0" autoUpdateAnimBg="0"/>
      <p:bldP spid="133169" grpId="0" autoUpdateAnimBg="0"/>
      <p:bldP spid="133170" grpId="0" autoUpdateAnimBg="0"/>
      <p:bldP spid="133171" grpId="0" autoUpdateAnimBg="0"/>
      <p:bldP spid="133172" grpId="0" autoUpdateAnimBg="0"/>
      <p:bldP spid="133173" grpId="0" autoUpdateAnimBg="0"/>
      <p:bldP spid="133174" grpId="0" autoUpdateAnimBg="0"/>
      <p:bldP spid="133175" grpId="0" autoUpdateAnimBg="0"/>
      <p:bldP spid="133176" grpId="0" autoUpdateAnimBg="0"/>
      <p:bldP spid="133177" grpId="0" autoUpdateAnimBg="0"/>
      <p:bldP spid="133178" grpId="0" autoUpdateAnimBg="0"/>
      <p:bldP spid="133180" grpId="0" autoUpdateAnimBg="0"/>
      <p:bldP spid="62" grpId="0" autoUpdateAnimBg="0"/>
      <p:bldP spid="63" grpId="0" build="p" animBg="1"/>
      <p:bldP spid="67" grpId="0" animBg="1"/>
      <p:bldP spid="68" grpId="0" animBg="1"/>
      <p:bldP spid="69" grpId="0" build="p" animBg="1"/>
      <p:bldP spid="72" grpId="0" animBg="1"/>
      <p:bldP spid="73" grpId="0" animBg="1"/>
      <p:bldP spid="74" grpId="0"/>
      <p:bldP spid="75" grpId="0" animBg="1"/>
      <p:bldP spid="76" grpId="0" animBg="1"/>
      <p:bldP spid="77" grpId="0"/>
      <p:bldP spid="79" grpId="0" animBg="1"/>
      <p:bldP spid="80" grpId="0" animBg="1"/>
      <p:bldP spid="81" grpId="0" animBg="1"/>
      <p:bldP spid="8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0">
            <a:extLst>
              <a:ext uri="{FF2B5EF4-FFF2-40B4-BE49-F238E27FC236}">
                <a16:creationId xmlns:a16="http://schemas.microsoft.com/office/drawing/2014/main" id="{98A3CFF1-2BF1-443C-8B74-49A7B8500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919" y="3284983"/>
            <a:ext cx="3463925" cy="270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sq">
            <a:solidFill>
              <a:schemeClr val="accent6">
                <a:lumMod val="40000"/>
                <a:lumOff val="60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Arial" charset="0"/>
                <a:ea typeface="黑体" panose="02010609060101010101" pitchFamily="49" charset="-122"/>
                <a:cs typeface="宋体" charset="0"/>
              </a:rPr>
              <a:t>计算和</a:t>
            </a:r>
          </a:p>
        </p:txBody>
      </p:sp>
      <p:sp>
        <p:nvSpPr>
          <p:cNvPr id="134147" name="Text Box 3">
            <a:extLst>
              <a:ext uri="{FF2B5EF4-FFF2-40B4-BE49-F238E27FC236}">
                <a16:creationId xmlns:a16="http://schemas.microsoft.com/office/drawing/2014/main" id="{755E4A68-A34F-48F3-812B-312AF32DB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87624"/>
            <a:ext cx="722372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例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2  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编程序，计算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s=1+2+3+……+100</a:t>
            </a:r>
          </a:p>
        </p:txBody>
      </p:sp>
      <p:sp>
        <p:nvSpPr>
          <p:cNvPr id="134155" name="AutoShape 11">
            <a:extLst>
              <a:ext uri="{FF2B5EF4-FFF2-40B4-BE49-F238E27FC236}">
                <a16:creationId xmlns:a16="http://schemas.microsoft.com/office/drawing/2014/main" id="{3EBCF9EC-0478-4719-BBC8-7C52545B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585289"/>
            <a:ext cx="1117600" cy="525463"/>
          </a:xfrm>
          <a:prstGeom prst="wedgeEllipseCallout">
            <a:avLst>
              <a:gd name="adj1" fmla="val -82386"/>
              <a:gd name="adj2" fmla="val 88003"/>
            </a:avLst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CN" sz="2400" b="1">
                <a:solidFill>
                  <a:srgbClr val="3333CC"/>
                </a:solidFill>
                <a:latin typeface="Arial" charset="0"/>
                <a:ea typeface="+mn-ea"/>
                <a:cs typeface="宋体" charset="0"/>
              </a:rPr>
              <a:t>i&lt;=100</a:t>
            </a:r>
          </a:p>
        </p:txBody>
      </p:sp>
      <p:sp>
        <p:nvSpPr>
          <p:cNvPr id="134157" name="Text Box 13">
            <a:extLst>
              <a:ext uri="{FF2B5EF4-FFF2-40B4-BE49-F238E27FC236}">
                <a16:creationId xmlns:a16="http://schemas.microsoft.com/office/drawing/2014/main" id="{2E9AE430-7DFF-4424-B904-1DA4C0DF3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5666898"/>
            <a:ext cx="2819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+mn-ea"/>
                <a:ea typeface="+mn-ea"/>
                <a:cs typeface="宋体" charset="0"/>
                <a:sym typeface="Monotype Sorts" charset="0"/>
              </a:rPr>
              <a:t>(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  <a:sym typeface="Monotype Sorts" charset="0"/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  <a:latin typeface="+mn-ea"/>
                <a:ea typeface="+mn-ea"/>
                <a:cs typeface="宋体" charset="0"/>
                <a:sym typeface="Monotype Sorts" charset="0"/>
              </a:rPr>
              <a:t>)  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  <a:sym typeface="Monotype Sorts" charset="0"/>
              </a:rPr>
              <a:t>累加</a:t>
            </a:r>
            <a:endParaRPr kumimoji="1" lang="zh-CN" altLang="en-US" sz="2400" b="1" dirty="0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134182" name="Rectangle 38">
            <a:extLst>
              <a:ext uri="{FF2B5EF4-FFF2-40B4-BE49-F238E27FC236}">
                <a16:creationId xmlns:a16="http://schemas.microsoft.com/office/drawing/2014/main" id="{ECFFC97E-C3B1-40D9-8289-2065D0EC6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44450"/>
            <a:ext cx="8458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举</a:t>
            </a:r>
            <a:r>
              <a:rPr lang="en-US" altLang="zh-CN"/>
              <a:t>  </a:t>
            </a:r>
            <a:r>
              <a:rPr lang="zh-CN" altLang="en-US"/>
              <a:t>例</a:t>
            </a:r>
          </a:p>
        </p:txBody>
      </p:sp>
      <p:sp>
        <p:nvSpPr>
          <p:cNvPr id="134185" name="Text Box 41">
            <a:extLst>
              <a:ext uri="{FF2B5EF4-FFF2-40B4-BE49-F238E27FC236}">
                <a16:creationId xmlns:a16="http://schemas.microsoft.com/office/drawing/2014/main" id="{88F28736-1BAA-48C7-9F60-CC5944E2F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916832"/>
            <a:ext cx="44878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+mn-ea"/>
                <a:ea typeface="+mn-ea"/>
                <a:sym typeface="Monotype Sorts" charset="2"/>
              </a:rPr>
              <a:t>(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1</a:t>
            </a:r>
            <a:r>
              <a:rPr kumimoji="1" lang="en-US" altLang="zh-CN" sz="2400" dirty="0">
                <a:solidFill>
                  <a:srgbClr val="000000"/>
                </a:solidFill>
                <a:latin typeface="+mn-ea"/>
                <a:ea typeface="+mn-ea"/>
                <a:sym typeface="Monotype Sorts" charset="2"/>
              </a:rPr>
              <a:t>)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  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生成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1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、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2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、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3……100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4203" name="Rectangle 59">
            <a:extLst>
              <a:ext uri="{FF2B5EF4-FFF2-40B4-BE49-F238E27FC236}">
                <a16:creationId xmlns:a16="http://schemas.microsoft.com/office/drawing/2014/main" id="{C41241A2-3BE2-45D9-8423-A799B3AA0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7690" y="3717032"/>
            <a:ext cx="2305050" cy="2196000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24" name="Text Box 8">
            <a:extLst>
              <a:ext uri="{FF2B5EF4-FFF2-40B4-BE49-F238E27FC236}">
                <a16:creationId xmlns:a16="http://schemas.microsoft.com/office/drawing/2014/main" id="{1B523DD3-6CCF-48E0-AED1-6362D02AA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71" y="2588896"/>
            <a:ext cx="3469754" cy="290848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=1;</a:t>
            </a:r>
          </a:p>
          <a:p>
            <a:pPr algn="just"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          </a:t>
            </a:r>
            <a:r>
              <a:rPr kumimoji="1"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do</a:t>
            </a:r>
          </a:p>
          <a:p>
            <a:pPr algn="just"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{</a:t>
            </a:r>
          </a:p>
          <a:p>
            <a:pPr algn="just"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	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&lt;&lt;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;</a:t>
            </a:r>
          </a:p>
          <a:p>
            <a:pPr algn="just"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	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++;</a:t>
            </a:r>
          </a:p>
          <a:p>
            <a:pPr algn="just"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}</a:t>
            </a:r>
          </a:p>
          <a:p>
            <a:pPr algn="just"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</a:t>
            </a:r>
            <a:r>
              <a:rPr kumimoji="1"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while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(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&lt;5);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隶书" charset="0"/>
              <a:cs typeface="隶书" charset="0"/>
            </a:endParaRPr>
          </a:p>
        </p:txBody>
      </p:sp>
      <p:sp>
        <p:nvSpPr>
          <p:cNvPr id="25" name="Line 16">
            <a:extLst>
              <a:ext uri="{FF2B5EF4-FFF2-40B4-BE49-F238E27FC236}">
                <a16:creationId xmlns:a16="http://schemas.microsoft.com/office/drawing/2014/main" id="{3F0FB5D5-CA86-43E5-813F-655FED7057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2444" y="2996952"/>
            <a:ext cx="551284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16">
            <a:extLst>
              <a:ext uri="{FF2B5EF4-FFF2-40B4-BE49-F238E27FC236}">
                <a16:creationId xmlns:a16="http://schemas.microsoft.com/office/drawing/2014/main" id="{317A8DC1-08B4-4872-AD89-B5B1C8C7E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548" y="4581128"/>
            <a:ext cx="551284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423E5997-9E69-4AAA-96EC-9B2E0D0AD3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760" y="5373216"/>
            <a:ext cx="551284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8">
            <a:extLst>
              <a:ext uri="{FF2B5EF4-FFF2-40B4-BE49-F238E27FC236}">
                <a16:creationId xmlns:a16="http://schemas.microsoft.com/office/drawing/2014/main" id="{BBFA5D8E-9DB0-498C-AEBE-FEB0CB212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8524" y="1844824"/>
            <a:ext cx="4246884" cy="4893647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#include &lt;iostream&gt;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using namespace 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std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;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 main( )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{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=1,s=0;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</a:t>
            </a:r>
            <a:r>
              <a:rPr kumimoji="1"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do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{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	s+=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;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	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++;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}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</a:t>
            </a:r>
            <a:r>
              <a:rPr kumimoji="1"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while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(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&lt;=100);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&lt;&lt;"s="&lt;&lt;s;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}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隶书" charset="0"/>
              <a:cs typeface="隶书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3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34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34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34147" grpId="0" autoUpdateAnimBg="0"/>
      <p:bldP spid="134155" grpId="0" animBg="1" autoUpdateAnimBg="0"/>
      <p:bldP spid="134157" grpId="0" autoUpdateAnimBg="0"/>
      <p:bldP spid="134185" grpId="0" autoUpdateAnimBg="0"/>
      <p:bldP spid="134203" grpId="0" animBg="1"/>
      <p:bldP spid="24" grpId="0" build="p" animBg="1"/>
      <p:bldP spid="28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A79A9B59-A088-4044-886D-690BFEC63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458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do while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while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的区别</a:t>
            </a:r>
          </a:p>
        </p:txBody>
      </p:sp>
      <p:sp>
        <p:nvSpPr>
          <p:cNvPr id="160774" name="Text Box 6">
            <a:extLst>
              <a:ext uri="{FF2B5EF4-FFF2-40B4-BE49-F238E27FC236}">
                <a16:creationId xmlns:a16="http://schemas.microsoft.com/office/drawing/2014/main" id="{EFD94936-32CE-476B-A24D-5039F7A25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641" y="1887335"/>
            <a:ext cx="3533775" cy="3724096"/>
          </a:xfrm>
          <a:prstGeom prst="rect">
            <a:avLst/>
          </a:prstGeom>
          <a:noFill/>
          <a:ln w="76200">
            <a:solidFill>
              <a:schemeClr val="bg2">
                <a:lumMod val="60000"/>
                <a:lumOff val="40000"/>
              </a:schemeClr>
            </a:solidFill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#include &lt;iostream&gt;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using namespace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std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;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kumimoji="1" lang="en-US" altLang="zh-CN" sz="2400" b="1" dirty="0" err="1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 main( )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{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	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=0,a=8;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	</a:t>
            </a:r>
            <a:r>
              <a:rPr kumimoji="1" lang="en-US" altLang="zh-CN" sz="2400" b="1" dirty="0">
                <a:solidFill>
                  <a:srgbClr val="0000CC"/>
                </a:solidFill>
                <a:latin typeface="Arial" charset="0"/>
                <a:ea typeface="+mn-ea"/>
                <a:cs typeface="宋体" charset="0"/>
              </a:rPr>
              <a:t>while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!=0)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		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&lt;&lt;a;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	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&lt;&lt;a+1;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}</a:t>
            </a:r>
          </a:p>
        </p:txBody>
      </p:sp>
      <p:sp>
        <p:nvSpPr>
          <p:cNvPr id="160775" name="Rectangle 7">
            <a:extLst>
              <a:ext uri="{FF2B5EF4-FFF2-40B4-BE49-F238E27FC236}">
                <a16:creationId xmlns:a16="http://schemas.microsoft.com/office/drawing/2014/main" id="{D8386F41-F104-4A53-8675-5131CEE55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228" y="3939010"/>
            <a:ext cx="2429514" cy="82800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square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160781" name="Rectangle 13">
            <a:extLst>
              <a:ext uri="{FF2B5EF4-FFF2-40B4-BE49-F238E27FC236}">
                <a16:creationId xmlns:a16="http://schemas.microsoft.com/office/drawing/2014/main" id="{D99D0421-AA87-40CC-AF31-A4056A389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4741" y="3593738"/>
            <a:ext cx="1944687" cy="1223962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160782" name="Text Box 14">
            <a:extLst>
              <a:ext uri="{FF2B5EF4-FFF2-40B4-BE49-F238E27FC236}">
                <a16:creationId xmlns:a16="http://schemas.microsoft.com/office/drawing/2014/main" id="{50A22540-770C-4DEC-9848-73C9CA8CD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072" y="6050036"/>
            <a:ext cx="3744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循环体一次也没有执行</a:t>
            </a:r>
          </a:p>
        </p:txBody>
      </p:sp>
      <p:sp>
        <p:nvSpPr>
          <p:cNvPr id="160783" name="Text Box 15">
            <a:extLst>
              <a:ext uri="{FF2B5EF4-FFF2-40B4-BE49-F238E27FC236}">
                <a16:creationId xmlns:a16="http://schemas.microsoft.com/office/drawing/2014/main" id="{DD25A912-6681-49F4-B032-34D4BA453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637" y="6067425"/>
            <a:ext cx="309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执行了一次循环体</a:t>
            </a:r>
          </a:p>
        </p:txBody>
      </p:sp>
      <p:sp>
        <p:nvSpPr>
          <p:cNvPr id="17" name="AutoShape 4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0C614AD-73D8-4B11-8651-F95732663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3" y="6400800"/>
            <a:ext cx="609600" cy="457200"/>
          </a:xfrm>
          <a:prstGeom prst="actionButtonBackPrevious">
            <a:avLst/>
          </a:prstGeom>
          <a:solidFill>
            <a:srgbClr val="EAEAEA"/>
          </a:solidFill>
          <a:ln w="12700">
            <a:solidFill>
              <a:srgbClr val="660066"/>
            </a:solidFill>
            <a:miter lim="800000"/>
            <a:headEnd/>
            <a:tailEnd/>
          </a:ln>
          <a:effectLst/>
          <a:extLst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C9080DCA-2A57-41D5-B40C-3CA841D9C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462" y="5301208"/>
            <a:ext cx="1293813" cy="6191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160772" name="Text Box 4">
            <a:extLst>
              <a:ext uri="{FF2B5EF4-FFF2-40B4-BE49-F238E27FC236}">
                <a16:creationId xmlns:a16="http://schemas.microsoft.com/office/drawing/2014/main" id="{CC6D2AA7-0DB1-41D5-9F2E-B5860CC68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4662" y="5377408"/>
            <a:ext cx="136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9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A7CEBDAC-9265-41A0-BAA8-1FB07417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1524000"/>
            <a:ext cx="3533775" cy="4131900"/>
          </a:xfrm>
          <a:prstGeom prst="rect">
            <a:avLst/>
          </a:prstGeom>
          <a:noFill/>
          <a:ln w="76200">
            <a:solidFill>
              <a:schemeClr val="bg2">
                <a:lumMod val="60000"/>
                <a:lumOff val="40000"/>
              </a:schemeClr>
            </a:solidFill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#include &lt;iostream&gt;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using namespace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std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;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kumimoji="1" lang="en-US" altLang="zh-CN" sz="2400" b="1" dirty="0" err="1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 main( )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{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	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=0,a=8;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	</a:t>
            </a:r>
            <a:r>
              <a:rPr kumimoji="1" lang="en-US" altLang="zh-CN" sz="2400" b="1" dirty="0">
                <a:solidFill>
                  <a:srgbClr val="0000CC"/>
                </a:solidFill>
                <a:latin typeface="Arial" charset="0"/>
                <a:ea typeface="+mn-ea"/>
                <a:cs typeface="宋体" charset="0"/>
              </a:rPr>
              <a:t>do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	 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&lt;&lt;a;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	</a:t>
            </a:r>
            <a:r>
              <a:rPr kumimoji="1" lang="en-US" altLang="zh-CN" sz="2400" b="1" dirty="0">
                <a:solidFill>
                  <a:srgbClr val="0000CC"/>
                </a:solidFill>
                <a:latin typeface="Arial" charset="0"/>
                <a:ea typeface="+mn-ea"/>
                <a:cs typeface="宋体" charset="0"/>
              </a:rPr>
              <a:t>while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!=0);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	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&lt;&lt;a+1;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}</a:t>
            </a:r>
          </a:p>
        </p:txBody>
      </p:sp>
      <p:sp>
        <p:nvSpPr>
          <p:cNvPr id="160779" name="Rectangle 11">
            <a:extLst>
              <a:ext uri="{FF2B5EF4-FFF2-40B4-BE49-F238E27FC236}">
                <a16:creationId xmlns:a16="http://schemas.microsoft.com/office/drawing/2014/main" id="{7D244D89-3D30-4950-9DCB-E8570C0C4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7073" y="5301208"/>
            <a:ext cx="1293812" cy="6191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160780" name="Text Box 12">
            <a:extLst>
              <a:ext uri="{FF2B5EF4-FFF2-40B4-BE49-F238E27FC236}">
                <a16:creationId xmlns:a16="http://schemas.microsoft.com/office/drawing/2014/main" id="{2319B7B7-2C06-40C0-B08B-653086351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273" y="5377408"/>
            <a:ext cx="560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8</a:t>
            </a:r>
          </a:p>
        </p:txBody>
      </p:sp>
      <p:sp>
        <p:nvSpPr>
          <p:cNvPr id="160784" name="Text Box 16">
            <a:extLst>
              <a:ext uri="{FF2B5EF4-FFF2-40B4-BE49-F238E27FC236}">
                <a16:creationId xmlns:a16="http://schemas.microsoft.com/office/drawing/2014/main" id="{84F73FC5-7380-4055-BDDE-8F6CC17FB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185" y="5375821"/>
            <a:ext cx="98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07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0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0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0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0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0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0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0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07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07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16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6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300" fill="hold"/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00" fill="hold"/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300" fill="hold"/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00" fill="hold"/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300" fill="hold"/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00" fill="hold"/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4" grpId="0" build="p" animBg="1" autoUpdateAnimBg="0"/>
      <p:bldP spid="160775" grpId="0" animBg="1"/>
      <p:bldP spid="160781" grpId="0" animBg="1"/>
      <p:bldP spid="160782" grpId="0" autoUpdateAnimBg="0"/>
      <p:bldP spid="160783" grpId="0" autoUpdateAnimBg="0"/>
      <p:bldP spid="17" grpId="0" animBg="1"/>
      <p:bldP spid="160771" grpId="0" animBg="1"/>
      <p:bldP spid="160772" grpId="0" autoUpdateAnimBg="0"/>
      <p:bldP spid="18" grpId="0" build="p" animBg="1" autoUpdateAnimBg="0"/>
      <p:bldP spid="160779" grpId="0" animBg="1"/>
      <p:bldP spid="160780" grpId="0" autoUpdateAnimBg="0"/>
      <p:bldP spid="16078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44B3EA9A-183B-49A3-9D51-EEE6F0908A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for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循环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AA6297CD-172D-4F4F-9A92-E9BDDBCD1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057400"/>
            <a:ext cx="4800600" cy="10668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135172" name="Text Box 4">
            <a:extLst>
              <a:ext uri="{FF2B5EF4-FFF2-40B4-BE49-F238E27FC236}">
                <a16:creationId xmlns:a16="http://schemas.microsoft.com/office/drawing/2014/main" id="{574DC9B5-EF3B-4DB9-874B-8B1FAED10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62088"/>
            <a:ext cx="358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 for</a:t>
            </a:r>
            <a:r>
              <a:rPr lang="zh-CN" altLang="en-US" sz="28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循环的一般形式</a:t>
            </a:r>
          </a:p>
        </p:txBody>
      </p:sp>
      <p:sp>
        <p:nvSpPr>
          <p:cNvPr id="135173" name="Text Box 5">
            <a:extLst>
              <a:ext uri="{FF2B5EF4-FFF2-40B4-BE49-F238E27FC236}">
                <a16:creationId xmlns:a16="http://schemas.microsoft.com/office/drawing/2014/main" id="{5F28E38C-3832-45F9-982B-A4A32468C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33600"/>
            <a:ext cx="5127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for</a:t>
            </a: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(</a:t>
            </a: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表达式</a:t>
            </a: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；表达式</a:t>
            </a: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；表达式</a:t>
            </a: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35174" name="Text Box 6">
            <a:extLst>
              <a:ext uri="{FF2B5EF4-FFF2-40B4-BE49-F238E27FC236}">
                <a16:creationId xmlns:a16="http://schemas.microsoft.com/office/drawing/2014/main" id="{F42829FE-2C97-48E2-8A13-3C049BE08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1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{ 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循环体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}</a:t>
            </a:r>
          </a:p>
        </p:txBody>
      </p:sp>
      <p:grpSp>
        <p:nvGrpSpPr>
          <p:cNvPr id="135177" name="Group 9">
            <a:extLst>
              <a:ext uri="{FF2B5EF4-FFF2-40B4-BE49-F238E27FC236}">
                <a16:creationId xmlns:a16="http://schemas.microsoft.com/office/drawing/2014/main" id="{53670108-845A-405B-8396-4F3A85996440}"/>
              </a:ext>
            </a:extLst>
          </p:cNvPr>
          <p:cNvGrpSpPr>
            <a:grpSpLocks/>
          </p:cNvGrpSpPr>
          <p:nvPr/>
        </p:nvGrpSpPr>
        <p:grpSpPr bwMode="auto">
          <a:xfrm>
            <a:off x="5796136" y="3257128"/>
            <a:ext cx="2586038" cy="609600"/>
            <a:chOff x="3985" y="1488"/>
            <a:chExt cx="1439" cy="336"/>
          </a:xfrm>
        </p:grpSpPr>
        <p:sp>
          <p:nvSpPr>
            <p:cNvPr id="21547" name="AutoShape 10">
              <a:extLst>
                <a:ext uri="{FF2B5EF4-FFF2-40B4-BE49-F238E27FC236}">
                  <a16:creationId xmlns:a16="http://schemas.microsoft.com/office/drawing/2014/main" id="{CDBD7317-E499-4D31-9C15-2FDF5A4064F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985" y="1488"/>
              <a:ext cx="1436" cy="336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lIns="18000" tIns="0" rIns="18000" bIns="0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135179" name="Text Box 11">
              <a:extLst>
                <a:ext uri="{FF2B5EF4-FFF2-40B4-BE49-F238E27FC236}">
                  <a16:creationId xmlns:a16="http://schemas.microsoft.com/office/drawing/2014/main" id="{21EE87C4-A5EE-4614-B277-062382FCE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530"/>
              <a:ext cx="12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</a:rPr>
                <a:t>表达式</a:t>
              </a: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</a:rPr>
                <a:t>2</a:t>
              </a:r>
              <a:r>
                <a:rPr lang="zh-CN" altLang="en-US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</a:rPr>
                <a:t>为真？</a:t>
              </a:r>
            </a:p>
          </p:txBody>
        </p:sp>
      </p:grpSp>
      <p:sp>
        <p:nvSpPr>
          <p:cNvPr id="135180" name="Text Box 12">
            <a:extLst>
              <a:ext uri="{FF2B5EF4-FFF2-40B4-BE49-F238E27FC236}">
                <a16:creationId xmlns:a16="http://schemas.microsoft.com/office/drawing/2014/main" id="{241B4056-B18E-4876-AD6B-715027FCB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69728"/>
            <a:ext cx="327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 for</a:t>
            </a:r>
            <a:r>
              <a:rPr lang="zh-CN" altLang="en-US" sz="28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循环执行过程</a:t>
            </a:r>
          </a:p>
        </p:txBody>
      </p:sp>
      <p:sp>
        <p:nvSpPr>
          <p:cNvPr id="135181" name="Line 13">
            <a:extLst>
              <a:ext uri="{FF2B5EF4-FFF2-40B4-BE49-F238E27FC236}">
                <a16:creationId xmlns:a16="http://schemas.microsoft.com/office/drawing/2014/main" id="{293BC989-78AF-4B65-9C3E-14C1A34DC6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8361" y="2060848"/>
            <a:ext cx="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</a:endParaRPr>
          </a:p>
        </p:txBody>
      </p:sp>
      <p:sp>
        <p:nvSpPr>
          <p:cNvPr id="135182" name="Line 14">
            <a:extLst>
              <a:ext uri="{FF2B5EF4-FFF2-40B4-BE49-F238E27FC236}">
                <a16:creationId xmlns:a16="http://schemas.microsoft.com/office/drawing/2014/main" id="{CA70E8E4-6EDF-49BC-A85C-81EAC2DD5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8361" y="2899048"/>
            <a:ext cx="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</a:endParaRPr>
          </a:p>
        </p:txBody>
      </p:sp>
      <p:sp>
        <p:nvSpPr>
          <p:cNvPr id="135183" name="Rectangle 15">
            <a:extLst>
              <a:ext uri="{FF2B5EF4-FFF2-40B4-BE49-F238E27FC236}">
                <a16:creationId xmlns:a16="http://schemas.microsoft.com/office/drawing/2014/main" id="{6BEDB06D-94A8-458B-8AFB-1A1FC9A7D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176" y="2441848"/>
            <a:ext cx="1905000" cy="4572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</a:rPr>
              <a:t>计算表达式</a:t>
            </a: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135184" name="Line 16">
            <a:extLst>
              <a:ext uri="{FF2B5EF4-FFF2-40B4-BE49-F238E27FC236}">
                <a16:creationId xmlns:a16="http://schemas.microsoft.com/office/drawing/2014/main" id="{F60E8488-D2E5-4658-8F88-64A207AE9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8361" y="5466928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</a:endParaRPr>
          </a:p>
        </p:txBody>
      </p:sp>
      <p:sp>
        <p:nvSpPr>
          <p:cNvPr id="135185" name="Line 17">
            <a:extLst>
              <a:ext uri="{FF2B5EF4-FFF2-40B4-BE49-F238E27FC236}">
                <a16:creationId xmlns:a16="http://schemas.microsoft.com/office/drawing/2014/main" id="{91388A9F-5206-4B77-A8A8-EE4A3AE79E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2120" y="5619328"/>
            <a:ext cx="1436241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</a:endParaRPr>
          </a:p>
        </p:txBody>
      </p:sp>
      <p:sp>
        <p:nvSpPr>
          <p:cNvPr id="135186" name="Line 18">
            <a:extLst>
              <a:ext uri="{FF2B5EF4-FFF2-40B4-BE49-F238E27FC236}">
                <a16:creationId xmlns:a16="http://schemas.microsoft.com/office/drawing/2014/main" id="{17A10C2D-DCCC-4BF2-BD40-BE2D77141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2120" y="3104728"/>
            <a:ext cx="0" cy="2514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</a:endParaRPr>
          </a:p>
        </p:txBody>
      </p:sp>
      <p:sp>
        <p:nvSpPr>
          <p:cNvPr id="135187" name="Line 19">
            <a:extLst>
              <a:ext uri="{FF2B5EF4-FFF2-40B4-BE49-F238E27FC236}">
                <a16:creationId xmlns:a16="http://schemas.microsoft.com/office/drawing/2014/main" id="{6CCDB052-3C0C-42F8-BCD3-EA067BE66F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2120" y="3104728"/>
            <a:ext cx="1436241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</a:endParaRPr>
          </a:p>
        </p:txBody>
      </p:sp>
      <p:sp>
        <p:nvSpPr>
          <p:cNvPr id="135188" name="Text Box 20">
            <a:extLst>
              <a:ext uri="{FF2B5EF4-FFF2-40B4-BE49-F238E27FC236}">
                <a16:creationId xmlns:a16="http://schemas.microsoft.com/office/drawing/2014/main" id="{516FE2FC-5314-4E95-9DC1-84F9F63EB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8761" y="3790528"/>
            <a:ext cx="304800" cy="39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真</a:t>
            </a:r>
          </a:p>
        </p:txBody>
      </p:sp>
      <p:sp>
        <p:nvSpPr>
          <p:cNvPr id="135189" name="Line 21">
            <a:extLst>
              <a:ext uri="{FF2B5EF4-FFF2-40B4-BE49-F238E27FC236}">
                <a16:creationId xmlns:a16="http://schemas.microsoft.com/office/drawing/2014/main" id="{AB409461-23EE-4AA3-B588-B7174FE6CA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75848" y="3573016"/>
            <a:ext cx="228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</a:endParaRPr>
          </a:p>
        </p:txBody>
      </p:sp>
      <p:sp>
        <p:nvSpPr>
          <p:cNvPr id="135190" name="Line 22">
            <a:extLst>
              <a:ext uri="{FF2B5EF4-FFF2-40B4-BE49-F238E27FC236}">
                <a16:creationId xmlns:a16="http://schemas.microsoft.com/office/drawing/2014/main" id="{665A7D76-2B8A-4FFF-97AA-10869E816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4448" y="3572071"/>
            <a:ext cx="0" cy="2275857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</a:endParaRPr>
          </a:p>
        </p:txBody>
      </p:sp>
      <p:sp>
        <p:nvSpPr>
          <p:cNvPr id="135191" name="Line 23">
            <a:extLst>
              <a:ext uri="{FF2B5EF4-FFF2-40B4-BE49-F238E27FC236}">
                <a16:creationId xmlns:a16="http://schemas.microsoft.com/office/drawing/2014/main" id="{7F49926B-59B4-4A4E-A6BE-14F836241B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5560" y="5847928"/>
            <a:ext cx="1058887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</a:endParaRPr>
          </a:p>
        </p:txBody>
      </p:sp>
      <p:sp>
        <p:nvSpPr>
          <p:cNvPr id="135192" name="Line 24">
            <a:extLst>
              <a:ext uri="{FF2B5EF4-FFF2-40B4-BE49-F238E27FC236}">
                <a16:creationId xmlns:a16="http://schemas.microsoft.com/office/drawing/2014/main" id="{184D7200-5FB1-41C0-91D9-6F7FE57E0F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8361" y="6076528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</a:endParaRPr>
          </a:p>
        </p:txBody>
      </p:sp>
      <p:sp>
        <p:nvSpPr>
          <p:cNvPr id="135193" name="Rectangle 25">
            <a:extLst>
              <a:ext uri="{FF2B5EF4-FFF2-40B4-BE49-F238E27FC236}">
                <a16:creationId xmlns:a16="http://schemas.microsoft.com/office/drawing/2014/main" id="{EAE48CAE-8D7C-4627-AA52-604BE5949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161" y="5695528"/>
            <a:ext cx="885825" cy="382588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</a:rPr>
              <a:t>退出</a:t>
            </a:r>
          </a:p>
        </p:txBody>
      </p:sp>
      <p:sp>
        <p:nvSpPr>
          <p:cNvPr id="135194" name="Text Box 26">
            <a:extLst>
              <a:ext uri="{FF2B5EF4-FFF2-40B4-BE49-F238E27FC236}">
                <a16:creationId xmlns:a16="http://schemas.microsoft.com/office/drawing/2014/main" id="{D02965E4-D059-44BE-804A-9F7E23FB5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1656" y="3180928"/>
            <a:ext cx="304800" cy="39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假</a:t>
            </a:r>
          </a:p>
        </p:txBody>
      </p:sp>
      <p:sp>
        <p:nvSpPr>
          <p:cNvPr id="135204" name="Line 36">
            <a:extLst>
              <a:ext uri="{FF2B5EF4-FFF2-40B4-BE49-F238E27FC236}">
                <a16:creationId xmlns:a16="http://schemas.microsoft.com/office/drawing/2014/main" id="{D36B0D40-60A9-45D2-9084-FAD28A16C2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8361" y="3866728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</a:endParaRPr>
          </a:p>
        </p:txBody>
      </p:sp>
      <p:sp>
        <p:nvSpPr>
          <p:cNvPr id="135205" name="Rectangle 37">
            <a:extLst>
              <a:ext uri="{FF2B5EF4-FFF2-40B4-BE49-F238E27FC236}">
                <a16:creationId xmlns:a16="http://schemas.microsoft.com/office/drawing/2014/main" id="{C6EA4E2D-77DC-4D5C-97E4-1DC7BE791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0161" y="4171528"/>
            <a:ext cx="1676400" cy="4572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</a:rPr>
              <a:t>执行循环体</a:t>
            </a:r>
          </a:p>
        </p:txBody>
      </p:sp>
      <p:sp>
        <p:nvSpPr>
          <p:cNvPr id="135206" name="Line 38">
            <a:extLst>
              <a:ext uri="{FF2B5EF4-FFF2-40B4-BE49-F238E27FC236}">
                <a16:creationId xmlns:a16="http://schemas.microsoft.com/office/drawing/2014/main" id="{329887B4-8D2E-464C-BA7B-371405FE85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8361" y="4628728"/>
            <a:ext cx="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</a:endParaRPr>
          </a:p>
        </p:txBody>
      </p:sp>
      <p:sp>
        <p:nvSpPr>
          <p:cNvPr id="135207" name="Rectangle 39">
            <a:extLst>
              <a:ext uri="{FF2B5EF4-FFF2-40B4-BE49-F238E27FC236}">
                <a16:creationId xmlns:a16="http://schemas.microsoft.com/office/drawing/2014/main" id="{A8E32D06-73D3-4C30-B8C5-6D62DA061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176" y="5009728"/>
            <a:ext cx="1905000" cy="4572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</a:rPr>
              <a:t>计算表达式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</a:rPr>
              <a:t>3</a:t>
            </a:r>
          </a:p>
        </p:txBody>
      </p:sp>
      <p:sp>
        <p:nvSpPr>
          <p:cNvPr id="45" name="Text Box 8">
            <a:extLst>
              <a:ext uri="{FF2B5EF4-FFF2-40B4-BE49-F238E27FC236}">
                <a16:creationId xmlns:a16="http://schemas.microsoft.com/office/drawing/2014/main" id="{66246919-82AA-4D4E-A23F-D90B51923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467" y="4285507"/>
            <a:ext cx="3709465" cy="1555362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 tIns="252000" bIns="252000">
            <a:spAutoFit/>
          </a:bodyPr>
          <a:lstStyle/>
          <a:p>
            <a:pPr algn="just"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kumimoji="1" lang="nn-NO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      </a:t>
            </a:r>
            <a:r>
              <a:rPr kumimoji="1" lang="nn-NO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for</a:t>
            </a:r>
            <a:r>
              <a:rPr kumimoji="1" lang="nn-NO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(k=0;k&lt;10;k++)</a:t>
            </a:r>
          </a:p>
          <a:p>
            <a:pPr algn="just" eaLnBrk="1" hangingPunct="1">
              <a:spcBef>
                <a:spcPts val="1800"/>
              </a:spcBef>
              <a:spcAft>
                <a:spcPts val="1800"/>
              </a:spcAft>
              <a:defRPr/>
            </a:pPr>
            <a:r>
              <a:rPr kumimoji="1" lang="nn-NO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     cout&lt;&lt;"*";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隶书" charset="0"/>
              <a:cs typeface="隶书" charset="0"/>
            </a:endParaRPr>
          </a:p>
        </p:txBody>
      </p:sp>
      <p:sp>
        <p:nvSpPr>
          <p:cNvPr id="46" name="Text Box 4">
            <a:extLst>
              <a:ext uri="{FF2B5EF4-FFF2-40B4-BE49-F238E27FC236}">
                <a16:creationId xmlns:a16="http://schemas.microsoft.com/office/drawing/2014/main" id="{266F6B72-C9D5-4B28-BAAA-DE5374CE1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99" y="3500735"/>
            <a:ext cx="1598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例如：</a:t>
            </a:r>
          </a:p>
        </p:txBody>
      </p:sp>
      <p:sp>
        <p:nvSpPr>
          <p:cNvPr id="47" name="Rectangle 37">
            <a:extLst>
              <a:ext uri="{FF2B5EF4-FFF2-40B4-BE49-F238E27FC236}">
                <a16:creationId xmlns:a16="http://schemas.microsoft.com/office/drawing/2014/main" id="{930E764E-5831-4E29-BAD3-25690E09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4895056"/>
            <a:ext cx="2637347" cy="838200"/>
          </a:xfrm>
          <a:prstGeom prst="rect">
            <a:avLst/>
          </a:prstGeom>
          <a:noFill/>
          <a:ln w="38100" cap="sq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vert="eaVert" wrap="none" anchor="b" anchorCtr="0"/>
          <a:lstStyle/>
          <a:p>
            <a:pPr eaLnBrk="1" hangingPunct="1">
              <a:spcBef>
                <a:spcPts val="0"/>
              </a:spcBef>
              <a:defRPr/>
            </a:pPr>
            <a:r>
              <a:rPr kumimoji="1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charset="0"/>
              </a:rPr>
              <a:t>循环体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3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135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135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35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35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3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3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3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3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3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13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3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3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135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135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00" fill="hold"/>
                                        <p:tgtEl>
                                          <p:spTgt spid="135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00" fill="hold"/>
                                        <p:tgtEl>
                                          <p:spTgt spid="135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3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3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13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35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35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5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5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3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animBg="1"/>
      <p:bldP spid="135172" grpId="0" autoUpdateAnimBg="0"/>
      <p:bldP spid="135173" grpId="0" autoUpdateAnimBg="0"/>
      <p:bldP spid="135174" grpId="0" autoUpdateAnimBg="0"/>
      <p:bldP spid="135180" grpId="0" autoUpdateAnimBg="0"/>
      <p:bldP spid="135183" grpId="0" animBg="1" autoUpdateAnimBg="0"/>
      <p:bldP spid="135188" grpId="0" autoUpdateAnimBg="0"/>
      <p:bldP spid="135193" grpId="0" animBg="1" autoUpdateAnimBg="0"/>
      <p:bldP spid="135194" grpId="0" autoUpdateAnimBg="0"/>
      <p:bldP spid="135205" grpId="0" animBg="1" autoUpdateAnimBg="0"/>
      <p:bldP spid="135207" grpId="0" animBg="1" autoUpdateAnimBg="0"/>
      <p:bldP spid="45" grpId="0" build="p" animBg="1"/>
      <p:bldP spid="46" grpId="0" autoUpdateAnimBg="0"/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25">
            <a:extLst>
              <a:ext uri="{FF2B5EF4-FFF2-40B4-BE49-F238E27FC236}">
                <a16:creationId xmlns:a16="http://schemas.microsoft.com/office/drawing/2014/main" id="{5AD42253-AA46-48D1-B97E-9F12DCEE3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384"/>
            <a:ext cx="9144000" cy="986458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sz="2000">
              <a:solidFill>
                <a:srgbClr val="808080"/>
              </a:solidFill>
              <a:latin typeface="+mn-lt"/>
              <a:ea typeface="+mn-ea"/>
              <a:cs typeface="宋体" charset="0"/>
            </a:endParaRPr>
          </a:p>
        </p:txBody>
      </p:sp>
      <p:sp>
        <p:nvSpPr>
          <p:cNvPr id="72" name="Rectangle 26">
            <a:extLst>
              <a:ext uri="{FF2B5EF4-FFF2-40B4-BE49-F238E27FC236}">
                <a16:creationId xmlns:a16="http://schemas.microsoft.com/office/drawing/2014/main" id="{CBE1E76D-A676-4493-9076-3EF5CAB6273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6712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73" name="Rectangle 27">
            <a:extLst>
              <a:ext uri="{FF2B5EF4-FFF2-40B4-BE49-F238E27FC236}">
                <a16:creationId xmlns:a16="http://schemas.microsoft.com/office/drawing/2014/main" id="{32EF8288-CD97-4680-8DDF-54EABBD06C7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912912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74" name="Line 28">
            <a:extLst>
              <a:ext uri="{FF2B5EF4-FFF2-40B4-BE49-F238E27FC236}">
                <a16:creationId xmlns:a16="http://schemas.microsoft.com/office/drawing/2014/main" id="{3E2468E8-F728-4C1A-89C2-CABE122E400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12912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44B3EA9A-183B-49A3-9D51-EEE6F0908A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171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for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循环</a:t>
            </a:r>
          </a:p>
        </p:txBody>
      </p:sp>
      <p:sp>
        <p:nvSpPr>
          <p:cNvPr id="135199" name="Rectangle 31">
            <a:extLst>
              <a:ext uri="{FF2B5EF4-FFF2-40B4-BE49-F238E27FC236}">
                <a16:creationId xmlns:a16="http://schemas.microsoft.com/office/drawing/2014/main" id="{8CA4EBF9-4B5B-44FA-A384-AB08C3F1C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5318" y="5728245"/>
            <a:ext cx="2205809" cy="91363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135200" name="Text Box 32">
            <a:extLst>
              <a:ext uri="{FF2B5EF4-FFF2-40B4-BE49-F238E27FC236}">
                <a16:creationId xmlns:a16="http://schemas.microsoft.com/office/drawing/2014/main" id="{FEB5AE03-3A31-4E3B-8509-198DE747F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9119" y="5834607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仿宋_GB2312" charset="0"/>
                <a:cs typeface="仿宋_GB2312" charset="0"/>
                <a:sym typeface="Symbol" charset="0"/>
              </a:rPr>
              <a:t></a:t>
            </a:r>
            <a:endParaRPr kumimoji="1" lang="en-US" altLang="zh-CN" sz="2400" b="1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仿宋_GB2312" charset="0"/>
              <a:cs typeface="仿宋_GB2312" charset="0"/>
            </a:endParaRPr>
          </a:p>
        </p:txBody>
      </p:sp>
      <p:sp>
        <p:nvSpPr>
          <p:cNvPr id="135201" name="Text Box 33">
            <a:extLst>
              <a:ext uri="{FF2B5EF4-FFF2-40B4-BE49-F238E27FC236}">
                <a16:creationId xmlns:a16="http://schemas.microsoft.com/office/drawing/2014/main" id="{DF534B22-75CC-419E-B023-46153024C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120" y="5834607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仿宋_GB2312" pitchFamily="49" charset="-122"/>
                <a:sym typeface="Symbol" panose="05050102010706020507" pitchFamily="18" charset="2"/>
              </a:rPr>
              <a:t></a:t>
            </a:r>
          </a:p>
        </p:txBody>
      </p:sp>
      <p:sp>
        <p:nvSpPr>
          <p:cNvPr id="135202" name="Text Box 34">
            <a:extLst>
              <a:ext uri="{FF2B5EF4-FFF2-40B4-BE49-F238E27FC236}">
                <a16:creationId xmlns:a16="http://schemas.microsoft.com/office/drawing/2014/main" id="{B747AD45-4316-46A4-9ACF-17C5852B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136" y="5834607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仿宋_GB2312" pitchFamily="49" charset="-122"/>
                <a:sym typeface="Symbol" panose="05050102010706020507" pitchFamily="18" charset="2"/>
              </a:rPr>
              <a:t></a:t>
            </a:r>
          </a:p>
        </p:txBody>
      </p:sp>
      <p:sp>
        <p:nvSpPr>
          <p:cNvPr id="45" name="Rectangle 38">
            <a:extLst>
              <a:ext uri="{FF2B5EF4-FFF2-40B4-BE49-F238E27FC236}">
                <a16:creationId xmlns:a16="http://schemas.microsoft.com/office/drawing/2014/main" id="{EAC776EF-A475-4913-9433-18F3F59EB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3773016"/>
            <a:ext cx="2980416" cy="824136"/>
          </a:xfrm>
          <a:prstGeom prst="rect">
            <a:avLst/>
          </a:prstGeom>
          <a:noFill/>
          <a:ln w="38100" cap="sq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46" name="Text Box 4">
            <a:extLst>
              <a:ext uri="{FF2B5EF4-FFF2-40B4-BE49-F238E27FC236}">
                <a16:creationId xmlns:a16="http://schemas.microsoft.com/office/drawing/2014/main" id="{DB847938-8A5B-4534-8E9A-6A7DEA82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96" y="1052736"/>
            <a:ext cx="41330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读程序，写运行结果</a:t>
            </a:r>
          </a:p>
        </p:txBody>
      </p:sp>
      <p:sp>
        <p:nvSpPr>
          <p:cNvPr id="47" name="Text Box 8">
            <a:extLst>
              <a:ext uri="{FF2B5EF4-FFF2-40B4-BE49-F238E27FC236}">
                <a16:creationId xmlns:a16="http://schemas.microsoft.com/office/drawing/2014/main" id="{9EE631D2-06FD-40AF-A6B5-10EF68CD3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85" y="1590533"/>
            <a:ext cx="4023952" cy="3929281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5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#include &lt;iostream&gt;</a:t>
            </a:r>
          </a:p>
          <a:p>
            <a:pPr algn="just" eaLnBrk="1" hangingPunct="1">
              <a:spcBef>
                <a:spcPts val="5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using namespace 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std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;</a:t>
            </a:r>
          </a:p>
          <a:p>
            <a:pPr algn="just" eaLnBrk="1" hangingPunct="1">
              <a:spcBef>
                <a:spcPts val="500"/>
              </a:spcBef>
              <a:defRPr/>
            </a:pP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 main( )</a:t>
            </a:r>
          </a:p>
          <a:p>
            <a:pPr algn="just" eaLnBrk="1" hangingPunct="1">
              <a:spcBef>
                <a:spcPts val="5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{</a:t>
            </a:r>
          </a:p>
          <a:p>
            <a:pPr algn="just" eaLnBrk="1" hangingPunct="1">
              <a:spcBef>
                <a:spcPts val="5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 k;</a:t>
            </a:r>
          </a:p>
          <a:p>
            <a:pPr algn="just" eaLnBrk="1" hangingPunct="1">
              <a:spcBef>
                <a:spcPts val="5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</a:t>
            </a:r>
            <a:r>
              <a:rPr kumimoji="1"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for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(k=0;k&lt;10;k++)</a:t>
            </a:r>
          </a:p>
          <a:p>
            <a:pPr algn="just" eaLnBrk="1" hangingPunct="1">
              <a:spcBef>
                <a:spcPts val="5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	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&lt;&lt;"*";</a:t>
            </a:r>
          </a:p>
          <a:p>
            <a:pPr algn="just" eaLnBrk="1" hangingPunct="1">
              <a:spcBef>
                <a:spcPts val="5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&lt;&lt;"\n##";</a:t>
            </a:r>
          </a:p>
          <a:p>
            <a:pPr algn="just" eaLnBrk="1" hangingPunct="1">
              <a:spcBef>
                <a:spcPts val="5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}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隶书" charset="0"/>
              <a:cs typeface="隶书" charset="0"/>
            </a:endParaRPr>
          </a:p>
        </p:txBody>
      </p:sp>
      <p:grpSp>
        <p:nvGrpSpPr>
          <p:cNvPr id="49" name="Group 9">
            <a:extLst>
              <a:ext uri="{FF2B5EF4-FFF2-40B4-BE49-F238E27FC236}">
                <a16:creationId xmlns:a16="http://schemas.microsoft.com/office/drawing/2014/main" id="{CCFB7774-FFDC-4D14-8DCA-A6D738DCEC13}"/>
              </a:ext>
            </a:extLst>
          </p:cNvPr>
          <p:cNvGrpSpPr>
            <a:grpSpLocks/>
          </p:cNvGrpSpPr>
          <p:nvPr/>
        </p:nvGrpSpPr>
        <p:grpSpPr bwMode="auto">
          <a:xfrm>
            <a:off x="5875486" y="2332112"/>
            <a:ext cx="1720850" cy="526505"/>
            <a:chOff x="3985" y="1488"/>
            <a:chExt cx="1439" cy="336"/>
          </a:xfrm>
        </p:grpSpPr>
        <p:sp>
          <p:nvSpPr>
            <p:cNvPr id="50" name="AutoShape 10">
              <a:extLst>
                <a:ext uri="{FF2B5EF4-FFF2-40B4-BE49-F238E27FC236}">
                  <a16:creationId xmlns:a16="http://schemas.microsoft.com/office/drawing/2014/main" id="{59C77378-0226-41F1-875A-3D139E99D1A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985" y="1488"/>
              <a:ext cx="1436" cy="336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lIns="18000" tIns="0" rIns="18000" bIns="0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51" name="Text Box 11">
              <a:extLst>
                <a:ext uri="{FF2B5EF4-FFF2-40B4-BE49-F238E27FC236}">
                  <a16:creationId xmlns:a16="http://schemas.microsoft.com/office/drawing/2014/main" id="{AD6D7B1B-0607-47E7-9EB2-74FC2EC53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510"/>
              <a:ext cx="1248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</a:rPr>
                <a:t>k&lt;10</a:t>
              </a:r>
              <a:r>
                <a:rPr lang="zh-CN" altLang="en-US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</a:rPr>
                <a:t>？</a:t>
              </a:r>
            </a:p>
          </p:txBody>
        </p:sp>
      </p:grpSp>
      <p:sp>
        <p:nvSpPr>
          <p:cNvPr id="52" name="Line 13">
            <a:extLst>
              <a:ext uri="{FF2B5EF4-FFF2-40B4-BE49-F238E27FC236}">
                <a16:creationId xmlns:a16="http://schemas.microsoft.com/office/drawing/2014/main" id="{9B2D5622-6E86-42F8-BAAD-6A3E304C3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8321" y="1196752"/>
            <a:ext cx="0" cy="292224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</a:endParaRPr>
          </a:p>
        </p:txBody>
      </p:sp>
      <p:sp>
        <p:nvSpPr>
          <p:cNvPr id="53" name="Line 14">
            <a:extLst>
              <a:ext uri="{FF2B5EF4-FFF2-40B4-BE49-F238E27FC236}">
                <a16:creationId xmlns:a16="http://schemas.microsoft.com/office/drawing/2014/main" id="{420D4799-FE8C-4212-90C8-50A235785F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8321" y="1946176"/>
            <a:ext cx="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</a:endParaRPr>
          </a:p>
        </p:txBody>
      </p:sp>
      <p:sp>
        <p:nvSpPr>
          <p:cNvPr id="54" name="Rectangle 15">
            <a:extLst>
              <a:ext uri="{FF2B5EF4-FFF2-40B4-BE49-F238E27FC236}">
                <a16:creationId xmlns:a16="http://schemas.microsoft.com/office/drawing/2014/main" id="{94EED315-7629-4F81-9306-95C3F3381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168" y="1488976"/>
            <a:ext cx="1224136" cy="4572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</a:rPr>
              <a:t>k=0</a:t>
            </a:r>
          </a:p>
        </p:txBody>
      </p:sp>
      <p:sp>
        <p:nvSpPr>
          <p:cNvPr id="55" name="Line 16">
            <a:extLst>
              <a:ext uri="{FF2B5EF4-FFF2-40B4-BE49-F238E27FC236}">
                <a16:creationId xmlns:a16="http://schemas.microsoft.com/office/drawing/2014/main" id="{A7294885-E3D9-46BC-939C-FF5CAF326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240" y="4339952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</a:endParaRPr>
          </a:p>
        </p:txBody>
      </p:sp>
      <p:sp>
        <p:nvSpPr>
          <p:cNvPr id="56" name="Line 17">
            <a:extLst>
              <a:ext uri="{FF2B5EF4-FFF2-40B4-BE49-F238E27FC236}">
                <a16:creationId xmlns:a16="http://schemas.microsoft.com/office/drawing/2014/main" id="{548B651A-B00B-4832-A83F-4096308943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2118" y="4522440"/>
            <a:ext cx="1076201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</a:endParaRPr>
          </a:p>
        </p:txBody>
      </p:sp>
      <p:sp>
        <p:nvSpPr>
          <p:cNvPr id="57" name="Line 18">
            <a:extLst>
              <a:ext uri="{FF2B5EF4-FFF2-40B4-BE49-F238E27FC236}">
                <a16:creationId xmlns:a16="http://schemas.microsoft.com/office/drawing/2014/main" id="{BA0E8E80-0BC3-428A-A177-AD975DF0C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2120" y="2151856"/>
            <a:ext cx="0" cy="2370584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</a:endParaRPr>
          </a:p>
        </p:txBody>
      </p:sp>
      <p:sp>
        <p:nvSpPr>
          <p:cNvPr id="58" name="Line 19">
            <a:extLst>
              <a:ext uri="{FF2B5EF4-FFF2-40B4-BE49-F238E27FC236}">
                <a16:creationId xmlns:a16="http://schemas.microsoft.com/office/drawing/2014/main" id="{AFD4B56D-C753-45F5-A108-A1E169B31D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2119" y="2151856"/>
            <a:ext cx="1076201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</a:endParaRPr>
          </a:p>
        </p:txBody>
      </p:sp>
      <p:sp>
        <p:nvSpPr>
          <p:cNvPr id="59" name="Text Box 20">
            <a:extLst>
              <a:ext uri="{FF2B5EF4-FFF2-40B4-BE49-F238E27FC236}">
                <a16:creationId xmlns:a16="http://schemas.microsoft.com/office/drawing/2014/main" id="{853F93DD-1B2F-46BE-8DD2-A7773CF20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721" y="2764160"/>
            <a:ext cx="304800" cy="39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真</a:t>
            </a:r>
          </a:p>
        </p:txBody>
      </p:sp>
      <p:sp>
        <p:nvSpPr>
          <p:cNvPr id="60" name="Line 21">
            <a:extLst>
              <a:ext uri="{FF2B5EF4-FFF2-40B4-BE49-F238E27FC236}">
                <a16:creationId xmlns:a16="http://schemas.microsoft.com/office/drawing/2014/main" id="{EE7AADF8-C2C5-4AFD-B972-A96A0CE5D6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2528" y="2580184"/>
            <a:ext cx="228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</a:endParaRPr>
          </a:p>
        </p:txBody>
      </p:sp>
      <p:sp>
        <p:nvSpPr>
          <p:cNvPr id="61" name="Line 22">
            <a:extLst>
              <a:ext uri="{FF2B5EF4-FFF2-40B4-BE49-F238E27FC236}">
                <a16:creationId xmlns:a16="http://schemas.microsoft.com/office/drawing/2014/main" id="{CCA312B0-2C29-4D0B-A3B3-4ACCDB4856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1128" y="2579239"/>
            <a:ext cx="0" cy="2057129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</a:endParaRPr>
          </a:p>
        </p:txBody>
      </p:sp>
      <p:sp>
        <p:nvSpPr>
          <p:cNvPr id="62" name="Line 23">
            <a:extLst>
              <a:ext uri="{FF2B5EF4-FFF2-40B4-BE49-F238E27FC236}">
                <a16:creationId xmlns:a16="http://schemas.microsoft.com/office/drawing/2014/main" id="{1D6C8A47-B1ED-4125-8705-F1942DA3C9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2240" y="4636368"/>
            <a:ext cx="1058887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</a:endParaRPr>
          </a:p>
        </p:txBody>
      </p:sp>
      <p:sp>
        <p:nvSpPr>
          <p:cNvPr id="63" name="Line 24">
            <a:extLst>
              <a:ext uri="{FF2B5EF4-FFF2-40B4-BE49-F238E27FC236}">
                <a16:creationId xmlns:a16="http://schemas.microsoft.com/office/drawing/2014/main" id="{10AAC608-B1CB-4F88-AD98-38D75F4AC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240" y="5284440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</a:endParaRPr>
          </a:p>
        </p:txBody>
      </p:sp>
      <p:sp>
        <p:nvSpPr>
          <p:cNvPr id="64" name="Rectangle 25">
            <a:extLst>
              <a:ext uri="{FF2B5EF4-FFF2-40B4-BE49-F238E27FC236}">
                <a16:creationId xmlns:a16="http://schemas.microsoft.com/office/drawing/2014/main" id="{ABB7D6B8-0E6D-4E59-9FB1-B3768977D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120" y="4852392"/>
            <a:ext cx="2158008" cy="426368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&lt;&lt;"\n##"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65" name="Text Box 26">
            <a:extLst>
              <a:ext uri="{FF2B5EF4-FFF2-40B4-BE49-F238E27FC236}">
                <a16:creationId xmlns:a16="http://schemas.microsoft.com/office/drawing/2014/main" id="{352C0602-963D-4AF6-8675-D97A4E2CF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8336" y="2188096"/>
            <a:ext cx="304800" cy="39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假</a:t>
            </a:r>
          </a:p>
        </p:txBody>
      </p:sp>
      <p:sp>
        <p:nvSpPr>
          <p:cNvPr id="66" name="Line 36">
            <a:extLst>
              <a:ext uri="{FF2B5EF4-FFF2-40B4-BE49-F238E27FC236}">
                <a16:creationId xmlns:a16="http://schemas.microsoft.com/office/drawing/2014/main" id="{7A77F6FF-969B-4A3B-AF82-C7A6334CF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240" y="2892896"/>
            <a:ext cx="0" cy="231304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</a:endParaRPr>
          </a:p>
        </p:txBody>
      </p:sp>
      <p:sp>
        <p:nvSpPr>
          <p:cNvPr id="67" name="Rectangle 37">
            <a:extLst>
              <a:ext uri="{FF2B5EF4-FFF2-40B4-BE49-F238E27FC236}">
                <a16:creationId xmlns:a16="http://schemas.microsoft.com/office/drawing/2014/main" id="{30F46C50-D1CE-4880-883A-3D5A6A803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152" y="3124200"/>
            <a:ext cx="1573427" cy="4572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&lt;&lt;"*"</a:t>
            </a:r>
            <a:endParaRPr lang="zh-CN" altLang="en-US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68" name="Line 38">
            <a:extLst>
              <a:ext uri="{FF2B5EF4-FFF2-40B4-BE49-F238E27FC236}">
                <a16:creationId xmlns:a16="http://schemas.microsoft.com/office/drawing/2014/main" id="{AD94B8B4-93C5-44C4-A4A1-C1E0C1118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8321" y="3581400"/>
            <a:ext cx="0" cy="26288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</a:endParaRPr>
          </a:p>
        </p:txBody>
      </p:sp>
      <p:sp>
        <p:nvSpPr>
          <p:cNvPr id="69" name="Rectangle 39">
            <a:extLst>
              <a:ext uri="{FF2B5EF4-FFF2-40B4-BE49-F238E27FC236}">
                <a16:creationId xmlns:a16="http://schemas.microsoft.com/office/drawing/2014/main" id="{F711AB47-9B4B-47C5-9263-9F5F1E257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176" y="3844280"/>
            <a:ext cx="1224136" cy="4572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</a:rPr>
              <a:t>k=k+1</a:t>
            </a:r>
          </a:p>
        </p:txBody>
      </p:sp>
      <p:sp>
        <p:nvSpPr>
          <p:cNvPr id="70" name="Line 16">
            <a:extLst>
              <a:ext uri="{FF2B5EF4-FFF2-40B4-BE49-F238E27FC236}">
                <a16:creationId xmlns:a16="http://schemas.microsoft.com/office/drawing/2014/main" id="{73097EB8-20C7-476F-869F-7A73CA75C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240" y="4636368"/>
            <a:ext cx="0" cy="21332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</a:endParaRPr>
          </a:p>
        </p:txBody>
      </p:sp>
      <p:sp>
        <p:nvSpPr>
          <p:cNvPr id="75" name="Text Box 34">
            <a:extLst>
              <a:ext uri="{FF2B5EF4-FFF2-40B4-BE49-F238E27FC236}">
                <a16:creationId xmlns:a16="http://schemas.microsoft.com/office/drawing/2014/main" id="{C7692ADA-B9E9-4FA6-91CC-47E0CBCD3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3471" y="6093296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仿宋_GB2312" pitchFamily="49" charset="-122"/>
                <a:sym typeface="Symbol" panose="05050102010706020507" pitchFamily="18" charset="2"/>
              </a:rPr>
              <a:t>##</a:t>
            </a:r>
          </a:p>
        </p:txBody>
      </p:sp>
      <p:sp>
        <p:nvSpPr>
          <p:cNvPr id="135208" name="Rectangle 40">
            <a:extLst>
              <a:ext uri="{FF2B5EF4-FFF2-40B4-BE49-F238E27FC236}">
                <a16:creationId xmlns:a16="http://schemas.microsoft.com/office/drawing/2014/main" id="{7CE83468-F302-4376-BB87-287CD5800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680" y="5422677"/>
            <a:ext cx="2803376" cy="121920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FFC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k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的取值：</a:t>
            </a:r>
          </a:p>
        </p:txBody>
      </p:sp>
      <p:sp>
        <p:nvSpPr>
          <p:cNvPr id="135209" name="Rectangle 41">
            <a:extLst>
              <a:ext uri="{FF2B5EF4-FFF2-40B4-BE49-F238E27FC236}">
                <a16:creationId xmlns:a16="http://schemas.microsoft.com/office/drawing/2014/main" id="{722E7AAA-776A-4F6D-8F4E-A377E01897F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69632" y="5771693"/>
            <a:ext cx="3066256" cy="448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执行循环体</a:t>
            </a:r>
            <a:r>
              <a:rPr lang="zh-CN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:</a:t>
            </a:r>
            <a:endParaRPr lang="en-US" altLang="zh-CN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5210" name="Rectangle 42">
            <a:extLst>
              <a:ext uri="{FF2B5EF4-FFF2-40B4-BE49-F238E27FC236}">
                <a16:creationId xmlns:a16="http://schemas.microsoft.com/office/drawing/2014/main" id="{4E69930D-6C44-45BF-80B6-321399753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011" y="5795794"/>
            <a:ext cx="60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0~9</a:t>
            </a:r>
            <a:endParaRPr kumimoji="1" lang="en-US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35211" name="Rectangle 43">
            <a:extLst>
              <a:ext uri="{FF2B5EF4-FFF2-40B4-BE49-F238E27FC236}">
                <a16:creationId xmlns:a16="http://schemas.microsoft.com/office/drawing/2014/main" id="{22C4E10D-B866-4404-AEBC-5D43F1A44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092" y="6150091"/>
            <a:ext cx="60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退出循环体</a:t>
            </a: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135212" name="Rectangle 44">
            <a:extLst>
              <a:ext uri="{FF2B5EF4-FFF2-40B4-BE49-F238E27FC236}">
                <a16:creationId xmlns:a16="http://schemas.microsoft.com/office/drawing/2014/main" id="{E126648B-0A0F-4659-9DE0-7AE4B8698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379" y="6176794"/>
            <a:ext cx="60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1526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35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5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35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35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35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35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5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5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35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35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35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35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35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35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500"/>
                            </p:stCondLst>
                            <p:childTnLst>
                              <p:par>
                                <p:cTn id="1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35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35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35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35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99" grpId="0" animBg="1"/>
      <p:bldP spid="135200" grpId="0" autoUpdateAnimBg="0"/>
      <p:bldP spid="135201" grpId="0" autoUpdateAnimBg="0"/>
      <p:bldP spid="135202" grpId="0" autoUpdateAnimBg="0"/>
      <p:bldP spid="45" grpId="0" animBg="1"/>
      <p:bldP spid="46" grpId="0" autoUpdateAnimBg="0"/>
      <p:bldP spid="47" grpId="0" build="p" animBg="1"/>
      <p:bldP spid="54" grpId="0" animBg="1" autoUpdateAnimBg="0"/>
      <p:bldP spid="59" grpId="0" autoUpdateAnimBg="0"/>
      <p:bldP spid="64" grpId="0" animBg="1" autoUpdateAnimBg="0"/>
      <p:bldP spid="65" grpId="0" autoUpdateAnimBg="0"/>
      <p:bldP spid="67" grpId="0" animBg="1" autoUpdateAnimBg="0"/>
      <p:bldP spid="69" grpId="0" animBg="1" autoUpdateAnimBg="0"/>
      <p:bldP spid="75" grpId="0" autoUpdateAnimBg="0"/>
      <p:bldP spid="135208" grpId="0" animBg="1" autoUpdateAnimBg="0"/>
      <p:bldP spid="135209" grpId="0" autoUpdateAnimBg="0"/>
      <p:bldP spid="135210" grpId="0" autoUpdateAnimBg="0"/>
      <p:bldP spid="135211" grpId="0" autoUpdateAnimBg="0"/>
      <p:bldP spid="13521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Text Box 6">
            <a:extLst>
              <a:ext uri="{FF2B5EF4-FFF2-40B4-BE49-F238E27FC236}">
                <a16:creationId xmlns:a16="http://schemas.microsoft.com/office/drawing/2014/main" id="{F672F63C-8F7C-41A5-BA7A-C38FF3B10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8" y="1484313"/>
            <a:ext cx="284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例</a:t>
            </a:r>
            <a:r>
              <a:rPr kumimoji="1"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2  </a:t>
            </a:r>
            <a:r>
              <a:rPr kumimoji="1"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计算</a:t>
            </a:r>
            <a:r>
              <a:rPr kumimoji="1"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kumimoji="1"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的阶乘。</a:t>
            </a:r>
          </a:p>
        </p:txBody>
      </p:sp>
      <p:sp>
        <p:nvSpPr>
          <p:cNvPr id="159751" name="Text Box 7">
            <a:extLst>
              <a:ext uri="{FF2B5EF4-FFF2-40B4-BE49-F238E27FC236}">
                <a16:creationId xmlns:a16="http://schemas.microsoft.com/office/drawing/2014/main" id="{3074DC84-AD8A-422F-A5EA-752D97BB2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1901825"/>
            <a:ext cx="3859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</a:rPr>
              <a:t>n!=1</a:t>
            </a:r>
            <a:r>
              <a:rPr kumimoji="1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  <a:sym typeface="Symbol" panose="05050102010706020507" pitchFamily="18" charset="2"/>
              </a:rPr>
              <a:t>2 3 ……</a:t>
            </a:r>
            <a:r>
              <a:rPr kumimoji="1"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  <a:sym typeface="Symbol" panose="05050102010706020507" pitchFamily="18" charset="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  <a:sym typeface="Symbol" panose="05050102010706020507" pitchFamily="18" charset="2"/>
              </a:rPr>
              <a:t>n-1</a:t>
            </a:r>
            <a:r>
              <a:rPr kumimoji="1"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  <a:sym typeface="Symbol" panose="05050102010706020507" pitchFamily="18" charset="2"/>
              </a:rPr>
              <a:t>）</a:t>
            </a:r>
            <a:r>
              <a:rPr kumimoji="1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  <a:sym typeface="Symbol" panose="05050102010706020507" pitchFamily="18" charset="2"/>
              </a:rPr>
              <a:t>n</a:t>
            </a:r>
          </a:p>
        </p:txBody>
      </p:sp>
      <p:sp>
        <p:nvSpPr>
          <p:cNvPr id="159755" name="Text Box 11">
            <a:extLst>
              <a:ext uri="{FF2B5EF4-FFF2-40B4-BE49-F238E27FC236}">
                <a16:creationId xmlns:a16="http://schemas.microsoft.com/office/drawing/2014/main" id="{72E0B854-4545-4EEF-8104-82540C63C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73" y="2233816"/>
            <a:ext cx="1112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Arial" panose="020B0604020202020204" pitchFamily="34" charset="0"/>
                <a:ea typeface="隶书" panose="02010509060101010101" pitchFamily="49" charset="-122"/>
              </a:rPr>
              <a:t>分析：</a:t>
            </a:r>
          </a:p>
        </p:txBody>
      </p:sp>
      <p:sp>
        <p:nvSpPr>
          <p:cNvPr id="159757" name="Text Box 13">
            <a:extLst>
              <a:ext uri="{FF2B5EF4-FFF2-40B4-BE49-F238E27FC236}">
                <a16:creationId xmlns:a16="http://schemas.microsoft.com/office/drawing/2014/main" id="{F4288CBA-82EE-42DA-B02E-7DB85CA49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2236048"/>
            <a:ext cx="2439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p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：存放阶乘</a:t>
            </a:r>
          </a:p>
        </p:txBody>
      </p:sp>
      <p:sp>
        <p:nvSpPr>
          <p:cNvPr id="159758" name="Text Box 14">
            <a:extLst>
              <a:ext uri="{FF2B5EF4-FFF2-40B4-BE49-F238E27FC236}">
                <a16:creationId xmlns:a16="http://schemas.microsoft.com/office/drawing/2014/main" id="{D77DB9A7-54AB-430A-A314-C789C64EA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442" y="2617048"/>
            <a:ext cx="191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i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：计数</a:t>
            </a:r>
          </a:p>
        </p:txBody>
      </p:sp>
      <p:sp>
        <p:nvSpPr>
          <p:cNvPr id="159760" name="Text Box 16">
            <a:extLst>
              <a:ext uri="{FF2B5EF4-FFF2-40B4-BE49-F238E27FC236}">
                <a16:creationId xmlns:a16="http://schemas.microsoft.com/office/drawing/2014/main" id="{EA5F3D8B-5355-47AF-A493-6325D90D8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840" y="2204864"/>
            <a:ext cx="12843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初值：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1</a:t>
            </a:r>
          </a:p>
        </p:txBody>
      </p:sp>
      <p:sp>
        <p:nvSpPr>
          <p:cNvPr id="159770" name="Text Box 26">
            <a:extLst>
              <a:ext uri="{FF2B5EF4-FFF2-40B4-BE49-F238E27FC236}">
                <a16:creationId xmlns:a16="http://schemas.microsoft.com/office/drawing/2014/main" id="{8377EC3A-04D9-4CA2-A603-D16B3F486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5590" y="3106291"/>
            <a:ext cx="2409825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               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输入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n              </a:t>
            </a:r>
          </a:p>
        </p:txBody>
      </p:sp>
      <p:sp>
        <p:nvSpPr>
          <p:cNvPr id="159771" name="Text Box 27">
            <a:extLst>
              <a:ext uri="{FF2B5EF4-FFF2-40B4-BE49-F238E27FC236}">
                <a16:creationId xmlns:a16="http://schemas.microsoft.com/office/drawing/2014/main" id="{5C47C3EE-DDED-44BF-BE2A-E0926FEAA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5589" y="3573651"/>
            <a:ext cx="2409825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         p=1                  </a:t>
            </a:r>
          </a:p>
        </p:txBody>
      </p:sp>
      <p:sp>
        <p:nvSpPr>
          <p:cNvPr id="159772" name="Rectangle 28">
            <a:extLst>
              <a:ext uri="{FF2B5EF4-FFF2-40B4-BE49-F238E27FC236}">
                <a16:creationId xmlns:a16="http://schemas.microsoft.com/office/drawing/2014/main" id="{2984A5A8-2CF7-4B82-862C-AA4F6AACB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5589" y="4042396"/>
            <a:ext cx="2409825" cy="115212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anchor="ctr">
            <a:no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panose="020B0604020202020204" pitchFamily="34" charset="0"/>
              <a:ea typeface="仿宋" panose="02010609060101010101" pitchFamily="49" charset="-122"/>
              <a:cs typeface="宋体" charset="0"/>
            </a:endParaRPr>
          </a:p>
        </p:txBody>
      </p:sp>
      <p:sp>
        <p:nvSpPr>
          <p:cNvPr id="159773" name="Rectangle 29">
            <a:extLst>
              <a:ext uri="{FF2B5EF4-FFF2-40B4-BE49-F238E27FC236}">
                <a16:creationId xmlns:a16="http://schemas.microsoft.com/office/drawing/2014/main" id="{CB82C225-2D2E-42EB-AD3C-F073A15F5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0007" y="4534833"/>
            <a:ext cx="2012950" cy="65969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anchor="ctr">
            <a:no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panose="020B0604020202020204" pitchFamily="34" charset="0"/>
              <a:ea typeface="仿宋" panose="02010609060101010101" pitchFamily="49" charset="-122"/>
              <a:cs typeface="宋体" charset="0"/>
            </a:endParaRPr>
          </a:p>
        </p:txBody>
      </p:sp>
      <p:sp>
        <p:nvSpPr>
          <p:cNvPr id="159774" name="Text Box 30">
            <a:extLst>
              <a:ext uri="{FF2B5EF4-FFF2-40B4-BE49-F238E27FC236}">
                <a16:creationId xmlns:a16="http://schemas.microsoft.com/office/drawing/2014/main" id="{C23ECB81-25A5-432B-B2C2-95FE89B46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567" y="4060015"/>
            <a:ext cx="216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for </a:t>
            </a:r>
            <a:r>
              <a:rPr kumimoji="1"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=1to n</a:t>
            </a:r>
          </a:p>
        </p:txBody>
      </p:sp>
      <p:sp>
        <p:nvSpPr>
          <p:cNvPr id="159775" name="Text Box 31">
            <a:extLst>
              <a:ext uri="{FF2B5EF4-FFF2-40B4-BE49-F238E27FC236}">
                <a16:creationId xmlns:a16="http://schemas.microsoft.com/office/drawing/2014/main" id="{B026B5D2-846F-4CD1-8E60-05C3042FF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92" y="4676981"/>
            <a:ext cx="1054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p*=</a:t>
            </a:r>
            <a:r>
              <a:rPr kumimoji="1"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i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159794" name="Text Box 50">
            <a:extLst>
              <a:ext uri="{FF2B5EF4-FFF2-40B4-BE49-F238E27FC236}">
                <a16:creationId xmlns:a16="http://schemas.microsoft.com/office/drawing/2014/main" id="{29270C12-4109-4C0C-817E-E889D6FE1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6284168"/>
            <a:ext cx="852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p*=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;</a:t>
            </a:r>
          </a:p>
        </p:txBody>
      </p:sp>
      <p:sp>
        <p:nvSpPr>
          <p:cNvPr id="159796" name="Rectangle 52">
            <a:extLst>
              <a:ext uri="{FF2B5EF4-FFF2-40B4-BE49-F238E27FC236}">
                <a16:creationId xmlns:a16="http://schemas.microsoft.com/office/drawing/2014/main" id="{0249C407-5C8E-4C63-900F-646DF2FFA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9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举</a:t>
            </a:r>
            <a:r>
              <a:rPr lang="en-US" altLang="zh-CN"/>
              <a:t>  </a:t>
            </a:r>
            <a:r>
              <a:rPr lang="zh-CN" altLang="en-US"/>
              <a:t>例</a:t>
            </a:r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4900AB1F-0B75-496F-A365-B22A74ACC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366110"/>
              </p:ext>
            </p:extLst>
          </p:nvPr>
        </p:nvGraphicFramePr>
        <p:xfrm>
          <a:off x="628300" y="3068960"/>
          <a:ext cx="4015708" cy="3262872"/>
        </p:xfrm>
        <a:graphic>
          <a:graphicData uri="http://schemas.openxmlformats.org/drawingml/2006/table">
            <a:tbl>
              <a:tblPr firstRow="1" bandRow="1"/>
              <a:tblGrid>
                <a:gridCol w="610999">
                  <a:extLst>
                    <a:ext uri="{9D8B030D-6E8A-4147-A177-3AD203B41FA5}">
                      <a16:colId xmlns:a16="http://schemas.microsoft.com/office/drawing/2014/main" val="3032618309"/>
                    </a:ext>
                  </a:extLst>
                </a:gridCol>
                <a:gridCol w="1468943">
                  <a:extLst>
                    <a:ext uri="{9D8B030D-6E8A-4147-A177-3AD203B41FA5}">
                      <a16:colId xmlns:a16="http://schemas.microsoft.com/office/drawing/2014/main" val="2980842908"/>
                    </a:ext>
                  </a:extLst>
                </a:gridCol>
                <a:gridCol w="1935766">
                  <a:extLst>
                    <a:ext uri="{9D8B030D-6E8A-4147-A177-3AD203B41FA5}">
                      <a16:colId xmlns:a16="http://schemas.microsoft.com/office/drawing/2014/main" val="2079106574"/>
                    </a:ext>
                  </a:extLst>
                </a:gridCol>
              </a:tblGrid>
              <a:tr h="50039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3F4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209872"/>
                  </a:ext>
                </a:extLst>
              </a:tr>
              <a:tr h="533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3F4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259719"/>
                  </a:ext>
                </a:extLst>
              </a:tr>
              <a:tr h="52029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4D4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919889"/>
                  </a:ext>
                </a:extLst>
              </a:tr>
              <a:tr h="407185">
                <a:tc grid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4D4F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9227"/>
                  </a:ext>
                </a:extLst>
              </a:tr>
              <a:tr h="60057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4D4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02419"/>
                  </a:ext>
                </a:extLst>
              </a:tr>
              <a:tr h="700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4D4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225055"/>
                  </a:ext>
                </a:extLst>
              </a:tr>
            </a:tbl>
          </a:graphicData>
        </a:graphic>
      </p:graphicFrame>
      <p:sp>
        <p:nvSpPr>
          <p:cNvPr id="55" name="Text Box 23">
            <a:extLst>
              <a:ext uri="{FF2B5EF4-FFF2-40B4-BE49-F238E27FC236}">
                <a16:creationId xmlns:a16="http://schemas.microsoft.com/office/drawing/2014/main" id="{CB442262-1715-4D1B-9C85-9BE0CD09E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23" y="3094185"/>
            <a:ext cx="10081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 err="1">
                <a:solidFill>
                  <a:srgbClr val="4B4D4F">
                    <a:lumMod val="50000"/>
                  </a:srgbClr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4B4D4F">
                    <a:lumMod val="50000"/>
                  </a:srgbClr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  </a:t>
            </a:r>
            <a:r>
              <a:rPr lang="zh-CN" altLang="zh-CN" sz="2400" dirty="0">
                <a:solidFill>
                  <a:srgbClr val="4B4D4F">
                    <a:lumMod val="50000"/>
                  </a:srgbClr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         </a:t>
            </a:r>
            <a:endParaRPr lang="en-US" altLang="zh-CN" sz="2400" dirty="0">
              <a:solidFill>
                <a:srgbClr val="4B4D4F">
                  <a:lumMod val="50000"/>
                </a:srgbClr>
              </a:solidFill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56" name="Text Box 24">
            <a:extLst>
              <a:ext uri="{FF2B5EF4-FFF2-40B4-BE49-F238E27FC236}">
                <a16:creationId xmlns:a16="http://schemas.microsoft.com/office/drawing/2014/main" id="{E77D8491-01D2-4808-BBFF-88F88C8C6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831" y="3650648"/>
            <a:ext cx="8940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7" name="Text Box 25">
            <a:extLst>
              <a:ext uri="{FF2B5EF4-FFF2-40B4-BE49-F238E27FC236}">
                <a16:creationId xmlns:a16="http://schemas.microsoft.com/office/drawing/2014/main" id="{5F1A1D00-6DAC-4A99-B59E-6855169A7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9079" y="3680265"/>
            <a:ext cx="8928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8" name="Text Box 26">
            <a:extLst>
              <a:ext uri="{FF2B5EF4-FFF2-40B4-BE49-F238E27FC236}">
                <a16:creationId xmlns:a16="http://schemas.microsoft.com/office/drawing/2014/main" id="{1C25B5C4-CD5A-4C2E-8CD5-7ECD7BC3D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831" y="4168295"/>
            <a:ext cx="8928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9" name="Text Box 27">
            <a:extLst>
              <a:ext uri="{FF2B5EF4-FFF2-40B4-BE49-F238E27FC236}">
                <a16:creationId xmlns:a16="http://schemas.microsoft.com/office/drawing/2014/main" id="{85C14C1D-2794-450D-9734-9910A14C9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9079" y="4192336"/>
            <a:ext cx="8928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1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*</a:t>
            </a:r>
            <a:r>
              <a:rPr kumimoji="1" lang="zh-CN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2</a:t>
            </a:r>
            <a:endParaRPr lang="en-US" altLang="zh-CN" sz="2400" dirty="0">
              <a:solidFill>
                <a:srgbClr val="4B4D4F"/>
              </a:solidFill>
              <a:latin typeface="Arial" panose="020B0604020202020204" pitchFamily="34" charset="0"/>
            </a:endParaRPr>
          </a:p>
        </p:txBody>
      </p:sp>
      <p:sp>
        <p:nvSpPr>
          <p:cNvPr id="60" name="Text Box 28">
            <a:extLst>
              <a:ext uri="{FF2B5EF4-FFF2-40B4-BE49-F238E27FC236}">
                <a16:creationId xmlns:a16="http://schemas.microsoft.com/office/drawing/2014/main" id="{9FE3F5FF-25A5-49AF-9209-EC5F9B82A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831" y="5111914"/>
            <a:ext cx="8928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n-1         </a:t>
            </a:r>
          </a:p>
        </p:txBody>
      </p:sp>
      <p:sp>
        <p:nvSpPr>
          <p:cNvPr id="61" name="Text Box 29">
            <a:extLst>
              <a:ext uri="{FF2B5EF4-FFF2-40B4-BE49-F238E27FC236}">
                <a16:creationId xmlns:a16="http://schemas.microsoft.com/office/drawing/2014/main" id="{3362C6D7-0B1E-414B-BA40-91BF414B6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9078" y="5107203"/>
            <a:ext cx="1791091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1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*</a:t>
            </a:r>
            <a:r>
              <a:rPr kumimoji="1" lang="zh-CN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2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*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…(n-1)</a:t>
            </a:r>
            <a:r>
              <a:rPr lang="en-US" altLang="zh-CN" sz="2400" dirty="0">
                <a:solidFill>
                  <a:srgbClr val="4B4D4F"/>
                </a:solidFill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3B49BE55-DCD9-4E4F-8649-61A6E000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293" y="4141597"/>
            <a:ext cx="8928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p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*</a:t>
            </a:r>
            <a:r>
              <a:rPr kumimoji="1"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i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3" name="Text Box 23">
            <a:extLst>
              <a:ext uri="{FF2B5EF4-FFF2-40B4-BE49-F238E27FC236}">
                <a16:creationId xmlns:a16="http://schemas.microsoft.com/office/drawing/2014/main" id="{AF652D18-4897-4231-AD66-2B0AD8696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1604" y="3094185"/>
            <a:ext cx="1598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latin typeface="Arial" panose="020B0604020202020204" pitchFamily="34" charset="0"/>
                <a:ea typeface="仿宋" panose="02010609060101010101" pitchFamily="49" charset="-122"/>
              </a:rPr>
              <a:t>对</a:t>
            </a:r>
            <a:r>
              <a:rPr lang="en-US" altLang="zh-CN" sz="2400" dirty="0">
                <a:latin typeface="Arial" panose="020B0604020202020204" pitchFamily="34" charset="0"/>
                <a:ea typeface="仿宋" panose="02010609060101010101" pitchFamily="49" charset="-122"/>
              </a:rPr>
              <a:t>p</a:t>
            </a:r>
            <a:r>
              <a:rPr lang="zh-CN" altLang="en-US" sz="2400" dirty="0">
                <a:latin typeface="Arial" panose="020B0604020202020204" pitchFamily="34" charset="0"/>
                <a:ea typeface="仿宋" panose="02010609060101010101" pitchFamily="49" charset="-122"/>
              </a:rPr>
              <a:t>的操作</a:t>
            </a:r>
            <a:r>
              <a:rPr lang="en-US" altLang="zh-CN" sz="2400" dirty="0">
                <a:latin typeface="Arial" panose="020B0604020202020204" pitchFamily="34" charset="0"/>
                <a:ea typeface="仿宋" panose="02010609060101010101" pitchFamily="49" charset="-122"/>
              </a:rPr>
              <a:t>    </a:t>
            </a:r>
            <a:r>
              <a:rPr lang="zh-CN" altLang="zh-CN" sz="2400" dirty="0">
                <a:latin typeface="Arial" panose="020B0604020202020204" pitchFamily="34" charset="0"/>
                <a:ea typeface="仿宋" panose="02010609060101010101" pitchFamily="49" charset="-122"/>
              </a:rPr>
              <a:t>         </a:t>
            </a:r>
            <a:endParaRPr lang="en-US" altLang="zh-CN" sz="2400" dirty="0"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64" name="Text Box 23">
            <a:extLst>
              <a:ext uri="{FF2B5EF4-FFF2-40B4-BE49-F238E27FC236}">
                <a16:creationId xmlns:a16="http://schemas.microsoft.com/office/drawing/2014/main" id="{39260AD5-825C-4DF7-BA3A-867E1B6E9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111" y="3068960"/>
            <a:ext cx="13347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4B4D4F">
                    <a:lumMod val="50000"/>
                  </a:srgbClr>
                </a:solidFill>
                <a:latin typeface="Arial" panose="020B0604020202020204" pitchFamily="34" charset="0"/>
              </a:rPr>
              <a:t>p</a:t>
            </a:r>
            <a:r>
              <a:rPr lang="en-US" altLang="zh-CN" sz="2400" dirty="0">
                <a:solidFill>
                  <a:srgbClr val="4B4D4F">
                    <a:lumMod val="50000"/>
                  </a:srgbClr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    </a:t>
            </a:r>
            <a:r>
              <a:rPr lang="zh-CN" altLang="zh-CN" sz="2400" dirty="0">
                <a:solidFill>
                  <a:srgbClr val="4B4D4F">
                    <a:lumMod val="50000"/>
                  </a:srgbClr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         </a:t>
            </a:r>
            <a:endParaRPr lang="en-US" altLang="zh-CN" sz="2400" dirty="0">
              <a:solidFill>
                <a:srgbClr val="4B4D4F">
                  <a:lumMod val="50000"/>
                </a:srgbClr>
              </a:solidFill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65" name="Text Box 24">
            <a:extLst>
              <a:ext uri="{FF2B5EF4-FFF2-40B4-BE49-F238E27FC236}">
                <a16:creationId xmlns:a16="http://schemas.microsoft.com/office/drawing/2014/main" id="{FD13F391-D87C-4DBD-A7D2-2DF43F0A1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293" y="3645024"/>
            <a:ext cx="892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p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*</a:t>
            </a:r>
            <a:r>
              <a:rPr kumimoji="1"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i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" name="Text Box 28">
            <a:extLst>
              <a:ext uri="{FF2B5EF4-FFF2-40B4-BE49-F238E27FC236}">
                <a16:creationId xmlns:a16="http://schemas.microsoft.com/office/drawing/2014/main" id="{3FF10C25-3B51-4079-995F-9B140A670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4903" y="5128440"/>
            <a:ext cx="8928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p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*</a:t>
            </a:r>
            <a:r>
              <a:rPr kumimoji="1"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i</a:t>
            </a:r>
            <a:r>
              <a:rPr lang="en-US" altLang="zh-CN" sz="2400" dirty="0">
                <a:solidFill>
                  <a:srgbClr val="4B4D4F"/>
                </a:solidFill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67" name="AutoShape 68">
            <a:extLst>
              <a:ext uri="{FF2B5EF4-FFF2-40B4-BE49-F238E27FC236}">
                <a16:creationId xmlns:a16="http://schemas.microsoft.com/office/drawing/2014/main" id="{1307E6A1-6F3E-44F5-910A-BC8816273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359" y="3784402"/>
            <a:ext cx="373046" cy="228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 dirty="0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68" name="Text Box 27">
            <a:extLst>
              <a:ext uri="{FF2B5EF4-FFF2-40B4-BE49-F238E27FC236}">
                <a16:creationId xmlns:a16="http://schemas.microsoft.com/office/drawing/2014/main" id="{FA6C99BD-AC1C-4350-A0A3-0B6EFD70D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640" y="365097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p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9" name="AutoShape 68">
            <a:extLst>
              <a:ext uri="{FF2B5EF4-FFF2-40B4-BE49-F238E27FC236}">
                <a16:creationId xmlns:a16="http://schemas.microsoft.com/office/drawing/2014/main" id="{7E0C599E-A752-4D7A-A367-11D02C9C7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359" y="4258470"/>
            <a:ext cx="373046" cy="228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 dirty="0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70" name="Text Box 27">
            <a:extLst>
              <a:ext uri="{FF2B5EF4-FFF2-40B4-BE49-F238E27FC236}">
                <a16:creationId xmlns:a16="http://schemas.microsoft.com/office/drawing/2014/main" id="{97338418-C16D-4F02-ADA4-6D2306CE4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9245" y="41250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p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" name="AutoShape 68">
            <a:extLst>
              <a:ext uri="{FF2B5EF4-FFF2-40B4-BE49-F238E27FC236}">
                <a16:creationId xmlns:a16="http://schemas.microsoft.com/office/drawing/2014/main" id="{C67E8E56-65A7-4045-8349-417F09250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359" y="5245345"/>
            <a:ext cx="373046" cy="228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 dirty="0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72" name="Text Box 27">
            <a:extLst>
              <a:ext uri="{FF2B5EF4-FFF2-40B4-BE49-F238E27FC236}">
                <a16:creationId xmlns:a16="http://schemas.microsoft.com/office/drawing/2014/main" id="{EABA8654-1E16-4568-85F0-B814CD8E9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9245" y="51119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p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3" name="Text Box 31">
            <a:extLst>
              <a:ext uri="{FF2B5EF4-FFF2-40B4-BE49-F238E27FC236}">
                <a16:creationId xmlns:a16="http://schemas.microsoft.com/office/drawing/2014/main" id="{B89EB4F1-0EDE-4166-B660-505207B67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474" y="4537268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……</a:t>
            </a:r>
            <a:endParaRPr kumimoji="1" lang="zh-CN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4" name="Text Box 30">
            <a:extLst>
              <a:ext uri="{FF2B5EF4-FFF2-40B4-BE49-F238E27FC236}">
                <a16:creationId xmlns:a16="http://schemas.microsoft.com/office/drawing/2014/main" id="{6E604E7E-4F29-48BE-82A4-9194BCA84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227" y="5773608"/>
            <a:ext cx="668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n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" name="Text Box 24">
            <a:extLst>
              <a:ext uri="{FF2B5EF4-FFF2-40B4-BE49-F238E27FC236}">
                <a16:creationId xmlns:a16="http://schemas.microsoft.com/office/drawing/2014/main" id="{5063E790-3C6E-4CA7-9B29-751AEBCA6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763" y="5756742"/>
            <a:ext cx="892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p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*</a:t>
            </a:r>
            <a:r>
              <a:rPr kumimoji="1"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i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6" name="AutoShape 68">
            <a:extLst>
              <a:ext uri="{FF2B5EF4-FFF2-40B4-BE49-F238E27FC236}">
                <a16:creationId xmlns:a16="http://schemas.microsoft.com/office/drawing/2014/main" id="{D7AEB569-9F46-4050-A75B-23D94C475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359" y="5900583"/>
            <a:ext cx="373046" cy="228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 dirty="0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77" name="Text Box 27">
            <a:extLst>
              <a:ext uri="{FF2B5EF4-FFF2-40B4-BE49-F238E27FC236}">
                <a16:creationId xmlns:a16="http://schemas.microsoft.com/office/drawing/2014/main" id="{FCE07E54-385F-4004-BDBD-AEC8CE2F0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397" y="57750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p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8" name="Text Box 60">
            <a:extLst>
              <a:ext uri="{FF2B5EF4-FFF2-40B4-BE49-F238E27FC236}">
                <a16:creationId xmlns:a16="http://schemas.microsoft.com/office/drawing/2014/main" id="{D9770272-1DFF-4632-977E-98B859F98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6744" y="5769143"/>
            <a:ext cx="24161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1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*</a:t>
            </a:r>
            <a:r>
              <a:rPr kumimoji="1" lang="zh-CN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2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*</a:t>
            </a:r>
            <a:r>
              <a:rPr kumimoji="1" lang="zh-CN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...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(n-1)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*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n</a:t>
            </a:r>
            <a:endParaRPr kumimoji="1" lang="zh-CN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" name="Rectangle 48">
            <a:extLst>
              <a:ext uri="{FF2B5EF4-FFF2-40B4-BE49-F238E27FC236}">
                <a16:creationId xmlns:a16="http://schemas.microsoft.com/office/drawing/2014/main" id="{C3F9F8E4-6435-4F49-B30A-CDF1B78C8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363" y="3598221"/>
            <a:ext cx="1341234" cy="2639091"/>
          </a:xfrm>
          <a:prstGeom prst="rect">
            <a:avLst/>
          </a:prstGeom>
          <a:noFill/>
          <a:ln w="381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 dirty="0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80" name="Text Box 14">
            <a:extLst>
              <a:ext uri="{FF2B5EF4-FFF2-40B4-BE49-F238E27FC236}">
                <a16:creationId xmlns:a16="http://schemas.microsoft.com/office/drawing/2014/main" id="{39DCDA82-0D1C-4609-84BD-A053EEDD4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610" y="2610326"/>
            <a:ext cx="255942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取值范围：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1~n</a:t>
            </a:r>
            <a:endParaRPr kumimoji="1"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2" name="标注: 线形 1">
            <a:extLst>
              <a:ext uri="{FF2B5EF4-FFF2-40B4-BE49-F238E27FC236}">
                <a16:creationId xmlns:a16="http://schemas.microsoft.com/office/drawing/2014/main" id="{19ADB2B7-8597-4806-8681-A6F1CC6F34F2}"/>
              </a:ext>
            </a:extLst>
          </p:cNvPr>
          <p:cNvSpPr/>
          <p:nvPr/>
        </p:nvSpPr>
        <p:spPr bwMode="auto">
          <a:xfrm>
            <a:off x="7329042" y="2170855"/>
            <a:ext cx="1635446" cy="2308324"/>
          </a:xfrm>
          <a:prstGeom prst="borderCallout1">
            <a:avLst>
              <a:gd name="adj1" fmla="val 99777"/>
              <a:gd name="adj2" fmla="val 650"/>
              <a:gd name="adj3" fmla="val 99552"/>
              <a:gd name="adj4" fmla="val -118817"/>
            </a:avLst>
          </a:prstGeom>
          <a:noFill/>
          <a:ln w="38100">
            <a:solidFill>
              <a:srgbClr val="C0000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just" eaLnBrk="1" hangingPunct="1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仿宋" panose="02010609060101010101" pitchFamily="49" charset="-122"/>
              </a:rPr>
              <a:t>表达式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仿宋" panose="02010609060101010101" pitchFamily="49" charset="-122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仿宋" panose="02010609060101010101" pitchFamily="49" charset="-122"/>
              </a:rPr>
              <a:t>：</a:t>
            </a:r>
            <a:endParaRPr lang="en-US" altLang="zh-CN" sz="2400" b="1" dirty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仿宋" panose="02010609060101010101" pitchFamily="49" charset="-122"/>
            </a:endParaRPr>
          </a:p>
          <a:p>
            <a:pPr algn="just" eaLnBrk="1" hangingPunct="1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仿宋" panose="02010609060101010101" pitchFamily="49" charset="-122"/>
              </a:rPr>
              <a:t>     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仿宋" panose="02010609060101010101" pitchFamily="49" charset="-122"/>
              </a:rPr>
              <a:t>i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仿宋" panose="02010609060101010101" pitchFamily="49" charset="-122"/>
              </a:rPr>
              <a:t>=1</a:t>
            </a:r>
          </a:p>
          <a:p>
            <a:pPr algn="just" eaLnBrk="1" hangingPunct="1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仿宋" panose="02010609060101010101" pitchFamily="49" charset="-122"/>
              </a:rPr>
              <a:t>表达式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仿宋" panose="02010609060101010101" pitchFamily="49" charset="-122"/>
              </a:rPr>
              <a:t>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仿宋" panose="02010609060101010101" pitchFamily="49" charset="-122"/>
              </a:rPr>
              <a:t>：</a:t>
            </a:r>
            <a:endParaRPr lang="en-US" altLang="zh-CN" sz="2400" b="1" dirty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仿宋" panose="02010609060101010101" pitchFamily="49" charset="-122"/>
            </a:endParaRPr>
          </a:p>
          <a:p>
            <a:pPr algn="just" eaLnBrk="1" hangingPunct="1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仿宋" panose="02010609060101010101" pitchFamily="49" charset="-122"/>
              </a:rPr>
              <a:t>     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仿宋" panose="02010609060101010101" pitchFamily="49" charset="-122"/>
              </a:rPr>
              <a:t>i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仿宋" panose="02010609060101010101" pitchFamily="49" charset="-122"/>
              </a:rPr>
              <a:t>&lt;=n</a:t>
            </a:r>
          </a:p>
          <a:p>
            <a:pPr algn="just" eaLnBrk="1" hangingPunct="1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仿宋" panose="02010609060101010101" pitchFamily="49" charset="-122"/>
              </a:rPr>
              <a:t>表达式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仿宋" panose="02010609060101010101" pitchFamily="49" charset="-122"/>
              </a:rPr>
              <a:t>3</a:t>
            </a:r>
            <a:r>
              <a:rPr lang="zh-CN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仿宋" panose="02010609060101010101" pitchFamily="49" charset="-122"/>
              </a:rPr>
              <a:t>：</a:t>
            </a:r>
            <a:endParaRPr lang="en-US" altLang="zh-CN" sz="2400" b="1" dirty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仿宋" panose="02010609060101010101" pitchFamily="49" charset="-122"/>
            </a:endParaRPr>
          </a:p>
          <a:p>
            <a:pPr algn="just" eaLnBrk="1" hangingPunct="1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仿宋" panose="02010609060101010101" pitchFamily="49" charset="-122"/>
              </a:rPr>
              <a:t>     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仿宋" panose="02010609060101010101" pitchFamily="49" charset="-122"/>
              </a:rPr>
              <a:t>i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仿宋" panose="02010609060101010101" pitchFamily="49" charset="-122"/>
              </a:rPr>
              <a:t>++</a:t>
            </a:r>
            <a:endParaRPr kumimoji="1" lang="zh-CN" altLang="en-US" sz="2400" b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仿宋" panose="02010609060101010101" pitchFamily="49" charset="-122"/>
              <a:cs typeface="宋体" charset="0"/>
            </a:endParaRPr>
          </a:p>
        </p:txBody>
      </p:sp>
      <p:sp>
        <p:nvSpPr>
          <p:cNvPr id="82" name="Text Box 26">
            <a:extLst>
              <a:ext uri="{FF2B5EF4-FFF2-40B4-BE49-F238E27FC236}">
                <a16:creationId xmlns:a16="http://schemas.microsoft.com/office/drawing/2014/main" id="{ED1B0261-9906-4150-971C-DCB38958F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800" y="5194523"/>
            <a:ext cx="2409825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               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输出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p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9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9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9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9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9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9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9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9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9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9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9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9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9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9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9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9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9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9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59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9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5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0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59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59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0" grpId="0" autoUpdateAnimBg="0"/>
      <p:bldP spid="159751" grpId="0" autoUpdateAnimBg="0"/>
      <p:bldP spid="159755" grpId="0" autoUpdateAnimBg="0"/>
      <p:bldP spid="159757" grpId="0" autoUpdateAnimBg="0"/>
      <p:bldP spid="159758" grpId="0" autoUpdateAnimBg="0"/>
      <p:bldP spid="159760" grpId="0" autoUpdateAnimBg="0"/>
      <p:bldP spid="159770" grpId="0" animBg="1" autoUpdateAnimBg="0"/>
      <p:bldP spid="159771" grpId="0" animBg="1" autoUpdateAnimBg="0"/>
      <p:bldP spid="159772" grpId="0" animBg="1"/>
      <p:bldP spid="159773" grpId="0" animBg="1"/>
      <p:bldP spid="159774" grpId="0" autoUpdateAnimBg="0"/>
      <p:bldP spid="159775" grpId="0" autoUpdateAnimBg="0"/>
      <p:bldP spid="159794" grpId="0" autoUpdateAnimBg="0"/>
      <p:bldP spid="55" grpId="0" autoUpdateAnimBg="0"/>
      <p:bldP spid="56" grpId="0" autoUpdateAnimBg="0"/>
      <p:bldP spid="57" grpId="0" autoUpdateAnimBg="0"/>
      <p:bldP spid="58" grpId="0" autoUpdateAnimBg="0"/>
      <p:bldP spid="59" grpId="0" autoUpdateAnimBg="0"/>
      <p:bldP spid="60" grpId="0" autoUpdateAnimBg="0"/>
      <p:bldP spid="61" grpId="0" autoUpdateAnimBg="0"/>
      <p:bldP spid="62" grpId="0" autoUpdateAnimBg="0"/>
      <p:bldP spid="63" grpId="0" autoUpdateAnimBg="0"/>
      <p:bldP spid="64" grpId="0" autoUpdateAnimBg="0"/>
      <p:bldP spid="65" grpId="0" autoUpdateAnimBg="0"/>
      <p:bldP spid="66" grpId="0" autoUpdateAnimBg="0"/>
      <p:bldP spid="67" grpId="0" animBg="1"/>
      <p:bldP spid="68" grpId="0" autoUpdateAnimBg="0"/>
      <p:bldP spid="69" grpId="0" animBg="1"/>
      <p:bldP spid="70" grpId="0" autoUpdateAnimBg="0"/>
      <p:bldP spid="71" grpId="0" animBg="1"/>
      <p:bldP spid="72" grpId="0" autoUpdateAnimBg="0"/>
      <p:bldP spid="73" grpId="0" autoUpdateAnimBg="0"/>
      <p:bldP spid="74" grpId="0" autoUpdateAnimBg="0"/>
      <p:bldP spid="75" grpId="0" autoUpdateAnimBg="0"/>
      <p:bldP spid="76" grpId="0" animBg="1"/>
      <p:bldP spid="77" grpId="0" autoUpdateAnimBg="0"/>
      <p:bldP spid="78" grpId="0" autoUpdateAnimBg="0"/>
      <p:bldP spid="79" grpId="0" animBg="1"/>
      <p:bldP spid="80" grpId="0" autoUpdateAnimBg="0"/>
      <p:bldP spid="2" grpId="0" build="p" animBg="1"/>
      <p:bldP spid="82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30">
            <a:extLst>
              <a:ext uri="{FF2B5EF4-FFF2-40B4-BE49-F238E27FC236}">
                <a16:creationId xmlns:a16="http://schemas.microsoft.com/office/drawing/2014/main" id="{EB01282E-72A0-4F55-8FFA-0CD7A2BDC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264" y="4293096"/>
            <a:ext cx="3288160" cy="140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sq">
            <a:solidFill>
              <a:schemeClr val="accent6">
                <a:lumMod val="40000"/>
                <a:lumOff val="60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Arial" charset="0"/>
                <a:ea typeface="+mn-ea"/>
                <a:cs typeface="宋体" charset="0"/>
              </a:rPr>
              <a:t>                        </a:t>
            </a:r>
            <a:r>
              <a:rPr kumimoji="1" lang="zh-CN" altLang="en-US" sz="2400" b="1" dirty="0">
                <a:solidFill>
                  <a:srgbClr val="C00000"/>
                </a:solidFill>
                <a:latin typeface="Arial" charset="0"/>
                <a:ea typeface="黑体" panose="02010609060101010101" pitchFamily="49" charset="-122"/>
                <a:cs typeface="宋体" charset="0"/>
              </a:rPr>
              <a:t>计算</a:t>
            </a:r>
            <a:r>
              <a:rPr kumimoji="1" lang="en-US" altLang="zh-CN" sz="2400" b="1" dirty="0">
                <a:solidFill>
                  <a:srgbClr val="C00000"/>
                </a:solidFill>
                <a:latin typeface="Arial" charset="0"/>
                <a:ea typeface="黑体" panose="02010609060101010101" pitchFamily="49" charset="-122"/>
                <a:cs typeface="宋体" charset="0"/>
              </a:rPr>
              <a:t>n</a:t>
            </a:r>
            <a:r>
              <a:rPr kumimoji="1" lang="zh-CN" altLang="en-US" sz="2400" b="1" dirty="0">
                <a:solidFill>
                  <a:srgbClr val="C00000"/>
                </a:solidFill>
                <a:latin typeface="Arial" charset="0"/>
                <a:ea typeface="黑体" panose="02010609060101010101" pitchFamily="49" charset="-122"/>
                <a:cs typeface="宋体" charset="0"/>
              </a:rPr>
              <a:t>！</a:t>
            </a:r>
          </a:p>
        </p:txBody>
      </p:sp>
      <p:sp>
        <p:nvSpPr>
          <p:cNvPr id="159750" name="Text Box 6">
            <a:extLst>
              <a:ext uri="{FF2B5EF4-FFF2-40B4-BE49-F238E27FC236}">
                <a16:creationId xmlns:a16="http://schemas.microsoft.com/office/drawing/2014/main" id="{F672F63C-8F7C-41A5-BA7A-C38FF3B10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223" y="1484784"/>
            <a:ext cx="284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例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2  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计算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的阶乘。</a:t>
            </a:r>
          </a:p>
        </p:txBody>
      </p:sp>
      <p:sp>
        <p:nvSpPr>
          <p:cNvPr id="159796" name="Rectangle 52">
            <a:extLst>
              <a:ext uri="{FF2B5EF4-FFF2-40B4-BE49-F238E27FC236}">
                <a16:creationId xmlns:a16="http://schemas.microsoft.com/office/drawing/2014/main" id="{0249C407-5C8E-4C63-900F-646DF2FFA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9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举</a:t>
            </a:r>
            <a:r>
              <a:rPr lang="en-US" altLang="zh-CN"/>
              <a:t>  </a:t>
            </a:r>
            <a:r>
              <a:rPr lang="zh-CN" altLang="en-US"/>
              <a:t>例</a:t>
            </a:r>
          </a:p>
        </p:txBody>
      </p:sp>
      <p:sp>
        <p:nvSpPr>
          <p:cNvPr id="159805" name="Text Box 61">
            <a:extLst>
              <a:ext uri="{FF2B5EF4-FFF2-40B4-BE49-F238E27FC236}">
                <a16:creationId xmlns:a16="http://schemas.microsoft.com/office/drawing/2014/main" id="{CDE32450-7D8E-4C0B-B6FF-D51668951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312" y="5048827"/>
            <a:ext cx="3466113" cy="830997"/>
          </a:xfrm>
          <a:prstGeom prst="rect">
            <a:avLst/>
          </a:prstGeom>
          <a:solidFill>
            <a:srgbClr val="FFFFFF"/>
          </a:solidFill>
          <a:ln w="57150" cap="sq">
            <a:solidFill>
              <a:srgbClr val="C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实际使用中，存放阶乘的变量应定义为实型</a:t>
            </a:r>
          </a:p>
        </p:txBody>
      </p:sp>
      <p:sp>
        <p:nvSpPr>
          <p:cNvPr id="51" name="Rectangle 30">
            <a:extLst>
              <a:ext uri="{FF2B5EF4-FFF2-40B4-BE49-F238E27FC236}">
                <a16:creationId xmlns:a16="http://schemas.microsoft.com/office/drawing/2014/main" id="{44FF2638-4260-4751-B0CF-4616954EF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162" y="4770379"/>
            <a:ext cx="2600373" cy="818861"/>
          </a:xfrm>
          <a:prstGeom prst="rect">
            <a:avLst/>
          </a:prstGeom>
          <a:noFill/>
          <a:ln w="38100" cap="sq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53" name="Text Box 26">
            <a:extLst>
              <a:ext uri="{FF2B5EF4-FFF2-40B4-BE49-F238E27FC236}">
                <a16:creationId xmlns:a16="http://schemas.microsoft.com/office/drawing/2014/main" id="{FA0C4C93-8649-4E05-B932-265784F3C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42" y="2036936"/>
            <a:ext cx="2409825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               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输入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n              </a:t>
            </a:r>
          </a:p>
        </p:txBody>
      </p:sp>
      <p:sp>
        <p:nvSpPr>
          <p:cNvPr id="54" name="Text Box 27">
            <a:extLst>
              <a:ext uri="{FF2B5EF4-FFF2-40B4-BE49-F238E27FC236}">
                <a16:creationId xmlns:a16="http://schemas.microsoft.com/office/drawing/2014/main" id="{1B18A105-0AA0-40E0-AC93-8275CD827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41" y="2504296"/>
            <a:ext cx="2409825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         p=1                  </a:t>
            </a:r>
          </a:p>
        </p:txBody>
      </p:sp>
      <p:sp>
        <p:nvSpPr>
          <p:cNvPr id="55" name="Rectangle 28">
            <a:extLst>
              <a:ext uri="{FF2B5EF4-FFF2-40B4-BE49-F238E27FC236}">
                <a16:creationId xmlns:a16="http://schemas.microsoft.com/office/drawing/2014/main" id="{472637B1-2EA9-4749-92E8-92C2C097E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841" y="2973041"/>
            <a:ext cx="2409825" cy="115212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anchor="ctr">
            <a:no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panose="020B0604020202020204" pitchFamily="34" charset="0"/>
              <a:ea typeface="仿宋" panose="02010609060101010101" pitchFamily="49" charset="-122"/>
              <a:cs typeface="宋体" charset="0"/>
            </a:endParaRPr>
          </a:p>
        </p:txBody>
      </p:sp>
      <p:sp>
        <p:nvSpPr>
          <p:cNvPr id="56" name="Rectangle 29">
            <a:extLst>
              <a:ext uri="{FF2B5EF4-FFF2-40B4-BE49-F238E27FC236}">
                <a16:creationId xmlns:a16="http://schemas.microsoft.com/office/drawing/2014/main" id="{04DB207D-4000-4A0E-9950-CBD6E9B49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259" y="3465478"/>
            <a:ext cx="2012950" cy="65969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anchor="ctr">
            <a:no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panose="020B0604020202020204" pitchFamily="34" charset="0"/>
              <a:ea typeface="仿宋" panose="02010609060101010101" pitchFamily="49" charset="-122"/>
              <a:cs typeface="宋体" charset="0"/>
            </a:endParaRPr>
          </a:p>
        </p:txBody>
      </p:sp>
      <p:sp>
        <p:nvSpPr>
          <p:cNvPr id="57" name="Text Box 30">
            <a:extLst>
              <a:ext uri="{FF2B5EF4-FFF2-40B4-BE49-F238E27FC236}">
                <a16:creationId xmlns:a16="http://schemas.microsoft.com/office/drawing/2014/main" id="{D1C36352-DB1F-4A34-9291-FF96E09BC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819" y="2990660"/>
            <a:ext cx="216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for </a:t>
            </a:r>
            <a:r>
              <a:rPr kumimoji="1"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=1to n</a:t>
            </a:r>
          </a:p>
        </p:txBody>
      </p:sp>
      <p:sp>
        <p:nvSpPr>
          <p:cNvPr id="58" name="Text Box 31">
            <a:extLst>
              <a:ext uri="{FF2B5EF4-FFF2-40B4-BE49-F238E27FC236}">
                <a16:creationId xmlns:a16="http://schemas.microsoft.com/office/drawing/2014/main" id="{4479B721-4AA8-4418-B144-48F9CE2B6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444" y="3607626"/>
            <a:ext cx="1054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p*=</a:t>
            </a:r>
            <a:r>
              <a:rPr kumimoji="1"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i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59" name="Text Box 26">
            <a:extLst>
              <a:ext uri="{FF2B5EF4-FFF2-40B4-BE49-F238E27FC236}">
                <a16:creationId xmlns:a16="http://schemas.microsoft.com/office/drawing/2014/main" id="{42228AA0-50D1-451F-8154-5E11332C2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052" y="4125168"/>
            <a:ext cx="2409825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               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输出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p              </a:t>
            </a:r>
          </a:p>
        </p:txBody>
      </p:sp>
      <p:sp>
        <p:nvSpPr>
          <p:cNvPr id="60" name="Text Box 8">
            <a:extLst>
              <a:ext uri="{FF2B5EF4-FFF2-40B4-BE49-F238E27FC236}">
                <a16:creationId xmlns:a16="http://schemas.microsoft.com/office/drawing/2014/main" id="{542EC6A2-2538-472D-8E5F-D6365DFBD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4248" y="1602613"/>
            <a:ext cx="4023952" cy="4924425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6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#include &lt;iostream&gt;</a:t>
            </a:r>
          </a:p>
          <a:p>
            <a:pPr algn="just" eaLnBrk="1" hangingPunct="1">
              <a:spcBef>
                <a:spcPts val="6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using namespace 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std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;</a:t>
            </a:r>
          </a:p>
          <a:p>
            <a:pPr algn="just" eaLnBrk="1" hangingPunct="1">
              <a:spcBef>
                <a:spcPts val="600"/>
              </a:spcBef>
              <a:defRPr/>
            </a:pP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 main( )</a:t>
            </a:r>
          </a:p>
          <a:p>
            <a:pPr algn="just" eaLnBrk="1" hangingPunct="1">
              <a:spcBef>
                <a:spcPts val="6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{</a:t>
            </a:r>
          </a:p>
          <a:p>
            <a:pPr algn="just" eaLnBrk="1" hangingPunct="1">
              <a:spcBef>
                <a:spcPts val="6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p,n,i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;</a:t>
            </a:r>
          </a:p>
          <a:p>
            <a:pPr algn="just" eaLnBrk="1" hangingPunct="1">
              <a:spcBef>
                <a:spcPts val="6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cin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&gt;&gt;n;</a:t>
            </a:r>
          </a:p>
          <a:p>
            <a:pPr algn="just" eaLnBrk="1" hangingPunct="1">
              <a:spcBef>
                <a:spcPts val="6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p=1;</a:t>
            </a:r>
          </a:p>
          <a:p>
            <a:pPr algn="just" eaLnBrk="1" hangingPunct="1">
              <a:spcBef>
                <a:spcPts val="6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</a:t>
            </a:r>
            <a:r>
              <a:rPr kumimoji="1"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for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(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=1;i&lt;=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n;i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++)</a:t>
            </a:r>
          </a:p>
          <a:p>
            <a:pPr algn="just" eaLnBrk="1" hangingPunct="1">
              <a:spcBef>
                <a:spcPts val="6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	p*=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;</a:t>
            </a:r>
          </a:p>
          <a:p>
            <a:pPr algn="just" eaLnBrk="1" hangingPunct="1">
              <a:spcBef>
                <a:spcPts val="6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&lt;&lt;p;</a:t>
            </a:r>
          </a:p>
          <a:p>
            <a:pPr algn="just" eaLnBrk="1" hangingPunct="1">
              <a:spcBef>
                <a:spcPts val="6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}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隶书" charset="0"/>
              <a:cs typeface="隶书" charset="0"/>
            </a:endParaRPr>
          </a:p>
        </p:txBody>
      </p:sp>
      <p:sp>
        <p:nvSpPr>
          <p:cNvPr id="61" name="标注: 线形 60">
            <a:extLst>
              <a:ext uri="{FF2B5EF4-FFF2-40B4-BE49-F238E27FC236}">
                <a16:creationId xmlns:a16="http://schemas.microsoft.com/office/drawing/2014/main" id="{492A5E78-9603-4F87-A917-25A0ABAD050E}"/>
              </a:ext>
            </a:extLst>
          </p:cNvPr>
          <p:cNvSpPr/>
          <p:nvPr/>
        </p:nvSpPr>
        <p:spPr bwMode="auto">
          <a:xfrm>
            <a:off x="6810697" y="2594994"/>
            <a:ext cx="1635446" cy="1200329"/>
          </a:xfrm>
          <a:prstGeom prst="borderCallout1">
            <a:avLst>
              <a:gd name="adj1" fmla="val 99777"/>
              <a:gd name="adj2" fmla="val 650"/>
              <a:gd name="adj3" fmla="val 99552"/>
              <a:gd name="adj4" fmla="val -85270"/>
            </a:avLst>
          </a:prstGeom>
          <a:noFill/>
          <a:ln w="38100">
            <a:solidFill>
              <a:srgbClr val="C0000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just" eaLnBrk="1" hangingPunct="1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仿宋" panose="02010609060101010101" pitchFamily="49" charset="-122"/>
              </a:rPr>
              <a:t>修正：</a:t>
            </a:r>
            <a:endParaRPr lang="en-US" altLang="zh-CN" sz="2400" b="1" dirty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仿宋" panose="02010609060101010101" pitchFamily="49" charset="-122"/>
            </a:endParaRPr>
          </a:p>
          <a:p>
            <a:pPr algn="just" eaLnBrk="1" hangingPunct="1">
              <a:defRPr/>
            </a:pPr>
            <a:r>
              <a:rPr kumimoji="1" lang="en-US" altLang="zh-CN" sz="2400" b="1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仿宋" panose="02010609060101010101" pitchFamily="49" charset="-122"/>
                <a:cs typeface="宋体" charset="0"/>
              </a:rPr>
              <a:t>int</a:t>
            </a:r>
            <a:r>
              <a:rPr kumimoji="1" lang="en-US" altLang="zh-CN" sz="24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仿宋" panose="02010609060101010101" pitchFamily="49" charset="-122"/>
                <a:cs typeface="宋体" charset="0"/>
              </a:rPr>
              <a:t> </a:t>
            </a:r>
            <a:r>
              <a:rPr kumimoji="1" lang="en-US" altLang="zh-CN" sz="2400" b="1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仿宋" panose="02010609060101010101" pitchFamily="49" charset="-122"/>
                <a:cs typeface="宋体" charset="0"/>
              </a:rPr>
              <a:t>i,n</a:t>
            </a:r>
            <a:r>
              <a:rPr kumimoji="1" lang="en-US" altLang="zh-CN" sz="24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仿宋" panose="02010609060101010101" pitchFamily="49" charset="-122"/>
                <a:cs typeface="宋体" charset="0"/>
              </a:rPr>
              <a:t>;</a:t>
            </a:r>
          </a:p>
          <a:p>
            <a:pPr algn="just" eaLnBrk="1" hangingPunct="1"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仿宋" panose="02010609060101010101" pitchFamily="49" charset="-122"/>
                <a:cs typeface="宋体" charset="0"/>
              </a:rPr>
              <a:t>float p;</a:t>
            </a:r>
            <a:endParaRPr kumimoji="1" lang="zh-CN" altLang="en-US" sz="2400" b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仿宋" panose="02010609060101010101" pitchFamily="49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70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59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159805" grpId="0" animBg="1" autoUpdateAnimBg="0"/>
      <p:bldP spid="51" grpId="0" animBg="1"/>
      <p:bldP spid="60" grpId="0" build="p" animBg="1"/>
      <p:bldP spid="61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06A9EA0B-B388-407F-8872-ABD379F8C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sz="2000">
              <a:solidFill>
                <a:srgbClr val="808080"/>
              </a:solidFill>
              <a:latin typeface="+mn-lt"/>
              <a:ea typeface="+mn-ea"/>
              <a:cs typeface="宋体" charset="0"/>
            </a:endParaRP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3F442851-D7DE-488B-AF97-7907CFE9D41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8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161796" name="Rectangle 4">
            <a:extLst>
              <a:ext uri="{FF2B5EF4-FFF2-40B4-BE49-F238E27FC236}">
                <a16:creationId xmlns:a16="http://schemas.microsoft.com/office/drawing/2014/main" id="{DABFFD9B-53D6-4EB2-A873-4365BFA1059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914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23558" name="Line 5">
            <a:extLst>
              <a:ext uri="{FF2B5EF4-FFF2-40B4-BE49-F238E27FC236}">
                <a16:creationId xmlns:a16="http://schemas.microsoft.com/office/drawing/2014/main" id="{43ACFB91-39C3-4B9D-8065-8884B4516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14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798" name="Text Box 6">
            <a:extLst>
              <a:ext uri="{FF2B5EF4-FFF2-40B4-BE49-F238E27FC236}">
                <a16:creationId xmlns:a16="http://schemas.microsoft.com/office/drawing/2014/main" id="{D90E1177-7556-4F01-A8B0-3EE54D77D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066800"/>
            <a:ext cx="565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进一步：</a:t>
            </a:r>
            <a:r>
              <a:rPr kumimoji="1"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kumimoji="1"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计算阶乘之和</a:t>
            </a:r>
            <a:r>
              <a:rPr kumimoji="1"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kumimoji="1"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！</a:t>
            </a:r>
            <a:r>
              <a:rPr kumimoji="1"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+2</a:t>
            </a:r>
            <a:r>
              <a:rPr kumimoji="1"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！</a:t>
            </a:r>
            <a:r>
              <a:rPr kumimoji="1"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+…+n!</a:t>
            </a:r>
          </a:p>
        </p:txBody>
      </p:sp>
      <p:sp>
        <p:nvSpPr>
          <p:cNvPr id="161818" name="Text Box 26">
            <a:extLst>
              <a:ext uri="{FF2B5EF4-FFF2-40B4-BE49-F238E27FC236}">
                <a16:creationId xmlns:a16="http://schemas.microsoft.com/office/drawing/2014/main" id="{BE5EDEAD-D9EE-4ECA-85BF-63F3FA7C8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653" y="2318504"/>
            <a:ext cx="2409825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确定</a:t>
            </a:r>
            <a:r>
              <a:rPr kumimoji="1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n              </a:t>
            </a:r>
          </a:p>
        </p:txBody>
      </p:sp>
      <p:sp>
        <p:nvSpPr>
          <p:cNvPr id="161819" name="Text Box 27">
            <a:extLst>
              <a:ext uri="{FF2B5EF4-FFF2-40B4-BE49-F238E27FC236}">
                <a16:creationId xmlns:a16="http://schemas.microsoft.com/office/drawing/2014/main" id="{190247EF-E970-4ED3-93F6-C17D38762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653" y="2785229"/>
            <a:ext cx="2409825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p=1                  </a:t>
            </a:r>
          </a:p>
        </p:txBody>
      </p:sp>
      <p:sp>
        <p:nvSpPr>
          <p:cNvPr id="161820" name="Rectangle 28">
            <a:extLst>
              <a:ext uri="{FF2B5EF4-FFF2-40B4-BE49-F238E27FC236}">
                <a16:creationId xmlns:a16="http://schemas.microsoft.com/office/drawing/2014/main" id="{613AE031-ED2D-413D-BBDD-04E6621A5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1653" y="3258304"/>
            <a:ext cx="2409825" cy="9842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anchor="ctr">
            <a:no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panose="020B0604020202020204" pitchFamily="34" charset="0"/>
              <a:ea typeface="仿宋" panose="02010609060101010101" pitchFamily="49" charset="-122"/>
              <a:cs typeface="宋体" charset="0"/>
            </a:endParaRPr>
          </a:p>
        </p:txBody>
      </p:sp>
      <p:sp>
        <p:nvSpPr>
          <p:cNvPr id="161821" name="Rectangle 29">
            <a:extLst>
              <a:ext uri="{FF2B5EF4-FFF2-40B4-BE49-F238E27FC236}">
                <a16:creationId xmlns:a16="http://schemas.microsoft.com/office/drawing/2014/main" id="{E44505AC-2389-4FFB-891E-69811CFDB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528" y="3785354"/>
            <a:ext cx="201295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anchor="ctr">
            <a:no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panose="020B0604020202020204" pitchFamily="34" charset="0"/>
              <a:ea typeface="仿宋" panose="02010609060101010101" pitchFamily="49" charset="-122"/>
              <a:cs typeface="宋体" charset="0"/>
            </a:endParaRPr>
          </a:p>
        </p:txBody>
      </p:sp>
      <p:sp>
        <p:nvSpPr>
          <p:cNvPr id="161822" name="Text Box 30">
            <a:extLst>
              <a:ext uri="{FF2B5EF4-FFF2-40B4-BE49-F238E27FC236}">
                <a16:creationId xmlns:a16="http://schemas.microsoft.com/office/drawing/2014/main" id="{160D70FC-E1FD-4792-B113-924AE002D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6615" y="3296404"/>
            <a:ext cx="166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for i=1to n</a:t>
            </a:r>
          </a:p>
        </p:txBody>
      </p:sp>
      <p:sp>
        <p:nvSpPr>
          <p:cNvPr id="161823" name="Text Box 31">
            <a:extLst>
              <a:ext uri="{FF2B5EF4-FFF2-40B4-BE49-F238E27FC236}">
                <a16:creationId xmlns:a16="http://schemas.microsoft.com/office/drawing/2014/main" id="{3FCB3BA0-8196-4EE7-ABDC-EB0BB433A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4415" y="3785354"/>
            <a:ext cx="750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p*=i</a:t>
            </a:r>
          </a:p>
        </p:txBody>
      </p:sp>
      <p:sp>
        <p:nvSpPr>
          <p:cNvPr id="161824" name="Text Box 32">
            <a:extLst>
              <a:ext uri="{FF2B5EF4-FFF2-40B4-BE49-F238E27FC236}">
                <a16:creationId xmlns:a16="http://schemas.microsoft.com/office/drawing/2014/main" id="{92214F9D-1C3B-4072-8138-297DC56E9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653" y="4242554"/>
            <a:ext cx="2409825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         </a:t>
            </a:r>
            <a:r>
              <a:rPr kumimoji="1"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输出</a:t>
            </a:r>
            <a:r>
              <a:rPr kumimoji="1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                 </a:t>
            </a:r>
          </a:p>
        </p:txBody>
      </p:sp>
      <p:sp>
        <p:nvSpPr>
          <p:cNvPr id="161844" name="Rectangle 52">
            <a:extLst>
              <a:ext uri="{FF2B5EF4-FFF2-40B4-BE49-F238E27FC236}">
                <a16:creationId xmlns:a16="http://schemas.microsoft.com/office/drawing/2014/main" id="{4385ACD2-8F57-46DC-A471-EA89AFC87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举</a:t>
            </a:r>
            <a:r>
              <a:rPr lang="en-US" altLang="zh-CN"/>
              <a:t>  </a:t>
            </a:r>
            <a:r>
              <a:rPr lang="zh-CN" altLang="en-US"/>
              <a:t>例</a:t>
            </a:r>
          </a:p>
        </p:txBody>
      </p:sp>
      <p:sp>
        <p:nvSpPr>
          <p:cNvPr id="161857" name="Text Box 65">
            <a:extLst>
              <a:ext uri="{FF2B5EF4-FFF2-40B4-BE49-F238E27FC236}">
                <a16:creationId xmlns:a16="http://schemas.microsoft.com/office/drawing/2014/main" id="{404DCDF4-DFD5-41C9-86CB-80A765354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690" y="2689979"/>
            <a:ext cx="1225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no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仿宋" panose="02010609060101010101" pitchFamily="49" charset="-122"/>
              </a:rPr>
              <a:t>s=0</a:t>
            </a:r>
          </a:p>
        </p:txBody>
      </p:sp>
      <p:sp>
        <p:nvSpPr>
          <p:cNvPr id="161858" name="Text Box 66">
            <a:extLst>
              <a:ext uri="{FF2B5EF4-FFF2-40B4-BE49-F238E27FC236}">
                <a16:creationId xmlns:a16="http://schemas.microsoft.com/office/drawing/2014/main" id="{03A6C88B-B5E5-418B-9B34-B7F41135D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7053" y="3744079"/>
            <a:ext cx="1225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no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仿宋" panose="02010609060101010101" pitchFamily="49" charset="-122"/>
              </a:rPr>
              <a:t>s+=p</a:t>
            </a:r>
          </a:p>
        </p:txBody>
      </p:sp>
      <p:sp>
        <p:nvSpPr>
          <p:cNvPr id="161859" name="Text Box 67">
            <a:extLst>
              <a:ext uri="{FF2B5EF4-FFF2-40B4-BE49-F238E27FC236}">
                <a16:creationId xmlns:a16="http://schemas.microsoft.com/office/drawing/2014/main" id="{A2CD7FB7-BDCD-46B3-8950-EE80296E0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30" y="5430732"/>
            <a:ext cx="3961975" cy="461665"/>
          </a:xfrm>
          <a:prstGeom prst="rect">
            <a:avLst/>
          </a:prstGeom>
          <a:noFill/>
          <a:ln w="38100" cmpd="dbl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将求和算法和阶乘算法结合</a:t>
            </a:r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C6EDB1B6-C231-4ECD-8F94-B81BC85D4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835385"/>
              </p:ext>
            </p:extLst>
          </p:nvPr>
        </p:nvGraphicFramePr>
        <p:xfrm>
          <a:off x="395536" y="1750060"/>
          <a:ext cx="4920022" cy="3262872"/>
        </p:xfrm>
        <a:graphic>
          <a:graphicData uri="http://schemas.openxmlformats.org/drawingml/2006/table">
            <a:tbl>
              <a:tblPr firstRow="1" bandRow="1"/>
              <a:tblGrid>
                <a:gridCol w="610999">
                  <a:extLst>
                    <a:ext uri="{9D8B030D-6E8A-4147-A177-3AD203B41FA5}">
                      <a16:colId xmlns:a16="http://schemas.microsoft.com/office/drawing/2014/main" val="3032618309"/>
                    </a:ext>
                  </a:extLst>
                </a:gridCol>
                <a:gridCol w="1468943">
                  <a:extLst>
                    <a:ext uri="{9D8B030D-6E8A-4147-A177-3AD203B41FA5}">
                      <a16:colId xmlns:a16="http://schemas.microsoft.com/office/drawing/2014/main" val="2980842908"/>
                    </a:ext>
                  </a:extLst>
                </a:gridCol>
                <a:gridCol w="2840080">
                  <a:extLst>
                    <a:ext uri="{9D8B030D-6E8A-4147-A177-3AD203B41FA5}">
                      <a16:colId xmlns:a16="http://schemas.microsoft.com/office/drawing/2014/main" val="2079106574"/>
                    </a:ext>
                  </a:extLst>
                </a:gridCol>
              </a:tblGrid>
              <a:tr h="50039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3F4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209872"/>
                  </a:ext>
                </a:extLst>
              </a:tr>
              <a:tr h="533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3F4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259719"/>
                  </a:ext>
                </a:extLst>
              </a:tr>
              <a:tr h="52029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4D4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919889"/>
                  </a:ext>
                </a:extLst>
              </a:tr>
              <a:tr h="407185">
                <a:tc grid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4D4F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9227"/>
                  </a:ext>
                </a:extLst>
              </a:tr>
              <a:tr h="60057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4D4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02419"/>
                  </a:ext>
                </a:extLst>
              </a:tr>
              <a:tr h="700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4D4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225055"/>
                  </a:ext>
                </a:extLst>
              </a:tr>
            </a:tbl>
          </a:graphicData>
        </a:graphic>
      </p:graphicFrame>
      <p:sp>
        <p:nvSpPr>
          <p:cNvPr id="39" name="Text Box 23">
            <a:extLst>
              <a:ext uri="{FF2B5EF4-FFF2-40B4-BE49-F238E27FC236}">
                <a16:creationId xmlns:a16="http://schemas.microsoft.com/office/drawing/2014/main" id="{8E433401-8E19-496F-9CE1-1DA8DCBC6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59" y="1775285"/>
            <a:ext cx="10081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 err="1">
                <a:solidFill>
                  <a:srgbClr val="4B4D4F">
                    <a:lumMod val="50000"/>
                  </a:srgbClr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4B4D4F">
                    <a:lumMod val="50000"/>
                  </a:srgbClr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  </a:t>
            </a:r>
            <a:r>
              <a:rPr lang="zh-CN" altLang="zh-CN" sz="2400" dirty="0">
                <a:solidFill>
                  <a:srgbClr val="4B4D4F">
                    <a:lumMod val="50000"/>
                  </a:srgbClr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         </a:t>
            </a:r>
            <a:endParaRPr lang="en-US" altLang="zh-CN" sz="2400" dirty="0">
              <a:solidFill>
                <a:srgbClr val="4B4D4F">
                  <a:lumMod val="50000"/>
                </a:srgbClr>
              </a:solidFill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40" name="Text Box 24">
            <a:extLst>
              <a:ext uri="{FF2B5EF4-FFF2-40B4-BE49-F238E27FC236}">
                <a16:creationId xmlns:a16="http://schemas.microsoft.com/office/drawing/2014/main" id="{17BFC43D-7711-4D87-B239-00AC66C9E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67" y="2331748"/>
            <a:ext cx="8940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1" name="Text Box 25">
            <a:extLst>
              <a:ext uri="{FF2B5EF4-FFF2-40B4-BE49-F238E27FC236}">
                <a16:creationId xmlns:a16="http://schemas.microsoft.com/office/drawing/2014/main" id="{5EAD5CE6-9080-43C1-A8C1-AFEA38B73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315" y="2361365"/>
            <a:ext cx="8928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2" name="Text Box 26">
            <a:extLst>
              <a:ext uri="{FF2B5EF4-FFF2-40B4-BE49-F238E27FC236}">
                <a16:creationId xmlns:a16="http://schemas.microsoft.com/office/drawing/2014/main" id="{BD7088A1-ADFB-4753-B112-AA10C4497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67" y="2849395"/>
            <a:ext cx="8928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3" name="Text Box 27">
            <a:extLst>
              <a:ext uri="{FF2B5EF4-FFF2-40B4-BE49-F238E27FC236}">
                <a16:creationId xmlns:a16="http://schemas.microsoft.com/office/drawing/2014/main" id="{72588A30-2CC2-4E64-B57E-79879B86E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315" y="2873436"/>
            <a:ext cx="8928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1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*</a:t>
            </a:r>
            <a:r>
              <a:rPr kumimoji="1" lang="zh-CN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2</a:t>
            </a:r>
            <a:endParaRPr lang="en-US" altLang="zh-CN" sz="2400" dirty="0">
              <a:solidFill>
                <a:srgbClr val="4B4D4F"/>
              </a:solidFill>
              <a:latin typeface="Arial" panose="020B0604020202020204" pitchFamily="34" charset="0"/>
            </a:endParaRPr>
          </a:p>
        </p:txBody>
      </p:sp>
      <p:sp>
        <p:nvSpPr>
          <p:cNvPr id="44" name="Text Box 28">
            <a:extLst>
              <a:ext uri="{FF2B5EF4-FFF2-40B4-BE49-F238E27FC236}">
                <a16:creationId xmlns:a16="http://schemas.microsoft.com/office/drawing/2014/main" id="{8EACD1B7-6B47-4E8E-A4B5-D6863B038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67" y="3793014"/>
            <a:ext cx="8928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n-1         </a:t>
            </a:r>
          </a:p>
        </p:txBody>
      </p:sp>
      <p:sp>
        <p:nvSpPr>
          <p:cNvPr id="45" name="Text Box 29">
            <a:extLst>
              <a:ext uri="{FF2B5EF4-FFF2-40B4-BE49-F238E27FC236}">
                <a16:creationId xmlns:a16="http://schemas.microsoft.com/office/drawing/2014/main" id="{CF48F5BE-5BA0-4D6E-A3BC-AF8098DBE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314" y="3788303"/>
            <a:ext cx="1791091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1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*</a:t>
            </a:r>
            <a:r>
              <a:rPr kumimoji="1" lang="zh-CN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2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*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…(n-1)</a:t>
            </a:r>
            <a:r>
              <a:rPr lang="en-US" altLang="zh-CN" sz="2400" dirty="0">
                <a:solidFill>
                  <a:srgbClr val="4B4D4F"/>
                </a:solidFill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46" name="Text Box 26">
            <a:extLst>
              <a:ext uri="{FF2B5EF4-FFF2-40B4-BE49-F238E27FC236}">
                <a16:creationId xmlns:a16="http://schemas.microsoft.com/office/drawing/2014/main" id="{C073A0F7-79D7-4F46-92E4-F0FB0F236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529" y="2822697"/>
            <a:ext cx="8928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p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*</a:t>
            </a:r>
            <a:r>
              <a:rPr kumimoji="1"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i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" name="Text Box 23">
            <a:extLst>
              <a:ext uri="{FF2B5EF4-FFF2-40B4-BE49-F238E27FC236}">
                <a16:creationId xmlns:a16="http://schemas.microsoft.com/office/drawing/2014/main" id="{00700622-6486-4E38-B872-A5720253B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840" y="1775285"/>
            <a:ext cx="1598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latin typeface="Arial" panose="020B0604020202020204" pitchFamily="34" charset="0"/>
                <a:ea typeface="仿宋" panose="02010609060101010101" pitchFamily="49" charset="-122"/>
              </a:rPr>
              <a:t>对</a:t>
            </a:r>
            <a:r>
              <a:rPr lang="en-US" altLang="zh-CN" sz="2400" dirty="0">
                <a:latin typeface="Arial" panose="020B0604020202020204" pitchFamily="34" charset="0"/>
                <a:ea typeface="仿宋" panose="02010609060101010101" pitchFamily="49" charset="-122"/>
              </a:rPr>
              <a:t>p</a:t>
            </a:r>
            <a:r>
              <a:rPr lang="zh-CN" altLang="en-US" sz="2400" dirty="0">
                <a:latin typeface="Arial" panose="020B0604020202020204" pitchFamily="34" charset="0"/>
                <a:ea typeface="仿宋" panose="02010609060101010101" pitchFamily="49" charset="-122"/>
              </a:rPr>
              <a:t>的操作</a:t>
            </a:r>
            <a:r>
              <a:rPr lang="en-US" altLang="zh-CN" sz="2400" dirty="0">
                <a:latin typeface="Arial" panose="020B0604020202020204" pitchFamily="34" charset="0"/>
                <a:ea typeface="仿宋" panose="02010609060101010101" pitchFamily="49" charset="-122"/>
              </a:rPr>
              <a:t>    </a:t>
            </a:r>
            <a:r>
              <a:rPr lang="zh-CN" altLang="zh-CN" sz="2400" dirty="0">
                <a:latin typeface="Arial" panose="020B0604020202020204" pitchFamily="34" charset="0"/>
                <a:ea typeface="仿宋" panose="02010609060101010101" pitchFamily="49" charset="-122"/>
              </a:rPr>
              <a:t>         </a:t>
            </a:r>
            <a:endParaRPr lang="en-US" altLang="zh-CN" sz="2400" dirty="0"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48" name="Text Box 23">
            <a:extLst>
              <a:ext uri="{FF2B5EF4-FFF2-40B4-BE49-F238E27FC236}">
                <a16:creationId xmlns:a16="http://schemas.microsoft.com/office/drawing/2014/main" id="{9D164AB3-1D35-43C4-83CF-1056CCCFE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4347" y="1750060"/>
            <a:ext cx="13347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4B4D4F">
                    <a:lumMod val="50000"/>
                  </a:srgbClr>
                </a:solidFill>
                <a:latin typeface="Arial" panose="020B0604020202020204" pitchFamily="34" charset="0"/>
              </a:rPr>
              <a:t>p</a:t>
            </a:r>
            <a:r>
              <a:rPr lang="en-US" altLang="zh-CN" sz="2400" dirty="0">
                <a:solidFill>
                  <a:srgbClr val="4B4D4F">
                    <a:lumMod val="50000"/>
                  </a:srgbClr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    </a:t>
            </a:r>
            <a:r>
              <a:rPr lang="zh-CN" altLang="zh-CN" sz="2400" dirty="0">
                <a:solidFill>
                  <a:srgbClr val="4B4D4F">
                    <a:lumMod val="50000"/>
                  </a:srgbClr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         </a:t>
            </a:r>
            <a:endParaRPr lang="en-US" altLang="zh-CN" sz="2400" dirty="0">
              <a:solidFill>
                <a:srgbClr val="4B4D4F">
                  <a:lumMod val="50000"/>
                </a:srgbClr>
              </a:solidFill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49" name="Text Box 24">
            <a:extLst>
              <a:ext uri="{FF2B5EF4-FFF2-40B4-BE49-F238E27FC236}">
                <a16:creationId xmlns:a16="http://schemas.microsoft.com/office/drawing/2014/main" id="{1ECB6E8D-618B-40A9-9AFD-42D2DAE36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529" y="2326124"/>
            <a:ext cx="892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p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*</a:t>
            </a:r>
            <a:r>
              <a:rPr kumimoji="1"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i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" name="Text Box 28">
            <a:extLst>
              <a:ext uri="{FF2B5EF4-FFF2-40B4-BE49-F238E27FC236}">
                <a16:creationId xmlns:a16="http://schemas.microsoft.com/office/drawing/2014/main" id="{7CA0E565-C104-4AFD-8564-DCAE83D83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139" y="3809540"/>
            <a:ext cx="8928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p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*</a:t>
            </a:r>
            <a:r>
              <a:rPr kumimoji="1"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i</a:t>
            </a:r>
            <a:r>
              <a:rPr lang="en-US" altLang="zh-CN" sz="2400" dirty="0">
                <a:solidFill>
                  <a:srgbClr val="4B4D4F"/>
                </a:solidFill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51" name="AutoShape 68">
            <a:extLst>
              <a:ext uri="{FF2B5EF4-FFF2-40B4-BE49-F238E27FC236}">
                <a16:creationId xmlns:a16="http://schemas.microsoft.com/office/drawing/2014/main" id="{3F314097-102A-4855-A170-49A56801E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595" y="2465502"/>
            <a:ext cx="373046" cy="228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 dirty="0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52" name="Text Box 27">
            <a:extLst>
              <a:ext uri="{FF2B5EF4-FFF2-40B4-BE49-F238E27FC236}">
                <a16:creationId xmlns:a16="http://schemas.microsoft.com/office/drawing/2014/main" id="{C13D80BA-E2FA-4DB0-8255-9A771F6B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876" y="233207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p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" name="AutoShape 68">
            <a:extLst>
              <a:ext uri="{FF2B5EF4-FFF2-40B4-BE49-F238E27FC236}">
                <a16:creationId xmlns:a16="http://schemas.microsoft.com/office/drawing/2014/main" id="{23E4779E-06B9-4695-8898-427138E80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595" y="2939570"/>
            <a:ext cx="373046" cy="228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 dirty="0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54" name="Text Box 27">
            <a:extLst>
              <a:ext uri="{FF2B5EF4-FFF2-40B4-BE49-F238E27FC236}">
                <a16:creationId xmlns:a16="http://schemas.microsoft.com/office/drawing/2014/main" id="{31062EC9-FBE8-46FB-8D7A-2D89D4F44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6481" y="28061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p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" name="AutoShape 68">
            <a:extLst>
              <a:ext uri="{FF2B5EF4-FFF2-40B4-BE49-F238E27FC236}">
                <a16:creationId xmlns:a16="http://schemas.microsoft.com/office/drawing/2014/main" id="{E329E030-C347-41BE-B66D-6AF050D5F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595" y="3926445"/>
            <a:ext cx="373046" cy="228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 dirty="0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56" name="Text Box 27">
            <a:extLst>
              <a:ext uri="{FF2B5EF4-FFF2-40B4-BE49-F238E27FC236}">
                <a16:creationId xmlns:a16="http://schemas.microsoft.com/office/drawing/2014/main" id="{E8B098D4-BF0C-4470-BE89-D55D83A41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6481" y="37930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p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" name="Text Box 31">
            <a:extLst>
              <a:ext uri="{FF2B5EF4-FFF2-40B4-BE49-F238E27FC236}">
                <a16:creationId xmlns:a16="http://schemas.microsoft.com/office/drawing/2014/main" id="{49FBA782-CF13-4DB8-BCAD-965DB2005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710" y="3218368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……</a:t>
            </a:r>
            <a:endParaRPr kumimoji="1" lang="zh-CN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" name="Text Box 30">
            <a:extLst>
              <a:ext uri="{FF2B5EF4-FFF2-40B4-BE49-F238E27FC236}">
                <a16:creationId xmlns:a16="http://schemas.microsoft.com/office/drawing/2014/main" id="{5107AC75-28CE-4F72-9F59-62E219219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463" y="4454708"/>
            <a:ext cx="668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n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9" name="Text Box 24">
            <a:extLst>
              <a:ext uri="{FF2B5EF4-FFF2-40B4-BE49-F238E27FC236}">
                <a16:creationId xmlns:a16="http://schemas.microsoft.com/office/drawing/2014/main" id="{B4C26CC8-D9C1-4066-98ED-F78D63671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999" y="4437842"/>
            <a:ext cx="892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p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*</a:t>
            </a:r>
            <a:r>
              <a:rPr kumimoji="1"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i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" name="AutoShape 68">
            <a:extLst>
              <a:ext uri="{FF2B5EF4-FFF2-40B4-BE49-F238E27FC236}">
                <a16:creationId xmlns:a16="http://schemas.microsoft.com/office/drawing/2014/main" id="{D9C52F7F-EA02-469E-8C93-61635671B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595" y="4581683"/>
            <a:ext cx="373046" cy="228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 dirty="0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61" name="Text Box 27">
            <a:extLst>
              <a:ext uri="{FF2B5EF4-FFF2-40B4-BE49-F238E27FC236}">
                <a16:creationId xmlns:a16="http://schemas.microsoft.com/office/drawing/2014/main" id="{23B9CD28-1CB6-4ABD-A5E7-BD2C84C9F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633" y="44561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p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3" name="Text Box 25">
            <a:extLst>
              <a:ext uri="{FF2B5EF4-FFF2-40B4-BE49-F238E27FC236}">
                <a16:creationId xmlns:a16="http://schemas.microsoft.com/office/drawing/2014/main" id="{0572CA96-54BB-40D7-B40A-BE89207C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454" y="2363580"/>
            <a:ext cx="676303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1!</a:t>
            </a:r>
          </a:p>
        </p:txBody>
      </p:sp>
      <p:sp>
        <p:nvSpPr>
          <p:cNvPr id="64" name="Text Box 25">
            <a:extLst>
              <a:ext uri="{FF2B5EF4-FFF2-40B4-BE49-F238E27FC236}">
                <a16:creationId xmlns:a16="http://schemas.microsoft.com/office/drawing/2014/main" id="{D7963912-CFFC-48DC-810E-D33AE60D9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454" y="2824380"/>
            <a:ext cx="676303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2!</a:t>
            </a:r>
          </a:p>
        </p:txBody>
      </p:sp>
      <p:sp>
        <p:nvSpPr>
          <p:cNvPr id="65" name="Text Box 25">
            <a:extLst>
              <a:ext uri="{FF2B5EF4-FFF2-40B4-BE49-F238E27FC236}">
                <a16:creationId xmlns:a16="http://schemas.microsoft.com/office/drawing/2014/main" id="{88E7EC28-A00D-4E78-BB6A-9B9047D61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454" y="3832492"/>
            <a:ext cx="936104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(n-1)!</a:t>
            </a:r>
          </a:p>
        </p:txBody>
      </p:sp>
      <p:sp>
        <p:nvSpPr>
          <p:cNvPr id="66" name="Text Box 25">
            <a:extLst>
              <a:ext uri="{FF2B5EF4-FFF2-40B4-BE49-F238E27FC236}">
                <a16:creationId xmlns:a16="http://schemas.microsoft.com/office/drawing/2014/main" id="{022CAB9A-9D69-475B-9717-1370C7536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3470" y="4451812"/>
            <a:ext cx="615525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n!</a:t>
            </a:r>
          </a:p>
        </p:txBody>
      </p:sp>
      <p:sp>
        <p:nvSpPr>
          <p:cNvPr id="67" name="Text Box 60">
            <a:extLst>
              <a:ext uri="{FF2B5EF4-FFF2-40B4-BE49-F238E27FC236}">
                <a16:creationId xmlns:a16="http://schemas.microsoft.com/office/drawing/2014/main" id="{0F572395-4DB2-4596-860E-F772F8AEC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3318" y="4448165"/>
            <a:ext cx="24161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1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*</a:t>
            </a:r>
            <a:r>
              <a:rPr kumimoji="1" lang="zh-CN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2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*</a:t>
            </a:r>
            <a:r>
              <a:rPr kumimoji="1" lang="zh-CN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...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(n-1)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*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n</a:t>
            </a:r>
            <a:endParaRPr kumimoji="1" lang="zh-CN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C3C1E0C-E891-436D-8309-230406E1BF74}"/>
              </a:ext>
            </a:extLst>
          </p:cNvPr>
          <p:cNvCxnSpPr/>
          <p:nvPr/>
        </p:nvCxnSpPr>
        <p:spPr bwMode="auto">
          <a:xfrm>
            <a:off x="4427984" y="2236950"/>
            <a:ext cx="0" cy="2775982"/>
          </a:xfrm>
          <a:prstGeom prst="line">
            <a:avLst/>
          </a:prstGeom>
          <a:noFill/>
          <a:ln w="28575">
            <a:solidFill>
              <a:srgbClr val="FFFFFF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61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61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61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61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61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61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61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61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61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61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61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61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61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61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61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61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61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61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61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61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8" grpId="0" autoUpdateAnimBg="0"/>
      <p:bldP spid="161818" grpId="0" animBg="1" autoUpdateAnimBg="0"/>
      <p:bldP spid="161819" grpId="0" animBg="1" autoUpdateAnimBg="0"/>
      <p:bldP spid="161820" grpId="0" animBg="1"/>
      <p:bldP spid="161821" grpId="0" animBg="1"/>
      <p:bldP spid="161822" grpId="0" autoUpdateAnimBg="0"/>
      <p:bldP spid="161823" grpId="0" autoUpdateAnimBg="0"/>
      <p:bldP spid="161824" grpId="0" animBg="1" autoUpdateAnimBg="0"/>
      <p:bldP spid="161857" grpId="0" autoUpdateAnimBg="0"/>
      <p:bldP spid="161858" grpId="0" autoUpdateAnimBg="0"/>
      <p:bldP spid="161859" grpId="0" animBg="1" autoUpdateAnimBg="0"/>
      <p:bldP spid="39" grpId="0" autoUpdateAnimBg="0"/>
      <p:bldP spid="40" grpId="0" autoUpdateAnimBg="0"/>
      <p:bldP spid="41" grpId="0" autoUpdateAnimBg="0"/>
      <p:bldP spid="42" grpId="0" autoUpdateAnimBg="0"/>
      <p:bldP spid="43" grpId="0" autoUpdateAnimBg="0"/>
      <p:bldP spid="44" grpId="0" autoUpdateAnimBg="0"/>
      <p:bldP spid="45" grpId="0" autoUpdateAnimBg="0"/>
      <p:bldP spid="46" grpId="0" autoUpdateAnimBg="0"/>
      <p:bldP spid="47" grpId="0" autoUpdateAnimBg="0"/>
      <p:bldP spid="48" grpId="0" autoUpdateAnimBg="0"/>
      <p:bldP spid="49" grpId="0" autoUpdateAnimBg="0"/>
      <p:bldP spid="50" grpId="0" autoUpdateAnimBg="0"/>
      <p:bldP spid="51" grpId="0" animBg="1"/>
      <p:bldP spid="52" grpId="0" autoUpdateAnimBg="0"/>
      <p:bldP spid="53" grpId="0" animBg="1"/>
      <p:bldP spid="54" grpId="0" autoUpdateAnimBg="0"/>
      <p:bldP spid="55" grpId="0" animBg="1"/>
      <p:bldP spid="56" grpId="0" autoUpdateAnimBg="0"/>
      <p:bldP spid="57" grpId="0" autoUpdateAnimBg="0"/>
      <p:bldP spid="58" grpId="0" autoUpdateAnimBg="0"/>
      <p:bldP spid="59" grpId="0" autoUpdateAnimBg="0"/>
      <p:bldP spid="60" grpId="0" animBg="1"/>
      <p:bldP spid="61" grpId="0" autoUpdateAnimBg="0"/>
      <p:bldP spid="63" grpId="0" autoUpdateAnimBg="0"/>
      <p:bldP spid="64" grpId="0" autoUpdateAnimBg="0"/>
      <p:bldP spid="65" grpId="0" autoUpdateAnimBg="0"/>
      <p:bldP spid="66" grpId="0" autoUpdateAnimBg="0"/>
      <p:bldP spid="6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0A99180A-30B7-42A0-BC51-14E502C39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1636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循环结构的概念</a:t>
            </a:r>
          </a:p>
        </p:txBody>
      </p:sp>
      <p:sp>
        <p:nvSpPr>
          <p:cNvPr id="150534" name="Text Box 6">
            <a:extLst>
              <a:ext uri="{FF2B5EF4-FFF2-40B4-BE49-F238E27FC236}">
                <a16:creationId xmlns:a16="http://schemas.microsoft.com/office/drawing/2014/main" id="{612E3D27-F5A4-4B4C-AF75-E8436DEE6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1412875"/>
            <a:ext cx="87391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例如</a:t>
            </a: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仿宋_GB2312" pitchFamily="49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仿宋" panose="02010609060101010101" pitchFamily="49" charset="-122"/>
              </a:rPr>
              <a:t>将</a:t>
            </a: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仿宋" panose="02010609060101010101" pitchFamily="49" charset="-122"/>
              </a:rPr>
              <a:t>5</a:t>
            </a: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仿宋" panose="02010609060101010101" pitchFamily="49" charset="-122"/>
              </a:rPr>
              <a:t>个小写字母按规律译码（见选择结构作业第</a:t>
            </a: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仿宋" panose="02010609060101010101" pitchFamily="49" charset="-122"/>
              </a:rPr>
              <a:t>8</a:t>
            </a: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仿宋" panose="02010609060101010101" pitchFamily="49" charset="-122"/>
              </a:rPr>
              <a:t>题）</a:t>
            </a:r>
          </a:p>
        </p:txBody>
      </p:sp>
      <p:sp>
        <p:nvSpPr>
          <p:cNvPr id="150538" name="Text Box 10">
            <a:extLst>
              <a:ext uri="{FF2B5EF4-FFF2-40B4-BE49-F238E27FC236}">
                <a16:creationId xmlns:a16="http://schemas.microsoft.com/office/drawing/2014/main" id="{AB9B1601-ED57-4F3D-84E6-AD13E0EAC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9927" y="2061352"/>
            <a:ext cx="4870325" cy="4536000"/>
          </a:xfrm>
          <a:prstGeom prst="rect">
            <a:avLst/>
          </a:prstGeom>
          <a:noFill/>
          <a:ln w="76200" cap="sq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t" anchorCtr="0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 kumimoji="1" sz="2400" b="1">
                <a:solidFill>
                  <a:srgbClr val="000000"/>
                </a:solidFill>
                <a:latin typeface="Arial" charset="0"/>
                <a:ea typeface="+mn-ea"/>
                <a:cs typeface="宋体" charset="0"/>
              </a:defRPr>
            </a:lvl1pPr>
          </a:lstStyle>
          <a:p>
            <a:pPr algn="just">
              <a:spcBef>
                <a:spcPts val="300"/>
              </a:spcBef>
            </a:pPr>
            <a:r>
              <a:rPr lang="en-US" altLang="zh-CN" dirty="0"/>
              <a:t>#include &lt;iostream&gt;</a:t>
            </a:r>
          </a:p>
          <a:p>
            <a:pPr algn="just">
              <a:spcBef>
                <a:spcPts val="300"/>
              </a:spcBef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algn="just">
              <a:spcBef>
                <a:spcPts val="300"/>
              </a:spcBef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algn="just">
              <a:spcBef>
                <a:spcPts val="300"/>
              </a:spcBef>
            </a:pPr>
            <a:r>
              <a:rPr lang="en-US" altLang="zh-CN" dirty="0"/>
              <a:t>{</a:t>
            </a:r>
          </a:p>
          <a:p>
            <a:pPr algn="just">
              <a:spcBef>
                <a:spcPts val="300"/>
              </a:spcBef>
            </a:pPr>
            <a:r>
              <a:rPr lang="en-US" altLang="zh-CN" dirty="0"/>
              <a:t>	char t;</a:t>
            </a:r>
          </a:p>
          <a:p>
            <a:pPr algn="just">
              <a:spcBef>
                <a:spcPts val="300"/>
              </a:spcBef>
            </a:pPr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&gt;&gt;t;</a:t>
            </a:r>
          </a:p>
          <a:p>
            <a:pPr algn="just">
              <a:spcBef>
                <a:spcPts val="300"/>
              </a:spcBef>
            </a:pPr>
            <a:r>
              <a:rPr lang="en-US" altLang="zh-CN" dirty="0"/>
              <a:t>	t+=4;</a:t>
            </a:r>
          </a:p>
          <a:p>
            <a:pPr algn="just">
              <a:spcBef>
                <a:spcPts val="300"/>
              </a:spcBef>
            </a:pPr>
            <a:r>
              <a:rPr lang="en-US" altLang="zh-CN" dirty="0"/>
              <a:t>	if(t&gt;'z')</a:t>
            </a:r>
          </a:p>
          <a:p>
            <a:pPr algn="just">
              <a:spcBef>
                <a:spcPts val="300"/>
              </a:spcBef>
            </a:pPr>
            <a:r>
              <a:rPr lang="en-US" altLang="zh-CN" dirty="0"/>
              <a:t>		t-=26;</a:t>
            </a:r>
          </a:p>
          <a:p>
            <a:pPr algn="just">
              <a:spcBef>
                <a:spcPts val="300"/>
              </a:spcBef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&lt;&lt;t;</a:t>
            </a:r>
          </a:p>
          <a:p>
            <a:pPr algn="just">
              <a:spcBef>
                <a:spcPts val="300"/>
              </a:spcBef>
            </a:pPr>
            <a:r>
              <a:rPr lang="en-US" altLang="zh-CN" dirty="0"/>
              <a:t>}</a:t>
            </a:r>
          </a:p>
        </p:txBody>
      </p:sp>
      <p:sp>
        <p:nvSpPr>
          <p:cNvPr id="29" name="Rectangle 38">
            <a:extLst>
              <a:ext uri="{FF2B5EF4-FFF2-40B4-BE49-F238E27FC236}">
                <a16:creationId xmlns:a16="http://schemas.microsoft.com/office/drawing/2014/main" id="{77A876B2-7F73-4B36-8CEB-244CF7102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128" y="4110044"/>
            <a:ext cx="2519957" cy="2016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square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30" name="Text Box 6">
            <a:extLst>
              <a:ext uri="{FF2B5EF4-FFF2-40B4-BE49-F238E27FC236}">
                <a16:creationId xmlns:a16="http://schemas.microsoft.com/office/drawing/2014/main" id="{D4C17350-7C31-4588-A136-6A8BBCC21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298" y="4659787"/>
            <a:ext cx="1302630" cy="8309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需要重复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遍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8388FD10-051C-49FE-9F18-D7D9F780A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850420"/>
            <a:ext cx="58588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对</a:t>
            </a: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个字母译码</a:t>
            </a:r>
            <a:endParaRPr lang="zh-CN" altLang="en-US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9F1A3B86-C08A-451C-96D0-C71CF6C7A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0" y="2287965"/>
            <a:ext cx="58588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对</a:t>
            </a: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个字母译码</a:t>
            </a:r>
            <a:endParaRPr lang="zh-CN" altLang="en-US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D6FCF7A6-5636-48E1-8454-13913611F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585" y="2738086"/>
            <a:ext cx="25922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00000"/>
              </a:buClr>
              <a:defRPr/>
            </a:pP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将</a:t>
            </a: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个字母的译码过程重复五遍</a:t>
            </a:r>
            <a:endParaRPr lang="zh-CN" altLang="en-US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3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505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50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50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50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50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50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50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50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150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150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150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1505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2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2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4" grpId="0" autoUpdateAnimBg="0"/>
      <p:bldP spid="150538" grpId="0" build="p" animBg="1" autoUpdateAnimBg="0"/>
      <p:bldP spid="29" grpId="0" animBg="1"/>
      <p:bldP spid="30" grpId="0" animBg="1" autoUpdateAnimBg="0"/>
      <p:bldP spid="8" grpId="0" autoUpdateAnimBg="0"/>
      <p:bldP spid="9" grpId="0" autoUpdateAnimBg="0"/>
      <p:bldP spid="1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0">
            <a:extLst>
              <a:ext uri="{FF2B5EF4-FFF2-40B4-BE49-F238E27FC236}">
                <a16:creationId xmlns:a16="http://schemas.microsoft.com/office/drawing/2014/main" id="{7C680CAF-7474-4FFC-A527-55AB015E4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3" y="3861048"/>
            <a:ext cx="3420243" cy="2088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sq">
            <a:solidFill>
              <a:schemeClr val="accent6">
                <a:lumMod val="40000"/>
                <a:lumOff val="60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vert="eaVert" wrap="none" anchor="t" anchorCtr="1"/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0000CC"/>
                </a:solidFill>
                <a:latin typeface="Arial" charset="0"/>
                <a:ea typeface="黑体" panose="02010609060101010101" pitchFamily="49" charset="-122"/>
                <a:cs typeface="宋体" charset="0"/>
              </a:rPr>
              <a:t>求阶乘和</a:t>
            </a:r>
          </a:p>
        </p:txBody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06A9EA0B-B388-407F-8872-ABD379F8C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sz="2000">
              <a:solidFill>
                <a:srgbClr val="808080"/>
              </a:solidFill>
              <a:latin typeface="+mn-lt"/>
              <a:ea typeface="+mn-ea"/>
              <a:cs typeface="宋体" charset="0"/>
            </a:endParaRP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3F442851-D7DE-488B-AF97-7907CFE9D41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8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161796" name="Rectangle 4">
            <a:extLst>
              <a:ext uri="{FF2B5EF4-FFF2-40B4-BE49-F238E27FC236}">
                <a16:creationId xmlns:a16="http://schemas.microsoft.com/office/drawing/2014/main" id="{DABFFD9B-53D6-4EB2-A873-4365BFA1059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914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23558" name="Line 5">
            <a:extLst>
              <a:ext uri="{FF2B5EF4-FFF2-40B4-BE49-F238E27FC236}">
                <a16:creationId xmlns:a16="http://schemas.microsoft.com/office/drawing/2014/main" id="{43ACFB91-39C3-4B9D-8065-8884B4516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14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798" name="Text Box 6">
            <a:extLst>
              <a:ext uri="{FF2B5EF4-FFF2-40B4-BE49-F238E27FC236}">
                <a16:creationId xmlns:a16="http://schemas.microsoft.com/office/drawing/2014/main" id="{D90E1177-7556-4F01-A8B0-3EE54D77D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077914"/>
            <a:ext cx="496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计算阶乘之和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！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+2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！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+…+n!</a:t>
            </a:r>
          </a:p>
        </p:txBody>
      </p:sp>
      <p:sp>
        <p:nvSpPr>
          <p:cNvPr id="161826" name="Text Box 34">
            <a:extLst>
              <a:ext uri="{FF2B5EF4-FFF2-40B4-BE49-F238E27FC236}">
                <a16:creationId xmlns:a16="http://schemas.microsoft.com/office/drawing/2014/main" id="{C70DAC4A-A3F2-434A-B7B5-C6C9517E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206" y="1027282"/>
            <a:ext cx="4177258" cy="5763116"/>
          </a:xfrm>
          <a:prstGeom prst="rect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 anchor="ctr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#include &lt;iostream&gt;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using namespace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std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;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kumimoji="1" lang="en-US" altLang="zh-CN" sz="2400" b="1" dirty="0" err="1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 main()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{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	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i,n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;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	float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p,s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;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	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cin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&gt;&gt;n;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	p=1;s=0;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	</a:t>
            </a:r>
            <a:r>
              <a:rPr kumimoji="1" lang="en-US" altLang="zh-CN" sz="2400" b="1" dirty="0">
                <a:solidFill>
                  <a:srgbClr val="0000CC"/>
                </a:solidFill>
                <a:latin typeface="Arial" charset="0"/>
                <a:ea typeface="+mn-ea"/>
                <a:cs typeface="宋体" charset="0"/>
              </a:rPr>
              <a:t>for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=1;i&lt;=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n;i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++)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	{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		p*=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; s+=p;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	}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	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&lt;&lt;s;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}</a:t>
            </a:r>
          </a:p>
        </p:txBody>
      </p:sp>
      <p:sp>
        <p:nvSpPr>
          <p:cNvPr id="161844" name="Rectangle 52">
            <a:extLst>
              <a:ext uri="{FF2B5EF4-FFF2-40B4-BE49-F238E27FC236}">
                <a16:creationId xmlns:a16="http://schemas.microsoft.com/office/drawing/2014/main" id="{4385ACD2-8F57-46DC-A471-EA89AFC87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举</a:t>
            </a:r>
            <a:r>
              <a:rPr lang="en-US" altLang="zh-CN"/>
              <a:t>  </a:t>
            </a:r>
            <a:r>
              <a:rPr lang="zh-CN" altLang="en-US"/>
              <a:t>例</a:t>
            </a:r>
          </a:p>
        </p:txBody>
      </p:sp>
      <p:sp>
        <p:nvSpPr>
          <p:cNvPr id="34" name="AutoShape 4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15AA6B9-D622-4469-BA21-31841C7B7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3" y="6400800"/>
            <a:ext cx="609600" cy="457200"/>
          </a:xfrm>
          <a:prstGeom prst="actionButtonBackPrevious">
            <a:avLst/>
          </a:prstGeom>
          <a:solidFill>
            <a:srgbClr val="EAEAEA"/>
          </a:solidFill>
          <a:ln w="12700">
            <a:solidFill>
              <a:srgbClr val="660066"/>
            </a:solidFill>
            <a:miter lim="800000"/>
            <a:headEnd/>
            <a:tailEnd/>
          </a:ln>
          <a:effectLst/>
          <a:extLst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CCC135B6-420C-4507-803C-E5CD401FE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286" y="4360712"/>
            <a:ext cx="2700114" cy="1516559"/>
          </a:xfrm>
          <a:prstGeom prst="rect">
            <a:avLst/>
          </a:prstGeom>
          <a:noFill/>
          <a:ln w="38100" cap="sq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37" name="Text Box 26">
            <a:extLst>
              <a:ext uri="{FF2B5EF4-FFF2-40B4-BE49-F238E27FC236}">
                <a16:creationId xmlns:a16="http://schemas.microsoft.com/office/drawing/2014/main" id="{39DC8BFD-4705-4D31-AF4B-76595AC83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622401"/>
            <a:ext cx="2409825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确定</a:t>
            </a:r>
            <a:r>
              <a:rPr kumimoji="1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n              </a:t>
            </a:r>
          </a:p>
        </p:txBody>
      </p:sp>
      <p:sp>
        <p:nvSpPr>
          <p:cNvPr id="38" name="Text Box 27">
            <a:extLst>
              <a:ext uri="{FF2B5EF4-FFF2-40B4-BE49-F238E27FC236}">
                <a16:creationId xmlns:a16="http://schemas.microsoft.com/office/drawing/2014/main" id="{DE7FEA1F-F3AD-4681-B5BC-F0E134604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3089126"/>
            <a:ext cx="2409825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p=1                  </a:t>
            </a:r>
          </a:p>
        </p:txBody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91F3604E-011B-43A9-ACB5-91B9AD9D8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3562201"/>
            <a:ext cx="2409825" cy="9842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anchor="ctr">
            <a:no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panose="020B0604020202020204" pitchFamily="34" charset="0"/>
              <a:ea typeface="仿宋" panose="02010609060101010101" pitchFamily="49" charset="-122"/>
              <a:cs typeface="宋体" charset="0"/>
            </a:endParaRPr>
          </a:p>
        </p:txBody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F68A55CA-5777-4B48-AE32-703995920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467" y="4089251"/>
            <a:ext cx="201295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anchor="ctr">
            <a:no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panose="020B0604020202020204" pitchFamily="34" charset="0"/>
              <a:ea typeface="仿宋" panose="02010609060101010101" pitchFamily="49" charset="-122"/>
              <a:cs typeface="宋体" charset="0"/>
            </a:endParaRPr>
          </a:p>
        </p:txBody>
      </p:sp>
      <p:sp>
        <p:nvSpPr>
          <p:cNvPr id="41" name="Text Box 30">
            <a:extLst>
              <a:ext uri="{FF2B5EF4-FFF2-40B4-BE49-F238E27FC236}">
                <a16:creationId xmlns:a16="http://schemas.microsoft.com/office/drawing/2014/main" id="{FF1C693C-0FF2-45E6-8A9C-FD63592FA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554" y="3600301"/>
            <a:ext cx="166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for i=1to n</a:t>
            </a:r>
          </a:p>
        </p:txBody>
      </p:sp>
      <p:sp>
        <p:nvSpPr>
          <p:cNvPr id="42" name="Text Box 31">
            <a:extLst>
              <a:ext uri="{FF2B5EF4-FFF2-40B4-BE49-F238E27FC236}">
                <a16:creationId xmlns:a16="http://schemas.microsoft.com/office/drawing/2014/main" id="{AB623609-BABA-4FFD-BB8B-6A3835C9E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354" y="4089251"/>
            <a:ext cx="750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p*=i</a:t>
            </a:r>
          </a:p>
        </p:txBody>
      </p:sp>
      <p:sp>
        <p:nvSpPr>
          <p:cNvPr id="43" name="Text Box 32">
            <a:extLst>
              <a:ext uri="{FF2B5EF4-FFF2-40B4-BE49-F238E27FC236}">
                <a16:creationId xmlns:a16="http://schemas.microsoft.com/office/drawing/2014/main" id="{7929681B-5A49-454D-A46A-0D40AC12A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4546451"/>
            <a:ext cx="2409825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         </a:t>
            </a:r>
            <a:r>
              <a:rPr kumimoji="1"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输出</a:t>
            </a:r>
            <a:r>
              <a:rPr kumimoji="1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                 </a:t>
            </a:r>
          </a:p>
        </p:txBody>
      </p:sp>
      <p:sp>
        <p:nvSpPr>
          <p:cNvPr id="44" name="Text Box 65">
            <a:extLst>
              <a:ext uri="{FF2B5EF4-FFF2-40B4-BE49-F238E27FC236}">
                <a16:creationId xmlns:a16="http://schemas.microsoft.com/office/drawing/2014/main" id="{AAEFFE40-7D3A-4A7C-9EF8-9D25DE216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4629" y="2993876"/>
            <a:ext cx="1225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no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仿宋" panose="02010609060101010101" pitchFamily="49" charset="-122"/>
              </a:rPr>
              <a:t>s=0</a:t>
            </a:r>
          </a:p>
        </p:txBody>
      </p:sp>
      <p:sp>
        <p:nvSpPr>
          <p:cNvPr id="45" name="Text Box 66">
            <a:extLst>
              <a:ext uri="{FF2B5EF4-FFF2-40B4-BE49-F238E27FC236}">
                <a16:creationId xmlns:a16="http://schemas.microsoft.com/office/drawing/2014/main" id="{833023EE-48AB-4044-8EFD-64B885BCA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4992" y="4047976"/>
            <a:ext cx="1225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no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仿宋" panose="02010609060101010101" pitchFamily="49" charset="-122"/>
              </a:rPr>
              <a:t>s+=p</a:t>
            </a:r>
          </a:p>
        </p:txBody>
      </p:sp>
    </p:spTree>
    <p:extLst>
      <p:ext uri="{BB962C8B-B14F-4D97-AF65-F5344CB8AC3E}">
        <p14:creationId xmlns:p14="http://schemas.microsoft.com/office/powerpoint/2010/main" val="180728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18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1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1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1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1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1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1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1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1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18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18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18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618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618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618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61826" grpId="0" build="p" animBg="1" autoUpdateAnimBg="0"/>
      <p:bldP spid="34" grpId="0" animBg="1"/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619CE776-3F65-4887-B665-2116B28A1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sz="2000">
              <a:solidFill>
                <a:srgbClr val="808080"/>
              </a:solidFill>
              <a:latin typeface="+mn-lt"/>
              <a:ea typeface="+mn-ea"/>
              <a:cs typeface="宋体" charset="0"/>
            </a:endParaRP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E20E6AA5-2097-49CB-9391-4CAA5C6F428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8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168964" name="Rectangle 4">
            <a:extLst>
              <a:ext uri="{FF2B5EF4-FFF2-40B4-BE49-F238E27FC236}">
                <a16:creationId xmlns:a16="http://schemas.microsoft.com/office/drawing/2014/main" id="{604055B4-8294-40C7-BF16-ABBD911AB94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914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24581" name="Line 5">
            <a:extLst>
              <a:ext uri="{FF2B5EF4-FFF2-40B4-BE49-F238E27FC236}">
                <a16:creationId xmlns:a16="http://schemas.microsoft.com/office/drawing/2014/main" id="{EE2F9994-BF7E-4059-8DD7-C05EBBBDC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14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966" name="Rectangle 6">
            <a:extLst>
              <a:ext uri="{FF2B5EF4-FFF2-40B4-BE49-F238E27FC236}">
                <a16:creationId xmlns:a16="http://schemas.microsoft.com/office/drawing/2014/main" id="{61F1E369-E628-4F21-B50D-95D9BADFE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1714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本周（第三周）上机作业</a:t>
            </a:r>
          </a:p>
        </p:txBody>
      </p:sp>
      <p:sp>
        <p:nvSpPr>
          <p:cNvPr id="168967" name="Text Box 7">
            <a:extLst>
              <a:ext uri="{FF2B5EF4-FFF2-40B4-BE49-F238E27FC236}">
                <a16:creationId xmlns:a16="http://schemas.microsoft.com/office/drawing/2014/main" id="{47E71B35-74ED-43DF-8BCC-A7DFB12C4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014413"/>
            <a:ext cx="8353425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本周没有课内上机，同学需要自行安排时间上机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一、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顺序结构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二、选择结构程序设计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要求在本周末之前，将上述两项作业做完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三、循环结构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挑选会做的做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Box 10">
            <a:extLst>
              <a:ext uri="{FF2B5EF4-FFF2-40B4-BE49-F238E27FC236}">
                <a16:creationId xmlns:a16="http://schemas.microsoft.com/office/drawing/2014/main" id="{600FED7F-4BFD-4AE0-99DF-0B66FCD82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045" y="99000"/>
            <a:ext cx="4568337" cy="6660000"/>
          </a:xfrm>
          <a:prstGeom prst="rect">
            <a:avLst/>
          </a:prstGeom>
          <a:noFill/>
          <a:ln w="76200" cap="sq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 kumimoji="1" sz="2400" b="1">
                <a:solidFill>
                  <a:srgbClr val="000000"/>
                </a:solidFill>
                <a:latin typeface="Arial" charset="0"/>
                <a:ea typeface="+mn-ea"/>
                <a:cs typeface="宋体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dirty="0"/>
              <a:t>#include &lt;iostream&gt;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>
              <a:spcBef>
                <a:spcPts val="0"/>
              </a:spcBef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{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char t;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dirty="0" err="1"/>
              <a:t>i</a:t>
            </a:r>
            <a:r>
              <a:rPr lang="en-US" altLang="zh-CN" dirty="0"/>
              <a:t>=0;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BG:	</a:t>
            </a:r>
            <a:r>
              <a:rPr lang="en-US" altLang="zh-CN" dirty="0">
                <a:solidFill>
                  <a:srgbClr val="0000CC"/>
                </a:solidFill>
              </a:rPr>
              <a:t>if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&lt;5)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{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	</a:t>
            </a:r>
            <a:r>
              <a:rPr lang="en-US" altLang="zh-CN" dirty="0" err="1"/>
              <a:t>cin</a:t>
            </a:r>
            <a:r>
              <a:rPr lang="en-US" altLang="zh-CN" dirty="0"/>
              <a:t>&gt;&gt;t;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	t+=4;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	if(t&gt;'z')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		t-=26;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&lt;&lt;t;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	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	</a:t>
            </a:r>
            <a:r>
              <a:rPr lang="en-US" altLang="zh-CN" dirty="0" err="1"/>
              <a:t>goto</a:t>
            </a:r>
            <a:r>
              <a:rPr lang="en-US" altLang="zh-CN" dirty="0"/>
              <a:t> BG;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}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}</a:t>
            </a:r>
          </a:p>
        </p:txBody>
      </p:sp>
      <p:sp>
        <p:nvSpPr>
          <p:cNvPr id="151567" name="Line 15">
            <a:extLst>
              <a:ext uri="{FF2B5EF4-FFF2-40B4-BE49-F238E27FC236}">
                <a16:creationId xmlns:a16="http://schemas.microsoft.com/office/drawing/2014/main" id="{E291E353-5F09-4DE2-A77A-B5F1B3A5D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7978" y="2176438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68" name="Rectangle 16">
            <a:extLst>
              <a:ext uri="{FF2B5EF4-FFF2-40B4-BE49-F238E27FC236}">
                <a16:creationId xmlns:a16="http://schemas.microsoft.com/office/drawing/2014/main" id="{5F5C91CC-9AF0-477B-BD2F-8142029CC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3565" y="2489175"/>
            <a:ext cx="2074863" cy="361950"/>
          </a:xfrm>
          <a:prstGeom prst="rect">
            <a:avLst/>
          </a:prstGeom>
          <a:solidFill>
            <a:srgbClr val="FFFFFF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输入字符译码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1569" name="Line 17">
            <a:extLst>
              <a:ext uri="{FF2B5EF4-FFF2-40B4-BE49-F238E27FC236}">
                <a16:creationId xmlns:a16="http://schemas.microsoft.com/office/drawing/2014/main" id="{6F8BCD04-AE4D-403F-A765-B5B4A4D27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7978" y="3573438"/>
            <a:ext cx="0" cy="14446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70" name="Line 18">
            <a:extLst>
              <a:ext uri="{FF2B5EF4-FFF2-40B4-BE49-F238E27FC236}">
                <a16:creationId xmlns:a16="http://schemas.microsoft.com/office/drawing/2014/main" id="{CA939877-0B69-4D6F-8296-907A81299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128" y="3717900"/>
            <a:ext cx="1584325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71" name="Line 19">
            <a:extLst>
              <a:ext uri="{FF2B5EF4-FFF2-40B4-BE49-F238E27FC236}">
                <a16:creationId xmlns:a16="http://schemas.microsoft.com/office/drawing/2014/main" id="{266A47D4-51A7-4A75-B19E-6A65BE0DB9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128" y="1493813"/>
            <a:ext cx="0" cy="2224087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72" name="Line 20">
            <a:extLst>
              <a:ext uri="{FF2B5EF4-FFF2-40B4-BE49-F238E27FC236}">
                <a16:creationId xmlns:a16="http://schemas.microsoft.com/office/drawing/2014/main" id="{C366A42B-C726-45E2-8FC5-90F58E50A7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128" y="1490638"/>
            <a:ext cx="1584325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1573" name="Group 21">
            <a:extLst>
              <a:ext uri="{FF2B5EF4-FFF2-40B4-BE49-F238E27FC236}">
                <a16:creationId xmlns:a16="http://schemas.microsoft.com/office/drawing/2014/main" id="{62A79BCA-1093-4F8A-BCA0-CA9E969AA0C3}"/>
              </a:ext>
            </a:extLst>
          </p:cNvPr>
          <p:cNvGrpSpPr>
            <a:grpSpLocks/>
          </p:cNvGrpSpPr>
          <p:nvPr/>
        </p:nvGrpSpPr>
        <p:grpSpPr bwMode="auto">
          <a:xfrm>
            <a:off x="6013053" y="1719238"/>
            <a:ext cx="2543175" cy="457200"/>
            <a:chOff x="4512" y="2976"/>
            <a:chExt cx="1248" cy="288"/>
          </a:xfrm>
        </p:grpSpPr>
        <p:sp>
          <p:nvSpPr>
            <p:cNvPr id="151574" name="AutoShape 22">
              <a:extLst>
                <a:ext uri="{FF2B5EF4-FFF2-40B4-BE49-F238E27FC236}">
                  <a16:creationId xmlns:a16="http://schemas.microsoft.com/office/drawing/2014/main" id="{8346171E-9266-491A-85CA-B6B1BF44B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976"/>
              <a:ext cx="1248" cy="288"/>
            </a:xfrm>
            <a:prstGeom prst="flowChartDecision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kumimoji="1" lang="zh-CN" altLang="en-US" sz="2400" b="1">
                <a:solidFill>
                  <a:srgbClr val="000000"/>
                </a:solidFill>
                <a:latin typeface="Arial" charset="0"/>
                <a:ea typeface="+mn-ea"/>
                <a:cs typeface="宋体" charset="0"/>
              </a:endParaRPr>
            </a:p>
          </p:txBody>
        </p:sp>
        <p:sp>
          <p:nvSpPr>
            <p:cNvPr id="14376" name="Text Box 23">
              <a:extLst>
                <a:ext uri="{FF2B5EF4-FFF2-40B4-BE49-F238E27FC236}">
                  <a16:creationId xmlns:a16="http://schemas.microsoft.com/office/drawing/2014/main" id="{58448ABC-CDA0-4A7E-A68F-02ECA71C4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5" y="2976"/>
              <a:ext cx="4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dirty="0" err="1">
                  <a:solidFill>
                    <a:srgbClr val="000000"/>
                  </a:solidFill>
                  <a:latin typeface="Arial" panose="020B0604020202020204" pitchFamily="34" charset="0"/>
                  <a:ea typeface="仿宋_GB2312" pitchFamily="49" charset="-122"/>
                </a:rPr>
                <a:t>i</a:t>
              </a:r>
              <a:r>
                <a:rPr kumimoji="1" lang="en-US" altLang="zh-CN" sz="2200" dirty="0">
                  <a:solidFill>
                    <a:srgbClr val="000000"/>
                  </a:solidFill>
                  <a:latin typeface="Arial" panose="020B0604020202020204" pitchFamily="34" charset="0"/>
                  <a:ea typeface="仿宋_GB2312" pitchFamily="49" charset="-122"/>
                </a:rPr>
                <a:t>&lt;5</a:t>
              </a:r>
              <a:r>
                <a:rPr kumimoji="1" lang="zh-CN" altLang="en-US" sz="2200" dirty="0">
                  <a:solidFill>
                    <a:srgbClr val="000000"/>
                  </a:solidFill>
                  <a:latin typeface="Arial" panose="020B0604020202020204" pitchFamily="34" charset="0"/>
                  <a:ea typeface="仿宋_GB2312" pitchFamily="49" charset="-122"/>
                </a:rPr>
                <a:t>？</a:t>
              </a:r>
            </a:p>
          </p:txBody>
        </p:sp>
      </p:grpSp>
      <p:sp>
        <p:nvSpPr>
          <p:cNvPr id="151576" name="Line 24">
            <a:extLst>
              <a:ext uri="{FF2B5EF4-FFF2-40B4-BE49-F238E27FC236}">
                <a16:creationId xmlns:a16="http://schemas.microsoft.com/office/drawing/2014/main" id="{9085EDFF-220E-499D-B8D7-8EB7DE9641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453" y="1414438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77" name="Text Box 25">
            <a:extLst>
              <a:ext uri="{FF2B5EF4-FFF2-40B4-BE49-F238E27FC236}">
                <a16:creationId xmlns:a16="http://schemas.microsoft.com/office/drawing/2014/main" id="{5A6637CE-7DEC-4922-A412-6826D5F0B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4178" y="20240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真</a:t>
            </a:r>
          </a:p>
        </p:txBody>
      </p:sp>
      <p:sp>
        <p:nvSpPr>
          <p:cNvPr id="151578" name="Text Box 26">
            <a:extLst>
              <a:ext uri="{FF2B5EF4-FFF2-40B4-BE49-F238E27FC236}">
                <a16:creationId xmlns:a16="http://schemas.microsoft.com/office/drawing/2014/main" id="{75F650DF-21A0-4CE6-80F3-F09453238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7628" y="14906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假</a:t>
            </a:r>
          </a:p>
        </p:txBody>
      </p:sp>
      <p:sp>
        <p:nvSpPr>
          <p:cNvPr id="151579" name="Line 27">
            <a:extLst>
              <a:ext uri="{FF2B5EF4-FFF2-40B4-BE49-F238E27FC236}">
                <a16:creationId xmlns:a16="http://schemas.microsoft.com/office/drawing/2014/main" id="{5C272090-9A5A-43B8-9816-DB2F5A6B79C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0028" y="1947838"/>
            <a:ext cx="228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80" name="Line 28">
            <a:extLst>
              <a:ext uri="{FF2B5EF4-FFF2-40B4-BE49-F238E27FC236}">
                <a16:creationId xmlns:a16="http://schemas.microsoft.com/office/drawing/2014/main" id="{CF74B5F1-555E-408C-8D63-37D799C002F2}"/>
              </a:ext>
            </a:extLst>
          </p:cNvPr>
          <p:cNvSpPr>
            <a:spLocks noChangeShapeType="1"/>
          </p:cNvSpPr>
          <p:nvPr/>
        </p:nvSpPr>
        <p:spPr bwMode="auto">
          <a:xfrm>
            <a:off x="8708628" y="1947838"/>
            <a:ext cx="0" cy="218122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81" name="Rectangle 29">
            <a:extLst>
              <a:ext uri="{FF2B5EF4-FFF2-40B4-BE49-F238E27FC236}">
                <a16:creationId xmlns:a16="http://schemas.microsoft.com/office/drawing/2014/main" id="{1E8F9ECD-61F5-49DF-A44F-ED3657C4E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0778" y="3900463"/>
            <a:ext cx="990600" cy="381000"/>
          </a:xfrm>
          <a:prstGeom prst="rect">
            <a:avLst/>
          </a:prstGeom>
          <a:solidFill>
            <a:srgbClr val="FFFFFF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退出</a:t>
            </a:r>
          </a:p>
        </p:txBody>
      </p:sp>
      <p:sp>
        <p:nvSpPr>
          <p:cNvPr id="151582" name="Line 30">
            <a:extLst>
              <a:ext uri="{FF2B5EF4-FFF2-40B4-BE49-F238E27FC236}">
                <a16:creationId xmlns:a16="http://schemas.microsoft.com/office/drawing/2014/main" id="{D3B33427-6B3B-4CA8-81A2-1F8829CBA7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1378" y="4129063"/>
            <a:ext cx="8255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83" name="Line 31">
            <a:extLst>
              <a:ext uri="{FF2B5EF4-FFF2-40B4-BE49-F238E27FC236}">
                <a16:creationId xmlns:a16="http://schemas.microsoft.com/office/drawing/2014/main" id="{F3378FF3-FCC6-441B-A446-2FA23E00E4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7978" y="4281463"/>
            <a:ext cx="0" cy="228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5">
            <a:extLst>
              <a:ext uri="{FF2B5EF4-FFF2-40B4-BE49-F238E27FC236}">
                <a16:creationId xmlns:a16="http://schemas.microsoft.com/office/drawing/2014/main" id="{0EF6B4F7-BC34-482F-AA38-699E94234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3928" y="909613"/>
            <a:ext cx="1295400" cy="488950"/>
          </a:xfrm>
          <a:prstGeom prst="rect">
            <a:avLst/>
          </a:prstGeom>
          <a:solidFill>
            <a:srgbClr val="FFFFFF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tIns="10800" bIns="10800" anchor="ctr"/>
          <a:lstStyle/>
          <a:p>
            <a:pPr algn="ctr" eaLnBrk="1" hangingPunct="1">
              <a:defRPr/>
            </a:pPr>
            <a:r>
              <a:rPr kumimoji="1" lang="en-US" altLang="zh-CN" sz="2400" b="1" dirty="0" err="1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=0</a:t>
            </a:r>
          </a:p>
        </p:txBody>
      </p:sp>
      <p:sp>
        <p:nvSpPr>
          <p:cNvPr id="60" name="Line 14">
            <a:extLst>
              <a:ext uri="{FF2B5EF4-FFF2-40B4-BE49-F238E27FC236}">
                <a16:creationId xmlns:a16="http://schemas.microsoft.com/office/drawing/2014/main" id="{62C9B954-5404-4178-B5FD-048D9E666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1628" y="620688"/>
            <a:ext cx="0" cy="31432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15">
            <a:extLst>
              <a:ext uri="{FF2B5EF4-FFF2-40B4-BE49-F238E27FC236}">
                <a16:creationId xmlns:a16="http://schemas.microsoft.com/office/drawing/2014/main" id="{DA3403AD-2C61-46CF-AB07-ABB9EE621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1628" y="2852713"/>
            <a:ext cx="0" cy="25241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86BA260F-3687-4A67-A5CD-3BA1B6E56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3928" y="3084488"/>
            <a:ext cx="1295400" cy="488950"/>
          </a:xfrm>
          <a:prstGeom prst="rect">
            <a:avLst/>
          </a:prstGeom>
          <a:solidFill>
            <a:srgbClr val="FFFFFF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tIns="10800" bIns="10800" anchor="ctr"/>
          <a:lstStyle/>
          <a:p>
            <a:pPr algn="ctr" eaLnBrk="1" hangingPunct="1">
              <a:defRPr/>
            </a:pPr>
            <a:r>
              <a:rPr kumimoji="1" lang="en-US" altLang="zh-CN" sz="2400" b="1" dirty="0" err="1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++</a:t>
            </a:r>
          </a:p>
        </p:txBody>
      </p:sp>
      <p:sp>
        <p:nvSpPr>
          <p:cNvPr id="44" name="Rectangle 38">
            <a:extLst>
              <a:ext uri="{FF2B5EF4-FFF2-40B4-BE49-F238E27FC236}">
                <a16:creationId xmlns:a16="http://schemas.microsoft.com/office/drawing/2014/main" id="{95C4A273-AE4C-4A05-BA7D-13A7CC0E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812" y="3068960"/>
            <a:ext cx="3046378" cy="3348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square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29" name="Text Box 6">
            <a:extLst>
              <a:ext uri="{FF2B5EF4-FFF2-40B4-BE49-F238E27FC236}">
                <a16:creationId xmlns:a16="http://schemas.microsoft.com/office/drawing/2014/main" id="{30810592-E0F4-4CF5-A14B-986D3A6EA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044" y="4258256"/>
            <a:ext cx="937536" cy="8309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重复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次</a:t>
            </a:r>
          </a:p>
        </p:txBody>
      </p:sp>
      <p:sp>
        <p:nvSpPr>
          <p:cNvPr id="30" name="Text Box 24">
            <a:extLst>
              <a:ext uri="{FF2B5EF4-FFF2-40B4-BE49-F238E27FC236}">
                <a16:creationId xmlns:a16="http://schemas.microsoft.com/office/drawing/2014/main" id="{9D45F620-9C38-44C0-BE81-AA2D883B3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704" y="5088582"/>
            <a:ext cx="3529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 anchor="b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0000"/>
              </a:buClr>
              <a:defRPr/>
            </a:pP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程序块被有限次地执行</a:t>
            </a:r>
            <a:endParaRPr lang="en-US" altLang="zh-CN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1" name="Text Box 23">
            <a:extLst>
              <a:ext uri="{FF2B5EF4-FFF2-40B4-BE49-F238E27FC236}">
                <a16:creationId xmlns:a16="http://schemas.microsoft.com/office/drawing/2014/main" id="{45F69DFB-5175-4C63-909D-502122D73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032" y="4509120"/>
            <a:ext cx="288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  </a:t>
            </a:r>
            <a:r>
              <a:rPr lang="zh-CN" altLang="en-US" sz="28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循环结构的概念</a:t>
            </a:r>
          </a:p>
        </p:txBody>
      </p:sp>
    </p:spTree>
    <p:extLst>
      <p:ext uri="{BB962C8B-B14F-4D97-AF65-F5344CB8AC3E}">
        <p14:creationId xmlns:p14="http://schemas.microsoft.com/office/powerpoint/2010/main" val="1825137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2" dur="500"/>
                                        <p:tgtEl>
                                          <p:spTgt spid="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5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5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5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5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5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5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0" dur="500"/>
                                        <p:tgtEl>
                                          <p:spTgt spid="15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5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5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5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5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5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5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1" dur="500"/>
                                        <p:tgtEl>
                                          <p:spTgt spid="15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15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5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uild="p" animBg="1" autoUpdateAnimBg="0"/>
      <p:bldP spid="151567" grpId="0" animBg="1"/>
      <p:bldP spid="151568" grpId="0" animBg="1"/>
      <p:bldP spid="151569" grpId="0" animBg="1"/>
      <p:bldP spid="151570" grpId="0" animBg="1"/>
      <p:bldP spid="151571" grpId="0" animBg="1"/>
      <p:bldP spid="151572" grpId="0" animBg="1"/>
      <p:bldP spid="151576" grpId="0" animBg="1"/>
      <p:bldP spid="151577" grpId="0"/>
      <p:bldP spid="151578" grpId="0"/>
      <p:bldP spid="151579" grpId="0" animBg="1"/>
      <p:bldP spid="151580" grpId="0" animBg="1"/>
      <p:bldP spid="151581" grpId="0" animBg="1"/>
      <p:bldP spid="151582" grpId="0" animBg="1"/>
      <p:bldP spid="151583" grpId="0" animBg="1"/>
      <p:bldP spid="59" grpId="0" animBg="1"/>
      <p:bldP spid="60" grpId="0" animBg="1"/>
      <p:bldP spid="61" grpId="0" animBg="1"/>
      <p:bldP spid="62" grpId="0" animBg="1"/>
      <p:bldP spid="44" grpId="0" animBg="1"/>
      <p:bldP spid="29" grpId="0" animBg="1" autoUpdateAnimBg="0"/>
      <p:bldP spid="30" grpId="0" build="p" autoUpdateAnimBg="0"/>
      <p:bldP spid="3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Box 10">
            <a:extLst>
              <a:ext uri="{FF2B5EF4-FFF2-40B4-BE49-F238E27FC236}">
                <a16:creationId xmlns:a16="http://schemas.microsoft.com/office/drawing/2014/main" id="{600FED7F-4BFD-4AE0-99DF-0B66FCD82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045" y="99000"/>
            <a:ext cx="4568337" cy="6660000"/>
          </a:xfrm>
          <a:prstGeom prst="rect">
            <a:avLst/>
          </a:prstGeom>
          <a:noFill/>
          <a:ln w="76200" cap="sq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 kumimoji="1" sz="2400" b="1">
                <a:solidFill>
                  <a:srgbClr val="000000"/>
                </a:solidFill>
                <a:latin typeface="Arial" charset="0"/>
                <a:ea typeface="+mn-ea"/>
                <a:cs typeface="宋体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dirty="0"/>
              <a:t>#include &lt;iostream&gt;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>
              <a:spcBef>
                <a:spcPts val="0"/>
              </a:spcBef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{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char t;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dirty="0" err="1"/>
              <a:t>i</a:t>
            </a:r>
            <a:r>
              <a:rPr lang="en-US" altLang="zh-CN" dirty="0"/>
              <a:t>=0;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BG:	</a:t>
            </a:r>
            <a:r>
              <a:rPr lang="en-US" altLang="zh-CN" dirty="0">
                <a:solidFill>
                  <a:srgbClr val="0000CC"/>
                </a:solidFill>
              </a:rPr>
              <a:t>if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&lt;5)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{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	</a:t>
            </a:r>
            <a:r>
              <a:rPr lang="en-US" altLang="zh-CN" dirty="0" err="1"/>
              <a:t>cin</a:t>
            </a:r>
            <a:r>
              <a:rPr lang="en-US" altLang="zh-CN" dirty="0"/>
              <a:t>&gt;&gt;t;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	t+=4;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	if(t&gt;'z')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		t-=26;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&lt;&lt;t;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	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	</a:t>
            </a:r>
            <a:r>
              <a:rPr lang="en-US" altLang="zh-CN" dirty="0" err="1"/>
              <a:t>goto</a:t>
            </a:r>
            <a:r>
              <a:rPr lang="en-US" altLang="zh-CN" dirty="0"/>
              <a:t> BG;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}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}</a:t>
            </a:r>
          </a:p>
        </p:txBody>
      </p:sp>
      <p:sp>
        <p:nvSpPr>
          <p:cNvPr id="44" name="Rectangle 38">
            <a:extLst>
              <a:ext uri="{FF2B5EF4-FFF2-40B4-BE49-F238E27FC236}">
                <a16:creationId xmlns:a16="http://schemas.microsoft.com/office/drawing/2014/main" id="{95C4A273-AE4C-4A05-BA7D-13A7CC0E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812" y="3068960"/>
            <a:ext cx="3046378" cy="334800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square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29" name="Text Box 6">
            <a:extLst>
              <a:ext uri="{FF2B5EF4-FFF2-40B4-BE49-F238E27FC236}">
                <a16:creationId xmlns:a16="http://schemas.microsoft.com/office/drawing/2014/main" id="{30810592-E0F4-4CF5-A14B-986D3A6EA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044" y="4258256"/>
            <a:ext cx="937536" cy="8309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重复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次</a:t>
            </a:r>
          </a:p>
        </p:txBody>
      </p:sp>
      <p:sp>
        <p:nvSpPr>
          <p:cNvPr id="31" name="Text Box 23">
            <a:extLst>
              <a:ext uri="{FF2B5EF4-FFF2-40B4-BE49-F238E27FC236}">
                <a16:creationId xmlns:a16="http://schemas.microsoft.com/office/drawing/2014/main" id="{45F69DFB-5175-4C63-909D-502122D73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032" y="1700808"/>
            <a:ext cx="288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  </a:t>
            </a:r>
            <a:r>
              <a:rPr lang="zh-CN" altLang="en-US" sz="28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循环结构的特点</a:t>
            </a: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43EA85E0-25E8-4B74-B336-83F73E508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957" y="2242161"/>
            <a:ext cx="375153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Blip>
                <a:blip r:embed="rId2"/>
              </a:buBlip>
              <a:defRPr/>
            </a:pP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设定一个条件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每次执行程序块前先判断条件</a:t>
            </a:r>
            <a:endParaRPr lang="en-US" altLang="zh-CN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为真：</a:t>
            </a:r>
            <a:endParaRPr lang="en-US" altLang="zh-CN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   1.</a:t>
            </a: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执行程序块</a:t>
            </a:r>
            <a:endParaRPr lang="en-US" altLang="zh-CN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   2.</a:t>
            </a: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返回条件处</a:t>
            </a:r>
            <a:endParaRPr lang="en-US" altLang="zh-CN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为假：</a:t>
            </a:r>
            <a:endParaRPr lang="en-US" altLang="zh-CN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结束执行程序块</a:t>
            </a:r>
            <a:endParaRPr lang="en-US" altLang="zh-CN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eaLnBrk="1" hangingPunct="1">
              <a:buBlip>
                <a:blip r:embed="rId2"/>
              </a:buBlip>
              <a:defRPr/>
            </a:pP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反复执行的程序块称为循环体</a:t>
            </a:r>
            <a:endParaRPr lang="en-US" altLang="zh-CN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defRPr/>
            </a:pPr>
            <a:endParaRPr lang="en-US" altLang="zh-CN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B6A4BBE7-3762-4A8A-B2F6-C107CE70D3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1720" y="2133228"/>
            <a:ext cx="792162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" name="Text Box 24">
            <a:extLst>
              <a:ext uri="{FF2B5EF4-FFF2-40B4-BE49-F238E27FC236}">
                <a16:creationId xmlns:a16="http://schemas.microsoft.com/office/drawing/2014/main" id="{F976699A-EA8B-4C3C-B66B-726E42069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552" y="1886309"/>
            <a:ext cx="1080344" cy="461665"/>
          </a:xfrm>
          <a:prstGeom prst="rect">
            <a:avLst/>
          </a:prstGeom>
          <a:solidFill>
            <a:srgbClr val="CCFFCC"/>
          </a:solidFill>
          <a:ln w="19050">
            <a:solidFill>
              <a:srgbClr val="660066"/>
            </a:solidFill>
            <a:miter lim="800000"/>
            <a:headEnd/>
            <a:tailEnd/>
          </a:ln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 件</a:t>
            </a:r>
          </a:p>
        </p:txBody>
      </p:sp>
    </p:spTree>
    <p:extLst>
      <p:ext uri="{BB962C8B-B14F-4D97-AF65-F5344CB8AC3E}">
        <p14:creationId xmlns:p14="http://schemas.microsoft.com/office/powerpoint/2010/main" val="987909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  <p:bldP spid="28" grpId="0" uiExpand="1" build="p" autoUpdateAnimBg="0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Box 10">
            <a:extLst>
              <a:ext uri="{FF2B5EF4-FFF2-40B4-BE49-F238E27FC236}">
                <a16:creationId xmlns:a16="http://schemas.microsoft.com/office/drawing/2014/main" id="{600FED7F-4BFD-4AE0-99DF-0B66FCD82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6" y="99000"/>
            <a:ext cx="4154963" cy="6660000"/>
          </a:xfrm>
          <a:prstGeom prst="rect">
            <a:avLst/>
          </a:prstGeom>
          <a:noFill/>
          <a:ln w="76200" cap="sq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 kumimoji="1" sz="2400" b="1">
                <a:solidFill>
                  <a:srgbClr val="000000"/>
                </a:solidFill>
                <a:latin typeface="Arial" charset="0"/>
                <a:ea typeface="+mn-ea"/>
                <a:cs typeface="宋体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dirty="0"/>
              <a:t>#include &lt;iostream&gt;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>
              <a:spcBef>
                <a:spcPts val="0"/>
              </a:spcBef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{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char t;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dirty="0" err="1"/>
              <a:t>i</a:t>
            </a:r>
            <a:r>
              <a:rPr lang="en-US" altLang="zh-CN" dirty="0"/>
              <a:t>=0;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BG:	</a:t>
            </a:r>
            <a:r>
              <a:rPr lang="en-US" altLang="zh-CN" dirty="0">
                <a:solidFill>
                  <a:srgbClr val="0000CC"/>
                </a:solidFill>
              </a:rPr>
              <a:t>if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&lt;5)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{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	</a:t>
            </a:r>
            <a:r>
              <a:rPr lang="en-US" altLang="zh-CN" dirty="0" err="1"/>
              <a:t>cin</a:t>
            </a:r>
            <a:r>
              <a:rPr lang="en-US" altLang="zh-CN" dirty="0"/>
              <a:t>&gt;&gt;t;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	t+=4;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	if(t&gt;'z')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		t-=26;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&lt;&lt;t;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	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	</a:t>
            </a:r>
            <a:r>
              <a:rPr lang="en-US" altLang="zh-CN" dirty="0" err="1"/>
              <a:t>goto</a:t>
            </a:r>
            <a:r>
              <a:rPr lang="en-US" altLang="zh-CN" dirty="0"/>
              <a:t> BG;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}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}</a:t>
            </a:r>
          </a:p>
        </p:txBody>
      </p:sp>
      <p:sp>
        <p:nvSpPr>
          <p:cNvPr id="44" name="Rectangle 38">
            <a:extLst>
              <a:ext uri="{FF2B5EF4-FFF2-40B4-BE49-F238E27FC236}">
                <a16:creationId xmlns:a16="http://schemas.microsoft.com/office/drawing/2014/main" id="{95C4A273-AE4C-4A05-BA7D-13A7CC0E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013" y="3068960"/>
            <a:ext cx="3046378" cy="334800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square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29" name="Text Box 6">
            <a:extLst>
              <a:ext uri="{FF2B5EF4-FFF2-40B4-BE49-F238E27FC236}">
                <a16:creationId xmlns:a16="http://schemas.microsoft.com/office/drawing/2014/main" id="{30810592-E0F4-4CF5-A14B-986D3A6EA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245" y="4258256"/>
            <a:ext cx="937536" cy="8309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循环体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76CBEFBE-6114-4144-80FA-604ED597D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159" y="99000"/>
            <a:ext cx="4568337" cy="6660000"/>
          </a:xfrm>
          <a:prstGeom prst="rect">
            <a:avLst/>
          </a:prstGeom>
          <a:noFill/>
          <a:ln w="76200" cap="sq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t" anchorCtr="0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 kumimoji="1" sz="2400" b="1">
                <a:solidFill>
                  <a:srgbClr val="000000"/>
                </a:solidFill>
                <a:latin typeface="Arial" charset="0"/>
                <a:ea typeface="+mn-ea"/>
                <a:cs typeface="宋体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dirty="0"/>
              <a:t>#include &lt;iostream&gt;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>
              <a:spcBef>
                <a:spcPts val="0"/>
              </a:spcBef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{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char t;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dirty="0" err="1"/>
              <a:t>i</a:t>
            </a:r>
            <a:r>
              <a:rPr lang="en-US" altLang="zh-CN" dirty="0"/>
              <a:t>=0;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CC"/>
                </a:solidFill>
              </a:rPr>
              <a:t>while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&lt;5)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{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	</a:t>
            </a:r>
            <a:r>
              <a:rPr lang="en-US" altLang="zh-CN" dirty="0" err="1"/>
              <a:t>cin</a:t>
            </a:r>
            <a:r>
              <a:rPr lang="en-US" altLang="zh-CN" dirty="0"/>
              <a:t>&gt;&gt;t;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	t+=4;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	if(t&gt;'z')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		t-=26;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&lt;&lt;t;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	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}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}</a:t>
            </a:r>
          </a:p>
        </p:txBody>
      </p:sp>
      <p:sp>
        <p:nvSpPr>
          <p:cNvPr id="10" name="Rectangle 38">
            <a:extLst>
              <a:ext uri="{FF2B5EF4-FFF2-40B4-BE49-F238E27FC236}">
                <a16:creationId xmlns:a16="http://schemas.microsoft.com/office/drawing/2014/main" id="{75DD0C6F-AC7D-46CF-8CE1-58F66907D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046" y="3068960"/>
            <a:ext cx="3046378" cy="295200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square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778EB55D-37F6-49F0-9EB1-5AF950396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278" y="4258256"/>
            <a:ext cx="937536" cy="8309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循环体</a:t>
            </a:r>
          </a:p>
        </p:txBody>
      </p:sp>
      <p:sp>
        <p:nvSpPr>
          <p:cNvPr id="12" name="AutoShape 4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3A345DC-70F0-4BFA-8D5D-9CA9BEC7A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3168" y="6346068"/>
            <a:ext cx="609600" cy="457200"/>
          </a:xfrm>
          <a:prstGeom prst="actionButtonBackPrevious">
            <a:avLst/>
          </a:prstGeom>
          <a:solidFill>
            <a:srgbClr val="EAEAEA"/>
          </a:solidFill>
          <a:ln w="12700">
            <a:solidFill>
              <a:srgbClr val="660066"/>
            </a:solidFill>
            <a:miter lim="800000"/>
            <a:headEnd/>
            <a:tailEnd/>
          </a:ln>
          <a:effectLst/>
          <a:extLst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13" name="Text Box 23">
            <a:extLst>
              <a:ext uri="{FF2B5EF4-FFF2-40B4-BE49-F238E27FC236}">
                <a16:creationId xmlns:a16="http://schemas.microsoft.com/office/drawing/2014/main" id="{85974A42-1CFE-4CA2-88DF-E5B56FD6F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5235" y="1340768"/>
            <a:ext cx="2078960" cy="830997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用循环控制语句构造循环</a:t>
            </a:r>
          </a:p>
        </p:txBody>
      </p:sp>
    </p:spTree>
    <p:extLst>
      <p:ext uri="{BB962C8B-B14F-4D97-AF65-F5344CB8AC3E}">
        <p14:creationId xmlns:p14="http://schemas.microsoft.com/office/powerpoint/2010/main" val="1785085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0" grpId="0" animBg="1"/>
      <p:bldP spid="11" grpId="0" animBg="1"/>
      <p:bldP spid="12" grpId="0" animBg="1"/>
      <p:bldP spid="13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A24DE3AD-BA20-48AB-9F74-9FFFCF64C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214" y="2150368"/>
            <a:ext cx="2438400" cy="9906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0F2CC095-54D6-4B67-B137-B6EAE70B2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99392"/>
            <a:ext cx="8458200" cy="102830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while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循环</a:t>
            </a:r>
          </a:p>
        </p:txBody>
      </p:sp>
      <p:sp>
        <p:nvSpPr>
          <p:cNvPr id="110596" name="Text Box 4">
            <a:extLst>
              <a:ext uri="{FF2B5EF4-FFF2-40B4-BE49-F238E27FC236}">
                <a16:creationId xmlns:a16="http://schemas.microsoft.com/office/drawing/2014/main" id="{7D086E45-2B2E-4AA5-B55F-CBD197BDC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1413442"/>
            <a:ext cx="419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 while</a:t>
            </a:r>
            <a:r>
              <a:rPr lang="zh-CN" altLang="en-US" sz="28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循环的一般形式</a:t>
            </a:r>
          </a:p>
        </p:txBody>
      </p:sp>
      <p:sp>
        <p:nvSpPr>
          <p:cNvPr id="110597" name="Text Box 5">
            <a:extLst>
              <a:ext uri="{FF2B5EF4-FFF2-40B4-BE49-F238E27FC236}">
                <a16:creationId xmlns:a16="http://schemas.microsoft.com/office/drawing/2014/main" id="{0A66E1B7-BB93-4909-99FD-E3004DC11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264" y="2208116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while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（表达式）</a:t>
            </a:r>
          </a:p>
        </p:txBody>
      </p:sp>
      <p:sp>
        <p:nvSpPr>
          <p:cNvPr id="110598" name="Text Box 6">
            <a:extLst>
              <a:ext uri="{FF2B5EF4-FFF2-40B4-BE49-F238E27FC236}">
                <a16:creationId xmlns:a16="http://schemas.microsoft.com/office/drawing/2014/main" id="{D3C18290-7E32-4D4D-B09B-EF2E0D7B3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864" y="2589116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{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循环体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}</a:t>
            </a:r>
          </a:p>
        </p:txBody>
      </p:sp>
      <p:sp>
        <p:nvSpPr>
          <p:cNvPr id="110600" name="Text Box 8">
            <a:extLst>
              <a:ext uri="{FF2B5EF4-FFF2-40B4-BE49-F238E27FC236}">
                <a16:creationId xmlns:a16="http://schemas.microsoft.com/office/drawing/2014/main" id="{86AAFAAA-49D7-436B-8F80-C6649B9A3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215" y="4077072"/>
            <a:ext cx="3469754" cy="2304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6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</a:t>
            </a:r>
            <a:r>
              <a:rPr kumimoji="1"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while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(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&lt;5)</a:t>
            </a:r>
          </a:p>
          <a:p>
            <a:pPr algn="just" eaLnBrk="1" hangingPunct="1">
              <a:spcBef>
                <a:spcPts val="6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{</a:t>
            </a:r>
          </a:p>
          <a:p>
            <a:pPr algn="just" eaLnBrk="1" hangingPunct="1">
              <a:spcBef>
                <a:spcPts val="6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	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&lt;&lt;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;</a:t>
            </a:r>
          </a:p>
          <a:p>
            <a:pPr algn="just" eaLnBrk="1" hangingPunct="1">
              <a:spcBef>
                <a:spcPts val="6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	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++;</a:t>
            </a:r>
          </a:p>
          <a:p>
            <a:pPr algn="just" eaLnBrk="1" hangingPunct="1">
              <a:spcBef>
                <a:spcPts val="6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}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隶书" charset="0"/>
              <a:cs typeface="隶书" charset="0"/>
            </a:endParaRPr>
          </a:p>
        </p:txBody>
      </p:sp>
      <p:sp>
        <p:nvSpPr>
          <p:cNvPr id="110606" name="Text Box 14">
            <a:extLst>
              <a:ext uri="{FF2B5EF4-FFF2-40B4-BE49-F238E27FC236}">
                <a16:creationId xmlns:a16="http://schemas.microsoft.com/office/drawing/2014/main" id="{ADF2B4D9-6050-4AF2-9E9D-67826F125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8084" y="1419299"/>
            <a:ext cx="3887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 while</a:t>
            </a:r>
            <a:r>
              <a:rPr lang="zh-CN" altLang="en-US" sz="28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</a:rPr>
              <a:t>循环执行过程</a:t>
            </a:r>
          </a:p>
        </p:txBody>
      </p:sp>
      <p:grpSp>
        <p:nvGrpSpPr>
          <p:cNvPr id="110603" name="Group 11">
            <a:extLst>
              <a:ext uri="{FF2B5EF4-FFF2-40B4-BE49-F238E27FC236}">
                <a16:creationId xmlns:a16="http://schemas.microsoft.com/office/drawing/2014/main" id="{18905D60-6104-4ABB-9CE7-5977A7BCB7C4}"/>
              </a:ext>
            </a:extLst>
          </p:cNvPr>
          <p:cNvGrpSpPr>
            <a:grpSpLocks/>
          </p:cNvGrpSpPr>
          <p:nvPr/>
        </p:nvGrpSpPr>
        <p:grpSpPr bwMode="auto">
          <a:xfrm>
            <a:off x="5851526" y="2339675"/>
            <a:ext cx="2508250" cy="763611"/>
            <a:chOff x="3840" y="1133"/>
            <a:chExt cx="1440" cy="355"/>
          </a:xfrm>
        </p:grpSpPr>
        <p:sp>
          <p:nvSpPr>
            <p:cNvPr id="110604" name="AutoShape 12">
              <a:extLst>
                <a:ext uri="{FF2B5EF4-FFF2-40B4-BE49-F238E27FC236}">
                  <a16:creationId xmlns:a16="http://schemas.microsoft.com/office/drawing/2014/main" id="{40478A1F-6C23-4BBC-8296-27BB1FBF2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133"/>
              <a:ext cx="1438" cy="355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wrap="none" tIns="0" bIns="0" anchor="ctr"/>
            <a:lstStyle/>
            <a:p>
              <a:pPr algn="ctr" eaLnBrk="1" hangingPunct="1">
                <a:defRPr/>
              </a:pPr>
              <a:endParaRPr kumimoji="1" lang="zh-CN" altLang="en-US" sz="2200" b="1">
                <a:solidFill>
                  <a:srgbClr val="000000"/>
                </a:solidFill>
                <a:latin typeface="+mn-lt"/>
                <a:ea typeface="+mn-ea"/>
                <a:cs typeface="宋体" charset="0"/>
              </a:endParaRPr>
            </a:p>
          </p:txBody>
        </p:sp>
        <p:sp>
          <p:nvSpPr>
            <p:cNvPr id="110605" name="Text Box 13">
              <a:extLst>
                <a:ext uri="{FF2B5EF4-FFF2-40B4-BE49-F238E27FC236}">
                  <a16:creationId xmlns:a16="http://schemas.microsoft.com/office/drawing/2014/main" id="{DAAB9983-096E-49C8-A5D9-CAE41557B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182"/>
              <a:ext cx="12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表达式为真？</a:t>
              </a:r>
            </a:p>
          </p:txBody>
        </p:sp>
      </p:grpSp>
      <p:sp>
        <p:nvSpPr>
          <p:cNvPr id="110607" name="Line 15">
            <a:extLst>
              <a:ext uri="{FF2B5EF4-FFF2-40B4-BE49-F238E27FC236}">
                <a16:creationId xmlns:a16="http://schemas.microsoft.com/office/drawing/2014/main" id="{8A7BEB67-6FFD-4132-B92B-13A0737249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280" y="1988840"/>
            <a:ext cx="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08" name="Line 16">
            <a:extLst>
              <a:ext uri="{FF2B5EF4-FFF2-40B4-BE49-F238E27FC236}">
                <a16:creationId xmlns:a16="http://schemas.microsoft.com/office/drawing/2014/main" id="{34C5B0CA-3B81-4C49-B1F0-621CB860A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8832" y="3131479"/>
            <a:ext cx="0" cy="257051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09" name="Rectangle 17">
            <a:extLst>
              <a:ext uri="{FF2B5EF4-FFF2-40B4-BE49-F238E27FC236}">
                <a16:creationId xmlns:a16="http://schemas.microsoft.com/office/drawing/2014/main" id="{40425537-F96B-4F0B-8DC4-181705B7A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0632" y="3402744"/>
            <a:ext cx="1754188" cy="4572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执行循环体</a:t>
            </a:r>
          </a:p>
        </p:txBody>
      </p:sp>
      <p:sp>
        <p:nvSpPr>
          <p:cNvPr id="110610" name="Line 18">
            <a:extLst>
              <a:ext uri="{FF2B5EF4-FFF2-40B4-BE49-F238E27FC236}">
                <a16:creationId xmlns:a16="http://schemas.microsoft.com/office/drawing/2014/main" id="{E075CBA9-4E66-4434-9896-B88733025D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8832" y="3859944"/>
            <a:ext cx="0" cy="220216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11" name="Line 19">
            <a:extLst>
              <a:ext uri="{FF2B5EF4-FFF2-40B4-BE49-F238E27FC236}">
                <a16:creationId xmlns:a16="http://schemas.microsoft.com/office/drawing/2014/main" id="{BE916889-D727-4EFB-9595-647DA53113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99124" y="4080160"/>
            <a:ext cx="1389708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12" name="Line 20">
            <a:extLst>
              <a:ext uri="{FF2B5EF4-FFF2-40B4-BE49-F238E27FC236}">
                <a16:creationId xmlns:a16="http://schemas.microsoft.com/office/drawing/2014/main" id="{6674EA73-401F-41B9-BB7F-9353C24699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25" y="2141240"/>
            <a:ext cx="0" cy="193892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13" name="Line 21">
            <a:extLst>
              <a:ext uri="{FF2B5EF4-FFF2-40B4-BE49-F238E27FC236}">
                <a16:creationId xmlns:a16="http://schemas.microsoft.com/office/drawing/2014/main" id="{8649A916-74B1-4A7B-9219-2DA50DEB94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99124" y="2141240"/>
            <a:ext cx="1389707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14" name="Text Box 22">
            <a:extLst>
              <a:ext uri="{FF2B5EF4-FFF2-40B4-BE49-F238E27FC236}">
                <a16:creationId xmlns:a16="http://schemas.microsoft.com/office/drawing/2014/main" id="{FA38AFB2-A21B-4179-9705-9EDABC63C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3632" y="3000040"/>
            <a:ext cx="3048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18000" tIns="10800" rIns="18000" bIns="10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22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_GB2312" charset="0"/>
              </a:rPr>
              <a:t>真</a:t>
            </a:r>
          </a:p>
        </p:txBody>
      </p:sp>
      <p:sp>
        <p:nvSpPr>
          <p:cNvPr id="110615" name="Line 23">
            <a:extLst>
              <a:ext uri="{FF2B5EF4-FFF2-40B4-BE49-F238E27FC236}">
                <a16:creationId xmlns:a16="http://schemas.microsoft.com/office/drawing/2014/main" id="{5CCB0574-60CE-4312-940A-2197D7D500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71656" y="2712008"/>
            <a:ext cx="268344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16" name="Line 24">
            <a:extLst>
              <a:ext uri="{FF2B5EF4-FFF2-40B4-BE49-F238E27FC236}">
                <a16:creationId xmlns:a16="http://schemas.microsoft.com/office/drawing/2014/main" id="{8A766A49-FACA-4C90-9984-7C1FA63456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43600" y="2710800"/>
            <a:ext cx="0" cy="1780448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19" name="Rectangle 27">
            <a:extLst>
              <a:ext uri="{FF2B5EF4-FFF2-40B4-BE49-F238E27FC236}">
                <a16:creationId xmlns:a16="http://schemas.microsoft.com/office/drawing/2014/main" id="{E1706374-BF57-4237-94C6-E3E78EC51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5432" y="4262648"/>
            <a:ext cx="914400" cy="3810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zh-CN" alt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仿宋_GB2312" charset="0"/>
              </a:rPr>
              <a:t>退出</a:t>
            </a:r>
          </a:p>
        </p:txBody>
      </p:sp>
      <p:sp>
        <p:nvSpPr>
          <p:cNvPr id="110620" name="Text Box 28">
            <a:extLst>
              <a:ext uri="{FF2B5EF4-FFF2-40B4-BE49-F238E27FC236}">
                <a16:creationId xmlns:a16="http://schemas.microsoft.com/office/drawing/2014/main" id="{6767EB35-46D7-4A1C-8D3F-BA0087D3F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9648" y="2323703"/>
            <a:ext cx="3048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18000" tIns="10800" rIns="18000" bIns="10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22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_GB2312" charset="0"/>
              </a:rPr>
              <a:t>假</a:t>
            </a:r>
          </a:p>
        </p:txBody>
      </p:sp>
      <p:sp>
        <p:nvSpPr>
          <p:cNvPr id="110621" name="Rectangle 29">
            <a:extLst>
              <a:ext uri="{FF2B5EF4-FFF2-40B4-BE49-F238E27FC236}">
                <a16:creationId xmlns:a16="http://schemas.microsoft.com/office/drawing/2014/main" id="{E8DBD521-D1F8-487F-B738-50D87AB82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041" y="5085184"/>
            <a:ext cx="238125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宋体" charset="0"/>
            </a:endParaRPr>
          </a:p>
        </p:txBody>
      </p:sp>
      <p:sp>
        <p:nvSpPr>
          <p:cNvPr id="110622" name="Rectangle 30">
            <a:extLst>
              <a:ext uri="{FF2B5EF4-FFF2-40B4-BE49-F238E27FC236}">
                <a16:creationId xmlns:a16="http://schemas.microsoft.com/office/drawing/2014/main" id="{B91B387F-3B6A-4577-97CA-F214039E1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6966" y="5542384"/>
            <a:ext cx="1905000" cy="762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宋体" charset="0"/>
            </a:endParaRPr>
          </a:p>
        </p:txBody>
      </p:sp>
      <p:sp>
        <p:nvSpPr>
          <p:cNvPr id="110623" name="Text Box 31">
            <a:extLst>
              <a:ext uri="{FF2B5EF4-FFF2-40B4-BE49-F238E27FC236}">
                <a16:creationId xmlns:a16="http://schemas.microsoft.com/office/drawing/2014/main" id="{170BA952-C61D-41E4-B858-F6DF94D20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7041" y="5085184"/>
            <a:ext cx="261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当表达式为真时</a:t>
            </a:r>
          </a:p>
        </p:txBody>
      </p:sp>
      <p:sp>
        <p:nvSpPr>
          <p:cNvPr id="110624" name="Text Box 32">
            <a:extLst>
              <a:ext uri="{FF2B5EF4-FFF2-40B4-BE49-F238E27FC236}">
                <a16:creationId xmlns:a16="http://schemas.microsoft.com/office/drawing/2014/main" id="{C898D92B-7D60-41CF-A3CC-4C05B1621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041" y="5694784"/>
            <a:ext cx="1746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kumimoji="1"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循环体</a:t>
            </a:r>
          </a:p>
        </p:txBody>
      </p:sp>
      <p:sp>
        <p:nvSpPr>
          <p:cNvPr id="110617" name="Line 25">
            <a:extLst>
              <a:ext uri="{FF2B5EF4-FFF2-40B4-BE49-F238E27FC236}">
                <a16:creationId xmlns:a16="http://schemas.microsoft.com/office/drawing/2014/main" id="{28B5DEBF-2D0B-475C-B8D7-9C09850955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9832" y="4491248"/>
            <a:ext cx="1143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18" name="Line 26">
            <a:extLst>
              <a:ext uri="{FF2B5EF4-FFF2-40B4-BE49-F238E27FC236}">
                <a16:creationId xmlns:a16="http://schemas.microsoft.com/office/drawing/2014/main" id="{4200AA81-6901-41D1-AC04-8F146AE664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2632" y="4643648"/>
            <a:ext cx="0" cy="228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 Box 4">
            <a:extLst>
              <a:ext uri="{FF2B5EF4-FFF2-40B4-BE49-F238E27FC236}">
                <a16:creationId xmlns:a16="http://schemas.microsoft.com/office/drawing/2014/main" id="{4C6D9C65-F103-4E18-865C-9A523D876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3543399"/>
            <a:ext cx="1598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例如：</a:t>
            </a:r>
          </a:p>
        </p:txBody>
      </p:sp>
      <p:sp>
        <p:nvSpPr>
          <p:cNvPr id="74" name="Rectangle 37">
            <a:extLst>
              <a:ext uri="{FF2B5EF4-FFF2-40B4-BE49-F238E27FC236}">
                <a16:creationId xmlns:a16="http://schemas.microsoft.com/office/drawing/2014/main" id="{755EB0F8-9496-45A4-A124-305C9E42A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64" y="4552724"/>
            <a:ext cx="2939852" cy="1751372"/>
          </a:xfrm>
          <a:prstGeom prst="rect">
            <a:avLst/>
          </a:prstGeom>
          <a:noFill/>
          <a:ln w="38100" cap="sq">
            <a:solidFill>
              <a:srgbClr val="C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vert="wordArtVertRtl" wrap="none" anchor="b" anchorCtr="1"/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charset="0"/>
              </a:rPr>
              <a:t>循环体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060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0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0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06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06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06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1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1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1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1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1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1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11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6" dur="2000"/>
                                        <p:tgtEl>
                                          <p:spTgt spid="11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1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5" dur="2000"/>
                                        <p:tgtEl>
                                          <p:spTgt spid="11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1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10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1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nimBg="1"/>
      <p:bldP spid="110596" grpId="0" autoUpdateAnimBg="0"/>
      <p:bldP spid="110597" grpId="0" autoUpdateAnimBg="0"/>
      <p:bldP spid="110598" grpId="0" autoUpdateAnimBg="0"/>
      <p:bldP spid="110600" grpId="0" build="p" animBg="1"/>
      <p:bldP spid="110606" grpId="0" autoUpdateAnimBg="0"/>
      <p:bldP spid="110607" grpId="0" animBg="1"/>
      <p:bldP spid="110608" grpId="0" animBg="1"/>
      <p:bldP spid="110609" grpId="0" animBg="1"/>
      <p:bldP spid="110610" grpId="0" animBg="1"/>
      <p:bldP spid="110611" grpId="0" animBg="1"/>
      <p:bldP spid="110612" grpId="0" animBg="1"/>
      <p:bldP spid="110613" grpId="0" animBg="1"/>
      <p:bldP spid="110614" grpId="0"/>
      <p:bldP spid="110615" grpId="0" animBg="1"/>
      <p:bldP spid="110616" grpId="0" animBg="1"/>
      <p:bldP spid="110619" grpId="0" animBg="1"/>
      <p:bldP spid="110620" grpId="0"/>
      <p:bldP spid="110621" grpId="0" animBg="1"/>
      <p:bldP spid="110622" grpId="0" animBg="1"/>
      <p:bldP spid="110623" grpId="0"/>
      <p:bldP spid="110624" grpId="0"/>
      <p:bldP spid="110617" grpId="0" animBg="1"/>
      <p:bldP spid="110618" grpId="0" animBg="1"/>
      <p:bldP spid="73" grpId="0" autoUpdateAnimBg="0"/>
      <p:bldP spid="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25">
            <a:extLst>
              <a:ext uri="{FF2B5EF4-FFF2-40B4-BE49-F238E27FC236}">
                <a16:creationId xmlns:a16="http://schemas.microsoft.com/office/drawing/2014/main" id="{766E7E0C-5AD7-44AB-9303-2C6BED730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384"/>
            <a:ext cx="9144000" cy="986458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sz="2000">
              <a:solidFill>
                <a:srgbClr val="808080"/>
              </a:solidFill>
              <a:latin typeface="+mn-lt"/>
              <a:ea typeface="+mn-ea"/>
              <a:cs typeface="宋体" charset="0"/>
            </a:endParaRPr>
          </a:p>
        </p:txBody>
      </p:sp>
      <p:sp>
        <p:nvSpPr>
          <p:cNvPr id="70" name="Rectangle 26">
            <a:extLst>
              <a:ext uri="{FF2B5EF4-FFF2-40B4-BE49-F238E27FC236}">
                <a16:creationId xmlns:a16="http://schemas.microsoft.com/office/drawing/2014/main" id="{FC41B9D9-310F-4ADD-B220-89288EA029A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6712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71" name="Rectangle 27">
            <a:extLst>
              <a:ext uri="{FF2B5EF4-FFF2-40B4-BE49-F238E27FC236}">
                <a16:creationId xmlns:a16="http://schemas.microsoft.com/office/drawing/2014/main" id="{0A5A7D9C-1F1D-425E-8AD0-05CF112A868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912912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72" name="Line 28">
            <a:extLst>
              <a:ext uri="{FF2B5EF4-FFF2-40B4-BE49-F238E27FC236}">
                <a16:creationId xmlns:a16="http://schemas.microsoft.com/office/drawing/2014/main" id="{B65D9328-710A-44BF-AA7F-DE9360283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12912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0F2CC095-54D6-4B67-B137-B6EAE70B2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99392"/>
            <a:ext cx="8458200" cy="102830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while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循环</a:t>
            </a:r>
          </a:p>
        </p:txBody>
      </p:sp>
      <p:sp>
        <p:nvSpPr>
          <p:cNvPr id="110629" name="Rectangle 37">
            <a:extLst>
              <a:ext uri="{FF2B5EF4-FFF2-40B4-BE49-F238E27FC236}">
                <a16:creationId xmlns:a16="http://schemas.microsoft.com/office/drawing/2014/main" id="{AB48C52F-3203-4A9A-854E-01D873EEB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3905440"/>
            <a:ext cx="2590800" cy="1971832"/>
          </a:xfrm>
          <a:prstGeom prst="rect">
            <a:avLst/>
          </a:prstGeom>
          <a:noFill/>
          <a:ln w="381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110640" name="Rectangle 48">
            <a:extLst>
              <a:ext uri="{FF2B5EF4-FFF2-40B4-BE49-F238E27FC236}">
                <a16:creationId xmlns:a16="http://schemas.microsoft.com/office/drawing/2014/main" id="{F9344C5A-67C2-4864-8AFB-3E49442ED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264" y="5335488"/>
            <a:ext cx="1600200" cy="6858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135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110641" name="Text Box 49">
            <a:extLst>
              <a:ext uri="{FF2B5EF4-FFF2-40B4-BE49-F238E27FC236}">
                <a16:creationId xmlns:a16="http://schemas.microsoft.com/office/drawing/2014/main" id="{0FE10113-9027-467A-A57B-81DCD4C26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064" y="544185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CC"/>
                </a:solidFill>
                <a:latin typeface="Arial" panose="020B0604020202020204" pitchFamily="34" charset="0"/>
                <a:ea typeface="仿宋_GB2312" pitchFamily="49" charset="-122"/>
              </a:rPr>
              <a:t>1</a:t>
            </a:r>
          </a:p>
        </p:txBody>
      </p:sp>
      <p:sp>
        <p:nvSpPr>
          <p:cNvPr id="110644" name="Text Box 52">
            <a:extLst>
              <a:ext uri="{FF2B5EF4-FFF2-40B4-BE49-F238E27FC236}">
                <a16:creationId xmlns:a16="http://schemas.microsoft.com/office/drawing/2014/main" id="{3CCC0292-098C-425F-9DAA-3654AF958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6296" y="544185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CC"/>
                </a:solidFill>
                <a:latin typeface="Arial" panose="020B0604020202020204" pitchFamily="34" charset="0"/>
                <a:ea typeface="仿宋_GB2312" pitchFamily="49" charset="-122"/>
              </a:rPr>
              <a:t>2</a:t>
            </a:r>
          </a:p>
        </p:txBody>
      </p:sp>
      <p:sp>
        <p:nvSpPr>
          <p:cNvPr id="110647" name="Text Box 55">
            <a:extLst>
              <a:ext uri="{FF2B5EF4-FFF2-40B4-BE49-F238E27FC236}">
                <a16:creationId xmlns:a16="http://schemas.microsoft.com/office/drawing/2014/main" id="{7D5A6A70-AE6B-4BEB-88CC-4464C71AC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2320" y="544185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CC"/>
                </a:solidFill>
                <a:latin typeface="Arial" panose="020B0604020202020204" pitchFamily="34" charset="0"/>
                <a:ea typeface="仿宋_GB2312" pitchFamily="49" charset="-122"/>
              </a:rPr>
              <a:t>3</a:t>
            </a:r>
          </a:p>
        </p:txBody>
      </p:sp>
      <p:sp>
        <p:nvSpPr>
          <p:cNvPr id="110650" name="Text Box 58">
            <a:extLst>
              <a:ext uri="{FF2B5EF4-FFF2-40B4-BE49-F238E27FC236}">
                <a16:creationId xmlns:a16="http://schemas.microsoft.com/office/drawing/2014/main" id="{494931A6-2555-457D-A902-7CFC9253D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8344" y="544185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CC"/>
                </a:solidFill>
                <a:latin typeface="Arial" panose="020B0604020202020204" pitchFamily="34" charset="0"/>
                <a:ea typeface="仿宋_GB2312" pitchFamily="49" charset="-122"/>
              </a:rPr>
              <a:t>4</a:t>
            </a:r>
          </a:p>
        </p:txBody>
      </p:sp>
      <p:sp>
        <p:nvSpPr>
          <p:cNvPr id="110631" name="Line 39">
            <a:extLst>
              <a:ext uri="{FF2B5EF4-FFF2-40B4-BE49-F238E27FC236}">
                <a16:creationId xmlns:a16="http://schemas.microsoft.com/office/drawing/2014/main" id="{1A073CC1-3990-4952-BF10-9B88B9502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4464" y="2564085"/>
            <a:ext cx="1752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32" name="Line 40">
            <a:extLst>
              <a:ext uri="{FF2B5EF4-FFF2-40B4-BE49-F238E27FC236}">
                <a16:creationId xmlns:a16="http://schemas.microsoft.com/office/drawing/2014/main" id="{645585D9-2ECA-4B10-AA40-DDE095817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4464" y="2945085"/>
            <a:ext cx="1752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33" name="Text Box 41">
            <a:extLst>
              <a:ext uri="{FF2B5EF4-FFF2-40B4-BE49-F238E27FC236}">
                <a16:creationId xmlns:a16="http://schemas.microsoft.com/office/drawing/2014/main" id="{69B0BE85-75F0-4FE1-8798-A57E9F248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264" y="2060848"/>
            <a:ext cx="148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循环前：</a:t>
            </a:r>
          </a:p>
        </p:txBody>
      </p:sp>
      <p:sp>
        <p:nvSpPr>
          <p:cNvPr id="110634" name="Text Box 42">
            <a:extLst>
              <a:ext uri="{FF2B5EF4-FFF2-40B4-BE49-F238E27FC236}">
                <a16:creationId xmlns:a16="http://schemas.microsoft.com/office/drawing/2014/main" id="{EF2E4D14-4506-4404-9A74-972DA42C0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664" y="2060848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</a:rPr>
              <a:t>i=1</a:t>
            </a:r>
          </a:p>
        </p:txBody>
      </p:sp>
      <p:sp>
        <p:nvSpPr>
          <p:cNvPr id="110635" name="Text Box 43">
            <a:extLst>
              <a:ext uri="{FF2B5EF4-FFF2-40B4-BE49-F238E27FC236}">
                <a16:creationId xmlns:a16="http://schemas.microsoft.com/office/drawing/2014/main" id="{67D8EC95-FF18-4D35-B2A7-9F9C73F4843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72264" y="256408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</a:rPr>
              <a:t>i</a:t>
            </a:r>
          </a:p>
        </p:txBody>
      </p:sp>
      <p:sp>
        <p:nvSpPr>
          <p:cNvPr id="110636" name="Text Box 44">
            <a:extLst>
              <a:ext uri="{FF2B5EF4-FFF2-40B4-BE49-F238E27FC236}">
                <a16:creationId xmlns:a16="http://schemas.microsoft.com/office/drawing/2014/main" id="{EE61F68D-9E31-4944-A559-BE61B3DB0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4464" y="2945085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第一次</a:t>
            </a:r>
          </a:p>
        </p:txBody>
      </p:sp>
      <p:sp>
        <p:nvSpPr>
          <p:cNvPr id="110637" name="Text Box 45">
            <a:extLst>
              <a:ext uri="{FF2B5EF4-FFF2-40B4-BE49-F238E27FC236}">
                <a16:creationId xmlns:a16="http://schemas.microsoft.com/office/drawing/2014/main" id="{894EFAB0-E8F9-4736-9AE4-A1BD33EE2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264" y="2564085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循环次数</a:t>
            </a:r>
          </a:p>
        </p:txBody>
      </p:sp>
      <p:sp>
        <p:nvSpPr>
          <p:cNvPr id="110639" name="Text Box 47">
            <a:extLst>
              <a:ext uri="{FF2B5EF4-FFF2-40B4-BE49-F238E27FC236}">
                <a16:creationId xmlns:a16="http://schemas.microsoft.com/office/drawing/2014/main" id="{DD81B64F-9C2D-4535-AEB9-40ADBD3EA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6064" y="294508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</a:rPr>
              <a:t>1</a:t>
            </a:r>
          </a:p>
        </p:txBody>
      </p:sp>
      <p:sp>
        <p:nvSpPr>
          <p:cNvPr id="110642" name="Text Box 50">
            <a:extLst>
              <a:ext uri="{FF2B5EF4-FFF2-40B4-BE49-F238E27FC236}">
                <a16:creationId xmlns:a16="http://schemas.microsoft.com/office/drawing/2014/main" id="{C05401ED-8DB4-4F8F-8C63-9E39A6FB5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4464" y="3356248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第二次</a:t>
            </a:r>
          </a:p>
        </p:txBody>
      </p:sp>
      <p:sp>
        <p:nvSpPr>
          <p:cNvPr id="110643" name="Text Box 51">
            <a:extLst>
              <a:ext uri="{FF2B5EF4-FFF2-40B4-BE49-F238E27FC236}">
                <a16:creationId xmlns:a16="http://schemas.microsoft.com/office/drawing/2014/main" id="{9BAC9C65-5A65-41B5-A0A4-86CA29771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6064" y="340228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</a:rPr>
              <a:t>2</a:t>
            </a:r>
          </a:p>
        </p:txBody>
      </p:sp>
      <p:sp>
        <p:nvSpPr>
          <p:cNvPr id="110645" name="Text Box 53">
            <a:extLst>
              <a:ext uri="{FF2B5EF4-FFF2-40B4-BE49-F238E27FC236}">
                <a16:creationId xmlns:a16="http://schemas.microsoft.com/office/drawing/2014/main" id="{87967CF3-77E3-4ED1-AAD0-BA0D7747C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4464" y="3737248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第三次</a:t>
            </a:r>
          </a:p>
        </p:txBody>
      </p:sp>
      <p:sp>
        <p:nvSpPr>
          <p:cNvPr id="110646" name="Text Box 54">
            <a:extLst>
              <a:ext uri="{FF2B5EF4-FFF2-40B4-BE49-F238E27FC236}">
                <a16:creationId xmlns:a16="http://schemas.microsoft.com/office/drawing/2014/main" id="{2EA65AB4-2C53-424A-8BAF-2CBD13554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6064" y="3737248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</a:rPr>
              <a:t>3</a:t>
            </a:r>
          </a:p>
        </p:txBody>
      </p:sp>
      <p:sp>
        <p:nvSpPr>
          <p:cNvPr id="110648" name="Text Box 56">
            <a:extLst>
              <a:ext uri="{FF2B5EF4-FFF2-40B4-BE49-F238E27FC236}">
                <a16:creationId xmlns:a16="http://schemas.microsoft.com/office/drawing/2014/main" id="{16BE5A4B-7395-43FC-BCEB-FDA2027E5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4464" y="4194448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第四次</a:t>
            </a:r>
          </a:p>
        </p:txBody>
      </p:sp>
      <p:sp>
        <p:nvSpPr>
          <p:cNvPr id="110649" name="Text Box 57">
            <a:extLst>
              <a:ext uri="{FF2B5EF4-FFF2-40B4-BE49-F238E27FC236}">
                <a16:creationId xmlns:a16="http://schemas.microsoft.com/office/drawing/2014/main" id="{07B5FBD2-DD11-4174-B69D-CE1E2704C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6064" y="4194448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</a:rPr>
              <a:t>4</a:t>
            </a:r>
          </a:p>
        </p:txBody>
      </p:sp>
      <p:sp>
        <p:nvSpPr>
          <p:cNvPr id="110651" name="Text Box 59">
            <a:extLst>
              <a:ext uri="{FF2B5EF4-FFF2-40B4-BE49-F238E27FC236}">
                <a16:creationId xmlns:a16="http://schemas.microsoft.com/office/drawing/2014/main" id="{1719E66F-CD4D-410B-8D28-554A6A7D8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264" y="4651648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退出循环：</a:t>
            </a:r>
          </a:p>
        </p:txBody>
      </p:sp>
      <p:sp>
        <p:nvSpPr>
          <p:cNvPr id="110652" name="Line 60">
            <a:extLst>
              <a:ext uri="{FF2B5EF4-FFF2-40B4-BE49-F238E27FC236}">
                <a16:creationId xmlns:a16="http://schemas.microsoft.com/office/drawing/2014/main" id="{CFB6F38A-15FC-49B7-A82F-EBD7C660F6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4464" y="4621485"/>
            <a:ext cx="1752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53" name="Text Box 61">
            <a:extLst>
              <a:ext uri="{FF2B5EF4-FFF2-40B4-BE49-F238E27FC236}">
                <a16:creationId xmlns:a16="http://schemas.microsoft.com/office/drawing/2014/main" id="{CDB3A856-0429-46B7-AA2F-C03A2D7C9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9864" y="4651648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_GB2312" pitchFamily="49" charset="-122"/>
              </a:rPr>
              <a:t>=5</a:t>
            </a:r>
          </a:p>
        </p:txBody>
      </p:sp>
      <p:sp>
        <p:nvSpPr>
          <p:cNvPr id="110654" name="Rectangle 62">
            <a:extLst>
              <a:ext uri="{FF2B5EF4-FFF2-40B4-BE49-F238E27FC236}">
                <a16:creationId xmlns:a16="http://schemas.microsoft.com/office/drawing/2014/main" id="{6981F7FB-064C-482C-B6CB-73721A2B8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7119" y="4894648"/>
            <a:ext cx="2808288" cy="183600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9900CC"/>
            </a:solidFill>
            <a:miter lim="800000"/>
            <a:headEnd type="none" w="sm" len="sm"/>
            <a:tailEnd type="none" w="sm" len="sm"/>
          </a:ln>
        </p:spPr>
        <p:txBody>
          <a:bodyPr lIns="18000" tIns="36000" rIns="18000" bIns="46800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endParaRPr kumimoji="1" lang="zh-CN" altLang="en-US" sz="2400" i="1" dirty="0">
              <a:solidFill>
                <a:srgbClr val="00660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kumimoji="1" lang="zh-CN" altLang="en-US" sz="2400" i="1" dirty="0">
                <a:solidFill>
                  <a:srgbClr val="006600"/>
                </a:solidFill>
                <a:ea typeface="黑体" panose="02010609060101010101" pitchFamily="49" charset="-122"/>
              </a:rPr>
              <a:t>关注循环控制变量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endParaRPr kumimoji="1" lang="zh-CN" altLang="en-US" sz="2400" i="1" dirty="0">
              <a:solidFill>
                <a:srgbClr val="00660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 i="1" dirty="0">
              <a:solidFill>
                <a:srgbClr val="00660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 i="1" dirty="0">
              <a:solidFill>
                <a:srgbClr val="00660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 i="1" dirty="0">
              <a:solidFill>
                <a:srgbClr val="00660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200" i="1" dirty="0">
              <a:solidFill>
                <a:srgbClr val="0066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Rectangle 62">
            <a:extLst>
              <a:ext uri="{FF2B5EF4-FFF2-40B4-BE49-F238E27FC236}">
                <a16:creationId xmlns:a16="http://schemas.microsoft.com/office/drawing/2014/main" id="{A79DBEE8-B942-42E9-A9AD-5FA63E361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4457" y="5325140"/>
            <a:ext cx="252095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36000" rIns="18000" bIns="46800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 dirty="0">
                <a:solidFill>
                  <a:srgbClr val="000000"/>
                </a:solidFill>
                <a:ea typeface="黑体" panose="02010609060101010101" pitchFamily="49" charset="-122"/>
              </a:rPr>
              <a:t>循环前的初值</a:t>
            </a:r>
          </a:p>
        </p:txBody>
      </p:sp>
      <p:sp>
        <p:nvSpPr>
          <p:cNvPr id="64" name="Line 16">
            <a:extLst>
              <a:ext uri="{FF2B5EF4-FFF2-40B4-BE49-F238E27FC236}">
                <a16:creationId xmlns:a16="http://schemas.microsoft.com/office/drawing/2014/main" id="{9D895F85-91FF-4416-AD62-2EB346DC1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624" y="3789040"/>
            <a:ext cx="7620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Rectangle 62">
            <a:extLst>
              <a:ext uri="{FF2B5EF4-FFF2-40B4-BE49-F238E27FC236}">
                <a16:creationId xmlns:a16="http://schemas.microsoft.com/office/drawing/2014/main" id="{8AE51195-4B33-4956-A3C5-7D03D323B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4457" y="5823615"/>
            <a:ext cx="25209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36000" rIns="18000" bIns="46800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 dirty="0">
                <a:solidFill>
                  <a:srgbClr val="000000"/>
                </a:solidFill>
                <a:ea typeface="黑体" panose="02010609060101010101" pitchFamily="49" charset="-122"/>
              </a:rPr>
              <a:t>循环的条件</a:t>
            </a:r>
          </a:p>
        </p:txBody>
      </p:sp>
      <p:sp>
        <p:nvSpPr>
          <p:cNvPr id="66" name="Line 16">
            <a:extLst>
              <a:ext uri="{FF2B5EF4-FFF2-40B4-BE49-F238E27FC236}">
                <a16:creationId xmlns:a16="http://schemas.microsoft.com/office/drawing/2014/main" id="{FB7FB459-17E2-4CFB-81B5-DC13CBEC6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712" y="4293096"/>
            <a:ext cx="7620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Rectangle 62">
            <a:extLst>
              <a:ext uri="{FF2B5EF4-FFF2-40B4-BE49-F238E27FC236}">
                <a16:creationId xmlns:a16="http://schemas.microsoft.com/office/drawing/2014/main" id="{96601D06-D16D-42DD-BF53-A46515551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4457" y="6164928"/>
            <a:ext cx="25209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36000" rIns="18000" bIns="46800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 dirty="0">
                <a:solidFill>
                  <a:srgbClr val="000000"/>
                </a:solidFill>
                <a:ea typeface="黑体" panose="02010609060101010101" pitchFamily="49" charset="-122"/>
              </a:rPr>
              <a:t>循环中如何变化</a:t>
            </a:r>
          </a:p>
        </p:txBody>
      </p:sp>
      <p:sp>
        <p:nvSpPr>
          <p:cNvPr id="68" name="Line 16">
            <a:extLst>
              <a:ext uri="{FF2B5EF4-FFF2-40B4-BE49-F238E27FC236}">
                <a16:creationId xmlns:a16="http://schemas.microsoft.com/office/drawing/2014/main" id="{14F68FFE-40CD-4ACF-85F7-7AF5BABDD1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1808" y="5445224"/>
            <a:ext cx="7620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 Box 4">
            <a:extLst>
              <a:ext uri="{FF2B5EF4-FFF2-40B4-BE49-F238E27FC236}">
                <a16:creationId xmlns:a16="http://schemas.microsoft.com/office/drawing/2014/main" id="{7C00C695-9F5E-4A79-9DF0-1C0E45253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1111"/>
            <a:ext cx="41330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读程序，写运行结果</a:t>
            </a:r>
          </a:p>
        </p:txBody>
      </p:sp>
      <p:sp>
        <p:nvSpPr>
          <p:cNvPr id="96" name="Text Box 8">
            <a:extLst>
              <a:ext uri="{FF2B5EF4-FFF2-40B4-BE49-F238E27FC236}">
                <a16:creationId xmlns:a16="http://schemas.microsoft.com/office/drawing/2014/main" id="{FC542F3A-0461-4CF5-9305-E3001B163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58" y="1412776"/>
            <a:ext cx="3469754" cy="5355312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#include &lt;iostream&gt;</a:t>
            </a:r>
          </a:p>
          <a:p>
            <a:pPr algn="just"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using namespace </a:t>
            </a:r>
            <a:r>
              <a:rPr kumimoji="1" lang="en-US" altLang="zh-CN" sz="24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std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;</a:t>
            </a:r>
          </a:p>
          <a:p>
            <a:pPr algn="just" eaLnBrk="1" hangingPunct="1">
              <a:spcBef>
                <a:spcPts val="300"/>
              </a:spcBef>
              <a:defRPr/>
            </a:pPr>
            <a:r>
              <a:rPr kumimoji="1" lang="en-US" altLang="zh-CN" sz="24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int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 main( )</a:t>
            </a:r>
          </a:p>
          <a:p>
            <a:pPr algn="just"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{</a:t>
            </a:r>
          </a:p>
          <a:p>
            <a:pPr algn="just"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</a:t>
            </a:r>
            <a:r>
              <a:rPr kumimoji="1" lang="en-US" altLang="zh-CN" sz="24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int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 </a:t>
            </a:r>
            <a:r>
              <a:rPr kumimoji="1" lang="en-US" altLang="zh-CN" sz="24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;</a:t>
            </a:r>
          </a:p>
          <a:p>
            <a:pPr algn="just"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</a:t>
            </a:r>
            <a:r>
              <a:rPr kumimoji="1" lang="en-US" altLang="zh-CN" sz="24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=1;</a:t>
            </a:r>
          </a:p>
          <a:p>
            <a:pPr algn="just"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</a:t>
            </a:r>
            <a:r>
              <a:rPr kumimoji="1"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while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(</a:t>
            </a:r>
            <a:r>
              <a:rPr kumimoji="1" lang="en-US" altLang="zh-CN" sz="24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&lt;5)</a:t>
            </a:r>
          </a:p>
          <a:p>
            <a:pPr algn="just"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{</a:t>
            </a:r>
          </a:p>
          <a:p>
            <a:pPr algn="just"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	</a:t>
            </a:r>
            <a:r>
              <a:rPr kumimoji="1" lang="en-US" altLang="zh-CN" sz="24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cout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&lt;&lt;</a:t>
            </a:r>
            <a:r>
              <a:rPr kumimoji="1" lang="en-US" altLang="zh-CN" sz="24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;</a:t>
            </a:r>
          </a:p>
          <a:p>
            <a:pPr algn="just"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	</a:t>
            </a:r>
            <a:r>
              <a:rPr kumimoji="1" lang="en-US" altLang="zh-CN" sz="24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++;</a:t>
            </a:r>
          </a:p>
          <a:p>
            <a:pPr algn="just"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}</a:t>
            </a:r>
          </a:p>
          <a:p>
            <a:pPr algn="just"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</a:t>
            </a:r>
            <a:r>
              <a:rPr kumimoji="1" lang="en-US" altLang="zh-CN" sz="24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cout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&lt;&lt;"end";</a:t>
            </a:r>
          </a:p>
          <a:p>
            <a:pPr algn="just" eaLnBrk="1" hangingPunct="1">
              <a:spcBef>
                <a:spcPts val="3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}</a:t>
            </a:r>
            <a:endParaRPr kumimoji="1" lang="zh-CN" altLang="en-US" sz="2400" b="1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隶书" charset="0"/>
              <a:cs typeface="隶书" charset="0"/>
            </a:endParaRPr>
          </a:p>
        </p:txBody>
      </p:sp>
      <p:grpSp>
        <p:nvGrpSpPr>
          <p:cNvPr id="97" name="Group 11">
            <a:extLst>
              <a:ext uri="{FF2B5EF4-FFF2-40B4-BE49-F238E27FC236}">
                <a16:creationId xmlns:a16="http://schemas.microsoft.com/office/drawing/2014/main" id="{47C8C81E-D09B-4484-A626-54FF86888CE1}"/>
              </a:ext>
            </a:extLst>
          </p:cNvPr>
          <p:cNvGrpSpPr>
            <a:grpSpLocks/>
          </p:cNvGrpSpPr>
          <p:nvPr/>
        </p:nvGrpSpPr>
        <p:grpSpPr bwMode="auto">
          <a:xfrm>
            <a:off x="4521600" y="2204864"/>
            <a:ext cx="1641630" cy="479223"/>
            <a:chOff x="3840" y="1133"/>
            <a:chExt cx="1438" cy="356"/>
          </a:xfrm>
        </p:grpSpPr>
        <p:sp>
          <p:nvSpPr>
            <p:cNvPr id="98" name="AutoShape 12">
              <a:extLst>
                <a:ext uri="{FF2B5EF4-FFF2-40B4-BE49-F238E27FC236}">
                  <a16:creationId xmlns:a16="http://schemas.microsoft.com/office/drawing/2014/main" id="{0C8AAB24-E190-4357-9FC1-2CF1B0FC9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133"/>
              <a:ext cx="1438" cy="355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wrap="none" tIns="0" bIns="0" anchor="ctr"/>
            <a:lstStyle/>
            <a:p>
              <a:pPr algn="ctr" eaLnBrk="1" hangingPunct="1">
                <a:defRPr/>
              </a:pPr>
              <a:endParaRPr kumimoji="1" lang="zh-CN" altLang="en-US" sz="2400" b="1">
                <a:solidFill>
                  <a:srgbClr val="000000"/>
                </a:solidFill>
                <a:latin typeface="+mn-lt"/>
                <a:ea typeface="+mn-ea"/>
                <a:cs typeface="宋体" charset="0"/>
              </a:endParaRPr>
            </a:p>
          </p:txBody>
        </p:sp>
        <p:sp>
          <p:nvSpPr>
            <p:cNvPr id="99" name="Text Box 13">
              <a:extLst>
                <a:ext uri="{FF2B5EF4-FFF2-40B4-BE49-F238E27FC236}">
                  <a16:creationId xmlns:a16="http://schemas.microsoft.com/office/drawing/2014/main" id="{201569F8-CE4D-4E2D-957A-5F7485562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7" y="1146"/>
              <a:ext cx="543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  <a:ea typeface="楷体" panose="02010609060101010101" pitchFamily="49" charset="-122"/>
                </a:rPr>
                <a:t>i</a:t>
              </a: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  <a:ea typeface="楷体" panose="02010609060101010101" pitchFamily="49" charset="-122"/>
                </a:rPr>
                <a:t>&lt;5</a:t>
              </a:r>
              <a:r>
                <a:rPr lang="zh-CN" altLang="en-US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  <a:ea typeface="楷体" panose="02010609060101010101" pitchFamily="49" charset="-122"/>
                </a:rPr>
                <a:t>？</a:t>
              </a:r>
            </a:p>
          </p:txBody>
        </p:sp>
      </p:grpSp>
      <p:sp>
        <p:nvSpPr>
          <p:cNvPr id="100" name="Line 15">
            <a:extLst>
              <a:ext uri="{FF2B5EF4-FFF2-40B4-BE49-F238E27FC236}">
                <a16:creationId xmlns:a16="http://schemas.microsoft.com/office/drawing/2014/main" id="{07F91534-A14D-467D-87E7-B96B645D4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898" y="1819846"/>
            <a:ext cx="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F0575D-497F-4527-BA52-283B2F2D16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1450" y="2700535"/>
            <a:ext cx="0" cy="257051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02" name="Rectangle 17">
            <a:extLst>
              <a:ext uri="{FF2B5EF4-FFF2-40B4-BE49-F238E27FC236}">
                <a16:creationId xmlns:a16="http://schemas.microsoft.com/office/drawing/2014/main" id="{7FF32854-7795-49E5-94AE-00497FFB5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7530" y="2971799"/>
            <a:ext cx="1598646" cy="66484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</a:rPr>
              <a:t>输出</a:t>
            </a:r>
            <a:r>
              <a:rPr lang="en-US" altLang="zh-CN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</a:rPr>
              <a:t>i</a:t>
            </a:r>
            <a:endParaRPr lang="en-US" altLang="zh-CN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en-US" altLang="zh-CN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</a:rPr>
              <a:t>=i+1</a:t>
            </a:r>
            <a:endParaRPr lang="zh-CN" altLang="en-US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03" name="Line 18">
            <a:extLst>
              <a:ext uri="{FF2B5EF4-FFF2-40B4-BE49-F238E27FC236}">
                <a16:creationId xmlns:a16="http://schemas.microsoft.com/office/drawing/2014/main" id="{F11EBC69-A22D-41FD-BF26-F05DD74D1E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1450" y="3645024"/>
            <a:ext cx="0" cy="220216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04" name="Line 19">
            <a:extLst>
              <a:ext uri="{FF2B5EF4-FFF2-40B4-BE49-F238E27FC236}">
                <a16:creationId xmlns:a16="http://schemas.microsoft.com/office/drawing/2014/main" id="{F4AE1F85-D550-4C8D-A446-00947DFAA3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1958" y="3865240"/>
            <a:ext cx="1149491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" name="Line 20">
            <a:extLst>
              <a:ext uri="{FF2B5EF4-FFF2-40B4-BE49-F238E27FC236}">
                <a16:creationId xmlns:a16="http://schemas.microsoft.com/office/drawing/2014/main" id="{2D8B3972-4001-4134-8AF0-9748A0A7C9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960" y="1972246"/>
            <a:ext cx="0" cy="1892994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" name="Line 21">
            <a:extLst>
              <a:ext uri="{FF2B5EF4-FFF2-40B4-BE49-F238E27FC236}">
                <a16:creationId xmlns:a16="http://schemas.microsoft.com/office/drawing/2014/main" id="{CD4CC63E-2A16-4333-BD2F-6811B59B65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1959" y="1972246"/>
            <a:ext cx="1149489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" name="Text Box 22">
            <a:extLst>
              <a:ext uri="{FF2B5EF4-FFF2-40B4-BE49-F238E27FC236}">
                <a16:creationId xmlns:a16="http://schemas.microsoft.com/office/drawing/2014/main" id="{4E2A3190-FA12-4D1F-ADCB-2125D9987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428" y="2597373"/>
            <a:ext cx="304800" cy="39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18000" tIns="10800" rIns="18000" bIns="10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_GB2312" charset="0"/>
              </a:rPr>
              <a:t>真</a:t>
            </a:r>
          </a:p>
        </p:txBody>
      </p:sp>
      <p:sp>
        <p:nvSpPr>
          <p:cNvPr id="108" name="Line 23">
            <a:extLst>
              <a:ext uri="{FF2B5EF4-FFF2-40B4-BE49-F238E27FC236}">
                <a16:creationId xmlns:a16="http://schemas.microsoft.com/office/drawing/2014/main" id="{7D9E30B1-26F7-4BF3-924A-981FD2E78C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93904" y="2449153"/>
            <a:ext cx="268344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09" name="Line 24">
            <a:extLst>
              <a:ext uri="{FF2B5EF4-FFF2-40B4-BE49-F238E27FC236}">
                <a16:creationId xmlns:a16="http://schemas.microsoft.com/office/drawing/2014/main" id="{6CCEED97-0585-45AD-93FA-D43CA945E5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65848" y="2447945"/>
            <a:ext cx="0" cy="1485111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10" name="Rectangle 27">
            <a:extLst>
              <a:ext uri="{FF2B5EF4-FFF2-40B4-BE49-F238E27FC236}">
                <a16:creationId xmlns:a16="http://schemas.microsoft.com/office/drawing/2014/main" id="{0F13D6AA-33BD-4308-9CFF-CA8ADEE9C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629" y="4159975"/>
            <a:ext cx="1152128" cy="39971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仿宋_GB2312" charset="0"/>
              </a:rPr>
              <a:t>输出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仿宋_GB2312" charset="0"/>
              </a:rPr>
              <a:t>end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仿宋_GB2312" charset="0"/>
            </a:endParaRPr>
          </a:p>
        </p:txBody>
      </p:sp>
      <p:sp>
        <p:nvSpPr>
          <p:cNvPr id="111" name="Text Box 28">
            <a:extLst>
              <a:ext uri="{FF2B5EF4-FFF2-40B4-BE49-F238E27FC236}">
                <a16:creationId xmlns:a16="http://schemas.microsoft.com/office/drawing/2014/main" id="{53DECFF9-3C1A-43AE-AFCF-9ED7463FE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896" y="2060848"/>
            <a:ext cx="304800" cy="39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18000" tIns="10800" rIns="18000" bIns="10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_GB2312" charset="0"/>
              </a:rPr>
              <a:t>假</a:t>
            </a:r>
          </a:p>
        </p:txBody>
      </p:sp>
      <p:sp>
        <p:nvSpPr>
          <p:cNvPr id="112" name="Line 25">
            <a:extLst>
              <a:ext uri="{FF2B5EF4-FFF2-40B4-BE49-F238E27FC236}">
                <a16:creationId xmlns:a16="http://schemas.microsoft.com/office/drawing/2014/main" id="{32733DBD-C4BA-4454-9DAD-E1CE1F71FD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64088" y="3933056"/>
            <a:ext cx="1082802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13" name="Line 26">
            <a:extLst>
              <a:ext uri="{FF2B5EF4-FFF2-40B4-BE49-F238E27FC236}">
                <a16:creationId xmlns:a16="http://schemas.microsoft.com/office/drawing/2014/main" id="{CD040027-8AF4-4DF1-A4FA-6BCB90955E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6853" y="4559686"/>
            <a:ext cx="0" cy="228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14" name="Rectangle 27">
            <a:extLst>
              <a:ext uri="{FF2B5EF4-FFF2-40B4-BE49-F238E27FC236}">
                <a16:creationId xmlns:a16="http://schemas.microsoft.com/office/drawing/2014/main" id="{E06D8C7D-4F62-4AFF-BB80-60B2C25A2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1412776"/>
            <a:ext cx="914400" cy="3810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cs typeface="仿宋_GB2312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cs typeface="仿宋_GB2312" charset="0"/>
              </a:rPr>
              <a:t>=1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  <a:ea typeface="楷体" panose="02010609060101010101" pitchFamily="49" charset="-122"/>
              <a:cs typeface="仿宋_GB2312" charset="0"/>
            </a:endParaRPr>
          </a:p>
        </p:txBody>
      </p:sp>
      <p:sp>
        <p:nvSpPr>
          <p:cNvPr id="115" name="Line 16">
            <a:extLst>
              <a:ext uri="{FF2B5EF4-FFF2-40B4-BE49-F238E27FC236}">
                <a16:creationId xmlns:a16="http://schemas.microsoft.com/office/drawing/2014/main" id="{84F5A4CE-19CF-4B2B-B02D-18E668CD80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088" y="3933056"/>
            <a:ext cx="0" cy="216024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58" name="Text Box 58">
            <a:extLst>
              <a:ext uri="{FF2B5EF4-FFF2-40B4-BE49-F238E27FC236}">
                <a16:creationId xmlns:a16="http://schemas.microsoft.com/office/drawing/2014/main" id="{0F4677A8-3590-43EB-880D-1EDC46D85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4368" y="5415607"/>
            <a:ext cx="7920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CC"/>
                </a:solidFill>
                <a:latin typeface="Arial" panose="020B0604020202020204" pitchFamily="34" charset="0"/>
                <a:ea typeface="仿宋_GB2312" pitchFamily="49" charset="-122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98446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110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110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110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110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00"/>
                            </p:stCondLst>
                            <p:childTnLst>
                              <p:par>
                                <p:cTn id="96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0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0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0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0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400"/>
                            </p:stCondLst>
                            <p:childTnLst>
                              <p:par>
                                <p:cTn id="103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10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0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0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0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400"/>
                            </p:stCondLst>
                            <p:childTnLst>
                              <p:par>
                                <p:cTn id="11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0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0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10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10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400"/>
                            </p:stCondLst>
                            <p:childTnLst>
                              <p:par>
                                <p:cTn id="117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10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10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10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10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3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10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10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10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10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10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10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10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10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10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10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10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10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10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10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10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110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110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10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10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10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10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10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10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10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10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10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10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10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10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10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110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110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110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10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110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110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110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10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110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110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110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110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110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110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110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110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10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110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110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110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1000"/>
                            </p:stCondLst>
                            <p:childTnLst>
                              <p:par>
                                <p:cTn id="298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110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110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110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110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300" fill="hold"/>
                                        <p:tgtEl>
                                          <p:spTgt spid="110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300" fill="hold"/>
                                        <p:tgtEl>
                                          <p:spTgt spid="110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300" fill="hold"/>
                                        <p:tgtEl>
                                          <p:spTgt spid="110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300" fill="hold"/>
                                        <p:tgtEl>
                                          <p:spTgt spid="110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000"/>
                            </p:stCondLst>
                            <p:childTnLst>
                              <p:par>
                                <p:cTn id="3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9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2000"/>
                            </p:stCondLst>
                            <p:childTnLst>
                              <p:par>
                                <p:cTn id="3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6" dur="500" fill="hold"/>
                                        <p:tgtEl>
                                          <p:spTgt spid="110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110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0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29" grpId="0" animBg="1"/>
      <p:bldP spid="110640" grpId="0" animBg="1"/>
      <p:bldP spid="110641" grpId="0" autoUpdateAnimBg="0"/>
      <p:bldP spid="110644" grpId="0" autoUpdateAnimBg="0"/>
      <p:bldP spid="110647" grpId="0" autoUpdateAnimBg="0"/>
      <p:bldP spid="110650" grpId="0" autoUpdateAnimBg="0"/>
      <p:bldP spid="110633" grpId="0" autoUpdateAnimBg="0"/>
      <p:bldP spid="110634" grpId="0" autoUpdateAnimBg="0"/>
      <p:bldP spid="110635" grpId="0" autoUpdateAnimBg="0"/>
      <p:bldP spid="110636" grpId="0" autoUpdateAnimBg="0"/>
      <p:bldP spid="110637" grpId="0" autoUpdateAnimBg="0"/>
      <p:bldP spid="110639" grpId="0" autoUpdateAnimBg="0"/>
      <p:bldP spid="110642" grpId="0" autoUpdateAnimBg="0"/>
      <p:bldP spid="110643" grpId="0" autoUpdateAnimBg="0"/>
      <p:bldP spid="110645" grpId="0" autoUpdateAnimBg="0"/>
      <p:bldP spid="110646" grpId="0" autoUpdateAnimBg="0"/>
      <p:bldP spid="110648" grpId="0" autoUpdateAnimBg="0"/>
      <p:bldP spid="110649" grpId="0" autoUpdateAnimBg="0"/>
      <p:bldP spid="110651" grpId="0" autoUpdateAnimBg="0"/>
      <p:bldP spid="110653" grpId="0" autoUpdateAnimBg="0"/>
      <p:bldP spid="110654" grpId="0" animBg="1"/>
      <p:bldP spid="2" grpId="0" build="p"/>
      <p:bldP spid="65" grpId="0" build="p"/>
      <p:bldP spid="67" grpId="0" build="p"/>
      <p:bldP spid="95" grpId="0" autoUpdateAnimBg="0"/>
      <p:bldP spid="96" grpId="0" build="p" animBg="1"/>
      <p:bldP spid="100" grpId="0" animBg="1"/>
      <p:bldP spid="101" grpId="0" animBg="1"/>
      <p:bldP spid="102" grpId="0" uiExpand="1" build="p" animBg="1"/>
      <p:bldP spid="103" grpId="0" animBg="1"/>
      <p:bldP spid="104" grpId="0" animBg="1"/>
      <p:bldP spid="105" grpId="0" animBg="1"/>
      <p:bldP spid="106" grpId="0" animBg="1"/>
      <p:bldP spid="107" grpId="0"/>
      <p:bldP spid="108" grpId="0" animBg="1"/>
      <p:bldP spid="109" grpId="0" animBg="1"/>
      <p:bldP spid="110" grpId="0" animBg="1"/>
      <p:bldP spid="111" grpId="0"/>
      <p:bldP spid="112" grpId="0" animBg="1"/>
      <p:bldP spid="113" grpId="0" animBg="1"/>
      <p:bldP spid="114" grpId="0" animBg="1"/>
      <p:bldP spid="115" grpId="0" animBg="1"/>
      <p:bldP spid="5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4" name="Text Box 8">
            <a:extLst>
              <a:ext uri="{FF2B5EF4-FFF2-40B4-BE49-F238E27FC236}">
                <a16:creationId xmlns:a16="http://schemas.microsoft.com/office/drawing/2014/main" id="{649B5630-0ADB-4E1C-AF49-ED2C46D03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459632"/>
            <a:ext cx="609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例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编程序，计算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s=1+2+3+……+100</a:t>
            </a:r>
          </a:p>
        </p:txBody>
      </p:sp>
      <p:sp>
        <p:nvSpPr>
          <p:cNvPr id="111625" name="Text Box 9">
            <a:extLst>
              <a:ext uri="{FF2B5EF4-FFF2-40B4-BE49-F238E27FC236}">
                <a16:creationId xmlns:a16="http://schemas.microsoft.com/office/drawing/2014/main" id="{D564B471-E833-4010-BBA2-5EA995804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40" y="198884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+mn-ea"/>
                <a:ea typeface="+mn-ea"/>
                <a:sym typeface="Monotype Sorts" charset="2"/>
              </a:rPr>
              <a:t>(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sym typeface="Monotype Sorts" charset="2"/>
              </a:rPr>
              <a:t>1</a:t>
            </a:r>
            <a:r>
              <a:rPr kumimoji="1" lang="en-US" altLang="zh-CN" sz="2400" dirty="0">
                <a:solidFill>
                  <a:srgbClr val="000000"/>
                </a:solidFill>
                <a:latin typeface="+mn-ea"/>
                <a:ea typeface="+mn-ea"/>
                <a:sym typeface="Monotype Sorts" charset="2"/>
              </a:rPr>
              <a:t>)  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如何生成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1,2……100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charset="2"/>
              </a:rPr>
              <a:t>？</a:t>
            </a:r>
            <a:endParaRPr kumimoji="1" lang="zh-CN" alt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632" name="Line 16">
            <a:extLst>
              <a:ext uri="{FF2B5EF4-FFF2-40B4-BE49-F238E27FC236}">
                <a16:creationId xmlns:a16="http://schemas.microsoft.com/office/drawing/2014/main" id="{D2D2C9E9-F569-421C-AFC7-48608331E8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584" y="3212976"/>
            <a:ext cx="551284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33" name="Line 17">
            <a:extLst>
              <a:ext uri="{FF2B5EF4-FFF2-40B4-BE49-F238E27FC236}">
                <a16:creationId xmlns:a16="http://schemas.microsoft.com/office/drawing/2014/main" id="{0DC6070B-6E12-4A55-9AF4-FAE1BDB8E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9152" y="3717032"/>
            <a:ext cx="4572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34" name="Line 18">
            <a:extLst>
              <a:ext uri="{FF2B5EF4-FFF2-40B4-BE49-F238E27FC236}">
                <a16:creationId xmlns:a16="http://schemas.microsoft.com/office/drawing/2014/main" id="{C2703EC4-0200-4781-89E1-6D6BF9D9A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7252" y="5373216"/>
            <a:ext cx="5334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35" name="Text Box 19">
            <a:extLst>
              <a:ext uri="{FF2B5EF4-FFF2-40B4-BE49-F238E27FC236}">
                <a16:creationId xmlns:a16="http://schemas.microsoft.com/office/drawing/2014/main" id="{A8136FBA-5770-4C81-A08E-77FCE8DD1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530" y="2531219"/>
            <a:ext cx="483269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执行循环体时，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   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控制变量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的取值范围：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1683" name="Rectangle 67">
            <a:extLst>
              <a:ext uri="{FF2B5EF4-FFF2-40B4-BE49-F238E27FC236}">
                <a16:creationId xmlns:a16="http://schemas.microsoft.com/office/drawing/2014/main" id="{984ABB21-B70D-4192-9436-2013FD58A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16124"/>
            <a:ext cx="7772400" cy="8366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举</a:t>
            </a:r>
            <a:r>
              <a:rPr lang="en-US" altLang="zh-CN" dirty="0"/>
              <a:t>  </a:t>
            </a:r>
            <a:r>
              <a:rPr lang="zh-CN" altLang="en-US" dirty="0"/>
              <a:t>例</a:t>
            </a:r>
          </a:p>
        </p:txBody>
      </p:sp>
      <p:sp>
        <p:nvSpPr>
          <p:cNvPr id="64" name="Text Box 8">
            <a:extLst>
              <a:ext uri="{FF2B5EF4-FFF2-40B4-BE49-F238E27FC236}">
                <a16:creationId xmlns:a16="http://schemas.microsoft.com/office/drawing/2014/main" id="{843BF9AD-62CE-4F5A-A913-EC9CA0B77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632844"/>
            <a:ext cx="3134061" cy="341632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kumimoji="1" lang="en-US" altLang="zh-CN" sz="24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=1;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while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(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&lt;5)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{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&lt;&lt;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;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++;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}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隶书" charset="0"/>
              <a:cs typeface="隶书" charset="0"/>
            </a:endParaRPr>
          </a:p>
        </p:txBody>
      </p:sp>
      <p:sp>
        <p:nvSpPr>
          <p:cNvPr id="54" name="Text Box 19">
            <a:extLst>
              <a:ext uri="{FF2B5EF4-FFF2-40B4-BE49-F238E27FC236}">
                <a16:creationId xmlns:a16="http://schemas.microsoft.com/office/drawing/2014/main" id="{99096700-616E-42A4-9B0F-3639182B1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3546882"/>
            <a:ext cx="496855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：若执行循环体时，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           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取值范围：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1~100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，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          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应如何修正程序？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2" name="Text Box 19">
            <a:extLst>
              <a:ext uri="{FF2B5EF4-FFF2-40B4-BE49-F238E27FC236}">
                <a16:creationId xmlns:a16="http://schemas.microsoft.com/office/drawing/2014/main" id="{013B1604-1B3A-41B1-9006-862719261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328" y="3085217"/>
            <a:ext cx="11521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00000"/>
              </a:buCl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1~4</a:t>
            </a:r>
          </a:p>
        </p:txBody>
      </p:sp>
      <p:sp>
        <p:nvSpPr>
          <p:cNvPr id="59" name="AutoShape 21">
            <a:extLst>
              <a:ext uri="{FF2B5EF4-FFF2-40B4-BE49-F238E27FC236}">
                <a16:creationId xmlns:a16="http://schemas.microsoft.com/office/drawing/2014/main" id="{9BD20E1F-1D5C-4A02-B5E1-7C1D8CA20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952" y="2708919"/>
            <a:ext cx="1066800" cy="484822"/>
          </a:xfrm>
          <a:prstGeom prst="wedgeEllipseCallout">
            <a:avLst>
              <a:gd name="adj1" fmla="val -53722"/>
              <a:gd name="adj2" fmla="val 86718"/>
            </a:avLst>
          </a:prstGeom>
          <a:noFill/>
          <a:ln w="38100" cap="sq">
            <a:solidFill>
              <a:srgbClr val="CC66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i&lt;=100</a:t>
            </a:r>
          </a:p>
        </p:txBody>
      </p:sp>
      <p:sp>
        <p:nvSpPr>
          <p:cNvPr id="60" name="Text Box 19">
            <a:extLst>
              <a:ext uri="{FF2B5EF4-FFF2-40B4-BE49-F238E27FC236}">
                <a16:creationId xmlns:a16="http://schemas.microsoft.com/office/drawing/2014/main" id="{A246456B-D18A-4C9F-B192-847D277E4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095" y="5301208"/>
            <a:ext cx="31340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00000"/>
              </a:buCl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修改循环条件为：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Text Box 19">
            <a:extLst>
              <a:ext uri="{FF2B5EF4-FFF2-40B4-BE49-F238E27FC236}">
                <a16:creationId xmlns:a16="http://schemas.microsoft.com/office/drawing/2014/main" id="{F56EB948-4334-4095-978F-4458DF243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6531" y="5893534"/>
            <a:ext cx="13338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00000"/>
              </a:buClr>
              <a:defRPr/>
            </a:pP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&lt;=100</a:t>
            </a:r>
          </a:p>
        </p:txBody>
      </p:sp>
    </p:spTree>
    <p:extLst>
      <p:ext uri="{BB962C8B-B14F-4D97-AF65-F5344CB8AC3E}">
        <p14:creationId xmlns:p14="http://schemas.microsoft.com/office/powerpoint/2010/main" val="412833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4" grpId="0" autoUpdateAnimBg="0"/>
      <p:bldP spid="111625" grpId="0" autoUpdateAnimBg="0"/>
      <p:bldP spid="111635" grpId="0" autoUpdateAnimBg="0"/>
      <p:bldP spid="64" grpId="0" build="p" animBg="1"/>
      <p:bldP spid="54" grpId="0" uiExpand="1" build="p" autoUpdateAnimBg="0"/>
      <p:bldP spid="52" grpId="0" autoUpdateAnimBg="0"/>
      <p:bldP spid="59" grpId="0" animBg="1" autoUpdateAnimBg="0"/>
      <p:bldP spid="60" grpId="0" autoUpdateAnimBg="0"/>
      <p:bldP spid="6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25">
            <a:extLst>
              <a:ext uri="{FF2B5EF4-FFF2-40B4-BE49-F238E27FC236}">
                <a16:creationId xmlns:a16="http://schemas.microsoft.com/office/drawing/2014/main" id="{51BA04AE-9AE5-49CA-8718-DD314C797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384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sz="2000">
              <a:solidFill>
                <a:srgbClr val="808080"/>
              </a:solidFill>
              <a:latin typeface="+mn-lt"/>
              <a:ea typeface="+mn-ea"/>
              <a:cs typeface="宋体" charset="0"/>
            </a:endParaRPr>
          </a:p>
        </p:txBody>
      </p:sp>
      <p:sp>
        <p:nvSpPr>
          <p:cNvPr id="56" name="Rectangle 26">
            <a:extLst>
              <a:ext uri="{FF2B5EF4-FFF2-40B4-BE49-F238E27FC236}">
                <a16:creationId xmlns:a16="http://schemas.microsoft.com/office/drawing/2014/main" id="{F7845788-4ADE-41B4-B968-6EE0E2A5831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764704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57" name="Rectangle 27">
            <a:extLst>
              <a:ext uri="{FF2B5EF4-FFF2-40B4-BE49-F238E27FC236}">
                <a16:creationId xmlns:a16="http://schemas.microsoft.com/office/drawing/2014/main" id="{911E528B-5444-457B-BB76-CAB99A5FC42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40904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58" name="Line 28">
            <a:extLst>
              <a:ext uri="{FF2B5EF4-FFF2-40B4-BE49-F238E27FC236}">
                <a16:creationId xmlns:a16="http://schemas.microsoft.com/office/drawing/2014/main" id="{F59FF7DE-4A26-479A-838F-C67CEC46592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40904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4" name="Text Box 8">
            <a:extLst>
              <a:ext uri="{FF2B5EF4-FFF2-40B4-BE49-F238E27FC236}">
                <a16:creationId xmlns:a16="http://schemas.microsoft.com/office/drawing/2014/main" id="{649B5630-0ADB-4E1C-AF49-ED2C46D03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08720"/>
            <a:ext cx="609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例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编程序，计算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s=1+2+3+……+100</a:t>
            </a:r>
          </a:p>
        </p:txBody>
      </p:sp>
      <p:sp>
        <p:nvSpPr>
          <p:cNvPr id="111638" name="Text Box 22">
            <a:extLst>
              <a:ext uri="{FF2B5EF4-FFF2-40B4-BE49-F238E27FC236}">
                <a16:creationId xmlns:a16="http://schemas.microsoft.com/office/drawing/2014/main" id="{A65CEA1D-8089-4232-817F-7E9A442AC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56" y="1772816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+mn-ea"/>
                <a:sym typeface="Monotype Sorts" charset="2"/>
              </a:rPr>
              <a:t>(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+mn-ea"/>
                <a:sym typeface="Monotype Sorts" charset="2"/>
              </a:rPr>
              <a:t>)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如何实现累加？</a:t>
            </a:r>
            <a:endParaRPr kumimoji="1" lang="zh-CN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1639" name="Text Box 23">
            <a:extLst>
              <a:ext uri="{FF2B5EF4-FFF2-40B4-BE49-F238E27FC236}">
                <a16:creationId xmlns:a16="http://schemas.microsoft.com/office/drawing/2014/main" id="{46C8EE1F-C118-49EC-9C59-0D642388D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204864"/>
            <a:ext cx="15609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变量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s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：</a:t>
            </a:r>
            <a:endParaRPr kumimoji="1" lang="zh-CN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1640" name="Text Box 24">
            <a:extLst>
              <a:ext uri="{FF2B5EF4-FFF2-40B4-BE49-F238E27FC236}">
                <a16:creationId xmlns:a16="http://schemas.microsoft.com/office/drawing/2014/main" id="{0B0592C3-AF4C-41ED-A9FA-E259A3585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6299" y="220486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初始：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s=0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1648" name="Text Box 32">
            <a:extLst>
              <a:ext uri="{FF2B5EF4-FFF2-40B4-BE49-F238E27FC236}">
                <a16:creationId xmlns:a16="http://schemas.microsoft.com/office/drawing/2014/main" id="{1E13C74D-EE9A-4092-8B02-63B86DDAB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5136" y="6140152"/>
            <a:ext cx="9906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  <a:sym typeface="Monotype Sorts" charset="2"/>
              </a:rPr>
              <a:t>s+=</a:t>
            </a:r>
            <a:r>
              <a:rPr kumimoji="1" lang="en-US" altLang="zh-CN" sz="2400" dirty="0" err="1">
                <a:latin typeface="Arial" panose="020B0604020202020204" pitchFamily="34" charset="0"/>
                <a:sym typeface="Monotype Sorts" charset="2"/>
              </a:rPr>
              <a:t>i</a:t>
            </a:r>
            <a:r>
              <a:rPr kumimoji="1" lang="en-US" altLang="zh-CN" sz="2400" dirty="0">
                <a:latin typeface="Arial" panose="020B0604020202020204" pitchFamily="34" charset="0"/>
                <a:sym typeface="Monotype Sorts" charset="2"/>
              </a:rPr>
              <a:t>;</a:t>
            </a:r>
            <a:endParaRPr kumimoji="1"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111683" name="Rectangle 67">
            <a:extLst>
              <a:ext uri="{FF2B5EF4-FFF2-40B4-BE49-F238E27FC236}">
                <a16:creationId xmlns:a16="http://schemas.microsoft.com/office/drawing/2014/main" id="{984ABB21-B70D-4192-9436-2013FD58A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00"/>
            <a:ext cx="7772400" cy="8366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举</a:t>
            </a:r>
            <a:r>
              <a:rPr lang="en-US" altLang="zh-CN" dirty="0"/>
              <a:t>  </a:t>
            </a:r>
            <a:r>
              <a:rPr lang="zh-CN" altLang="en-US" dirty="0"/>
              <a:t>例</a:t>
            </a:r>
          </a:p>
        </p:txBody>
      </p:sp>
      <p:sp>
        <p:nvSpPr>
          <p:cNvPr id="59" name="Text Box 8">
            <a:extLst>
              <a:ext uri="{FF2B5EF4-FFF2-40B4-BE49-F238E27FC236}">
                <a16:creationId xmlns:a16="http://schemas.microsoft.com/office/drawing/2014/main" id="{5C354E01-9ED2-42B2-A1AF-08C55789D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2024" y="1294022"/>
            <a:ext cx="2348320" cy="2308324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0"/>
              </a:spcBef>
              <a:defRPr/>
            </a:pPr>
            <a:r>
              <a:rPr kumimoji="1" lang="en-US" altLang="zh-CN" sz="24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=1;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while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(</a:t>
            </a:r>
            <a:r>
              <a:rPr kumimoji="1"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&lt;=100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)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{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&lt;&lt;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;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++;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}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隶书" charset="0"/>
              <a:cs typeface="隶书" charset="0"/>
            </a:endParaRPr>
          </a:p>
        </p:txBody>
      </p:sp>
      <p:sp>
        <p:nvSpPr>
          <p:cNvPr id="60" name="Text Box 23">
            <a:extLst>
              <a:ext uri="{FF2B5EF4-FFF2-40B4-BE49-F238E27FC236}">
                <a16:creationId xmlns:a16="http://schemas.microsoft.com/office/drawing/2014/main" id="{34650A22-CE27-443A-922E-8EE72A02F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2204864"/>
            <a:ext cx="15121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累加和，</a:t>
            </a:r>
            <a:endParaRPr kumimoji="1" lang="zh-CN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04" name="表格 103">
            <a:extLst>
              <a:ext uri="{FF2B5EF4-FFF2-40B4-BE49-F238E27FC236}">
                <a16:creationId xmlns:a16="http://schemas.microsoft.com/office/drawing/2014/main" id="{0F13ACC3-E5D6-4130-B55A-ED0F5AB7D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83045"/>
              </p:ext>
            </p:extLst>
          </p:nvPr>
        </p:nvGraphicFramePr>
        <p:xfrm>
          <a:off x="341780" y="2836917"/>
          <a:ext cx="3868911" cy="3256379"/>
        </p:xfrm>
        <a:graphic>
          <a:graphicData uri="http://schemas.openxmlformats.org/drawingml/2006/table">
            <a:tbl>
              <a:tblPr firstRow="1" bandRow="1"/>
              <a:tblGrid>
                <a:gridCol w="610999">
                  <a:extLst>
                    <a:ext uri="{9D8B030D-6E8A-4147-A177-3AD203B41FA5}">
                      <a16:colId xmlns:a16="http://schemas.microsoft.com/office/drawing/2014/main" val="3032618309"/>
                    </a:ext>
                  </a:extLst>
                </a:gridCol>
                <a:gridCol w="1468943">
                  <a:extLst>
                    <a:ext uri="{9D8B030D-6E8A-4147-A177-3AD203B41FA5}">
                      <a16:colId xmlns:a16="http://schemas.microsoft.com/office/drawing/2014/main" val="2980842908"/>
                    </a:ext>
                  </a:extLst>
                </a:gridCol>
                <a:gridCol w="1788969">
                  <a:extLst>
                    <a:ext uri="{9D8B030D-6E8A-4147-A177-3AD203B41FA5}">
                      <a16:colId xmlns:a16="http://schemas.microsoft.com/office/drawing/2014/main" val="2079106574"/>
                    </a:ext>
                  </a:extLst>
                </a:gridCol>
              </a:tblGrid>
              <a:tr h="50039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3F4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209872"/>
                  </a:ext>
                </a:extLst>
              </a:tr>
              <a:tr h="533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3F4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259719"/>
                  </a:ext>
                </a:extLst>
              </a:tr>
              <a:tr h="52029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4D4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919889"/>
                  </a:ext>
                </a:extLst>
              </a:tr>
              <a:tr h="60057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4D4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02419"/>
                  </a:ext>
                </a:extLst>
              </a:tr>
              <a:tr h="400692">
                <a:tc gridSpan="3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286647"/>
                  </a:ext>
                </a:extLst>
              </a:tr>
              <a:tr h="7005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4D4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225055"/>
                  </a:ext>
                </a:extLst>
              </a:tr>
            </a:tbl>
          </a:graphicData>
        </a:graphic>
      </p:graphicFrame>
      <p:sp>
        <p:nvSpPr>
          <p:cNvPr id="105" name="Text Box 23">
            <a:extLst>
              <a:ext uri="{FF2B5EF4-FFF2-40B4-BE49-F238E27FC236}">
                <a16:creationId xmlns:a16="http://schemas.microsoft.com/office/drawing/2014/main" id="{A78AAA47-3B50-4373-954A-80F084383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2882872"/>
            <a:ext cx="10081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 err="1">
                <a:solidFill>
                  <a:srgbClr val="4B4D4F">
                    <a:lumMod val="50000"/>
                  </a:srgbClr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4B4D4F">
                    <a:lumMod val="50000"/>
                  </a:srgbClr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  </a:t>
            </a:r>
            <a:r>
              <a:rPr lang="zh-CN" altLang="zh-CN" sz="2400" dirty="0">
                <a:solidFill>
                  <a:srgbClr val="4B4D4F">
                    <a:lumMod val="50000"/>
                  </a:srgbClr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         </a:t>
            </a:r>
            <a:endParaRPr lang="en-US" altLang="zh-CN" sz="2400" dirty="0">
              <a:solidFill>
                <a:srgbClr val="4B4D4F">
                  <a:lumMod val="50000"/>
                </a:srgbClr>
              </a:solidFill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106" name="Text Box 24">
            <a:extLst>
              <a:ext uri="{FF2B5EF4-FFF2-40B4-BE49-F238E27FC236}">
                <a16:creationId xmlns:a16="http://schemas.microsoft.com/office/drawing/2014/main" id="{F5951F4A-300A-4A4B-9803-E9768D3D0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367327"/>
            <a:ext cx="8940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7" name="Text Box 25">
            <a:extLst>
              <a:ext uri="{FF2B5EF4-FFF2-40B4-BE49-F238E27FC236}">
                <a16:creationId xmlns:a16="http://schemas.microsoft.com/office/drawing/2014/main" id="{A52F406B-B8D2-4AEF-8B9A-D69718AFD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760" y="3396944"/>
            <a:ext cx="8928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8" name="Text Box 26">
            <a:extLst>
              <a:ext uri="{FF2B5EF4-FFF2-40B4-BE49-F238E27FC236}">
                <a16:creationId xmlns:a16="http://schemas.microsoft.com/office/drawing/2014/main" id="{4A786FA2-711D-4685-BF6D-DC4CFDB3A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909015"/>
            <a:ext cx="8928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09" name="Text Box 27">
            <a:extLst>
              <a:ext uri="{FF2B5EF4-FFF2-40B4-BE49-F238E27FC236}">
                <a16:creationId xmlns:a16="http://schemas.microsoft.com/office/drawing/2014/main" id="{DDCDF84E-A8F4-42B1-8B07-A7E6A36FE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760" y="3933056"/>
            <a:ext cx="8928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1+2</a:t>
            </a:r>
            <a:endParaRPr lang="en-US" altLang="zh-CN" sz="2400" dirty="0">
              <a:solidFill>
                <a:srgbClr val="4B4D4F"/>
              </a:solidFill>
              <a:latin typeface="Arial" panose="020B0604020202020204" pitchFamily="34" charset="0"/>
            </a:endParaRPr>
          </a:p>
        </p:txBody>
      </p:sp>
      <p:sp>
        <p:nvSpPr>
          <p:cNvPr id="110" name="Text Box 28">
            <a:extLst>
              <a:ext uri="{FF2B5EF4-FFF2-40B4-BE49-F238E27FC236}">
                <a16:creationId xmlns:a16="http://schemas.microsoft.com/office/drawing/2014/main" id="{C1466F27-C204-4B66-83B9-C1F2006F0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441823"/>
            <a:ext cx="8928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3         </a:t>
            </a:r>
          </a:p>
        </p:txBody>
      </p:sp>
      <p:sp>
        <p:nvSpPr>
          <p:cNvPr id="111" name="Text Box 29">
            <a:extLst>
              <a:ext uri="{FF2B5EF4-FFF2-40B4-BE49-F238E27FC236}">
                <a16:creationId xmlns:a16="http://schemas.microsoft.com/office/drawing/2014/main" id="{26B90A3E-BD6B-4442-9EAE-3E81572C2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760" y="4437112"/>
            <a:ext cx="1209202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1+2+3</a:t>
            </a:r>
            <a:r>
              <a:rPr lang="en-US" altLang="zh-CN" sz="2400" dirty="0">
                <a:solidFill>
                  <a:srgbClr val="4B4D4F"/>
                </a:solidFill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12" name="Text Box 26">
            <a:extLst>
              <a:ext uri="{FF2B5EF4-FFF2-40B4-BE49-F238E27FC236}">
                <a16:creationId xmlns:a16="http://schemas.microsoft.com/office/drawing/2014/main" id="{4E442790-C99D-4088-A600-B7A3684CB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974" y="3882317"/>
            <a:ext cx="8928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s+i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7" name="Text Box 23">
            <a:extLst>
              <a:ext uri="{FF2B5EF4-FFF2-40B4-BE49-F238E27FC236}">
                <a16:creationId xmlns:a16="http://schemas.microsoft.com/office/drawing/2014/main" id="{52A11AE9-861E-488D-9F08-3E191C2C4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85" y="2882872"/>
            <a:ext cx="1598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latin typeface="Arial" panose="020B0604020202020204" pitchFamily="34" charset="0"/>
                <a:ea typeface="仿宋" panose="02010609060101010101" pitchFamily="49" charset="-122"/>
              </a:rPr>
              <a:t>对</a:t>
            </a:r>
            <a:r>
              <a:rPr lang="en-US" altLang="zh-CN" sz="2400" dirty="0">
                <a:latin typeface="Arial" panose="020B0604020202020204" pitchFamily="34" charset="0"/>
                <a:ea typeface="仿宋" panose="02010609060101010101" pitchFamily="49" charset="-122"/>
              </a:rPr>
              <a:t>s</a:t>
            </a:r>
            <a:r>
              <a:rPr lang="zh-CN" altLang="en-US" sz="2400" dirty="0">
                <a:latin typeface="Arial" panose="020B0604020202020204" pitchFamily="34" charset="0"/>
                <a:ea typeface="仿宋" panose="02010609060101010101" pitchFamily="49" charset="-122"/>
              </a:rPr>
              <a:t>的操作</a:t>
            </a:r>
            <a:r>
              <a:rPr lang="en-US" altLang="zh-CN" sz="2400" dirty="0">
                <a:latin typeface="Arial" panose="020B0604020202020204" pitchFamily="34" charset="0"/>
                <a:ea typeface="仿宋" panose="02010609060101010101" pitchFamily="49" charset="-122"/>
              </a:rPr>
              <a:t>    </a:t>
            </a:r>
            <a:r>
              <a:rPr lang="zh-CN" altLang="zh-CN" sz="2400" dirty="0">
                <a:latin typeface="Arial" panose="020B0604020202020204" pitchFamily="34" charset="0"/>
                <a:ea typeface="仿宋" panose="02010609060101010101" pitchFamily="49" charset="-122"/>
              </a:rPr>
              <a:t>         </a:t>
            </a:r>
            <a:endParaRPr lang="en-US" altLang="zh-CN" sz="2400" dirty="0"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118" name="Text Box 23">
            <a:extLst>
              <a:ext uri="{FF2B5EF4-FFF2-40B4-BE49-F238E27FC236}">
                <a16:creationId xmlns:a16="http://schemas.microsoft.com/office/drawing/2014/main" id="{3C63134E-C9E1-440C-B89A-1BE0CDAA2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9792" y="2857647"/>
            <a:ext cx="13347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4B4D4F">
                    <a:lumMod val="50000"/>
                  </a:srgbClr>
                </a:solidFill>
                <a:latin typeface="Arial" panose="020B0604020202020204" pitchFamily="34" charset="0"/>
              </a:rPr>
              <a:t>s</a:t>
            </a:r>
            <a:r>
              <a:rPr lang="en-US" altLang="zh-CN" sz="2400" dirty="0">
                <a:solidFill>
                  <a:srgbClr val="4B4D4F">
                    <a:lumMod val="50000"/>
                  </a:srgbClr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    </a:t>
            </a:r>
            <a:r>
              <a:rPr lang="zh-CN" altLang="zh-CN" sz="2400" dirty="0">
                <a:solidFill>
                  <a:srgbClr val="4B4D4F">
                    <a:lumMod val="50000"/>
                  </a:srgbClr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         </a:t>
            </a:r>
            <a:endParaRPr lang="en-US" altLang="zh-CN" sz="2400" dirty="0">
              <a:solidFill>
                <a:srgbClr val="4B4D4F">
                  <a:lumMod val="50000"/>
                </a:srgbClr>
              </a:solidFill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119" name="Text Box 24">
            <a:extLst>
              <a:ext uri="{FF2B5EF4-FFF2-40B4-BE49-F238E27FC236}">
                <a16:creationId xmlns:a16="http://schemas.microsoft.com/office/drawing/2014/main" id="{8DBA3010-469D-4E7C-BEFD-9BD3C4E41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974" y="3361703"/>
            <a:ext cx="892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s+i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0" name="Text Box 28">
            <a:extLst>
              <a:ext uri="{FF2B5EF4-FFF2-40B4-BE49-F238E27FC236}">
                <a16:creationId xmlns:a16="http://schemas.microsoft.com/office/drawing/2014/main" id="{A716C44C-A152-47A3-9D34-D9663499B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4458349"/>
            <a:ext cx="8928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1"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s+i</a:t>
            </a:r>
            <a:r>
              <a:rPr lang="en-US" altLang="zh-CN" sz="2400" dirty="0">
                <a:solidFill>
                  <a:srgbClr val="4B4D4F"/>
                </a:solidFill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21" name="Text Box 9">
            <a:extLst>
              <a:ext uri="{FF2B5EF4-FFF2-40B4-BE49-F238E27FC236}">
                <a16:creationId xmlns:a16="http://schemas.microsoft.com/office/drawing/2014/main" id="{9A64047F-3D61-4679-914B-00480BDF2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216" y="1340768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+mn-ea"/>
                <a:ea typeface="+mn-ea"/>
                <a:sym typeface="Monotype Sorts" charset="2"/>
              </a:rPr>
              <a:t>(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sym typeface="Monotype Sorts" charset="2"/>
              </a:rPr>
              <a:t>1</a:t>
            </a:r>
            <a:r>
              <a:rPr kumimoji="1" lang="en-US" altLang="zh-CN" sz="2400" dirty="0">
                <a:solidFill>
                  <a:srgbClr val="000000"/>
                </a:solidFill>
                <a:latin typeface="+mn-ea"/>
                <a:ea typeface="+mn-ea"/>
                <a:sym typeface="Monotype Sorts" charset="2"/>
              </a:rPr>
              <a:t>)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如何生成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1,2……100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charset="2"/>
              </a:rPr>
              <a:t>？</a:t>
            </a:r>
            <a:endParaRPr kumimoji="1" lang="zh-CN" alt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684" name="AutoShape 68">
            <a:extLst>
              <a:ext uri="{FF2B5EF4-FFF2-40B4-BE49-F238E27FC236}">
                <a16:creationId xmlns:a16="http://schemas.microsoft.com/office/drawing/2014/main" id="{14C62FB2-E5D1-49E9-A16D-BC372044A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040" y="3501081"/>
            <a:ext cx="373046" cy="228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111643" name="Text Box 27">
            <a:extLst>
              <a:ext uri="{FF2B5EF4-FFF2-40B4-BE49-F238E27FC236}">
                <a16:creationId xmlns:a16="http://schemas.microsoft.com/office/drawing/2014/main" id="{2317C7C4-E3A5-43B6-8CF2-5BF3A49E1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321" y="33676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s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2" name="AutoShape 68">
            <a:extLst>
              <a:ext uri="{FF2B5EF4-FFF2-40B4-BE49-F238E27FC236}">
                <a16:creationId xmlns:a16="http://schemas.microsoft.com/office/drawing/2014/main" id="{CD67C528-C7AA-4D17-AE07-6782EE020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040" y="3999190"/>
            <a:ext cx="373046" cy="228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123" name="Text Box 27">
            <a:extLst>
              <a:ext uri="{FF2B5EF4-FFF2-40B4-BE49-F238E27FC236}">
                <a16:creationId xmlns:a16="http://schemas.microsoft.com/office/drawing/2014/main" id="{3E4BFD94-DE2F-476B-9232-40274D3F1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926" y="38657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s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4" name="AutoShape 68">
            <a:extLst>
              <a:ext uri="{FF2B5EF4-FFF2-40B4-BE49-F238E27FC236}">
                <a16:creationId xmlns:a16="http://schemas.microsoft.com/office/drawing/2014/main" id="{C2359AC0-8DE4-4102-B3DB-FA469B2B4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040" y="4575254"/>
            <a:ext cx="373046" cy="228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125" name="Text Box 27">
            <a:extLst>
              <a:ext uri="{FF2B5EF4-FFF2-40B4-BE49-F238E27FC236}">
                <a16:creationId xmlns:a16="http://schemas.microsoft.com/office/drawing/2014/main" id="{5897B359-4FF3-49B9-9477-F9F80F5C1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926" y="44418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s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1647" name="Text Box 31">
            <a:extLst>
              <a:ext uri="{FF2B5EF4-FFF2-40B4-BE49-F238E27FC236}">
                <a16:creationId xmlns:a16="http://schemas.microsoft.com/office/drawing/2014/main" id="{2675EDC8-6ACE-4B74-9EBF-B55CE343C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122" y="5014255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……</a:t>
            </a:r>
            <a:endParaRPr kumimoji="1" lang="zh-CN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1646" name="Text Box 30">
            <a:extLst>
              <a:ext uri="{FF2B5EF4-FFF2-40B4-BE49-F238E27FC236}">
                <a16:creationId xmlns:a16="http://schemas.microsoft.com/office/drawing/2014/main" id="{7938B2DB-58CB-4D65-9286-DFC1DBFB0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661" y="5526408"/>
            <a:ext cx="98715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100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6" name="Text Box 24">
            <a:extLst>
              <a:ext uri="{FF2B5EF4-FFF2-40B4-BE49-F238E27FC236}">
                <a16:creationId xmlns:a16="http://schemas.microsoft.com/office/drawing/2014/main" id="{20BB16D7-47C8-4557-A25F-B323D3910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974" y="5521943"/>
            <a:ext cx="892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s+i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7" name="AutoShape 68">
            <a:extLst>
              <a:ext uri="{FF2B5EF4-FFF2-40B4-BE49-F238E27FC236}">
                <a16:creationId xmlns:a16="http://schemas.microsoft.com/office/drawing/2014/main" id="{11E7EEE1-7EE3-4A77-8F44-06CD61392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040" y="5653383"/>
            <a:ext cx="373046" cy="228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128" name="Text Box 27">
            <a:extLst>
              <a:ext uri="{FF2B5EF4-FFF2-40B4-BE49-F238E27FC236}">
                <a16:creationId xmlns:a16="http://schemas.microsoft.com/office/drawing/2014/main" id="{84946243-D398-46E2-94FA-14B9E45E7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078" y="55278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s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1676" name="Text Box 60">
            <a:extLst>
              <a:ext uri="{FF2B5EF4-FFF2-40B4-BE49-F238E27FC236}">
                <a16:creationId xmlns:a16="http://schemas.microsoft.com/office/drawing/2014/main" id="{CAF57F3A-F170-454F-85B6-374592513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760" y="5559623"/>
            <a:ext cx="18570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1+2+...+100</a:t>
            </a:r>
            <a:endParaRPr kumimoji="1" lang="zh-CN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1664" name="Rectangle 48">
            <a:extLst>
              <a:ext uri="{FF2B5EF4-FFF2-40B4-BE49-F238E27FC236}">
                <a16:creationId xmlns:a16="http://schemas.microsoft.com/office/drawing/2014/main" id="{FD206C45-F01E-4B04-9712-1E89FE489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044" y="3382197"/>
            <a:ext cx="1341234" cy="2639091"/>
          </a:xfrm>
          <a:prstGeom prst="rect">
            <a:avLst/>
          </a:prstGeom>
          <a:noFill/>
          <a:ln w="381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129" name="Text Box 8">
            <a:extLst>
              <a:ext uri="{FF2B5EF4-FFF2-40B4-BE49-F238E27FC236}">
                <a16:creationId xmlns:a16="http://schemas.microsoft.com/office/drawing/2014/main" id="{92ED897A-BDF4-4CB5-A9D7-512BBB18E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1545" y="3933056"/>
            <a:ext cx="2350935" cy="2677656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0"/>
              </a:spcBef>
              <a:defRPr/>
            </a:pPr>
            <a:r>
              <a:rPr kumimoji="1" lang="en-US" altLang="zh-CN" sz="24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=1;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s=0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;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while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(</a:t>
            </a:r>
            <a:r>
              <a:rPr kumimoji="1"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&lt;=100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)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{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s+=</a:t>
            </a:r>
            <a:r>
              <a:rPr kumimoji="1"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;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	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++;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隶书" charset="0"/>
                <a:cs typeface="隶书" charset="0"/>
              </a:rPr>
              <a:t>}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隶书" charset="0"/>
              <a:cs typeface="隶书" charset="0"/>
            </a:endParaRPr>
          </a:p>
        </p:txBody>
      </p:sp>
      <p:sp>
        <p:nvSpPr>
          <p:cNvPr id="111651" name="Rectangle 35">
            <a:extLst>
              <a:ext uri="{FF2B5EF4-FFF2-40B4-BE49-F238E27FC236}">
                <a16:creationId xmlns:a16="http://schemas.microsoft.com/office/drawing/2014/main" id="{EB0448F4-569C-4F96-B707-AB667B85A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68" y="2924944"/>
            <a:ext cx="2057400" cy="5600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r>
              <a:rPr kumimoji="1"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=1</a:t>
            </a:r>
          </a:p>
        </p:txBody>
      </p:sp>
      <p:sp>
        <p:nvSpPr>
          <p:cNvPr id="111652" name="Rectangle 36">
            <a:extLst>
              <a:ext uri="{FF2B5EF4-FFF2-40B4-BE49-F238E27FC236}">
                <a16:creationId xmlns:a16="http://schemas.microsoft.com/office/drawing/2014/main" id="{7C1E1A37-7C52-44AA-B38E-0DBC58868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68" y="3488400"/>
            <a:ext cx="2057400" cy="137687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1653" name="Rectangle 37">
            <a:extLst>
              <a:ext uri="{FF2B5EF4-FFF2-40B4-BE49-F238E27FC236}">
                <a16:creationId xmlns:a16="http://schemas.microsoft.com/office/drawing/2014/main" id="{98817FF0-0BEA-4178-9502-4F464C1B3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810" y="3971527"/>
            <a:ext cx="1599557" cy="89081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黑体" panose="02010609060101010101" pitchFamily="49" charset="-122"/>
              <a:cs typeface="宋体" charset="0"/>
            </a:endParaRPr>
          </a:p>
        </p:txBody>
      </p:sp>
      <p:sp>
        <p:nvSpPr>
          <p:cNvPr id="111654" name="Text Box 38">
            <a:extLst>
              <a:ext uri="{FF2B5EF4-FFF2-40B4-BE49-F238E27FC236}">
                <a16:creationId xmlns:a16="http://schemas.microsoft.com/office/drawing/2014/main" id="{6D0DC836-C5C8-455C-946D-AD312C3B3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5874" y="347923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当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&lt;=100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时</a:t>
            </a:r>
          </a:p>
        </p:txBody>
      </p:sp>
      <p:sp>
        <p:nvSpPr>
          <p:cNvPr id="111655" name="Text Box 39">
            <a:extLst>
              <a:ext uri="{FF2B5EF4-FFF2-40B4-BE49-F238E27FC236}">
                <a16:creationId xmlns:a16="http://schemas.microsoft.com/office/drawing/2014/main" id="{DE87DCB4-FDE5-4CDD-9072-A05030195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2960" y="4005064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s+=</a:t>
            </a:r>
            <a:r>
              <a:rPr kumimoji="1"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1656" name="Text Box 40">
            <a:extLst>
              <a:ext uri="{FF2B5EF4-FFF2-40B4-BE49-F238E27FC236}">
                <a16:creationId xmlns:a16="http://schemas.microsoft.com/office/drawing/2014/main" id="{C8A13919-2821-4E55-A7D3-798A3EB34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7368" y="4365104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++</a:t>
            </a:r>
          </a:p>
        </p:txBody>
      </p:sp>
      <p:sp>
        <p:nvSpPr>
          <p:cNvPr id="111657" name="Rectangle 41">
            <a:extLst>
              <a:ext uri="{FF2B5EF4-FFF2-40B4-BE49-F238E27FC236}">
                <a16:creationId xmlns:a16="http://schemas.microsoft.com/office/drawing/2014/main" id="{58645B4A-E625-4B03-A7DE-B8F327E1E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68" y="4869160"/>
            <a:ext cx="2057400" cy="4572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输出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endParaRPr kumimoji="1"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2" name="Text Box 24">
            <a:extLst>
              <a:ext uri="{FF2B5EF4-FFF2-40B4-BE49-F238E27FC236}">
                <a16:creationId xmlns:a16="http://schemas.microsoft.com/office/drawing/2014/main" id="{818F3250-AFEE-4EAA-8B51-07F75D2F9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2971800"/>
            <a:ext cx="10494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s=0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6F753036-EC1B-41FA-97F6-DAE5826CF7A5}"/>
              </a:ext>
            </a:extLst>
          </p:cNvPr>
          <p:cNvSpPr/>
          <p:nvPr/>
        </p:nvSpPr>
        <p:spPr bwMode="auto">
          <a:xfrm>
            <a:off x="7280677" y="3284984"/>
            <a:ext cx="799808" cy="1025392"/>
          </a:xfrm>
          <a:prstGeom prst="downArrow">
            <a:avLst>
              <a:gd name="adj1" fmla="val 50000"/>
              <a:gd name="adj2" fmla="val 39828"/>
            </a:avLst>
          </a:prstGeom>
          <a:solidFill>
            <a:srgbClr val="FFFFFF"/>
          </a:solidFill>
          <a:ln w="38100" cap="sq">
            <a:solidFill>
              <a:schemeClr val="accent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Arial" charset="0"/>
                <a:ea typeface="+mn-ea"/>
              </a:rPr>
              <a:t>修正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1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1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1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1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1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11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11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3" dur="500"/>
                                        <p:tgtEl>
                                          <p:spTgt spid="11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111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11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11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11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11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11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11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11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11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11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11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111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11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11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111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111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111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111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111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11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111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11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111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111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111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111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111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111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8" grpId="0" autoUpdateAnimBg="0"/>
      <p:bldP spid="111639" grpId="0" autoUpdateAnimBg="0"/>
      <p:bldP spid="111640" grpId="0" autoUpdateAnimBg="0"/>
      <p:bldP spid="111648" grpId="0" animBg="1" autoUpdateAnimBg="0"/>
      <p:bldP spid="59" grpId="0" build="p" animBg="1"/>
      <p:bldP spid="60" grpId="0" autoUpdateAnimBg="0"/>
      <p:bldP spid="105" grpId="0" autoUpdateAnimBg="0"/>
      <p:bldP spid="106" grpId="0" autoUpdateAnimBg="0"/>
      <p:bldP spid="107" grpId="0" autoUpdateAnimBg="0"/>
      <p:bldP spid="108" grpId="0" autoUpdateAnimBg="0"/>
      <p:bldP spid="109" grpId="0" autoUpdateAnimBg="0"/>
      <p:bldP spid="110" grpId="0" autoUpdateAnimBg="0"/>
      <p:bldP spid="111" grpId="0" autoUpdateAnimBg="0"/>
      <p:bldP spid="112" grpId="0" autoUpdateAnimBg="0"/>
      <p:bldP spid="117" grpId="0" autoUpdateAnimBg="0"/>
      <p:bldP spid="118" grpId="0" autoUpdateAnimBg="0"/>
      <p:bldP spid="119" grpId="0" autoUpdateAnimBg="0"/>
      <p:bldP spid="120" grpId="0" autoUpdateAnimBg="0"/>
      <p:bldP spid="111684" grpId="0" animBg="1"/>
      <p:bldP spid="111643" grpId="0" autoUpdateAnimBg="0"/>
      <p:bldP spid="122" grpId="0" animBg="1"/>
      <p:bldP spid="123" grpId="0" autoUpdateAnimBg="0"/>
      <p:bldP spid="124" grpId="0" animBg="1"/>
      <p:bldP spid="125" grpId="0" autoUpdateAnimBg="0"/>
      <p:bldP spid="111647" grpId="0" autoUpdateAnimBg="0"/>
      <p:bldP spid="111646" grpId="0" autoUpdateAnimBg="0"/>
      <p:bldP spid="126" grpId="0" autoUpdateAnimBg="0"/>
      <p:bldP spid="127" grpId="0" animBg="1"/>
      <p:bldP spid="128" grpId="0" autoUpdateAnimBg="0"/>
      <p:bldP spid="111676" grpId="0" autoUpdateAnimBg="0"/>
      <p:bldP spid="111664" grpId="0" animBg="1"/>
      <p:bldP spid="129" grpId="0" build="p" animBg="1"/>
      <p:bldP spid="111651" grpId="0" animBg="1" autoUpdateAnimBg="0"/>
      <p:bldP spid="111652" grpId="0" animBg="1" autoUpdateAnimBg="0"/>
      <p:bldP spid="111653" grpId="0" animBg="1"/>
      <p:bldP spid="111654" grpId="0" autoUpdateAnimBg="0"/>
      <p:bldP spid="111655" grpId="0" autoUpdateAnimBg="0"/>
      <p:bldP spid="111656" grpId="0" autoUpdateAnimBg="0"/>
      <p:bldP spid="111657" grpId="0" animBg="1" autoUpdateAnimBg="0"/>
      <p:bldP spid="132" grpId="0" autoUpdateAnimBg="0"/>
      <p:bldP spid="2" grpId="0" animBg="1"/>
    </p:bldLst>
  </p:timing>
</p:sld>
</file>

<file path=ppt/theme/theme1.xml><?xml version="1.0" encoding="utf-8"?>
<a:theme xmlns:a="http://schemas.openxmlformats.org/drawingml/2006/main" name="1_Cdesignd">
  <a:themeElements>
    <a:clrScheme name="">
      <a:dk1>
        <a:srgbClr val="000000"/>
      </a:dk1>
      <a:lt1>
        <a:srgbClr val="FFD699"/>
      </a:lt1>
      <a:dk2>
        <a:srgbClr val="000000"/>
      </a:dk2>
      <a:lt2>
        <a:srgbClr val="808080"/>
      </a:lt2>
      <a:accent1>
        <a:srgbClr val="FF9933"/>
      </a:accent1>
      <a:accent2>
        <a:srgbClr val="3333CC"/>
      </a:accent2>
      <a:accent3>
        <a:srgbClr val="FFE8CA"/>
      </a:accent3>
      <a:accent4>
        <a:srgbClr val="000000"/>
      </a:accent4>
      <a:accent5>
        <a:srgbClr val="FFCAAD"/>
      </a:accent5>
      <a:accent6>
        <a:srgbClr val="2D2DB9"/>
      </a:accent6>
      <a:hlink>
        <a:srgbClr val="00CC66"/>
      </a:hlink>
      <a:folHlink>
        <a:srgbClr val="B2B2B2"/>
      </a:folHlink>
    </a:clrScheme>
    <a:fontScheme name="1_Cdesignd">
      <a:majorFont>
        <a:latin typeface="Arial"/>
        <a:ea typeface="宋体"/>
        <a:cs typeface="宋体"/>
      </a:majorFont>
      <a:minorFont>
        <a:latin typeface="Times New Roman"/>
        <a:ea typeface="宋体"/>
        <a:cs typeface="Times New Roma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1_Cdesig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desig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desig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desig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desig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desig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desig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designd">
  <a:themeElements>
    <a:clrScheme name="">
      <a:dk1>
        <a:srgbClr val="000000"/>
      </a:dk1>
      <a:lt1>
        <a:srgbClr val="FFD699"/>
      </a:lt1>
      <a:dk2>
        <a:srgbClr val="000000"/>
      </a:dk2>
      <a:lt2>
        <a:srgbClr val="808080"/>
      </a:lt2>
      <a:accent1>
        <a:srgbClr val="FF9933"/>
      </a:accent1>
      <a:accent2>
        <a:srgbClr val="3333CC"/>
      </a:accent2>
      <a:accent3>
        <a:srgbClr val="FFE8CA"/>
      </a:accent3>
      <a:accent4>
        <a:srgbClr val="000000"/>
      </a:accent4>
      <a:accent5>
        <a:srgbClr val="FFCAAD"/>
      </a:accent5>
      <a:accent6>
        <a:srgbClr val="2D2DB9"/>
      </a:accent6>
      <a:hlink>
        <a:srgbClr val="00CC66"/>
      </a:hlink>
      <a:folHlink>
        <a:srgbClr val="B2B2B2"/>
      </a:folHlink>
    </a:clrScheme>
    <a:fontScheme name="Cdesignd">
      <a:majorFont>
        <a:latin typeface="Arial"/>
        <a:ea typeface="宋体"/>
        <a:cs typeface="宋体"/>
      </a:majorFont>
      <a:minorFont>
        <a:latin typeface="Times New Roman"/>
        <a:ea typeface="宋体"/>
        <a:cs typeface="Times New Roma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Cdesig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1369</Words>
  <Application>Microsoft Office PowerPoint</Application>
  <PresentationFormat>全屏显示(4:3)</PresentationFormat>
  <Paragraphs>562</Paragraphs>
  <Slides>21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Monotype Sorts</vt:lpstr>
      <vt:lpstr>等线</vt:lpstr>
      <vt:lpstr>仿宋</vt:lpstr>
      <vt:lpstr>仿宋_GB2312</vt:lpstr>
      <vt:lpstr>黑体</vt:lpstr>
      <vt:lpstr>楷体</vt:lpstr>
      <vt:lpstr>隶书</vt:lpstr>
      <vt:lpstr>宋体</vt:lpstr>
      <vt:lpstr>幼圆</vt:lpstr>
      <vt:lpstr>Arial</vt:lpstr>
      <vt:lpstr>Calibri</vt:lpstr>
      <vt:lpstr>Symbol</vt:lpstr>
      <vt:lpstr>Times New Roman</vt:lpstr>
      <vt:lpstr>Wingdings</vt:lpstr>
      <vt:lpstr>1_Cdesignd</vt:lpstr>
      <vt:lpstr>Cdesignd</vt:lpstr>
      <vt:lpstr>高级语言程序设计</vt:lpstr>
      <vt:lpstr>循环结构的概念</vt:lpstr>
      <vt:lpstr>PowerPoint 演示文稿</vt:lpstr>
      <vt:lpstr>PowerPoint 演示文稿</vt:lpstr>
      <vt:lpstr>PowerPoint 演示文稿</vt:lpstr>
      <vt:lpstr>while循环</vt:lpstr>
      <vt:lpstr>while循环</vt:lpstr>
      <vt:lpstr>举  例</vt:lpstr>
      <vt:lpstr>举  例</vt:lpstr>
      <vt:lpstr>举  例</vt:lpstr>
      <vt:lpstr>do-while循环</vt:lpstr>
      <vt:lpstr>do-while循环</vt:lpstr>
      <vt:lpstr>举  例</vt:lpstr>
      <vt:lpstr>do while 和while的区别</vt:lpstr>
      <vt:lpstr>for循环</vt:lpstr>
      <vt:lpstr>for循环</vt:lpstr>
      <vt:lpstr>举  例</vt:lpstr>
      <vt:lpstr>举  例</vt:lpstr>
      <vt:lpstr>举  例</vt:lpstr>
      <vt:lpstr>举  例</vt:lpstr>
      <vt:lpstr>本周（第三周）上机作业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高级语言程序设计</dc:title>
  <dc:creator>AutoBVT</dc:creator>
  <cp:lastModifiedBy>王红</cp:lastModifiedBy>
  <cp:revision>135</cp:revision>
  <dcterms:created xsi:type="dcterms:W3CDTF">2015-11-15T12:42:59Z</dcterms:created>
  <dcterms:modified xsi:type="dcterms:W3CDTF">2018-03-19T11:37:38Z</dcterms:modified>
</cp:coreProperties>
</file>