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529" r:id="rId2"/>
    <p:sldId id="532" r:id="rId3"/>
    <p:sldId id="531" r:id="rId4"/>
    <p:sldId id="530" r:id="rId5"/>
    <p:sldId id="533" r:id="rId6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E0DF"/>
    <a:srgbClr val="0000CC"/>
    <a:srgbClr val="008000"/>
    <a:srgbClr val="FFFFFF"/>
    <a:srgbClr val="006600"/>
    <a:srgbClr val="800000"/>
    <a:srgbClr val="7E788D"/>
    <a:srgbClr val="F1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>
      <p:cViewPr varScale="1">
        <p:scale>
          <a:sx n="68" d="100"/>
          <a:sy n="68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97" y="894169"/>
            <a:ext cx="8028235" cy="11285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用于处理字符串，其功能与字符数组类似，但使用起来比字符数组方便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55510FE-F008-4601-A5CA-5F9FF8D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6" y="2169208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r>
              <a:rPr lang="en-US" altLang="zh-CN" sz="2400" dirty="0" err="1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类对象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DB13B40-EC84-49FA-9518-F4F486F4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29" y="2864136"/>
            <a:ext cx="244923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对象表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3238DD12-C937-4B5C-99D6-729E8D0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507445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给对象赋值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0848EC62-4036-49A7-B3A6-17492D2D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2925344"/>
            <a:ext cx="5112568" cy="3600000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s1,s2,s3;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s1="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华电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";    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s2=s1;         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s3=s1+ 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连接：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"+ s2;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64DD6E73-3D9A-450B-9797-7966877B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72" y="2925344"/>
            <a:ext cx="1638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定义对象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D02D9676-1AC3-4C62-82EE-345F1AC5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29" y="4113424"/>
            <a:ext cx="216120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对象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CC14DB85-A272-457A-A081-5C765269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97152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字符串连接运算符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81193ACE-3A56-4584-B24B-FE02DC79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37" y="5373216"/>
            <a:ext cx="937067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7950004F-2C77-4E17-BF28-32973A94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63" y="3859335"/>
            <a:ext cx="4104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字符串“华电”放于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s1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B3485B62-BF26-437A-BDD3-A1AB239DF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563" y="4887606"/>
            <a:ext cx="4104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//s1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的值放于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s2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E0852022-143F-40B8-966A-AF3E2ACC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584" y="6021652"/>
            <a:ext cx="1656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字符串连接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1" grpId="0" animBg="1"/>
      <p:bldP spid="22" grpId="0" build="p" animBg="1" autoUpdateAnimBg="0"/>
      <p:bldP spid="24" grpId="0"/>
      <p:bldP spid="28" grpId="0" uiExpand="1" build="p" animBg="1"/>
      <p:bldP spid="29" grpId="0" build="p" autoUpdateAnimBg="0"/>
      <p:bldP spid="31" grpId="0" build="p" animBg="1" autoUpdateAnimBg="0"/>
      <p:bldP spid="33" grpId="0"/>
      <p:bldP spid="34" grpId="0" build="p" animBg="1" autoUpdateAnimBg="0"/>
      <p:bldP spid="35" grpId="0" build="p" autoUpdateAnimBg="0"/>
      <p:bldP spid="36" grpId="0" build="p" autoUpdateAnimBg="0"/>
      <p:bldP spid="3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>
            <a:extLst>
              <a:ext uri="{FF2B5EF4-FFF2-40B4-BE49-F238E27FC236}">
                <a16:creationId xmlns:a16="http://schemas.microsoft.com/office/drawing/2014/main" id="{755510FE-F008-4601-A5CA-5F9FF8D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624"/>
            <a:ext cx="4752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Format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DB13B40-EC84-49FA-9518-F4F486F4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85" y="2231131"/>
            <a:ext cx="450953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s.Format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格式控制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",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变量列表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7950004F-2C77-4E17-BF28-32973A94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52" y="1052736"/>
            <a:ext cx="2349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lang="en-US" altLang="zh-CN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Format</a:t>
            </a:r>
            <a:r>
              <a:rPr lang="zh-CN" altLang="en-US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的格式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029CD0AC-AB74-4120-9E35-D2B9EABC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4" y="1445875"/>
            <a:ext cx="3601363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对象：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s;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5C3C7D0-ED31-41A2-865F-93AC10E3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88" y="175808"/>
            <a:ext cx="450953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int i1=1;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float i2=2;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CString s1,s2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,s3,s4,s5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s1.Format("%d",i1);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s2.Format("%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",i2);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s3.Format("%.3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",i2);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s4.Format(“%g”,i2)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  <a:endParaRPr lang="nn-NO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s5.Format("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数据：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%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d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,i1);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4315E47-E8AE-4E79-A15B-08C6FB94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22" y="404664"/>
            <a:ext cx="475220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利用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Format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函数，可以将整型数或实型数转换成字符串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5BE9B6-A7D9-4756-BD99-762C709AD2EF}"/>
              </a:ext>
            </a:extLst>
          </p:cNvPr>
          <p:cNvSpPr/>
          <p:nvPr/>
        </p:nvSpPr>
        <p:spPr bwMode="auto">
          <a:xfrm>
            <a:off x="5066736" y="558500"/>
            <a:ext cx="4010943" cy="3033628"/>
          </a:xfrm>
          <a:prstGeom prst="rect">
            <a:avLst/>
          </a:prstGeom>
          <a:noFill/>
          <a:ln w="28575" cap="sq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000DF4E4-EF4B-486F-A941-4D63DB65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03" y="3726082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%d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82D9574-9E66-44DA-845E-F44E41A2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726082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整数转字串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1D7EFBE9-2C08-414F-B7E2-5485C063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291207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格式说明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9746498-E1BA-46B2-8848-6E199637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99863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格式控制</a:t>
            </a: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00583A80-281F-4AA8-A5FA-6AD119C3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241" y="326888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A2E85557-308C-4E3C-BCF5-693CBD1C2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1" y="3253007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1B998CD3-A987-4AB2-926A-5001F856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1" y="3710207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8DE709B6-9A6F-466B-99E9-4CB411626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1" y="6093295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8F5B9A07-5B3A-4D93-982E-4160AC72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29" y="3710207"/>
            <a:ext cx="0" cy="23830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C212D5E6-C1A4-4E3A-AB4B-A4409F5CA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29" y="4653136"/>
            <a:ext cx="298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1662D42D-68A0-4C7C-B435-1F75E9405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29" y="4149080"/>
            <a:ext cx="298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6" name="Line 37">
            <a:extLst>
              <a:ext uri="{FF2B5EF4-FFF2-40B4-BE49-F238E27FC236}">
                <a16:creationId xmlns:a16="http://schemas.microsoft.com/office/drawing/2014/main" id="{9925AEB0-CC1F-497B-ABBE-6070A96A0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641" y="3253006"/>
            <a:ext cx="0" cy="34046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7" name="Text Box 38">
            <a:extLst>
              <a:ext uri="{FF2B5EF4-FFF2-40B4-BE49-F238E27FC236}">
                <a16:creationId xmlns:a16="http://schemas.microsoft.com/office/drawing/2014/main" id="{011E5435-03EB-4F5F-8807-3263DC24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03" y="414908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%f</a:t>
            </a:r>
          </a:p>
        </p:txBody>
      </p:sp>
      <p:sp>
        <p:nvSpPr>
          <p:cNvPr id="48" name="Text Box 39">
            <a:extLst>
              <a:ext uri="{FF2B5EF4-FFF2-40B4-BE49-F238E27FC236}">
                <a16:creationId xmlns:a16="http://schemas.microsoft.com/office/drawing/2014/main" id="{BED4E752-3CCF-41E1-84F0-F189245C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5" y="4149080"/>
            <a:ext cx="3482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实数转字串（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位小数）</a:t>
            </a:r>
          </a:p>
        </p:txBody>
      </p:sp>
      <p:sp>
        <p:nvSpPr>
          <p:cNvPr id="49" name="Text Box 40">
            <a:extLst>
              <a:ext uri="{FF2B5EF4-FFF2-40B4-BE49-F238E27FC236}">
                <a16:creationId xmlns:a16="http://schemas.microsoft.com/office/drawing/2014/main" id="{BA0502C7-C188-4C90-A9BA-3E336E29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96" y="6212160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其它字符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AB92C68-CF13-4A7D-A33D-F02EF4B5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94" y="6212159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原样入字串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1BD57B7C-8F53-442F-872F-5332FCEF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4" y="2745024"/>
            <a:ext cx="2778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lang="zh-CN" altLang="en-US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格式列表说明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49" charset="-122"/>
            </a:endParaRPr>
          </a:p>
        </p:txBody>
      </p:sp>
      <p:sp>
        <p:nvSpPr>
          <p:cNvPr id="52" name="Text Box 38">
            <a:extLst>
              <a:ext uri="{FF2B5EF4-FFF2-40B4-BE49-F238E27FC236}">
                <a16:creationId xmlns:a16="http://schemas.microsoft.com/office/drawing/2014/main" id="{1F5E5D90-8ECF-422A-A56D-5F629B1B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699992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%.nf</a:t>
            </a:r>
          </a:p>
        </p:txBody>
      </p:sp>
      <p:sp>
        <p:nvSpPr>
          <p:cNvPr id="53" name="Text Box 39">
            <a:extLst>
              <a:ext uri="{FF2B5EF4-FFF2-40B4-BE49-F238E27FC236}">
                <a16:creationId xmlns:a16="http://schemas.microsoft.com/office/drawing/2014/main" id="{388A5ECC-52FB-4898-A03C-B48D134B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5" y="4653136"/>
            <a:ext cx="333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实数转字串（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位小数）</a:t>
            </a:r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4C653F2B-CA43-43D0-8EF6-5E1B6549C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6669359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6440E86B-A061-408C-84B6-E3781A19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98233"/>
              </p:ext>
            </p:extLst>
          </p:nvPr>
        </p:nvGraphicFramePr>
        <p:xfrm>
          <a:off x="5043570" y="3645024"/>
          <a:ext cx="3920918" cy="30729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1037368"/>
                    </a:ext>
                  </a:extLst>
                </a:gridCol>
              </a:tblGrid>
              <a:tr h="5226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232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76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997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30679"/>
                  </a:ext>
                </a:extLst>
              </a:tr>
            </a:tbl>
          </a:graphicData>
        </a:graphic>
      </p:graphicFrame>
      <p:sp>
        <p:nvSpPr>
          <p:cNvPr id="56" name="Text Box 13">
            <a:extLst>
              <a:ext uri="{FF2B5EF4-FFF2-40B4-BE49-F238E27FC236}">
                <a16:creationId xmlns:a16="http://schemas.microsoft.com/office/drawing/2014/main" id="{E5928A99-0730-47F5-84A6-3866C6E1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526" y="3582836"/>
            <a:ext cx="1896738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字符串对象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53197B3F-0BC4-448C-B9BB-C8D953A7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3620666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存储的字串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834FB3A4-147C-4293-A5AD-66A461D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00" y="4183735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s1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77B8F90-BC09-4034-8F8F-B2CCBB06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4195425"/>
            <a:ext cx="133009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58" name="Text Box 13">
            <a:extLst>
              <a:ext uri="{FF2B5EF4-FFF2-40B4-BE49-F238E27FC236}">
                <a16:creationId xmlns:a16="http://schemas.microsoft.com/office/drawing/2014/main" id="{775DA5B0-8684-4D2C-AFDF-380F62CC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00" y="4725144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s2</a:t>
            </a:r>
          </a:p>
        </p:txBody>
      </p:sp>
      <p:sp>
        <p:nvSpPr>
          <p:cNvPr id="59" name="Text Box 13">
            <a:extLst>
              <a:ext uri="{FF2B5EF4-FFF2-40B4-BE49-F238E27FC236}">
                <a16:creationId xmlns:a16="http://schemas.microsoft.com/office/drawing/2014/main" id="{162A95DF-C4E6-4D0C-A4B4-36DC9A9C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94" y="4736834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2.000000</a:t>
            </a:r>
          </a:p>
        </p:txBody>
      </p:sp>
      <p:sp>
        <p:nvSpPr>
          <p:cNvPr id="64" name="Text Box 13">
            <a:extLst>
              <a:ext uri="{FF2B5EF4-FFF2-40B4-BE49-F238E27FC236}">
                <a16:creationId xmlns:a16="http://schemas.microsoft.com/office/drawing/2014/main" id="{D6875A90-28D4-4792-B8D3-4367A493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058" y="5229200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s3</a:t>
            </a:r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6031BDF9-A432-4C34-9F69-287890653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246" y="5240890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2.000</a:t>
            </a:r>
          </a:p>
        </p:txBody>
      </p:sp>
      <p:sp>
        <p:nvSpPr>
          <p:cNvPr id="66" name="Text Box 13">
            <a:extLst>
              <a:ext uri="{FF2B5EF4-FFF2-40B4-BE49-F238E27FC236}">
                <a16:creationId xmlns:a16="http://schemas.microsoft.com/office/drawing/2014/main" id="{429B8B4A-8C3A-443D-8F25-A9CEAC14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606" y="5763957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s4</a:t>
            </a:r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305FA71A-263B-440E-AD86-69DAEE99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94" y="5775647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0" name="Line 35">
            <a:extLst>
              <a:ext uri="{FF2B5EF4-FFF2-40B4-BE49-F238E27FC236}">
                <a16:creationId xmlns:a16="http://schemas.microsoft.com/office/drawing/2014/main" id="{8EB78BE2-CA13-42C0-9266-1605C7095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5229200"/>
            <a:ext cx="298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61" name="Text Box 38">
            <a:extLst>
              <a:ext uri="{FF2B5EF4-FFF2-40B4-BE49-F238E27FC236}">
                <a16:creationId xmlns:a16="http://schemas.microsoft.com/office/drawing/2014/main" id="{752D99F8-ABA1-4E5B-A518-D521AC1D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229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%g</a:t>
            </a:r>
          </a:p>
        </p:txBody>
      </p:sp>
      <p:sp>
        <p:nvSpPr>
          <p:cNvPr id="62" name="Text Box 39">
            <a:extLst>
              <a:ext uri="{FF2B5EF4-FFF2-40B4-BE49-F238E27FC236}">
                <a16:creationId xmlns:a16="http://schemas.microsoft.com/office/drawing/2014/main" id="{C870DA51-3CF3-4839-90EA-CC46BD0A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829" y="5262299"/>
            <a:ext cx="3482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实数转字串（实际小数位数）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21100ED7-5FF4-4427-B693-442D959B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6268013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s5</a:t>
            </a:r>
          </a:p>
        </p:txBody>
      </p:sp>
      <p:sp>
        <p:nvSpPr>
          <p:cNvPr id="68" name="Text Box 13">
            <a:extLst>
              <a:ext uri="{FF2B5EF4-FFF2-40B4-BE49-F238E27FC236}">
                <a16:creationId xmlns:a16="http://schemas.microsoft.com/office/drawing/2014/main" id="{5D06959E-47E4-45A4-A1E7-802033E0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324" y="6279703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数据：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12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 animBg="1" autoUpdateAnimBg="0"/>
      <p:bldP spid="35" grpId="0" build="p" autoUpdateAnimBg="0"/>
      <p:bldP spid="15" grpId="0" build="p"/>
      <p:bldP spid="16" grpId="0" uiExpand="1" build="p"/>
      <p:bldP spid="19" grpId="0" build="p"/>
      <p:bldP spid="2" grpId="0" animBg="1"/>
      <p:bldP spid="23" grpId="0" autoUpdateAnimBg="0"/>
      <p:bldP spid="26" grpId="0" autoUpdateAnimBg="0"/>
      <p:bldP spid="30" grpId="0"/>
      <p:bldP spid="32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build="p" autoUpdateAnimBg="0"/>
      <p:bldP spid="52" grpId="0" autoUpdateAnimBg="0"/>
      <p:bldP spid="53" grpId="0" autoUpdateAnimBg="0"/>
      <p:bldP spid="54" grpId="0" animBg="1"/>
      <p:bldP spid="56" grpId="0" build="p" bldLvl="2"/>
      <p:bldP spid="57" grpId="0" build="p" bldLvl="2"/>
      <p:bldP spid="17" grpId="0" build="p"/>
      <p:bldP spid="18" grpId="0" build="p"/>
      <p:bldP spid="58" grpId="0" build="p"/>
      <p:bldP spid="59" grpId="0" build="p"/>
      <p:bldP spid="64" grpId="0" build="p"/>
      <p:bldP spid="65" grpId="0" build="p"/>
      <p:bldP spid="66" grpId="0" build="p"/>
      <p:bldP spid="67" grpId="0" build="p"/>
      <p:bldP spid="60" grpId="0" animBg="1"/>
      <p:bldP spid="61" grpId="0" autoUpdateAnimBg="0"/>
      <p:bldP spid="62" grpId="0" autoUpdateAnimBg="0"/>
      <p:bldP spid="63" grpId="0" build="p"/>
      <p:bldP spid="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2">
            <a:extLst>
              <a:ext uri="{FF2B5EF4-FFF2-40B4-BE49-F238E27FC236}">
                <a16:creationId xmlns:a16="http://schemas.microsoft.com/office/drawing/2014/main" id="{E6CE4E96-637F-4DC8-8048-D1FF5145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764704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调试程序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251AD8-5FAB-448D-9608-D7E56160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42" y="3356162"/>
            <a:ext cx="5130316" cy="341512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B4CD2A0-F317-454F-A2B8-4CAB88084B5B}"/>
              </a:ext>
            </a:extLst>
          </p:cNvPr>
          <p:cNvSpPr/>
          <p:nvPr/>
        </p:nvSpPr>
        <p:spPr bwMode="auto">
          <a:xfrm>
            <a:off x="3997002" y="4395019"/>
            <a:ext cx="3023270" cy="504056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C4FC45-7251-4BB4-BA94-514954A44F69}"/>
              </a:ext>
            </a:extLst>
          </p:cNvPr>
          <p:cNvSpPr/>
          <p:nvPr/>
        </p:nvSpPr>
        <p:spPr>
          <a:xfrm>
            <a:off x="504205" y="1206565"/>
            <a:ext cx="8370238" cy="210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可以在控制台程序（在第十二章之前的程序都属于此类）中使用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CString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类对象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需要使用头文件：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afx.h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编译后，在连接之前，执行工程、设置命令，如下图所示设置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Microsoft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基础类：使用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MFC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作为共享的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DLL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5934E5-A076-427B-8F5D-FBC1EF4B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kumimoji="0" lang="en-US" altLang="zh-CN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97" y="980728"/>
            <a:ext cx="680409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：读程序写运行结果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0848EC62-4036-49A7-B3A6-17492D2D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9843"/>
            <a:ext cx="5112568" cy="4413516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iostream.h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afx.h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s1,s2,s3;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s1="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华电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";   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s2=s1;         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s3=s1+ 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连接：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"+ s2;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&lt;&lt;s3;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E80A8A5-6976-441E-9F70-1B066374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3933056"/>
            <a:ext cx="244923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华电连接：华电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8" grpId="0" build="p" animBg="1"/>
      <p:bldP spid="16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680409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：读程序写运行结果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0848EC62-4036-49A7-B3A6-17492D2D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46951"/>
            <a:ext cx="7200800" cy="6186309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iostream.h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afx.h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{ 	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CString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 s1,s2,s3,s4,s5;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int i1=1;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float i2=2.5;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    	s1.Format("%d",i1);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    	s2.Format("%f",i2);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s3.Format("%.3f",i2);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    	s4.Format("%g",i2);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   	 s5.Format("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数据：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%g",i1,i2);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&lt;&lt;s1&lt;&lt;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&lt;&lt;s2&lt;&lt;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&lt;&lt;s3&lt;&lt;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&lt;&lt;s4&lt;&lt;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&lt;&lt;s5;</a:t>
            </a:r>
          </a:p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E80A8A5-6976-441E-9F70-1B066374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1628800"/>
            <a:ext cx="2449235" cy="1908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2.500000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2.500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2.5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数据：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2.5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8" grpId="0" build="p" animBg="1"/>
      <p:bldP spid="16" grpId="0" build="p" animBg="1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11783</TotalTime>
  <Words>446</Words>
  <Application>Microsoft Office PowerPoint</Application>
  <PresentationFormat>全屏显示(4:3)</PresentationFormat>
  <Paragraphs>101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仿宋</vt:lpstr>
      <vt:lpstr>黑体</vt:lpstr>
      <vt:lpstr>楷体</vt:lpstr>
      <vt:lpstr>楷体_GB2312</vt:lpstr>
      <vt:lpstr>宋体</vt:lpstr>
      <vt:lpstr>幼圆</vt:lpstr>
      <vt:lpstr>Arial</vt:lpstr>
      <vt:lpstr>Times New Roman</vt:lpstr>
      <vt:lpstr>Wingdings</vt:lpstr>
      <vt:lpstr>Cdesignd</vt:lpstr>
      <vt:lpstr>使用CString类</vt:lpstr>
      <vt:lpstr>PowerPoint 演示文稿</vt:lpstr>
      <vt:lpstr>PowerPoint 演示文稿</vt:lpstr>
      <vt:lpstr>使用CString类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603</cp:revision>
  <cp:lastPrinted>2000-03-02T02:46:32Z</cp:lastPrinted>
  <dcterms:created xsi:type="dcterms:W3CDTF">2001-04-21T17:31:52Z</dcterms:created>
  <dcterms:modified xsi:type="dcterms:W3CDTF">2018-05-24T10:36:24Z</dcterms:modified>
</cp:coreProperties>
</file>