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11" r:id="rId2"/>
  </p:sldMasterIdLst>
  <p:notesMasterIdLst>
    <p:notesMasterId r:id="rId40"/>
  </p:notesMasterIdLst>
  <p:handoutMasterIdLst>
    <p:handoutMasterId r:id="rId41"/>
  </p:handoutMasterIdLst>
  <p:sldIdLst>
    <p:sldId id="411" r:id="rId3"/>
    <p:sldId id="306" r:id="rId4"/>
    <p:sldId id="372" r:id="rId5"/>
    <p:sldId id="405" r:id="rId6"/>
    <p:sldId id="370" r:id="rId7"/>
    <p:sldId id="371" r:id="rId8"/>
    <p:sldId id="317" r:id="rId9"/>
    <p:sldId id="404" r:id="rId10"/>
    <p:sldId id="309" r:id="rId11"/>
    <p:sldId id="310" r:id="rId12"/>
    <p:sldId id="311" r:id="rId13"/>
    <p:sldId id="392" r:id="rId14"/>
    <p:sldId id="312" r:id="rId15"/>
    <p:sldId id="320" r:id="rId16"/>
    <p:sldId id="394" r:id="rId17"/>
    <p:sldId id="397" r:id="rId18"/>
    <p:sldId id="375" r:id="rId19"/>
    <p:sldId id="376" r:id="rId20"/>
    <p:sldId id="377" r:id="rId21"/>
    <p:sldId id="395" r:id="rId22"/>
    <p:sldId id="396" r:id="rId23"/>
    <p:sldId id="406" r:id="rId24"/>
    <p:sldId id="373" r:id="rId25"/>
    <p:sldId id="374" r:id="rId26"/>
    <p:sldId id="378" r:id="rId27"/>
    <p:sldId id="379" r:id="rId28"/>
    <p:sldId id="407" r:id="rId29"/>
    <p:sldId id="408" r:id="rId30"/>
    <p:sldId id="402" r:id="rId31"/>
    <p:sldId id="398" r:id="rId32"/>
    <p:sldId id="399" r:id="rId33"/>
    <p:sldId id="400" r:id="rId34"/>
    <p:sldId id="401" r:id="rId35"/>
    <p:sldId id="403" r:id="rId36"/>
    <p:sldId id="386" r:id="rId37"/>
    <p:sldId id="387" r:id="rId38"/>
    <p:sldId id="412" r:id="rId39"/>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660033"/>
    <a:srgbClr val="990033"/>
    <a:srgbClr val="FF0000"/>
    <a:srgbClr val="FF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34" autoAdjust="0"/>
  </p:normalViewPr>
  <p:slideViewPr>
    <p:cSldViewPr>
      <p:cViewPr>
        <p:scale>
          <a:sx n="75" d="100"/>
          <a:sy n="75" d="100"/>
        </p:scale>
        <p:origin x="-780"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3795"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3796"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3797"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86A5AE4C-28D4-473F-9A26-B1E7E0A6AFB0}" type="slidenum">
              <a:rPr lang="en-US" altLang="zh-CN"/>
              <a:pPr>
                <a:defRPr/>
              </a:pPr>
              <a:t>‹#›</a:t>
            </a:fld>
            <a:endParaRPr lang="en-US" altLang="zh-CN"/>
          </a:p>
        </p:txBody>
      </p:sp>
    </p:spTree>
    <p:extLst>
      <p:ext uri="{BB962C8B-B14F-4D97-AF65-F5344CB8AC3E}">
        <p14:creationId xmlns:p14="http://schemas.microsoft.com/office/powerpoint/2010/main" val="102362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157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77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1577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E8A536B9-246E-4739-B320-83E0D52820F9}" type="slidenum">
              <a:rPr lang="en-US" altLang="zh-CN"/>
              <a:pPr>
                <a:defRPr/>
              </a:pPr>
              <a:t>‹#›</a:t>
            </a:fld>
            <a:endParaRPr lang="en-US" altLang="zh-CN"/>
          </a:p>
        </p:txBody>
      </p:sp>
    </p:spTree>
    <p:extLst>
      <p:ext uri="{BB962C8B-B14F-4D97-AF65-F5344CB8AC3E}">
        <p14:creationId xmlns:p14="http://schemas.microsoft.com/office/powerpoint/2010/main" val="3450685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61D73221-EAE2-4381-BCA4-E3686FE37135}" type="slidenum">
              <a:rPr lang="en-US" altLang="zh-CN" smtClean="0"/>
              <a:pPr algn="r" eaLnBrk="1" hangingPunct="1">
                <a:spcBef>
                  <a:spcPct val="0"/>
                </a:spcBef>
              </a:pPr>
              <a:t>5</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zh-CN" altLang="en-US" dirty="0" smtClean="0">
                <a:ea typeface="宋体" charset="-122"/>
              </a:rPr>
              <a:t>非客户区：程序图标、标题栏、菜单栏、左右两个框和地下的状态栏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BC610B2F-96AA-43E7-868D-2FEE664E94F1}" type="slidenum">
              <a:rPr lang="en-US" altLang="zh-CN" smtClean="0"/>
              <a:pPr algn="r" eaLnBrk="1" hangingPunct="1">
                <a:spcBef>
                  <a:spcPct val="0"/>
                </a:spcBef>
              </a:pPr>
              <a:t>16</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zh-CN" altLang="en-US" smtClean="0">
                <a:ea typeface="宋体" charset="-122"/>
              </a:rPr>
              <a:t>消息的产生来源于系统事情</a:t>
            </a:r>
            <a:r>
              <a:rPr lang="en-US" altLang="zh-CN" smtClean="0">
                <a:ea typeface="宋体" charset="-122"/>
              </a:rPr>
              <a:t>(</a:t>
            </a:r>
            <a:r>
              <a:rPr lang="zh-CN" altLang="en-US" smtClean="0">
                <a:ea typeface="宋体" charset="-122"/>
              </a:rPr>
              <a:t>包括计时器事件</a:t>
            </a:r>
            <a:r>
              <a:rPr lang="en-US" altLang="zh-CN" smtClean="0">
                <a:ea typeface="宋体" charset="-122"/>
              </a:rPr>
              <a:t>)</a:t>
            </a:r>
            <a:r>
              <a:rPr lang="zh-CN" altLang="en-US" smtClean="0">
                <a:ea typeface="宋体" charset="-122"/>
              </a:rPr>
              <a:t>和用户事情</a:t>
            </a:r>
            <a:r>
              <a:rPr lang="en-US" altLang="zh-CN" smtClean="0">
                <a:ea typeface="宋体" charset="-122"/>
              </a:rPr>
              <a:t>,Windows</a:t>
            </a:r>
            <a:r>
              <a:rPr lang="zh-CN" altLang="en-US" smtClean="0">
                <a:ea typeface="宋体" charset="-122"/>
              </a:rPr>
              <a:t>用消息来调入和关闭</a:t>
            </a:r>
            <a:r>
              <a:rPr lang="en-US" altLang="zh-CN" smtClean="0">
                <a:ea typeface="宋体" charset="-122"/>
              </a:rPr>
              <a:t>(</a:t>
            </a:r>
            <a:r>
              <a:rPr lang="zh-CN" altLang="en-US" smtClean="0">
                <a:ea typeface="宋体" charset="-122"/>
              </a:rPr>
              <a:t>还有其它处理</a:t>
            </a:r>
            <a:r>
              <a:rPr lang="en-US" altLang="zh-CN" smtClean="0">
                <a:ea typeface="宋体" charset="-122"/>
              </a:rPr>
              <a:t>,</a:t>
            </a:r>
            <a:r>
              <a:rPr lang="zh-CN" altLang="en-US" smtClean="0">
                <a:ea typeface="宋体" charset="-122"/>
              </a:rPr>
              <a:t>如绘制一个窗口等</a:t>
            </a:r>
            <a:r>
              <a:rPr lang="en-US" altLang="zh-CN" smtClean="0">
                <a:ea typeface="宋体" charset="-122"/>
              </a:rPr>
              <a:t>)</a:t>
            </a:r>
            <a:r>
              <a:rPr lang="zh-CN" altLang="en-US" smtClean="0">
                <a:ea typeface="宋体" charset="-122"/>
              </a:rPr>
              <a:t>应用程序</a:t>
            </a:r>
            <a:r>
              <a:rPr lang="en-US" altLang="zh-CN" smtClean="0">
                <a:ea typeface="宋体" charset="-122"/>
              </a:rPr>
              <a:t>,</a:t>
            </a:r>
            <a:r>
              <a:rPr lang="zh-CN" altLang="en-US" smtClean="0">
                <a:ea typeface="宋体" charset="-122"/>
              </a:rPr>
              <a:t>一个典型表现是在关机操作中，</a:t>
            </a:r>
            <a:r>
              <a:rPr lang="en-US" altLang="zh-CN" smtClean="0">
                <a:ea typeface="宋体" charset="-122"/>
              </a:rPr>
              <a:t>Windows</a:t>
            </a:r>
            <a:r>
              <a:rPr lang="zh-CN" altLang="en-US" smtClean="0">
                <a:ea typeface="宋体" charset="-122"/>
              </a:rPr>
              <a:t>发一个关机的消息给所有正在运行的应用程序，告知它们退出内存，此时，应用程序用回应消息的方法来响应</a:t>
            </a:r>
            <a:r>
              <a:rPr lang="en-US" altLang="zh-CN" smtClean="0">
                <a:ea typeface="宋体" charset="-122"/>
              </a:rPr>
              <a:t>OS</a:t>
            </a:r>
            <a:r>
              <a:rPr lang="zh-CN" altLang="en-US" smtClean="0">
                <a:ea typeface="宋体" charset="-122"/>
              </a:rPr>
              <a:t>，因此，消息是应用程序与</a:t>
            </a:r>
            <a:r>
              <a:rPr lang="en-US" altLang="zh-CN" smtClean="0">
                <a:ea typeface="宋体" charset="-122"/>
              </a:rPr>
              <a:t>WinOS</a:t>
            </a:r>
            <a:r>
              <a:rPr lang="zh-CN" altLang="en-US" smtClean="0">
                <a:ea typeface="宋体" charset="-122"/>
              </a:rPr>
              <a:t>交互的手段</a:t>
            </a:r>
            <a:r>
              <a:rPr lang="en-US" altLang="zh-CN" smtClean="0">
                <a:ea typeface="宋体"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C7425C75-0D0A-4E13-9CAB-9273F7C66673}" type="slidenum">
              <a:rPr lang="en-US" altLang="zh-CN" smtClean="0"/>
              <a:pPr algn="r" eaLnBrk="1" hangingPunct="1">
                <a:spcBef>
                  <a:spcPct val="0"/>
                </a:spcBef>
              </a:pPr>
              <a:t>17</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zh-CN" altLang="en-US" smtClean="0">
                <a:ea typeface="宋体" charset="-122"/>
              </a:rPr>
              <a:t>函数都是</a:t>
            </a:r>
            <a:r>
              <a:rPr lang="en-US" altLang="zh-CN" smtClean="0">
                <a:ea typeface="宋体" charset="-122"/>
              </a:rPr>
              <a:t>API</a:t>
            </a:r>
            <a:r>
              <a:rPr lang="zh-CN" altLang="en-US" smtClean="0">
                <a:ea typeface="宋体" charset="-122"/>
              </a:rPr>
              <a:t>函数</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98AE148C-B59B-404E-88A0-EECF4637974D}" type="slidenum">
              <a:rPr lang="en-US" altLang="zh-CN" smtClean="0"/>
              <a:pPr algn="r" eaLnBrk="1" hangingPunct="1">
                <a:spcBef>
                  <a:spcPct val="0"/>
                </a:spcBef>
              </a:pPr>
              <a:t>19</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ea typeface="宋体" charset="-122"/>
              </a:rPr>
              <a:t>四个参数：窗口句柄、消息名称、消息的两个参数。</a:t>
            </a:r>
          </a:p>
          <a:p>
            <a:pPr eaLnBrk="1" hangingPunct="1"/>
            <a:r>
              <a:rPr kumimoji="0" lang="zh-CN" altLang="en-US" b="1" smtClean="0">
                <a:ea typeface="宋体" charset="-122"/>
              </a:rPr>
              <a:t>在</a:t>
            </a:r>
            <a:r>
              <a:rPr kumimoji="0" lang="en-US" altLang="zh-CN" b="1" smtClean="0">
                <a:ea typeface="宋体" charset="-122"/>
              </a:rPr>
              <a:t>Windows</a:t>
            </a:r>
            <a:r>
              <a:rPr kumimoji="0" lang="zh-CN" altLang="en-US" b="1" smtClean="0">
                <a:ea typeface="宋体" charset="-122"/>
              </a:rPr>
              <a:t>程序中有各种各样的资源（如窗口、图标、光标），系统在创建这些资源时会为它们分配内存，并返回标识这些资源的标识号，即句柄。句柄是一个</a:t>
            </a:r>
            <a:r>
              <a:rPr kumimoji="0" lang="en-US" altLang="zh-CN" b="1" smtClean="0">
                <a:ea typeface="宋体" charset="-122"/>
              </a:rPr>
              <a:t>4</a:t>
            </a:r>
            <a:r>
              <a:rPr kumimoji="0" lang="zh-CN" altLang="en-US" b="1" smtClean="0">
                <a:ea typeface="宋体" charset="-122"/>
              </a:rPr>
              <a:t>字节长的数值。</a:t>
            </a:r>
          </a:p>
          <a:p>
            <a:pPr eaLnBrk="1" hangingPunct="1"/>
            <a:r>
              <a:rPr kumimoji="0" lang="zh-CN" altLang="en-US" b="1" smtClean="0">
                <a:ea typeface="宋体" charset="-122"/>
              </a:rPr>
              <a:t>应用程序中可以通过句柄访问相应的资源。</a:t>
            </a:r>
          </a:p>
          <a:p>
            <a:pPr eaLnBrk="1" hangingPunct="1"/>
            <a:endParaRPr lang="en-US"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F036728-443E-4737-9503-E124B1FC6111}" type="slidenum">
              <a:rPr lang="en-US" altLang="zh-CN" smtClean="0"/>
              <a:pPr algn="r" eaLnBrk="1" hangingPunct="1">
                <a:spcBef>
                  <a:spcPct val="0"/>
                </a:spcBef>
              </a:pPr>
              <a:t>24</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zh-CN" smtClean="0">
                <a:ea typeface="宋体" charset="-122"/>
              </a:rPr>
              <a:t>MFC</a:t>
            </a:r>
            <a:r>
              <a:rPr lang="zh-CN" altLang="en-US" smtClean="0">
                <a:ea typeface="宋体" charset="-122"/>
              </a:rPr>
              <a:t>类库，编程容易了，弊端不好理解</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6AF48FF-3804-4F65-91FE-9565671FB1CA}" type="slidenum">
              <a:rPr lang="en-US" altLang="zh-CN" smtClean="0"/>
              <a:pPr algn="r" eaLnBrk="1" hangingPunct="1">
                <a:spcBef>
                  <a:spcPct val="0"/>
                </a:spcBef>
              </a:pPr>
              <a:t>25</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smtClean="0">
                <a:ea typeface="宋体" charset="-122"/>
              </a:rPr>
              <a:t>所有能够进行消息处理的类都是基于</a:t>
            </a:r>
            <a:r>
              <a:rPr lang="en-US" altLang="zh-CN" smtClean="0">
                <a:ea typeface="宋体" charset="-122"/>
              </a:rPr>
              <a:t>CCmdTarget</a:t>
            </a:r>
            <a:r>
              <a:rPr lang="zh-CN" altLang="en-US" smtClean="0">
                <a:ea typeface="宋体" charset="-122"/>
              </a:rPr>
              <a:t>类的，也就是说</a:t>
            </a:r>
            <a:r>
              <a:rPr lang="en-US" altLang="zh-CN" smtClean="0">
                <a:ea typeface="宋体" charset="-122"/>
              </a:rPr>
              <a:t>CCmdTarget</a:t>
            </a:r>
            <a:r>
              <a:rPr lang="zh-CN" altLang="en-US" smtClean="0">
                <a:ea typeface="宋体" charset="-122"/>
              </a:rPr>
              <a:t>类是所有可以进行消息处理类的父类。</a:t>
            </a:r>
            <a:r>
              <a:rPr lang="en-US" altLang="zh-CN" smtClean="0">
                <a:ea typeface="宋体" charset="-122"/>
              </a:rPr>
              <a:t>CCmdTarget</a:t>
            </a:r>
            <a:r>
              <a:rPr lang="zh-CN" altLang="en-US" smtClean="0">
                <a:ea typeface="宋体" charset="-122"/>
              </a:rPr>
              <a:t>类是</a:t>
            </a:r>
            <a:r>
              <a:rPr lang="en-US" altLang="zh-CN" smtClean="0">
                <a:ea typeface="宋体" charset="-122"/>
              </a:rPr>
              <a:t>MFC</a:t>
            </a:r>
            <a:r>
              <a:rPr lang="zh-CN" altLang="en-US" smtClean="0">
                <a:ea typeface="宋体" charset="-122"/>
              </a:rPr>
              <a:t>处理命令消息的基础和核心</a:t>
            </a:r>
          </a:p>
          <a:p>
            <a:pPr eaLnBrk="1" hangingPunct="1"/>
            <a:r>
              <a:rPr lang="zh-CN" altLang="en-US" smtClean="0">
                <a:ea typeface="宋体" charset="-122"/>
              </a:rPr>
              <a:t>高层类提供一般的功能，底层类实现更具体的功能。</a:t>
            </a:r>
          </a:p>
          <a:p>
            <a:pPr eaLnBrk="1" hangingPunct="1"/>
            <a:r>
              <a:rPr lang="en-US" altLang="zh-CN" smtClean="0">
                <a:ea typeface="宋体" charset="-122"/>
              </a:rPr>
              <a:t>CWnd</a:t>
            </a:r>
            <a:r>
              <a:rPr lang="zh-CN" altLang="en-US" smtClean="0">
                <a:ea typeface="宋体" charset="-122"/>
              </a:rPr>
              <a:t>类实现了</a:t>
            </a:r>
            <a:r>
              <a:rPr lang="en-US" altLang="zh-CN" smtClean="0">
                <a:ea typeface="宋体" charset="-122"/>
              </a:rPr>
              <a:t>Windows</a:t>
            </a:r>
            <a:r>
              <a:rPr lang="zh-CN" altLang="en-US" smtClean="0">
                <a:ea typeface="宋体" charset="-122"/>
              </a:rPr>
              <a:t>窗口中大多数常用的功能。比如窗口创建、销毁窗口、使用菜单、绘图，</a:t>
            </a:r>
            <a:r>
              <a:rPr lang="en-US" altLang="zh-CN" smtClean="0">
                <a:ea typeface="宋体" charset="-122"/>
              </a:rPr>
              <a:t>CDialog</a:t>
            </a:r>
            <a:r>
              <a:rPr lang="zh-CN" altLang="en-US" smtClean="0">
                <a:ea typeface="宋体" charset="-122"/>
              </a:rPr>
              <a:t>继承了</a:t>
            </a:r>
            <a:r>
              <a:rPr lang="en-US" altLang="zh-CN" smtClean="0">
                <a:ea typeface="宋体" charset="-122"/>
              </a:rPr>
              <a:t>CWnd</a:t>
            </a:r>
            <a:r>
              <a:rPr lang="zh-CN" altLang="en-US" smtClean="0">
                <a:ea typeface="宋体" charset="-122"/>
              </a:rPr>
              <a:t>的功能，另外添加了对话框的一些功能。比如创建并显示对话框，关闭对话框</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6D4DD9C-7D94-45C2-BBF9-9B2E39B713B0}" type="slidenum">
              <a:rPr lang="en-US" altLang="zh-CN" smtClean="0"/>
              <a:pPr algn="r" eaLnBrk="1" hangingPunct="1">
                <a:spcBef>
                  <a:spcPct val="0"/>
                </a:spcBef>
              </a:pPr>
              <a:t>29</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smtClean="0">
                <a:ea typeface="宋体" charset="-122"/>
              </a:rPr>
              <a:t>类名中蓝色部分随着工程名的不同而不同</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D59764F2-4BD7-42C7-8640-1C6822B4816A}" type="slidenum">
              <a:rPr lang="en-US" altLang="zh-CN" smtClean="0"/>
              <a:pPr algn="r" eaLnBrk="1" hangingPunct="1">
                <a:spcBef>
                  <a:spcPct val="0"/>
                </a:spcBef>
              </a:pPr>
              <a:t>7</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smtClean="0">
                <a:ea typeface="宋体" charset="-122"/>
              </a:rPr>
              <a:t>想让操作系统做什么事情，可以通过调用相应的</a:t>
            </a:r>
            <a:r>
              <a:rPr lang="en-US" altLang="zh-CN" smtClean="0">
                <a:ea typeface="宋体" charset="-122"/>
              </a:rPr>
              <a:t>API</a:t>
            </a:r>
            <a:r>
              <a:rPr lang="zh-CN" altLang="en-US" smtClean="0">
                <a:ea typeface="宋体" charset="-122"/>
              </a:rPr>
              <a:t>函数。</a:t>
            </a:r>
          </a:p>
          <a:p>
            <a:pPr eaLnBrk="1" hangingPunct="1"/>
            <a:r>
              <a:rPr lang="zh-CN" altLang="en-US" smtClean="0">
                <a:ea typeface="宋体" charset="-122"/>
              </a:rPr>
              <a:t>操作系统是位于硬件之上的第一层软件，管理者计算机的所有软硬件资源，其它软件都是建立在操作系统之上的。因此操作提供的是最底层的服务，最基本的，其它软件都是通过</a:t>
            </a:r>
            <a:r>
              <a:rPr lang="en-US" altLang="zh-CN" smtClean="0">
                <a:ea typeface="宋体" charset="-122"/>
              </a:rPr>
              <a:t>API</a:t>
            </a:r>
            <a:r>
              <a:rPr lang="zh-CN" altLang="en-US" smtClean="0">
                <a:ea typeface="宋体" charset="-122"/>
              </a:rPr>
              <a:t>函数来完成工作。</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1E8A981C-3B07-4696-B57B-5DAE3FD2BECD}" type="slidenum">
              <a:rPr lang="en-US" altLang="zh-CN" smtClean="0"/>
              <a:pPr algn="r" eaLnBrk="1" hangingPunct="1">
                <a:spcBef>
                  <a:spcPct val="0"/>
                </a:spcBef>
              </a:pPr>
              <a:t>9</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zh-CN" altLang="en-US" smtClean="0">
                <a:ea typeface="宋体" charset="-122"/>
              </a:rPr>
              <a:t>消息是应用程序与操作系统之间交互的手段，比如关机时，操作系统会向所有正在运行的应用程序发送一个关机的消息，告知它们退出内存。应用程序用回应消息的方式响应操作系统。</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3FE8D6A8-F0E4-40F3-BD44-3C81BE7CD879}" type="slidenum">
              <a:rPr lang="en-US" altLang="zh-CN" smtClean="0"/>
              <a:pPr algn="r" eaLnBrk="1" hangingPunct="1">
                <a:spcBef>
                  <a:spcPct val="0"/>
                </a:spcBef>
              </a:pPr>
              <a:t>10</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zh-CN" altLang="en-US" smtClean="0">
                <a:ea typeface="宋体" charset="-122"/>
              </a:rPr>
              <a:t>类似食堂师傅打饭</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4EA2D4F2-64EE-4AC6-BABE-7E102D621012}" type="slidenum">
              <a:rPr lang="en-US" altLang="zh-CN" smtClean="0"/>
              <a:pPr algn="r" eaLnBrk="1" hangingPunct="1">
                <a:spcBef>
                  <a:spcPct val="0"/>
                </a:spcBef>
              </a:pPr>
              <a:t>11</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zh-CN" altLang="en-US" smtClean="0">
                <a:ea typeface="宋体" charset="-122"/>
              </a:rPr>
              <a:t>消息既可以由用户的操作引发，也可以由应用程序产生，当然</a:t>
            </a:r>
            <a:r>
              <a:rPr lang="en-US" altLang="zh-CN" smtClean="0">
                <a:ea typeface="宋体" charset="-122"/>
              </a:rPr>
              <a:t>Windows</a:t>
            </a:r>
            <a:r>
              <a:rPr lang="zh-CN" altLang="en-US" smtClean="0">
                <a:ea typeface="宋体" charset="-122"/>
              </a:rPr>
              <a:t>本身也能发出消息，</a:t>
            </a:r>
            <a:r>
              <a:rPr lang="en-US" altLang="zh-CN" smtClean="0">
                <a:ea typeface="宋体" charset="-122"/>
              </a:rPr>
              <a:t>Windows</a:t>
            </a:r>
            <a:r>
              <a:rPr lang="zh-CN" altLang="en-US" smtClean="0">
                <a:ea typeface="宋体" charset="-122"/>
              </a:rPr>
              <a:t>程序的消息来源有四种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4545D37E-81F7-4320-ABA9-E618F86D8FE7}" type="slidenum">
              <a:rPr lang="en-US" altLang="zh-CN" smtClean="0"/>
              <a:pPr algn="r" eaLnBrk="1" hangingPunct="1">
                <a:spcBef>
                  <a:spcPct val="0"/>
                </a:spcBef>
              </a:pPr>
              <a:t>12</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smtClean="0">
                <a:ea typeface="宋体" charset="-122"/>
              </a:rPr>
              <a:t>当用户进行了输入或是窗口的状态发生改变时系统都会发送消息到某一个窗口。</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E2594F6F-6B2D-4709-A7C6-657473C88DE2}" type="slidenum">
              <a:rPr lang="en-US" altLang="zh-CN" smtClean="0"/>
              <a:pPr algn="r" eaLnBrk="1" hangingPunct="1">
                <a:spcBef>
                  <a:spcPct val="0"/>
                </a:spcBef>
              </a:pPr>
              <a:t>13</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zh-CN" altLang="en-US" smtClean="0">
                <a:ea typeface="宋体" charset="-122"/>
              </a:rPr>
              <a:t>窗口消息：与窗口的内部运作有关，如创建窗口，绘制窗口，销毁窗口等。可以是一般的窗口，可以是 </a:t>
            </a:r>
            <a:r>
              <a:rPr lang="en-US" altLang="zh-CN" smtClean="0">
                <a:ea typeface="宋体" charset="-122"/>
              </a:rPr>
              <a:t>Dialog,</a:t>
            </a:r>
            <a:r>
              <a:rPr lang="zh-CN" altLang="en-US" smtClean="0">
                <a:ea typeface="宋体" charset="-122"/>
              </a:rPr>
              <a:t>控件等。</a:t>
            </a:r>
            <a:br>
              <a:rPr lang="zh-CN" altLang="en-US" smtClean="0">
                <a:ea typeface="宋体" charset="-122"/>
              </a:rPr>
            </a:br>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8381E3B0-D604-4017-A593-72A04B0CE7F9}" type="slidenum">
              <a:rPr lang="en-US" altLang="zh-CN" smtClean="0"/>
              <a:pPr algn="r" eaLnBrk="1" hangingPunct="1">
                <a:spcBef>
                  <a:spcPct val="0"/>
                </a:spcBef>
              </a:pPr>
              <a:t>14</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zh-CN" altLang="en-US" smtClean="0">
                <a:ea typeface="宋体" charset="-122"/>
              </a:rPr>
              <a:t>在操作过程中往往会产生很多消息</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A0ECE7AE-1386-45A9-9F9D-E473C5A89E67}" type="slidenum">
              <a:rPr lang="en-US" altLang="zh-CN" smtClean="0"/>
              <a:pPr algn="r" eaLnBrk="1" hangingPunct="1">
                <a:spcBef>
                  <a:spcPct val="0"/>
                </a:spcBef>
              </a:pPr>
              <a:t>15</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zh-CN" altLang="en-US" smtClean="0">
                <a:ea typeface="宋体" charset="-122"/>
              </a:rPr>
              <a:t>消息的产生来源于系统事情</a:t>
            </a:r>
            <a:r>
              <a:rPr lang="en-US" altLang="zh-CN" smtClean="0">
                <a:ea typeface="宋体" charset="-122"/>
              </a:rPr>
              <a:t>(</a:t>
            </a:r>
            <a:r>
              <a:rPr lang="zh-CN" altLang="en-US" smtClean="0">
                <a:ea typeface="宋体" charset="-122"/>
              </a:rPr>
              <a:t>包括计时器事件</a:t>
            </a:r>
            <a:r>
              <a:rPr lang="en-US" altLang="zh-CN" smtClean="0">
                <a:ea typeface="宋体" charset="-122"/>
              </a:rPr>
              <a:t>)</a:t>
            </a:r>
            <a:r>
              <a:rPr lang="zh-CN" altLang="en-US" smtClean="0">
                <a:ea typeface="宋体" charset="-122"/>
              </a:rPr>
              <a:t>和用户事情</a:t>
            </a:r>
            <a:r>
              <a:rPr lang="en-US" altLang="zh-CN" smtClean="0">
                <a:ea typeface="宋体" charset="-122"/>
              </a:rPr>
              <a:t>,Windows</a:t>
            </a:r>
            <a:r>
              <a:rPr lang="zh-CN" altLang="en-US" smtClean="0">
                <a:ea typeface="宋体" charset="-122"/>
              </a:rPr>
              <a:t>用消息来调入和关闭</a:t>
            </a:r>
            <a:r>
              <a:rPr lang="en-US" altLang="zh-CN" smtClean="0">
                <a:ea typeface="宋体" charset="-122"/>
              </a:rPr>
              <a:t>(</a:t>
            </a:r>
            <a:r>
              <a:rPr lang="zh-CN" altLang="en-US" smtClean="0">
                <a:ea typeface="宋体" charset="-122"/>
              </a:rPr>
              <a:t>还有其它处理</a:t>
            </a:r>
            <a:r>
              <a:rPr lang="en-US" altLang="zh-CN" smtClean="0">
                <a:ea typeface="宋体" charset="-122"/>
              </a:rPr>
              <a:t>,</a:t>
            </a:r>
            <a:r>
              <a:rPr lang="zh-CN" altLang="en-US" smtClean="0">
                <a:ea typeface="宋体" charset="-122"/>
              </a:rPr>
              <a:t>如绘制一个窗口等</a:t>
            </a:r>
            <a:r>
              <a:rPr lang="en-US" altLang="zh-CN" smtClean="0">
                <a:ea typeface="宋体" charset="-122"/>
              </a:rPr>
              <a:t>)</a:t>
            </a:r>
            <a:r>
              <a:rPr lang="zh-CN" altLang="en-US" smtClean="0">
                <a:ea typeface="宋体" charset="-122"/>
              </a:rPr>
              <a:t>应用程序</a:t>
            </a:r>
            <a:r>
              <a:rPr lang="en-US" altLang="zh-CN" smtClean="0">
                <a:ea typeface="宋体" charset="-122"/>
              </a:rPr>
              <a:t>,</a:t>
            </a:r>
            <a:r>
              <a:rPr lang="zh-CN" altLang="en-US" smtClean="0">
                <a:ea typeface="宋体" charset="-122"/>
              </a:rPr>
              <a:t>一个典型表现是在关机操作中，</a:t>
            </a:r>
            <a:r>
              <a:rPr lang="en-US" altLang="zh-CN" smtClean="0">
                <a:ea typeface="宋体" charset="-122"/>
              </a:rPr>
              <a:t>Windows</a:t>
            </a:r>
            <a:r>
              <a:rPr lang="zh-CN" altLang="en-US" smtClean="0">
                <a:ea typeface="宋体" charset="-122"/>
              </a:rPr>
              <a:t>发一个关机的消息给所有正在运行的应用程序，告知它们退出内存，此时，应用程序用回应消息的方法来响应</a:t>
            </a:r>
            <a:r>
              <a:rPr lang="en-US" altLang="zh-CN" smtClean="0">
                <a:ea typeface="宋体" charset="-122"/>
              </a:rPr>
              <a:t>OS</a:t>
            </a:r>
            <a:r>
              <a:rPr lang="zh-CN" altLang="en-US" smtClean="0">
                <a:ea typeface="宋体" charset="-122"/>
              </a:rPr>
              <a:t>，因此，消息是应用程序与</a:t>
            </a:r>
            <a:r>
              <a:rPr lang="en-US" altLang="zh-CN" smtClean="0">
                <a:ea typeface="宋体" charset="-122"/>
              </a:rPr>
              <a:t>WinOS</a:t>
            </a:r>
            <a:r>
              <a:rPr lang="zh-CN" altLang="en-US" smtClean="0">
                <a:ea typeface="宋体" charset="-122"/>
              </a:rPr>
              <a:t>交互的手段</a:t>
            </a:r>
            <a:r>
              <a:rPr lang="en-US" altLang="zh-CN" smtClean="0">
                <a:ea typeface="宋体"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5"/>
              <p:cNvSpPr>
                <a:spLocks noChangeArrowheads="1"/>
              </p:cNvSpPr>
              <p:nvPr/>
            </p:nvSpPr>
            <p:spPr bwMode="auto">
              <a:xfrm>
                <a:off x="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 name="Rectangle 6"/>
              <p:cNvSpPr>
                <a:spLocks noChangeArrowheads="1"/>
              </p:cNvSpPr>
              <p:nvPr/>
            </p:nvSpPr>
            <p:spPr bwMode="auto">
              <a:xfrm>
                <a:off x="1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7"/>
              <p:cNvSpPr>
                <a:spLocks noChangeArrowheads="1"/>
              </p:cNvSpPr>
              <p:nvPr/>
            </p:nvSpPr>
            <p:spPr bwMode="auto">
              <a:xfrm>
                <a:off x="2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2" name="Rectangle 8"/>
              <p:cNvSpPr>
                <a:spLocks noChangeArrowheads="1"/>
              </p:cNvSpPr>
              <p:nvPr/>
            </p:nvSpPr>
            <p:spPr bwMode="auto">
              <a:xfrm>
                <a:off x="3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9"/>
              <p:cNvSpPr>
                <a:spLocks noChangeArrowheads="1"/>
              </p:cNvSpPr>
              <p:nvPr/>
            </p:nvSpPr>
            <p:spPr bwMode="auto">
              <a:xfrm>
                <a:off x="4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4" name="Rectangle 10"/>
              <p:cNvSpPr>
                <a:spLocks noChangeArrowheads="1"/>
              </p:cNvSpPr>
              <p:nvPr/>
            </p:nvSpPr>
            <p:spPr bwMode="auto">
              <a:xfrm>
                <a:off x="5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5" name="Rectangle 11"/>
              <p:cNvSpPr>
                <a:spLocks noChangeArrowheads="1"/>
              </p:cNvSpPr>
              <p:nvPr/>
            </p:nvSpPr>
            <p:spPr bwMode="auto">
              <a:xfrm>
                <a:off x="6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6" name="Rectangle 12"/>
              <p:cNvSpPr>
                <a:spLocks noChangeArrowheads="1"/>
              </p:cNvSpPr>
              <p:nvPr/>
            </p:nvSpPr>
            <p:spPr bwMode="auto">
              <a:xfrm>
                <a:off x="7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7" name="Rectangle 13"/>
              <p:cNvSpPr>
                <a:spLocks noChangeArrowheads="1"/>
              </p:cNvSpPr>
              <p:nvPr/>
            </p:nvSpPr>
            <p:spPr bwMode="auto">
              <a:xfrm>
                <a:off x="8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8" name="Rectangle 14"/>
              <p:cNvSpPr>
                <a:spLocks noChangeArrowheads="1"/>
              </p:cNvSpPr>
              <p:nvPr/>
            </p:nvSpPr>
            <p:spPr bwMode="auto">
              <a:xfrm>
                <a:off x="95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9" name="Rectangle 15"/>
              <p:cNvSpPr>
                <a:spLocks noChangeArrowheads="1"/>
              </p:cNvSpPr>
              <p:nvPr/>
            </p:nvSpPr>
            <p:spPr bwMode="auto">
              <a:xfrm>
                <a:off x="105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0" name="Rectangle 16"/>
              <p:cNvSpPr>
                <a:spLocks noChangeArrowheads="1"/>
              </p:cNvSpPr>
              <p:nvPr/>
            </p:nvSpPr>
            <p:spPr bwMode="auto">
              <a:xfrm>
                <a:off x="115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1" name="Rectangle 17"/>
              <p:cNvSpPr>
                <a:spLocks noChangeArrowheads="1"/>
              </p:cNvSpPr>
              <p:nvPr/>
            </p:nvSpPr>
            <p:spPr bwMode="auto">
              <a:xfrm>
                <a:off x="124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2" name="Rectangle 18"/>
              <p:cNvSpPr>
                <a:spLocks noChangeArrowheads="1"/>
              </p:cNvSpPr>
              <p:nvPr/>
            </p:nvSpPr>
            <p:spPr bwMode="auto">
              <a:xfrm>
                <a:off x="134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3" name="Rectangle 19"/>
              <p:cNvSpPr>
                <a:spLocks noChangeArrowheads="1"/>
              </p:cNvSpPr>
              <p:nvPr/>
            </p:nvSpPr>
            <p:spPr bwMode="auto">
              <a:xfrm>
                <a:off x="143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4" name="Rectangle 20"/>
              <p:cNvSpPr>
                <a:spLocks noChangeArrowheads="1"/>
              </p:cNvSpPr>
              <p:nvPr/>
            </p:nvSpPr>
            <p:spPr bwMode="auto">
              <a:xfrm>
                <a:off x="153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5" name="Rectangle 21"/>
              <p:cNvSpPr>
                <a:spLocks noChangeArrowheads="1"/>
              </p:cNvSpPr>
              <p:nvPr/>
            </p:nvSpPr>
            <p:spPr bwMode="auto">
              <a:xfrm>
                <a:off x="163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6" name="Rectangle 22"/>
              <p:cNvSpPr>
                <a:spLocks noChangeArrowheads="1"/>
              </p:cNvSpPr>
              <p:nvPr/>
            </p:nvSpPr>
            <p:spPr bwMode="auto">
              <a:xfrm>
                <a:off x="172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7" name="Rectangle 23"/>
              <p:cNvSpPr>
                <a:spLocks noChangeArrowheads="1"/>
              </p:cNvSpPr>
              <p:nvPr/>
            </p:nvSpPr>
            <p:spPr bwMode="auto">
              <a:xfrm>
                <a:off x="182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8" name="Rectangle 24"/>
              <p:cNvSpPr>
                <a:spLocks noChangeArrowheads="1"/>
              </p:cNvSpPr>
              <p:nvPr/>
            </p:nvSpPr>
            <p:spPr bwMode="auto">
              <a:xfrm>
                <a:off x="191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9" name="Rectangle 25"/>
              <p:cNvSpPr>
                <a:spLocks noChangeArrowheads="1"/>
              </p:cNvSpPr>
              <p:nvPr/>
            </p:nvSpPr>
            <p:spPr bwMode="auto">
              <a:xfrm>
                <a:off x="201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0" name="Rectangle 26"/>
              <p:cNvSpPr>
                <a:spLocks noChangeArrowheads="1"/>
              </p:cNvSpPr>
              <p:nvPr/>
            </p:nvSpPr>
            <p:spPr bwMode="auto">
              <a:xfrm>
                <a:off x="211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1" name="Rectangle 27"/>
              <p:cNvSpPr>
                <a:spLocks noChangeArrowheads="1"/>
              </p:cNvSpPr>
              <p:nvPr/>
            </p:nvSpPr>
            <p:spPr bwMode="auto">
              <a:xfrm>
                <a:off x="220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2" name="Rectangle 28"/>
              <p:cNvSpPr>
                <a:spLocks noChangeArrowheads="1"/>
              </p:cNvSpPr>
              <p:nvPr/>
            </p:nvSpPr>
            <p:spPr bwMode="auto">
              <a:xfrm>
                <a:off x="230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3" name="Rectangle 29"/>
              <p:cNvSpPr>
                <a:spLocks noChangeArrowheads="1"/>
              </p:cNvSpPr>
              <p:nvPr/>
            </p:nvSpPr>
            <p:spPr bwMode="auto">
              <a:xfrm>
                <a:off x="239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4" name="Rectangle 30"/>
              <p:cNvSpPr>
                <a:spLocks noChangeArrowheads="1"/>
              </p:cNvSpPr>
              <p:nvPr/>
            </p:nvSpPr>
            <p:spPr bwMode="auto">
              <a:xfrm>
                <a:off x="24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5" name="Rectangle 31"/>
              <p:cNvSpPr>
                <a:spLocks noChangeArrowheads="1"/>
              </p:cNvSpPr>
              <p:nvPr/>
            </p:nvSpPr>
            <p:spPr bwMode="auto">
              <a:xfrm>
                <a:off x="25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6" name="Rectangle 32"/>
              <p:cNvSpPr>
                <a:spLocks noChangeArrowheads="1"/>
              </p:cNvSpPr>
              <p:nvPr/>
            </p:nvSpPr>
            <p:spPr bwMode="auto">
              <a:xfrm>
                <a:off x="26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7" name="Rectangle 33"/>
              <p:cNvSpPr>
                <a:spLocks noChangeArrowheads="1"/>
              </p:cNvSpPr>
              <p:nvPr/>
            </p:nvSpPr>
            <p:spPr bwMode="auto">
              <a:xfrm>
                <a:off x="27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8" name="Rectangle 34"/>
              <p:cNvSpPr>
                <a:spLocks noChangeArrowheads="1"/>
              </p:cNvSpPr>
              <p:nvPr/>
            </p:nvSpPr>
            <p:spPr bwMode="auto">
              <a:xfrm>
                <a:off x="28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9" name="Rectangle 35"/>
              <p:cNvSpPr>
                <a:spLocks noChangeArrowheads="1"/>
              </p:cNvSpPr>
              <p:nvPr/>
            </p:nvSpPr>
            <p:spPr bwMode="auto">
              <a:xfrm>
                <a:off x="29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0" name="Rectangle 36"/>
              <p:cNvSpPr>
                <a:spLocks noChangeArrowheads="1"/>
              </p:cNvSpPr>
              <p:nvPr/>
            </p:nvSpPr>
            <p:spPr bwMode="auto">
              <a:xfrm>
                <a:off x="30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1" name="Rectangle 37"/>
              <p:cNvSpPr>
                <a:spLocks noChangeArrowheads="1"/>
              </p:cNvSpPr>
              <p:nvPr/>
            </p:nvSpPr>
            <p:spPr bwMode="auto">
              <a:xfrm>
                <a:off x="31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2" name="Rectangle 38"/>
              <p:cNvSpPr>
                <a:spLocks noChangeArrowheads="1"/>
              </p:cNvSpPr>
              <p:nvPr/>
            </p:nvSpPr>
            <p:spPr bwMode="auto">
              <a:xfrm>
                <a:off x="32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3" name="Rectangle 39"/>
              <p:cNvSpPr>
                <a:spLocks noChangeArrowheads="1"/>
              </p:cNvSpPr>
              <p:nvPr/>
            </p:nvSpPr>
            <p:spPr bwMode="auto">
              <a:xfrm>
                <a:off x="335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4" name="Rectangle 40"/>
              <p:cNvSpPr>
                <a:spLocks noChangeArrowheads="1"/>
              </p:cNvSpPr>
              <p:nvPr/>
            </p:nvSpPr>
            <p:spPr bwMode="auto">
              <a:xfrm>
                <a:off x="345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5" name="Rectangle 41"/>
              <p:cNvSpPr>
                <a:spLocks noChangeArrowheads="1"/>
              </p:cNvSpPr>
              <p:nvPr/>
            </p:nvSpPr>
            <p:spPr bwMode="auto">
              <a:xfrm>
                <a:off x="355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6" name="Rectangle 42"/>
              <p:cNvSpPr>
                <a:spLocks noChangeArrowheads="1"/>
              </p:cNvSpPr>
              <p:nvPr/>
            </p:nvSpPr>
            <p:spPr bwMode="auto">
              <a:xfrm>
                <a:off x="364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7" name="Rectangle 43"/>
              <p:cNvSpPr>
                <a:spLocks noChangeArrowheads="1"/>
              </p:cNvSpPr>
              <p:nvPr/>
            </p:nvSpPr>
            <p:spPr bwMode="auto">
              <a:xfrm>
                <a:off x="374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8" name="Rectangle 44"/>
              <p:cNvSpPr>
                <a:spLocks noChangeArrowheads="1"/>
              </p:cNvSpPr>
              <p:nvPr/>
            </p:nvSpPr>
            <p:spPr bwMode="auto">
              <a:xfrm>
                <a:off x="383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9" name="Rectangle 45"/>
              <p:cNvSpPr>
                <a:spLocks noChangeArrowheads="1"/>
              </p:cNvSpPr>
              <p:nvPr/>
            </p:nvSpPr>
            <p:spPr bwMode="auto">
              <a:xfrm>
                <a:off x="393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0" name="Rectangle 46"/>
              <p:cNvSpPr>
                <a:spLocks noChangeArrowheads="1"/>
              </p:cNvSpPr>
              <p:nvPr/>
            </p:nvSpPr>
            <p:spPr bwMode="auto">
              <a:xfrm>
                <a:off x="403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1" name="Rectangle 47"/>
              <p:cNvSpPr>
                <a:spLocks noChangeArrowheads="1"/>
              </p:cNvSpPr>
              <p:nvPr/>
            </p:nvSpPr>
            <p:spPr bwMode="auto">
              <a:xfrm>
                <a:off x="412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2" name="Rectangle 48"/>
              <p:cNvSpPr>
                <a:spLocks noChangeArrowheads="1"/>
              </p:cNvSpPr>
              <p:nvPr/>
            </p:nvSpPr>
            <p:spPr bwMode="auto">
              <a:xfrm>
                <a:off x="422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3" name="Rectangle 49"/>
              <p:cNvSpPr>
                <a:spLocks noChangeArrowheads="1"/>
              </p:cNvSpPr>
              <p:nvPr/>
            </p:nvSpPr>
            <p:spPr bwMode="auto">
              <a:xfrm>
                <a:off x="431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4" name="Rectangle 50"/>
              <p:cNvSpPr>
                <a:spLocks noChangeArrowheads="1"/>
              </p:cNvSpPr>
              <p:nvPr/>
            </p:nvSpPr>
            <p:spPr bwMode="auto">
              <a:xfrm>
                <a:off x="441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5" name="Rectangle 51"/>
              <p:cNvSpPr>
                <a:spLocks noChangeArrowheads="1"/>
              </p:cNvSpPr>
              <p:nvPr/>
            </p:nvSpPr>
            <p:spPr bwMode="auto">
              <a:xfrm>
                <a:off x="451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6" name="Rectangle 52"/>
              <p:cNvSpPr>
                <a:spLocks noChangeArrowheads="1"/>
              </p:cNvSpPr>
              <p:nvPr/>
            </p:nvSpPr>
            <p:spPr bwMode="auto">
              <a:xfrm>
                <a:off x="460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7" name="Rectangle 53"/>
              <p:cNvSpPr>
                <a:spLocks noChangeArrowheads="1"/>
              </p:cNvSpPr>
              <p:nvPr/>
            </p:nvSpPr>
            <p:spPr bwMode="auto">
              <a:xfrm>
                <a:off x="470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8" name="Rectangle 54"/>
              <p:cNvSpPr>
                <a:spLocks noChangeArrowheads="1"/>
              </p:cNvSpPr>
              <p:nvPr/>
            </p:nvSpPr>
            <p:spPr bwMode="auto">
              <a:xfrm>
                <a:off x="479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9" name="Rectangle 55"/>
              <p:cNvSpPr>
                <a:spLocks noChangeArrowheads="1"/>
              </p:cNvSpPr>
              <p:nvPr/>
            </p:nvSpPr>
            <p:spPr bwMode="auto">
              <a:xfrm>
                <a:off x="48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0" name="Rectangle 56"/>
              <p:cNvSpPr>
                <a:spLocks noChangeArrowheads="1"/>
              </p:cNvSpPr>
              <p:nvPr/>
            </p:nvSpPr>
            <p:spPr bwMode="auto">
              <a:xfrm>
                <a:off x="49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1" name="Rectangle 57"/>
              <p:cNvSpPr>
                <a:spLocks noChangeArrowheads="1"/>
              </p:cNvSpPr>
              <p:nvPr/>
            </p:nvSpPr>
            <p:spPr bwMode="auto">
              <a:xfrm>
                <a:off x="50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2" name="Rectangle 58"/>
              <p:cNvSpPr>
                <a:spLocks noChangeArrowheads="1"/>
              </p:cNvSpPr>
              <p:nvPr/>
            </p:nvSpPr>
            <p:spPr bwMode="auto">
              <a:xfrm>
                <a:off x="51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3" name="Rectangle 59"/>
              <p:cNvSpPr>
                <a:spLocks noChangeArrowheads="1"/>
              </p:cNvSpPr>
              <p:nvPr/>
            </p:nvSpPr>
            <p:spPr bwMode="auto">
              <a:xfrm>
                <a:off x="52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4" name="Rectangle 60"/>
              <p:cNvSpPr>
                <a:spLocks noChangeArrowheads="1"/>
              </p:cNvSpPr>
              <p:nvPr/>
            </p:nvSpPr>
            <p:spPr bwMode="auto">
              <a:xfrm>
                <a:off x="53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5" name="Rectangle 61"/>
              <p:cNvSpPr>
                <a:spLocks noChangeArrowheads="1"/>
              </p:cNvSpPr>
              <p:nvPr/>
            </p:nvSpPr>
            <p:spPr bwMode="auto">
              <a:xfrm>
                <a:off x="54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6" name="Rectangle 62"/>
              <p:cNvSpPr>
                <a:spLocks noChangeArrowheads="1"/>
              </p:cNvSpPr>
              <p:nvPr/>
            </p:nvSpPr>
            <p:spPr bwMode="auto">
              <a:xfrm>
                <a:off x="55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7" name="Rectangle 63"/>
              <p:cNvSpPr>
                <a:spLocks noChangeArrowheads="1"/>
              </p:cNvSpPr>
              <p:nvPr/>
            </p:nvSpPr>
            <p:spPr bwMode="auto">
              <a:xfrm>
                <a:off x="56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 name="Rectangle 64"/>
            <p:cNvSpPr>
              <a:spLocks noChangeArrowheads="1"/>
            </p:cNvSpPr>
            <p:nvPr userDrawn="1"/>
          </p:nvSpPr>
          <p:spPr bwMode="auto">
            <a:xfrm>
              <a:off x="429" y="0"/>
              <a:ext cx="5331" cy="4320"/>
            </a:xfrm>
            <a:prstGeom prst="rect">
              <a:avLst/>
            </a:prstGeom>
            <a:solidFill>
              <a:schemeClr val="accent1">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7" name="Rectangle 65"/>
            <p:cNvSpPr>
              <a:spLocks noChangeArrowheads="1"/>
            </p:cNvSpPr>
            <p:nvPr userDrawn="1"/>
          </p:nvSpPr>
          <p:spPr bwMode="auto">
            <a:xfrm>
              <a:off x="0" y="0"/>
              <a:ext cx="5760" cy="321"/>
            </a:xfrm>
            <a:prstGeom prst="rect">
              <a:avLst/>
            </a:prstGeom>
            <a:solidFill>
              <a:schemeClr val="hlink">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zh-CN" smtClean="0">
              <a:latin typeface="Verdana" pitchFamily="34" charset="0"/>
            </a:endParaRPr>
          </a:p>
        </p:txBody>
      </p:sp>
      <p:sp>
        <p:nvSpPr>
          <p:cNvPr id="59459" name="Rectangle 67"/>
          <p:cNvSpPr>
            <a:spLocks noGrp="1" noChangeArrowheads="1"/>
          </p:cNvSpPr>
          <p:nvPr>
            <p:ph type="ctrTitle" sz="quarter"/>
          </p:nvPr>
        </p:nvSpPr>
        <p:spPr>
          <a:xfrm>
            <a:off x="779463" y="1766888"/>
            <a:ext cx="7678737" cy="762000"/>
          </a:xfrm>
        </p:spPr>
        <p:txBody>
          <a:bodyPr/>
          <a:lstStyle>
            <a:lvl1pPr algn="r">
              <a:defRPr/>
            </a:lvl1pPr>
          </a:lstStyle>
          <a:p>
            <a:pPr lvl="0"/>
            <a:r>
              <a:rPr lang="zh-CN" altLang="en-US" noProof="0" smtClean="0"/>
              <a:t>单击此处编辑母版标题样式</a:t>
            </a:r>
          </a:p>
        </p:txBody>
      </p:sp>
      <p:sp>
        <p:nvSpPr>
          <p:cNvPr id="5946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A882609F-FD73-41A7-81A2-4D57662103FF}" type="slidenum">
              <a:rPr lang="en-US" altLang="zh-CN"/>
              <a:pPr>
                <a:defRPr/>
              </a:pPr>
              <a:t>‹#›</a:t>
            </a:fld>
            <a:endParaRPr lang="en-US" altLang="zh-CN"/>
          </a:p>
        </p:txBody>
      </p:sp>
    </p:spTree>
    <p:extLst>
      <p:ext uri="{BB962C8B-B14F-4D97-AF65-F5344CB8AC3E}">
        <p14:creationId xmlns:p14="http://schemas.microsoft.com/office/powerpoint/2010/main" val="30950130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C7AD3226-35E5-4BB4-AF04-0ACAC2AC1882}" type="slidenum">
              <a:rPr lang="en-US" altLang="zh-CN"/>
              <a:pPr>
                <a:defRPr/>
              </a:pPr>
              <a:t>‹#›</a:t>
            </a:fld>
            <a:endParaRPr lang="en-US" altLang="zh-CN"/>
          </a:p>
        </p:txBody>
      </p:sp>
    </p:spTree>
    <p:extLst>
      <p:ext uri="{BB962C8B-B14F-4D97-AF65-F5344CB8AC3E}">
        <p14:creationId xmlns:p14="http://schemas.microsoft.com/office/powerpoint/2010/main" val="788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F5DC2E5D-3E78-4E16-BB3A-23943568723F}" type="slidenum">
              <a:rPr lang="en-US" altLang="zh-CN"/>
              <a:pPr>
                <a:defRPr/>
              </a:pPr>
              <a:t>‹#›</a:t>
            </a:fld>
            <a:endParaRPr lang="en-US" altLang="zh-CN"/>
          </a:p>
        </p:txBody>
      </p:sp>
    </p:spTree>
    <p:extLst>
      <p:ext uri="{BB962C8B-B14F-4D97-AF65-F5344CB8AC3E}">
        <p14:creationId xmlns:p14="http://schemas.microsoft.com/office/powerpoint/2010/main" val="400408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780776-4795-4607-BD37-415C10191C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86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6653C71-835E-41E4-9CFE-A8886D186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944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497E3F-AE43-40BB-A966-44DCCFE3C0E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776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882D85F-3A9E-4415-B40F-114B3D724A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9470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05FC58C-F657-4004-B7C7-1D91536664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116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0E6066-1ACC-4E8C-859F-6AB414143D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5142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20D5E57-2F8E-46AA-9070-7F1658CAD8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5189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C1E26CD-D834-4004-B87D-D8410FD14B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454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0856D80B-E05C-420F-B792-FE4C478F97E5}" type="slidenum">
              <a:rPr lang="en-US" altLang="zh-CN"/>
              <a:pPr>
                <a:defRPr/>
              </a:pPr>
              <a:t>‹#›</a:t>
            </a:fld>
            <a:endParaRPr lang="en-US" altLang="zh-CN"/>
          </a:p>
        </p:txBody>
      </p:sp>
    </p:spTree>
    <p:extLst>
      <p:ext uri="{BB962C8B-B14F-4D97-AF65-F5344CB8AC3E}">
        <p14:creationId xmlns:p14="http://schemas.microsoft.com/office/powerpoint/2010/main" val="32376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E2AB88E-393C-4345-9A76-100130A6C3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342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11903E9-6FE1-4530-9712-A27C2B5BF1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1795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9658A8-96F7-4206-9524-117C561DCC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5146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42B5DE60-16F7-4EA1-99FD-E3C53FA07F07}" type="slidenum">
              <a:rPr lang="en-US" altLang="zh-CN"/>
              <a:pPr>
                <a:defRPr/>
              </a:pPr>
              <a:t>‹#›</a:t>
            </a:fld>
            <a:endParaRPr lang="en-US" altLang="zh-CN"/>
          </a:p>
        </p:txBody>
      </p:sp>
    </p:spTree>
    <p:extLst>
      <p:ext uri="{BB962C8B-B14F-4D97-AF65-F5344CB8AC3E}">
        <p14:creationId xmlns:p14="http://schemas.microsoft.com/office/powerpoint/2010/main" val="134904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E9E1AF14-0A3E-4056-A86D-E040D909CCBC}" type="slidenum">
              <a:rPr lang="en-US" altLang="zh-CN"/>
              <a:pPr>
                <a:defRPr/>
              </a:pPr>
              <a:t>‹#›</a:t>
            </a:fld>
            <a:endParaRPr lang="en-US" altLang="zh-CN"/>
          </a:p>
        </p:txBody>
      </p:sp>
    </p:spTree>
    <p:extLst>
      <p:ext uri="{BB962C8B-B14F-4D97-AF65-F5344CB8AC3E}">
        <p14:creationId xmlns:p14="http://schemas.microsoft.com/office/powerpoint/2010/main" val="12979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20D7B640-49F8-4853-BB57-75E056CC25B1}" type="slidenum">
              <a:rPr lang="en-US" altLang="zh-CN"/>
              <a:pPr>
                <a:defRPr/>
              </a:pPr>
              <a:t>‹#›</a:t>
            </a:fld>
            <a:endParaRPr lang="en-US" altLang="zh-CN"/>
          </a:p>
        </p:txBody>
      </p:sp>
    </p:spTree>
    <p:extLst>
      <p:ext uri="{BB962C8B-B14F-4D97-AF65-F5344CB8AC3E}">
        <p14:creationId xmlns:p14="http://schemas.microsoft.com/office/powerpoint/2010/main" val="409914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9E648A5E-9F70-4B4E-ABAD-26959875DD71}" type="slidenum">
              <a:rPr lang="en-US" altLang="zh-CN"/>
              <a:pPr>
                <a:defRPr/>
              </a:pPr>
              <a:t>‹#›</a:t>
            </a:fld>
            <a:endParaRPr lang="en-US" altLang="zh-CN"/>
          </a:p>
        </p:txBody>
      </p:sp>
    </p:spTree>
    <p:extLst>
      <p:ext uri="{BB962C8B-B14F-4D97-AF65-F5344CB8AC3E}">
        <p14:creationId xmlns:p14="http://schemas.microsoft.com/office/powerpoint/2010/main" val="265279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299888B9-0AF0-4AA5-B075-9D8E160ED42E}" type="slidenum">
              <a:rPr lang="en-US" altLang="zh-CN"/>
              <a:pPr>
                <a:defRPr/>
              </a:pPr>
              <a:t>‹#›</a:t>
            </a:fld>
            <a:endParaRPr lang="en-US" altLang="zh-CN"/>
          </a:p>
        </p:txBody>
      </p:sp>
    </p:spTree>
    <p:extLst>
      <p:ext uri="{BB962C8B-B14F-4D97-AF65-F5344CB8AC3E}">
        <p14:creationId xmlns:p14="http://schemas.microsoft.com/office/powerpoint/2010/main" val="336551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4E341F0A-EA37-415D-9E6E-809EAE2B93E5}" type="slidenum">
              <a:rPr lang="en-US" altLang="zh-CN"/>
              <a:pPr>
                <a:defRPr/>
              </a:pPr>
              <a:t>‹#›</a:t>
            </a:fld>
            <a:endParaRPr lang="en-US" altLang="zh-CN"/>
          </a:p>
        </p:txBody>
      </p:sp>
    </p:spTree>
    <p:extLst>
      <p:ext uri="{BB962C8B-B14F-4D97-AF65-F5344CB8AC3E}">
        <p14:creationId xmlns:p14="http://schemas.microsoft.com/office/powerpoint/2010/main" val="11690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368E2BBD-565E-4849-9C8C-0938A56DB63D}" type="slidenum">
              <a:rPr lang="en-US" altLang="zh-CN"/>
              <a:pPr>
                <a:defRPr/>
              </a:pPr>
              <a:t>‹#›</a:t>
            </a:fld>
            <a:endParaRPr lang="en-US" altLang="zh-CN"/>
          </a:p>
        </p:txBody>
      </p:sp>
    </p:spTree>
    <p:extLst>
      <p:ext uri="{BB962C8B-B14F-4D97-AF65-F5344CB8AC3E}">
        <p14:creationId xmlns:p14="http://schemas.microsoft.com/office/powerpoint/2010/main" val="47536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9525"/>
            <a:ext cx="9147175" cy="6867525"/>
            <a:chOff x="0" y="0"/>
            <a:chExt cx="5762" cy="4326"/>
          </a:xfrm>
        </p:grpSpPr>
        <p:sp>
          <p:nvSpPr>
            <p:cNvPr id="1035" name="Rectangle 3"/>
            <p:cNvSpPr>
              <a:spLocks noChangeArrowheads="1"/>
            </p:cNvSpPr>
            <p:nvPr userDrawn="1"/>
          </p:nvSpPr>
          <p:spPr bwMode="hidden">
            <a:xfrm>
              <a:off x="0" y="0"/>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6" name="Rectangle 4"/>
            <p:cNvSpPr>
              <a:spLocks noChangeArrowheads="1"/>
            </p:cNvSpPr>
            <p:nvPr userDrawn="1"/>
          </p:nvSpPr>
          <p:spPr bwMode="hidden">
            <a:xfrm>
              <a:off x="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7" name="Rectangle 5"/>
            <p:cNvSpPr>
              <a:spLocks noChangeArrowheads="1"/>
            </p:cNvSpPr>
            <p:nvPr userDrawn="1"/>
          </p:nvSpPr>
          <p:spPr bwMode="hidden">
            <a:xfrm>
              <a:off x="1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8" name="Rectangle 6"/>
            <p:cNvSpPr>
              <a:spLocks noChangeArrowheads="1"/>
            </p:cNvSpPr>
            <p:nvPr userDrawn="1"/>
          </p:nvSpPr>
          <p:spPr bwMode="hidden">
            <a:xfrm>
              <a:off x="2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9" name="Rectangle 7"/>
            <p:cNvSpPr>
              <a:spLocks noChangeArrowheads="1"/>
            </p:cNvSpPr>
            <p:nvPr userDrawn="1"/>
          </p:nvSpPr>
          <p:spPr bwMode="hidden">
            <a:xfrm>
              <a:off x="3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0" name="Rectangle 8"/>
            <p:cNvSpPr>
              <a:spLocks noChangeArrowheads="1"/>
            </p:cNvSpPr>
            <p:nvPr userDrawn="1"/>
          </p:nvSpPr>
          <p:spPr bwMode="hidden">
            <a:xfrm>
              <a:off x="4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1" name="Rectangle 9"/>
            <p:cNvSpPr>
              <a:spLocks noChangeArrowheads="1"/>
            </p:cNvSpPr>
            <p:nvPr userDrawn="1"/>
          </p:nvSpPr>
          <p:spPr bwMode="hidden">
            <a:xfrm>
              <a:off x="5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2" name="Rectangle 10"/>
            <p:cNvSpPr>
              <a:spLocks noChangeArrowheads="1"/>
            </p:cNvSpPr>
            <p:nvPr userDrawn="1"/>
          </p:nvSpPr>
          <p:spPr bwMode="hidden">
            <a:xfrm>
              <a:off x="6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3" name="Rectangle 11"/>
            <p:cNvSpPr>
              <a:spLocks noChangeArrowheads="1"/>
            </p:cNvSpPr>
            <p:nvPr userDrawn="1"/>
          </p:nvSpPr>
          <p:spPr bwMode="hidden">
            <a:xfrm>
              <a:off x="7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4" name="Rectangle 12"/>
            <p:cNvSpPr>
              <a:spLocks noChangeArrowheads="1"/>
            </p:cNvSpPr>
            <p:nvPr userDrawn="1"/>
          </p:nvSpPr>
          <p:spPr bwMode="hidden">
            <a:xfrm>
              <a:off x="8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5" name="Rectangle 13"/>
            <p:cNvSpPr>
              <a:spLocks noChangeArrowheads="1"/>
            </p:cNvSpPr>
            <p:nvPr userDrawn="1"/>
          </p:nvSpPr>
          <p:spPr bwMode="hidden">
            <a:xfrm>
              <a:off x="96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6" name="Rectangle 14"/>
            <p:cNvSpPr>
              <a:spLocks noChangeArrowheads="1"/>
            </p:cNvSpPr>
            <p:nvPr userDrawn="1"/>
          </p:nvSpPr>
          <p:spPr bwMode="hidden">
            <a:xfrm>
              <a:off x="105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7" name="Rectangle 15"/>
            <p:cNvSpPr>
              <a:spLocks noChangeArrowheads="1"/>
            </p:cNvSpPr>
            <p:nvPr userDrawn="1"/>
          </p:nvSpPr>
          <p:spPr bwMode="hidden">
            <a:xfrm>
              <a:off x="115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8" name="Rectangle 16"/>
            <p:cNvSpPr>
              <a:spLocks noChangeArrowheads="1"/>
            </p:cNvSpPr>
            <p:nvPr userDrawn="1"/>
          </p:nvSpPr>
          <p:spPr bwMode="hidden">
            <a:xfrm>
              <a:off x="124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9" name="Rectangle 17"/>
            <p:cNvSpPr>
              <a:spLocks noChangeArrowheads="1"/>
            </p:cNvSpPr>
            <p:nvPr userDrawn="1"/>
          </p:nvSpPr>
          <p:spPr bwMode="hidden">
            <a:xfrm>
              <a:off x="134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0" name="Rectangle 18"/>
            <p:cNvSpPr>
              <a:spLocks noChangeArrowheads="1"/>
            </p:cNvSpPr>
            <p:nvPr userDrawn="1"/>
          </p:nvSpPr>
          <p:spPr bwMode="hidden">
            <a:xfrm>
              <a:off x="144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1" name="Rectangle 19"/>
            <p:cNvSpPr>
              <a:spLocks noChangeArrowheads="1"/>
            </p:cNvSpPr>
            <p:nvPr userDrawn="1"/>
          </p:nvSpPr>
          <p:spPr bwMode="hidden">
            <a:xfrm>
              <a:off x="153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2" name="Rectangle 20"/>
            <p:cNvSpPr>
              <a:spLocks noChangeArrowheads="1"/>
            </p:cNvSpPr>
            <p:nvPr userDrawn="1"/>
          </p:nvSpPr>
          <p:spPr bwMode="hidden">
            <a:xfrm>
              <a:off x="163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3" name="Rectangle 21"/>
            <p:cNvSpPr>
              <a:spLocks noChangeArrowheads="1"/>
            </p:cNvSpPr>
            <p:nvPr userDrawn="1"/>
          </p:nvSpPr>
          <p:spPr bwMode="hidden">
            <a:xfrm>
              <a:off x="172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4" name="Rectangle 22"/>
            <p:cNvSpPr>
              <a:spLocks noChangeArrowheads="1"/>
            </p:cNvSpPr>
            <p:nvPr userDrawn="1"/>
          </p:nvSpPr>
          <p:spPr bwMode="hidden">
            <a:xfrm>
              <a:off x="182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5" name="Rectangle 23"/>
            <p:cNvSpPr>
              <a:spLocks noChangeArrowheads="1"/>
            </p:cNvSpPr>
            <p:nvPr userDrawn="1"/>
          </p:nvSpPr>
          <p:spPr bwMode="hidden">
            <a:xfrm>
              <a:off x="192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6" name="Rectangle 24"/>
            <p:cNvSpPr>
              <a:spLocks noChangeArrowheads="1"/>
            </p:cNvSpPr>
            <p:nvPr userDrawn="1"/>
          </p:nvSpPr>
          <p:spPr bwMode="hidden">
            <a:xfrm>
              <a:off x="201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7" name="Rectangle 25"/>
            <p:cNvSpPr>
              <a:spLocks noChangeArrowheads="1"/>
            </p:cNvSpPr>
            <p:nvPr userDrawn="1"/>
          </p:nvSpPr>
          <p:spPr bwMode="hidden">
            <a:xfrm>
              <a:off x="211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8" name="Rectangle 26"/>
            <p:cNvSpPr>
              <a:spLocks noChangeArrowheads="1"/>
            </p:cNvSpPr>
            <p:nvPr userDrawn="1"/>
          </p:nvSpPr>
          <p:spPr bwMode="hidden">
            <a:xfrm>
              <a:off x="220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9" name="Rectangle 27"/>
            <p:cNvSpPr>
              <a:spLocks noChangeArrowheads="1"/>
            </p:cNvSpPr>
            <p:nvPr userDrawn="1"/>
          </p:nvSpPr>
          <p:spPr bwMode="hidden">
            <a:xfrm>
              <a:off x="230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0" name="Rectangle 28"/>
            <p:cNvSpPr>
              <a:spLocks noChangeArrowheads="1"/>
            </p:cNvSpPr>
            <p:nvPr userDrawn="1"/>
          </p:nvSpPr>
          <p:spPr bwMode="hidden">
            <a:xfrm>
              <a:off x="240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1" name="Rectangle 29"/>
            <p:cNvSpPr>
              <a:spLocks noChangeArrowheads="1"/>
            </p:cNvSpPr>
            <p:nvPr userDrawn="1"/>
          </p:nvSpPr>
          <p:spPr bwMode="hidden">
            <a:xfrm>
              <a:off x="24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2" name="Rectangle 30"/>
            <p:cNvSpPr>
              <a:spLocks noChangeArrowheads="1"/>
            </p:cNvSpPr>
            <p:nvPr userDrawn="1"/>
          </p:nvSpPr>
          <p:spPr bwMode="hidden">
            <a:xfrm>
              <a:off x="25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3" name="Rectangle 31"/>
            <p:cNvSpPr>
              <a:spLocks noChangeArrowheads="1"/>
            </p:cNvSpPr>
            <p:nvPr userDrawn="1"/>
          </p:nvSpPr>
          <p:spPr bwMode="hidden">
            <a:xfrm>
              <a:off x="26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4" name="Rectangle 32"/>
            <p:cNvSpPr>
              <a:spLocks noChangeArrowheads="1"/>
            </p:cNvSpPr>
            <p:nvPr userDrawn="1"/>
          </p:nvSpPr>
          <p:spPr bwMode="hidden">
            <a:xfrm>
              <a:off x="27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5" name="Rectangle 33"/>
            <p:cNvSpPr>
              <a:spLocks noChangeArrowheads="1"/>
            </p:cNvSpPr>
            <p:nvPr userDrawn="1"/>
          </p:nvSpPr>
          <p:spPr bwMode="hidden">
            <a:xfrm>
              <a:off x="28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6" name="Rectangle 34"/>
            <p:cNvSpPr>
              <a:spLocks noChangeArrowheads="1"/>
            </p:cNvSpPr>
            <p:nvPr userDrawn="1"/>
          </p:nvSpPr>
          <p:spPr bwMode="hidden">
            <a:xfrm>
              <a:off x="29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7" name="Rectangle 35"/>
            <p:cNvSpPr>
              <a:spLocks noChangeArrowheads="1"/>
            </p:cNvSpPr>
            <p:nvPr userDrawn="1"/>
          </p:nvSpPr>
          <p:spPr bwMode="hidden">
            <a:xfrm>
              <a:off x="30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8" name="Rectangle 36"/>
            <p:cNvSpPr>
              <a:spLocks noChangeArrowheads="1"/>
            </p:cNvSpPr>
            <p:nvPr userDrawn="1"/>
          </p:nvSpPr>
          <p:spPr bwMode="hidden">
            <a:xfrm>
              <a:off x="31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9" name="Rectangle 37"/>
            <p:cNvSpPr>
              <a:spLocks noChangeArrowheads="1"/>
            </p:cNvSpPr>
            <p:nvPr userDrawn="1"/>
          </p:nvSpPr>
          <p:spPr bwMode="hidden">
            <a:xfrm>
              <a:off x="32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0" name="Rectangle 38"/>
            <p:cNvSpPr>
              <a:spLocks noChangeArrowheads="1"/>
            </p:cNvSpPr>
            <p:nvPr userDrawn="1"/>
          </p:nvSpPr>
          <p:spPr bwMode="hidden">
            <a:xfrm>
              <a:off x="336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1" name="Rectangle 39"/>
            <p:cNvSpPr>
              <a:spLocks noChangeArrowheads="1"/>
            </p:cNvSpPr>
            <p:nvPr userDrawn="1"/>
          </p:nvSpPr>
          <p:spPr bwMode="hidden">
            <a:xfrm>
              <a:off x="345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2" name="Rectangle 40"/>
            <p:cNvSpPr>
              <a:spLocks noChangeArrowheads="1"/>
            </p:cNvSpPr>
            <p:nvPr userDrawn="1"/>
          </p:nvSpPr>
          <p:spPr bwMode="hidden">
            <a:xfrm>
              <a:off x="355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3" name="Rectangle 41"/>
            <p:cNvSpPr>
              <a:spLocks noChangeArrowheads="1"/>
            </p:cNvSpPr>
            <p:nvPr userDrawn="1"/>
          </p:nvSpPr>
          <p:spPr bwMode="hidden">
            <a:xfrm>
              <a:off x="364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4" name="Rectangle 42"/>
            <p:cNvSpPr>
              <a:spLocks noChangeArrowheads="1"/>
            </p:cNvSpPr>
            <p:nvPr userDrawn="1"/>
          </p:nvSpPr>
          <p:spPr bwMode="hidden">
            <a:xfrm>
              <a:off x="374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5" name="Rectangle 43"/>
            <p:cNvSpPr>
              <a:spLocks noChangeArrowheads="1"/>
            </p:cNvSpPr>
            <p:nvPr userDrawn="1"/>
          </p:nvSpPr>
          <p:spPr bwMode="hidden">
            <a:xfrm>
              <a:off x="384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6" name="Rectangle 44"/>
            <p:cNvSpPr>
              <a:spLocks noChangeArrowheads="1"/>
            </p:cNvSpPr>
            <p:nvPr userDrawn="1"/>
          </p:nvSpPr>
          <p:spPr bwMode="hidden">
            <a:xfrm>
              <a:off x="393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7" name="Rectangle 45"/>
            <p:cNvSpPr>
              <a:spLocks noChangeArrowheads="1"/>
            </p:cNvSpPr>
            <p:nvPr userDrawn="1"/>
          </p:nvSpPr>
          <p:spPr bwMode="hidden">
            <a:xfrm>
              <a:off x="403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8" name="Rectangle 46"/>
            <p:cNvSpPr>
              <a:spLocks noChangeArrowheads="1"/>
            </p:cNvSpPr>
            <p:nvPr userDrawn="1"/>
          </p:nvSpPr>
          <p:spPr bwMode="hidden">
            <a:xfrm>
              <a:off x="412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9" name="Rectangle 47"/>
            <p:cNvSpPr>
              <a:spLocks noChangeArrowheads="1"/>
            </p:cNvSpPr>
            <p:nvPr userDrawn="1"/>
          </p:nvSpPr>
          <p:spPr bwMode="hidden">
            <a:xfrm>
              <a:off x="422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0" name="Rectangle 48"/>
            <p:cNvSpPr>
              <a:spLocks noChangeArrowheads="1"/>
            </p:cNvSpPr>
            <p:nvPr userDrawn="1"/>
          </p:nvSpPr>
          <p:spPr bwMode="hidden">
            <a:xfrm>
              <a:off x="432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1" name="Rectangle 49"/>
            <p:cNvSpPr>
              <a:spLocks noChangeArrowheads="1"/>
            </p:cNvSpPr>
            <p:nvPr userDrawn="1"/>
          </p:nvSpPr>
          <p:spPr bwMode="hidden">
            <a:xfrm>
              <a:off x="441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2" name="Rectangle 50"/>
            <p:cNvSpPr>
              <a:spLocks noChangeArrowheads="1"/>
            </p:cNvSpPr>
            <p:nvPr userDrawn="1"/>
          </p:nvSpPr>
          <p:spPr bwMode="hidden">
            <a:xfrm>
              <a:off x="451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3" name="Rectangle 51"/>
            <p:cNvSpPr>
              <a:spLocks noChangeArrowheads="1"/>
            </p:cNvSpPr>
            <p:nvPr userDrawn="1"/>
          </p:nvSpPr>
          <p:spPr bwMode="hidden">
            <a:xfrm>
              <a:off x="460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4" name="Rectangle 52"/>
            <p:cNvSpPr>
              <a:spLocks noChangeArrowheads="1"/>
            </p:cNvSpPr>
            <p:nvPr userDrawn="1"/>
          </p:nvSpPr>
          <p:spPr bwMode="hidden">
            <a:xfrm>
              <a:off x="470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5" name="Rectangle 53"/>
            <p:cNvSpPr>
              <a:spLocks noChangeArrowheads="1"/>
            </p:cNvSpPr>
            <p:nvPr userDrawn="1"/>
          </p:nvSpPr>
          <p:spPr bwMode="hidden">
            <a:xfrm>
              <a:off x="480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6" name="Rectangle 54"/>
            <p:cNvSpPr>
              <a:spLocks noChangeArrowheads="1"/>
            </p:cNvSpPr>
            <p:nvPr userDrawn="1"/>
          </p:nvSpPr>
          <p:spPr bwMode="hidden">
            <a:xfrm>
              <a:off x="48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7" name="Rectangle 55"/>
            <p:cNvSpPr>
              <a:spLocks noChangeArrowheads="1"/>
            </p:cNvSpPr>
            <p:nvPr userDrawn="1"/>
          </p:nvSpPr>
          <p:spPr bwMode="hidden">
            <a:xfrm>
              <a:off x="49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8" name="Rectangle 56"/>
            <p:cNvSpPr>
              <a:spLocks noChangeArrowheads="1"/>
            </p:cNvSpPr>
            <p:nvPr userDrawn="1"/>
          </p:nvSpPr>
          <p:spPr bwMode="hidden">
            <a:xfrm>
              <a:off x="50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9" name="Rectangle 57"/>
            <p:cNvSpPr>
              <a:spLocks noChangeArrowheads="1"/>
            </p:cNvSpPr>
            <p:nvPr userDrawn="1"/>
          </p:nvSpPr>
          <p:spPr bwMode="hidden">
            <a:xfrm>
              <a:off x="51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0" name="Rectangle 58"/>
            <p:cNvSpPr>
              <a:spLocks noChangeArrowheads="1"/>
            </p:cNvSpPr>
            <p:nvPr userDrawn="1"/>
          </p:nvSpPr>
          <p:spPr bwMode="hidden">
            <a:xfrm>
              <a:off x="52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1" name="Rectangle 59"/>
            <p:cNvSpPr>
              <a:spLocks noChangeArrowheads="1"/>
            </p:cNvSpPr>
            <p:nvPr userDrawn="1"/>
          </p:nvSpPr>
          <p:spPr bwMode="hidden">
            <a:xfrm>
              <a:off x="53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2" name="Rectangle 60"/>
            <p:cNvSpPr>
              <a:spLocks noChangeArrowheads="1"/>
            </p:cNvSpPr>
            <p:nvPr userDrawn="1"/>
          </p:nvSpPr>
          <p:spPr bwMode="hidden">
            <a:xfrm>
              <a:off x="54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3" name="Rectangle 61"/>
            <p:cNvSpPr>
              <a:spLocks noChangeArrowheads="1"/>
            </p:cNvSpPr>
            <p:nvPr userDrawn="1"/>
          </p:nvSpPr>
          <p:spPr bwMode="hidden">
            <a:xfrm>
              <a:off x="55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4" name="Rectangle 62"/>
            <p:cNvSpPr>
              <a:spLocks noChangeArrowheads="1"/>
            </p:cNvSpPr>
            <p:nvPr userDrawn="1"/>
          </p:nvSpPr>
          <p:spPr bwMode="hidden">
            <a:xfrm>
              <a:off x="56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5" name="Rectangle 63"/>
            <p:cNvSpPr>
              <a:spLocks noChangeArrowheads="1"/>
            </p:cNvSpPr>
            <p:nvPr userDrawn="1"/>
          </p:nvSpPr>
          <p:spPr bwMode="hidden">
            <a:xfrm>
              <a:off x="431" y="0"/>
              <a:ext cx="5331" cy="4320"/>
            </a:xfrm>
            <a:prstGeom prst="rect">
              <a:avLst/>
            </a:prstGeom>
            <a:solidFill>
              <a:schemeClr val="accent1">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6" name="Rectangle 64"/>
            <p:cNvSpPr>
              <a:spLocks noChangeArrowheads="1"/>
            </p:cNvSpPr>
            <p:nvPr userDrawn="1"/>
          </p:nvSpPr>
          <p:spPr bwMode="blackGray">
            <a:xfrm>
              <a:off x="0" y="1081"/>
              <a:ext cx="4378" cy="47"/>
            </a:xfrm>
            <a:prstGeom prst="rect">
              <a:avLst/>
            </a:prstGeom>
            <a:solidFill>
              <a:schemeClr val="hlink">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1027" name="Rectangle 65"/>
          <p:cNvSpPr>
            <a:spLocks noGrp="1" noChangeArrowheads="1"/>
          </p:cNvSpPr>
          <p:nvPr>
            <p:ph type="title"/>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35" name="Rectangle 67"/>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atin typeface="+mn-lt"/>
                <a:ea typeface="宋体" pitchFamily="2" charset="-122"/>
              </a:defRPr>
            </a:lvl1pPr>
          </a:lstStyle>
          <a:p>
            <a:pPr>
              <a:defRPr/>
            </a:pPr>
            <a:endParaRPr lang="en-US" altLang="zh-CN"/>
          </a:p>
        </p:txBody>
      </p:sp>
      <p:sp>
        <p:nvSpPr>
          <p:cNvPr id="58436" name="Rectangle 68"/>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a:defRPr/>
            </a:pPr>
            <a:endParaRPr lang="en-US" altLang="zh-CN"/>
          </a:p>
        </p:txBody>
      </p:sp>
      <p:sp>
        <p:nvSpPr>
          <p:cNvPr id="58437" name="Rectangle 69"/>
          <p:cNvSpPr>
            <a:spLocks noGrp="1" noChangeArrowheads="1"/>
          </p:cNvSpPr>
          <p:nvPr>
            <p:ph type="sldNum" sz="quarter" idx="4"/>
          </p:nvPr>
        </p:nvSpPr>
        <p:spPr bwMode="auto">
          <a:xfrm>
            <a:off x="70199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a:defRPr/>
            </a:pPr>
            <a:fld id="{6646066A-CCCB-4D74-BFCB-AE9C1EE98898}" type="slidenum">
              <a:rPr lang="en-US" altLang="zh-CN"/>
              <a:pPr>
                <a:defRPr/>
              </a:pPr>
              <a:t>‹#›</a:t>
            </a:fld>
            <a:endParaRPr lang="en-US" altLang="zh-CN"/>
          </a:p>
        </p:txBody>
      </p:sp>
      <p:sp>
        <p:nvSpPr>
          <p:cNvPr id="58438" name="WordArt 70"/>
          <p:cNvSpPr>
            <a:spLocks noChangeArrowheads="1" noChangeShapeType="1" noTextEdit="1"/>
          </p:cNvSpPr>
          <p:nvPr/>
        </p:nvSpPr>
        <p:spPr bwMode="auto">
          <a:xfrm rot="5400000">
            <a:off x="-1392237" y="3573462"/>
            <a:ext cx="3455988" cy="576263"/>
          </a:xfrm>
          <a:prstGeom prst="rect">
            <a:avLst/>
          </a:prstGeom>
        </p:spPr>
        <p:txBody>
          <a:bodyPr vert="wordArtVert" wrap="none" fromWordArt="1">
            <a:prstTxWarp prst="textPlain">
              <a:avLst>
                <a:gd name="adj" fmla="val 50000"/>
              </a:avLst>
            </a:prstTxWarp>
          </a:bodyPr>
          <a:lstStyle/>
          <a:p>
            <a:pP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3" name="Picture 71"/>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Line 72"/>
          <p:cNvSpPr>
            <a:spLocks noChangeShapeType="1"/>
          </p:cNvSpPr>
          <p:nvPr/>
        </p:nvSpPr>
        <p:spPr bwMode="auto">
          <a:xfrm>
            <a:off x="0" y="1752600"/>
            <a:ext cx="6934200" cy="0"/>
          </a:xfrm>
          <a:prstGeom prst="line">
            <a:avLst/>
          </a:prstGeom>
          <a:noFill/>
          <a:ln w="38100">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lgn="l">
              <a:defRPr/>
            </a:pPr>
            <a:endParaRPr lang="en-US" altLang="zh-CN">
              <a:solidFill>
                <a:srgbClr val="000000"/>
              </a:solidFill>
              <a:latin typeface="Times New Roman" pitchFamily="18" charset="0"/>
              <a:ea typeface="宋体" pitchFamily="2"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solidFill>
                <a:srgbClr val="000000"/>
              </a:solidFill>
              <a:latin typeface="Times New Roman" pitchFamily="18" charset="0"/>
              <a:ea typeface="宋体" pitchFamily="2"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E50A78C-A22F-41AD-965C-71B1F13BE76E}" type="slidenum">
              <a:rPr lang="en-US" altLang="zh-CN">
                <a:solidFill>
                  <a:srgbClr val="000000"/>
                </a:solidFill>
                <a:latin typeface="Times New Roman" pitchFamily="18" charset="0"/>
                <a:ea typeface="宋体" pitchFamily="2" charset="-122"/>
              </a:rPr>
              <a:pPr>
                <a:defRPr/>
              </a:pPr>
              <a:t>‹#›</a:t>
            </a:fld>
            <a:endParaRPr lang="en-US" altLang="zh-CN">
              <a:solidFill>
                <a:srgbClr val="000000"/>
              </a:solidFill>
              <a:latin typeface="Times New Roman" pitchFamily="18" charset="0"/>
              <a:ea typeface="宋体" pitchFamily="2" charset="-122"/>
            </a:endParaRPr>
          </a:p>
        </p:txBody>
      </p:sp>
      <p:sp>
        <p:nvSpPr>
          <p:cNvPr id="2"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rgbClr val="000000"/>
              </a:solidFill>
              <a:latin typeface="Times New Roman" pitchFamily="18" charset="0"/>
              <a:ea typeface="宋体" pitchFamily="2" charset="-122"/>
            </a:endParaRPr>
          </a:p>
        </p:txBody>
      </p:sp>
      <p:sp>
        <p:nvSpPr>
          <p:cNvPr id="3"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rgbClr val="000000"/>
              </a:solidFill>
              <a:latin typeface="Times New Roman" pitchFamily="18" charset="0"/>
              <a:ea typeface="宋体" pitchFamily="2" charset="-122"/>
            </a:endParaRPr>
          </a:p>
        </p:txBody>
      </p:sp>
      <p:sp>
        <p:nvSpPr>
          <p:cNvPr id="1033" name="WordArt 9"/>
          <p:cNvSpPr>
            <a:spLocks noChangeArrowheads="1" noChangeShapeType="1" noTextEdit="1"/>
          </p:cNvSpPr>
          <p:nvPr/>
        </p:nvSpPr>
        <p:spPr bwMode="auto">
          <a:xfrm rot="5400000">
            <a:off x="-1120775" y="2784475"/>
            <a:ext cx="3276600" cy="533400"/>
          </a:xfrm>
          <a:prstGeom prst="rect">
            <a:avLst/>
          </a:prstGeom>
        </p:spPr>
        <p:txBody>
          <a:bodyPr vert="wordArtVert" wrap="none" fromWordArt="1">
            <a:prstTxWarp prst="textPlain">
              <a:avLst>
                <a:gd name="adj" fmla="val 50000"/>
              </a:avLst>
            </a:prstTxWarp>
          </a:bodyPr>
          <a:lstStyle/>
          <a:p>
            <a:pP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2"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3349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CE3A68-B5A9-496E-904F-D8763709DA97}" type="slidenum">
              <a:rPr lang="en-US" altLang="zh-CN" sz="1400" smtClean="0">
                <a:solidFill>
                  <a:srgbClr val="000000"/>
                </a:solidFill>
              </a:rPr>
              <a:pPr eaLnBrk="1" hangingPunct="1"/>
              <a:t>1</a:t>
            </a:fld>
            <a:endParaRPr lang="en-US" altLang="zh-CN" sz="1400" smtClean="0">
              <a:solidFill>
                <a:srgbClr val="000000"/>
              </a:solidFill>
            </a:endParaRPr>
          </a:p>
        </p:txBody>
      </p:sp>
      <p:sp>
        <p:nvSpPr>
          <p:cNvPr id="244739" name="Text Box 3"/>
          <p:cNvSpPr txBox="1">
            <a:spLocks noChangeArrowheads="1"/>
          </p:cNvSpPr>
          <p:nvPr/>
        </p:nvSpPr>
        <p:spPr bwMode="auto">
          <a:xfrm>
            <a:off x="2339752" y="304800"/>
            <a:ext cx="480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dirty="0" smtClean="0">
                <a:solidFill>
                  <a:srgbClr val="000000"/>
                </a:solidFill>
                <a:ea typeface="文鼎CS舒同体" pitchFamily="49" charset="-122"/>
                <a:sym typeface="Monotype Sorts" pitchFamily="2" charset="2"/>
              </a:rPr>
              <a:t>上节课内容</a:t>
            </a:r>
            <a:endParaRPr lang="zh-CN" altLang="en-US" sz="4800" b="1" dirty="0">
              <a:solidFill>
                <a:srgbClr val="000000"/>
              </a:solidFill>
              <a:ea typeface="文鼎CS舒同体" pitchFamily="49" charset="-122"/>
              <a:sym typeface="Monotype Sorts" pitchFamily="2" charset="2"/>
            </a:endParaRPr>
          </a:p>
        </p:txBody>
      </p:sp>
      <p:sp>
        <p:nvSpPr>
          <p:cNvPr id="244740" name="Rectangle 4"/>
          <p:cNvSpPr>
            <a:spLocks noChangeArrowheads="1"/>
          </p:cNvSpPr>
          <p:nvPr/>
        </p:nvSpPr>
        <p:spPr bwMode="auto">
          <a:xfrm>
            <a:off x="1295400" y="1295400"/>
            <a:ext cx="419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50000"/>
              </a:lnSpc>
              <a:buFontTx/>
              <a:buAutoNum type="arabicPeriod"/>
            </a:pPr>
            <a:r>
              <a:rPr lang="zh-CN" altLang="en-US" sz="3200" b="1" dirty="0" smtClean="0">
                <a:solidFill>
                  <a:srgbClr val="000000"/>
                </a:solidFill>
              </a:rPr>
              <a:t>类的定义和使用</a:t>
            </a:r>
            <a:endParaRPr lang="en-US" altLang="zh-CN" sz="3200" b="1" dirty="0" smtClean="0">
              <a:solidFill>
                <a:srgbClr val="000000"/>
              </a:solidFill>
            </a:endParaRPr>
          </a:p>
          <a:p>
            <a:pPr algn="l" eaLnBrk="1" hangingPunct="1">
              <a:lnSpc>
                <a:spcPct val="150000"/>
              </a:lnSpc>
              <a:buFontTx/>
              <a:buAutoNum type="arabicPeriod"/>
            </a:pPr>
            <a:r>
              <a:rPr lang="zh-CN" altLang="en-US" sz="3200" b="1" dirty="0" smtClean="0">
                <a:solidFill>
                  <a:srgbClr val="000000"/>
                </a:solidFill>
              </a:rPr>
              <a:t>封装性</a:t>
            </a:r>
            <a:endParaRPr lang="zh-CN" altLang="en-US" sz="3200" b="1" dirty="0">
              <a:solidFill>
                <a:srgbClr val="000000"/>
              </a:solidFill>
            </a:endParaRPr>
          </a:p>
          <a:p>
            <a:pPr algn="l" eaLnBrk="1" hangingPunct="1">
              <a:lnSpc>
                <a:spcPct val="150000"/>
              </a:lnSpc>
              <a:buFontTx/>
              <a:buAutoNum type="arabicPeriod"/>
            </a:pPr>
            <a:r>
              <a:rPr lang="zh-CN" altLang="en-US" sz="3200" b="1" dirty="0" smtClean="0">
                <a:solidFill>
                  <a:srgbClr val="000000"/>
                </a:solidFill>
              </a:rPr>
              <a:t>存取函数</a:t>
            </a:r>
            <a:endParaRPr lang="en-US" altLang="zh-CN" sz="3200" b="1" dirty="0" smtClean="0">
              <a:solidFill>
                <a:srgbClr val="000000"/>
              </a:solidFill>
            </a:endParaRPr>
          </a:p>
          <a:p>
            <a:pPr algn="l" eaLnBrk="1" hangingPunct="1">
              <a:lnSpc>
                <a:spcPct val="150000"/>
              </a:lnSpc>
              <a:buFontTx/>
              <a:buAutoNum type="arabicPeriod"/>
            </a:pPr>
            <a:r>
              <a:rPr lang="zh-CN" altLang="en-US" sz="3200" b="1" dirty="0" smtClean="0">
                <a:solidFill>
                  <a:srgbClr val="000000"/>
                </a:solidFill>
              </a:rPr>
              <a:t>重载函数</a:t>
            </a:r>
            <a:endParaRPr lang="zh-CN" altLang="en-US" sz="3200" b="1" dirty="0">
              <a:solidFill>
                <a:srgbClr val="000000"/>
              </a:solidFill>
            </a:endParaRPr>
          </a:p>
          <a:p>
            <a:pPr algn="l" eaLnBrk="1" hangingPunct="1">
              <a:lnSpc>
                <a:spcPct val="150000"/>
              </a:lnSpc>
              <a:buFontTx/>
              <a:buAutoNum type="arabicPeriod"/>
            </a:pPr>
            <a:r>
              <a:rPr lang="zh-CN" altLang="en-US" sz="3200" b="1" dirty="0" smtClean="0">
                <a:solidFill>
                  <a:srgbClr val="000000"/>
                </a:solidFill>
              </a:rPr>
              <a:t>派生类扩充基类</a:t>
            </a:r>
            <a:endParaRPr lang="en-US" altLang="zh-CN" sz="3200" b="1" dirty="0">
              <a:solidFill>
                <a:srgbClr val="000000"/>
              </a:solidFill>
            </a:endParaRPr>
          </a:p>
          <a:p>
            <a:pPr algn="l" eaLnBrk="1" hangingPunct="1">
              <a:lnSpc>
                <a:spcPct val="150000"/>
              </a:lnSpc>
              <a:buFontTx/>
              <a:buAutoNum type="arabicPeriod"/>
            </a:pPr>
            <a:r>
              <a:rPr lang="zh-CN" altLang="en-US" sz="3200" b="1" dirty="0">
                <a:solidFill>
                  <a:srgbClr val="000000"/>
                </a:solidFill>
              </a:rPr>
              <a:t>派生</a:t>
            </a:r>
            <a:r>
              <a:rPr lang="zh-CN" altLang="en-US" sz="3200" b="1" dirty="0" smtClean="0">
                <a:solidFill>
                  <a:srgbClr val="000000"/>
                </a:solidFill>
              </a:rPr>
              <a:t>类改进基类</a:t>
            </a:r>
            <a:endParaRPr lang="zh-CN" altLang="en-US" sz="3200" b="1" dirty="0">
              <a:solidFill>
                <a:srgbClr val="000000"/>
              </a:solidFill>
            </a:endParaRPr>
          </a:p>
        </p:txBody>
      </p:sp>
      <p:pic>
        <p:nvPicPr>
          <p:cNvPr id="244741" name="Picture 5" descr="BD0529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3048000"/>
            <a:ext cx="34448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2" name="Text Box 6"/>
          <p:cNvSpPr txBox="1">
            <a:spLocks noChangeArrowheads="1"/>
          </p:cNvSpPr>
          <p:nvPr/>
        </p:nvSpPr>
        <p:spPr bwMode="auto">
          <a:xfrm>
            <a:off x="5943600" y="1752600"/>
            <a:ext cx="2895600" cy="946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800" b="1" dirty="0">
                <a:solidFill>
                  <a:srgbClr val="3333CC"/>
                </a:solidFill>
                <a:ea typeface="文鼎CS舒同体" pitchFamily="49" charset="-122"/>
                <a:sym typeface="Monotype Sorts" pitchFamily="2" charset="2"/>
              </a:rPr>
              <a:t>面向对象程序设计的概念和特点</a:t>
            </a:r>
          </a:p>
        </p:txBody>
      </p:sp>
    </p:spTree>
    <p:extLst>
      <p:ext uri="{BB962C8B-B14F-4D97-AF65-F5344CB8AC3E}">
        <p14:creationId xmlns:p14="http://schemas.microsoft.com/office/powerpoint/2010/main" val="207028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343150" y="2565400"/>
            <a:ext cx="15240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400">
              <a:latin typeface="Times New Roman" pitchFamily="18" charset="0"/>
            </a:endParaRPr>
          </a:p>
        </p:txBody>
      </p:sp>
      <p:sp>
        <p:nvSpPr>
          <p:cNvPr id="64515" name="Text Box 3"/>
          <p:cNvSpPr txBox="1">
            <a:spLocks noChangeArrowheads="1"/>
          </p:cNvSpPr>
          <p:nvPr/>
        </p:nvSpPr>
        <p:spPr bwMode="auto">
          <a:xfrm>
            <a:off x="2411413" y="27813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2000"/>
              <a:t>Windows</a:t>
            </a:r>
          </a:p>
        </p:txBody>
      </p:sp>
      <p:sp>
        <p:nvSpPr>
          <p:cNvPr id="64516" name="Text Box 4"/>
          <p:cNvSpPr txBox="1">
            <a:spLocks noChangeArrowheads="1"/>
          </p:cNvSpPr>
          <p:nvPr/>
        </p:nvSpPr>
        <p:spPr bwMode="auto">
          <a:xfrm>
            <a:off x="2835275" y="3327400"/>
            <a:ext cx="498475"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000" b="1"/>
              <a:t>消息队列</a:t>
            </a:r>
          </a:p>
        </p:txBody>
      </p:sp>
      <p:sp>
        <p:nvSpPr>
          <p:cNvPr id="64517" name="Text Box 5"/>
          <p:cNvSpPr txBox="1">
            <a:spLocks noChangeArrowheads="1"/>
          </p:cNvSpPr>
          <p:nvPr/>
        </p:nvSpPr>
        <p:spPr bwMode="auto">
          <a:xfrm>
            <a:off x="933450" y="3403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键盘消息</a:t>
            </a:r>
          </a:p>
        </p:txBody>
      </p:sp>
      <p:sp>
        <p:nvSpPr>
          <p:cNvPr id="64518" name="Line 6"/>
          <p:cNvSpPr>
            <a:spLocks noChangeShapeType="1"/>
          </p:cNvSpPr>
          <p:nvPr/>
        </p:nvSpPr>
        <p:spPr bwMode="auto">
          <a:xfrm>
            <a:off x="2098675" y="3606800"/>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Line 7"/>
          <p:cNvSpPr>
            <a:spLocks noChangeShapeType="1"/>
          </p:cNvSpPr>
          <p:nvPr/>
        </p:nvSpPr>
        <p:spPr bwMode="auto">
          <a:xfrm>
            <a:off x="2085975" y="3959225"/>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Line 8"/>
          <p:cNvSpPr>
            <a:spLocks noChangeShapeType="1"/>
          </p:cNvSpPr>
          <p:nvPr/>
        </p:nvSpPr>
        <p:spPr bwMode="auto">
          <a:xfrm>
            <a:off x="2090738" y="4292600"/>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Rectangle 9"/>
          <p:cNvSpPr>
            <a:spLocks noChangeArrowheads="1"/>
          </p:cNvSpPr>
          <p:nvPr/>
        </p:nvSpPr>
        <p:spPr bwMode="auto">
          <a:xfrm>
            <a:off x="4716463" y="2565400"/>
            <a:ext cx="22098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400">
              <a:latin typeface="Times New Roman" pitchFamily="18" charset="0"/>
            </a:endParaRPr>
          </a:p>
        </p:txBody>
      </p:sp>
      <p:sp>
        <p:nvSpPr>
          <p:cNvPr id="64522" name="Text Box 10"/>
          <p:cNvSpPr txBox="1">
            <a:spLocks noChangeArrowheads="1"/>
          </p:cNvSpPr>
          <p:nvPr/>
        </p:nvSpPr>
        <p:spPr bwMode="auto">
          <a:xfrm>
            <a:off x="5086350" y="27813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000" b="1"/>
              <a:t>应用程序</a:t>
            </a:r>
          </a:p>
        </p:txBody>
      </p:sp>
      <p:sp>
        <p:nvSpPr>
          <p:cNvPr id="64523" name="Rectangle 11"/>
          <p:cNvSpPr>
            <a:spLocks noChangeArrowheads="1"/>
          </p:cNvSpPr>
          <p:nvPr/>
        </p:nvSpPr>
        <p:spPr bwMode="auto">
          <a:xfrm>
            <a:off x="5086350" y="4089400"/>
            <a:ext cx="1219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000" b="1"/>
              <a:t>处理消息</a:t>
            </a:r>
          </a:p>
        </p:txBody>
      </p:sp>
      <p:sp>
        <p:nvSpPr>
          <p:cNvPr id="64524" name="Rectangle 12"/>
          <p:cNvSpPr>
            <a:spLocks noChangeArrowheads="1"/>
          </p:cNvSpPr>
          <p:nvPr/>
        </p:nvSpPr>
        <p:spPr bwMode="auto">
          <a:xfrm>
            <a:off x="5086350" y="3479800"/>
            <a:ext cx="1219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000" b="1"/>
              <a:t>取消息</a:t>
            </a:r>
          </a:p>
        </p:txBody>
      </p:sp>
      <p:sp>
        <p:nvSpPr>
          <p:cNvPr id="64525" name="Line 13"/>
          <p:cNvSpPr>
            <a:spLocks noChangeShapeType="1"/>
          </p:cNvSpPr>
          <p:nvPr/>
        </p:nvSpPr>
        <p:spPr bwMode="auto">
          <a:xfrm>
            <a:off x="3409950" y="3632200"/>
            <a:ext cx="16002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6" name="Line 14"/>
          <p:cNvSpPr>
            <a:spLocks noChangeShapeType="1"/>
          </p:cNvSpPr>
          <p:nvPr/>
        </p:nvSpPr>
        <p:spPr bwMode="auto">
          <a:xfrm>
            <a:off x="5695950" y="3251200"/>
            <a:ext cx="0" cy="22860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7" name="Line 15"/>
          <p:cNvSpPr>
            <a:spLocks noChangeShapeType="1"/>
          </p:cNvSpPr>
          <p:nvPr/>
        </p:nvSpPr>
        <p:spPr bwMode="auto">
          <a:xfrm>
            <a:off x="5695950" y="3784600"/>
            <a:ext cx="0" cy="30480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8" name="Line 16"/>
          <p:cNvSpPr>
            <a:spLocks noChangeShapeType="1"/>
          </p:cNvSpPr>
          <p:nvPr/>
        </p:nvSpPr>
        <p:spPr bwMode="auto">
          <a:xfrm>
            <a:off x="5695950" y="43942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9" name="Line 17"/>
          <p:cNvSpPr>
            <a:spLocks noChangeShapeType="1"/>
          </p:cNvSpPr>
          <p:nvPr/>
        </p:nvSpPr>
        <p:spPr bwMode="auto">
          <a:xfrm>
            <a:off x="5695950" y="46228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0" name="Line 18"/>
          <p:cNvSpPr>
            <a:spLocks noChangeShapeType="1"/>
          </p:cNvSpPr>
          <p:nvPr/>
        </p:nvSpPr>
        <p:spPr bwMode="auto">
          <a:xfrm flipV="1">
            <a:off x="6686550" y="3251200"/>
            <a:ext cx="0" cy="1371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1" name="Line 19"/>
          <p:cNvSpPr>
            <a:spLocks noChangeShapeType="1"/>
          </p:cNvSpPr>
          <p:nvPr/>
        </p:nvSpPr>
        <p:spPr bwMode="auto">
          <a:xfrm flipH="1">
            <a:off x="5695950" y="32512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3" name="Rectangle 21"/>
          <p:cNvSpPr>
            <a:spLocks noChangeArrowheads="1"/>
          </p:cNvSpPr>
          <p:nvPr/>
        </p:nvSpPr>
        <p:spPr bwMode="auto">
          <a:xfrm>
            <a:off x="930275" y="3751263"/>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鼠标消息</a:t>
            </a:r>
          </a:p>
        </p:txBody>
      </p:sp>
      <p:sp>
        <p:nvSpPr>
          <p:cNvPr id="64534" name="Rectangle 22"/>
          <p:cNvSpPr>
            <a:spLocks noChangeArrowheads="1"/>
          </p:cNvSpPr>
          <p:nvPr/>
        </p:nvSpPr>
        <p:spPr bwMode="auto">
          <a:xfrm>
            <a:off x="925513" y="41290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其他消息</a:t>
            </a:r>
          </a:p>
        </p:txBody>
      </p:sp>
      <p:sp>
        <p:nvSpPr>
          <p:cNvPr id="64536" name="Text Box 24"/>
          <p:cNvSpPr txBox="1">
            <a:spLocks noChangeArrowheads="1"/>
          </p:cNvSpPr>
          <p:nvPr/>
        </p:nvSpPr>
        <p:spPr bwMode="auto">
          <a:xfrm>
            <a:off x="6948488" y="3284538"/>
            <a:ext cx="5492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400" b="1">
                <a:solidFill>
                  <a:srgbClr val="990033"/>
                </a:solidFill>
                <a:latin typeface="Tahoma" pitchFamily="34" charset="0"/>
              </a:rPr>
              <a:t>消息循环</a:t>
            </a:r>
          </a:p>
        </p:txBody>
      </p:sp>
      <p:sp>
        <p:nvSpPr>
          <p:cNvPr id="11287" name="Rectangle 25"/>
          <p:cNvSpPr>
            <a:spLocks noChangeArrowheads="1"/>
          </p:cNvSpPr>
          <p:nvPr/>
        </p:nvSpPr>
        <p:spPr bwMode="auto">
          <a:xfrm>
            <a:off x="900113" y="836613"/>
            <a:ext cx="57578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黑体" pitchFamily="49" charset="-122"/>
                <a:ea typeface="黑体" pitchFamily="49" charset="-122"/>
              </a:rPr>
              <a:t>消息驱动</a:t>
            </a:r>
            <a:r>
              <a:rPr kumimoji="0" lang="en-US" altLang="zh-CN" sz="2400">
                <a:solidFill>
                  <a:srgbClr val="0000FF"/>
                </a:solidFill>
                <a:latin typeface="Arial" charset="0"/>
                <a:ea typeface="黑体" pitchFamily="49" charset="-122"/>
              </a:rPr>
              <a:t>——</a:t>
            </a:r>
            <a:r>
              <a:rPr kumimoji="0" lang="zh-CN" altLang="en-US" sz="2400">
                <a:solidFill>
                  <a:srgbClr val="0000FF"/>
                </a:solidFill>
                <a:latin typeface="黑体" pitchFamily="49" charset="-122"/>
                <a:ea typeface="黑体" pitchFamily="49" charset="-122"/>
              </a:rPr>
              <a:t>程序设计思想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7"/>
                                        </p:tgtEl>
                                        <p:attrNameLst>
                                          <p:attrName>style.visibility</p:attrName>
                                        </p:attrNameLst>
                                      </p:cBhvr>
                                      <p:to>
                                        <p:strVal val="visible"/>
                                      </p:to>
                                    </p:set>
                                    <p:anim calcmode="lin" valueType="num">
                                      <p:cBhvr additive="base">
                                        <p:cTn id="19" dur="500" fill="hold"/>
                                        <p:tgtEl>
                                          <p:spTgt spid="64517"/>
                                        </p:tgtEl>
                                        <p:attrNameLst>
                                          <p:attrName>ppt_x</p:attrName>
                                        </p:attrNameLst>
                                      </p:cBhvr>
                                      <p:tavLst>
                                        <p:tav tm="0">
                                          <p:val>
                                            <p:strVal val="0-#ppt_w/2"/>
                                          </p:val>
                                        </p:tav>
                                        <p:tav tm="100000">
                                          <p:val>
                                            <p:strVal val="#ppt_x"/>
                                          </p:val>
                                        </p:tav>
                                      </p:tavLst>
                                    </p:anim>
                                    <p:anim calcmode="lin" valueType="num">
                                      <p:cBhvr additive="base">
                                        <p:cTn id="20" dur="500" fill="hold"/>
                                        <p:tgtEl>
                                          <p:spTgt spid="645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4518"/>
                                        </p:tgtEl>
                                        <p:attrNameLst>
                                          <p:attrName>style.visibility</p:attrName>
                                        </p:attrNameLst>
                                      </p:cBhvr>
                                      <p:to>
                                        <p:strVal val="visible"/>
                                      </p:to>
                                    </p:set>
                                    <p:anim calcmode="lin" valueType="num">
                                      <p:cBhvr additive="base">
                                        <p:cTn id="23" dur="500" fill="hold"/>
                                        <p:tgtEl>
                                          <p:spTgt spid="64518"/>
                                        </p:tgtEl>
                                        <p:attrNameLst>
                                          <p:attrName>ppt_x</p:attrName>
                                        </p:attrNameLst>
                                      </p:cBhvr>
                                      <p:tavLst>
                                        <p:tav tm="0">
                                          <p:val>
                                            <p:strVal val="0-#ppt_w/2"/>
                                          </p:val>
                                        </p:tav>
                                        <p:tav tm="100000">
                                          <p:val>
                                            <p:strVal val="#ppt_x"/>
                                          </p:val>
                                        </p:tav>
                                      </p:tavLst>
                                    </p:anim>
                                    <p:anim calcmode="lin" valueType="num">
                                      <p:cBhvr additive="base">
                                        <p:cTn id="24" dur="500" fill="hold"/>
                                        <p:tgtEl>
                                          <p:spTgt spid="6451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4533"/>
                                        </p:tgtEl>
                                        <p:attrNameLst>
                                          <p:attrName>style.visibility</p:attrName>
                                        </p:attrNameLst>
                                      </p:cBhvr>
                                      <p:to>
                                        <p:strVal val="visible"/>
                                      </p:to>
                                    </p:set>
                                    <p:anim calcmode="lin" valueType="num">
                                      <p:cBhvr additive="base">
                                        <p:cTn id="29" dur="500" fill="hold"/>
                                        <p:tgtEl>
                                          <p:spTgt spid="64533"/>
                                        </p:tgtEl>
                                        <p:attrNameLst>
                                          <p:attrName>ppt_x</p:attrName>
                                        </p:attrNameLst>
                                      </p:cBhvr>
                                      <p:tavLst>
                                        <p:tav tm="0">
                                          <p:val>
                                            <p:strVal val="0-#ppt_w/2"/>
                                          </p:val>
                                        </p:tav>
                                        <p:tav tm="100000">
                                          <p:val>
                                            <p:strVal val="#ppt_x"/>
                                          </p:val>
                                        </p:tav>
                                      </p:tavLst>
                                    </p:anim>
                                    <p:anim calcmode="lin" valueType="num">
                                      <p:cBhvr additive="base">
                                        <p:cTn id="30" dur="500" fill="hold"/>
                                        <p:tgtEl>
                                          <p:spTgt spid="6453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4519"/>
                                        </p:tgtEl>
                                        <p:attrNameLst>
                                          <p:attrName>style.visibility</p:attrName>
                                        </p:attrNameLst>
                                      </p:cBhvr>
                                      <p:to>
                                        <p:strVal val="visible"/>
                                      </p:to>
                                    </p:set>
                                    <p:anim calcmode="lin" valueType="num">
                                      <p:cBhvr additive="base">
                                        <p:cTn id="33" dur="500" fill="hold"/>
                                        <p:tgtEl>
                                          <p:spTgt spid="64519"/>
                                        </p:tgtEl>
                                        <p:attrNameLst>
                                          <p:attrName>ppt_x</p:attrName>
                                        </p:attrNameLst>
                                      </p:cBhvr>
                                      <p:tavLst>
                                        <p:tav tm="0">
                                          <p:val>
                                            <p:strVal val="0-#ppt_w/2"/>
                                          </p:val>
                                        </p:tav>
                                        <p:tav tm="100000">
                                          <p:val>
                                            <p:strVal val="#ppt_x"/>
                                          </p:val>
                                        </p:tav>
                                      </p:tavLst>
                                    </p:anim>
                                    <p:anim calcmode="lin" valueType="num">
                                      <p:cBhvr additive="base">
                                        <p:cTn id="34"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34"/>
                                        </p:tgtEl>
                                        <p:attrNameLst>
                                          <p:attrName>style.visibility</p:attrName>
                                        </p:attrNameLst>
                                      </p:cBhvr>
                                      <p:to>
                                        <p:strVal val="visible"/>
                                      </p:to>
                                    </p:set>
                                    <p:anim calcmode="lin" valueType="num">
                                      <p:cBhvr additive="base">
                                        <p:cTn id="39" dur="500" fill="hold"/>
                                        <p:tgtEl>
                                          <p:spTgt spid="64534"/>
                                        </p:tgtEl>
                                        <p:attrNameLst>
                                          <p:attrName>ppt_x</p:attrName>
                                        </p:attrNameLst>
                                      </p:cBhvr>
                                      <p:tavLst>
                                        <p:tav tm="0">
                                          <p:val>
                                            <p:strVal val="0-#ppt_w/2"/>
                                          </p:val>
                                        </p:tav>
                                        <p:tav tm="100000">
                                          <p:val>
                                            <p:strVal val="#ppt_x"/>
                                          </p:val>
                                        </p:tav>
                                      </p:tavLst>
                                    </p:anim>
                                    <p:anim calcmode="lin" valueType="num">
                                      <p:cBhvr additive="base">
                                        <p:cTn id="40" dur="500" fill="hold"/>
                                        <p:tgtEl>
                                          <p:spTgt spid="645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4520"/>
                                        </p:tgtEl>
                                        <p:attrNameLst>
                                          <p:attrName>style.visibility</p:attrName>
                                        </p:attrNameLst>
                                      </p:cBhvr>
                                      <p:to>
                                        <p:strVal val="visible"/>
                                      </p:to>
                                    </p:set>
                                    <p:anim calcmode="lin" valueType="num">
                                      <p:cBhvr additive="base">
                                        <p:cTn id="43" dur="500" fill="hold"/>
                                        <p:tgtEl>
                                          <p:spTgt spid="64520"/>
                                        </p:tgtEl>
                                        <p:attrNameLst>
                                          <p:attrName>ppt_x</p:attrName>
                                        </p:attrNameLst>
                                      </p:cBhvr>
                                      <p:tavLst>
                                        <p:tav tm="0">
                                          <p:val>
                                            <p:strVal val="0-#ppt_w/2"/>
                                          </p:val>
                                        </p:tav>
                                        <p:tav tm="100000">
                                          <p:val>
                                            <p:strVal val="#ppt_x"/>
                                          </p:val>
                                        </p:tav>
                                      </p:tavLst>
                                    </p:anim>
                                    <p:anim calcmode="lin" valueType="num">
                                      <p:cBhvr additive="base">
                                        <p:cTn id="44"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4525"/>
                                        </p:tgtEl>
                                        <p:attrNameLst>
                                          <p:attrName>style.visibility</p:attrName>
                                        </p:attrNameLst>
                                      </p:cBhvr>
                                      <p:to>
                                        <p:strVal val="visible"/>
                                      </p:to>
                                    </p:set>
                                    <p:animEffect transition="in" filter="wipe(left)">
                                      <p:cBhvr>
                                        <p:cTn id="49" dur="500"/>
                                        <p:tgtEl>
                                          <p:spTgt spid="64525"/>
                                        </p:tgtEl>
                                      </p:cBhvr>
                                    </p:animEffec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452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4527"/>
                                        </p:tgtEl>
                                        <p:attrNameLst>
                                          <p:attrName>style.visibility</p:attrName>
                                        </p:attrNameLst>
                                      </p:cBhvr>
                                      <p:to>
                                        <p:strVal val="visible"/>
                                      </p:to>
                                    </p:set>
                                    <p:animEffect transition="in" filter="wipe(up)">
                                      <p:cBhvr>
                                        <p:cTn id="57" dur="500"/>
                                        <p:tgtEl>
                                          <p:spTgt spid="64527"/>
                                        </p:tgtEl>
                                      </p:cBhvr>
                                    </p:animEffec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645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4528"/>
                                        </p:tgtEl>
                                        <p:attrNameLst>
                                          <p:attrName>style.visibility</p:attrName>
                                        </p:attrNameLst>
                                      </p:cBhvr>
                                      <p:to>
                                        <p:strVal val="visible"/>
                                      </p:to>
                                    </p:set>
                                    <p:animEffect transition="in" filter="wipe(up)">
                                      <p:cBhvr>
                                        <p:cTn id="65" dur="500"/>
                                        <p:tgtEl>
                                          <p:spTgt spid="64528"/>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64529"/>
                                        </p:tgtEl>
                                        <p:attrNameLst>
                                          <p:attrName>style.visibility</p:attrName>
                                        </p:attrNameLst>
                                      </p:cBhvr>
                                      <p:to>
                                        <p:strVal val="visible"/>
                                      </p:to>
                                    </p:set>
                                    <p:animEffect transition="in" filter="wipe(left)">
                                      <p:cBhvr>
                                        <p:cTn id="69" dur="500"/>
                                        <p:tgtEl>
                                          <p:spTgt spid="64529"/>
                                        </p:tgtEl>
                                      </p:cBhvr>
                                    </p:animEffect>
                                  </p:childTnLst>
                                </p:cTn>
                              </p:par>
                            </p:childTnLst>
                          </p:cTn>
                        </p:par>
                        <p:par>
                          <p:cTn id="70" fill="hold" nodeType="afterGroup">
                            <p:stCondLst>
                              <p:cond delay="1000"/>
                            </p:stCondLst>
                            <p:childTnLst>
                              <p:par>
                                <p:cTn id="71" presetID="22" presetClass="entr" presetSubtype="4" fill="hold" grpId="0" nodeType="afterEffect">
                                  <p:stCondLst>
                                    <p:cond delay="0"/>
                                  </p:stCondLst>
                                  <p:childTnLst>
                                    <p:set>
                                      <p:cBhvr>
                                        <p:cTn id="72" dur="1" fill="hold">
                                          <p:stCondLst>
                                            <p:cond delay="0"/>
                                          </p:stCondLst>
                                        </p:cTn>
                                        <p:tgtEl>
                                          <p:spTgt spid="64530"/>
                                        </p:tgtEl>
                                        <p:attrNameLst>
                                          <p:attrName>style.visibility</p:attrName>
                                        </p:attrNameLst>
                                      </p:cBhvr>
                                      <p:to>
                                        <p:strVal val="visible"/>
                                      </p:to>
                                    </p:set>
                                    <p:animEffect transition="in" filter="wipe(down)">
                                      <p:cBhvr>
                                        <p:cTn id="73" dur="500"/>
                                        <p:tgtEl>
                                          <p:spTgt spid="64530"/>
                                        </p:tgtEl>
                                      </p:cBhvr>
                                    </p:animEffect>
                                  </p:childTnLst>
                                </p:cTn>
                              </p:par>
                            </p:childTnLst>
                          </p:cTn>
                        </p:par>
                        <p:par>
                          <p:cTn id="74" fill="hold" nodeType="afterGroup">
                            <p:stCondLst>
                              <p:cond delay="1500"/>
                            </p:stCondLst>
                            <p:childTnLst>
                              <p:par>
                                <p:cTn id="75" presetID="22" presetClass="entr" presetSubtype="2" fill="hold" grpId="0" nodeType="afterEffect">
                                  <p:stCondLst>
                                    <p:cond delay="0"/>
                                  </p:stCondLst>
                                  <p:childTnLst>
                                    <p:set>
                                      <p:cBhvr>
                                        <p:cTn id="76" dur="1" fill="hold">
                                          <p:stCondLst>
                                            <p:cond delay="0"/>
                                          </p:stCondLst>
                                        </p:cTn>
                                        <p:tgtEl>
                                          <p:spTgt spid="64531"/>
                                        </p:tgtEl>
                                        <p:attrNameLst>
                                          <p:attrName>style.visibility</p:attrName>
                                        </p:attrNameLst>
                                      </p:cBhvr>
                                      <p:to>
                                        <p:strVal val="visible"/>
                                      </p:to>
                                    </p:set>
                                    <p:animEffect transition="in" filter="wipe(right)">
                                      <p:cBhvr>
                                        <p:cTn id="77" dur="500"/>
                                        <p:tgtEl>
                                          <p:spTgt spid="64531"/>
                                        </p:tgtEl>
                                      </p:cBhvr>
                                    </p:animEffect>
                                  </p:childTnLst>
                                </p:cTn>
                              </p:par>
                            </p:childTnLst>
                          </p:cTn>
                        </p:par>
                        <p:par>
                          <p:cTn id="78" fill="hold" nodeType="afterGroup">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64526"/>
                                        </p:tgtEl>
                                        <p:attrNameLst>
                                          <p:attrName>style.visibility</p:attrName>
                                        </p:attrNameLst>
                                      </p:cBhvr>
                                      <p:to>
                                        <p:strVal val="visible"/>
                                      </p:to>
                                    </p:set>
                                    <p:animEffect transition="in" filter="wipe(up)">
                                      <p:cBhvr>
                                        <p:cTn id="81" dur="500"/>
                                        <p:tgtEl>
                                          <p:spTgt spid="6452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64536"/>
                                        </p:tgtEl>
                                        <p:attrNameLst>
                                          <p:attrName>style.visibility</p:attrName>
                                        </p:attrNameLst>
                                      </p:cBhvr>
                                      <p:to>
                                        <p:strVal val="visible"/>
                                      </p:to>
                                    </p:set>
                                    <p:animEffect transition="in" filter="slide(fromTop)">
                                      <p:cBhvr>
                                        <p:cTn id="86" dur="500"/>
                                        <p:tgtEl>
                                          <p:spTgt spid="64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p:bldP spid="64515" grpId="0"/>
      <p:bldP spid="64516" grpId="0" animBg="1"/>
      <p:bldP spid="64517" grpId="0"/>
      <p:bldP spid="64518" grpId="0" animBg="1"/>
      <p:bldP spid="64519" grpId="0" animBg="1"/>
      <p:bldP spid="64520" grpId="0" animBg="1"/>
      <p:bldP spid="64521" grpId="0" animBg="1"/>
      <p:bldP spid="64522" grpId="0"/>
      <p:bldP spid="64523" grpId="0" animBg="1"/>
      <p:bldP spid="64524" grpId="0" animBg="1"/>
      <p:bldP spid="64525" grpId="0" animBg="1"/>
      <p:bldP spid="64526" grpId="0" animBg="1"/>
      <p:bldP spid="64527" grpId="0" animBg="1"/>
      <p:bldP spid="64528" grpId="0" animBg="1"/>
      <p:bldP spid="64529" grpId="0" animBg="1"/>
      <p:bldP spid="64530" grpId="0" animBg="1"/>
      <p:bldP spid="64531" grpId="0" animBg="1"/>
      <p:bldP spid="64533" grpId="0"/>
      <p:bldP spid="64534" grpId="0"/>
      <p:bldP spid="645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71538" y="862013"/>
            <a:ext cx="65801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Windows</a:t>
            </a:r>
            <a:r>
              <a:rPr kumimoji="0" lang="zh-CN" altLang="en-US" sz="4400">
                <a:solidFill>
                  <a:srgbClr val="0000FF"/>
                </a:solidFill>
                <a:latin typeface="黑体" pitchFamily="49" charset="-122"/>
                <a:ea typeface="黑体" pitchFamily="49" charset="-122"/>
              </a:rPr>
              <a:t>应用程序的消息</a:t>
            </a:r>
            <a:endParaRPr kumimoji="0" lang="zh-CN" altLang="en-US" sz="2400">
              <a:solidFill>
                <a:srgbClr val="0000FF"/>
              </a:solidFill>
              <a:latin typeface="黑体" pitchFamily="49" charset="-122"/>
              <a:ea typeface="黑体" pitchFamily="49" charset="-122"/>
            </a:endParaRPr>
          </a:p>
        </p:txBody>
      </p:sp>
      <p:sp>
        <p:nvSpPr>
          <p:cNvPr id="65539" name="Text Box 3"/>
          <p:cNvSpPr txBox="1">
            <a:spLocks noChangeArrowheads="1"/>
          </p:cNvSpPr>
          <p:nvPr/>
        </p:nvSpPr>
        <p:spPr bwMode="auto">
          <a:xfrm>
            <a:off x="846138" y="2652713"/>
            <a:ext cx="7613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楷体_GB2312" pitchFamily="49" charset="-122"/>
                <a:ea typeface="楷体_GB2312" pitchFamily="49" charset="-122"/>
              </a:rPr>
              <a:t>1</a:t>
            </a:r>
            <a:r>
              <a:rPr kumimoji="0" lang="zh-CN" altLang="en-US" sz="2600" b="1">
                <a:latin typeface="楷体_GB2312" pitchFamily="49" charset="-122"/>
                <a:ea typeface="楷体_GB2312" pitchFamily="49" charset="-122"/>
              </a:rPr>
              <a:t>、输入消息：包括键盘和鼠标的输入。</a:t>
            </a:r>
          </a:p>
        </p:txBody>
      </p:sp>
      <p:sp>
        <p:nvSpPr>
          <p:cNvPr id="12292" name="Line 4"/>
          <p:cNvSpPr>
            <a:spLocks noChangeShapeType="1"/>
          </p:cNvSpPr>
          <p:nvPr/>
        </p:nvSpPr>
        <p:spPr bwMode="auto">
          <a:xfrm>
            <a:off x="0" y="6553200"/>
            <a:ext cx="71628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 name="Line 5"/>
          <p:cNvSpPr>
            <a:spLocks noChangeShapeType="1"/>
          </p:cNvSpPr>
          <p:nvPr/>
        </p:nvSpPr>
        <p:spPr bwMode="auto">
          <a:xfrm>
            <a:off x="0" y="6553200"/>
            <a:ext cx="7162800"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2" name="Text Box 6"/>
          <p:cNvSpPr txBox="1">
            <a:spLocks noChangeArrowheads="1"/>
          </p:cNvSpPr>
          <p:nvPr/>
        </p:nvSpPr>
        <p:spPr bwMode="auto">
          <a:xfrm>
            <a:off x="882650" y="3335338"/>
            <a:ext cx="77930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127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Times New Roman" pitchFamily="18" charset="0"/>
                <a:ea typeface="楷体_GB2312" pitchFamily="49" charset="-122"/>
              </a:rPr>
              <a:t>2</a:t>
            </a:r>
            <a:r>
              <a:rPr kumimoji="0" lang="zh-CN" altLang="en-US" sz="2600" b="1">
                <a:latin typeface="Times New Roman" pitchFamily="18" charset="0"/>
                <a:ea typeface="楷体_GB2312" pitchFamily="49" charset="-122"/>
              </a:rPr>
              <a:t>、控制消息：用来与窗口中的控件（按钮、列表框、滚动条等）进行双向通信。</a:t>
            </a:r>
          </a:p>
        </p:txBody>
      </p:sp>
      <p:sp>
        <p:nvSpPr>
          <p:cNvPr id="65543" name="Text Box 7"/>
          <p:cNvSpPr txBox="1">
            <a:spLocks noChangeArrowheads="1"/>
          </p:cNvSpPr>
          <p:nvPr/>
        </p:nvSpPr>
        <p:spPr bwMode="auto">
          <a:xfrm>
            <a:off x="827088" y="4365625"/>
            <a:ext cx="78708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127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楷体_GB2312" pitchFamily="49" charset="-122"/>
                <a:ea typeface="楷体_GB2312" pitchFamily="49" charset="-122"/>
              </a:rPr>
              <a:t>3</a:t>
            </a:r>
            <a:r>
              <a:rPr kumimoji="0" lang="zh-CN" altLang="en-US" sz="2600" b="1">
                <a:latin typeface="楷体_GB2312" pitchFamily="49" charset="-122"/>
                <a:ea typeface="楷体_GB2312" pitchFamily="49" charset="-122"/>
              </a:rPr>
              <a:t>、系统消息：对程序化的事件或系统时钟中断作出反应。</a:t>
            </a:r>
          </a:p>
        </p:txBody>
      </p:sp>
      <p:sp>
        <p:nvSpPr>
          <p:cNvPr id="65544" name="Text Box 8"/>
          <p:cNvSpPr txBox="1">
            <a:spLocks noChangeArrowheads="1"/>
          </p:cNvSpPr>
          <p:nvPr/>
        </p:nvSpPr>
        <p:spPr bwMode="auto">
          <a:xfrm>
            <a:off x="838200" y="5318125"/>
            <a:ext cx="783748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127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楷体_GB2312" pitchFamily="49" charset="-122"/>
                <a:ea typeface="楷体_GB2312" pitchFamily="49" charset="-122"/>
              </a:rPr>
              <a:t>4</a:t>
            </a:r>
            <a:r>
              <a:rPr kumimoji="0" lang="zh-CN" altLang="en-US" sz="2600" b="1">
                <a:latin typeface="楷体_GB2312" pitchFamily="49" charset="-122"/>
                <a:ea typeface="楷体_GB2312" pitchFamily="49" charset="-122"/>
              </a:rPr>
              <a:t>、用户消息：这是程序员自己定义并在应用程序中主动发出的消息。</a:t>
            </a:r>
          </a:p>
        </p:txBody>
      </p:sp>
      <p:grpSp>
        <p:nvGrpSpPr>
          <p:cNvPr id="65545" name="Group 9"/>
          <p:cNvGrpSpPr>
            <a:grpSpLocks/>
          </p:cNvGrpSpPr>
          <p:nvPr/>
        </p:nvGrpSpPr>
        <p:grpSpPr bwMode="auto">
          <a:xfrm>
            <a:off x="827088" y="1766888"/>
            <a:ext cx="3171825" cy="725487"/>
            <a:chOff x="672" y="1104"/>
            <a:chExt cx="1998" cy="457"/>
          </a:xfrm>
        </p:grpSpPr>
        <p:sp>
          <p:nvSpPr>
            <p:cNvPr id="12298" name="Text Box 10"/>
            <p:cNvSpPr txBox="1">
              <a:spLocks noChangeArrowheads="1"/>
            </p:cNvSpPr>
            <p:nvPr/>
          </p:nvSpPr>
          <p:spPr bwMode="auto">
            <a:xfrm>
              <a:off x="960" y="1104"/>
              <a:ext cx="1710"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Tx/>
                <a:buSzTx/>
                <a:buFontTx/>
                <a:buNone/>
              </a:pPr>
              <a:r>
                <a:rPr kumimoji="0" lang="zh-CN" altLang="en-US" b="1">
                  <a:latin typeface="楷体_GB2312" pitchFamily="49" charset="-122"/>
                  <a:ea typeface="楷体_GB2312" pitchFamily="49" charset="-122"/>
                </a:rPr>
                <a:t>消息的来源</a:t>
              </a:r>
            </a:p>
          </p:txBody>
        </p:sp>
        <p:grpSp>
          <p:nvGrpSpPr>
            <p:cNvPr id="12299" name="Group 11"/>
            <p:cNvGrpSpPr>
              <a:grpSpLocks/>
            </p:cNvGrpSpPr>
            <p:nvPr/>
          </p:nvGrpSpPr>
          <p:grpSpPr bwMode="auto">
            <a:xfrm>
              <a:off x="672" y="1200"/>
              <a:ext cx="480" cy="288"/>
              <a:chOff x="528" y="1392"/>
              <a:chExt cx="480" cy="288"/>
            </a:xfrm>
          </p:grpSpPr>
          <p:sp>
            <p:nvSpPr>
              <p:cNvPr id="12300" name="Text Box 12"/>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2301" name="Text Box 13"/>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5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65539">
                                            <p:txEl>
                                              <p:pRg st="0" end="0"/>
                                            </p:txEl>
                                          </p:spTgt>
                                        </p:tgtEl>
                                        <p:attrNameLst>
                                          <p:attrName>style.visibility</p:attrName>
                                        </p:attrNameLst>
                                      </p:cBhvr>
                                      <p:to>
                                        <p:strVal val="visible"/>
                                      </p:to>
                                    </p:set>
                                    <p:animEffect transition="in" filter="slide(fromBottom)">
                                      <p:cBhvr>
                                        <p:cTn id="11" dur="500"/>
                                        <p:tgtEl>
                                          <p:spTgt spid="6553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5542">
                                            <p:txEl>
                                              <p:pRg st="0" end="0"/>
                                            </p:txEl>
                                          </p:spTgt>
                                        </p:tgtEl>
                                        <p:attrNameLst>
                                          <p:attrName>style.visibility</p:attrName>
                                        </p:attrNameLst>
                                      </p:cBhvr>
                                      <p:to>
                                        <p:strVal val="visible"/>
                                      </p:to>
                                    </p:set>
                                    <p:animEffect transition="in" filter="slide(fromBottom)">
                                      <p:cBhvr>
                                        <p:cTn id="16" dur="500"/>
                                        <p:tgtEl>
                                          <p:spTgt spid="6554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5543">
                                            <p:txEl>
                                              <p:pRg st="0" end="0"/>
                                            </p:txEl>
                                          </p:spTgt>
                                        </p:tgtEl>
                                        <p:attrNameLst>
                                          <p:attrName>style.visibility</p:attrName>
                                        </p:attrNameLst>
                                      </p:cBhvr>
                                      <p:to>
                                        <p:strVal val="visible"/>
                                      </p:to>
                                    </p:set>
                                    <p:animEffect transition="in" filter="slide(fromBottom)">
                                      <p:cBhvr>
                                        <p:cTn id="21" dur="500"/>
                                        <p:tgtEl>
                                          <p:spTgt spid="6554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65544">
                                            <p:txEl>
                                              <p:pRg st="0" end="0"/>
                                            </p:txEl>
                                          </p:spTgt>
                                        </p:tgtEl>
                                        <p:attrNameLst>
                                          <p:attrName>style.visibility</p:attrName>
                                        </p:attrNameLst>
                                      </p:cBhvr>
                                      <p:to>
                                        <p:strVal val="visible"/>
                                      </p:to>
                                    </p:set>
                                    <p:animEffect transition="in" filter="slide(fromBottom)">
                                      <p:cBhvr>
                                        <p:cTn id="26" dur="500"/>
                                        <p:tgtEl>
                                          <p:spTgt spid="655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advAuto="6000"/>
      <p:bldP spid="65542" grpId="0" build="p" autoUpdateAnimBg="0" advAuto="6000"/>
      <p:bldP spid="65543" grpId="0" build="p" autoUpdateAnimBg="0" advAuto="6000"/>
      <p:bldP spid="65544" grpId="0" build="p" autoUpdateAnimBg="0" advAuto="600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71538" y="862013"/>
            <a:ext cx="65801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Windows</a:t>
            </a:r>
            <a:r>
              <a:rPr kumimoji="0" lang="zh-CN" altLang="en-US" sz="4400">
                <a:solidFill>
                  <a:srgbClr val="0000FF"/>
                </a:solidFill>
                <a:latin typeface="黑体" pitchFamily="49" charset="-122"/>
                <a:ea typeface="黑体" pitchFamily="49" charset="-122"/>
              </a:rPr>
              <a:t>应用程序的消息</a:t>
            </a:r>
            <a:endParaRPr kumimoji="0" lang="zh-CN" altLang="en-US" sz="2400">
              <a:solidFill>
                <a:srgbClr val="0000FF"/>
              </a:solidFill>
              <a:latin typeface="黑体" pitchFamily="49" charset="-122"/>
              <a:ea typeface="黑体" pitchFamily="49" charset="-122"/>
            </a:endParaRPr>
          </a:p>
        </p:txBody>
      </p:sp>
      <p:sp>
        <p:nvSpPr>
          <p:cNvPr id="156675" name="Text Box 3"/>
          <p:cNvSpPr txBox="1">
            <a:spLocks noChangeArrowheads="1"/>
          </p:cNvSpPr>
          <p:nvPr/>
        </p:nvSpPr>
        <p:spPr bwMode="auto">
          <a:xfrm>
            <a:off x="846138" y="2652713"/>
            <a:ext cx="7613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楷体_GB2312" pitchFamily="49" charset="-122"/>
                <a:ea typeface="楷体_GB2312" pitchFamily="49" charset="-122"/>
              </a:rPr>
              <a:t>1</a:t>
            </a:r>
            <a:r>
              <a:rPr kumimoji="0" lang="zh-CN" altLang="en-US" sz="2600" b="1">
                <a:latin typeface="楷体_GB2312" pitchFamily="49" charset="-122"/>
                <a:ea typeface="楷体_GB2312" pitchFamily="49" charset="-122"/>
              </a:rPr>
              <a:t>、消息名称</a:t>
            </a:r>
            <a:r>
              <a:rPr kumimoji="0" lang="zh-CN" altLang="en-US" sz="2600" b="1">
                <a:latin typeface="Times New Roman" pitchFamily="18" charset="0"/>
                <a:ea typeface="楷体_GB2312" pitchFamily="49" charset="-122"/>
              </a:rPr>
              <a:t>（</a:t>
            </a:r>
            <a:r>
              <a:rPr kumimoji="0" lang="en-US" altLang="zh-CN" sz="2600" b="1">
                <a:latin typeface="Times New Roman" pitchFamily="18" charset="0"/>
                <a:ea typeface="楷体_GB2312" pitchFamily="49" charset="-122"/>
              </a:rPr>
              <a:t>UINT</a:t>
            </a:r>
            <a:r>
              <a:rPr kumimoji="0" lang="zh-CN" altLang="en-US" sz="2600" b="1">
                <a:latin typeface="Times New Roman" pitchFamily="18" charset="0"/>
                <a:ea typeface="楷体_GB2312" pitchFamily="49" charset="-122"/>
              </a:rPr>
              <a:t>），用宏表示。</a:t>
            </a:r>
            <a:endParaRPr kumimoji="0" lang="zh-CN" altLang="en-US" sz="2600" b="1">
              <a:latin typeface="楷体_GB2312" pitchFamily="49" charset="-122"/>
              <a:ea typeface="楷体_GB2312" pitchFamily="49" charset="-122"/>
            </a:endParaRPr>
          </a:p>
        </p:txBody>
      </p:sp>
      <p:sp>
        <p:nvSpPr>
          <p:cNvPr id="13316" name="Line 4"/>
          <p:cNvSpPr>
            <a:spLocks noChangeShapeType="1"/>
          </p:cNvSpPr>
          <p:nvPr/>
        </p:nvSpPr>
        <p:spPr bwMode="auto">
          <a:xfrm>
            <a:off x="0" y="6553200"/>
            <a:ext cx="71628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7" name="Line 5"/>
          <p:cNvSpPr>
            <a:spLocks noChangeShapeType="1"/>
          </p:cNvSpPr>
          <p:nvPr/>
        </p:nvSpPr>
        <p:spPr bwMode="auto">
          <a:xfrm>
            <a:off x="0" y="6553200"/>
            <a:ext cx="7162800"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8" name="Text Box 6"/>
          <p:cNvSpPr txBox="1">
            <a:spLocks noChangeArrowheads="1"/>
          </p:cNvSpPr>
          <p:nvPr/>
        </p:nvSpPr>
        <p:spPr bwMode="auto">
          <a:xfrm>
            <a:off x="882650" y="3335338"/>
            <a:ext cx="77930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127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600" b="1">
                <a:latin typeface="Times New Roman" pitchFamily="18" charset="0"/>
                <a:ea typeface="楷体_GB2312" pitchFamily="49" charset="-122"/>
              </a:rPr>
              <a:t>2</a:t>
            </a:r>
            <a:r>
              <a:rPr kumimoji="0" lang="zh-CN" altLang="en-US" sz="2600" b="1">
                <a:latin typeface="Times New Roman" pitchFamily="18" charset="0"/>
                <a:ea typeface="楷体_GB2312" pitchFamily="49" charset="-122"/>
              </a:rPr>
              <a:t>、两个参数</a:t>
            </a:r>
            <a:r>
              <a:rPr kumimoji="0" lang="en-US" altLang="zh-CN" sz="2600" b="1">
                <a:latin typeface="Times New Roman" pitchFamily="18" charset="0"/>
                <a:ea typeface="楷体_GB2312" pitchFamily="49" charset="-122"/>
              </a:rPr>
              <a:t>WPARAM</a:t>
            </a:r>
            <a:r>
              <a:rPr kumimoji="0" lang="zh-CN" altLang="en-US" sz="2600" b="1">
                <a:latin typeface="Times New Roman" pitchFamily="18" charset="0"/>
                <a:ea typeface="楷体_GB2312" pitchFamily="49" charset="-122"/>
              </a:rPr>
              <a:t>、</a:t>
            </a:r>
            <a:r>
              <a:rPr kumimoji="0" lang="en-US" altLang="zh-CN" sz="2600" b="1">
                <a:latin typeface="Times New Roman" pitchFamily="18" charset="0"/>
                <a:ea typeface="楷体_GB2312" pitchFamily="49" charset="-122"/>
              </a:rPr>
              <a:t>LPARAM</a:t>
            </a:r>
            <a:r>
              <a:rPr kumimoji="0" lang="zh-CN" altLang="en-US" sz="2600" b="1">
                <a:latin typeface="Times New Roman" pitchFamily="18" charset="0"/>
                <a:ea typeface="楷体_GB2312" pitchFamily="49" charset="-122"/>
              </a:rPr>
              <a:t>。</a:t>
            </a:r>
          </a:p>
        </p:txBody>
      </p:sp>
      <p:grpSp>
        <p:nvGrpSpPr>
          <p:cNvPr id="156681" name="Group 9"/>
          <p:cNvGrpSpPr>
            <a:grpSpLocks/>
          </p:cNvGrpSpPr>
          <p:nvPr/>
        </p:nvGrpSpPr>
        <p:grpSpPr bwMode="auto">
          <a:xfrm>
            <a:off x="827088" y="1766888"/>
            <a:ext cx="3171825" cy="725487"/>
            <a:chOff x="672" y="1104"/>
            <a:chExt cx="1998" cy="457"/>
          </a:xfrm>
        </p:grpSpPr>
        <p:sp>
          <p:nvSpPr>
            <p:cNvPr id="13320" name="Text Box 10"/>
            <p:cNvSpPr txBox="1">
              <a:spLocks noChangeArrowheads="1"/>
            </p:cNvSpPr>
            <p:nvPr/>
          </p:nvSpPr>
          <p:spPr bwMode="auto">
            <a:xfrm>
              <a:off x="960" y="1104"/>
              <a:ext cx="1710"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Tx/>
                <a:buSzTx/>
                <a:buFontTx/>
                <a:buNone/>
              </a:pPr>
              <a:r>
                <a:rPr kumimoji="0" lang="zh-CN" altLang="en-US" b="1">
                  <a:latin typeface="楷体_GB2312" pitchFamily="49" charset="-122"/>
                  <a:ea typeface="楷体_GB2312" pitchFamily="49" charset="-122"/>
                </a:rPr>
                <a:t>消息的组成</a:t>
              </a:r>
            </a:p>
          </p:txBody>
        </p:sp>
        <p:grpSp>
          <p:nvGrpSpPr>
            <p:cNvPr id="13321" name="Group 11"/>
            <p:cNvGrpSpPr>
              <a:grpSpLocks/>
            </p:cNvGrpSpPr>
            <p:nvPr/>
          </p:nvGrpSpPr>
          <p:grpSpPr bwMode="auto">
            <a:xfrm>
              <a:off x="672" y="1200"/>
              <a:ext cx="480" cy="288"/>
              <a:chOff x="528" y="1392"/>
              <a:chExt cx="480" cy="288"/>
            </a:xfrm>
          </p:grpSpPr>
          <p:sp>
            <p:nvSpPr>
              <p:cNvPr id="13322" name="Text Box 12"/>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3323" name="Text Box 13"/>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56675">
                                            <p:txEl>
                                              <p:pRg st="0" end="0"/>
                                            </p:txEl>
                                          </p:spTgt>
                                        </p:tgtEl>
                                        <p:attrNameLst>
                                          <p:attrName>style.visibility</p:attrName>
                                        </p:attrNameLst>
                                      </p:cBhvr>
                                      <p:to>
                                        <p:strVal val="visible"/>
                                      </p:to>
                                    </p:set>
                                    <p:animEffect transition="in" filter="slide(fromBottom)">
                                      <p:cBhvr>
                                        <p:cTn id="11" dur="500"/>
                                        <p:tgtEl>
                                          <p:spTgt spid="15667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56678">
                                            <p:txEl>
                                              <p:pRg st="0" end="0"/>
                                            </p:txEl>
                                          </p:spTgt>
                                        </p:tgtEl>
                                        <p:attrNameLst>
                                          <p:attrName>style.visibility</p:attrName>
                                        </p:attrNameLst>
                                      </p:cBhvr>
                                      <p:to>
                                        <p:strVal val="visible"/>
                                      </p:to>
                                    </p:set>
                                    <p:animEffect transition="in" filter="slide(fromBottom)">
                                      <p:cBhvr>
                                        <p:cTn id="16" dur="500"/>
                                        <p:tgtEl>
                                          <p:spTgt spid="1566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advAuto="6000"/>
      <p:bldP spid="156678" grpId="0" build="p" autoUpdateAnimBg="0" advAuto="600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38200" y="609600"/>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800">
                <a:solidFill>
                  <a:srgbClr val="0000FF"/>
                </a:solidFill>
                <a:latin typeface="Times New Roman" pitchFamily="18" charset="0"/>
                <a:ea typeface="黑体" pitchFamily="49" charset="-122"/>
              </a:rPr>
              <a:t>Windows</a:t>
            </a:r>
            <a:r>
              <a:rPr kumimoji="0" lang="zh-CN" altLang="en-US" sz="4800">
                <a:solidFill>
                  <a:srgbClr val="0000FF"/>
                </a:solidFill>
                <a:latin typeface="Times New Roman" pitchFamily="18" charset="0"/>
                <a:ea typeface="黑体" pitchFamily="49" charset="-122"/>
              </a:rPr>
              <a:t>常用消息</a:t>
            </a:r>
          </a:p>
        </p:txBody>
      </p:sp>
      <p:sp>
        <p:nvSpPr>
          <p:cNvPr id="66563" name="Rectangle 3"/>
          <p:cNvSpPr>
            <a:spLocks noChangeArrowheads="1"/>
          </p:cNvSpPr>
          <p:nvPr/>
        </p:nvSpPr>
        <p:spPr bwMode="auto">
          <a:xfrm>
            <a:off x="1066800" y="1752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窗口消息</a:t>
            </a:r>
            <a:r>
              <a:rPr kumimoji="0" lang="zh-CN" altLang="en-US" sz="2400">
                <a:latin typeface="Times New Roman" pitchFamily="18" charset="0"/>
                <a:ea typeface="楷体_GB2312" pitchFamily="49" charset="-122"/>
              </a:rPr>
              <a:t>  </a:t>
            </a:r>
          </a:p>
        </p:txBody>
      </p:sp>
      <p:grpSp>
        <p:nvGrpSpPr>
          <p:cNvPr id="66564" name="Group 4"/>
          <p:cNvGrpSpPr>
            <a:grpSpLocks/>
          </p:cNvGrpSpPr>
          <p:nvPr/>
        </p:nvGrpSpPr>
        <p:grpSpPr bwMode="auto">
          <a:xfrm>
            <a:off x="762000" y="1752600"/>
            <a:ext cx="762000" cy="457200"/>
            <a:chOff x="528" y="1392"/>
            <a:chExt cx="480" cy="288"/>
          </a:xfrm>
        </p:grpSpPr>
        <p:sp>
          <p:nvSpPr>
            <p:cNvPr id="14361" name="Text Box 5"/>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4362" name="Text Box 6"/>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66567" name="Rectangle 7"/>
          <p:cNvSpPr>
            <a:spLocks noChangeArrowheads="1"/>
          </p:cNvSpPr>
          <p:nvPr/>
        </p:nvSpPr>
        <p:spPr bwMode="auto">
          <a:xfrm>
            <a:off x="1219200" y="2133600"/>
            <a:ext cx="72405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en-US" altLang="zh-CN" sz="2400" b="1">
                <a:solidFill>
                  <a:srgbClr val="FF0000"/>
                </a:solidFill>
                <a:latin typeface="Times New Roman" pitchFamily="18" charset="0"/>
                <a:ea typeface="楷体_GB2312" pitchFamily="49" charset="-122"/>
              </a:rPr>
              <a:t>WM_CREATE</a:t>
            </a:r>
            <a:r>
              <a:rPr kumimoji="0" lang="zh-CN" altLang="en-US" sz="2400">
                <a:latin typeface="Times New Roman" pitchFamily="18" charset="0"/>
                <a:ea typeface="楷体_GB2312" pitchFamily="49" charset="-122"/>
              </a:rPr>
              <a:t>，</a:t>
            </a:r>
            <a:r>
              <a:rPr kumimoji="0" lang="en-US" altLang="zh-CN" sz="2400">
                <a:latin typeface="Times New Roman" pitchFamily="18" charset="0"/>
                <a:ea typeface="楷体_GB2312" pitchFamily="49" charset="-122"/>
              </a:rPr>
              <a:t>WM_DESTROY</a:t>
            </a:r>
            <a:r>
              <a:rPr kumimoji="0" lang="zh-CN" altLang="en-US" sz="2400">
                <a:latin typeface="Times New Roman" pitchFamily="18" charset="0"/>
                <a:ea typeface="楷体_GB2312" pitchFamily="49" charset="-122"/>
              </a:rPr>
              <a:t>，</a:t>
            </a:r>
            <a:r>
              <a:rPr kumimoji="0" lang="en-US" altLang="zh-CN" sz="2400" b="1">
                <a:solidFill>
                  <a:srgbClr val="FF0000"/>
                </a:solidFill>
                <a:latin typeface="Times New Roman" pitchFamily="18" charset="0"/>
                <a:ea typeface="楷体_GB2312" pitchFamily="49" charset="-122"/>
              </a:rPr>
              <a:t>WM_CLOSE</a:t>
            </a:r>
            <a:r>
              <a:rPr kumimoji="0" lang="en-US" altLang="zh-CN" sz="2400">
                <a:latin typeface="Times New Roman" pitchFamily="18" charset="0"/>
                <a:ea typeface="楷体_GB2312" pitchFamily="49" charset="-122"/>
              </a:rPr>
              <a:t>,</a:t>
            </a:r>
          </a:p>
          <a:p>
            <a:pPr>
              <a:spcBef>
                <a:spcPct val="0"/>
              </a:spcBef>
              <a:buClrTx/>
              <a:buSzTx/>
              <a:buFontTx/>
              <a:buNone/>
            </a:pPr>
            <a:r>
              <a:rPr kumimoji="0" lang="en-US" altLang="zh-CN" sz="2400">
                <a:latin typeface="Times New Roman" pitchFamily="18" charset="0"/>
                <a:ea typeface="楷体_GB2312" pitchFamily="49" charset="-122"/>
              </a:rPr>
              <a:t>WM_MOVE , WM_SIZE , WM_PAINT</a:t>
            </a:r>
          </a:p>
        </p:txBody>
      </p:sp>
      <p:sp>
        <p:nvSpPr>
          <p:cNvPr id="66568" name="Rectangle 8"/>
          <p:cNvSpPr>
            <a:spLocks noChangeArrowheads="1"/>
          </p:cNvSpPr>
          <p:nvPr/>
        </p:nvSpPr>
        <p:spPr bwMode="auto">
          <a:xfrm>
            <a:off x="1143000" y="290036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键盘消息  </a:t>
            </a:r>
          </a:p>
        </p:txBody>
      </p:sp>
      <p:grpSp>
        <p:nvGrpSpPr>
          <p:cNvPr id="66569" name="Group 9"/>
          <p:cNvGrpSpPr>
            <a:grpSpLocks/>
          </p:cNvGrpSpPr>
          <p:nvPr/>
        </p:nvGrpSpPr>
        <p:grpSpPr bwMode="auto">
          <a:xfrm>
            <a:off x="762000" y="2900363"/>
            <a:ext cx="762000" cy="457200"/>
            <a:chOff x="528" y="1392"/>
            <a:chExt cx="480" cy="288"/>
          </a:xfrm>
        </p:grpSpPr>
        <p:sp>
          <p:nvSpPr>
            <p:cNvPr id="14359" name="Text Box 10"/>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4360" name="Text Box 11"/>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66572" name="Rectangle 12"/>
          <p:cNvSpPr>
            <a:spLocks noChangeArrowheads="1"/>
          </p:cNvSpPr>
          <p:nvPr/>
        </p:nvSpPr>
        <p:spPr bwMode="auto">
          <a:xfrm>
            <a:off x="1143000" y="3332163"/>
            <a:ext cx="710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en-US" altLang="zh-CN" sz="2400">
                <a:latin typeface="Times New Roman" pitchFamily="18" charset="0"/>
                <a:ea typeface="楷体_GB2312" pitchFamily="49" charset="-122"/>
              </a:rPr>
              <a:t>WM_CHAR</a:t>
            </a:r>
            <a:r>
              <a:rPr kumimoji="0" lang="zh-CN" altLang="en-US" sz="2400">
                <a:latin typeface="Times New Roman" pitchFamily="18" charset="0"/>
                <a:ea typeface="楷体_GB2312" pitchFamily="49" charset="-122"/>
              </a:rPr>
              <a:t>，</a:t>
            </a:r>
            <a:r>
              <a:rPr kumimoji="0" lang="en-US" altLang="zh-CN" sz="2400" b="1">
                <a:solidFill>
                  <a:srgbClr val="FF0000"/>
                </a:solidFill>
                <a:latin typeface="Times New Roman" pitchFamily="18" charset="0"/>
                <a:ea typeface="楷体_GB2312" pitchFamily="49" charset="-122"/>
              </a:rPr>
              <a:t>WM_KEYDOWN</a:t>
            </a:r>
            <a:r>
              <a:rPr kumimoji="0" lang="zh-CN" altLang="en-US" sz="2400" b="1">
                <a:solidFill>
                  <a:srgbClr val="FF0000"/>
                </a:solidFill>
                <a:latin typeface="Times New Roman" pitchFamily="18" charset="0"/>
                <a:ea typeface="楷体_GB2312" pitchFamily="49" charset="-122"/>
              </a:rPr>
              <a:t>，</a:t>
            </a:r>
            <a:r>
              <a:rPr kumimoji="0" lang="en-US" altLang="zh-CN" sz="2400">
                <a:latin typeface="Times New Roman" pitchFamily="18" charset="0"/>
                <a:ea typeface="楷体_GB2312" pitchFamily="49" charset="-122"/>
              </a:rPr>
              <a:t>WM_KEYUP</a:t>
            </a:r>
          </a:p>
        </p:txBody>
      </p:sp>
      <p:sp>
        <p:nvSpPr>
          <p:cNvPr id="66573" name="Rectangle 13"/>
          <p:cNvSpPr>
            <a:spLocks noChangeArrowheads="1"/>
          </p:cNvSpPr>
          <p:nvPr/>
        </p:nvSpPr>
        <p:spPr bwMode="auto">
          <a:xfrm>
            <a:off x="1143000" y="376396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鼠标消息  </a:t>
            </a:r>
          </a:p>
        </p:txBody>
      </p:sp>
      <p:grpSp>
        <p:nvGrpSpPr>
          <p:cNvPr id="66574" name="Group 14"/>
          <p:cNvGrpSpPr>
            <a:grpSpLocks/>
          </p:cNvGrpSpPr>
          <p:nvPr/>
        </p:nvGrpSpPr>
        <p:grpSpPr bwMode="auto">
          <a:xfrm>
            <a:off x="762000" y="3763963"/>
            <a:ext cx="762000" cy="457200"/>
            <a:chOff x="528" y="1392"/>
            <a:chExt cx="480" cy="288"/>
          </a:xfrm>
        </p:grpSpPr>
        <p:sp>
          <p:nvSpPr>
            <p:cNvPr id="14357" name="Text Box 15"/>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4358" name="Text Box 16"/>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66577" name="Rectangle 17"/>
          <p:cNvSpPr>
            <a:spLocks noChangeArrowheads="1"/>
          </p:cNvSpPr>
          <p:nvPr/>
        </p:nvSpPr>
        <p:spPr bwMode="auto">
          <a:xfrm>
            <a:off x="1143000" y="4181475"/>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en-US" altLang="zh-CN" sz="2400">
                <a:latin typeface="Times New Roman" pitchFamily="18" charset="0"/>
                <a:ea typeface="楷体_GB2312" pitchFamily="49" charset="-122"/>
              </a:rPr>
              <a:t>WM_MOUSEMOVE, </a:t>
            </a:r>
            <a:r>
              <a:rPr kumimoji="0" lang="en-US" altLang="zh-CN" sz="2400" b="1">
                <a:solidFill>
                  <a:srgbClr val="FF0000"/>
                </a:solidFill>
                <a:latin typeface="Times New Roman" pitchFamily="18" charset="0"/>
                <a:ea typeface="楷体_GB2312" pitchFamily="49" charset="-122"/>
              </a:rPr>
              <a:t>WM_LBUTTONDOWN</a:t>
            </a:r>
            <a:r>
              <a:rPr kumimoji="0" lang="en-US" altLang="zh-CN" sz="2400">
                <a:latin typeface="Times New Roman" pitchFamily="18" charset="0"/>
                <a:ea typeface="楷体_GB2312" pitchFamily="49" charset="-122"/>
              </a:rPr>
              <a:t>,</a:t>
            </a:r>
          </a:p>
          <a:p>
            <a:pPr>
              <a:spcBef>
                <a:spcPct val="0"/>
              </a:spcBef>
              <a:buClrTx/>
              <a:buSzTx/>
              <a:buFontTx/>
              <a:buNone/>
            </a:pPr>
            <a:r>
              <a:rPr kumimoji="0" lang="en-US" altLang="zh-CN" sz="2400">
                <a:latin typeface="Times New Roman" pitchFamily="18" charset="0"/>
                <a:ea typeface="楷体_GB2312" pitchFamily="49" charset="-122"/>
              </a:rPr>
              <a:t>WM_LBUTTONUP,  WM_LBUTTONDBLCLK,</a:t>
            </a:r>
          </a:p>
          <a:p>
            <a:pPr>
              <a:spcBef>
                <a:spcPct val="0"/>
              </a:spcBef>
              <a:buClrTx/>
              <a:buSzTx/>
              <a:buFontTx/>
              <a:buNone/>
            </a:pPr>
            <a:r>
              <a:rPr kumimoji="0" lang="en-US" altLang="zh-CN" sz="2400">
                <a:latin typeface="Times New Roman" pitchFamily="18" charset="0"/>
                <a:ea typeface="楷体_GB2312" pitchFamily="49" charset="-122"/>
              </a:rPr>
              <a:t>WM_RBUTTONDOWN, WM_RBUTTONUP,</a:t>
            </a:r>
          </a:p>
          <a:p>
            <a:pPr>
              <a:spcBef>
                <a:spcPct val="0"/>
              </a:spcBef>
              <a:buClrTx/>
              <a:buSzTx/>
              <a:buFontTx/>
              <a:buNone/>
            </a:pPr>
            <a:r>
              <a:rPr kumimoji="0" lang="en-US" altLang="zh-CN" sz="2400">
                <a:latin typeface="Times New Roman" pitchFamily="18" charset="0"/>
                <a:ea typeface="楷体_GB2312" pitchFamily="49" charset="-122"/>
              </a:rPr>
              <a:t>WM_RBUTTONDBLCLK</a:t>
            </a:r>
          </a:p>
        </p:txBody>
      </p:sp>
      <p:sp>
        <p:nvSpPr>
          <p:cNvPr id="66578" name="Rectangle 18"/>
          <p:cNvSpPr>
            <a:spLocks noChangeArrowheads="1"/>
          </p:cNvSpPr>
          <p:nvPr/>
        </p:nvSpPr>
        <p:spPr bwMode="auto">
          <a:xfrm>
            <a:off x="1066800" y="570865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焦点消息  </a:t>
            </a:r>
          </a:p>
        </p:txBody>
      </p:sp>
      <p:grpSp>
        <p:nvGrpSpPr>
          <p:cNvPr id="66579" name="Group 19"/>
          <p:cNvGrpSpPr>
            <a:grpSpLocks/>
          </p:cNvGrpSpPr>
          <p:nvPr/>
        </p:nvGrpSpPr>
        <p:grpSpPr bwMode="auto">
          <a:xfrm>
            <a:off x="685800" y="5708650"/>
            <a:ext cx="762000" cy="457200"/>
            <a:chOff x="528" y="1392"/>
            <a:chExt cx="480" cy="288"/>
          </a:xfrm>
        </p:grpSpPr>
        <p:sp>
          <p:nvSpPr>
            <p:cNvPr id="14355" name="Text Box 20"/>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4356" name="Text Box 21"/>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66582" name="Rectangle 22"/>
          <p:cNvSpPr>
            <a:spLocks noChangeArrowheads="1"/>
          </p:cNvSpPr>
          <p:nvPr/>
        </p:nvSpPr>
        <p:spPr bwMode="auto">
          <a:xfrm>
            <a:off x="2555875" y="5684838"/>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en-US" altLang="zh-CN" sz="2400">
                <a:latin typeface="Times New Roman" pitchFamily="18" charset="0"/>
                <a:ea typeface="黑体" pitchFamily="49" charset="-122"/>
              </a:rPr>
              <a:t>WM_SETFOCUS</a:t>
            </a:r>
            <a:r>
              <a:rPr kumimoji="0" lang="zh-CN" altLang="en-US" sz="2400">
                <a:latin typeface="Times New Roman" pitchFamily="18" charset="0"/>
                <a:ea typeface="黑体" pitchFamily="49" charset="-122"/>
              </a:rPr>
              <a:t>，</a:t>
            </a:r>
            <a:r>
              <a:rPr kumimoji="0" lang="en-US" altLang="zh-CN" sz="2400">
                <a:latin typeface="Times New Roman" pitchFamily="18" charset="0"/>
                <a:ea typeface="楷体_GB2312" pitchFamily="49" charset="-122"/>
              </a:rPr>
              <a:t>WM_KILLFOCUS</a:t>
            </a:r>
          </a:p>
        </p:txBody>
      </p:sp>
      <p:sp>
        <p:nvSpPr>
          <p:cNvPr id="66583" name="Rectangle 23"/>
          <p:cNvSpPr>
            <a:spLocks noChangeArrowheads="1"/>
          </p:cNvSpPr>
          <p:nvPr/>
        </p:nvSpPr>
        <p:spPr bwMode="auto">
          <a:xfrm>
            <a:off x="1066800" y="6140450"/>
            <a:ext cx="7608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定时器消息  </a:t>
            </a:r>
            <a:r>
              <a:rPr kumimoji="0" lang="en-US" altLang="zh-CN" sz="2400" b="1">
                <a:solidFill>
                  <a:srgbClr val="FF0000"/>
                </a:solidFill>
                <a:latin typeface="Times New Roman" pitchFamily="18" charset="0"/>
                <a:ea typeface="楷体_GB2312" pitchFamily="49" charset="-122"/>
              </a:rPr>
              <a:t>WM_TIMER</a:t>
            </a:r>
            <a:r>
              <a:rPr kumimoji="0" lang="en-US" altLang="zh-CN" sz="2400" b="1">
                <a:latin typeface="Times New Roman" pitchFamily="18" charset="0"/>
                <a:ea typeface="楷体_GB2312" pitchFamily="49" charset="-122"/>
              </a:rPr>
              <a:t>  </a:t>
            </a:r>
          </a:p>
        </p:txBody>
      </p:sp>
      <p:grpSp>
        <p:nvGrpSpPr>
          <p:cNvPr id="66584" name="Group 24"/>
          <p:cNvGrpSpPr>
            <a:grpSpLocks/>
          </p:cNvGrpSpPr>
          <p:nvPr/>
        </p:nvGrpSpPr>
        <p:grpSpPr bwMode="auto">
          <a:xfrm>
            <a:off x="685800" y="6140450"/>
            <a:ext cx="762000" cy="457200"/>
            <a:chOff x="528" y="1392"/>
            <a:chExt cx="480" cy="288"/>
          </a:xfrm>
        </p:grpSpPr>
        <p:sp>
          <p:nvSpPr>
            <p:cNvPr id="14353" name="Text Box 25"/>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4354" name="Text Box 26"/>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600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0-#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6500"/>
                            </p:stCondLst>
                            <p:childTnLst>
                              <p:par>
                                <p:cTn id="10" presetID="2" presetClass="entr" presetSubtype="8" fill="hold" grpId="0" nodeType="afterEffect">
                                  <p:stCondLst>
                                    <p:cond delay="0"/>
                                  </p:stCondLst>
                                  <p:childTnLst>
                                    <p:set>
                                      <p:cBhvr>
                                        <p:cTn id="11" dur="1" fill="hold">
                                          <p:stCondLst>
                                            <p:cond delay="0"/>
                                          </p:stCondLst>
                                        </p:cTn>
                                        <p:tgtEl>
                                          <p:spTgt spid="66563"/>
                                        </p:tgtEl>
                                        <p:attrNameLst>
                                          <p:attrName>style.visibility</p:attrName>
                                        </p:attrNameLst>
                                      </p:cBhvr>
                                      <p:to>
                                        <p:strVal val="visible"/>
                                      </p:to>
                                    </p:set>
                                    <p:anim calcmode="lin" valueType="num">
                                      <p:cBhvr additive="base">
                                        <p:cTn id="12" dur="500" fill="hold"/>
                                        <p:tgtEl>
                                          <p:spTgt spid="66563"/>
                                        </p:tgtEl>
                                        <p:attrNameLst>
                                          <p:attrName>ppt_x</p:attrName>
                                        </p:attrNameLst>
                                      </p:cBhvr>
                                      <p:tavLst>
                                        <p:tav tm="0">
                                          <p:val>
                                            <p:strVal val="0-#ppt_w/2"/>
                                          </p:val>
                                        </p:tav>
                                        <p:tav tm="100000">
                                          <p:val>
                                            <p:strVal val="#ppt_x"/>
                                          </p:val>
                                        </p:tav>
                                      </p:tavLst>
                                    </p:anim>
                                    <p:anim calcmode="lin" valueType="num">
                                      <p:cBhvr additive="base">
                                        <p:cTn id="13" dur="500" fill="hold"/>
                                        <p:tgtEl>
                                          <p:spTgt spid="6656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7000"/>
                            </p:stCondLst>
                            <p:childTnLst>
                              <p:par>
                                <p:cTn id="15" presetID="2" presetClass="entr" presetSubtype="8" fill="hold" grpId="0" nodeType="afterEffect">
                                  <p:stCondLst>
                                    <p:cond delay="4000"/>
                                  </p:stCondLst>
                                  <p:childTnLst>
                                    <p:set>
                                      <p:cBhvr>
                                        <p:cTn id="16" dur="1" fill="hold">
                                          <p:stCondLst>
                                            <p:cond delay="0"/>
                                          </p:stCondLst>
                                        </p:cTn>
                                        <p:tgtEl>
                                          <p:spTgt spid="66567">
                                            <p:txEl>
                                              <p:pRg st="0" end="0"/>
                                            </p:txEl>
                                          </p:spTgt>
                                        </p:tgtEl>
                                        <p:attrNameLst>
                                          <p:attrName>style.visibility</p:attrName>
                                        </p:attrNameLst>
                                      </p:cBhvr>
                                      <p:to>
                                        <p:strVal val="visible"/>
                                      </p:to>
                                    </p:set>
                                    <p:anim calcmode="lin" valueType="num">
                                      <p:cBhvr additive="base">
                                        <p:cTn id="17" dur="500" fill="hold"/>
                                        <p:tgtEl>
                                          <p:spTgt spid="6656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7">
                                            <p:txEl>
                                              <p:pRg st="0" end="0"/>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1500"/>
                            </p:stCondLst>
                            <p:childTnLst>
                              <p:par>
                                <p:cTn id="20" presetID="2" presetClass="entr" presetSubtype="8" fill="hold" grpId="0" nodeType="afterEffect">
                                  <p:stCondLst>
                                    <p:cond delay="4000"/>
                                  </p:stCondLst>
                                  <p:childTnLst>
                                    <p:set>
                                      <p:cBhvr>
                                        <p:cTn id="21" dur="1" fill="hold">
                                          <p:stCondLst>
                                            <p:cond delay="0"/>
                                          </p:stCondLst>
                                        </p:cTn>
                                        <p:tgtEl>
                                          <p:spTgt spid="66567">
                                            <p:txEl>
                                              <p:pRg st="1" end="1"/>
                                            </p:txEl>
                                          </p:spTgt>
                                        </p:tgtEl>
                                        <p:attrNameLst>
                                          <p:attrName>style.visibility</p:attrName>
                                        </p:attrNameLst>
                                      </p:cBhvr>
                                      <p:to>
                                        <p:strVal val="visible"/>
                                      </p:to>
                                    </p:set>
                                    <p:anim calcmode="lin" valueType="num">
                                      <p:cBhvr additive="base">
                                        <p:cTn id="22" dur="500" fill="hold"/>
                                        <p:tgtEl>
                                          <p:spTgt spid="66567">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65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6569"/>
                                        </p:tgtEl>
                                        <p:attrNameLst>
                                          <p:attrName>style.visibility</p:attrName>
                                        </p:attrNameLst>
                                      </p:cBhvr>
                                      <p:to>
                                        <p:strVal val="visible"/>
                                      </p:to>
                                    </p:set>
                                    <p:anim calcmode="lin" valueType="num">
                                      <p:cBhvr additive="base">
                                        <p:cTn id="28" dur="500" fill="hold"/>
                                        <p:tgtEl>
                                          <p:spTgt spid="66569"/>
                                        </p:tgtEl>
                                        <p:attrNameLst>
                                          <p:attrName>ppt_x</p:attrName>
                                        </p:attrNameLst>
                                      </p:cBhvr>
                                      <p:tavLst>
                                        <p:tav tm="0">
                                          <p:val>
                                            <p:strVal val="0-#ppt_w/2"/>
                                          </p:val>
                                        </p:tav>
                                        <p:tav tm="100000">
                                          <p:val>
                                            <p:strVal val="#ppt_x"/>
                                          </p:val>
                                        </p:tav>
                                      </p:tavLst>
                                    </p:anim>
                                    <p:anim calcmode="lin" valueType="num">
                                      <p:cBhvr additive="base">
                                        <p:cTn id="29" dur="500" fill="hold"/>
                                        <p:tgtEl>
                                          <p:spTgt spid="66569"/>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66568"/>
                                        </p:tgtEl>
                                        <p:attrNameLst>
                                          <p:attrName>style.visibility</p:attrName>
                                        </p:attrNameLst>
                                      </p:cBhvr>
                                      <p:to>
                                        <p:strVal val="visible"/>
                                      </p:to>
                                    </p:set>
                                    <p:anim calcmode="lin" valueType="num">
                                      <p:cBhvr additive="base">
                                        <p:cTn id="33" dur="500" fill="hold"/>
                                        <p:tgtEl>
                                          <p:spTgt spid="66568"/>
                                        </p:tgtEl>
                                        <p:attrNameLst>
                                          <p:attrName>ppt_x</p:attrName>
                                        </p:attrNameLst>
                                      </p:cBhvr>
                                      <p:tavLst>
                                        <p:tav tm="0">
                                          <p:val>
                                            <p:strVal val="0-#ppt_w/2"/>
                                          </p:val>
                                        </p:tav>
                                        <p:tav tm="100000">
                                          <p:val>
                                            <p:strVal val="#ppt_x"/>
                                          </p:val>
                                        </p:tav>
                                      </p:tavLst>
                                    </p:anim>
                                    <p:anim calcmode="lin" valueType="num">
                                      <p:cBhvr additive="base">
                                        <p:cTn id="34" dur="500" fill="hold"/>
                                        <p:tgtEl>
                                          <p:spTgt spid="6656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00"/>
                            </p:stCondLst>
                            <p:childTnLst>
                              <p:par>
                                <p:cTn id="36" presetID="2" presetClass="entr" presetSubtype="8" fill="hold" grpId="0" nodeType="afterEffect">
                                  <p:stCondLst>
                                    <p:cond delay="3000"/>
                                  </p:stCondLst>
                                  <p:childTnLst>
                                    <p:set>
                                      <p:cBhvr>
                                        <p:cTn id="37" dur="1" fill="hold">
                                          <p:stCondLst>
                                            <p:cond delay="0"/>
                                          </p:stCondLst>
                                        </p:cTn>
                                        <p:tgtEl>
                                          <p:spTgt spid="66572"/>
                                        </p:tgtEl>
                                        <p:attrNameLst>
                                          <p:attrName>style.visibility</p:attrName>
                                        </p:attrNameLst>
                                      </p:cBhvr>
                                      <p:to>
                                        <p:strVal val="visible"/>
                                      </p:to>
                                    </p:set>
                                    <p:anim calcmode="lin" valueType="num">
                                      <p:cBhvr additive="base">
                                        <p:cTn id="38" dur="500" fill="hold"/>
                                        <p:tgtEl>
                                          <p:spTgt spid="66572"/>
                                        </p:tgtEl>
                                        <p:attrNameLst>
                                          <p:attrName>ppt_x</p:attrName>
                                        </p:attrNameLst>
                                      </p:cBhvr>
                                      <p:tavLst>
                                        <p:tav tm="0">
                                          <p:val>
                                            <p:strVal val="0-#ppt_w/2"/>
                                          </p:val>
                                        </p:tav>
                                        <p:tav tm="100000">
                                          <p:val>
                                            <p:strVal val="#ppt_x"/>
                                          </p:val>
                                        </p:tav>
                                      </p:tavLst>
                                    </p:anim>
                                    <p:anim calcmode="lin" valueType="num">
                                      <p:cBhvr additive="base">
                                        <p:cTn id="39" dur="500" fill="hold"/>
                                        <p:tgtEl>
                                          <p:spTgt spid="66572"/>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66574"/>
                                        </p:tgtEl>
                                        <p:attrNameLst>
                                          <p:attrName>style.visibility</p:attrName>
                                        </p:attrNameLst>
                                      </p:cBhvr>
                                      <p:to>
                                        <p:strVal val="visible"/>
                                      </p:to>
                                    </p:set>
                                    <p:anim calcmode="lin" valueType="num">
                                      <p:cBhvr additive="base">
                                        <p:cTn id="44" dur="500" fill="hold"/>
                                        <p:tgtEl>
                                          <p:spTgt spid="66574"/>
                                        </p:tgtEl>
                                        <p:attrNameLst>
                                          <p:attrName>ppt_x</p:attrName>
                                        </p:attrNameLst>
                                      </p:cBhvr>
                                      <p:tavLst>
                                        <p:tav tm="0">
                                          <p:val>
                                            <p:strVal val="0-#ppt_w/2"/>
                                          </p:val>
                                        </p:tav>
                                        <p:tav tm="100000">
                                          <p:val>
                                            <p:strVal val="#ppt_x"/>
                                          </p:val>
                                        </p:tav>
                                      </p:tavLst>
                                    </p:anim>
                                    <p:anim calcmode="lin" valueType="num">
                                      <p:cBhvr additive="base">
                                        <p:cTn id="45" dur="500" fill="hold"/>
                                        <p:tgtEl>
                                          <p:spTgt spid="6657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66573"/>
                                        </p:tgtEl>
                                        <p:attrNameLst>
                                          <p:attrName>style.visibility</p:attrName>
                                        </p:attrNameLst>
                                      </p:cBhvr>
                                      <p:to>
                                        <p:strVal val="visible"/>
                                      </p:to>
                                    </p:set>
                                    <p:anim calcmode="lin" valueType="num">
                                      <p:cBhvr additive="base">
                                        <p:cTn id="49" dur="500" fill="hold"/>
                                        <p:tgtEl>
                                          <p:spTgt spid="66573"/>
                                        </p:tgtEl>
                                        <p:attrNameLst>
                                          <p:attrName>ppt_x</p:attrName>
                                        </p:attrNameLst>
                                      </p:cBhvr>
                                      <p:tavLst>
                                        <p:tav tm="0">
                                          <p:val>
                                            <p:strVal val="0-#ppt_w/2"/>
                                          </p:val>
                                        </p:tav>
                                        <p:tav tm="100000">
                                          <p:val>
                                            <p:strVal val="#ppt_x"/>
                                          </p:val>
                                        </p:tav>
                                      </p:tavLst>
                                    </p:anim>
                                    <p:anim calcmode="lin" valueType="num">
                                      <p:cBhvr additive="base">
                                        <p:cTn id="50" dur="500" fill="hold"/>
                                        <p:tgtEl>
                                          <p:spTgt spid="665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1000"/>
                            </p:stCondLst>
                            <p:childTnLst>
                              <p:par>
                                <p:cTn id="52" presetID="2" presetClass="entr" presetSubtype="8" fill="hold" grpId="0" nodeType="afterEffect">
                                  <p:stCondLst>
                                    <p:cond delay="500"/>
                                  </p:stCondLst>
                                  <p:childTnLst>
                                    <p:set>
                                      <p:cBhvr>
                                        <p:cTn id="53" dur="1" fill="hold">
                                          <p:stCondLst>
                                            <p:cond delay="0"/>
                                          </p:stCondLst>
                                        </p:cTn>
                                        <p:tgtEl>
                                          <p:spTgt spid="66577">
                                            <p:txEl>
                                              <p:pRg st="0" end="0"/>
                                            </p:txEl>
                                          </p:spTgt>
                                        </p:tgtEl>
                                        <p:attrNameLst>
                                          <p:attrName>style.visibility</p:attrName>
                                        </p:attrNameLst>
                                      </p:cBhvr>
                                      <p:to>
                                        <p:strVal val="visible"/>
                                      </p:to>
                                    </p:set>
                                    <p:anim calcmode="lin" valueType="num">
                                      <p:cBhvr additive="base">
                                        <p:cTn id="54" dur="500" fill="hold"/>
                                        <p:tgtEl>
                                          <p:spTgt spid="66577">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66577">
                                            <p:txEl>
                                              <p:pRg st="0" end="0"/>
                                            </p:txEl>
                                          </p:spTgt>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000"/>
                            </p:stCondLst>
                            <p:childTnLst>
                              <p:par>
                                <p:cTn id="57" presetID="2" presetClass="entr" presetSubtype="8" fill="hold" grpId="0" nodeType="afterEffect">
                                  <p:stCondLst>
                                    <p:cond delay="500"/>
                                  </p:stCondLst>
                                  <p:childTnLst>
                                    <p:set>
                                      <p:cBhvr>
                                        <p:cTn id="58" dur="1" fill="hold">
                                          <p:stCondLst>
                                            <p:cond delay="0"/>
                                          </p:stCondLst>
                                        </p:cTn>
                                        <p:tgtEl>
                                          <p:spTgt spid="66577">
                                            <p:txEl>
                                              <p:pRg st="1" end="1"/>
                                            </p:txEl>
                                          </p:spTgt>
                                        </p:tgtEl>
                                        <p:attrNameLst>
                                          <p:attrName>style.visibility</p:attrName>
                                        </p:attrNameLst>
                                      </p:cBhvr>
                                      <p:to>
                                        <p:strVal val="visible"/>
                                      </p:to>
                                    </p:set>
                                    <p:anim calcmode="lin" valueType="num">
                                      <p:cBhvr additive="base">
                                        <p:cTn id="59" dur="500" fill="hold"/>
                                        <p:tgtEl>
                                          <p:spTgt spid="66577">
                                            <p:txEl>
                                              <p:pRg st="1" end="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66577">
                                            <p:txEl>
                                              <p:pRg st="1" end="1"/>
                                            </p:txEl>
                                          </p:spTgt>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000"/>
                            </p:stCondLst>
                            <p:childTnLst>
                              <p:par>
                                <p:cTn id="62" presetID="2" presetClass="entr" presetSubtype="8" fill="hold" grpId="0" nodeType="afterEffect">
                                  <p:stCondLst>
                                    <p:cond delay="500"/>
                                  </p:stCondLst>
                                  <p:childTnLst>
                                    <p:set>
                                      <p:cBhvr>
                                        <p:cTn id="63" dur="1" fill="hold">
                                          <p:stCondLst>
                                            <p:cond delay="0"/>
                                          </p:stCondLst>
                                        </p:cTn>
                                        <p:tgtEl>
                                          <p:spTgt spid="66577">
                                            <p:txEl>
                                              <p:pRg st="2" end="2"/>
                                            </p:txEl>
                                          </p:spTgt>
                                        </p:tgtEl>
                                        <p:attrNameLst>
                                          <p:attrName>style.visibility</p:attrName>
                                        </p:attrNameLst>
                                      </p:cBhvr>
                                      <p:to>
                                        <p:strVal val="visible"/>
                                      </p:to>
                                    </p:set>
                                    <p:anim calcmode="lin" valueType="num">
                                      <p:cBhvr additive="base">
                                        <p:cTn id="64" dur="500" fill="hold"/>
                                        <p:tgtEl>
                                          <p:spTgt spid="66577">
                                            <p:txEl>
                                              <p:pRg st="2" end="2"/>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66577">
                                            <p:txEl>
                                              <p:pRg st="2" end="2"/>
                                            </p:txEl>
                                          </p:spTgt>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4000"/>
                            </p:stCondLst>
                            <p:childTnLst>
                              <p:par>
                                <p:cTn id="67" presetID="2" presetClass="entr" presetSubtype="8" fill="hold" grpId="0" nodeType="afterEffect">
                                  <p:stCondLst>
                                    <p:cond delay="500"/>
                                  </p:stCondLst>
                                  <p:childTnLst>
                                    <p:set>
                                      <p:cBhvr>
                                        <p:cTn id="68" dur="1" fill="hold">
                                          <p:stCondLst>
                                            <p:cond delay="0"/>
                                          </p:stCondLst>
                                        </p:cTn>
                                        <p:tgtEl>
                                          <p:spTgt spid="66577">
                                            <p:txEl>
                                              <p:pRg st="3" end="3"/>
                                            </p:txEl>
                                          </p:spTgt>
                                        </p:tgtEl>
                                        <p:attrNameLst>
                                          <p:attrName>style.visibility</p:attrName>
                                        </p:attrNameLst>
                                      </p:cBhvr>
                                      <p:to>
                                        <p:strVal val="visible"/>
                                      </p:to>
                                    </p:set>
                                    <p:anim calcmode="lin" valueType="num">
                                      <p:cBhvr additive="base">
                                        <p:cTn id="69" dur="500" fill="hold"/>
                                        <p:tgtEl>
                                          <p:spTgt spid="66577">
                                            <p:txEl>
                                              <p:pRg st="3" end="3"/>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6657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nodeType="clickEffect">
                                  <p:stCondLst>
                                    <p:cond delay="0"/>
                                  </p:stCondLst>
                                  <p:childTnLst>
                                    <p:set>
                                      <p:cBhvr>
                                        <p:cTn id="74" dur="1" fill="hold">
                                          <p:stCondLst>
                                            <p:cond delay="0"/>
                                          </p:stCondLst>
                                        </p:cTn>
                                        <p:tgtEl>
                                          <p:spTgt spid="66579"/>
                                        </p:tgtEl>
                                        <p:attrNameLst>
                                          <p:attrName>style.visibility</p:attrName>
                                        </p:attrNameLst>
                                      </p:cBhvr>
                                      <p:to>
                                        <p:strVal val="visible"/>
                                      </p:to>
                                    </p:set>
                                    <p:anim calcmode="lin" valueType="num">
                                      <p:cBhvr additive="base">
                                        <p:cTn id="75" dur="500" fill="hold"/>
                                        <p:tgtEl>
                                          <p:spTgt spid="66579"/>
                                        </p:tgtEl>
                                        <p:attrNameLst>
                                          <p:attrName>ppt_x</p:attrName>
                                        </p:attrNameLst>
                                      </p:cBhvr>
                                      <p:tavLst>
                                        <p:tav tm="0">
                                          <p:val>
                                            <p:strVal val="0-#ppt_w/2"/>
                                          </p:val>
                                        </p:tav>
                                        <p:tav tm="100000">
                                          <p:val>
                                            <p:strVal val="#ppt_x"/>
                                          </p:val>
                                        </p:tav>
                                      </p:tavLst>
                                    </p:anim>
                                    <p:anim calcmode="lin" valueType="num">
                                      <p:cBhvr additive="base">
                                        <p:cTn id="76" dur="500" fill="hold"/>
                                        <p:tgtEl>
                                          <p:spTgt spid="66579"/>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66578"/>
                                        </p:tgtEl>
                                        <p:attrNameLst>
                                          <p:attrName>style.visibility</p:attrName>
                                        </p:attrNameLst>
                                      </p:cBhvr>
                                      <p:to>
                                        <p:strVal val="visible"/>
                                      </p:to>
                                    </p:set>
                                    <p:anim calcmode="lin" valueType="num">
                                      <p:cBhvr additive="base">
                                        <p:cTn id="80" dur="500" fill="hold"/>
                                        <p:tgtEl>
                                          <p:spTgt spid="66578"/>
                                        </p:tgtEl>
                                        <p:attrNameLst>
                                          <p:attrName>ppt_x</p:attrName>
                                        </p:attrNameLst>
                                      </p:cBhvr>
                                      <p:tavLst>
                                        <p:tav tm="0">
                                          <p:val>
                                            <p:strVal val="0-#ppt_w/2"/>
                                          </p:val>
                                        </p:tav>
                                        <p:tav tm="100000">
                                          <p:val>
                                            <p:strVal val="#ppt_x"/>
                                          </p:val>
                                        </p:tav>
                                      </p:tavLst>
                                    </p:anim>
                                    <p:anim calcmode="lin" valueType="num">
                                      <p:cBhvr additive="base">
                                        <p:cTn id="81" dur="500" fill="hold"/>
                                        <p:tgtEl>
                                          <p:spTgt spid="66578"/>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1000"/>
                            </p:stCondLst>
                            <p:childTnLst>
                              <p:par>
                                <p:cTn id="83" presetID="2" presetClass="entr" presetSubtype="8" fill="hold" grpId="0" nodeType="afterEffect">
                                  <p:stCondLst>
                                    <p:cond delay="0"/>
                                  </p:stCondLst>
                                  <p:childTnLst>
                                    <p:set>
                                      <p:cBhvr>
                                        <p:cTn id="84" dur="1" fill="hold">
                                          <p:stCondLst>
                                            <p:cond delay="0"/>
                                          </p:stCondLst>
                                        </p:cTn>
                                        <p:tgtEl>
                                          <p:spTgt spid="66582"/>
                                        </p:tgtEl>
                                        <p:attrNameLst>
                                          <p:attrName>style.visibility</p:attrName>
                                        </p:attrNameLst>
                                      </p:cBhvr>
                                      <p:to>
                                        <p:strVal val="visible"/>
                                      </p:to>
                                    </p:set>
                                    <p:anim calcmode="lin" valueType="num">
                                      <p:cBhvr additive="base">
                                        <p:cTn id="85" dur="500" fill="hold"/>
                                        <p:tgtEl>
                                          <p:spTgt spid="66582"/>
                                        </p:tgtEl>
                                        <p:attrNameLst>
                                          <p:attrName>ppt_x</p:attrName>
                                        </p:attrNameLst>
                                      </p:cBhvr>
                                      <p:tavLst>
                                        <p:tav tm="0">
                                          <p:val>
                                            <p:strVal val="0-#ppt_w/2"/>
                                          </p:val>
                                        </p:tav>
                                        <p:tav tm="100000">
                                          <p:val>
                                            <p:strVal val="#ppt_x"/>
                                          </p:val>
                                        </p:tav>
                                      </p:tavLst>
                                    </p:anim>
                                    <p:anim calcmode="lin" valueType="num">
                                      <p:cBhvr additive="base">
                                        <p:cTn id="86" dur="500" fill="hold"/>
                                        <p:tgtEl>
                                          <p:spTgt spid="6658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66584"/>
                                        </p:tgtEl>
                                        <p:attrNameLst>
                                          <p:attrName>style.visibility</p:attrName>
                                        </p:attrNameLst>
                                      </p:cBhvr>
                                      <p:to>
                                        <p:strVal val="visible"/>
                                      </p:to>
                                    </p:set>
                                    <p:anim calcmode="lin" valueType="num">
                                      <p:cBhvr additive="base">
                                        <p:cTn id="91" dur="500" fill="hold"/>
                                        <p:tgtEl>
                                          <p:spTgt spid="66584"/>
                                        </p:tgtEl>
                                        <p:attrNameLst>
                                          <p:attrName>ppt_x</p:attrName>
                                        </p:attrNameLst>
                                      </p:cBhvr>
                                      <p:tavLst>
                                        <p:tav tm="0">
                                          <p:val>
                                            <p:strVal val="0-#ppt_w/2"/>
                                          </p:val>
                                        </p:tav>
                                        <p:tav tm="100000">
                                          <p:val>
                                            <p:strVal val="#ppt_x"/>
                                          </p:val>
                                        </p:tav>
                                      </p:tavLst>
                                    </p:anim>
                                    <p:anim calcmode="lin" valueType="num">
                                      <p:cBhvr additive="base">
                                        <p:cTn id="92" dur="500" fill="hold"/>
                                        <p:tgtEl>
                                          <p:spTgt spid="6658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66583">
                                            <p:txEl>
                                              <p:pRg st="0" end="0"/>
                                            </p:txEl>
                                          </p:spTgt>
                                        </p:tgtEl>
                                        <p:attrNameLst>
                                          <p:attrName>style.visibility</p:attrName>
                                        </p:attrNameLst>
                                      </p:cBhvr>
                                      <p:to>
                                        <p:strVal val="visible"/>
                                      </p:to>
                                    </p:set>
                                    <p:anim calcmode="lin" valueType="num">
                                      <p:cBhvr additive="base">
                                        <p:cTn id="96" dur="500" fill="hold"/>
                                        <p:tgtEl>
                                          <p:spTgt spid="6658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65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7" grpId="0" build="p" autoUpdateAnimBg="0" advAuto="4000"/>
      <p:bldP spid="66568" grpId="0" autoUpdateAnimBg="0"/>
      <p:bldP spid="66572" grpId="0" autoUpdateAnimBg="0"/>
      <p:bldP spid="66573" grpId="0" autoUpdateAnimBg="0"/>
      <p:bldP spid="66577" grpId="0" build="p" autoUpdateAnimBg="0" advAuto="5000"/>
      <p:bldP spid="66578" grpId="0" autoUpdateAnimBg="0"/>
      <p:bldP spid="66582" grpId="0" autoUpdateAnimBg="0"/>
      <p:bldP spid="6658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71538" y="862013"/>
            <a:ext cx="6364287" cy="762000"/>
          </a:xfrm>
        </p:spPr>
        <p:txBody>
          <a:bodyPr/>
          <a:lstStyle/>
          <a:p>
            <a:pPr eaLnBrk="1" hangingPunct="1"/>
            <a:r>
              <a:rPr kumimoji="0" lang="en-US" altLang="zh-CN" smtClean="0">
                <a:solidFill>
                  <a:srgbClr val="0000FF"/>
                </a:solidFill>
                <a:latin typeface="Times New Roman" pitchFamily="18" charset="0"/>
                <a:ea typeface="黑体" pitchFamily="49" charset="-122"/>
              </a:rPr>
              <a:t>Windows</a:t>
            </a:r>
            <a:r>
              <a:rPr kumimoji="0" lang="zh-CN" altLang="en-US" smtClean="0">
                <a:solidFill>
                  <a:srgbClr val="0000FF"/>
                </a:solidFill>
                <a:latin typeface="黑体" pitchFamily="49" charset="-122"/>
                <a:ea typeface="黑体" pitchFamily="49" charset="-122"/>
              </a:rPr>
              <a:t>应用程序的消息</a:t>
            </a:r>
          </a:p>
        </p:txBody>
      </p:sp>
      <p:grpSp>
        <p:nvGrpSpPr>
          <p:cNvPr id="78851" name="Group 3"/>
          <p:cNvGrpSpPr>
            <a:grpSpLocks/>
          </p:cNvGrpSpPr>
          <p:nvPr/>
        </p:nvGrpSpPr>
        <p:grpSpPr bwMode="auto">
          <a:xfrm>
            <a:off x="990600" y="1928813"/>
            <a:ext cx="762000" cy="457200"/>
            <a:chOff x="528" y="1392"/>
            <a:chExt cx="480" cy="288"/>
          </a:xfrm>
        </p:grpSpPr>
        <p:sp>
          <p:nvSpPr>
            <p:cNvPr id="15372" name="Text Box 4"/>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5373" name="Text Box 5"/>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78854" name="Text Box 6"/>
          <p:cNvSpPr txBox="1">
            <a:spLocks noChangeArrowheads="1"/>
          </p:cNvSpPr>
          <p:nvPr/>
        </p:nvSpPr>
        <p:spPr bwMode="auto">
          <a:xfrm>
            <a:off x="1336675" y="1700213"/>
            <a:ext cx="251460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Tx/>
              <a:buSzTx/>
              <a:buFontTx/>
              <a:buNone/>
            </a:pPr>
            <a:r>
              <a:rPr kumimoji="0" lang="zh-CN" altLang="en-US" b="1">
                <a:latin typeface="楷体_GB2312" pitchFamily="49" charset="-122"/>
                <a:ea typeface="楷体_GB2312" pitchFamily="49" charset="-122"/>
              </a:rPr>
              <a:t>谁接收消息</a:t>
            </a:r>
          </a:p>
        </p:txBody>
      </p:sp>
      <p:sp>
        <p:nvSpPr>
          <p:cNvPr id="78855" name="Text Box 7"/>
          <p:cNvSpPr txBox="1">
            <a:spLocks noChangeArrowheads="1"/>
          </p:cNvSpPr>
          <p:nvPr/>
        </p:nvSpPr>
        <p:spPr bwMode="auto">
          <a:xfrm>
            <a:off x="719138" y="2425700"/>
            <a:ext cx="802957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kumimoji="0" lang="en-US" altLang="zh-CN" sz="2600" b="1">
                <a:latin typeface="Times New Roman" pitchFamily="18" charset="0"/>
                <a:ea typeface="楷体_GB2312" pitchFamily="49" charset="-122"/>
              </a:rPr>
              <a:t>   </a:t>
            </a:r>
            <a:r>
              <a:rPr kumimoji="0" lang="zh-CN" altLang="en-US" sz="2600" b="1">
                <a:latin typeface="Times New Roman" pitchFamily="18" charset="0"/>
                <a:ea typeface="楷体_GB2312" pitchFamily="49" charset="-122"/>
              </a:rPr>
              <a:t>一个消息必须由一个窗口接收，在</a:t>
            </a:r>
            <a:r>
              <a:rPr kumimoji="0" lang="zh-CN" altLang="en-US" sz="2600" b="1">
                <a:solidFill>
                  <a:srgbClr val="CC0000"/>
                </a:solidFill>
                <a:latin typeface="Times New Roman" pitchFamily="18" charset="0"/>
                <a:ea typeface="楷体_GB2312" pitchFamily="49" charset="-122"/>
              </a:rPr>
              <a:t>窗口的过程函数</a:t>
            </a:r>
            <a:r>
              <a:rPr kumimoji="0" lang="en-US" altLang="zh-CN" sz="2600" b="1">
                <a:latin typeface="Times New Roman" pitchFamily="18" charset="0"/>
                <a:ea typeface="楷体_GB2312" pitchFamily="49" charset="-122"/>
              </a:rPr>
              <a:t>(WNDPROC)</a:t>
            </a:r>
            <a:r>
              <a:rPr kumimoji="0" lang="zh-CN" altLang="en-US" sz="2600" b="1">
                <a:latin typeface="Times New Roman" pitchFamily="18" charset="0"/>
                <a:ea typeface="楷体_GB2312" pitchFamily="49" charset="-122"/>
              </a:rPr>
              <a:t>中可以对消息进行分析，对自己感兴趣的消息进行处理。</a:t>
            </a:r>
          </a:p>
        </p:txBody>
      </p:sp>
      <p:sp>
        <p:nvSpPr>
          <p:cNvPr id="78856" name="Text Box 8"/>
          <p:cNvSpPr txBox="1">
            <a:spLocks noChangeArrowheads="1"/>
          </p:cNvSpPr>
          <p:nvPr/>
        </p:nvSpPr>
        <p:spPr bwMode="auto">
          <a:xfrm>
            <a:off x="1331913" y="4256088"/>
            <a:ext cx="5410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b="1">
                <a:latin typeface="楷体_GB2312" pitchFamily="49" charset="-122"/>
                <a:ea typeface="楷体_GB2312" pitchFamily="49" charset="-122"/>
              </a:rPr>
              <a:t>未处理的消息到那里去了</a:t>
            </a:r>
            <a:r>
              <a:rPr kumimoji="0" lang="en-US" altLang="zh-CN" b="1">
                <a:latin typeface="楷体_GB2312" pitchFamily="49" charset="-122"/>
                <a:ea typeface="楷体_GB2312" pitchFamily="49" charset="-122"/>
              </a:rPr>
              <a:t>?</a:t>
            </a:r>
          </a:p>
        </p:txBody>
      </p:sp>
      <p:grpSp>
        <p:nvGrpSpPr>
          <p:cNvPr id="78857" name="Group 9"/>
          <p:cNvGrpSpPr>
            <a:grpSpLocks/>
          </p:cNvGrpSpPr>
          <p:nvPr/>
        </p:nvGrpSpPr>
        <p:grpSpPr bwMode="auto">
          <a:xfrm>
            <a:off x="971550" y="4327525"/>
            <a:ext cx="762000" cy="457200"/>
            <a:chOff x="528" y="1392"/>
            <a:chExt cx="480" cy="288"/>
          </a:xfrm>
        </p:grpSpPr>
        <p:sp>
          <p:nvSpPr>
            <p:cNvPr id="15370" name="Text Box 10"/>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15371" name="Text Box 11"/>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78860" name="Text Box 12"/>
          <p:cNvSpPr txBox="1">
            <a:spLocks noChangeArrowheads="1"/>
          </p:cNvSpPr>
          <p:nvPr/>
        </p:nvSpPr>
        <p:spPr bwMode="auto">
          <a:xfrm>
            <a:off x="900113" y="4832350"/>
            <a:ext cx="777557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kumimoji="0" lang="en-US" altLang="zh-CN" sz="2600" b="1">
                <a:latin typeface="Times New Roman" pitchFamily="18" charset="0"/>
                <a:ea typeface="楷体_GB2312" pitchFamily="49" charset="-122"/>
              </a:rPr>
              <a:t>    OS</a:t>
            </a:r>
            <a:r>
              <a:rPr kumimoji="0" lang="zh-CN" altLang="en-US" sz="2600" b="1">
                <a:latin typeface="Times New Roman" pitchFamily="18" charset="0"/>
                <a:ea typeface="楷体_GB2312" pitchFamily="49" charset="-122"/>
              </a:rPr>
              <a:t>为窗口提供了默认的窗口过程函数，这个窗口过程函数将负责处理那些用户不处理的消息。</a:t>
            </a:r>
          </a:p>
        </p:txBody>
      </p:sp>
      <p:pic>
        <p:nvPicPr>
          <p:cNvPr id="15369" name="Picture 13" descr="j02054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4725" y="0"/>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0-#ppt_w/2"/>
                                          </p:val>
                                        </p:tav>
                                        <p:tav tm="100000">
                                          <p:val>
                                            <p:strVal val="#ppt_x"/>
                                          </p:val>
                                        </p:tav>
                                      </p:tavLst>
                                    </p:anim>
                                    <p:anim calcmode="lin" valueType="num">
                                      <p:cBhvr additive="base">
                                        <p:cTn id="8" dur="500" fill="hold"/>
                                        <p:tgtEl>
                                          <p:spTgt spid="788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4"/>
                                        </p:tgtEl>
                                        <p:attrNameLst>
                                          <p:attrName>style.visibility</p:attrName>
                                        </p:attrNameLst>
                                      </p:cBhvr>
                                      <p:to>
                                        <p:strVal val="visible"/>
                                      </p:to>
                                    </p:set>
                                    <p:anim calcmode="lin" valueType="num">
                                      <p:cBhvr additive="base">
                                        <p:cTn id="11" dur="500" fill="hold"/>
                                        <p:tgtEl>
                                          <p:spTgt spid="78854"/>
                                        </p:tgtEl>
                                        <p:attrNameLst>
                                          <p:attrName>ppt_x</p:attrName>
                                        </p:attrNameLst>
                                      </p:cBhvr>
                                      <p:tavLst>
                                        <p:tav tm="0">
                                          <p:val>
                                            <p:strVal val="0-#ppt_w/2"/>
                                          </p:val>
                                        </p:tav>
                                        <p:tav tm="100000">
                                          <p:val>
                                            <p:strVal val="#ppt_x"/>
                                          </p:val>
                                        </p:tav>
                                      </p:tavLst>
                                    </p:anim>
                                    <p:anim calcmode="lin" valueType="num">
                                      <p:cBhvr additive="base">
                                        <p:cTn id="12" dur="500" fill="hold"/>
                                        <p:tgtEl>
                                          <p:spTgt spid="7885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8855">
                                            <p:txEl>
                                              <p:pRg st="0" end="0"/>
                                            </p:txEl>
                                          </p:spTgt>
                                        </p:tgtEl>
                                        <p:attrNameLst>
                                          <p:attrName>style.visibility</p:attrName>
                                        </p:attrNameLst>
                                      </p:cBhvr>
                                      <p:to>
                                        <p:strVal val="visible"/>
                                      </p:to>
                                    </p:set>
                                    <p:animEffect transition="in" filter="slide(fromBottom)">
                                      <p:cBhvr>
                                        <p:cTn id="17" dur="500"/>
                                        <p:tgtEl>
                                          <p:spTgt spid="788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78857"/>
                                        </p:tgtEl>
                                        <p:attrNameLst>
                                          <p:attrName>style.visibility</p:attrName>
                                        </p:attrNameLst>
                                      </p:cBhvr>
                                      <p:to>
                                        <p:strVal val="visible"/>
                                      </p:to>
                                    </p:set>
                                    <p:anim calcmode="lin" valueType="num">
                                      <p:cBhvr additive="base">
                                        <p:cTn id="22" dur="500" fill="hold"/>
                                        <p:tgtEl>
                                          <p:spTgt spid="78857"/>
                                        </p:tgtEl>
                                        <p:attrNameLst>
                                          <p:attrName>ppt_x</p:attrName>
                                        </p:attrNameLst>
                                      </p:cBhvr>
                                      <p:tavLst>
                                        <p:tav tm="0">
                                          <p:val>
                                            <p:strVal val="0-#ppt_w/2"/>
                                          </p:val>
                                        </p:tav>
                                        <p:tav tm="100000">
                                          <p:val>
                                            <p:strVal val="#ppt_x"/>
                                          </p:val>
                                        </p:tav>
                                      </p:tavLst>
                                    </p:anim>
                                    <p:anim calcmode="lin" valueType="num">
                                      <p:cBhvr additive="base">
                                        <p:cTn id="23" dur="500" fill="hold"/>
                                        <p:tgtEl>
                                          <p:spTgt spid="7885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78856"/>
                                        </p:tgtEl>
                                        <p:attrNameLst>
                                          <p:attrName>style.visibility</p:attrName>
                                        </p:attrNameLst>
                                      </p:cBhvr>
                                      <p:to>
                                        <p:strVal val="visible"/>
                                      </p:to>
                                    </p:set>
                                    <p:anim calcmode="lin" valueType="num">
                                      <p:cBhvr additive="base">
                                        <p:cTn id="26" dur="500" fill="hold"/>
                                        <p:tgtEl>
                                          <p:spTgt spid="78856"/>
                                        </p:tgtEl>
                                        <p:attrNameLst>
                                          <p:attrName>ppt_x</p:attrName>
                                        </p:attrNameLst>
                                      </p:cBhvr>
                                      <p:tavLst>
                                        <p:tav tm="0">
                                          <p:val>
                                            <p:strVal val="0-#ppt_w/2"/>
                                          </p:val>
                                        </p:tav>
                                        <p:tav tm="100000">
                                          <p:val>
                                            <p:strVal val="#ppt_x"/>
                                          </p:val>
                                        </p:tav>
                                      </p:tavLst>
                                    </p:anim>
                                    <p:anim calcmode="lin" valueType="num">
                                      <p:cBhvr additive="base">
                                        <p:cTn id="27" dur="500" fill="hold"/>
                                        <p:tgtEl>
                                          <p:spTgt spid="78856"/>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8860">
                                            <p:txEl>
                                              <p:pRg st="0" end="0"/>
                                            </p:txEl>
                                          </p:spTgt>
                                        </p:tgtEl>
                                        <p:attrNameLst>
                                          <p:attrName>style.visibility</p:attrName>
                                        </p:attrNameLst>
                                      </p:cBhvr>
                                      <p:to>
                                        <p:strVal val="visible"/>
                                      </p:to>
                                    </p:set>
                                    <p:anim calcmode="lin" valueType="num">
                                      <p:cBhvr additive="base">
                                        <p:cTn id="32" dur="500" fill="hold"/>
                                        <p:tgtEl>
                                          <p:spTgt spid="78860">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88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utoUpdateAnimBg="0"/>
      <p:bldP spid="78855" grpId="0" build="p" autoUpdateAnimBg="0" advAuto="10000"/>
      <p:bldP spid="78856" grpId="0" autoUpdateAnimBg="0"/>
      <p:bldP spid="78860" grpId="0" build="p" autoUpdateAnimBg="0" advAuto="10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1538" y="862013"/>
            <a:ext cx="6364287" cy="762000"/>
          </a:xfrm>
        </p:spPr>
        <p:txBody>
          <a:bodyPr/>
          <a:lstStyle/>
          <a:p>
            <a:pPr eaLnBrk="1" hangingPunct="1"/>
            <a:r>
              <a:rPr kumimoji="0" lang="zh-CN" altLang="en-US" smtClean="0">
                <a:solidFill>
                  <a:srgbClr val="0000FF"/>
                </a:solidFill>
                <a:latin typeface="黑体" pitchFamily="49" charset="-122"/>
                <a:ea typeface="黑体" pitchFamily="49" charset="-122"/>
              </a:rPr>
              <a:t>消息驱动的整个流程</a:t>
            </a:r>
          </a:p>
        </p:txBody>
      </p:sp>
      <p:sp>
        <p:nvSpPr>
          <p:cNvPr id="161798" name="Text Box 6"/>
          <p:cNvSpPr txBox="1">
            <a:spLocks noChangeArrowheads="1"/>
          </p:cNvSpPr>
          <p:nvPr/>
        </p:nvSpPr>
        <p:spPr bwMode="auto">
          <a:xfrm>
            <a:off x="1042988" y="1916113"/>
            <a:ext cx="7339012"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
                <a:srgbClr val="0000CC"/>
              </a:buClr>
              <a:buSzPct val="80000"/>
              <a:buFont typeface="Wingdings" pitchFamily="2" charset="2"/>
              <a:buChar char="v"/>
            </a:pPr>
            <a:r>
              <a:rPr kumimoji="0" lang="en-US" altLang="zh-CN" sz="2400" b="1" dirty="0">
                <a:latin typeface="Times New Roman" pitchFamily="18" charset="0"/>
              </a:rPr>
              <a:t> </a:t>
            </a:r>
            <a:r>
              <a:rPr kumimoji="0" lang="zh-CN" altLang="en-US" sz="2400" b="1" dirty="0">
                <a:latin typeface="Times New Roman" pitchFamily="18" charset="0"/>
              </a:rPr>
              <a:t>系统发生了或用户发出某个事件；</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a:t>
            </a:r>
            <a:r>
              <a:rPr kumimoji="0" lang="en-US" altLang="zh-CN" sz="2400" b="1" dirty="0">
                <a:latin typeface="Times New Roman" pitchFamily="18" charset="0"/>
              </a:rPr>
              <a:t>Windows</a:t>
            </a:r>
            <a:r>
              <a:rPr kumimoji="0" lang="zh-CN" altLang="en-US" sz="2400" b="1" dirty="0">
                <a:latin typeface="Times New Roman" pitchFamily="18" charset="0"/>
              </a:rPr>
              <a:t>把这个事件翻译为消息，然后把它投递到程序的消息队列中；</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应用程序从消息队列中接收到这个消息；</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应用程序把消息分派给相应的窗口；</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窗口接收这个消息并进行处理（由这个窗口的窗口过程函数负责处理这个消息）。</a:t>
            </a:r>
            <a:br>
              <a:rPr kumimoji="0" lang="zh-CN" altLang="en-US" sz="2400" b="1" dirty="0">
                <a:latin typeface="Times New Roman" pitchFamily="18" charset="0"/>
              </a:rPr>
            </a:br>
            <a:endParaRPr kumimoji="0" lang="zh-CN" altLang="en-US" sz="2400" b="1" dirty="0">
              <a:latin typeface="Times New Roman" pitchFamily="18" charset="0"/>
            </a:endParaRPr>
          </a:p>
        </p:txBody>
      </p:sp>
      <p:pic>
        <p:nvPicPr>
          <p:cNvPr id="16388" name="Picture 11" descr="j02054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4725" y="34925"/>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8">
                                            <p:txEl>
                                              <p:pRg st="0" end="0"/>
                                            </p:txEl>
                                          </p:spTgt>
                                        </p:tgtEl>
                                        <p:attrNameLst>
                                          <p:attrName>style.visibility</p:attrName>
                                        </p:attrNameLst>
                                      </p:cBhvr>
                                      <p:to>
                                        <p:strVal val="visible"/>
                                      </p:to>
                                    </p:set>
                                    <p:anim calcmode="lin" valueType="num">
                                      <p:cBhvr additive="base">
                                        <p:cTn id="7" dur="500" fill="hold"/>
                                        <p:tgtEl>
                                          <p:spTgt spid="1617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8">
                                            <p:txEl>
                                              <p:pRg st="1" end="1"/>
                                            </p:txEl>
                                          </p:spTgt>
                                        </p:tgtEl>
                                        <p:attrNameLst>
                                          <p:attrName>style.visibility</p:attrName>
                                        </p:attrNameLst>
                                      </p:cBhvr>
                                      <p:to>
                                        <p:strVal val="visible"/>
                                      </p:to>
                                    </p:set>
                                    <p:anim calcmode="lin" valueType="num">
                                      <p:cBhvr additive="base">
                                        <p:cTn id="13" dur="500" fill="hold"/>
                                        <p:tgtEl>
                                          <p:spTgt spid="1617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8">
                                            <p:txEl>
                                              <p:pRg st="2" end="2"/>
                                            </p:txEl>
                                          </p:spTgt>
                                        </p:tgtEl>
                                        <p:attrNameLst>
                                          <p:attrName>style.visibility</p:attrName>
                                        </p:attrNameLst>
                                      </p:cBhvr>
                                      <p:to>
                                        <p:strVal val="visible"/>
                                      </p:to>
                                    </p:set>
                                    <p:anim calcmode="lin" valueType="num">
                                      <p:cBhvr additive="base">
                                        <p:cTn id="19" dur="500" fill="hold"/>
                                        <p:tgtEl>
                                          <p:spTgt spid="1617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8">
                                            <p:txEl>
                                              <p:pRg st="3" end="3"/>
                                            </p:txEl>
                                          </p:spTgt>
                                        </p:tgtEl>
                                        <p:attrNameLst>
                                          <p:attrName>style.visibility</p:attrName>
                                        </p:attrNameLst>
                                      </p:cBhvr>
                                      <p:to>
                                        <p:strVal val="visible"/>
                                      </p:to>
                                    </p:set>
                                    <p:anim calcmode="lin" valueType="num">
                                      <p:cBhvr additive="base">
                                        <p:cTn id="25" dur="500" fill="hold"/>
                                        <p:tgtEl>
                                          <p:spTgt spid="1617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7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1798">
                                            <p:txEl>
                                              <p:pRg st="4" end="4"/>
                                            </p:txEl>
                                          </p:spTgt>
                                        </p:tgtEl>
                                        <p:attrNameLst>
                                          <p:attrName>style.visibility</p:attrName>
                                        </p:attrNameLst>
                                      </p:cBhvr>
                                      <p:to>
                                        <p:strVal val="visible"/>
                                      </p:to>
                                    </p:set>
                                    <p:anim calcmode="lin" valueType="num">
                                      <p:cBhvr additive="base">
                                        <p:cTn id="31" dur="500" fill="hold"/>
                                        <p:tgtEl>
                                          <p:spTgt spid="1617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17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build="allAtOnce"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71538" y="862013"/>
            <a:ext cx="6364287" cy="762000"/>
          </a:xfrm>
        </p:spPr>
        <p:txBody>
          <a:bodyPr/>
          <a:lstStyle/>
          <a:p>
            <a:pPr eaLnBrk="1" hangingPunct="1"/>
            <a:r>
              <a:rPr kumimoji="0" lang="zh-CN" altLang="en-US" smtClean="0">
                <a:solidFill>
                  <a:srgbClr val="0000FF"/>
                </a:solidFill>
                <a:latin typeface="黑体" pitchFamily="49" charset="-122"/>
                <a:ea typeface="黑体" pitchFamily="49" charset="-122"/>
              </a:rPr>
              <a:t>程序的编写</a:t>
            </a:r>
          </a:p>
        </p:txBody>
      </p:sp>
      <p:sp>
        <p:nvSpPr>
          <p:cNvPr id="176131" name="Text Box 3"/>
          <p:cNvSpPr txBox="1">
            <a:spLocks noChangeArrowheads="1"/>
          </p:cNvSpPr>
          <p:nvPr/>
        </p:nvSpPr>
        <p:spPr bwMode="auto">
          <a:xfrm>
            <a:off x="755650" y="1982788"/>
            <a:ext cx="7339013"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ct val="0"/>
              </a:spcBef>
              <a:buClr>
                <a:srgbClr val="0000CC"/>
              </a:buClr>
              <a:buSzPct val="80000"/>
            </a:pPr>
            <a:r>
              <a:rPr kumimoji="0" lang="en-US" altLang="zh-CN" sz="2800" b="1">
                <a:latin typeface="Times New Roman" pitchFamily="18" charset="0"/>
              </a:rPr>
              <a:t> </a:t>
            </a:r>
            <a:r>
              <a:rPr kumimoji="0" lang="zh-CN" altLang="en-US" sz="2800" b="1">
                <a:latin typeface="Times New Roman" pitchFamily="18" charset="0"/>
              </a:rPr>
              <a:t>主函数（</a:t>
            </a:r>
            <a:r>
              <a:rPr kumimoji="0" lang="en-US" altLang="zh-CN" sz="2800" b="1">
                <a:latin typeface="Times New Roman" pitchFamily="18" charset="0"/>
              </a:rPr>
              <a:t>WinMain</a:t>
            </a:r>
            <a:r>
              <a:rPr kumimoji="0" lang="zh-CN" altLang="en-US" sz="2800" b="1">
                <a:latin typeface="Times New Roman" pitchFamily="18" charset="0"/>
              </a:rPr>
              <a:t>）</a:t>
            </a:r>
          </a:p>
          <a:p>
            <a:pPr eaLnBrk="1" hangingPunct="1">
              <a:lnSpc>
                <a:spcPct val="150000"/>
              </a:lnSpc>
              <a:spcBef>
                <a:spcPct val="0"/>
              </a:spcBef>
              <a:buClr>
                <a:srgbClr val="0000CC"/>
              </a:buClr>
              <a:buSzPct val="80000"/>
            </a:pPr>
            <a:r>
              <a:rPr kumimoji="0" lang="zh-CN" altLang="en-US" sz="2800" b="1">
                <a:latin typeface="Times New Roman" pitchFamily="18" charset="0"/>
              </a:rPr>
              <a:t> 窗口过程函数</a:t>
            </a:r>
          </a:p>
        </p:txBody>
      </p:sp>
      <p:pic>
        <p:nvPicPr>
          <p:cNvPr id="17412" name="Picture 4" descr="j02054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4725" y="34925"/>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538663" y="2133600"/>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创建窗口</a:t>
            </a:r>
          </a:p>
        </p:txBody>
      </p:sp>
      <p:sp>
        <p:nvSpPr>
          <p:cNvPr id="6" name="Rectangle 4"/>
          <p:cNvSpPr>
            <a:spLocks noChangeArrowheads="1"/>
          </p:cNvSpPr>
          <p:nvPr/>
        </p:nvSpPr>
        <p:spPr bwMode="auto">
          <a:xfrm>
            <a:off x="4538663" y="2951163"/>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显示窗口</a:t>
            </a:r>
          </a:p>
        </p:txBody>
      </p:sp>
      <p:sp>
        <p:nvSpPr>
          <p:cNvPr id="7" name="Rectangle 5"/>
          <p:cNvSpPr>
            <a:spLocks noChangeArrowheads="1"/>
          </p:cNvSpPr>
          <p:nvPr/>
        </p:nvSpPr>
        <p:spPr bwMode="auto">
          <a:xfrm>
            <a:off x="4538663" y="3959225"/>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取消息</a:t>
            </a:r>
          </a:p>
        </p:txBody>
      </p:sp>
      <p:sp>
        <p:nvSpPr>
          <p:cNvPr id="8" name="AutoShape 6"/>
          <p:cNvSpPr>
            <a:spLocks noChangeArrowheads="1"/>
          </p:cNvSpPr>
          <p:nvPr/>
        </p:nvSpPr>
        <p:spPr bwMode="auto">
          <a:xfrm>
            <a:off x="4284663" y="4772025"/>
            <a:ext cx="2376487" cy="7921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lnSpc>
                <a:spcPct val="80000"/>
              </a:lnSpc>
              <a:spcBef>
                <a:spcPct val="0"/>
              </a:spcBef>
              <a:buClrTx/>
              <a:buSzTx/>
              <a:buFontTx/>
              <a:buNone/>
            </a:pPr>
            <a:r>
              <a:rPr lang="zh-CN" altLang="en-US" sz="2400" b="1"/>
              <a:t>退出程序</a:t>
            </a:r>
          </a:p>
          <a:p>
            <a:pPr algn="ctr" eaLnBrk="1" hangingPunct="1">
              <a:lnSpc>
                <a:spcPct val="80000"/>
              </a:lnSpc>
              <a:spcBef>
                <a:spcPct val="0"/>
              </a:spcBef>
              <a:buClrTx/>
              <a:buSzTx/>
              <a:buFontTx/>
              <a:buNone/>
            </a:pPr>
            <a:r>
              <a:rPr lang="zh-CN" altLang="en-US" sz="2400" b="1"/>
              <a:t>消息？</a:t>
            </a:r>
          </a:p>
        </p:txBody>
      </p:sp>
      <p:sp>
        <p:nvSpPr>
          <p:cNvPr id="9" name="Rectangle 7"/>
          <p:cNvSpPr>
            <a:spLocks noChangeArrowheads="1"/>
          </p:cNvSpPr>
          <p:nvPr/>
        </p:nvSpPr>
        <p:spPr bwMode="auto">
          <a:xfrm>
            <a:off x="4540250" y="6035675"/>
            <a:ext cx="187166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退出程序</a:t>
            </a:r>
          </a:p>
        </p:txBody>
      </p:sp>
      <p:sp>
        <p:nvSpPr>
          <p:cNvPr id="10" name="Rectangle 8"/>
          <p:cNvSpPr>
            <a:spLocks noChangeArrowheads="1"/>
          </p:cNvSpPr>
          <p:nvPr/>
        </p:nvSpPr>
        <p:spPr bwMode="auto">
          <a:xfrm>
            <a:off x="7178675" y="4895850"/>
            <a:ext cx="187166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分派消息</a:t>
            </a:r>
          </a:p>
        </p:txBody>
      </p:sp>
      <p:sp>
        <p:nvSpPr>
          <p:cNvPr id="11" name="AutoShape 9"/>
          <p:cNvSpPr>
            <a:spLocks noChangeArrowheads="1"/>
          </p:cNvSpPr>
          <p:nvPr/>
        </p:nvSpPr>
        <p:spPr bwMode="auto">
          <a:xfrm>
            <a:off x="5378450" y="1773238"/>
            <a:ext cx="215900" cy="360362"/>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2" name="AutoShape 10"/>
          <p:cNvSpPr>
            <a:spLocks noChangeArrowheads="1"/>
          </p:cNvSpPr>
          <p:nvPr/>
        </p:nvSpPr>
        <p:spPr bwMode="auto">
          <a:xfrm>
            <a:off x="5378450" y="2651125"/>
            <a:ext cx="215900" cy="287338"/>
          </a:xfrm>
          <a:prstGeom prst="downArrow">
            <a:avLst>
              <a:gd name="adj1" fmla="val 50000"/>
              <a:gd name="adj2" fmla="val 3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3" name="AutoShape 11"/>
          <p:cNvSpPr>
            <a:spLocks noChangeArrowheads="1"/>
          </p:cNvSpPr>
          <p:nvPr/>
        </p:nvSpPr>
        <p:spPr bwMode="auto">
          <a:xfrm>
            <a:off x="5378450" y="4464050"/>
            <a:ext cx="215900" cy="287338"/>
          </a:xfrm>
          <a:prstGeom prst="downArrow">
            <a:avLst>
              <a:gd name="adj1" fmla="val 50000"/>
              <a:gd name="adj2" fmla="val 3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4" name="AutoShape 12"/>
          <p:cNvSpPr>
            <a:spLocks noChangeArrowheads="1"/>
          </p:cNvSpPr>
          <p:nvPr/>
        </p:nvSpPr>
        <p:spPr bwMode="auto">
          <a:xfrm>
            <a:off x="5378450" y="3455988"/>
            <a:ext cx="215900" cy="503237"/>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5" name="AutoShape 13"/>
          <p:cNvSpPr>
            <a:spLocks noChangeArrowheads="1"/>
          </p:cNvSpPr>
          <p:nvPr/>
        </p:nvSpPr>
        <p:spPr bwMode="auto">
          <a:xfrm>
            <a:off x="5378450" y="5556250"/>
            <a:ext cx="215900" cy="466725"/>
          </a:xfrm>
          <a:prstGeom prst="downArrow">
            <a:avLst>
              <a:gd name="adj1" fmla="val 50000"/>
              <a:gd name="adj2" fmla="val 54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6" name="AutoShape 14"/>
          <p:cNvSpPr>
            <a:spLocks noChangeArrowheads="1"/>
          </p:cNvSpPr>
          <p:nvPr/>
        </p:nvSpPr>
        <p:spPr bwMode="auto">
          <a:xfrm>
            <a:off x="6602413" y="5086350"/>
            <a:ext cx="576262" cy="195263"/>
          </a:xfrm>
          <a:prstGeom prst="rightArrow">
            <a:avLst>
              <a:gd name="adj1" fmla="val 50000"/>
              <a:gd name="adj2" fmla="val 737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7" name="AutoShape 15"/>
          <p:cNvSpPr>
            <a:spLocks noChangeArrowheads="1"/>
          </p:cNvSpPr>
          <p:nvPr/>
        </p:nvSpPr>
        <p:spPr bwMode="auto">
          <a:xfrm>
            <a:off x="5521325" y="3573463"/>
            <a:ext cx="2592388" cy="215900"/>
          </a:xfrm>
          <a:prstGeom prst="leftArrow">
            <a:avLst>
              <a:gd name="adj1" fmla="val 50000"/>
              <a:gd name="adj2" fmla="val 300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8" name="Rectangle 16"/>
          <p:cNvSpPr>
            <a:spLocks noChangeArrowheads="1"/>
          </p:cNvSpPr>
          <p:nvPr/>
        </p:nvSpPr>
        <p:spPr bwMode="auto">
          <a:xfrm>
            <a:off x="8047038" y="3630613"/>
            <a:ext cx="127000" cy="12525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9" name="Rectangle 17"/>
          <p:cNvSpPr>
            <a:spLocks noChangeArrowheads="1"/>
          </p:cNvSpPr>
          <p:nvPr/>
        </p:nvSpPr>
        <p:spPr bwMode="auto">
          <a:xfrm>
            <a:off x="5510213" y="5491163"/>
            <a:ext cx="5159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600" b="1"/>
              <a:t>真</a:t>
            </a:r>
          </a:p>
        </p:txBody>
      </p:sp>
      <p:sp>
        <p:nvSpPr>
          <p:cNvPr id="20" name="Rectangle 18"/>
          <p:cNvSpPr>
            <a:spLocks noChangeArrowheads="1"/>
          </p:cNvSpPr>
          <p:nvPr/>
        </p:nvSpPr>
        <p:spPr bwMode="auto">
          <a:xfrm>
            <a:off x="6589713" y="4665663"/>
            <a:ext cx="5159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600" b="1"/>
              <a:t>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par>
                          <p:cTn id="63" fill="hold" nodeType="afterGroup">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right)">
                                      <p:cBhvr>
                                        <p:cTn id="66" dur="500"/>
                                        <p:tgtEl>
                                          <p:spTgt spid="1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up)">
                                      <p:cBhvr>
                                        <p:cTn id="75" dur="500"/>
                                        <p:tgtEl>
                                          <p:spTgt spid="15"/>
                                        </p:tgtEl>
                                      </p:cBhvr>
                                    </p:animEffec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up)">
                                      <p:cBhvr>
                                        <p:cTn id="79" dur="500"/>
                                        <p:tgtEl>
                                          <p:spTgt spid="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76131">
                                            <p:txEl>
                                              <p:pRg st="1" end="1"/>
                                            </p:txEl>
                                          </p:spTgt>
                                        </p:tgtEl>
                                        <p:attrNameLst>
                                          <p:attrName>style.visibility</p:attrName>
                                        </p:attrNameLst>
                                      </p:cBhvr>
                                      <p:to>
                                        <p:strVal val="visible"/>
                                      </p:to>
                                    </p:set>
                                    <p:anim calcmode="lin" valueType="num">
                                      <p:cBhvr additive="base">
                                        <p:cTn id="84"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allAtOnce" autoUpdateAnimBg="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703263" y="1211263"/>
            <a:ext cx="8477250" cy="5327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Tx/>
              <a:buSzTx/>
              <a:buFontTx/>
              <a:buNone/>
            </a:pPr>
            <a:r>
              <a:rPr lang="en-US" altLang="zh-CN" sz="2400"/>
              <a:t>int WINAPI </a:t>
            </a:r>
            <a:r>
              <a:rPr lang="en-US" altLang="zh-CN" sz="2400">
                <a:solidFill>
                  <a:srgbClr val="CC0000"/>
                </a:solidFill>
              </a:rPr>
              <a:t>WinMain</a:t>
            </a:r>
            <a:r>
              <a:rPr lang="en-US" altLang="zh-CN" sz="2400"/>
              <a:t>(</a:t>
            </a:r>
            <a:r>
              <a:rPr lang="en-US" altLang="zh-CN" sz="2400">
                <a:latin typeface="Times New Roman" pitchFamily="18" charset="0"/>
              </a:rPr>
              <a:t>……</a:t>
            </a:r>
            <a:r>
              <a:rPr lang="en-US" altLang="zh-CN" sz="2400"/>
              <a:t>)</a:t>
            </a:r>
          </a:p>
          <a:p>
            <a:pPr eaLnBrk="1" hangingPunct="1">
              <a:lnSpc>
                <a:spcPct val="130000"/>
              </a:lnSpc>
              <a:spcBef>
                <a:spcPct val="0"/>
              </a:spcBef>
              <a:buClrTx/>
              <a:buSzTx/>
              <a:buFontTx/>
              <a:buNone/>
            </a:pPr>
            <a:r>
              <a:rPr lang="en-US" altLang="zh-CN" sz="2400"/>
              <a:t>{	//</a:t>
            </a:r>
            <a:r>
              <a:rPr lang="zh-CN" altLang="en-US" sz="2400"/>
              <a:t>设计一个窗口类</a:t>
            </a:r>
          </a:p>
          <a:p>
            <a:pPr eaLnBrk="1" hangingPunct="1">
              <a:lnSpc>
                <a:spcPct val="130000"/>
              </a:lnSpc>
              <a:spcBef>
                <a:spcPct val="0"/>
              </a:spcBef>
              <a:buClrTx/>
              <a:buSzTx/>
              <a:buFontTx/>
              <a:buNone/>
            </a:pPr>
            <a:r>
              <a:rPr lang="zh-CN" altLang="en-US" sz="2400"/>
              <a:t>	</a:t>
            </a:r>
            <a:r>
              <a:rPr lang="en-US" altLang="zh-CN" sz="2400">
                <a:solidFill>
                  <a:srgbClr val="CC0000"/>
                </a:solidFill>
              </a:rPr>
              <a:t>WNDCLASS wndcls;</a:t>
            </a:r>
          </a:p>
          <a:p>
            <a:pPr eaLnBrk="1" hangingPunct="1">
              <a:lnSpc>
                <a:spcPct val="130000"/>
              </a:lnSpc>
              <a:spcBef>
                <a:spcPct val="0"/>
              </a:spcBef>
              <a:buClrTx/>
              <a:buSzTx/>
              <a:buFontTx/>
              <a:buNone/>
            </a:pPr>
            <a:r>
              <a:rPr lang="en-US" altLang="zh-CN" sz="2400"/>
              <a:t>	wndcls.style=CS_HREDRAW | CS_VREDRAW;</a:t>
            </a:r>
          </a:p>
          <a:p>
            <a:pPr eaLnBrk="1" hangingPunct="1">
              <a:lnSpc>
                <a:spcPct val="130000"/>
              </a:lnSpc>
              <a:spcBef>
                <a:spcPct val="0"/>
              </a:spcBef>
              <a:buClrTx/>
              <a:buSzTx/>
              <a:buFontTx/>
              <a:buNone/>
            </a:pPr>
            <a:r>
              <a:rPr lang="en-US" altLang="zh-CN" sz="2400"/>
              <a:t>	</a:t>
            </a:r>
            <a:r>
              <a:rPr lang="en-US" altLang="zh-CN" sz="2400">
                <a:solidFill>
                  <a:srgbClr val="CC0000"/>
                </a:solidFill>
              </a:rPr>
              <a:t>wndcls.lpfnWndProc=WndProc;</a:t>
            </a:r>
          </a:p>
          <a:p>
            <a:pPr eaLnBrk="1" hangingPunct="1">
              <a:lnSpc>
                <a:spcPct val="130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30000"/>
              </a:lnSpc>
              <a:spcBef>
                <a:spcPct val="0"/>
              </a:spcBef>
              <a:buClrTx/>
              <a:buSzTx/>
              <a:buFontTx/>
              <a:buNone/>
            </a:pPr>
            <a:r>
              <a:rPr lang="en-US" altLang="zh-CN" sz="2400"/>
              <a:t>         wndcls.lpszClassName="111";</a:t>
            </a:r>
          </a:p>
          <a:p>
            <a:pPr eaLnBrk="1" hangingPunct="1">
              <a:lnSpc>
                <a:spcPct val="130000"/>
              </a:lnSpc>
              <a:spcBef>
                <a:spcPct val="0"/>
              </a:spcBef>
              <a:buClrTx/>
              <a:buSzTx/>
              <a:buFontTx/>
              <a:buNone/>
            </a:pPr>
            <a:r>
              <a:rPr lang="en-US" altLang="zh-CN" sz="2400"/>
              <a:t>         </a:t>
            </a:r>
            <a:r>
              <a:rPr lang="en-US" altLang="zh-CN" sz="2400">
                <a:solidFill>
                  <a:srgbClr val="CC0000"/>
                </a:solidFill>
              </a:rPr>
              <a:t>RegisterClass</a:t>
            </a:r>
            <a:r>
              <a:rPr lang="en-US" altLang="zh-CN" sz="2400"/>
              <a:t>(&amp;wndcls);    //</a:t>
            </a:r>
            <a:r>
              <a:rPr lang="zh-CN" altLang="en-US" sz="2400"/>
              <a:t>注册窗口</a:t>
            </a:r>
          </a:p>
          <a:p>
            <a:pPr eaLnBrk="1" hangingPunct="1">
              <a:lnSpc>
                <a:spcPct val="130000"/>
              </a:lnSpc>
              <a:spcBef>
                <a:spcPct val="0"/>
              </a:spcBef>
              <a:buClrTx/>
              <a:buSzTx/>
              <a:buFontTx/>
              <a:buNone/>
            </a:pPr>
            <a:r>
              <a:rPr lang="zh-CN" altLang="en-US" sz="2400"/>
              <a:t>         </a:t>
            </a:r>
            <a:r>
              <a:rPr lang="en-US" altLang="zh-CN" sz="2400"/>
              <a:t>hwnd=</a:t>
            </a:r>
            <a:r>
              <a:rPr lang="en-US" altLang="zh-CN" sz="2400">
                <a:solidFill>
                  <a:srgbClr val="CC0000"/>
                </a:solidFill>
              </a:rPr>
              <a:t>CreateWindow</a:t>
            </a:r>
            <a:r>
              <a:rPr lang="en-US" altLang="zh-CN" sz="2400"/>
              <a:t>("111", </a:t>
            </a:r>
            <a:r>
              <a:rPr lang="en-US" altLang="zh-CN" sz="2400">
                <a:latin typeface="Times New Roman" pitchFamily="18" charset="0"/>
              </a:rPr>
              <a:t>……</a:t>
            </a:r>
            <a:r>
              <a:rPr lang="en-US" altLang="zh-CN" sz="2400"/>
              <a:t>);  //</a:t>
            </a:r>
            <a:r>
              <a:rPr lang="zh-CN" altLang="en-US" sz="2400"/>
              <a:t>创建</a:t>
            </a:r>
          </a:p>
          <a:p>
            <a:pPr eaLnBrk="1" hangingPunct="1">
              <a:lnSpc>
                <a:spcPct val="130000"/>
              </a:lnSpc>
              <a:spcBef>
                <a:spcPct val="0"/>
              </a:spcBef>
              <a:buClrTx/>
              <a:buSzTx/>
              <a:buFontTx/>
              <a:buNone/>
            </a:pPr>
            <a:r>
              <a:rPr lang="zh-CN" altLang="en-US" sz="2400"/>
              <a:t>         </a:t>
            </a:r>
            <a:r>
              <a:rPr lang="en-US" altLang="zh-CN" sz="2400">
                <a:solidFill>
                  <a:srgbClr val="CC0000"/>
                </a:solidFill>
              </a:rPr>
              <a:t>ShowWindow</a:t>
            </a:r>
            <a:r>
              <a:rPr lang="en-US" altLang="zh-CN" sz="2400"/>
              <a:t>(hwnd,SW_SHOWNORMAL);//</a:t>
            </a:r>
            <a:r>
              <a:rPr lang="zh-CN" altLang="en-US" sz="2400"/>
              <a:t>显示</a:t>
            </a:r>
          </a:p>
          <a:p>
            <a:pPr eaLnBrk="1" hangingPunct="1">
              <a:lnSpc>
                <a:spcPct val="130000"/>
              </a:lnSpc>
              <a:spcBef>
                <a:spcPct val="0"/>
              </a:spcBef>
              <a:buClrTx/>
              <a:buSzTx/>
              <a:buFontTx/>
              <a:buNone/>
            </a:pPr>
            <a:r>
              <a:rPr lang="zh-CN" altLang="en-US" sz="2400"/>
              <a:t>	</a:t>
            </a:r>
            <a:r>
              <a:rPr lang="en-US" altLang="zh-CN" sz="2400">
                <a:solidFill>
                  <a:srgbClr val="CC0000"/>
                </a:solidFill>
              </a:rPr>
              <a:t>UpdateWindow</a:t>
            </a:r>
            <a:r>
              <a:rPr lang="en-US" altLang="zh-CN" sz="2400"/>
              <a:t>(hwnd);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checkerboard(across)">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checkerboard(across)">
                                      <p:cBhvr>
                                        <p:cTn id="12" dur="500"/>
                                        <p:tgtEl>
                                          <p:spTgt spid="139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9266">
                                            <p:txEl>
                                              <p:pRg st="2" end="2"/>
                                            </p:txEl>
                                          </p:spTgt>
                                        </p:tgtEl>
                                        <p:attrNameLst>
                                          <p:attrName>style.visibility</p:attrName>
                                        </p:attrNameLst>
                                      </p:cBhvr>
                                      <p:to>
                                        <p:strVal val="visible"/>
                                      </p:to>
                                    </p:set>
                                    <p:animEffect transition="in" filter="checkerboard(across)">
                                      <p:cBhvr>
                                        <p:cTn id="17" dur="500"/>
                                        <p:tgtEl>
                                          <p:spTgt spid="139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9266">
                                            <p:txEl>
                                              <p:pRg st="3" end="3"/>
                                            </p:txEl>
                                          </p:spTgt>
                                        </p:tgtEl>
                                        <p:attrNameLst>
                                          <p:attrName>style.visibility</p:attrName>
                                        </p:attrNameLst>
                                      </p:cBhvr>
                                      <p:to>
                                        <p:strVal val="visible"/>
                                      </p:to>
                                    </p:set>
                                    <p:animEffect transition="in" filter="checkerboard(across)">
                                      <p:cBhvr>
                                        <p:cTn id="22" dur="500"/>
                                        <p:tgtEl>
                                          <p:spTgt spid="139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39266">
                                            <p:txEl>
                                              <p:pRg st="4" end="4"/>
                                            </p:txEl>
                                          </p:spTgt>
                                        </p:tgtEl>
                                        <p:attrNameLst>
                                          <p:attrName>style.visibility</p:attrName>
                                        </p:attrNameLst>
                                      </p:cBhvr>
                                      <p:to>
                                        <p:strVal val="visible"/>
                                      </p:to>
                                    </p:set>
                                    <p:animEffect transition="in" filter="checkerboard(across)">
                                      <p:cBhvr>
                                        <p:cTn id="27" dur="500"/>
                                        <p:tgtEl>
                                          <p:spTgt spid="139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39266">
                                            <p:txEl>
                                              <p:pRg st="5" end="5"/>
                                            </p:txEl>
                                          </p:spTgt>
                                        </p:tgtEl>
                                        <p:attrNameLst>
                                          <p:attrName>style.visibility</p:attrName>
                                        </p:attrNameLst>
                                      </p:cBhvr>
                                      <p:to>
                                        <p:strVal val="visible"/>
                                      </p:to>
                                    </p:set>
                                    <p:animEffect transition="in" filter="checkerboard(across)">
                                      <p:cBhvr>
                                        <p:cTn id="32" dur="500"/>
                                        <p:tgtEl>
                                          <p:spTgt spid="139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39266">
                                            <p:txEl>
                                              <p:pRg st="6" end="6"/>
                                            </p:txEl>
                                          </p:spTgt>
                                        </p:tgtEl>
                                        <p:attrNameLst>
                                          <p:attrName>style.visibility</p:attrName>
                                        </p:attrNameLst>
                                      </p:cBhvr>
                                      <p:to>
                                        <p:strVal val="visible"/>
                                      </p:to>
                                    </p:set>
                                    <p:animEffect transition="in" filter="checkerboard(across)">
                                      <p:cBhvr>
                                        <p:cTn id="37" dur="500"/>
                                        <p:tgtEl>
                                          <p:spTgt spid="139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39266">
                                            <p:txEl>
                                              <p:pRg st="7" end="7"/>
                                            </p:txEl>
                                          </p:spTgt>
                                        </p:tgtEl>
                                        <p:attrNameLst>
                                          <p:attrName>style.visibility</p:attrName>
                                        </p:attrNameLst>
                                      </p:cBhvr>
                                      <p:to>
                                        <p:strVal val="visible"/>
                                      </p:to>
                                    </p:set>
                                    <p:animEffect transition="in" filter="checkerboard(across)">
                                      <p:cBhvr>
                                        <p:cTn id="42" dur="500"/>
                                        <p:tgtEl>
                                          <p:spTgt spid="139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9266">
                                            <p:txEl>
                                              <p:pRg st="8" end="8"/>
                                            </p:txEl>
                                          </p:spTgt>
                                        </p:tgtEl>
                                        <p:attrNameLst>
                                          <p:attrName>style.visibility</p:attrName>
                                        </p:attrNameLst>
                                      </p:cBhvr>
                                      <p:to>
                                        <p:strVal val="visible"/>
                                      </p:to>
                                    </p:set>
                                    <p:animEffect transition="in" filter="checkerboard(across)">
                                      <p:cBhvr>
                                        <p:cTn id="47" dur="500"/>
                                        <p:tgtEl>
                                          <p:spTgt spid="139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39266">
                                            <p:txEl>
                                              <p:pRg st="9" end="9"/>
                                            </p:txEl>
                                          </p:spTgt>
                                        </p:tgtEl>
                                        <p:attrNameLst>
                                          <p:attrName>style.visibility</p:attrName>
                                        </p:attrNameLst>
                                      </p:cBhvr>
                                      <p:to>
                                        <p:strVal val="visible"/>
                                      </p:to>
                                    </p:set>
                                    <p:animEffect transition="in" filter="checkerboard(across)">
                                      <p:cBhvr>
                                        <p:cTn id="52" dur="500"/>
                                        <p:tgtEl>
                                          <p:spTgt spid="13926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139266">
                                            <p:txEl>
                                              <p:pRg st="10" end="10"/>
                                            </p:txEl>
                                          </p:spTgt>
                                        </p:tgtEl>
                                        <p:attrNameLst>
                                          <p:attrName>style.visibility</p:attrName>
                                        </p:attrNameLst>
                                      </p:cBhvr>
                                      <p:to>
                                        <p:strVal val="visible"/>
                                      </p:to>
                                    </p:set>
                                    <p:animEffect transition="in" filter="checkerboard(across)">
                                      <p:cBhvr>
                                        <p:cTn id="57" dur="500"/>
                                        <p:tgtEl>
                                          <p:spTgt spid="13926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971550" y="1989138"/>
            <a:ext cx="7848600" cy="3670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40000"/>
              </a:lnSpc>
              <a:spcBef>
                <a:spcPct val="0"/>
              </a:spcBef>
              <a:buClrTx/>
              <a:buSzTx/>
              <a:buFontTx/>
              <a:buNone/>
            </a:pPr>
            <a:r>
              <a:rPr lang="en-US" altLang="zh-CN" sz="2400"/>
              <a:t>         MSG msg;	</a:t>
            </a:r>
          </a:p>
          <a:p>
            <a:pPr eaLnBrk="1" hangingPunct="1">
              <a:lnSpc>
                <a:spcPct val="140000"/>
              </a:lnSpc>
              <a:spcBef>
                <a:spcPct val="0"/>
              </a:spcBef>
              <a:buClrTx/>
              <a:buSzTx/>
              <a:buFontTx/>
              <a:buNone/>
            </a:pPr>
            <a:r>
              <a:rPr lang="en-US" altLang="zh-CN" sz="2400"/>
              <a:t>         while(</a:t>
            </a:r>
            <a:r>
              <a:rPr lang="en-US" altLang="zh-CN" sz="2400">
                <a:solidFill>
                  <a:srgbClr val="CC0000"/>
                </a:solidFill>
              </a:rPr>
              <a:t>GetMessage</a:t>
            </a:r>
            <a:r>
              <a:rPr lang="en-US" altLang="zh-CN" sz="2400"/>
              <a:t>(&amp;msg,NULL,0,0))</a:t>
            </a:r>
          </a:p>
          <a:p>
            <a:pPr eaLnBrk="1" hangingPunct="1">
              <a:lnSpc>
                <a:spcPct val="140000"/>
              </a:lnSpc>
              <a:spcBef>
                <a:spcPct val="0"/>
              </a:spcBef>
              <a:buClrTx/>
              <a:buSzTx/>
              <a:buFontTx/>
              <a:buNone/>
            </a:pPr>
            <a:r>
              <a:rPr lang="en-US" altLang="zh-CN" sz="2400"/>
              <a:t>	{	</a:t>
            </a:r>
          </a:p>
          <a:p>
            <a:pPr eaLnBrk="1" hangingPunct="1">
              <a:lnSpc>
                <a:spcPct val="140000"/>
              </a:lnSpc>
              <a:spcBef>
                <a:spcPct val="0"/>
              </a:spcBef>
              <a:buClrTx/>
              <a:buSzTx/>
              <a:buFontTx/>
              <a:buNone/>
            </a:pPr>
            <a:r>
              <a:rPr lang="en-US" altLang="zh-CN" sz="2400"/>
              <a:t>                 </a:t>
            </a:r>
            <a:r>
              <a:rPr lang="en-US" altLang="zh-CN" sz="2400">
                <a:solidFill>
                  <a:srgbClr val="CC0000"/>
                </a:solidFill>
              </a:rPr>
              <a:t>TranslateMessage</a:t>
            </a:r>
            <a:r>
              <a:rPr lang="en-US" altLang="zh-CN" sz="2400"/>
              <a:t>(&amp;msg);</a:t>
            </a:r>
          </a:p>
          <a:p>
            <a:pPr eaLnBrk="1" hangingPunct="1">
              <a:lnSpc>
                <a:spcPct val="140000"/>
              </a:lnSpc>
              <a:spcBef>
                <a:spcPct val="0"/>
              </a:spcBef>
              <a:buClrTx/>
              <a:buSzTx/>
              <a:buFontTx/>
              <a:buNone/>
            </a:pPr>
            <a:r>
              <a:rPr lang="en-US" altLang="zh-CN" sz="2400"/>
              <a:t>		</a:t>
            </a:r>
            <a:r>
              <a:rPr lang="en-US" altLang="zh-CN" sz="2400">
                <a:solidFill>
                  <a:srgbClr val="CC0000"/>
                </a:solidFill>
              </a:rPr>
              <a:t>DispatchMessage</a:t>
            </a:r>
            <a:r>
              <a:rPr lang="en-US" altLang="zh-CN" sz="2400"/>
              <a:t>(&amp;msg);   </a:t>
            </a:r>
          </a:p>
          <a:p>
            <a:pPr eaLnBrk="1" hangingPunct="1">
              <a:lnSpc>
                <a:spcPct val="140000"/>
              </a:lnSpc>
              <a:spcBef>
                <a:spcPct val="0"/>
              </a:spcBef>
              <a:buClrTx/>
              <a:buSzTx/>
              <a:buFontTx/>
              <a:buNone/>
            </a:pPr>
            <a:r>
              <a:rPr lang="en-US" altLang="zh-CN" sz="2400"/>
              <a:t>         }</a:t>
            </a:r>
          </a:p>
          <a:p>
            <a:pPr eaLnBrk="1" hangingPunct="1">
              <a:lnSpc>
                <a:spcPct val="140000"/>
              </a:lnSpc>
              <a:spcBef>
                <a:spcPct val="0"/>
              </a:spcBef>
              <a:buClrTx/>
              <a:buSzTx/>
              <a:buFontTx/>
              <a:buNone/>
            </a:pP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0290">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02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0" y="836613"/>
            <a:ext cx="9144000" cy="5981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15000"/>
              </a:lnSpc>
              <a:spcBef>
                <a:spcPct val="0"/>
              </a:spcBef>
              <a:buClrTx/>
              <a:buSzTx/>
              <a:buFontTx/>
              <a:buNone/>
            </a:pPr>
            <a:r>
              <a:rPr lang="en-US" altLang="zh-CN" sz="2400"/>
              <a:t>LRESULT CALLBACK </a:t>
            </a:r>
            <a:r>
              <a:rPr lang="en-US" altLang="zh-CN" sz="2400">
                <a:solidFill>
                  <a:srgbClr val="CC0000"/>
                </a:solidFill>
              </a:rPr>
              <a:t>WndProc</a:t>
            </a:r>
            <a:r>
              <a:rPr lang="en-US" altLang="zh-CN" sz="2400"/>
              <a:t>(HWND hwnd,  </a:t>
            </a:r>
          </a:p>
          <a:p>
            <a:pPr eaLnBrk="1" hangingPunct="1">
              <a:lnSpc>
                <a:spcPct val="115000"/>
              </a:lnSpc>
              <a:spcBef>
                <a:spcPct val="0"/>
              </a:spcBef>
              <a:buClrTx/>
              <a:buSzTx/>
              <a:buFontTx/>
              <a:buNone/>
            </a:pPr>
            <a:r>
              <a:rPr lang="en-US" altLang="zh-CN" sz="2400"/>
              <a:t>         UINT uMsg, WPARAM wParam, LPARAM lParam)</a:t>
            </a:r>
          </a:p>
          <a:p>
            <a:pPr eaLnBrk="1" hangingPunct="1">
              <a:lnSpc>
                <a:spcPct val="115000"/>
              </a:lnSpc>
              <a:spcBef>
                <a:spcPct val="0"/>
              </a:spcBef>
              <a:buClrTx/>
              <a:buSzTx/>
              <a:buFontTx/>
              <a:buNone/>
            </a:pPr>
            <a:r>
              <a:rPr lang="en-US" altLang="zh-CN" sz="2400"/>
              <a:t>{	switch(uMsg)</a:t>
            </a:r>
          </a:p>
          <a:p>
            <a:pPr eaLnBrk="1" hangingPunct="1">
              <a:lnSpc>
                <a:spcPct val="115000"/>
              </a:lnSpc>
              <a:spcBef>
                <a:spcPct val="0"/>
              </a:spcBef>
              <a:buClrTx/>
              <a:buSzTx/>
              <a:buFontTx/>
              <a:buNone/>
            </a:pPr>
            <a:r>
              <a:rPr lang="en-US" altLang="zh-CN" sz="2400"/>
              <a:t>	{</a:t>
            </a:r>
          </a:p>
          <a:p>
            <a:pPr eaLnBrk="1" hangingPunct="1">
              <a:lnSpc>
                <a:spcPct val="115000"/>
              </a:lnSpc>
              <a:spcBef>
                <a:spcPct val="0"/>
              </a:spcBef>
              <a:buClrTx/>
              <a:buSzTx/>
              <a:buFontTx/>
              <a:buNone/>
            </a:pPr>
            <a:r>
              <a:rPr lang="en-US" altLang="zh-CN" sz="2400">
                <a:solidFill>
                  <a:srgbClr val="0000CC"/>
                </a:solidFill>
              </a:rPr>
              <a:t>	case WM_CHAR:</a:t>
            </a:r>
          </a:p>
          <a:p>
            <a:pPr eaLnBrk="1" hangingPunct="1">
              <a:lnSpc>
                <a:spcPct val="115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15000"/>
              </a:lnSpc>
              <a:spcBef>
                <a:spcPct val="0"/>
              </a:spcBef>
              <a:buClrTx/>
              <a:buSzTx/>
              <a:buFontTx/>
              <a:buNone/>
            </a:pPr>
            <a:r>
              <a:rPr lang="en-US" altLang="zh-CN" sz="2400"/>
              <a:t>	</a:t>
            </a:r>
            <a:r>
              <a:rPr lang="en-US" altLang="zh-CN" sz="2400">
                <a:solidFill>
                  <a:srgbClr val="0000CC"/>
                </a:solidFill>
              </a:rPr>
              <a:t>case WM_LBUTTONDOWN:</a:t>
            </a:r>
          </a:p>
          <a:p>
            <a:pPr eaLnBrk="1" hangingPunct="1">
              <a:lnSpc>
                <a:spcPct val="115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15000"/>
              </a:lnSpc>
              <a:spcBef>
                <a:spcPct val="0"/>
              </a:spcBef>
              <a:buClrTx/>
              <a:buSzTx/>
              <a:buFontTx/>
              <a:buNone/>
            </a:pPr>
            <a:r>
              <a:rPr lang="en-US" altLang="zh-CN" sz="2400"/>
              <a:t>	</a:t>
            </a:r>
            <a:r>
              <a:rPr lang="en-US" altLang="zh-CN" sz="2400">
                <a:solidFill>
                  <a:srgbClr val="0000CC"/>
                </a:solidFill>
              </a:rPr>
              <a:t>case WM_DESTROY:</a:t>
            </a:r>
          </a:p>
          <a:p>
            <a:pPr eaLnBrk="1" hangingPunct="1">
              <a:lnSpc>
                <a:spcPct val="115000"/>
              </a:lnSpc>
              <a:spcBef>
                <a:spcPct val="0"/>
              </a:spcBef>
              <a:buClrTx/>
              <a:buSzTx/>
              <a:buFontTx/>
              <a:buNone/>
            </a:pPr>
            <a:r>
              <a:rPr lang="en-US" altLang="zh-CN" sz="2400"/>
              <a:t>		PostQuitMessage(0);  break;</a:t>
            </a:r>
          </a:p>
          <a:p>
            <a:pPr eaLnBrk="1" hangingPunct="1">
              <a:lnSpc>
                <a:spcPct val="115000"/>
              </a:lnSpc>
              <a:spcBef>
                <a:spcPct val="0"/>
              </a:spcBef>
              <a:buClrTx/>
              <a:buSzTx/>
              <a:buFontTx/>
              <a:buNone/>
            </a:pPr>
            <a:r>
              <a:rPr lang="en-US" altLang="zh-CN" sz="2400"/>
              <a:t>	</a:t>
            </a:r>
            <a:r>
              <a:rPr lang="en-US" altLang="zh-CN" sz="2400">
                <a:solidFill>
                  <a:srgbClr val="0000CC"/>
                </a:solidFill>
              </a:rPr>
              <a:t>default:</a:t>
            </a:r>
          </a:p>
          <a:p>
            <a:pPr eaLnBrk="1" hangingPunct="1">
              <a:lnSpc>
                <a:spcPct val="115000"/>
              </a:lnSpc>
              <a:spcBef>
                <a:spcPct val="0"/>
              </a:spcBef>
              <a:buClrTx/>
              <a:buSzTx/>
              <a:buFontTx/>
              <a:buNone/>
            </a:pPr>
            <a:r>
              <a:rPr lang="en-US" altLang="zh-CN" sz="2400"/>
              <a:t>	return </a:t>
            </a:r>
            <a:r>
              <a:rPr lang="en-US" altLang="zh-CN" sz="2400">
                <a:solidFill>
                  <a:srgbClr val="CC0000"/>
                </a:solidFill>
              </a:rPr>
              <a:t>DefWindowProc</a:t>
            </a:r>
            <a:r>
              <a:rPr lang="en-US" altLang="zh-CN" sz="2400"/>
              <a:t>(hwnd,uMsg,wParam,lParam);</a:t>
            </a:r>
          </a:p>
          <a:p>
            <a:pPr eaLnBrk="1" hangingPunct="1">
              <a:lnSpc>
                <a:spcPct val="115000"/>
              </a:lnSpc>
              <a:spcBef>
                <a:spcPct val="0"/>
              </a:spcBef>
              <a:buClrTx/>
              <a:buSzTx/>
              <a:buFontTx/>
              <a:buNone/>
            </a:pPr>
            <a:r>
              <a:rPr lang="en-US" altLang="zh-CN" sz="2400"/>
              <a:t>	}</a:t>
            </a:r>
          </a:p>
          <a:p>
            <a:pPr eaLnBrk="1" hangingPunct="1">
              <a:lnSpc>
                <a:spcPct val="115000"/>
              </a:lnSpc>
              <a:spcBef>
                <a:spcPct val="0"/>
              </a:spcBef>
              <a:buClrTx/>
              <a:buSzTx/>
              <a:buFontTx/>
              <a:buNone/>
            </a:pPr>
            <a:r>
              <a:rPr lang="en-US" altLang="zh-CN" sz="2400"/>
              <a:t>	return 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checkerboard(across)">
                                      <p:cBhvr>
                                        <p:cTn id="7" dur="500"/>
                                        <p:tgtEl>
                                          <p:spTgt spid="14131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1314">
                                            <p:txEl>
                                              <p:pRg st="1" end="1"/>
                                            </p:txEl>
                                          </p:spTgt>
                                        </p:tgtEl>
                                        <p:attrNameLst>
                                          <p:attrName>style.visibility</p:attrName>
                                        </p:attrNameLst>
                                      </p:cBhvr>
                                      <p:to>
                                        <p:strVal val="visible"/>
                                      </p:to>
                                    </p:set>
                                    <p:animEffect transition="in" filter="checkerboard(across)">
                                      <p:cBhvr>
                                        <p:cTn id="10" dur="500"/>
                                        <p:tgtEl>
                                          <p:spTgt spid="14131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41314">
                                            <p:txEl>
                                              <p:pRg st="2" end="2"/>
                                            </p:txEl>
                                          </p:spTgt>
                                        </p:tgtEl>
                                        <p:attrNameLst>
                                          <p:attrName>style.visibility</p:attrName>
                                        </p:attrNameLst>
                                      </p:cBhvr>
                                      <p:to>
                                        <p:strVal val="visible"/>
                                      </p:to>
                                    </p:set>
                                    <p:animEffect transition="in" filter="checkerboard(across)">
                                      <p:cBhvr>
                                        <p:cTn id="15" dur="500"/>
                                        <p:tgtEl>
                                          <p:spTgt spid="14131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41314">
                                            <p:txEl>
                                              <p:pRg st="3" end="3"/>
                                            </p:txEl>
                                          </p:spTgt>
                                        </p:tgtEl>
                                        <p:attrNameLst>
                                          <p:attrName>style.visibility</p:attrName>
                                        </p:attrNameLst>
                                      </p:cBhvr>
                                      <p:to>
                                        <p:strVal val="visible"/>
                                      </p:to>
                                    </p:set>
                                    <p:animEffect transition="in" filter="checkerboard(across)">
                                      <p:cBhvr>
                                        <p:cTn id="20" dur="500"/>
                                        <p:tgtEl>
                                          <p:spTgt spid="14131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41314">
                                            <p:txEl>
                                              <p:pRg st="12" end="12"/>
                                            </p:txEl>
                                          </p:spTgt>
                                        </p:tgtEl>
                                        <p:attrNameLst>
                                          <p:attrName>style.visibility</p:attrName>
                                        </p:attrNameLst>
                                      </p:cBhvr>
                                      <p:to>
                                        <p:strVal val="visible"/>
                                      </p:to>
                                    </p:set>
                                    <p:animEffect transition="in" filter="checkerboard(across)">
                                      <p:cBhvr>
                                        <p:cTn id="25" dur="500"/>
                                        <p:tgtEl>
                                          <p:spTgt spid="141314">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41314">
                                            <p:txEl>
                                              <p:pRg st="4" end="4"/>
                                            </p:txEl>
                                          </p:spTgt>
                                        </p:tgtEl>
                                        <p:attrNameLst>
                                          <p:attrName>style.visibility</p:attrName>
                                        </p:attrNameLst>
                                      </p:cBhvr>
                                      <p:to>
                                        <p:strVal val="visible"/>
                                      </p:to>
                                    </p:set>
                                    <p:animEffect transition="in" filter="checkerboard(across)">
                                      <p:cBhvr>
                                        <p:cTn id="30" dur="500"/>
                                        <p:tgtEl>
                                          <p:spTgt spid="141314">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41314">
                                            <p:txEl>
                                              <p:pRg st="5" end="5"/>
                                            </p:txEl>
                                          </p:spTgt>
                                        </p:tgtEl>
                                        <p:attrNameLst>
                                          <p:attrName>style.visibility</p:attrName>
                                        </p:attrNameLst>
                                      </p:cBhvr>
                                      <p:to>
                                        <p:strVal val="visible"/>
                                      </p:to>
                                    </p:set>
                                    <p:animEffect transition="in" filter="checkerboard(across)">
                                      <p:cBhvr>
                                        <p:cTn id="35" dur="500"/>
                                        <p:tgtEl>
                                          <p:spTgt spid="141314">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41314">
                                            <p:txEl>
                                              <p:pRg st="6" end="6"/>
                                            </p:txEl>
                                          </p:spTgt>
                                        </p:tgtEl>
                                        <p:attrNameLst>
                                          <p:attrName>style.visibility</p:attrName>
                                        </p:attrNameLst>
                                      </p:cBhvr>
                                      <p:to>
                                        <p:strVal val="visible"/>
                                      </p:to>
                                    </p:set>
                                    <p:animEffect transition="in" filter="checkerboard(across)">
                                      <p:cBhvr>
                                        <p:cTn id="40" dur="500"/>
                                        <p:tgtEl>
                                          <p:spTgt spid="141314">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141314">
                                            <p:txEl>
                                              <p:pRg st="7" end="7"/>
                                            </p:txEl>
                                          </p:spTgt>
                                        </p:tgtEl>
                                        <p:attrNameLst>
                                          <p:attrName>style.visibility</p:attrName>
                                        </p:attrNameLst>
                                      </p:cBhvr>
                                      <p:to>
                                        <p:strVal val="visible"/>
                                      </p:to>
                                    </p:set>
                                    <p:animEffect transition="in" filter="checkerboard(across)">
                                      <p:cBhvr>
                                        <p:cTn id="45" dur="500"/>
                                        <p:tgtEl>
                                          <p:spTgt spid="141314">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141314">
                                            <p:txEl>
                                              <p:pRg st="8" end="8"/>
                                            </p:txEl>
                                          </p:spTgt>
                                        </p:tgtEl>
                                        <p:attrNameLst>
                                          <p:attrName>style.visibility</p:attrName>
                                        </p:attrNameLst>
                                      </p:cBhvr>
                                      <p:to>
                                        <p:strVal val="visible"/>
                                      </p:to>
                                    </p:set>
                                    <p:animEffect transition="in" filter="checkerboard(across)">
                                      <p:cBhvr>
                                        <p:cTn id="50" dur="500"/>
                                        <p:tgtEl>
                                          <p:spTgt spid="141314">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41314">
                                            <p:txEl>
                                              <p:pRg st="9" end="9"/>
                                            </p:txEl>
                                          </p:spTgt>
                                        </p:tgtEl>
                                        <p:attrNameLst>
                                          <p:attrName>style.visibility</p:attrName>
                                        </p:attrNameLst>
                                      </p:cBhvr>
                                      <p:to>
                                        <p:strVal val="visible"/>
                                      </p:to>
                                    </p:set>
                                    <p:animEffect transition="in" filter="checkerboard(across)">
                                      <p:cBhvr>
                                        <p:cTn id="55" dur="500"/>
                                        <p:tgtEl>
                                          <p:spTgt spid="141314">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141314">
                                            <p:txEl>
                                              <p:pRg st="10" end="10"/>
                                            </p:txEl>
                                          </p:spTgt>
                                        </p:tgtEl>
                                        <p:attrNameLst>
                                          <p:attrName>style.visibility</p:attrName>
                                        </p:attrNameLst>
                                      </p:cBhvr>
                                      <p:to>
                                        <p:strVal val="visible"/>
                                      </p:to>
                                    </p:set>
                                    <p:animEffect transition="in" filter="checkerboard(across)">
                                      <p:cBhvr>
                                        <p:cTn id="60" dur="500"/>
                                        <p:tgtEl>
                                          <p:spTgt spid="141314">
                                            <p:txEl>
                                              <p:pRg st="10" end="1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141314">
                                            <p:txEl>
                                              <p:pRg st="11" end="11"/>
                                            </p:txEl>
                                          </p:spTgt>
                                        </p:tgtEl>
                                        <p:attrNameLst>
                                          <p:attrName>style.visibility</p:attrName>
                                        </p:attrNameLst>
                                      </p:cBhvr>
                                      <p:to>
                                        <p:strVal val="visible"/>
                                      </p:to>
                                    </p:set>
                                    <p:animEffect transition="in" filter="checkerboard(across)">
                                      <p:cBhvr>
                                        <p:cTn id="65" dur="500"/>
                                        <p:tgtEl>
                                          <p:spTgt spid="141314">
                                            <p:txEl>
                                              <p:pRg st="11" end="1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nodeType="clickEffect">
                                  <p:stCondLst>
                                    <p:cond delay="0"/>
                                  </p:stCondLst>
                                  <p:childTnLst>
                                    <p:set>
                                      <p:cBhvr>
                                        <p:cTn id="69" dur="1" fill="hold">
                                          <p:stCondLst>
                                            <p:cond delay="0"/>
                                          </p:stCondLst>
                                        </p:cTn>
                                        <p:tgtEl>
                                          <p:spTgt spid="141314">
                                            <p:txEl>
                                              <p:pRg st="13" end="13"/>
                                            </p:txEl>
                                          </p:spTgt>
                                        </p:tgtEl>
                                        <p:attrNameLst>
                                          <p:attrName>style.visibility</p:attrName>
                                        </p:attrNameLst>
                                      </p:cBhvr>
                                      <p:to>
                                        <p:strVal val="visible"/>
                                      </p:to>
                                    </p:set>
                                    <p:animEffect transition="in" filter="checkerboard(across)">
                                      <p:cBhvr>
                                        <p:cTn id="70" dur="500"/>
                                        <p:tgtEl>
                                          <p:spTgt spid="1413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2">
            <a:extLst>
              <a:ext uri="{28A0092B-C50C-407E-A947-70E740481C1C}">
                <a14:useLocalDpi xmlns:a14="http://schemas.microsoft.com/office/drawing/2010/main" val="0"/>
              </a:ext>
            </a:extLst>
          </a:blip>
          <a:srcRect l="43700" t="96883" r="53999" b="1009"/>
          <a:stretch>
            <a:fillRect/>
          </a:stretch>
        </p:blipFill>
        <p:spPr bwMode="auto">
          <a:xfrm>
            <a:off x="8153400" y="0"/>
            <a:ext cx="9906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5"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733800"/>
            <a:ext cx="27432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9"/>
          <p:cNvSpPr>
            <a:spLocks noGrp="1" noChangeArrowheads="1"/>
          </p:cNvSpPr>
          <p:nvPr>
            <p:ph type="ctrTitle"/>
          </p:nvPr>
        </p:nvSpPr>
        <p:spPr>
          <a:xfrm>
            <a:off x="779463" y="1339850"/>
            <a:ext cx="7678737" cy="1189038"/>
          </a:xfrm>
          <a:noFill/>
        </p:spPr>
        <p:txBody>
          <a:bodyPr/>
          <a:lstStyle/>
          <a:p>
            <a:pPr eaLnBrk="1" hangingPunct="1"/>
            <a:r>
              <a:rPr kumimoji="0" lang="en-US" altLang="zh-CN" sz="7200" b="1" smtClean="0">
                <a:solidFill>
                  <a:schemeClr val="tx1"/>
                </a:solidFill>
                <a:latin typeface="Times New Roman" pitchFamily="18" charset="0"/>
                <a:ea typeface="方正水柱简体" pitchFamily="2" charset="-122"/>
              </a:rPr>
              <a:t>Windows</a:t>
            </a:r>
            <a:r>
              <a:rPr kumimoji="0" lang="zh-CN" altLang="en-US" sz="7200" b="1" smtClean="0">
                <a:solidFill>
                  <a:schemeClr val="tx1"/>
                </a:solidFill>
                <a:latin typeface="Times New Roman" pitchFamily="18" charset="0"/>
                <a:ea typeface="方正水柱简体" pitchFamily="2" charset="-122"/>
              </a:rPr>
              <a:t>编程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871538" y="800100"/>
            <a:ext cx="81629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800">
                <a:solidFill>
                  <a:srgbClr val="0000FF"/>
                </a:solidFill>
                <a:latin typeface="Times New Roman" pitchFamily="18" charset="0"/>
                <a:ea typeface="黑体" pitchFamily="49" charset="-122"/>
              </a:rPr>
              <a:t>创建</a:t>
            </a:r>
            <a:r>
              <a:rPr kumimoji="0" lang="en-US" altLang="zh-CN" sz="4800">
                <a:solidFill>
                  <a:srgbClr val="0000FF"/>
                </a:solidFill>
                <a:latin typeface="Times New Roman" pitchFamily="18" charset="0"/>
                <a:ea typeface="黑体" pitchFamily="49" charset="-122"/>
              </a:rPr>
              <a:t>Win32</a:t>
            </a:r>
            <a:r>
              <a:rPr kumimoji="0" lang="zh-CN" altLang="en-US" sz="4800">
                <a:solidFill>
                  <a:srgbClr val="0000FF"/>
                </a:solidFill>
                <a:latin typeface="Times New Roman" pitchFamily="18" charset="0"/>
                <a:ea typeface="黑体" pitchFamily="49" charset="-122"/>
              </a:rPr>
              <a:t>项目</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8139112" cy="506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871538" y="800100"/>
            <a:ext cx="81629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800">
                <a:solidFill>
                  <a:srgbClr val="0000FF"/>
                </a:solidFill>
                <a:latin typeface="Times New Roman" pitchFamily="18" charset="0"/>
                <a:ea typeface="黑体" pitchFamily="49" charset="-122"/>
              </a:rPr>
              <a:t>向项目中添加文件</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7140575"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5724525" y="890588"/>
            <a:ext cx="3240088"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ct val="0"/>
              </a:spcBef>
              <a:buClr>
                <a:srgbClr val="0000CC"/>
              </a:buClr>
              <a:buSzPct val="80000"/>
              <a:buFontTx/>
              <a:buNone/>
            </a:pPr>
            <a:r>
              <a:rPr kumimoji="0" lang="zh-CN" altLang="en-US" sz="2800" b="1">
                <a:latin typeface="Times New Roman" pitchFamily="18" charset="0"/>
              </a:rPr>
              <a:t>“项目</a:t>
            </a:r>
            <a:r>
              <a:rPr kumimoji="0" lang="en-US" altLang="zh-CN" sz="2800" b="1">
                <a:latin typeface="Times New Roman" pitchFamily="18" charset="0"/>
              </a:rPr>
              <a:t>/</a:t>
            </a:r>
            <a:r>
              <a:rPr kumimoji="0" lang="zh-CN" altLang="en-US" sz="2800" b="1">
                <a:latin typeface="Times New Roman" pitchFamily="18" charset="0"/>
              </a:rPr>
              <a:t>添加新项”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871538" y="800100"/>
            <a:ext cx="81629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800">
                <a:solidFill>
                  <a:srgbClr val="0000FF"/>
                </a:solidFill>
                <a:latin typeface="Times New Roman" pitchFamily="18" charset="0"/>
                <a:ea typeface="黑体" pitchFamily="49" charset="-122"/>
              </a:rPr>
              <a:t>修改字符集</a:t>
            </a:r>
          </a:p>
        </p:txBody>
      </p:sp>
      <p:sp>
        <p:nvSpPr>
          <p:cNvPr id="6" name="Text Box 3"/>
          <p:cNvSpPr txBox="1">
            <a:spLocks noChangeArrowheads="1"/>
          </p:cNvSpPr>
          <p:nvPr/>
        </p:nvSpPr>
        <p:spPr bwMode="auto">
          <a:xfrm>
            <a:off x="4427538" y="890588"/>
            <a:ext cx="442753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ct val="0"/>
              </a:spcBef>
              <a:buClr>
                <a:srgbClr val="0000CC"/>
              </a:buClr>
              <a:buSzPct val="80000"/>
              <a:buFontTx/>
              <a:buNone/>
            </a:pPr>
            <a:r>
              <a:rPr kumimoji="0" lang="zh-CN" altLang="en-US" sz="2800" b="1">
                <a:latin typeface="Times New Roman" pitchFamily="18" charset="0"/>
              </a:rPr>
              <a:t>“项目</a:t>
            </a:r>
            <a:r>
              <a:rPr kumimoji="0" lang="en-US" altLang="zh-CN" sz="2800" b="1">
                <a:latin typeface="Times New Roman" pitchFamily="18" charset="0"/>
              </a:rPr>
              <a:t>/</a:t>
            </a:r>
            <a:r>
              <a:rPr kumimoji="0" lang="zh-CN" altLang="en-US" sz="2800" b="1">
                <a:latin typeface="Times New Roman" pitchFamily="18" charset="0"/>
              </a:rPr>
              <a:t>属性</a:t>
            </a:r>
            <a:r>
              <a:rPr kumimoji="0" lang="en-US" altLang="zh-CN" sz="2800" b="1">
                <a:latin typeface="Times New Roman" pitchFamily="18" charset="0"/>
              </a:rPr>
              <a:t>/</a:t>
            </a:r>
            <a:r>
              <a:rPr kumimoji="0" lang="zh-CN" altLang="en-US" sz="2800" b="1">
                <a:latin typeface="Times New Roman" pitchFamily="18" charset="0"/>
              </a:rPr>
              <a:t>配置属性</a:t>
            </a:r>
            <a:r>
              <a:rPr kumimoji="0" lang="en-US" altLang="zh-CN" sz="2800" b="1">
                <a:latin typeface="Times New Roman" pitchFamily="18" charset="0"/>
              </a:rPr>
              <a:t>/</a:t>
            </a:r>
            <a:r>
              <a:rPr kumimoji="0" lang="zh-CN" altLang="en-US" sz="2800" b="1">
                <a:latin typeface="Times New Roman" pitchFamily="18" charset="0"/>
              </a:rPr>
              <a:t>常规”</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843712" cy="490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五角星 1"/>
          <p:cNvSpPr/>
          <p:nvPr/>
        </p:nvSpPr>
        <p:spPr bwMode="auto">
          <a:xfrm>
            <a:off x="777950" y="164108"/>
            <a:ext cx="676126" cy="635992"/>
          </a:xfrm>
          <a:prstGeom prst="star5">
            <a:avLst/>
          </a:prstGeom>
          <a:solidFill>
            <a:srgbClr val="FF0000"/>
          </a:solidFill>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539750" y="995363"/>
            <a:ext cx="8270875" cy="676275"/>
          </a:xfrm>
          <a:extLst>
            <a:ext uri="{91240B29-F687-4F45-9708-019B960494DF}">
              <a14:hiddenLine xmlns:a14="http://schemas.microsoft.com/office/drawing/2010/main" w="9525" algn="ctr">
                <a:solidFill>
                  <a:schemeClr val="tx1"/>
                </a:solidFill>
                <a:miter lim="800000"/>
                <a:headEnd/>
                <a:tailEnd/>
              </a14:hiddenLine>
            </a:ext>
          </a:extLst>
        </p:spPr>
        <p:txBody>
          <a:bodyPr anchor="b">
            <a:spAutoFit/>
          </a:bodyPr>
          <a:lstStyle/>
          <a:p>
            <a:pPr eaLnBrk="1" hangingPunct="1">
              <a:spcBef>
                <a:spcPct val="0"/>
              </a:spcBef>
              <a:buClrTx/>
              <a:buSzTx/>
              <a:buFontTx/>
              <a:buNone/>
              <a:defRPr/>
            </a:pPr>
            <a:r>
              <a:rPr kumimoji="0" lang="en-US" altLang="zh-CN" sz="3800" kern="1200" dirty="0">
                <a:solidFill>
                  <a:srgbClr val="0000FF"/>
                </a:solidFill>
                <a:latin typeface="Times New Roman" pitchFamily="18" charset="0"/>
                <a:ea typeface="黑体" pitchFamily="49" charset="-122"/>
              </a:rPr>
              <a:t> </a:t>
            </a:r>
            <a:r>
              <a:rPr kumimoji="0" lang="zh-CN" altLang="en-US" sz="3800" kern="1200" dirty="0">
                <a:solidFill>
                  <a:srgbClr val="0000FF"/>
                </a:solidFill>
                <a:latin typeface="Times New Roman" pitchFamily="18" charset="0"/>
                <a:ea typeface="黑体" pitchFamily="49" charset="-122"/>
              </a:rPr>
              <a:t>在</a:t>
            </a:r>
            <a:r>
              <a:rPr kumimoji="0" lang="en-US" altLang="zh-CN" sz="3800" kern="1200" dirty="0">
                <a:solidFill>
                  <a:srgbClr val="0000FF"/>
                </a:solidFill>
                <a:latin typeface="Times New Roman" pitchFamily="18" charset="0"/>
                <a:ea typeface="黑体" pitchFamily="49" charset="-122"/>
              </a:rPr>
              <a:t>VC</a:t>
            </a:r>
            <a:r>
              <a:rPr kumimoji="0" lang="zh-CN" altLang="en-US" sz="3800" kern="1200" dirty="0" smtClean="0">
                <a:solidFill>
                  <a:srgbClr val="0000FF"/>
                </a:solidFill>
                <a:latin typeface="Times New Roman" pitchFamily="18" charset="0"/>
                <a:ea typeface="黑体" pitchFamily="49" charset="-122"/>
              </a:rPr>
              <a:t>中</a:t>
            </a:r>
            <a:r>
              <a:rPr kumimoji="0" lang="en-US" altLang="zh-CN" sz="3800" kern="1200" dirty="0" smtClean="0">
                <a:solidFill>
                  <a:srgbClr val="0000FF"/>
                </a:solidFill>
                <a:latin typeface="Times New Roman" pitchFamily="18" charset="0"/>
                <a:ea typeface="黑体" pitchFamily="49" charset="-122"/>
              </a:rPr>
              <a:t>Windows</a:t>
            </a:r>
            <a:r>
              <a:rPr kumimoji="0" lang="zh-CN" altLang="en-US" sz="3800" kern="1200" dirty="0">
                <a:solidFill>
                  <a:srgbClr val="0000FF"/>
                </a:solidFill>
                <a:latin typeface="Times New Roman" pitchFamily="18" charset="0"/>
                <a:ea typeface="黑体" pitchFamily="49" charset="-122"/>
              </a:rPr>
              <a:t>程序的两种开发方法</a:t>
            </a:r>
          </a:p>
        </p:txBody>
      </p:sp>
      <p:sp>
        <p:nvSpPr>
          <p:cNvPr id="137220" name="Rectangle 4"/>
          <p:cNvSpPr>
            <a:spLocks noChangeArrowheads="1"/>
          </p:cNvSpPr>
          <p:nvPr/>
        </p:nvSpPr>
        <p:spPr bwMode="auto">
          <a:xfrm>
            <a:off x="2305050" y="2492375"/>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Char char="•"/>
            </a:pPr>
            <a:r>
              <a:rPr lang="en-US" altLang="zh-CN" sz="3600">
                <a:solidFill>
                  <a:srgbClr val="FF0000"/>
                </a:solidFill>
                <a:latin typeface="Tahoma" pitchFamily="34" charset="0"/>
              </a:rPr>
              <a:t> </a:t>
            </a:r>
            <a:r>
              <a:rPr lang="en-US" altLang="zh-CN" sz="3600">
                <a:latin typeface="Tahoma" pitchFamily="34" charset="0"/>
              </a:rPr>
              <a:t>Windows API</a:t>
            </a:r>
          </a:p>
        </p:txBody>
      </p:sp>
      <p:sp>
        <p:nvSpPr>
          <p:cNvPr id="137221" name="Rectangle 5"/>
          <p:cNvSpPr>
            <a:spLocks noChangeArrowheads="1"/>
          </p:cNvSpPr>
          <p:nvPr/>
        </p:nvSpPr>
        <p:spPr bwMode="auto">
          <a:xfrm>
            <a:off x="2305050" y="3357563"/>
            <a:ext cx="26654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Char char="•"/>
            </a:pPr>
            <a:r>
              <a:rPr lang="en-US" altLang="zh-CN" sz="3600">
                <a:solidFill>
                  <a:srgbClr val="FF0000"/>
                </a:solidFill>
                <a:latin typeface="Tahoma" pitchFamily="34" charset="0"/>
              </a:rPr>
              <a:t> </a:t>
            </a:r>
            <a:r>
              <a:rPr lang="en-US" altLang="zh-CN" sz="3600">
                <a:latin typeface="Tahoma" pitchFamily="34" charset="0"/>
              </a:rPr>
              <a:t>MFC </a:t>
            </a:r>
            <a:r>
              <a:rPr lang="zh-CN" altLang="en-US" sz="3600">
                <a:latin typeface="Tahoma" pitchFamily="34" charset="0"/>
              </a:rPr>
              <a:t>类库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checkerboard(across)">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checkerboard(across)">
                                      <p:cBhvr>
                                        <p:cTn id="12" dur="500"/>
                                        <p:tgtEl>
                                          <p:spTgt spid="137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7221"/>
                                        </p:tgtEl>
                                        <p:attrNameLst>
                                          <p:attrName>style.visibility</p:attrName>
                                        </p:attrNameLst>
                                      </p:cBhvr>
                                      <p:to>
                                        <p:strVal val="visible"/>
                                      </p:to>
                                    </p:set>
                                    <p:animEffect transition="in" filter="checkerboard(across)">
                                      <p:cBhvr>
                                        <p:cTn id="17"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P spid="137220" grpId="0"/>
      <p:bldP spid="1372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116013" y="660400"/>
            <a:ext cx="43815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800" b="1">
                <a:latin typeface="Times New Roman" pitchFamily="18" charset="0"/>
                <a:ea typeface="楷体_GB2312" pitchFamily="49" charset="-122"/>
              </a:rPr>
              <a:t>MFC</a:t>
            </a:r>
            <a:r>
              <a:rPr kumimoji="0" lang="zh-CN" altLang="en-US" sz="4800" b="1">
                <a:latin typeface="Times New Roman" pitchFamily="18" charset="0"/>
                <a:ea typeface="楷体_GB2312" pitchFamily="49" charset="-122"/>
              </a:rPr>
              <a:t>概述</a:t>
            </a:r>
          </a:p>
        </p:txBody>
      </p:sp>
      <p:sp>
        <p:nvSpPr>
          <p:cNvPr id="138243" name="Text Box 3">
            <a:hlinkClick r:id="rId3" action="ppaction://hlinksldjump"/>
          </p:cNvPr>
          <p:cNvSpPr txBox="1">
            <a:spLocks noChangeArrowheads="1"/>
          </p:cNvSpPr>
          <p:nvPr/>
        </p:nvSpPr>
        <p:spPr bwMode="auto">
          <a:xfrm>
            <a:off x="933450" y="1951038"/>
            <a:ext cx="7813675" cy="1844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MFC</a:t>
            </a:r>
            <a:r>
              <a:rPr kumimoji="0" lang="zh-CN" altLang="en-US" sz="2400" b="1">
                <a:latin typeface="Times New Roman" pitchFamily="18" charset="0"/>
                <a:ea typeface="楷体_GB2312" pitchFamily="49" charset="-122"/>
              </a:rPr>
              <a:t>的英文全称是</a:t>
            </a:r>
            <a:r>
              <a:rPr kumimoji="0" lang="en-US" altLang="zh-CN" sz="2400" b="1">
                <a:latin typeface="Times New Roman" pitchFamily="18" charset="0"/>
                <a:ea typeface="楷体_GB2312" pitchFamily="49" charset="-122"/>
              </a:rPr>
              <a:t>Microsoft Foundation Class</a:t>
            </a:r>
            <a:r>
              <a:rPr kumimoji="0" lang="zh-CN" altLang="en-US" sz="2400" b="1">
                <a:latin typeface="Times New Roman" pitchFamily="18" charset="0"/>
                <a:ea typeface="楷体_GB2312" pitchFamily="49" charset="-122"/>
              </a:rPr>
              <a:t>，即微软基础类库，是微软为了简化程序员的开发工作所开发的一套</a:t>
            </a:r>
            <a:r>
              <a:rPr kumimoji="0" lang="en-US" altLang="zh-CN" sz="2400" b="1">
                <a:latin typeface="Times New Roman" pitchFamily="18" charset="0"/>
                <a:ea typeface="楷体_GB2312" pitchFamily="49" charset="-122"/>
              </a:rPr>
              <a:t>C++</a:t>
            </a:r>
            <a:r>
              <a:rPr kumimoji="0" lang="zh-CN" altLang="en-US" sz="2400" b="1">
                <a:latin typeface="Times New Roman" pitchFamily="18" charset="0"/>
                <a:ea typeface="楷体_GB2312" pitchFamily="49" charset="-122"/>
              </a:rPr>
              <a:t>类的集合，是一套面向对象的函数库，它是以类的形式提供给用户使用。</a:t>
            </a:r>
          </a:p>
        </p:txBody>
      </p:sp>
      <p:sp>
        <p:nvSpPr>
          <p:cNvPr id="138244" name="Text Box 4"/>
          <p:cNvSpPr txBox="1">
            <a:spLocks noChangeArrowheads="1"/>
          </p:cNvSpPr>
          <p:nvPr/>
        </p:nvSpPr>
        <p:spPr bwMode="auto">
          <a:xfrm>
            <a:off x="900113" y="3860800"/>
            <a:ext cx="7943850"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MFC</a:t>
            </a:r>
            <a:r>
              <a:rPr kumimoji="0" lang="zh-CN" altLang="en-US" sz="2400" b="1">
                <a:latin typeface="Times New Roman" pitchFamily="18" charset="0"/>
                <a:ea typeface="楷体_GB2312" pitchFamily="49" charset="-122"/>
              </a:rPr>
              <a:t>将大部分的</a:t>
            </a:r>
            <a:r>
              <a:rPr kumimoji="0" lang="en-US" altLang="zh-CN" sz="2400" b="1">
                <a:latin typeface="Times New Roman" pitchFamily="18" charset="0"/>
                <a:ea typeface="楷体_GB2312" pitchFamily="49" charset="-122"/>
              </a:rPr>
              <a:t>Windows API</a:t>
            </a:r>
            <a:r>
              <a:rPr kumimoji="0" lang="zh-CN" altLang="en-US" sz="2400" b="1">
                <a:latin typeface="Times New Roman" pitchFamily="18" charset="0"/>
                <a:ea typeface="楷体_GB2312" pitchFamily="49" charset="-122"/>
              </a:rPr>
              <a:t>函数封装到类中，以类成员函数的形式提供给用户调用。同时，类库的强大功能足以完成我们程序的绝大部分功能。</a:t>
            </a:r>
          </a:p>
        </p:txBody>
      </p:sp>
      <p:sp>
        <p:nvSpPr>
          <p:cNvPr id="138245" name="Text Box 5"/>
          <p:cNvSpPr txBox="1">
            <a:spLocks noChangeArrowheads="1"/>
          </p:cNvSpPr>
          <p:nvPr/>
        </p:nvSpPr>
        <p:spPr bwMode="auto">
          <a:xfrm>
            <a:off x="900113" y="5300663"/>
            <a:ext cx="7872412" cy="14224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Visual C++</a:t>
            </a:r>
            <a:r>
              <a:rPr kumimoji="0" lang="zh-CN" altLang="en-US" sz="2400" b="1">
                <a:latin typeface="Times New Roman" pitchFamily="18" charset="0"/>
                <a:ea typeface="楷体_GB2312" pitchFamily="49" charset="-122"/>
              </a:rPr>
              <a:t>还提供了许多</a:t>
            </a:r>
            <a:r>
              <a:rPr kumimoji="0" lang="en-US" altLang="zh-CN" sz="2400" b="1">
                <a:latin typeface="Times New Roman" pitchFamily="18" charset="0"/>
                <a:ea typeface="楷体_GB2312" pitchFamily="49" charset="-122"/>
              </a:rPr>
              <a:t>Application Wizard</a:t>
            </a:r>
            <a:r>
              <a:rPr kumimoji="0" lang="zh-CN" altLang="en-US" sz="2400" b="1">
                <a:latin typeface="Times New Roman" pitchFamily="18" charset="0"/>
                <a:ea typeface="楷体_GB2312" pitchFamily="49" charset="-122"/>
              </a:rPr>
              <a:t>，用来创建各种基本的应用程序，其中包含了程序所需的所有样板代码，只需在此基础上加上自己需要的。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43">
                                            <p:bg/>
                                          </p:spTgt>
                                        </p:tgtEl>
                                        <p:attrNameLst>
                                          <p:attrName>style.visibility</p:attrName>
                                        </p:attrNameLst>
                                      </p:cBhvr>
                                      <p:to>
                                        <p:strVal val="visible"/>
                                      </p:to>
                                    </p:set>
                                    <p:animEffect transition="in" filter="slide(fromBottom)">
                                      <p:cBhvr>
                                        <p:cTn id="7" dur="500"/>
                                        <p:tgtEl>
                                          <p:spTgt spid="138243">
                                            <p:bg/>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38243">
                                            <p:txEl>
                                              <p:pRg st="0" end="0"/>
                                            </p:txEl>
                                          </p:spTgt>
                                        </p:tgtEl>
                                        <p:attrNameLst>
                                          <p:attrName>style.visibility</p:attrName>
                                        </p:attrNameLst>
                                      </p:cBhvr>
                                      <p:to>
                                        <p:strVal val="visible"/>
                                      </p:to>
                                    </p:set>
                                    <p:animEffect transition="in" filter="slide(fromBottom)">
                                      <p:cBhvr>
                                        <p:cTn id="10" dur="500"/>
                                        <p:tgtEl>
                                          <p:spTgt spid="13824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8244">
                                            <p:txEl>
                                              <p:pRg st="0" end="0"/>
                                            </p:txEl>
                                          </p:spTgt>
                                        </p:tgtEl>
                                        <p:attrNameLst>
                                          <p:attrName>style.visibility</p:attrName>
                                        </p:attrNameLst>
                                      </p:cBhvr>
                                      <p:to>
                                        <p:strVal val="visible"/>
                                      </p:to>
                                    </p:set>
                                    <p:animEffect transition="in" filter="slide(fromBottom)">
                                      <p:cBhvr>
                                        <p:cTn id="15" dur="500"/>
                                        <p:tgtEl>
                                          <p:spTgt spid="13824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38245">
                                            <p:txEl>
                                              <p:pRg st="0" end="0"/>
                                            </p:txEl>
                                          </p:spTgt>
                                        </p:tgtEl>
                                        <p:attrNameLst>
                                          <p:attrName>style.visibility</p:attrName>
                                        </p:attrNameLst>
                                      </p:cBhvr>
                                      <p:to>
                                        <p:strVal val="visible"/>
                                      </p:to>
                                    </p:set>
                                    <p:animEffect transition="in" filter="slide(fromBottom)">
                                      <p:cBhvr>
                                        <p:cTn id="20" dur="500"/>
                                        <p:tgtEl>
                                          <p:spTgt spid="1382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nimBg="1" advAuto="6000"/>
      <p:bldP spid="138244" grpId="0" build="p" autoUpdateAnimBg="0" advAuto="5000"/>
      <p:bldP spid="138245" grpId="0" build="p" advAuto="600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42988" y="660400"/>
            <a:ext cx="36004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800">
                <a:latin typeface="Times New Roman" pitchFamily="18" charset="0"/>
                <a:ea typeface="黑体" pitchFamily="49" charset="-122"/>
              </a:rPr>
              <a:t>MFC</a:t>
            </a:r>
            <a:r>
              <a:rPr kumimoji="0" lang="zh-CN" altLang="en-US" sz="4800">
                <a:latin typeface="Times New Roman" pitchFamily="18" charset="0"/>
                <a:ea typeface="黑体" pitchFamily="49" charset="-122"/>
              </a:rPr>
              <a:t>类结构</a:t>
            </a:r>
          </a:p>
        </p:txBody>
      </p:sp>
      <p:sp>
        <p:nvSpPr>
          <p:cNvPr id="142339" name="Text Box 3"/>
          <p:cNvSpPr txBox="1">
            <a:spLocks noChangeArrowheads="1"/>
          </p:cNvSpPr>
          <p:nvPr/>
        </p:nvSpPr>
        <p:spPr bwMode="auto">
          <a:xfrm>
            <a:off x="755650" y="2035175"/>
            <a:ext cx="853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目前</a:t>
            </a:r>
            <a:r>
              <a:rPr kumimoji="0" lang="en-US" altLang="zh-CN" sz="2400" b="1">
                <a:latin typeface="Times New Roman" pitchFamily="18" charset="0"/>
                <a:ea typeface="楷体_GB2312" pitchFamily="49" charset="-122"/>
              </a:rPr>
              <a:t>MFC</a:t>
            </a:r>
            <a:r>
              <a:rPr kumimoji="0" lang="zh-CN" altLang="en-US" sz="2400" b="1">
                <a:latin typeface="Times New Roman" pitchFamily="18" charset="0"/>
                <a:ea typeface="楷体_GB2312" pitchFamily="49" charset="-122"/>
              </a:rPr>
              <a:t>的版本中包含</a:t>
            </a:r>
            <a:r>
              <a:rPr kumimoji="0" lang="en-US" altLang="zh-CN" sz="2400" b="1">
                <a:latin typeface="Times New Roman" pitchFamily="18" charset="0"/>
                <a:ea typeface="楷体_GB2312" pitchFamily="49" charset="-122"/>
              </a:rPr>
              <a:t>200</a:t>
            </a:r>
            <a:r>
              <a:rPr kumimoji="0" lang="zh-CN" altLang="en-US" sz="2400" b="1">
                <a:latin typeface="Times New Roman" pitchFamily="18" charset="0"/>
                <a:ea typeface="楷体_GB2312" pitchFamily="49" charset="-122"/>
              </a:rPr>
              <a:t>多个类，以层次结构的方式组织。</a:t>
            </a:r>
          </a:p>
        </p:txBody>
      </p:sp>
      <p:sp>
        <p:nvSpPr>
          <p:cNvPr id="142340" name="Rectangle 4"/>
          <p:cNvSpPr>
            <a:spLocks noChangeArrowheads="1"/>
          </p:cNvSpPr>
          <p:nvPr/>
        </p:nvSpPr>
        <p:spPr bwMode="auto">
          <a:xfrm>
            <a:off x="3059113" y="3068638"/>
            <a:ext cx="1403350" cy="4302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CCmdTarget</a:t>
            </a:r>
          </a:p>
        </p:txBody>
      </p:sp>
      <p:sp>
        <p:nvSpPr>
          <p:cNvPr id="142341" name="Rectangle 5"/>
          <p:cNvSpPr>
            <a:spLocks noChangeArrowheads="1"/>
          </p:cNvSpPr>
          <p:nvPr/>
        </p:nvSpPr>
        <p:spPr bwMode="auto">
          <a:xfrm>
            <a:off x="4513263" y="3573463"/>
            <a:ext cx="14922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CWinThread</a:t>
            </a:r>
          </a:p>
        </p:txBody>
      </p:sp>
      <p:sp>
        <p:nvSpPr>
          <p:cNvPr id="142342" name="Rectangle 6"/>
          <p:cNvSpPr>
            <a:spLocks noChangeArrowheads="1"/>
          </p:cNvSpPr>
          <p:nvPr/>
        </p:nvSpPr>
        <p:spPr bwMode="auto">
          <a:xfrm>
            <a:off x="4602163" y="4357688"/>
            <a:ext cx="8318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CWnd</a:t>
            </a:r>
          </a:p>
        </p:txBody>
      </p:sp>
      <p:sp>
        <p:nvSpPr>
          <p:cNvPr id="142343" name="Rectangle 7"/>
          <p:cNvSpPr>
            <a:spLocks noChangeArrowheads="1"/>
          </p:cNvSpPr>
          <p:nvPr/>
        </p:nvSpPr>
        <p:spPr bwMode="auto">
          <a:xfrm>
            <a:off x="4557713" y="6446838"/>
            <a:ext cx="13525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CDocument</a:t>
            </a:r>
          </a:p>
        </p:txBody>
      </p:sp>
      <p:cxnSp>
        <p:nvCxnSpPr>
          <p:cNvPr id="142344" name="AutoShape 8"/>
          <p:cNvCxnSpPr>
            <a:cxnSpLocks noChangeShapeType="1"/>
            <a:stCxn id="142340" idx="2"/>
            <a:endCxn id="142341" idx="1"/>
          </p:cNvCxnSpPr>
          <p:nvPr/>
        </p:nvCxnSpPr>
        <p:spPr bwMode="auto">
          <a:xfrm rot="16200000" flipH="1">
            <a:off x="4007644" y="3251994"/>
            <a:ext cx="258763" cy="75247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45" name="AutoShape 9"/>
          <p:cNvCxnSpPr>
            <a:cxnSpLocks noChangeShapeType="1"/>
            <a:stCxn id="142340" idx="2"/>
            <a:endCxn id="142342" idx="1"/>
          </p:cNvCxnSpPr>
          <p:nvPr/>
        </p:nvCxnSpPr>
        <p:spPr bwMode="auto">
          <a:xfrm rot="16200000" flipH="1">
            <a:off x="3659982" y="3599656"/>
            <a:ext cx="1042988" cy="84137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46" name="AutoShape 10"/>
          <p:cNvCxnSpPr>
            <a:cxnSpLocks noChangeShapeType="1"/>
            <a:stCxn id="142340" idx="2"/>
            <a:endCxn id="142343" idx="1"/>
          </p:cNvCxnSpPr>
          <p:nvPr/>
        </p:nvCxnSpPr>
        <p:spPr bwMode="auto">
          <a:xfrm rot="16200000" flipH="1">
            <a:off x="2593182" y="4666456"/>
            <a:ext cx="3132138" cy="79692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47" name="Rectangle 11"/>
          <p:cNvSpPr>
            <a:spLocks noChangeArrowheads="1"/>
          </p:cNvSpPr>
          <p:nvPr/>
        </p:nvSpPr>
        <p:spPr bwMode="auto">
          <a:xfrm>
            <a:off x="6076950" y="4791075"/>
            <a:ext cx="844550" cy="366713"/>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CView</a:t>
            </a:r>
          </a:p>
        </p:txBody>
      </p:sp>
      <p:cxnSp>
        <p:nvCxnSpPr>
          <p:cNvPr id="142348" name="AutoShape 12"/>
          <p:cNvCxnSpPr>
            <a:cxnSpLocks noChangeShapeType="1"/>
            <a:stCxn id="142342" idx="2"/>
            <a:endCxn id="142347" idx="1"/>
          </p:cNvCxnSpPr>
          <p:nvPr/>
        </p:nvCxnSpPr>
        <p:spPr bwMode="auto">
          <a:xfrm rot="16200000" flipH="1">
            <a:off x="5422106" y="4320382"/>
            <a:ext cx="250825" cy="105886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49" name="Rectangle 13"/>
          <p:cNvSpPr>
            <a:spLocks noChangeArrowheads="1"/>
          </p:cNvSpPr>
          <p:nvPr/>
        </p:nvSpPr>
        <p:spPr bwMode="auto">
          <a:xfrm>
            <a:off x="6026150" y="5229225"/>
            <a:ext cx="14795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CFrameWnd</a:t>
            </a:r>
          </a:p>
        </p:txBody>
      </p:sp>
      <p:cxnSp>
        <p:nvCxnSpPr>
          <p:cNvPr id="142350" name="AutoShape 14"/>
          <p:cNvCxnSpPr>
            <a:cxnSpLocks noChangeShapeType="1"/>
            <a:stCxn id="142342" idx="2"/>
            <a:endCxn id="142349" idx="1"/>
          </p:cNvCxnSpPr>
          <p:nvPr/>
        </p:nvCxnSpPr>
        <p:spPr bwMode="auto">
          <a:xfrm rot="16200000" flipH="1">
            <a:off x="5177631" y="4564857"/>
            <a:ext cx="688975" cy="100806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1" name="Rectangle 15"/>
          <p:cNvSpPr>
            <a:spLocks noChangeArrowheads="1"/>
          </p:cNvSpPr>
          <p:nvPr/>
        </p:nvSpPr>
        <p:spPr bwMode="auto">
          <a:xfrm>
            <a:off x="1835150" y="2565400"/>
            <a:ext cx="1439863" cy="431800"/>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CObject</a:t>
            </a:r>
          </a:p>
        </p:txBody>
      </p:sp>
      <p:sp>
        <p:nvSpPr>
          <p:cNvPr id="142352" name="Rectangle 16"/>
          <p:cNvSpPr>
            <a:spLocks noChangeArrowheads="1"/>
          </p:cNvSpPr>
          <p:nvPr/>
        </p:nvSpPr>
        <p:spPr bwMode="auto">
          <a:xfrm>
            <a:off x="5978525" y="3933825"/>
            <a:ext cx="1187450" cy="366713"/>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CWinApp</a:t>
            </a:r>
          </a:p>
        </p:txBody>
      </p:sp>
      <p:sp>
        <p:nvSpPr>
          <p:cNvPr id="142353" name="Rectangle 17"/>
          <p:cNvSpPr>
            <a:spLocks noChangeArrowheads="1"/>
          </p:cNvSpPr>
          <p:nvPr/>
        </p:nvSpPr>
        <p:spPr bwMode="auto">
          <a:xfrm>
            <a:off x="6070600" y="5661025"/>
            <a:ext cx="9842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CDialog</a:t>
            </a:r>
          </a:p>
        </p:txBody>
      </p:sp>
      <p:cxnSp>
        <p:nvCxnSpPr>
          <p:cNvPr id="142354" name="AutoShape 18"/>
          <p:cNvCxnSpPr>
            <a:cxnSpLocks noChangeShapeType="1"/>
            <a:stCxn id="142342" idx="2"/>
            <a:endCxn id="142353" idx="1"/>
          </p:cNvCxnSpPr>
          <p:nvPr/>
        </p:nvCxnSpPr>
        <p:spPr bwMode="auto">
          <a:xfrm rot="16200000" flipH="1">
            <a:off x="4983956" y="4758532"/>
            <a:ext cx="1120775" cy="105251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5" name="Rectangle 19"/>
          <p:cNvSpPr>
            <a:spLocks noChangeArrowheads="1"/>
          </p:cNvSpPr>
          <p:nvPr/>
        </p:nvSpPr>
        <p:spPr bwMode="auto">
          <a:xfrm>
            <a:off x="6083300" y="6092825"/>
            <a:ext cx="8699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zh-CN" altLang="en-US" sz="1800" b="1">
                <a:solidFill>
                  <a:schemeClr val="bg1"/>
                </a:solidFill>
                <a:latin typeface="Times New Roman" pitchFamily="18" charset="0"/>
                <a:ea typeface="黑体" pitchFamily="49" charset="-122"/>
              </a:rPr>
              <a:t>控件类</a:t>
            </a:r>
          </a:p>
        </p:txBody>
      </p:sp>
      <p:cxnSp>
        <p:nvCxnSpPr>
          <p:cNvPr id="142356" name="AutoShape 20"/>
          <p:cNvCxnSpPr>
            <a:cxnSpLocks noChangeShapeType="1"/>
            <a:stCxn id="142342" idx="2"/>
            <a:endCxn id="142355" idx="1"/>
          </p:cNvCxnSpPr>
          <p:nvPr/>
        </p:nvCxnSpPr>
        <p:spPr bwMode="auto">
          <a:xfrm rot="16200000" flipH="1">
            <a:off x="4774406" y="4968082"/>
            <a:ext cx="1552575" cy="106521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7" name="AutoShape 21"/>
          <p:cNvCxnSpPr>
            <a:cxnSpLocks noChangeShapeType="1"/>
            <a:stCxn id="142351" idx="2"/>
            <a:endCxn id="142340" idx="1"/>
          </p:cNvCxnSpPr>
          <p:nvPr/>
        </p:nvCxnSpPr>
        <p:spPr bwMode="auto">
          <a:xfrm rot="16200000" flipH="1">
            <a:off x="2663825" y="2889250"/>
            <a:ext cx="287338" cy="503238"/>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8" name="AutoShape 22"/>
          <p:cNvCxnSpPr>
            <a:cxnSpLocks noChangeShapeType="1"/>
            <a:stCxn id="142341" idx="2"/>
            <a:endCxn id="142352" idx="1"/>
          </p:cNvCxnSpPr>
          <p:nvPr/>
        </p:nvCxnSpPr>
        <p:spPr bwMode="auto">
          <a:xfrm rot="16200000" flipH="1">
            <a:off x="5530057" y="3669506"/>
            <a:ext cx="177800" cy="719137"/>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7" name="AutoShape 25">
            <a:hlinkClick r:id="rId3" action="ppaction://hlinksldjump" highlightClick="1"/>
          </p:cNvPr>
          <p:cNvSpPr>
            <a:spLocks noChangeArrowheads="1"/>
          </p:cNvSpPr>
          <p:nvPr/>
        </p:nvSpPr>
        <p:spPr bwMode="auto">
          <a:xfrm>
            <a:off x="8675688" y="6453188"/>
            <a:ext cx="468312" cy="404812"/>
          </a:xfrm>
          <a:prstGeom prst="actionButtonBackPrevious">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2351"/>
                                        </p:tgtEl>
                                        <p:attrNameLst>
                                          <p:attrName>style.visibility</p:attrName>
                                        </p:attrNameLst>
                                      </p:cBhvr>
                                      <p:to>
                                        <p:strVal val="visible"/>
                                      </p:to>
                                    </p:set>
                                    <p:animEffect transition="in" filter="blinds(horizontal)">
                                      <p:cBhvr>
                                        <p:cTn id="11" dur="500"/>
                                        <p:tgtEl>
                                          <p:spTgt spid="142351"/>
                                        </p:tgtEl>
                                      </p:cBhvr>
                                    </p:animEffect>
                                  </p:childTnLst>
                                </p:cTn>
                              </p:par>
                            </p:childTnLst>
                          </p:cTn>
                        </p:par>
                        <p:par>
                          <p:cTn id="12" fill="hold" nodeType="afterGroup">
                            <p:stCondLst>
                              <p:cond delay="500"/>
                            </p:stCondLst>
                            <p:childTnLst>
                              <p:par>
                                <p:cTn id="13" presetID="3" presetClass="entr" presetSubtype="10" fill="hold" nodeType="afterEffect">
                                  <p:stCondLst>
                                    <p:cond delay="0"/>
                                  </p:stCondLst>
                                  <p:childTnLst>
                                    <p:set>
                                      <p:cBhvr>
                                        <p:cTn id="14" dur="1" fill="hold">
                                          <p:stCondLst>
                                            <p:cond delay="0"/>
                                          </p:stCondLst>
                                        </p:cTn>
                                        <p:tgtEl>
                                          <p:spTgt spid="142357"/>
                                        </p:tgtEl>
                                        <p:attrNameLst>
                                          <p:attrName>style.visibility</p:attrName>
                                        </p:attrNameLst>
                                      </p:cBhvr>
                                      <p:to>
                                        <p:strVal val="visible"/>
                                      </p:to>
                                    </p:set>
                                    <p:animEffect transition="in" filter="blinds(horizontal)">
                                      <p:cBhvr>
                                        <p:cTn id="15" dur="500"/>
                                        <p:tgtEl>
                                          <p:spTgt spid="142357"/>
                                        </p:tgtEl>
                                      </p:cBhvr>
                                    </p:animEffect>
                                  </p:childTnLst>
                                </p:cTn>
                              </p:par>
                            </p:childTnLst>
                          </p:cTn>
                        </p:par>
                        <p:par>
                          <p:cTn id="16" fill="hold" nodeType="afterGroup">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142340"/>
                                        </p:tgtEl>
                                        <p:attrNameLst>
                                          <p:attrName>style.visibility</p:attrName>
                                        </p:attrNameLst>
                                      </p:cBhvr>
                                      <p:to>
                                        <p:strVal val="visible"/>
                                      </p:to>
                                    </p:set>
                                    <p:animEffect transition="in" filter="blinds(horizontal)">
                                      <p:cBhvr>
                                        <p:cTn id="19" dur="500"/>
                                        <p:tgtEl>
                                          <p:spTgt spid="142340"/>
                                        </p:tgtEl>
                                      </p:cBhvr>
                                    </p:animEffect>
                                  </p:childTnLst>
                                </p:cTn>
                              </p:par>
                            </p:childTnLst>
                          </p:cTn>
                        </p:par>
                        <p:par>
                          <p:cTn id="20" fill="hold" nodeType="afterGroup">
                            <p:stCondLst>
                              <p:cond delay="1500"/>
                            </p:stCondLst>
                            <p:childTnLst>
                              <p:par>
                                <p:cTn id="21" presetID="3" presetClass="entr" presetSubtype="10" fill="hold" nodeType="afterEffect">
                                  <p:stCondLst>
                                    <p:cond delay="0"/>
                                  </p:stCondLst>
                                  <p:childTnLst>
                                    <p:set>
                                      <p:cBhvr>
                                        <p:cTn id="22" dur="1" fill="hold">
                                          <p:stCondLst>
                                            <p:cond delay="0"/>
                                          </p:stCondLst>
                                        </p:cTn>
                                        <p:tgtEl>
                                          <p:spTgt spid="142344"/>
                                        </p:tgtEl>
                                        <p:attrNameLst>
                                          <p:attrName>style.visibility</p:attrName>
                                        </p:attrNameLst>
                                      </p:cBhvr>
                                      <p:to>
                                        <p:strVal val="visible"/>
                                      </p:to>
                                    </p:set>
                                    <p:animEffect transition="in" filter="blinds(horizontal)">
                                      <p:cBhvr>
                                        <p:cTn id="23" dur="500"/>
                                        <p:tgtEl>
                                          <p:spTgt spid="142344"/>
                                        </p:tgtEl>
                                      </p:cBhvr>
                                    </p:animEffect>
                                  </p:childTnLst>
                                </p:cTn>
                              </p:par>
                            </p:childTnLst>
                          </p:cTn>
                        </p:par>
                        <p:par>
                          <p:cTn id="24" fill="hold" nodeType="afterGroup">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142341"/>
                                        </p:tgtEl>
                                        <p:attrNameLst>
                                          <p:attrName>style.visibility</p:attrName>
                                        </p:attrNameLst>
                                      </p:cBhvr>
                                      <p:to>
                                        <p:strVal val="visible"/>
                                      </p:to>
                                    </p:set>
                                    <p:animEffect transition="in" filter="blinds(horizontal)">
                                      <p:cBhvr>
                                        <p:cTn id="27" dur="500"/>
                                        <p:tgtEl>
                                          <p:spTgt spid="142341"/>
                                        </p:tgtEl>
                                      </p:cBhvr>
                                    </p:animEffect>
                                  </p:childTnLst>
                                </p:cTn>
                              </p:par>
                            </p:childTnLst>
                          </p:cTn>
                        </p:par>
                        <p:par>
                          <p:cTn id="28" fill="hold" nodeType="afterGroup">
                            <p:stCondLst>
                              <p:cond delay="2500"/>
                            </p:stCondLst>
                            <p:childTnLst>
                              <p:par>
                                <p:cTn id="29" presetID="3" presetClass="entr" presetSubtype="10" fill="hold" nodeType="afterEffect">
                                  <p:stCondLst>
                                    <p:cond delay="0"/>
                                  </p:stCondLst>
                                  <p:childTnLst>
                                    <p:set>
                                      <p:cBhvr>
                                        <p:cTn id="30" dur="1" fill="hold">
                                          <p:stCondLst>
                                            <p:cond delay="0"/>
                                          </p:stCondLst>
                                        </p:cTn>
                                        <p:tgtEl>
                                          <p:spTgt spid="142345"/>
                                        </p:tgtEl>
                                        <p:attrNameLst>
                                          <p:attrName>style.visibility</p:attrName>
                                        </p:attrNameLst>
                                      </p:cBhvr>
                                      <p:to>
                                        <p:strVal val="visible"/>
                                      </p:to>
                                    </p:set>
                                    <p:animEffect transition="in" filter="blinds(horizontal)">
                                      <p:cBhvr>
                                        <p:cTn id="31" dur="500"/>
                                        <p:tgtEl>
                                          <p:spTgt spid="142345"/>
                                        </p:tgtEl>
                                      </p:cBhvr>
                                    </p:animEffect>
                                  </p:childTnLst>
                                </p:cTn>
                              </p:par>
                            </p:childTnLst>
                          </p:cTn>
                        </p:par>
                        <p:par>
                          <p:cTn id="32" fill="hold" nodeType="afterGroup">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142342"/>
                                        </p:tgtEl>
                                        <p:attrNameLst>
                                          <p:attrName>style.visibility</p:attrName>
                                        </p:attrNameLst>
                                      </p:cBhvr>
                                      <p:to>
                                        <p:strVal val="visible"/>
                                      </p:to>
                                    </p:set>
                                    <p:animEffect transition="in" filter="blinds(horizontal)">
                                      <p:cBhvr>
                                        <p:cTn id="35" dur="500"/>
                                        <p:tgtEl>
                                          <p:spTgt spid="142342"/>
                                        </p:tgtEl>
                                      </p:cBhvr>
                                    </p:animEffect>
                                  </p:childTnLst>
                                </p:cTn>
                              </p:par>
                            </p:childTnLst>
                          </p:cTn>
                        </p:par>
                        <p:par>
                          <p:cTn id="36" fill="hold" nodeType="afterGroup">
                            <p:stCondLst>
                              <p:cond delay="3500"/>
                            </p:stCondLst>
                            <p:childTnLst>
                              <p:par>
                                <p:cTn id="37" presetID="3" presetClass="entr" presetSubtype="10" fill="hold" nodeType="afterEffect">
                                  <p:stCondLst>
                                    <p:cond delay="0"/>
                                  </p:stCondLst>
                                  <p:childTnLst>
                                    <p:set>
                                      <p:cBhvr>
                                        <p:cTn id="38" dur="1" fill="hold">
                                          <p:stCondLst>
                                            <p:cond delay="0"/>
                                          </p:stCondLst>
                                        </p:cTn>
                                        <p:tgtEl>
                                          <p:spTgt spid="142346"/>
                                        </p:tgtEl>
                                        <p:attrNameLst>
                                          <p:attrName>style.visibility</p:attrName>
                                        </p:attrNameLst>
                                      </p:cBhvr>
                                      <p:to>
                                        <p:strVal val="visible"/>
                                      </p:to>
                                    </p:set>
                                    <p:animEffect transition="in" filter="blinds(horizontal)">
                                      <p:cBhvr>
                                        <p:cTn id="39" dur="500"/>
                                        <p:tgtEl>
                                          <p:spTgt spid="142346"/>
                                        </p:tgtEl>
                                      </p:cBhvr>
                                    </p:animEffect>
                                  </p:childTnLst>
                                </p:cTn>
                              </p:par>
                            </p:childTnLst>
                          </p:cTn>
                        </p:par>
                        <p:par>
                          <p:cTn id="40" fill="hold" nodeType="afterGroup">
                            <p:stCondLst>
                              <p:cond delay="4000"/>
                            </p:stCondLst>
                            <p:childTnLst>
                              <p:par>
                                <p:cTn id="41" presetID="3" presetClass="entr" presetSubtype="10" fill="hold" grpId="0" nodeType="afterEffect">
                                  <p:stCondLst>
                                    <p:cond delay="0"/>
                                  </p:stCondLst>
                                  <p:childTnLst>
                                    <p:set>
                                      <p:cBhvr>
                                        <p:cTn id="42" dur="1" fill="hold">
                                          <p:stCondLst>
                                            <p:cond delay="0"/>
                                          </p:stCondLst>
                                        </p:cTn>
                                        <p:tgtEl>
                                          <p:spTgt spid="142343"/>
                                        </p:tgtEl>
                                        <p:attrNameLst>
                                          <p:attrName>style.visibility</p:attrName>
                                        </p:attrNameLst>
                                      </p:cBhvr>
                                      <p:to>
                                        <p:strVal val="visible"/>
                                      </p:to>
                                    </p:set>
                                    <p:animEffect transition="in" filter="blinds(horizontal)">
                                      <p:cBhvr>
                                        <p:cTn id="43" dur="500"/>
                                        <p:tgtEl>
                                          <p:spTgt spid="142343"/>
                                        </p:tgtEl>
                                      </p:cBhvr>
                                    </p:animEffect>
                                  </p:childTnLst>
                                </p:cTn>
                              </p:par>
                            </p:childTnLst>
                          </p:cTn>
                        </p:par>
                        <p:par>
                          <p:cTn id="44" fill="hold" nodeType="afterGroup">
                            <p:stCondLst>
                              <p:cond delay="4500"/>
                            </p:stCondLst>
                            <p:childTnLst>
                              <p:par>
                                <p:cTn id="45" presetID="3" presetClass="entr" presetSubtype="10" fill="hold" nodeType="afterEffect">
                                  <p:stCondLst>
                                    <p:cond delay="0"/>
                                  </p:stCondLst>
                                  <p:childTnLst>
                                    <p:set>
                                      <p:cBhvr>
                                        <p:cTn id="46" dur="1" fill="hold">
                                          <p:stCondLst>
                                            <p:cond delay="0"/>
                                          </p:stCondLst>
                                        </p:cTn>
                                        <p:tgtEl>
                                          <p:spTgt spid="142358"/>
                                        </p:tgtEl>
                                        <p:attrNameLst>
                                          <p:attrName>style.visibility</p:attrName>
                                        </p:attrNameLst>
                                      </p:cBhvr>
                                      <p:to>
                                        <p:strVal val="visible"/>
                                      </p:to>
                                    </p:set>
                                    <p:animEffect transition="in" filter="blinds(horizontal)">
                                      <p:cBhvr>
                                        <p:cTn id="47" dur="500"/>
                                        <p:tgtEl>
                                          <p:spTgt spid="142358"/>
                                        </p:tgtEl>
                                      </p:cBhvr>
                                    </p:animEffect>
                                  </p:childTnLst>
                                </p:cTn>
                              </p:par>
                            </p:childTnLst>
                          </p:cTn>
                        </p:par>
                        <p:par>
                          <p:cTn id="48" fill="hold" nodeType="afterGroup">
                            <p:stCondLst>
                              <p:cond delay="5000"/>
                            </p:stCondLst>
                            <p:childTnLst>
                              <p:par>
                                <p:cTn id="49" presetID="3" presetClass="entr" presetSubtype="10" fill="hold" grpId="0" nodeType="afterEffect">
                                  <p:stCondLst>
                                    <p:cond delay="0"/>
                                  </p:stCondLst>
                                  <p:childTnLst>
                                    <p:set>
                                      <p:cBhvr>
                                        <p:cTn id="50" dur="1" fill="hold">
                                          <p:stCondLst>
                                            <p:cond delay="0"/>
                                          </p:stCondLst>
                                        </p:cTn>
                                        <p:tgtEl>
                                          <p:spTgt spid="142352"/>
                                        </p:tgtEl>
                                        <p:attrNameLst>
                                          <p:attrName>style.visibility</p:attrName>
                                        </p:attrNameLst>
                                      </p:cBhvr>
                                      <p:to>
                                        <p:strVal val="visible"/>
                                      </p:to>
                                    </p:set>
                                    <p:animEffect transition="in" filter="blinds(horizontal)">
                                      <p:cBhvr>
                                        <p:cTn id="51" dur="500"/>
                                        <p:tgtEl>
                                          <p:spTgt spid="142352"/>
                                        </p:tgtEl>
                                      </p:cBhvr>
                                    </p:animEffect>
                                  </p:childTnLst>
                                </p:cTn>
                              </p:par>
                            </p:childTnLst>
                          </p:cTn>
                        </p:par>
                        <p:par>
                          <p:cTn id="52" fill="hold" nodeType="afterGroup">
                            <p:stCondLst>
                              <p:cond delay="5500"/>
                            </p:stCondLst>
                            <p:childTnLst>
                              <p:par>
                                <p:cTn id="53" presetID="3" presetClass="entr" presetSubtype="10" fill="hold" nodeType="afterEffect">
                                  <p:stCondLst>
                                    <p:cond delay="0"/>
                                  </p:stCondLst>
                                  <p:childTnLst>
                                    <p:set>
                                      <p:cBhvr>
                                        <p:cTn id="54" dur="1" fill="hold">
                                          <p:stCondLst>
                                            <p:cond delay="0"/>
                                          </p:stCondLst>
                                        </p:cTn>
                                        <p:tgtEl>
                                          <p:spTgt spid="142348"/>
                                        </p:tgtEl>
                                        <p:attrNameLst>
                                          <p:attrName>style.visibility</p:attrName>
                                        </p:attrNameLst>
                                      </p:cBhvr>
                                      <p:to>
                                        <p:strVal val="visible"/>
                                      </p:to>
                                    </p:set>
                                    <p:animEffect transition="in" filter="blinds(horizontal)">
                                      <p:cBhvr>
                                        <p:cTn id="55" dur="500"/>
                                        <p:tgtEl>
                                          <p:spTgt spid="142348"/>
                                        </p:tgtEl>
                                      </p:cBhvr>
                                    </p:animEffect>
                                  </p:childTnLst>
                                </p:cTn>
                              </p:par>
                            </p:childTnLst>
                          </p:cTn>
                        </p:par>
                        <p:par>
                          <p:cTn id="56" fill="hold" nodeType="afterGroup">
                            <p:stCondLst>
                              <p:cond delay="6000"/>
                            </p:stCondLst>
                            <p:childTnLst>
                              <p:par>
                                <p:cTn id="57" presetID="3" presetClass="entr" presetSubtype="10" fill="hold" grpId="0" nodeType="afterEffect">
                                  <p:stCondLst>
                                    <p:cond delay="0"/>
                                  </p:stCondLst>
                                  <p:childTnLst>
                                    <p:set>
                                      <p:cBhvr>
                                        <p:cTn id="58" dur="1" fill="hold">
                                          <p:stCondLst>
                                            <p:cond delay="0"/>
                                          </p:stCondLst>
                                        </p:cTn>
                                        <p:tgtEl>
                                          <p:spTgt spid="142347"/>
                                        </p:tgtEl>
                                        <p:attrNameLst>
                                          <p:attrName>style.visibility</p:attrName>
                                        </p:attrNameLst>
                                      </p:cBhvr>
                                      <p:to>
                                        <p:strVal val="visible"/>
                                      </p:to>
                                    </p:set>
                                    <p:animEffect transition="in" filter="blinds(horizontal)">
                                      <p:cBhvr>
                                        <p:cTn id="59" dur="500"/>
                                        <p:tgtEl>
                                          <p:spTgt spid="142347"/>
                                        </p:tgtEl>
                                      </p:cBhvr>
                                    </p:animEffect>
                                  </p:childTnLst>
                                </p:cTn>
                              </p:par>
                            </p:childTnLst>
                          </p:cTn>
                        </p:par>
                        <p:par>
                          <p:cTn id="60" fill="hold" nodeType="afterGroup">
                            <p:stCondLst>
                              <p:cond delay="6500"/>
                            </p:stCondLst>
                            <p:childTnLst>
                              <p:par>
                                <p:cTn id="61" presetID="3" presetClass="entr" presetSubtype="10" fill="hold" nodeType="afterEffect">
                                  <p:stCondLst>
                                    <p:cond delay="0"/>
                                  </p:stCondLst>
                                  <p:childTnLst>
                                    <p:set>
                                      <p:cBhvr>
                                        <p:cTn id="62" dur="1" fill="hold">
                                          <p:stCondLst>
                                            <p:cond delay="0"/>
                                          </p:stCondLst>
                                        </p:cTn>
                                        <p:tgtEl>
                                          <p:spTgt spid="142350"/>
                                        </p:tgtEl>
                                        <p:attrNameLst>
                                          <p:attrName>style.visibility</p:attrName>
                                        </p:attrNameLst>
                                      </p:cBhvr>
                                      <p:to>
                                        <p:strVal val="visible"/>
                                      </p:to>
                                    </p:set>
                                    <p:animEffect transition="in" filter="blinds(horizontal)">
                                      <p:cBhvr>
                                        <p:cTn id="63" dur="500"/>
                                        <p:tgtEl>
                                          <p:spTgt spid="142350"/>
                                        </p:tgtEl>
                                      </p:cBhvr>
                                    </p:animEffect>
                                  </p:childTnLst>
                                </p:cTn>
                              </p:par>
                            </p:childTnLst>
                          </p:cTn>
                        </p:par>
                        <p:par>
                          <p:cTn id="64" fill="hold" nodeType="afterGroup">
                            <p:stCondLst>
                              <p:cond delay="7000"/>
                            </p:stCondLst>
                            <p:childTnLst>
                              <p:par>
                                <p:cTn id="65" presetID="3" presetClass="entr" presetSubtype="10" fill="hold" grpId="0" nodeType="afterEffect">
                                  <p:stCondLst>
                                    <p:cond delay="1000"/>
                                  </p:stCondLst>
                                  <p:childTnLst>
                                    <p:set>
                                      <p:cBhvr>
                                        <p:cTn id="66" dur="1" fill="hold">
                                          <p:stCondLst>
                                            <p:cond delay="0"/>
                                          </p:stCondLst>
                                        </p:cTn>
                                        <p:tgtEl>
                                          <p:spTgt spid="142349"/>
                                        </p:tgtEl>
                                        <p:attrNameLst>
                                          <p:attrName>style.visibility</p:attrName>
                                        </p:attrNameLst>
                                      </p:cBhvr>
                                      <p:to>
                                        <p:strVal val="visible"/>
                                      </p:to>
                                    </p:set>
                                    <p:animEffect transition="in" filter="blinds(horizontal)">
                                      <p:cBhvr>
                                        <p:cTn id="67" dur="500"/>
                                        <p:tgtEl>
                                          <p:spTgt spid="142349"/>
                                        </p:tgtEl>
                                      </p:cBhvr>
                                    </p:animEffect>
                                  </p:childTnLst>
                                </p:cTn>
                              </p:par>
                            </p:childTnLst>
                          </p:cTn>
                        </p:par>
                        <p:par>
                          <p:cTn id="68" fill="hold" nodeType="afterGroup">
                            <p:stCondLst>
                              <p:cond delay="8500"/>
                            </p:stCondLst>
                            <p:childTnLst>
                              <p:par>
                                <p:cTn id="69" presetID="3" presetClass="entr" presetSubtype="10" fill="hold" nodeType="afterEffect">
                                  <p:stCondLst>
                                    <p:cond delay="0"/>
                                  </p:stCondLst>
                                  <p:childTnLst>
                                    <p:set>
                                      <p:cBhvr>
                                        <p:cTn id="70" dur="1" fill="hold">
                                          <p:stCondLst>
                                            <p:cond delay="0"/>
                                          </p:stCondLst>
                                        </p:cTn>
                                        <p:tgtEl>
                                          <p:spTgt spid="142354"/>
                                        </p:tgtEl>
                                        <p:attrNameLst>
                                          <p:attrName>style.visibility</p:attrName>
                                        </p:attrNameLst>
                                      </p:cBhvr>
                                      <p:to>
                                        <p:strVal val="visible"/>
                                      </p:to>
                                    </p:set>
                                    <p:animEffect transition="in" filter="blinds(horizontal)">
                                      <p:cBhvr>
                                        <p:cTn id="71" dur="500"/>
                                        <p:tgtEl>
                                          <p:spTgt spid="142354"/>
                                        </p:tgtEl>
                                      </p:cBhvr>
                                    </p:animEffect>
                                  </p:childTnLst>
                                </p:cTn>
                              </p:par>
                            </p:childTnLst>
                          </p:cTn>
                        </p:par>
                        <p:par>
                          <p:cTn id="72" fill="hold" nodeType="afterGroup">
                            <p:stCondLst>
                              <p:cond delay="9000"/>
                            </p:stCondLst>
                            <p:childTnLst>
                              <p:par>
                                <p:cTn id="73" presetID="3" presetClass="entr" presetSubtype="10" fill="hold" grpId="0" nodeType="afterEffect">
                                  <p:stCondLst>
                                    <p:cond delay="1000"/>
                                  </p:stCondLst>
                                  <p:childTnLst>
                                    <p:set>
                                      <p:cBhvr>
                                        <p:cTn id="74" dur="1" fill="hold">
                                          <p:stCondLst>
                                            <p:cond delay="0"/>
                                          </p:stCondLst>
                                        </p:cTn>
                                        <p:tgtEl>
                                          <p:spTgt spid="142353"/>
                                        </p:tgtEl>
                                        <p:attrNameLst>
                                          <p:attrName>style.visibility</p:attrName>
                                        </p:attrNameLst>
                                      </p:cBhvr>
                                      <p:to>
                                        <p:strVal val="visible"/>
                                      </p:to>
                                    </p:set>
                                    <p:animEffect transition="in" filter="blinds(horizontal)">
                                      <p:cBhvr>
                                        <p:cTn id="75" dur="500"/>
                                        <p:tgtEl>
                                          <p:spTgt spid="142353"/>
                                        </p:tgtEl>
                                      </p:cBhvr>
                                    </p:animEffect>
                                  </p:childTnLst>
                                </p:cTn>
                              </p:par>
                            </p:childTnLst>
                          </p:cTn>
                        </p:par>
                        <p:par>
                          <p:cTn id="76" fill="hold" nodeType="afterGroup">
                            <p:stCondLst>
                              <p:cond delay="10500"/>
                            </p:stCondLst>
                            <p:childTnLst>
                              <p:par>
                                <p:cTn id="77" presetID="3" presetClass="entr" presetSubtype="10" fill="hold" nodeType="afterEffect">
                                  <p:stCondLst>
                                    <p:cond delay="0"/>
                                  </p:stCondLst>
                                  <p:childTnLst>
                                    <p:set>
                                      <p:cBhvr>
                                        <p:cTn id="78" dur="1" fill="hold">
                                          <p:stCondLst>
                                            <p:cond delay="0"/>
                                          </p:stCondLst>
                                        </p:cTn>
                                        <p:tgtEl>
                                          <p:spTgt spid="142356"/>
                                        </p:tgtEl>
                                        <p:attrNameLst>
                                          <p:attrName>style.visibility</p:attrName>
                                        </p:attrNameLst>
                                      </p:cBhvr>
                                      <p:to>
                                        <p:strVal val="visible"/>
                                      </p:to>
                                    </p:set>
                                    <p:animEffect transition="in" filter="blinds(horizontal)">
                                      <p:cBhvr>
                                        <p:cTn id="79" dur="500"/>
                                        <p:tgtEl>
                                          <p:spTgt spid="142356"/>
                                        </p:tgtEl>
                                      </p:cBhvr>
                                    </p:animEffect>
                                  </p:childTnLst>
                                </p:cTn>
                              </p:par>
                            </p:childTnLst>
                          </p:cTn>
                        </p:par>
                        <p:par>
                          <p:cTn id="80" fill="hold" nodeType="afterGroup">
                            <p:stCondLst>
                              <p:cond delay="11000"/>
                            </p:stCondLst>
                            <p:childTnLst>
                              <p:par>
                                <p:cTn id="81" presetID="3" presetClass="entr" presetSubtype="10" fill="hold" grpId="0" nodeType="afterEffect">
                                  <p:stCondLst>
                                    <p:cond delay="1000"/>
                                  </p:stCondLst>
                                  <p:childTnLst>
                                    <p:set>
                                      <p:cBhvr>
                                        <p:cTn id="82" dur="1" fill="hold">
                                          <p:stCondLst>
                                            <p:cond delay="0"/>
                                          </p:stCondLst>
                                        </p:cTn>
                                        <p:tgtEl>
                                          <p:spTgt spid="142355"/>
                                        </p:tgtEl>
                                        <p:attrNameLst>
                                          <p:attrName>style.visibility</p:attrName>
                                        </p:attrNameLst>
                                      </p:cBhvr>
                                      <p:to>
                                        <p:strVal val="visible"/>
                                      </p:to>
                                    </p:set>
                                    <p:animEffect transition="in" filter="blinds(horizontal)">
                                      <p:cBhvr>
                                        <p:cTn id="83" dur="500"/>
                                        <p:tgtEl>
                                          <p:spTgt spid="14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nimBg="1" autoUpdateAnimBg="0"/>
      <p:bldP spid="142341" grpId="0" animBg="1" autoUpdateAnimBg="0"/>
      <p:bldP spid="142342" grpId="0" animBg="1" autoUpdateAnimBg="0"/>
      <p:bldP spid="142343" grpId="0" animBg="1" autoUpdateAnimBg="0"/>
      <p:bldP spid="142347" grpId="0" animBg="1" autoUpdateAnimBg="0"/>
      <p:bldP spid="142349" grpId="0" animBg="1" autoUpdateAnimBg="0"/>
      <p:bldP spid="142351" grpId="0" animBg="1" autoUpdateAnimBg="0"/>
      <p:bldP spid="142352" grpId="0" animBg="1" autoUpdateAnimBg="0"/>
      <p:bldP spid="142353" grpId="0" animBg="1" autoUpdateAnimBg="0"/>
      <p:bldP spid="14235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285750"/>
            <a:ext cx="9096375" cy="628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04875"/>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04875"/>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3"/>
          <p:cNvSpPr txBox="1">
            <a:spLocks noChangeArrowheads="1"/>
          </p:cNvSpPr>
          <p:nvPr/>
        </p:nvSpPr>
        <p:spPr bwMode="auto">
          <a:xfrm>
            <a:off x="1187450" y="6092825"/>
            <a:ext cx="6697663"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pitchFamily="2" charset="2"/>
              <a:buNone/>
            </a:pPr>
            <a:r>
              <a:rPr lang="zh-CN" altLang="en-US" b="1">
                <a:solidFill>
                  <a:srgbClr val="000099"/>
                </a:solidFill>
                <a:latin typeface="Times New Roman" pitchFamily="18" charset="0"/>
              </a:rPr>
              <a:t>下面的步骤可保持默认设置。</a:t>
            </a:r>
            <a:endParaRPr lang="en-US" altLang="zh-CN" b="1">
              <a:solidFill>
                <a:srgbClr val="000099"/>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0" lang="en-US" altLang="zh-CN" smtClean="0">
                <a:solidFill>
                  <a:srgbClr val="0000FF"/>
                </a:solidFill>
                <a:latin typeface="Times New Roman" pitchFamily="18" charset="0"/>
                <a:ea typeface="黑体" pitchFamily="49" charset="-122"/>
              </a:rPr>
              <a:t>MFC</a:t>
            </a:r>
            <a:r>
              <a:rPr kumimoji="0" lang="zh-CN" altLang="en-US" smtClean="0">
                <a:solidFill>
                  <a:srgbClr val="0000FF"/>
                </a:solidFill>
                <a:latin typeface="Times New Roman" pitchFamily="18" charset="0"/>
                <a:ea typeface="黑体" pitchFamily="49" charset="-122"/>
              </a:rPr>
              <a:t>应用程序向导创建的类</a:t>
            </a:r>
          </a:p>
        </p:txBody>
      </p:sp>
      <p:sp>
        <p:nvSpPr>
          <p:cNvPr id="184323" name="Text Box 3"/>
          <p:cNvSpPr txBox="1">
            <a:spLocks noChangeArrowheads="1"/>
          </p:cNvSpPr>
          <p:nvPr/>
        </p:nvSpPr>
        <p:spPr bwMode="auto">
          <a:xfrm>
            <a:off x="611188" y="1893888"/>
            <a:ext cx="3673475"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4572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800" b="1" dirty="0">
                <a:latin typeface="Times New Roman" pitchFamily="18" charset="0"/>
              </a:rPr>
              <a:t> </a:t>
            </a:r>
            <a:r>
              <a:rPr lang="zh-CN" altLang="en-US" sz="2800" b="1" dirty="0">
                <a:latin typeface="Times New Roman" pitchFamily="18" charset="0"/>
              </a:rPr>
              <a:t>单文档应用程序</a:t>
            </a:r>
          </a:p>
          <a:p>
            <a:pPr lvl="1" eaLnBrk="1" hangingPunct="1">
              <a:lnSpc>
                <a:spcPct val="120000"/>
              </a:lnSpc>
              <a:spcBef>
                <a:spcPct val="30000"/>
              </a:spcBef>
              <a:buClr>
                <a:srgbClr val="0000FF"/>
              </a:buClr>
              <a:buFont typeface="Wingdings 2" pitchFamily="18" charset="2"/>
              <a:buAutoNum type="arabicPeriod"/>
            </a:pPr>
            <a:r>
              <a:rPr lang="zh-CN" altLang="en-US" b="1" dirty="0">
                <a:latin typeface="Times New Roman" pitchFamily="18" charset="0"/>
              </a:rPr>
              <a:t> </a:t>
            </a:r>
            <a:r>
              <a:rPr lang="en-US" altLang="zh-CN" b="1" dirty="0" err="1">
                <a:latin typeface="Times New Roman" pitchFamily="18" charset="0"/>
              </a:rPr>
              <a:t>CAboutDlg</a:t>
            </a:r>
            <a:endParaRPr lang="en-US" altLang="zh-CN" b="1" dirty="0">
              <a:latin typeface="Times New Roman" pitchFamily="18" charset="0"/>
            </a:endParaRP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a:t>
            </a:r>
            <a:r>
              <a:rPr lang="en-US" altLang="zh-CN" b="1" dirty="0" err="1">
                <a:latin typeface="Times New Roman" pitchFamily="18" charset="0"/>
              </a:rPr>
              <a:t>CMainFrame</a:t>
            </a:r>
            <a:endParaRPr lang="en-US" altLang="zh-CN" b="1" dirty="0">
              <a:latin typeface="Times New Roman" pitchFamily="18" charset="0"/>
            </a:endParaRP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App</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Doc</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View</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a:t>
            </a:r>
            <a:r>
              <a:rPr lang="en-US" altLang="zh-CN" b="1" dirty="0" err="1">
                <a:solidFill>
                  <a:srgbClr val="990033"/>
                </a:solidFill>
                <a:latin typeface="Times New Roman" pitchFamily="18" charset="0"/>
              </a:rPr>
              <a:t>theApp</a:t>
            </a:r>
            <a:endParaRPr lang="en-US" altLang="zh-CN" b="1" dirty="0">
              <a:solidFill>
                <a:srgbClr val="990033"/>
              </a:solidFill>
              <a:latin typeface="Times New Roman" pitchFamily="18" charset="0"/>
            </a:endParaRPr>
          </a:p>
        </p:txBody>
      </p:sp>
      <p:sp>
        <p:nvSpPr>
          <p:cNvPr id="184324" name="Text Box 4"/>
          <p:cNvSpPr txBox="1">
            <a:spLocks noChangeArrowheads="1"/>
          </p:cNvSpPr>
          <p:nvPr/>
        </p:nvSpPr>
        <p:spPr bwMode="auto">
          <a:xfrm>
            <a:off x="4500563" y="1844675"/>
            <a:ext cx="3673475"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4572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800" b="1">
                <a:latin typeface="Times New Roman" pitchFamily="18" charset="0"/>
              </a:rPr>
              <a:t> </a:t>
            </a:r>
            <a:r>
              <a:rPr lang="zh-CN" altLang="en-US" sz="2800" b="1">
                <a:latin typeface="Times New Roman" pitchFamily="18" charset="0"/>
              </a:rPr>
              <a:t>对话框应用程序</a:t>
            </a:r>
          </a:p>
          <a:p>
            <a:pPr lvl="1" eaLnBrk="1" hangingPunct="1">
              <a:lnSpc>
                <a:spcPct val="120000"/>
              </a:lnSpc>
              <a:spcBef>
                <a:spcPct val="30000"/>
              </a:spcBef>
              <a:buClr>
                <a:srgbClr val="0000FF"/>
              </a:buClr>
              <a:buFont typeface="Wingdings 2" pitchFamily="18" charset="2"/>
              <a:buAutoNum type="arabicPeriod"/>
            </a:pPr>
            <a:r>
              <a:rPr lang="zh-CN" altLang="en-US" b="1">
                <a:latin typeface="Times New Roman" pitchFamily="18" charset="0"/>
              </a:rPr>
              <a:t> </a:t>
            </a:r>
            <a:r>
              <a:rPr lang="en-US" altLang="zh-CN" b="1">
                <a:latin typeface="Times New Roman" pitchFamily="18" charset="0"/>
              </a:rPr>
              <a:t>CAboutDlg</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C</a:t>
            </a:r>
            <a:r>
              <a:rPr lang="en-US" altLang="zh-CN" b="1">
                <a:solidFill>
                  <a:srgbClr val="0000CC"/>
                </a:solidFill>
                <a:latin typeface="Times New Roman" pitchFamily="18" charset="0"/>
              </a:rPr>
              <a:t>*</a:t>
            </a:r>
            <a:r>
              <a:rPr lang="en-US" altLang="zh-CN" b="1">
                <a:latin typeface="Times New Roman" pitchFamily="18" charset="0"/>
              </a:rPr>
              <a:t>App</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C</a:t>
            </a:r>
            <a:r>
              <a:rPr lang="en-US" altLang="zh-CN" b="1">
                <a:solidFill>
                  <a:srgbClr val="0000CC"/>
                </a:solidFill>
                <a:latin typeface="Times New Roman" pitchFamily="18" charset="0"/>
              </a:rPr>
              <a:t>*</a:t>
            </a:r>
            <a:r>
              <a:rPr lang="en-US" altLang="zh-CN" b="1">
                <a:latin typeface="Times New Roman" pitchFamily="18" charset="0"/>
              </a:rPr>
              <a:t>Dlg</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a:t>
            </a:r>
            <a:r>
              <a:rPr lang="en-US" altLang="zh-CN" b="1">
                <a:solidFill>
                  <a:srgbClr val="990033"/>
                </a:solidFill>
                <a:latin typeface="Times New Roman" pitchFamily="18" charset="0"/>
              </a:rPr>
              <a:t>theApp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anim calcmode="lin" valueType="num">
                                      <p:cBhvr additive="base">
                                        <p:cTn id="11"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43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 calcmode="lin" valueType="num">
                                      <p:cBhvr additive="base">
                                        <p:cTn id="15"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43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anim calcmode="lin" valueType="num">
                                      <p:cBhvr additive="base">
                                        <p:cTn id="19"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4323">
                                            <p:txEl>
                                              <p:pRg st="4" end="4"/>
                                            </p:txEl>
                                          </p:spTgt>
                                        </p:tgtEl>
                                        <p:attrNameLst>
                                          <p:attrName>style.visibility</p:attrName>
                                        </p:attrNameLst>
                                      </p:cBhvr>
                                      <p:to>
                                        <p:strVal val="visible"/>
                                      </p:to>
                                    </p:set>
                                    <p:anim calcmode="lin" valueType="num">
                                      <p:cBhvr additive="base">
                                        <p:cTn id="23"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2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4323">
                                            <p:txEl>
                                              <p:pRg st="5" end="5"/>
                                            </p:txEl>
                                          </p:spTgt>
                                        </p:tgtEl>
                                        <p:attrNameLst>
                                          <p:attrName>style.visibility</p:attrName>
                                        </p:attrNameLst>
                                      </p:cBhvr>
                                      <p:to>
                                        <p:strVal val="visible"/>
                                      </p:to>
                                    </p:set>
                                    <p:anim calcmode="lin" valueType="num">
                                      <p:cBhvr additive="base">
                                        <p:cTn id="27" dur="500" fill="hold"/>
                                        <p:tgtEl>
                                          <p:spTgt spid="18432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432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4323">
                                            <p:txEl>
                                              <p:pRg st="6" end="6"/>
                                            </p:txEl>
                                          </p:spTgt>
                                        </p:tgtEl>
                                        <p:attrNameLst>
                                          <p:attrName>style.visibility</p:attrName>
                                        </p:attrNameLst>
                                      </p:cBhvr>
                                      <p:to>
                                        <p:strVal val="visible"/>
                                      </p:to>
                                    </p:set>
                                    <p:anim calcmode="lin" valueType="num">
                                      <p:cBhvr additive="base">
                                        <p:cTn id="31" dur="500" fill="hold"/>
                                        <p:tgtEl>
                                          <p:spTgt spid="18432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24">
                                            <p:txEl>
                                              <p:pRg st="0" end="0"/>
                                            </p:txEl>
                                          </p:spTgt>
                                        </p:tgtEl>
                                        <p:attrNameLst>
                                          <p:attrName>style.visibility</p:attrName>
                                        </p:attrNameLst>
                                      </p:cBhvr>
                                      <p:to>
                                        <p:strVal val="visible"/>
                                      </p:to>
                                    </p:set>
                                    <p:anim calcmode="lin" valueType="num">
                                      <p:cBhvr additive="base">
                                        <p:cTn id="37" dur="500" fill="hold"/>
                                        <p:tgtEl>
                                          <p:spTgt spid="18432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2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84324">
                                            <p:txEl>
                                              <p:pRg st="1" end="1"/>
                                            </p:txEl>
                                          </p:spTgt>
                                        </p:tgtEl>
                                        <p:attrNameLst>
                                          <p:attrName>style.visibility</p:attrName>
                                        </p:attrNameLst>
                                      </p:cBhvr>
                                      <p:to>
                                        <p:strVal val="visible"/>
                                      </p:to>
                                    </p:set>
                                    <p:anim calcmode="lin" valueType="num">
                                      <p:cBhvr additive="base">
                                        <p:cTn id="41" dur="500" fill="hold"/>
                                        <p:tgtEl>
                                          <p:spTgt spid="184324">
                                            <p:txEl>
                                              <p:pRg st="1" end="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4324">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4324">
                                            <p:txEl>
                                              <p:pRg st="2" end="2"/>
                                            </p:txEl>
                                          </p:spTgt>
                                        </p:tgtEl>
                                        <p:attrNameLst>
                                          <p:attrName>style.visibility</p:attrName>
                                        </p:attrNameLst>
                                      </p:cBhvr>
                                      <p:to>
                                        <p:strVal val="visible"/>
                                      </p:to>
                                    </p:set>
                                    <p:anim calcmode="lin" valueType="num">
                                      <p:cBhvr additive="base">
                                        <p:cTn id="45" dur="500" fill="hold"/>
                                        <p:tgtEl>
                                          <p:spTgt spid="184324">
                                            <p:txEl>
                                              <p:pRg st="2" end="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84324">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4324">
                                            <p:txEl>
                                              <p:pRg st="3" end="3"/>
                                            </p:txEl>
                                          </p:spTgt>
                                        </p:tgtEl>
                                        <p:attrNameLst>
                                          <p:attrName>style.visibility</p:attrName>
                                        </p:attrNameLst>
                                      </p:cBhvr>
                                      <p:to>
                                        <p:strVal val="visible"/>
                                      </p:to>
                                    </p:set>
                                    <p:anim calcmode="lin" valueType="num">
                                      <p:cBhvr additive="base">
                                        <p:cTn id="49" dur="500" fill="hold"/>
                                        <p:tgtEl>
                                          <p:spTgt spid="184324">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24">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84324">
                                            <p:txEl>
                                              <p:pRg st="4" end="4"/>
                                            </p:txEl>
                                          </p:spTgt>
                                        </p:tgtEl>
                                        <p:attrNameLst>
                                          <p:attrName>style.visibility</p:attrName>
                                        </p:attrNameLst>
                                      </p:cBhvr>
                                      <p:to>
                                        <p:strVal val="visible"/>
                                      </p:to>
                                    </p:set>
                                    <p:anim calcmode="lin" valueType="num">
                                      <p:cBhvr additive="base">
                                        <p:cTn id="53" dur="500" fill="hold"/>
                                        <p:tgtEl>
                                          <p:spTgt spid="184324">
                                            <p:txEl>
                                              <p:pRg st="4" end="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843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P spid="18432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38200" y="498475"/>
            <a:ext cx="56737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7200" b="1">
                <a:latin typeface="Times New Roman" pitchFamily="18" charset="0"/>
                <a:ea typeface="方正水柱简体" pitchFamily="2" charset="-122"/>
              </a:rPr>
              <a:t>Windows</a:t>
            </a:r>
            <a:r>
              <a:rPr kumimoji="0" lang="zh-CN" altLang="en-US" sz="7200" b="1">
                <a:latin typeface="Times New Roman" pitchFamily="18" charset="0"/>
                <a:ea typeface="方正水柱简体" pitchFamily="2" charset="-122"/>
              </a:rPr>
              <a:t>编程</a:t>
            </a:r>
          </a:p>
        </p:txBody>
      </p:sp>
      <p:sp>
        <p:nvSpPr>
          <p:cNvPr id="136195" name="Text Box 3">
            <a:hlinkClick r:id="rId2" action="ppaction://hlinksldjump"/>
          </p:cNvPr>
          <p:cNvSpPr txBox="1">
            <a:spLocks noChangeArrowheads="1"/>
          </p:cNvSpPr>
          <p:nvPr/>
        </p:nvSpPr>
        <p:spPr bwMode="auto">
          <a:xfrm>
            <a:off x="1476375" y="2682875"/>
            <a:ext cx="5715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文鼎CS舒同体" pitchFamily="49" charset="-122"/>
                <a:ea typeface="文鼎CS舒同体" pitchFamily="49" charset="-122"/>
              </a:rPr>
              <a:t>界面风格统一，便于用户掌握使用</a:t>
            </a:r>
          </a:p>
        </p:txBody>
      </p:sp>
      <p:grpSp>
        <p:nvGrpSpPr>
          <p:cNvPr id="136196" name="Group 4"/>
          <p:cNvGrpSpPr>
            <a:grpSpLocks/>
          </p:cNvGrpSpPr>
          <p:nvPr/>
        </p:nvGrpSpPr>
        <p:grpSpPr bwMode="auto">
          <a:xfrm>
            <a:off x="1028700" y="2746375"/>
            <a:ext cx="762000" cy="457200"/>
            <a:chOff x="528" y="1392"/>
            <a:chExt cx="480" cy="288"/>
          </a:xfrm>
        </p:grpSpPr>
        <p:sp>
          <p:nvSpPr>
            <p:cNvPr id="4123" name="Text Box 5"/>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4" name="Text Box 6"/>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199" name="Group 7"/>
          <p:cNvGrpSpPr>
            <a:grpSpLocks/>
          </p:cNvGrpSpPr>
          <p:nvPr/>
        </p:nvGrpSpPr>
        <p:grpSpPr bwMode="auto">
          <a:xfrm>
            <a:off x="1100138" y="5986463"/>
            <a:ext cx="762000" cy="457200"/>
            <a:chOff x="528" y="1392"/>
            <a:chExt cx="480" cy="288"/>
          </a:xfrm>
        </p:grpSpPr>
        <p:sp>
          <p:nvSpPr>
            <p:cNvPr id="4121" name="Text Box 8"/>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2" name="Text Box 9"/>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2" name="Group 10"/>
          <p:cNvGrpSpPr>
            <a:grpSpLocks/>
          </p:cNvGrpSpPr>
          <p:nvPr/>
        </p:nvGrpSpPr>
        <p:grpSpPr bwMode="auto">
          <a:xfrm>
            <a:off x="1028700" y="3321050"/>
            <a:ext cx="762000" cy="457200"/>
            <a:chOff x="528" y="1392"/>
            <a:chExt cx="480" cy="288"/>
          </a:xfrm>
        </p:grpSpPr>
        <p:sp>
          <p:nvSpPr>
            <p:cNvPr id="4119" name="Text Box 11"/>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0" name="Text Box 12"/>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5" name="Group 13"/>
          <p:cNvGrpSpPr>
            <a:grpSpLocks/>
          </p:cNvGrpSpPr>
          <p:nvPr/>
        </p:nvGrpSpPr>
        <p:grpSpPr bwMode="auto">
          <a:xfrm>
            <a:off x="1028700" y="4259263"/>
            <a:ext cx="762000" cy="457200"/>
            <a:chOff x="528" y="1392"/>
            <a:chExt cx="480" cy="288"/>
          </a:xfrm>
        </p:grpSpPr>
        <p:sp>
          <p:nvSpPr>
            <p:cNvPr id="4117" name="Text Box 14"/>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18" name="Text Box 15"/>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8" name="Group 16"/>
          <p:cNvGrpSpPr>
            <a:grpSpLocks/>
          </p:cNvGrpSpPr>
          <p:nvPr/>
        </p:nvGrpSpPr>
        <p:grpSpPr bwMode="auto">
          <a:xfrm>
            <a:off x="1028700" y="4835525"/>
            <a:ext cx="762000" cy="457200"/>
            <a:chOff x="528" y="1392"/>
            <a:chExt cx="480" cy="288"/>
          </a:xfrm>
        </p:grpSpPr>
        <p:sp>
          <p:nvSpPr>
            <p:cNvPr id="4115" name="Text Box 17"/>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16" name="Text Box 18"/>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136211" name="Text Box 19"/>
          <p:cNvSpPr txBox="1">
            <a:spLocks noChangeArrowheads="1"/>
          </p:cNvSpPr>
          <p:nvPr/>
        </p:nvSpPr>
        <p:spPr bwMode="auto">
          <a:xfrm>
            <a:off x="1547813" y="5922963"/>
            <a:ext cx="5867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文鼎CS舒同体" pitchFamily="49" charset="-122"/>
                <a:ea typeface="文鼎CS舒同体" pitchFamily="49" charset="-122"/>
              </a:rPr>
              <a:t>采用消息驱动机制</a:t>
            </a:r>
          </a:p>
        </p:txBody>
      </p:sp>
      <p:sp>
        <p:nvSpPr>
          <p:cNvPr id="136212" name="Text Box 20"/>
          <p:cNvSpPr txBox="1">
            <a:spLocks noChangeArrowheads="1"/>
          </p:cNvSpPr>
          <p:nvPr/>
        </p:nvSpPr>
        <p:spPr bwMode="auto">
          <a:xfrm>
            <a:off x="1476375" y="3214688"/>
            <a:ext cx="68405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文鼎CS舒同体" pitchFamily="49" charset="-122"/>
                <a:ea typeface="文鼎CS舒同体" pitchFamily="49" charset="-122"/>
              </a:rPr>
              <a:t>可视化的开发工具使界面生成简单、美观统一，减少开发者劳动量</a:t>
            </a:r>
          </a:p>
        </p:txBody>
      </p:sp>
      <p:sp>
        <p:nvSpPr>
          <p:cNvPr id="136213" name="Text Box 21">
            <a:hlinkClick r:id="rId3" action="ppaction://hlinksldjump"/>
          </p:cNvPr>
          <p:cNvSpPr txBox="1">
            <a:spLocks noChangeArrowheads="1"/>
          </p:cNvSpPr>
          <p:nvPr/>
        </p:nvSpPr>
        <p:spPr bwMode="auto">
          <a:xfrm>
            <a:off x="1476375" y="4195763"/>
            <a:ext cx="64801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Times New Roman" pitchFamily="18" charset="0"/>
                <a:ea typeface="文鼎CS舒同体" pitchFamily="49" charset="-122"/>
              </a:rPr>
              <a:t>提供丰富的应用程序编程接口（</a:t>
            </a:r>
            <a:r>
              <a:rPr lang="en-US" altLang="zh-CN" sz="2400" b="1">
                <a:latin typeface="Times New Roman" pitchFamily="18" charset="0"/>
                <a:ea typeface="文鼎CS舒同体" pitchFamily="49" charset="-122"/>
              </a:rPr>
              <a:t>Windows API</a:t>
            </a:r>
            <a:r>
              <a:rPr lang="zh-CN" altLang="en-US" sz="2400" b="1">
                <a:latin typeface="Times New Roman" pitchFamily="18" charset="0"/>
                <a:ea typeface="文鼎CS舒同体" pitchFamily="49" charset="-122"/>
              </a:rPr>
              <a:t>）</a:t>
            </a:r>
          </a:p>
        </p:txBody>
      </p:sp>
      <p:sp>
        <p:nvSpPr>
          <p:cNvPr id="136214" name="Text Box 22"/>
          <p:cNvSpPr txBox="1">
            <a:spLocks noChangeArrowheads="1"/>
          </p:cNvSpPr>
          <p:nvPr/>
        </p:nvSpPr>
        <p:spPr bwMode="auto">
          <a:xfrm>
            <a:off x="1476375" y="4772025"/>
            <a:ext cx="5867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文鼎CS舒同体" pitchFamily="49" charset="-122"/>
                <a:ea typeface="文鼎CS舒同体" pitchFamily="49" charset="-122"/>
              </a:rPr>
              <a:t>面向对象的开发模式</a:t>
            </a:r>
          </a:p>
        </p:txBody>
      </p:sp>
      <p:sp>
        <p:nvSpPr>
          <p:cNvPr id="136215" name="Text Box 23"/>
          <p:cNvSpPr txBox="1">
            <a:spLocks noChangeArrowheads="1"/>
          </p:cNvSpPr>
          <p:nvPr/>
        </p:nvSpPr>
        <p:spPr bwMode="auto">
          <a:xfrm>
            <a:off x="971550" y="1989138"/>
            <a:ext cx="57150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en-US" altLang="zh-CN" sz="2800" b="1">
                <a:solidFill>
                  <a:srgbClr val="0000CC"/>
                </a:solidFill>
                <a:latin typeface="Times New Roman" pitchFamily="18" charset="0"/>
                <a:ea typeface="文鼎CS舒同体" pitchFamily="49" charset="-122"/>
              </a:rPr>
              <a:t>Windows </a:t>
            </a:r>
            <a:r>
              <a:rPr lang="zh-CN" altLang="en-US" sz="2800" b="1">
                <a:solidFill>
                  <a:srgbClr val="0000CC"/>
                </a:solidFill>
                <a:latin typeface="Times New Roman" pitchFamily="18" charset="0"/>
                <a:ea typeface="文鼎CS舒同体" pitchFamily="49" charset="-122"/>
              </a:rPr>
              <a:t>程序的特点：</a:t>
            </a:r>
            <a:endParaRPr lang="zh-CN" altLang="en-US" sz="2800" b="1">
              <a:solidFill>
                <a:srgbClr val="0000CC"/>
              </a:solidFill>
              <a:latin typeface="文鼎CS舒同体" pitchFamily="49" charset="-122"/>
              <a:ea typeface="文鼎CS舒同体" pitchFamily="49" charset="-122"/>
            </a:endParaRPr>
          </a:p>
        </p:txBody>
      </p:sp>
      <p:sp>
        <p:nvSpPr>
          <p:cNvPr id="136216" name="Rectangle 24"/>
          <p:cNvSpPr>
            <a:spLocks noChangeArrowheads="1"/>
          </p:cNvSpPr>
          <p:nvPr/>
        </p:nvSpPr>
        <p:spPr bwMode="auto">
          <a:xfrm>
            <a:off x="5329238" y="47974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易读性</a:t>
            </a:r>
          </a:p>
        </p:txBody>
      </p:sp>
      <p:sp>
        <p:nvSpPr>
          <p:cNvPr id="136217" name="Rectangle 25"/>
          <p:cNvSpPr>
            <a:spLocks noChangeArrowheads="1"/>
          </p:cNvSpPr>
          <p:nvPr/>
        </p:nvSpPr>
        <p:spPr bwMode="auto">
          <a:xfrm>
            <a:off x="5329238" y="51831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可维护性</a:t>
            </a:r>
          </a:p>
        </p:txBody>
      </p:sp>
      <p:sp>
        <p:nvSpPr>
          <p:cNvPr id="136218" name="Rectangle 26"/>
          <p:cNvSpPr>
            <a:spLocks noChangeArrowheads="1"/>
          </p:cNvSpPr>
          <p:nvPr/>
        </p:nvSpPr>
        <p:spPr bwMode="auto">
          <a:xfrm>
            <a:off x="5329238" y="5562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重用性</a:t>
            </a:r>
          </a:p>
        </p:txBody>
      </p:sp>
      <p:sp>
        <p:nvSpPr>
          <p:cNvPr id="136219" name="AutoShape 27"/>
          <p:cNvSpPr>
            <a:spLocks/>
          </p:cNvSpPr>
          <p:nvPr/>
        </p:nvSpPr>
        <p:spPr bwMode="auto">
          <a:xfrm>
            <a:off x="5113338" y="5014913"/>
            <a:ext cx="288925" cy="935037"/>
          </a:xfrm>
          <a:prstGeom prst="leftBrace">
            <a:avLst>
              <a:gd name="adj1" fmla="val 2696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36220" name="Rectangle 28"/>
          <p:cNvSpPr>
            <a:spLocks noChangeArrowheads="1"/>
          </p:cNvSpPr>
          <p:nvPr/>
        </p:nvSpPr>
        <p:spPr bwMode="auto">
          <a:xfrm>
            <a:off x="4319588" y="52054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优点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215">
                                            <p:txEl>
                                              <p:pRg st="0" end="0"/>
                                            </p:txEl>
                                          </p:spTgt>
                                        </p:tgtEl>
                                        <p:attrNameLst>
                                          <p:attrName>style.visibility</p:attrName>
                                        </p:attrNameLst>
                                      </p:cBhvr>
                                      <p:to>
                                        <p:strVal val="visible"/>
                                      </p:to>
                                    </p:set>
                                    <p:anim calcmode="lin" valueType="num">
                                      <p:cBhvr additive="base">
                                        <p:cTn id="7" dur="500" fill="hold"/>
                                        <p:tgtEl>
                                          <p:spTgt spid="1362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 calcmode="lin" valueType="num">
                                      <p:cBhvr additive="base">
                                        <p:cTn id="13" dur="500" fill="hold"/>
                                        <p:tgtEl>
                                          <p:spTgt spid="136196"/>
                                        </p:tgtEl>
                                        <p:attrNameLst>
                                          <p:attrName>ppt_x</p:attrName>
                                        </p:attrNameLst>
                                      </p:cBhvr>
                                      <p:tavLst>
                                        <p:tav tm="0">
                                          <p:val>
                                            <p:strVal val="0-#ppt_w/2"/>
                                          </p:val>
                                        </p:tav>
                                        <p:tav tm="100000">
                                          <p:val>
                                            <p:strVal val="#ppt_x"/>
                                          </p:val>
                                        </p:tav>
                                      </p:tavLst>
                                    </p:anim>
                                    <p:anim calcmode="lin" valueType="num">
                                      <p:cBhvr additive="base">
                                        <p:cTn id="14" dur="500" fill="hold"/>
                                        <p:tgtEl>
                                          <p:spTgt spid="1361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6195">
                                            <p:txEl>
                                              <p:pRg st="0" end="0"/>
                                            </p:txEl>
                                          </p:spTgt>
                                        </p:tgtEl>
                                        <p:attrNameLst>
                                          <p:attrName>style.visibility</p:attrName>
                                        </p:attrNameLst>
                                      </p:cBhvr>
                                      <p:to>
                                        <p:strVal val="visible"/>
                                      </p:to>
                                    </p:set>
                                    <p:anim calcmode="lin" valueType="num">
                                      <p:cBhvr additive="base">
                                        <p:cTn id="17"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6202"/>
                                        </p:tgtEl>
                                        <p:attrNameLst>
                                          <p:attrName>style.visibility</p:attrName>
                                        </p:attrNameLst>
                                      </p:cBhvr>
                                      <p:to>
                                        <p:strVal val="visible"/>
                                      </p:to>
                                    </p:set>
                                    <p:anim calcmode="lin" valueType="num">
                                      <p:cBhvr additive="base">
                                        <p:cTn id="23" dur="500" fill="hold"/>
                                        <p:tgtEl>
                                          <p:spTgt spid="136202"/>
                                        </p:tgtEl>
                                        <p:attrNameLst>
                                          <p:attrName>ppt_x</p:attrName>
                                        </p:attrNameLst>
                                      </p:cBhvr>
                                      <p:tavLst>
                                        <p:tav tm="0">
                                          <p:val>
                                            <p:strVal val="0-#ppt_w/2"/>
                                          </p:val>
                                        </p:tav>
                                        <p:tav tm="100000">
                                          <p:val>
                                            <p:strVal val="#ppt_x"/>
                                          </p:val>
                                        </p:tav>
                                      </p:tavLst>
                                    </p:anim>
                                    <p:anim calcmode="lin" valueType="num">
                                      <p:cBhvr additive="base">
                                        <p:cTn id="24" dur="500" fill="hold"/>
                                        <p:tgtEl>
                                          <p:spTgt spid="13620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6212">
                                            <p:txEl>
                                              <p:pRg st="0" end="0"/>
                                            </p:txEl>
                                          </p:spTgt>
                                        </p:tgtEl>
                                        <p:attrNameLst>
                                          <p:attrName>style.visibility</p:attrName>
                                        </p:attrNameLst>
                                      </p:cBhvr>
                                      <p:to>
                                        <p:strVal val="visible"/>
                                      </p:to>
                                    </p:set>
                                    <p:anim calcmode="lin" valueType="num">
                                      <p:cBhvr additive="base">
                                        <p:cTn id="27" dur="500" fill="hold"/>
                                        <p:tgtEl>
                                          <p:spTgt spid="13621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62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36205"/>
                                        </p:tgtEl>
                                        <p:attrNameLst>
                                          <p:attrName>style.visibility</p:attrName>
                                        </p:attrNameLst>
                                      </p:cBhvr>
                                      <p:to>
                                        <p:strVal val="visible"/>
                                      </p:to>
                                    </p:set>
                                    <p:anim calcmode="lin" valueType="num">
                                      <p:cBhvr additive="base">
                                        <p:cTn id="33" dur="500" fill="hold"/>
                                        <p:tgtEl>
                                          <p:spTgt spid="136205"/>
                                        </p:tgtEl>
                                        <p:attrNameLst>
                                          <p:attrName>ppt_x</p:attrName>
                                        </p:attrNameLst>
                                      </p:cBhvr>
                                      <p:tavLst>
                                        <p:tav tm="0">
                                          <p:val>
                                            <p:strVal val="0-#ppt_w/2"/>
                                          </p:val>
                                        </p:tav>
                                        <p:tav tm="100000">
                                          <p:val>
                                            <p:strVal val="#ppt_x"/>
                                          </p:val>
                                        </p:tav>
                                      </p:tavLst>
                                    </p:anim>
                                    <p:anim calcmode="lin" valueType="num">
                                      <p:cBhvr additive="base">
                                        <p:cTn id="34" dur="500" fill="hold"/>
                                        <p:tgtEl>
                                          <p:spTgt spid="13620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6213">
                                            <p:txEl>
                                              <p:pRg st="0" end="0"/>
                                            </p:txEl>
                                          </p:spTgt>
                                        </p:tgtEl>
                                        <p:attrNameLst>
                                          <p:attrName>style.visibility</p:attrName>
                                        </p:attrNameLst>
                                      </p:cBhvr>
                                      <p:to>
                                        <p:strVal val="visible"/>
                                      </p:to>
                                    </p:set>
                                    <p:anim calcmode="lin" valueType="num">
                                      <p:cBhvr additive="base">
                                        <p:cTn id="37" dur="500" fill="hold"/>
                                        <p:tgtEl>
                                          <p:spTgt spid="13621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62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6208"/>
                                        </p:tgtEl>
                                        <p:attrNameLst>
                                          <p:attrName>style.visibility</p:attrName>
                                        </p:attrNameLst>
                                      </p:cBhvr>
                                      <p:to>
                                        <p:strVal val="visible"/>
                                      </p:to>
                                    </p:set>
                                    <p:anim calcmode="lin" valueType="num">
                                      <p:cBhvr additive="base">
                                        <p:cTn id="43" dur="500" fill="hold"/>
                                        <p:tgtEl>
                                          <p:spTgt spid="136208"/>
                                        </p:tgtEl>
                                        <p:attrNameLst>
                                          <p:attrName>ppt_x</p:attrName>
                                        </p:attrNameLst>
                                      </p:cBhvr>
                                      <p:tavLst>
                                        <p:tav tm="0">
                                          <p:val>
                                            <p:strVal val="0-#ppt_w/2"/>
                                          </p:val>
                                        </p:tav>
                                        <p:tav tm="100000">
                                          <p:val>
                                            <p:strVal val="#ppt_x"/>
                                          </p:val>
                                        </p:tav>
                                      </p:tavLst>
                                    </p:anim>
                                    <p:anim calcmode="lin" valueType="num">
                                      <p:cBhvr additive="base">
                                        <p:cTn id="44" dur="500" fill="hold"/>
                                        <p:tgtEl>
                                          <p:spTgt spid="13620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6214">
                                            <p:txEl>
                                              <p:pRg st="0" end="0"/>
                                            </p:txEl>
                                          </p:spTgt>
                                        </p:tgtEl>
                                        <p:attrNameLst>
                                          <p:attrName>style.visibility</p:attrName>
                                        </p:attrNameLst>
                                      </p:cBhvr>
                                      <p:to>
                                        <p:strVal val="visible"/>
                                      </p:to>
                                    </p:set>
                                    <p:anim calcmode="lin" valueType="num">
                                      <p:cBhvr additive="base">
                                        <p:cTn id="47" dur="500" fill="hold"/>
                                        <p:tgtEl>
                                          <p:spTgt spid="136214">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362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62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621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621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621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621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36199"/>
                                        </p:tgtEl>
                                        <p:attrNameLst>
                                          <p:attrName>style.visibility</p:attrName>
                                        </p:attrNameLst>
                                      </p:cBhvr>
                                      <p:to>
                                        <p:strVal val="visible"/>
                                      </p:to>
                                    </p:set>
                                    <p:anim calcmode="lin" valueType="num">
                                      <p:cBhvr additive="base">
                                        <p:cTn id="73" dur="500" fill="hold"/>
                                        <p:tgtEl>
                                          <p:spTgt spid="136199"/>
                                        </p:tgtEl>
                                        <p:attrNameLst>
                                          <p:attrName>ppt_x</p:attrName>
                                        </p:attrNameLst>
                                      </p:cBhvr>
                                      <p:tavLst>
                                        <p:tav tm="0">
                                          <p:val>
                                            <p:strVal val="0-#ppt_w/2"/>
                                          </p:val>
                                        </p:tav>
                                        <p:tav tm="100000">
                                          <p:val>
                                            <p:strVal val="#ppt_x"/>
                                          </p:val>
                                        </p:tav>
                                      </p:tavLst>
                                    </p:anim>
                                    <p:anim calcmode="lin" valueType="num">
                                      <p:cBhvr additive="base">
                                        <p:cTn id="74" dur="500" fill="hold"/>
                                        <p:tgtEl>
                                          <p:spTgt spid="13619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36211">
                                            <p:txEl>
                                              <p:pRg st="0" end="0"/>
                                            </p:txEl>
                                          </p:spTgt>
                                        </p:tgtEl>
                                        <p:attrNameLst>
                                          <p:attrName>style.visibility</p:attrName>
                                        </p:attrNameLst>
                                      </p:cBhvr>
                                      <p:to>
                                        <p:strVal val="visible"/>
                                      </p:to>
                                    </p:set>
                                    <p:anim calcmode="lin" valueType="num">
                                      <p:cBhvr additive="base">
                                        <p:cTn id="77" dur="500" fill="hold"/>
                                        <p:tgtEl>
                                          <p:spTgt spid="13621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362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P spid="136211" grpId="0" build="p" autoUpdateAnimBg="0"/>
      <p:bldP spid="136212" grpId="0" build="p" autoUpdateAnimBg="0"/>
      <p:bldP spid="136213" grpId="0" build="p" autoUpdateAnimBg="0"/>
      <p:bldP spid="136214" grpId="0" build="p" autoUpdateAnimBg="0"/>
      <p:bldP spid="136215" grpId="0" build="p" autoUpdateAnimBg="0"/>
      <p:bldP spid="136216" grpId="0"/>
      <p:bldP spid="136217" grpId="0"/>
      <p:bldP spid="136218" grpId="0"/>
      <p:bldP spid="136219" grpId="0" animBg="1"/>
      <p:bldP spid="1362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4"/>
          <p:cNvSpPr>
            <a:spLocks noChangeArrowheads="1"/>
          </p:cNvSpPr>
          <p:nvPr/>
        </p:nvSpPr>
        <p:spPr bwMode="auto">
          <a:xfrm>
            <a:off x="1187450" y="2708275"/>
            <a:ext cx="6840538" cy="2160588"/>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lstStyle>
            <a:lvl1pPr marL="990600" indent="-9906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11699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349375"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528763"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10000"/>
              </a:lnSpc>
              <a:buClrTx/>
              <a:buSzTx/>
              <a:buFontTx/>
              <a:buNone/>
            </a:pPr>
            <a:r>
              <a:rPr lang="en-US" altLang="zh-CN" sz="2600">
                <a:latin typeface="华文新魏" pitchFamily="2" charset="-122"/>
                <a:ea typeface="华文新魏" pitchFamily="2" charset="-122"/>
              </a:rPr>
              <a:t>CDC *pDC=GetDC();</a:t>
            </a:r>
          </a:p>
          <a:p>
            <a:pPr eaLnBrk="1" hangingPunct="1">
              <a:lnSpc>
                <a:spcPct val="110000"/>
              </a:lnSpc>
              <a:buClrTx/>
              <a:buSzTx/>
              <a:buFontTx/>
              <a:buNone/>
            </a:pPr>
            <a:r>
              <a:rPr lang="en-US" altLang="zh-CN" sz="2600">
                <a:latin typeface="华文新魏" pitchFamily="2" charset="-122"/>
                <a:ea typeface="华文新魏" pitchFamily="2" charset="-122"/>
              </a:rPr>
              <a:t>pDC-&gt;Ellipse(point.x-5, point.y-5, point.x+5, point.y+5);</a:t>
            </a:r>
          </a:p>
          <a:p>
            <a:pPr eaLnBrk="1" hangingPunct="1">
              <a:lnSpc>
                <a:spcPct val="110000"/>
              </a:lnSpc>
              <a:buClrTx/>
              <a:buSzTx/>
              <a:buFontTx/>
              <a:buNone/>
            </a:pPr>
            <a:r>
              <a:rPr lang="en-US" altLang="zh-CN" sz="2600">
                <a:latin typeface="华文新魏" pitchFamily="2" charset="-122"/>
                <a:ea typeface="华文新魏" pitchFamily="2" charset="-122"/>
              </a:rPr>
              <a:t>ReleaseDC(pDC);</a:t>
            </a:r>
          </a:p>
        </p:txBody>
      </p:sp>
      <p:sp>
        <p:nvSpPr>
          <p:cNvPr id="31747" name="Text Box 5"/>
          <p:cNvSpPr txBox="1">
            <a:spLocks noChangeArrowheads="1"/>
          </p:cNvSpPr>
          <p:nvPr/>
        </p:nvSpPr>
        <p:spPr bwMode="auto">
          <a:xfrm>
            <a:off x="827088" y="908050"/>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Times New Roman" pitchFamily="18" charset="0"/>
                <a:ea typeface="黑体" pitchFamily="49" charset="-122"/>
              </a:rPr>
              <a:t>单击处画一个小圆圈</a:t>
            </a:r>
          </a:p>
        </p:txBody>
      </p:sp>
      <p:sp>
        <p:nvSpPr>
          <p:cNvPr id="180230" name="Oval 6"/>
          <p:cNvSpPr>
            <a:spLocks noChangeArrowheads="1"/>
          </p:cNvSpPr>
          <p:nvPr/>
        </p:nvSpPr>
        <p:spPr bwMode="auto">
          <a:xfrm>
            <a:off x="5364163" y="693738"/>
            <a:ext cx="142875" cy="1428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80231" name="Oval 7"/>
          <p:cNvSpPr>
            <a:spLocks noChangeArrowheads="1"/>
          </p:cNvSpPr>
          <p:nvPr/>
        </p:nvSpPr>
        <p:spPr bwMode="auto">
          <a:xfrm>
            <a:off x="6372225" y="477838"/>
            <a:ext cx="142875" cy="1428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80232" name="Oval 8"/>
          <p:cNvSpPr>
            <a:spLocks noChangeArrowheads="1"/>
          </p:cNvSpPr>
          <p:nvPr/>
        </p:nvSpPr>
        <p:spPr bwMode="auto">
          <a:xfrm>
            <a:off x="7596188" y="693738"/>
            <a:ext cx="142875" cy="1428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80233" name="Oval 9"/>
          <p:cNvSpPr>
            <a:spLocks noChangeArrowheads="1"/>
          </p:cNvSpPr>
          <p:nvPr/>
        </p:nvSpPr>
        <p:spPr bwMode="auto">
          <a:xfrm>
            <a:off x="8459788" y="1125538"/>
            <a:ext cx="142875" cy="142875"/>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nimBg="1"/>
      <p:bldP spid="180230" grpId="0" animBg="1"/>
      <p:bldP spid="180231" grpId="0" animBg="1"/>
      <p:bldP spid="180232" grpId="0" animBg="1"/>
      <p:bldP spid="1802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827088" y="908050"/>
            <a:ext cx="7632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Times New Roman" pitchFamily="18" charset="0"/>
                <a:ea typeface="黑体" pitchFamily="49" charset="-122"/>
              </a:rPr>
              <a:t>为单击消息添加消息响应函数</a:t>
            </a:r>
          </a:p>
        </p:txBody>
      </p:sp>
      <p:sp>
        <p:nvSpPr>
          <p:cNvPr id="181256" name="Rectangle 8"/>
          <p:cNvSpPr>
            <a:spLocks noChangeArrowheads="1"/>
          </p:cNvSpPr>
          <p:nvPr/>
        </p:nvSpPr>
        <p:spPr bwMode="auto">
          <a:xfrm>
            <a:off x="684213" y="2106613"/>
            <a:ext cx="7920037"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34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8016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981075"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zh-CN" altLang="en-US" sz="2400" b="1">
                <a:latin typeface="Times New Roman" pitchFamily="18" charset="0"/>
              </a:rPr>
              <a:t>在</a:t>
            </a:r>
            <a:r>
              <a:rPr lang="en-US" altLang="zh-CN" sz="2400" b="1">
                <a:latin typeface="Times New Roman" pitchFamily="18" charset="0"/>
              </a:rPr>
              <a:t>C*View</a:t>
            </a:r>
            <a:r>
              <a:rPr lang="zh-CN" altLang="en-US" sz="2400" b="1">
                <a:latin typeface="Times New Roman" pitchFamily="18" charset="0"/>
              </a:rPr>
              <a:t>类上单击鼠标右键，弹出的快捷菜单中选择 “</a:t>
            </a:r>
            <a:r>
              <a:rPr lang="en-US" altLang="zh-CN" sz="2400" b="1">
                <a:latin typeface="Times New Roman" pitchFamily="18" charset="0"/>
              </a:rPr>
              <a:t>ClassWizard</a:t>
            </a:r>
            <a:r>
              <a:rPr lang="zh-CN" altLang="en-US" sz="2400" b="1">
                <a:latin typeface="Times New Roman" pitchFamily="18" charset="0"/>
              </a:rPr>
              <a:t>（类向导）</a:t>
            </a:r>
            <a:r>
              <a:rPr lang="en-US" altLang="zh-CN" sz="2400" b="1">
                <a:latin typeface="Times New Roman" pitchFamily="18" charset="0"/>
              </a:rPr>
              <a:t>”</a:t>
            </a:r>
            <a:r>
              <a:rPr lang="zh-CN" altLang="en-US" sz="2400" b="1">
                <a:latin typeface="Times New Roman" pitchFamily="18" charset="0"/>
              </a:rPr>
              <a:t>，选择第二个标签“</a:t>
            </a:r>
            <a:r>
              <a:rPr lang="en-US" altLang="zh-CN" sz="2400" b="1">
                <a:latin typeface="Times New Roman" pitchFamily="18" charset="0"/>
              </a:rPr>
              <a:t>Message</a:t>
            </a:r>
            <a:r>
              <a:rPr lang="zh-CN" altLang="en-US" sz="2400" b="1">
                <a:latin typeface="Times New Roman" pitchFamily="18" charset="0"/>
              </a:rPr>
              <a:t>（消息）”</a:t>
            </a:r>
            <a:endParaRPr lang="en-US" altLang="zh-CN"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0"/>
            <a:ext cx="7867650"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2277" name="Rectangle 5"/>
          <p:cNvSpPr>
            <a:spLocks noChangeArrowheads="1"/>
          </p:cNvSpPr>
          <p:nvPr/>
        </p:nvSpPr>
        <p:spPr bwMode="auto">
          <a:xfrm>
            <a:off x="6804025" y="2781300"/>
            <a:ext cx="1368425"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6" name="Rectangle 5"/>
          <p:cNvSpPr>
            <a:spLocks noChangeArrowheads="1"/>
          </p:cNvSpPr>
          <p:nvPr/>
        </p:nvSpPr>
        <p:spPr bwMode="auto">
          <a:xfrm>
            <a:off x="6804025" y="3579813"/>
            <a:ext cx="1368425"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7"/>
                                        </p:tgtEl>
                                        <p:attrNameLst>
                                          <p:attrName>style.visibility</p:attrName>
                                        </p:attrNameLst>
                                      </p:cBhvr>
                                      <p:to>
                                        <p:strVal val="visible"/>
                                      </p:to>
                                    </p:set>
                                    <p:animEffect transition="in" filter="wipe(left)">
                                      <p:cBhvr>
                                        <p:cTn id="7" dur="500"/>
                                        <p:tgtEl>
                                          <p:spTgt spid="182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27088" y="908050"/>
            <a:ext cx="7632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Times New Roman" pitchFamily="18" charset="0"/>
                <a:ea typeface="黑体" pitchFamily="49" charset="-122"/>
              </a:rPr>
              <a:t>为单击消息添加消息响应函数</a:t>
            </a:r>
          </a:p>
        </p:txBody>
      </p:sp>
      <p:sp>
        <p:nvSpPr>
          <p:cNvPr id="183301" name="Rectangle 5"/>
          <p:cNvSpPr>
            <a:spLocks noChangeArrowheads="1"/>
          </p:cNvSpPr>
          <p:nvPr/>
        </p:nvSpPr>
        <p:spPr bwMode="auto">
          <a:xfrm>
            <a:off x="827088" y="2060575"/>
            <a:ext cx="7777162" cy="4248150"/>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latin typeface="华文新魏" pitchFamily="2" charset="-122"/>
                <a:ea typeface="华文新魏" pitchFamily="2" charset="-122"/>
              </a:rPr>
              <a:t>void </a:t>
            </a:r>
            <a:r>
              <a:rPr lang="en-US" altLang="zh-CN" sz="2400" dirty="0" err="1">
                <a:latin typeface="华文新魏" pitchFamily="2" charset="-122"/>
                <a:ea typeface="华文新魏" pitchFamily="2" charset="-122"/>
              </a:rPr>
              <a:t>CWindowsView</a:t>
            </a:r>
            <a:r>
              <a:rPr lang="en-US" altLang="zh-CN" sz="2400" dirty="0">
                <a:latin typeface="华文新魏" pitchFamily="2" charset="-122"/>
                <a:ea typeface="华文新魏" pitchFamily="2" charset="-122"/>
              </a:rPr>
              <a:t>::</a:t>
            </a:r>
            <a:r>
              <a:rPr lang="en-US" altLang="zh-CN" sz="2400" dirty="0" err="1">
                <a:latin typeface="华文新魏" pitchFamily="2" charset="-122"/>
                <a:ea typeface="华文新魏" pitchFamily="2" charset="-122"/>
              </a:rPr>
              <a:t>OnLButtonDown</a:t>
            </a:r>
            <a:r>
              <a:rPr lang="en-US" altLang="zh-CN" sz="2400" dirty="0">
                <a:latin typeface="华文新魏" pitchFamily="2" charset="-122"/>
                <a:ea typeface="华文新魏" pitchFamily="2" charset="-122"/>
              </a:rPr>
              <a:t>(UINT </a:t>
            </a:r>
            <a:r>
              <a:rPr lang="en-US" altLang="zh-CN" sz="2400" dirty="0" err="1">
                <a:latin typeface="华文新魏" pitchFamily="2" charset="-122"/>
                <a:ea typeface="华文新魏" pitchFamily="2" charset="-122"/>
              </a:rPr>
              <a:t>nFlags</a:t>
            </a:r>
            <a:r>
              <a:rPr lang="en-US" altLang="zh-CN" sz="2400" dirty="0">
                <a:latin typeface="华文新魏" pitchFamily="2" charset="-122"/>
                <a:ea typeface="华文新魏" pitchFamily="2" charset="-122"/>
              </a:rPr>
              <a:t>, </a:t>
            </a:r>
            <a:r>
              <a:rPr lang="en-US" altLang="zh-CN" sz="2400" dirty="0" err="1">
                <a:latin typeface="华文新魏" pitchFamily="2" charset="-122"/>
                <a:ea typeface="华文新魏" pitchFamily="2" charset="-122"/>
              </a:rPr>
              <a:t>CPoint</a:t>
            </a:r>
            <a:r>
              <a:rPr lang="en-US" altLang="zh-CN" sz="2400" dirty="0">
                <a:latin typeface="华文新魏" pitchFamily="2" charset="-122"/>
                <a:ea typeface="华文新魏" pitchFamily="2" charset="-122"/>
              </a:rPr>
              <a:t> point) </a:t>
            </a:r>
          </a:p>
          <a:p>
            <a:pPr eaLnBrk="1" hangingPunct="1">
              <a:spcBef>
                <a:spcPct val="0"/>
              </a:spcBef>
              <a:buClrTx/>
              <a:buSzTx/>
              <a:buFontTx/>
              <a:buNone/>
            </a:pPr>
            <a:r>
              <a:rPr lang="en-US" altLang="zh-CN" sz="2400" dirty="0">
                <a:latin typeface="华文新魏" pitchFamily="2" charset="-122"/>
                <a:ea typeface="华文新魏" pitchFamily="2" charset="-122"/>
              </a:rPr>
              <a:t>{</a:t>
            </a:r>
          </a:p>
          <a:p>
            <a:pPr eaLnBrk="1" hangingPunct="1">
              <a:spcBef>
                <a:spcPct val="0"/>
              </a:spcBef>
              <a:buClrTx/>
              <a:buSzTx/>
              <a:buFontTx/>
              <a:buNone/>
            </a:pPr>
            <a:r>
              <a:rPr lang="en-US" altLang="zh-CN" sz="2000" dirty="0">
                <a:solidFill>
                  <a:srgbClr val="009900"/>
                </a:solidFill>
                <a:latin typeface="华文新魏" pitchFamily="2" charset="-122"/>
                <a:ea typeface="华文新魏" pitchFamily="2" charset="-122"/>
              </a:rPr>
              <a:t>// TODO: Add your message handler code here and/or call default</a:t>
            </a:r>
          </a:p>
          <a:p>
            <a:pPr eaLnBrk="1" hangingPunct="1">
              <a:lnSpc>
                <a:spcPct val="110000"/>
              </a:lnSpc>
              <a:buClrTx/>
              <a:buSzTx/>
              <a:buFontTx/>
              <a:buNone/>
            </a:pPr>
            <a:r>
              <a:rPr lang="en-US" altLang="zh-CN" sz="2400" dirty="0">
                <a:latin typeface="华文新魏" pitchFamily="2" charset="-122"/>
                <a:ea typeface="华文新魏" pitchFamily="2" charset="-122"/>
              </a:rPr>
              <a:t>	</a:t>
            </a:r>
            <a:r>
              <a:rPr lang="en-US" altLang="zh-CN" sz="2600" dirty="0">
                <a:solidFill>
                  <a:srgbClr val="000099"/>
                </a:solidFill>
                <a:latin typeface="华文新魏" pitchFamily="2" charset="-122"/>
                <a:ea typeface="华文新魏" pitchFamily="2" charset="-122"/>
              </a:rPr>
              <a:t>CDC *</a:t>
            </a:r>
            <a:r>
              <a:rPr lang="en-US" altLang="zh-CN" sz="2600" dirty="0" err="1">
                <a:solidFill>
                  <a:srgbClr val="000099"/>
                </a:solidFill>
                <a:latin typeface="华文新魏" pitchFamily="2" charset="-122"/>
                <a:ea typeface="华文新魏" pitchFamily="2" charset="-122"/>
              </a:rPr>
              <a:t>pDC</a:t>
            </a:r>
            <a:r>
              <a:rPr lang="en-US" altLang="zh-CN" sz="2600" dirty="0">
                <a:solidFill>
                  <a:srgbClr val="000099"/>
                </a:solidFill>
                <a:latin typeface="华文新魏" pitchFamily="2" charset="-122"/>
                <a:ea typeface="华文新魏" pitchFamily="2" charset="-122"/>
              </a:rPr>
              <a:t>=</a:t>
            </a:r>
            <a:r>
              <a:rPr lang="en-US" altLang="zh-CN" sz="2600" dirty="0" err="1">
                <a:solidFill>
                  <a:srgbClr val="000099"/>
                </a:solidFill>
                <a:latin typeface="华文新魏" pitchFamily="2" charset="-122"/>
                <a:ea typeface="华文新魏" pitchFamily="2" charset="-122"/>
              </a:rPr>
              <a:t>GetDC</a:t>
            </a:r>
            <a:r>
              <a:rPr lang="en-US" altLang="zh-CN" sz="2600" dirty="0">
                <a:solidFill>
                  <a:srgbClr val="000099"/>
                </a:solidFill>
                <a:latin typeface="华文新魏" pitchFamily="2" charset="-122"/>
                <a:ea typeface="华文新魏" pitchFamily="2" charset="-122"/>
              </a:rPr>
              <a:t>();</a:t>
            </a:r>
          </a:p>
          <a:p>
            <a:pPr eaLnBrk="1" hangingPunct="1">
              <a:lnSpc>
                <a:spcPct val="110000"/>
              </a:lnSpc>
              <a:buClrTx/>
              <a:buSzTx/>
              <a:buFontTx/>
              <a:buNone/>
            </a:pPr>
            <a:r>
              <a:rPr lang="en-US" altLang="zh-CN" sz="2600" dirty="0">
                <a:solidFill>
                  <a:srgbClr val="000099"/>
                </a:solidFill>
                <a:latin typeface="华文新魏" pitchFamily="2" charset="-122"/>
                <a:ea typeface="华文新魏" pitchFamily="2" charset="-122"/>
              </a:rPr>
              <a:t>	</a:t>
            </a:r>
            <a:r>
              <a:rPr lang="en-US" altLang="zh-CN" sz="2600" dirty="0" err="1">
                <a:solidFill>
                  <a:srgbClr val="000099"/>
                </a:solidFill>
                <a:latin typeface="华文新魏" pitchFamily="2" charset="-122"/>
                <a:ea typeface="华文新魏" pitchFamily="2" charset="-122"/>
              </a:rPr>
              <a:t>pDC</a:t>
            </a:r>
            <a:r>
              <a:rPr lang="en-US" altLang="zh-CN" sz="2600" dirty="0">
                <a:solidFill>
                  <a:srgbClr val="000099"/>
                </a:solidFill>
                <a:latin typeface="华文新魏" pitchFamily="2" charset="-122"/>
                <a:ea typeface="华文新魏" pitchFamily="2" charset="-122"/>
              </a:rPr>
              <a:t>-&gt;Ellipse(point.x-5, point.y-5, point.x+5, 	point.y+5);</a:t>
            </a:r>
          </a:p>
          <a:p>
            <a:pPr eaLnBrk="1" hangingPunct="1">
              <a:lnSpc>
                <a:spcPct val="110000"/>
              </a:lnSpc>
              <a:buClrTx/>
              <a:buSzTx/>
              <a:buFontTx/>
              <a:buNone/>
            </a:pPr>
            <a:r>
              <a:rPr lang="en-US" altLang="zh-CN" sz="2600" dirty="0">
                <a:solidFill>
                  <a:srgbClr val="000099"/>
                </a:solidFill>
                <a:latin typeface="华文新魏" pitchFamily="2" charset="-122"/>
                <a:ea typeface="华文新魏" pitchFamily="2" charset="-122"/>
              </a:rPr>
              <a:t>	</a:t>
            </a:r>
            <a:r>
              <a:rPr lang="en-US" altLang="zh-CN" sz="2600" dirty="0" err="1">
                <a:solidFill>
                  <a:srgbClr val="000099"/>
                </a:solidFill>
                <a:latin typeface="华文新魏" pitchFamily="2" charset="-122"/>
                <a:ea typeface="华文新魏" pitchFamily="2" charset="-122"/>
              </a:rPr>
              <a:t>ReleaseDC</a:t>
            </a:r>
            <a:r>
              <a:rPr lang="en-US" altLang="zh-CN" sz="2600" dirty="0">
                <a:solidFill>
                  <a:srgbClr val="000099"/>
                </a:solidFill>
                <a:latin typeface="华文新魏" pitchFamily="2" charset="-122"/>
                <a:ea typeface="华文新魏" pitchFamily="2" charset="-122"/>
              </a:rPr>
              <a:t>(</a:t>
            </a:r>
            <a:r>
              <a:rPr lang="en-US" altLang="zh-CN" sz="2600" dirty="0" err="1">
                <a:solidFill>
                  <a:srgbClr val="000099"/>
                </a:solidFill>
                <a:latin typeface="华文新魏" pitchFamily="2" charset="-122"/>
                <a:ea typeface="华文新魏" pitchFamily="2" charset="-122"/>
              </a:rPr>
              <a:t>pDC</a:t>
            </a:r>
            <a:r>
              <a:rPr lang="en-US" altLang="zh-CN" sz="2600" dirty="0">
                <a:solidFill>
                  <a:srgbClr val="000099"/>
                </a:solidFill>
                <a:latin typeface="华文新魏" pitchFamily="2" charset="-122"/>
                <a:ea typeface="华文新魏" pitchFamily="2" charset="-122"/>
              </a:rPr>
              <a:t>);</a:t>
            </a:r>
            <a:endParaRPr lang="en-US" altLang="zh-CN" sz="2400" dirty="0">
              <a:solidFill>
                <a:srgbClr val="000099"/>
              </a:solidFill>
              <a:latin typeface="华文新魏" pitchFamily="2" charset="-122"/>
              <a:ea typeface="华文新魏" pitchFamily="2" charset="-122"/>
            </a:endParaRPr>
          </a:p>
          <a:p>
            <a:pPr eaLnBrk="1" hangingPunct="1">
              <a:spcBef>
                <a:spcPct val="0"/>
              </a:spcBef>
              <a:buClrTx/>
              <a:buSzTx/>
              <a:buFontTx/>
              <a:buNone/>
            </a:pPr>
            <a:r>
              <a:rPr lang="en-US" altLang="zh-CN" sz="2400" dirty="0">
                <a:latin typeface="华文新魏" pitchFamily="2" charset="-122"/>
                <a:ea typeface="华文新魏" pitchFamily="2" charset="-122"/>
              </a:rPr>
              <a:t>	</a:t>
            </a:r>
            <a:r>
              <a:rPr lang="en-US" altLang="zh-CN" sz="2400" dirty="0" err="1">
                <a:latin typeface="华文新魏" pitchFamily="2" charset="-122"/>
                <a:ea typeface="华文新魏" pitchFamily="2" charset="-122"/>
              </a:rPr>
              <a:t>CView</a:t>
            </a:r>
            <a:r>
              <a:rPr lang="en-US" altLang="zh-CN" sz="2400" dirty="0">
                <a:latin typeface="华文新魏" pitchFamily="2" charset="-122"/>
                <a:ea typeface="华文新魏" pitchFamily="2" charset="-122"/>
              </a:rPr>
              <a:t>::</a:t>
            </a:r>
            <a:r>
              <a:rPr lang="en-US" altLang="zh-CN" sz="2400" dirty="0" err="1">
                <a:latin typeface="华文新魏" pitchFamily="2" charset="-122"/>
                <a:ea typeface="华文新魏" pitchFamily="2" charset="-122"/>
              </a:rPr>
              <a:t>OnLButtonDown</a:t>
            </a:r>
            <a:r>
              <a:rPr lang="en-US" altLang="zh-CN" sz="2400" dirty="0">
                <a:latin typeface="华文新魏" pitchFamily="2" charset="-122"/>
                <a:ea typeface="华文新魏" pitchFamily="2" charset="-122"/>
              </a:rPr>
              <a:t>(</a:t>
            </a:r>
            <a:r>
              <a:rPr lang="en-US" altLang="zh-CN" sz="2400" dirty="0" err="1">
                <a:latin typeface="华文新魏" pitchFamily="2" charset="-122"/>
                <a:ea typeface="华文新魏" pitchFamily="2" charset="-122"/>
              </a:rPr>
              <a:t>nFlags</a:t>
            </a:r>
            <a:r>
              <a:rPr lang="en-US" altLang="zh-CN" sz="2400" dirty="0">
                <a:latin typeface="华文新魏" pitchFamily="2" charset="-122"/>
                <a:ea typeface="华文新魏" pitchFamily="2" charset="-122"/>
              </a:rPr>
              <a:t>, point);</a:t>
            </a:r>
          </a:p>
          <a:p>
            <a:pPr eaLnBrk="1" hangingPunct="1">
              <a:spcBef>
                <a:spcPct val="0"/>
              </a:spcBef>
              <a:buClrTx/>
              <a:buSzTx/>
              <a:buFontTx/>
              <a:buNone/>
            </a:pPr>
            <a:r>
              <a:rPr lang="en-US" altLang="zh-CN" sz="2400" dirty="0">
                <a:latin typeface="华文新魏" pitchFamily="2" charset="-122"/>
                <a:ea typeface="华文新魏"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30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3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33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30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3301">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3301">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3301">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33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838200" y="925513"/>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dirty="0">
                <a:solidFill>
                  <a:srgbClr val="0000FF"/>
                </a:solidFill>
                <a:latin typeface="Times New Roman" pitchFamily="18" charset="0"/>
                <a:ea typeface="黑体" pitchFamily="49" charset="-122"/>
              </a:rPr>
              <a:t>MFC</a:t>
            </a:r>
            <a:r>
              <a:rPr kumimoji="0" lang="zh-CN" altLang="en-US" sz="4400" dirty="0">
                <a:solidFill>
                  <a:srgbClr val="0000FF"/>
                </a:solidFill>
                <a:latin typeface="Times New Roman" pitchFamily="18" charset="0"/>
                <a:ea typeface="黑体" pitchFamily="49" charset="-122"/>
              </a:rPr>
              <a:t>消息映射机制</a:t>
            </a:r>
          </a:p>
        </p:txBody>
      </p:sp>
      <p:sp>
        <p:nvSpPr>
          <p:cNvPr id="186371" name="Text Box 3"/>
          <p:cNvSpPr txBox="1">
            <a:spLocks noChangeArrowheads="1"/>
          </p:cNvSpPr>
          <p:nvPr/>
        </p:nvSpPr>
        <p:spPr bwMode="auto">
          <a:xfrm>
            <a:off x="611188" y="1844675"/>
            <a:ext cx="8532812"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indent="-28575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buClr>
                <a:srgbClr val="0000FF"/>
              </a:buClr>
              <a:buSzPct val="70000"/>
              <a:buFont typeface="Wingdings 2" pitchFamily="18" charset="2"/>
              <a:buChar char="³"/>
            </a:pPr>
            <a:r>
              <a:rPr lang="en-US" altLang="zh-CN" sz="2600" b="1">
                <a:latin typeface="Times New Roman" pitchFamily="18" charset="0"/>
              </a:rPr>
              <a:t> </a:t>
            </a:r>
            <a:r>
              <a:rPr lang="zh-CN" altLang="en-US" sz="2600" b="1">
                <a:latin typeface="Times New Roman" pitchFamily="18" charset="0"/>
              </a:rPr>
              <a:t>建立一个消息和函数的对应表，当收到消息时查找表，如果表中有相应的消息，就将消息交给对应的函数处理。</a:t>
            </a:r>
          </a:p>
        </p:txBody>
      </p:sp>
      <p:graphicFrame>
        <p:nvGraphicFramePr>
          <p:cNvPr id="186372" name="Group 4"/>
          <p:cNvGraphicFramePr>
            <a:graphicFrameLocks noGrp="1"/>
          </p:cNvGraphicFramePr>
          <p:nvPr/>
        </p:nvGraphicFramePr>
        <p:xfrm>
          <a:off x="971550" y="3500438"/>
          <a:ext cx="7777163" cy="3048000"/>
        </p:xfrm>
        <a:graphic>
          <a:graphicData uri="http://schemas.openxmlformats.org/drawingml/2006/table">
            <a:tbl>
              <a:tblPr/>
              <a:tblGrid>
                <a:gridCol w="5329238"/>
                <a:gridCol w="2447925"/>
              </a:tblGrid>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消      息</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响应函数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BN_CLICKED(IDC_TEST1_BUTTON)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OnTest1Button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BN_CLICKED(IDC_CLEAR1_BUTTON)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OnClear1Button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BN_CLICKED(IDC_EXIT_BUTTON)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OnExitButton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16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a:ea typeface="宋体" pitchFamily="2" charset="-122"/>
                        </a:rPr>
                        <a:t>……</a:t>
                      </a:r>
                      <a:endParaRPr kumimoji="1" lang="en-US" altLang="zh-CN" sz="2400" b="1" i="0" u="none" strike="noStrike" cap="none" normalizeH="0" baseline="0" smtClean="0">
                        <a:ln>
                          <a:noFill/>
                        </a:ln>
                        <a:solidFill>
                          <a:schemeClr val="tx1"/>
                        </a:solidFill>
                        <a:effectLst/>
                        <a:latin typeface="Verdana" pitchFamily="34" charset="0"/>
                        <a:ea typeface="宋体" pitchFamily="2" charset="-122"/>
                      </a:endParaRPr>
                    </a:p>
                  </a:txBody>
                  <a:tcPr marL="90000" marR="90000" marT="46800" marB="46800" vert="eaVert"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a:ea typeface="宋体" pitchFamily="2" charset="-122"/>
                        </a:rPr>
                        <a:t>……</a:t>
                      </a:r>
                      <a:endParaRPr kumimoji="1" lang="en-US" altLang="zh-CN" sz="2400" b="1" i="0" u="none" strike="noStrike" cap="none" normalizeH="0" baseline="0" smtClean="0">
                        <a:ln>
                          <a:noFill/>
                        </a:ln>
                        <a:solidFill>
                          <a:schemeClr val="tx1"/>
                        </a:solidFill>
                        <a:effectLst/>
                        <a:latin typeface="Verdana" pitchFamily="34" charset="0"/>
                        <a:ea typeface="宋体" pitchFamily="2" charset="-122"/>
                      </a:endParaRPr>
                    </a:p>
                  </a:txBody>
                  <a:tcPr marL="90000" marR="90000" marT="46800" marB="46800" vert="eaVert"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86392" name="Rectangle 24"/>
          <p:cNvSpPr>
            <a:spLocks noChangeArrowheads="1"/>
          </p:cNvSpPr>
          <p:nvPr/>
        </p:nvSpPr>
        <p:spPr bwMode="auto">
          <a:xfrm>
            <a:off x="4500563" y="260350"/>
            <a:ext cx="1368425" cy="576263"/>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b="1">
                <a:effectLst>
                  <a:outerShdw blurRad="38100" dist="38100" dir="2700000" algn="tl">
                    <a:srgbClr val="FFFFFF"/>
                  </a:outerShdw>
                </a:effectLst>
                <a:latin typeface="Times New Roman" pitchFamily="18" charset="0"/>
                <a:ea typeface="宋体" pitchFamily="2" charset="-122"/>
              </a:rPr>
              <a:t>消息</a:t>
            </a:r>
          </a:p>
        </p:txBody>
      </p:sp>
      <p:sp>
        <p:nvSpPr>
          <p:cNvPr id="186393"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a:effectLst>
                  <a:outerShdw blurRad="38100" dist="38100" dir="2700000" algn="tl">
                    <a:srgbClr val="C0C0C0"/>
                  </a:outerShdw>
                </a:effectLst>
                <a:latin typeface="Times New Roman" pitchFamily="18" charset="0"/>
                <a:ea typeface="宋体" pitchFamily="2" charset="-122"/>
              </a:rPr>
              <a:t>函数</a:t>
            </a:r>
          </a:p>
        </p:txBody>
      </p:sp>
      <p:sp>
        <p:nvSpPr>
          <p:cNvPr id="186394"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94"/>
                                        </p:tgtEl>
                                        <p:attrNameLst>
                                          <p:attrName>style.visibility</p:attrName>
                                        </p:attrNameLst>
                                      </p:cBhvr>
                                      <p:to>
                                        <p:strVal val="visible"/>
                                      </p:to>
                                    </p:set>
                                    <p:animEffect transition="in" filter="wipe(left)">
                                      <p:cBhvr>
                                        <p:cTn id="11" dur="500"/>
                                        <p:tgtEl>
                                          <p:spTgt spid="186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639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86371">
                                            <p:txEl>
                                              <p:pRg st="0" end="0"/>
                                            </p:txEl>
                                          </p:spTgt>
                                        </p:tgtEl>
                                        <p:attrNameLst>
                                          <p:attrName>style.visibility</p:attrName>
                                        </p:attrNameLst>
                                      </p:cBhvr>
                                      <p:to>
                                        <p:strVal val="visible"/>
                                      </p:to>
                                    </p:set>
                                    <p:anim calcmode="lin" valueType="num">
                                      <p:cBhvr additive="base">
                                        <p:cTn id="20"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86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P spid="186392" grpId="0" animBg="1"/>
      <p:bldP spid="186393" grpId="0"/>
      <p:bldP spid="1863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27088" y="908050"/>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MFC</a:t>
            </a:r>
            <a:r>
              <a:rPr kumimoji="0" lang="zh-CN" altLang="en-US" sz="4400">
                <a:solidFill>
                  <a:srgbClr val="0000FF"/>
                </a:solidFill>
                <a:latin typeface="Times New Roman" pitchFamily="18" charset="0"/>
                <a:ea typeface="黑体" pitchFamily="49" charset="-122"/>
              </a:rPr>
              <a:t>消息映射机制</a:t>
            </a:r>
          </a:p>
        </p:txBody>
      </p:sp>
      <p:sp>
        <p:nvSpPr>
          <p:cNvPr id="150531" name="Text Box 3"/>
          <p:cNvSpPr txBox="1">
            <a:spLocks noChangeArrowheads="1"/>
          </p:cNvSpPr>
          <p:nvPr/>
        </p:nvSpPr>
        <p:spPr bwMode="auto">
          <a:xfrm>
            <a:off x="611188" y="1844675"/>
            <a:ext cx="8532812"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indent="-28575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25000"/>
              </a:spcBef>
              <a:buClr>
                <a:srgbClr val="0000FF"/>
              </a:buClr>
              <a:buSzPct val="70000"/>
              <a:buFont typeface="Wingdings 2" pitchFamily="18" charset="2"/>
              <a:buChar char="³"/>
            </a:pPr>
            <a:r>
              <a:rPr lang="en-US" altLang="zh-CN" sz="2600" b="1" dirty="0">
                <a:latin typeface="Times New Roman" pitchFamily="18" charset="0"/>
              </a:rPr>
              <a:t> </a:t>
            </a:r>
            <a:r>
              <a:rPr lang="zh-CN" altLang="en-US" sz="2600" b="1" dirty="0">
                <a:latin typeface="Times New Roman" pitchFamily="18" charset="0"/>
              </a:rPr>
              <a:t>从鼠标单击操作到</a:t>
            </a:r>
            <a:r>
              <a:rPr lang="en-US" altLang="zh-CN" sz="2600" b="1" dirty="0">
                <a:latin typeface="Times New Roman" pitchFamily="18" charset="0"/>
              </a:rPr>
              <a:t>Windows</a:t>
            </a:r>
            <a:r>
              <a:rPr lang="zh-CN" altLang="en-US" sz="2600" b="1" dirty="0">
                <a:latin typeface="Times New Roman" pitchFamily="18" charset="0"/>
              </a:rPr>
              <a:t>应用程序作出相应的反应经历以下步骤：</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1</a:t>
            </a:r>
            <a:r>
              <a:rPr lang="zh-CN" altLang="en-US" sz="2600" b="1" dirty="0">
                <a:latin typeface="Times New Roman" pitchFamily="18" charset="0"/>
              </a:rPr>
              <a:t>、用户单击鼠标；</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2</a:t>
            </a:r>
            <a:r>
              <a:rPr lang="zh-CN" altLang="en-US" sz="2600" b="1" dirty="0">
                <a:latin typeface="Times New Roman" pitchFamily="18" charset="0"/>
              </a:rPr>
              <a:t>、产生相应的消息；</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3</a:t>
            </a:r>
            <a:r>
              <a:rPr lang="zh-CN" altLang="en-US" sz="2600" b="1" dirty="0">
                <a:latin typeface="Times New Roman" pitchFamily="18" charset="0"/>
              </a:rPr>
              <a:t>、在消息映射表中查找是否有相应的消息处理函数，如果没有，则不理会该消息，如果有，进行第</a:t>
            </a:r>
            <a:r>
              <a:rPr lang="en-US" altLang="zh-CN" sz="2600" b="1" dirty="0">
                <a:latin typeface="Times New Roman" pitchFamily="18" charset="0"/>
              </a:rPr>
              <a:t>4</a:t>
            </a:r>
            <a:r>
              <a:rPr lang="zh-CN" altLang="en-US" sz="2600" b="1" dirty="0">
                <a:latin typeface="Times New Roman" pitchFamily="18" charset="0"/>
              </a:rPr>
              <a:t>步；</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4</a:t>
            </a:r>
            <a:r>
              <a:rPr lang="zh-CN" altLang="en-US" sz="2600" b="1" dirty="0">
                <a:latin typeface="Times New Roman" pitchFamily="18" charset="0"/>
              </a:rPr>
              <a:t>、调用消息处理函数进行相应的处理。</a:t>
            </a:r>
          </a:p>
        </p:txBody>
      </p:sp>
      <p:sp>
        <p:nvSpPr>
          <p:cNvPr id="150552" name="Rectangle 24"/>
          <p:cNvSpPr>
            <a:spLocks noChangeArrowheads="1"/>
          </p:cNvSpPr>
          <p:nvPr/>
        </p:nvSpPr>
        <p:spPr bwMode="auto">
          <a:xfrm>
            <a:off x="4500563" y="260350"/>
            <a:ext cx="1368425" cy="576263"/>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b="1">
                <a:effectLst>
                  <a:outerShdw blurRad="38100" dist="38100" dir="2700000" algn="tl">
                    <a:srgbClr val="FFFFFF"/>
                  </a:outerShdw>
                </a:effectLst>
                <a:latin typeface="Times New Roman" pitchFamily="18" charset="0"/>
                <a:ea typeface="宋体" pitchFamily="2" charset="-122"/>
              </a:rPr>
              <a:t>消息</a:t>
            </a:r>
          </a:p>
        </p:txBody>
      </p:sp>
      <p:sp>
        <p:nvSpPr>
          <p:cNvPr id="150553"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a:effectLst>
                  <a:outerShdw blurRad="38100" dist="38100" dir="2700000" algn="tl">
                    <a:srgbClr val="C0C0C0"/>
                  </a:outerShdw>
                </a:effectLst>
                <a:latin typeface="Times New Roman" pitchFamily="18" charset="0"/>
                <a:ea typeface="宋体" pitchFamily="2" charset="-122"/>
              </a:rPr>
              <a:t>函数</a:t>
            </a:r>
          </a:p>
        </p:txBody>
      </p:sp>
      <p:sp>
        <p:nvSpPr>
          <p:cNvPr id="36870"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838200" y="925513"/>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MFC</a:t>
            </a:r>
            <a:r>
              <a:rPr kumimoji="0" lang="zh-CN" altLang="en-US" sz="4400">
                <a:solidFill>
                  <a:srgbClr val="0000FF"/>
                </a:solidFill>
                <a:latin typeface="Times New Roman" pitchFamily="18" charset="0"/>
                <a:ea typeface="黑体" pitchFamily="49" charset="-122"/>
              </a:rPr>
              <a:t>消息映射机制</a:t>
            </a:r>
          </a:p>
        </p:txBody>
      </p:sp>
      <p:sp>
        <p:nvSpPr>
          <p:cNvPr id="151555" name="Text Box 3"/>
          <p:cNvSpPr txBox="1">
            <a:spLocks noChangeArrowheads="1"/>
          </p:cNvSpPr>
          <p:nvPr/>
        </p:nvSpPr>
        <p:spPr bwMode="auto">
          <a:xfrm>
            <a:off x="611188" y="1893888"/>
            <a:ext cx="8532812" cy="48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600" b="1">
                <a:latin typeface="Times New Roman" pitchFamily="18" charset="0"/>
              </a:rPr>
              <a:t> </a:t>
            </a:r>
            <a:r>
              <a:rPr lang="zh-CN" altLang="en-US" sz="2600" b="1">
                <a:latin typeface="Times New Roman" pitchFamily="18" charset="0"/>
              </a:rPr>
              <a:t>添加消息处理函数时，源代码会发生</a:t>
            </a:r>
            <a:r>
              <a:rPr lang="en-US" altLang="zh-CN" sz="2600" b="1">
                <a:latin typeface="Times New Roman" pitchFamily="18" charset="0"/>
              </a:rPr>
              <a:t>3</a:t>
            </a:r>
            <a:r>
              <a:rPr lang="zh-CN" altLang="en-US" sz="2600" b="1">
                <a:latin typeface="Times New Roman" pitchFamily="18" charset="0"/>
              </a:rPr>
              <a:t>个方面的变化：</a:t>
            </a:r>
          </a:p>
          <a:p>
            <a:pPr lvl="1" eaLnBrk="1" hangingPunct="1">
              <a:lnSpc>
                <a:spcPct val="120000"/>
              </a:lnSpc>
              <a:spcBef>
                <a:spcPct val="30000"/>
              </a:spcBef>
              <a:buClr>
                <a:schemeClr val="tx1"/>
              </a:buClr>
              <a:buSzPct val="50000"/>
              <a:buFont typeface="Wingdings" pitchFamily="2" charset="2"/>
              <a:buChar char="l"/>
            </a:pPr>
            <a:r>
              <a:rPr lang="zh-CN" altLang="en-US" sz="2600" b="1">
                <a:latin typeface="Times New Roman" pitchFamily="18" charset="0"/>
              </a:rPr>
              <a:t>  新增了消息处理函数的定义；</a:t>
            </a:r>
          </a:p>
          <a:p>
            <a:pPr lvl="1" eaLnBrk="1" hangingPunct="1">
              <a:lnSpc>
                <a:spcPct val="120000"/>
              </a:lnSpc>
              <a:spcBef>
                <a:spcPct val="30000"/>
              </a:spcBef>
              <a:buClr>
                <a:schemeClr val="tx1"/>
              </a:buClr>
              <a:buSzPct val="50000"/>
              <a:buFont typeface="Wingdings" pitchFamily="2" charset="2"/>
              <a:buNone/>
            </a:pPr>
            <a:r>
              <a:rPr lang="zh-CN" altLang="en-US" sz="2200" b="1">
                <a:latin typeface="Times New Roman" pitchFamily="18" charset="0"/>
              </a:rPr>
              <a:t>（</a:t>
            </a:r>
            <a:r>
              <a:rPr lang="en-US" altLang="zh-CN" sz="2200" b="1">
                <a:latin typeface="Times New Roman" pitchFamily="18" charset="0"/>
              </a:rPr>
              <a:t>.h</a:t>
            </a:r>
            <a:r>
              <a:rPr lang="zh-CN" altLang="en-US" sz="2200" b="1">
                <a:latin typeface="Times New Roman" pitchFamily="18" charset="0"/>
              </a:rPr>
              <a:t>文件  两个</a:t>
            </a:r>
            <a:r>
              <a:rPr lang="en-US" altLang="zh-CN" sz="2200" b="1">
                <a:latin typeface="Times New Roman" pitchFamily="18" charset="0"/>
              </a:rPr>
              <a:t>AFX_MSG</a:t>
            </a:r>
            <a:r>
              <a:rPr lang="zh-CN" altLang="en-US" sz="2200" b="1">
                <a:latin typeface="Times New Roman" pitchFamily="18" charset="0"/>
              </a:rPr>
              <a:t>注释宏之间）</a:t>
            </a:r>
          </a:p>
          <a:p>
            <a:pPr lvl="1" eaLnBrk="1" hangingPunct="1">
              <a:lnSpc>
                <a:spcPct val="120000"/>
              </a:lnSpc>
              <a:spcBef>
                <a:spcPct val="30000"/>
              </a:spcBef>
              <a:buClr>
                <a:schemeClr val="tx1"/>
              </a:buClr>
              <a:buSzPct val="50000"/>
              <a:buFont typeface="Wingdings" pitchFamily="2" charset="2"/>
              <a:buChar char="l"/>
            </a:pPr>
            <a:r>
              <a:rPr lang="zh-CN" altLang="en-US" sz="2600" b="1">
                <a:latin typeface="Times New Roman" pitchFamily="18" charset="0"/>
              </a:rPr>
              <a:t>  新增了消息处理函数的实现；</a:t>
            </a:r>
          </a:p>
          <a:p>
            <a:pPr lvl="1" eaLnBrk="1" hangingPunct="1">
              <a:lnSpc>
                <a:spcPct val="120000"/>
              </a:lnSpc>
              <a:spcBef>
                <a:spcPct val="30000"/>
              </a:spcBef>
              <a:buClr>
                <a:schemeClr val="tx1"/>
              </a:buClr>
              <a:buSzPct val="50000"/>
              <a:buFont typeface="Wingdings" pitchFamily="2" charset="2"/>
              <a:buNone/>
            </a:pPr>
            <a:r>
              <a:rPr lang="zh-CN" altLang="en-US" sz="2600" b="1">
                <a:latin typeface="Times New Roman" pitchFamily="18" charset="0"/>
              </a:rPr>
              <a:t> </a:t>
            </a:r>
            <a:r>
              <a:rPr lang="zh-CN" altLang="en-US" sz="2200" b="1">
                <a:latin typeface="Times New Roman" pitchFamily="18" charset="0"/>
              </a:rPr>
              <a:t>（</a:t>
            </a:r>
            <a:r>
              <a:rPr lang="en-US" altLang="zh-CN" sz="2200" b="1">
                <a:latin typeface="Times New Roman" pitchFamily="18" charset="0"/>
              </a:rPr>
              <a:t>.cpp</a:t>
            </a:r>
            <a:r>
              <a:rPr lang="zh-CN" altLang="en-US" sz="2200" b="1">
                <a:latin typeface="Times New Roman" pitchFamily="18" charset="0"/>
              </a:rPr>
              <a:t>文件</a:t>
            </a:r>
            <a:r>
              <a:rPr lang="en-US" altLang="zh-CN" sz="2200" b="1">
                <a:latin typeface="Times New Roman" pitchFamily="18" charset="0"/>
              </a:rPr>
              <a:t>)</a:t>
            </a:r>
          </a:p>
          <a:p>
            <a:pPr lvl="1" eaLnBrk="1" hangingPunct="1">
              <a:lnSpc>
                <a:spcPct val="120000"/>
              </a:lnSpc>
              <a:spcBef>
                <a:spcPct val="30000"/>
              </a:spcBef>
              <a:buClr>
                <a:schemeClr val="tx1"/>
              </a:buClr>
              <a:buSzPct val="50000"/>
              <a:buFont typeface="Wingdings" pitchFamily="2" charset="2"/>
              <a:buChar char="l"/>
            </a:pPr>
            <a:r>
              <a:rPr lang="en-US" altLang="zh-CN" sz="2600" b="1">
                <a:latin typeface="Times New Roman" pitchFamily="18" charset="0"/>
              </a:rPr>
              <a:t>  </a:t>
            </a:r>
            <a:r>
              <a:rPr lang="zh-CN" altLang="en-US" sz="2600" b="1">
                <a:latin typeface="Times New Roman" pitchFamily="18" charset="0"/>
              </a:rPr>
              <a:t>在消息映射表中登记。</a:t>
            </a:r>
          </a:p>
          <a:p>
            <a:pPr lvl="1" eaLnBrk="1" hangingPunct="1">
              <a:lnSpc>
                <a:spcPct val="120000"/>
              </a:lnSpc>
              <a:spcBef>
                <a:spcPct val="30000"/>
              </a:spcBef>
              <a:buClr>
                <a:schemeClr val="tx1"/>
              </a:buClr>
              <a:buSzPct val="50000"/>
              <a:buFont typeface="Wingdings" pitchFamily="2" charset="2"/>
              <a:buNone/>
            </a:pPr>
            <a:r>
              <a:rPr lang="zh-CN" altLang="en-US" sz="2200" b="1">
                <a:latin typeface="Times New Roman" pitchFamily="18" charset="0"/>
              </a:rPr>
              <a:t>（</a:t>
            </a:r>
            <a:r>
              <a:rPr lang="en-US" altLang="zh-CN" sz="2200" b="1">
                <a:latin typeface="Times New Roman" pitchFamily="18" charset="0"/>
              </a:rPr>
              <a:t>.cpp</a:t>
            </a:r>
            <a:r>
              <a:rPr lang="zh-CN" altLang="en-US" sz="2200" b="1">
                <a:latin typeface="Times New Roman" pitchFamily="18" charset="0"/>
              </a:rPr>
              <a:t>文件 </a:t>
            </a:r>
            <a:r>
              <a:rPr lang="en-US" altLang="zh-CN" sz="2200" b="1">
                <a:latin typeface="Times New Roman" pitchFamily="18" charset="0"/>
              </a:rPr>
              <a:t>BEGIN_MESSAGE_MAP</a:t>
            </a:r>
            <a:r>
              <a:rPr lang="zh-CN" altLang="en-US" sz="2200" b="1">
                <a:latin typeface="Times New Roman" pitchFamily="18" charset="0"/>
              </a:rPr>
              <a:t>和</a:t>
            </a:r>
            <a:r>
              <a:rPr lang="en-US" altLang="zh-CN" sz="2200" b="1">
                <a:latin typeface="Times New Roman" pitchFamily="18" charset="0"/>
              </a:rPr>
              <a:t>END_MESSAGE_MAP</a:t>
            </a:r>
            <a:r>
              <a:rPr lang="zh-CN" altLang="en-US" sz="2200" b="1">
                <a:latin typeface="Times New Roman" pitchFamily="18" charset="0"/>
              </a:rPr>
              <a:t>之间</a:t>
            </a:r>
            <a:r>
              <a:rPr lang="en-US" altLang="zh-CN" sz="2200" b="1">
                <a:latin typeface="Times New Roman" pitchFamily="18" charset="0"/>
              </a:rPr>
              <a:t>)</a:t>
            </a:r>
          </a:p>
          <a:p>
            <a:pPr lvl="1" eaLnBrk="1" hangingPunct="1">
              <a:lnSpc>
                <a:spcPct val="120000"/>
              </a:lnSpc>
              <a:spcBef>
                <a:spcPct val="30000"/>
              </a:spcBef>
              <a:buClr>
                <a:schemeClr val="tx1"/>
              </a:buClr>
              <a:buSzPct val="50000"/>
              <a:buFont typeface="Wingdings" pitchFamily="2" charset="2"/>
              <a:buChar char="l"/>
            </a:pPr>
            <a:endParaRPr lang="en-US" altLang="zh-CN" sz="22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 calcmode="lin" valueType="num">
                                      <p:cBhvr additive="base">
                                        <p:cTn id="17"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anim calcmode="lin" valueType="num">
                                      <p:cBhvr additive="base">
                                        <p:cTn id="23"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15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 calcmode="lin" valueType="num">
                                      <p:cBhvr additive="base">
                                        <p:cTn id="27"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1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1555">
                                            <p:txEl>
                                              <p:pRg st="5" end="5"/>
                                            </p:txEl>
                                          </p:spTgt>
                                        </p:tgtEl>
                                        <p:attrNameLst>
                                          <p:attrName>style.visibility</p:attrName>
                                        </p:attrNameLst>
                                      </p:cBhvr>
                                      <p:to>
                                        <p:strVal val="visible"/>
                                      </p:to>
                                    </p:set>
                                    <p:anim calcmode="lin" valueType="num">
                                      <p:cBhvr additive="base">
                                        <p:cTn id="33" dur="500" fill="hold"/>
                                        <p:tgtEl>
                                          <p:spTgt spid="15155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155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 calcmode="lin" valueType="num">
                                      <p:cBhvr additive="base">
                                        <p:cTn id="37" dur="500" fill="hold"/>
                                        <p:tgtEl>
                                          <p:spTgt spid="15155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1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8200" y="925513"/>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smtClean="0">
                <a:solidFill>
                  <a:srgbClr val="0000FF"/>
                </a:solidFill>
                <a:latin typeface="Times New Roman" pitchFamily="18" charset="0"/>
                <a:ea typeface="黑体" pitchFamily="49" charset="-122"/>
              </a:rPr>
              <a:t>小  结</a:t>
            </a:r>
            <a:endParaRPr kumimoji="0" lang="zh-CN" altLang="en-US" sz="4400" dirty="0">
              <a:solidFill>
                <a:srgbClr val="0000FF"/>
              </a:solidFill>
              <a:latin typeface="Times New Roman" pitchFamily="18" charset="0"/>
              <a:ea typeface="黑体" pitchFamily="49" charset="-122"/>
            </a:endParaRPr>
          </a:p>
        </p:txBody>
      </p:sp>
      <p:sp>
        <p:nvSpPr>
          <p:cNvPr id="3" name="Text Box 3"/>
          <p:cNvSpPr txBox="1">
            <a:spLocks noChangeArrowheads="1"/>
          </p:cNvSpPr>
          <p:nvPr/>
        </p:nvSpPr>
        <p:spPr bwMode="auto">
          <a:xfrm>
            <a:off x="791716" y="2031694"/>
            <a:ext cx="6516588" cy="13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indent="-28575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25000"/>
              </a:spcBef>
              <a:buClr>
                <a:srgbClr val="0000FF"/>
              </a:buClr>
              <a:buSzPct val="70000"/>
              <a:buFont typeface="Wingdings 2" pitchFamily="18" charset="2"/>
              <a:buChar char="³"/>
            </a:pPr>
            <a:r>
              <a:rPr lang="en-US" altLang="zh-CN" b="1" dirty="0">
                <a:latin typeface="Times New Roman" pitchFamily="18" charset="0"/>
              </a:rPr>
              <a:t> </a:t>
            </a:r>
            <a:r>
              <a:rPr lang="en-US" altLang="zh-CN" b="1" dirty="0" smtClean="0">
                <a:latin typeface="Times New Roman" pitchFamily="18" charset="0"/>
              </a:rPr>
              <a:t>Windows</a:t>
            </a:r>
            <a:r>
              <a:rPr lang="zh-CN" altLang="en-US" b="1" dirty="0" smtClean="0">
                <a:latin typeface="Times New Roman" pitchFamily="18" charset="0"/>
              </a:rPr>
              <a:t>程序的特点</a:t>
            </a:r>
            <a:endParaRPr lang="en-US" altLang="zh-CN" b="1" dirty="0" smtClean="0">
              <a:latin typeface="Times New Roman" pitchFamily="18" charset="0"/>
            </a:endParaRPr>
          </a:p>
          <a:p>
            <a:pPr eaLnBrk="1" hangingPunct="1">
              <a:lnSpc>
                <a:spcPct val="120000"/>
              </a:lnSpc>
              <a:spcBef>
                <a:spcPct val="25000"/>
              </a:spcBef>
              <a:buClr>
                <a:srgbClr val="0000FF"/>
              </a:buClr>
              <a:buSzPct val="70000"/>
              <a:buFont typeface="Wingdings 2" pitchFamily="18" charset="2"/>
              <a:buChar char="³"/>
            </a:pPr>
            <a:r>
              <a:rPr lang="en-US" altLang="zh-CN" b="1" dirty="0" smtClean="0">
                <a:latin typeface="Times New Roman" pitchFamily="18" charset="0"/>
              </a:rPr>
              <a:t> Windows</a:t>
            </a:r>
            <a:r>
              <a:rPr lang="zh-CN" altLang="en-US" b="1" dirty="0" smtClean="0">
                <a:latin typeface="Times New Roman" pitchFamily="18" charset="0"/>
              </a:rPr>
              <a:t>程序的编写</a:t>
            </a:r>
            <a:endParaRPr lang="zh-CN" altLang="en-US" b="1" dirty="0">
              <a:latin typeface="Times New Roman" pitchFamily="18" charset="0"/>
            </a:endParaRPr>
          </a:p>
        </p:txBody>
      </p:sp>
    </p:spTree>
    <p:extLst>
      <p:ext uri="{BB962C8B-B14F-4D97-AF65-F5344CB8AC3E}">
        <p14:creationId xmlns:p14="http://schemas.microsoft.com/office/powerpoint/2010/main" val="24241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2925" y="3478213"/>
            <a:ext cx="2746375"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765175"/>
            <a:ext cx="3830637" cy="208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3449638"/>
            <a:ext cx="3808413" cy="187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781050"/>
            <a:ext cx="3552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573463"/>
            <a:ext cx="421005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3"/>
          <p:cNvSpPr>
            <a:spLocks noChangeArrowheads="1"/>
          </p:cNvSpPr>
          <p:nvPr/>
        </p:nvSpPr>
        <p:spPr bwMode="auto">
          <a:xfrm>
            <a:off x="871538" y="709613"/>
            <a:ext cx="22526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5400">
                <a:solidFill>
                  <a:srgbClr val="0000FF"/>
                </a:solidFill>
                <a:latin typeface="黑体" pitchFamily="49" charset="-122"/>
                <a:ea typeface="黑体" pitchFamily="49" charset="-122"/>
              </a:rPr>
              <a:t>窗 口</a:t>
            </a:r>
          </a:p>
        </p:txBody>
      </p:sp>
      <p:sp>
        <p:nvSpPr>
          <p:cNvPr id="134148" name="Text Box 4"/>
          <p:cNvSpPr txBox="1">
            <a:spLocks noChangeArrowheads="1"/>
          </p:cNvSpPr>
          <p:nvPr/>
        </p:nvSpPr>
        <p:spPr bwMode="auto">
          <a:xfrm>
            <a:off x="1187450" y="35242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标题栏</a:t>
            </a:r>
          </a:p>
        </p:txBody>
      </p:sp>
      <p:sp>
        <p:nvSpPr>
          <p:cNvPr id="134149" name="Line 5"/>
          <p:cNvSpPr>
            <a:spLocks noChangeShapeType="1"/>
          </p:cNvSpPr>
          <p:nvPr/>
        </p:nvSpPr>
        <p:spPr bwMode="auto">
          <a:xfrm>
            <a:off x="5084763" y="3941763"/>
            <a:ext cx="18002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0" name="Text Box 6"/>
          <p:cNvSpPr txBox="1">
            <a:spLocks noChangeArrowheads="1"/>
          </p:cNvSpPr>
          <p:nvPr/>
        </p:nvSpPr>
        <p:spPr bwMode="auto">
          <a:xfrm>
            <a:off x="6818313" y="374015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菜单栏</a:t>
            </a:r>
          </a:p>
        </p:txBody>
      </p:sp>
      <p:sp>
        <p:nvSpPr>
          <p:cNvPr id="134151" name="Line 7"/>
          <p:cNvSpPr>
            <a:spLocks noChangeShapeType="1"/>
          </p:cNvSpPr>
          <p:nvPr/>
        </p:nvSpPr>
        <p:spPr bwMode="auto">
          <a:xfrm>
            <a:off x="6562725" y="4835525"/>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2" name="Text Box 8"/>
          <p:cNvSpPr txBox="1">
            <a:spLocks noChangeArrowheads="1"/>
          </p:cNvSpPr>
          <p:nvPr/>
        </p:nvSpPr>
        <p:spPr bwMode="auto">
          <a:xfrm>
            <a:off x="7593013" y="4652963"/>
            <a:ext cx="1550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垂直滚动条</a:t>
            </a:r>
          </a:p>
        </p:txBody>
      </p:sp>
      <p:sp>
        <p:nvSpPr>
          <p:cNvPr id="134153" name="Text Box 9"/>
          <p:cNvSpPr txBox="1">
            <a:spLocks noChangeArrowheads="1"/>
          </p:cNvSpPr>
          <p:nvPr/>
        </p:nvSpPr>
        <p:spPr bwMode="auto">
          <a:xfrm>
            <a:off x="4211638" y="6437313"/>
            <a:ext cx="1827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水平滚动条</a:t>
            </a:r>
          </a:p>
        </p:txBody>
      </p:sp>
      <p:sp>
        <p:nvSpPr>
          <p:cNvPr id="134154" name="Line 10"/>
          <p:cNvSpPr>
            <a:spLocks noChangeShapeType="1"/>
          </p:cNvSpPr>
          <p:nvPr/>
        </p:nvSpPr>
        <p:spPr bwMode="auto">
          <a:xfrm>
            <a:off x="5992813" y="5405438"/>
            <a:ext cx="1143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5" name="Text Box 11"/>
          <p:cNvSpPr txBox="1">
            <a:spLocks noChangeArrowheads="1"/>
          </p:cNvSpPr>
          <p:nvPr/>
        </p:nvSpPr>
        <p:spPr bwMode="auto">
          <a:xfrm>
            <a:off x="7092950" y="5253038"/>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客户区</a:t>
            </a:r>
          </a:p>
        </p:txBody>
      </p:sp>
      <p:sp>
        <p:nvSpPr>
          <p:cNvPr id="134156" name="Line 12"/>
          <p:cNvSpPr>
            <a:spLocks noChangeShapeType="1"/>
          </p:cNvSpPr>
          <p:nvPr/>
        </p:nvSpPr>
        <p:spPr bwMode="auto">
          <a:xfrm>
            <a:off x="6300788" y="6165850"/>
            <a:ext cx="1143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7" name="Text Box 13"/>
          <p:cNvSpPr txBox="1">
            <a:spLocks noChangeArrowheads="1"/>
          </p:cNvSpPr>
          <p:nvPr/>
        </p:nvSpPr>
        <p:spPr bwMode="auto">
          <a:xfrm>
            <a:off x="7389813" y="59721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状态栏</a:t>
            </a:r>
          </a:p>
        </p:txBody>
      </p:sp>
      <p:sp>
        <p:nvSpPr>
          <p:cNvPr id="134158" name="Line 14"/>
          <p:cNvSpPr>
            <a:spLocks noChangeShapeType="1"/>
          </p:cNvSpPr>
          <p:nvPr/>
        </p:nvSpPr>
        <p:spPr bwMode="auto">
          <a:xfrm>
            <a:off x="4716463" y="5937250"/>
            <a:ext cx="0" cy="520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9" name="Line 15"/>
          <p:cNvSpPr>
            <a:spLocks noChangeShapeType="1"/>
          </p:cNvSpPr>
          <p:nvPr/>
        </p:nvSpPr>
        <p:spPr bwMode="auto">
          <a:xfrm>
            <a:off x="1792288" y="550545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60" name="Text Box 16"/>
          <p:cNvSpPr txBox="1">
            <a:spLocks noChangeArrowheads="1"/>
          </p:cNvSpPr>
          <p:nvPr/>
        </p:nvSpPr>
        <p:spPr bwMode="auto">
          <a:xfrm>
            <a:off x="827088" y="5324475"/>
            <a:ext cx="1130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可调边框</a:t>
            </a:r>
          </a:p>
        </p:txBody>
      </p:sp>
      <p:sp>
        <p:nvSpPr>
          <p:cNvPr id="134161" name="Line 17"/>
          <p:cNvSpPr>
            <a:spLocks noChangeShapeType="1"/>
          </p:cNvSpPr>
          <p:nvPr/>
        </p:nvSpPr>
        <p:spPr bwMode="auto">
          <a:xfrm>
            <a:off x="1908175" y="3716338"/>
            <a:ext cx="54133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34162" name="Picture 18" descr="NQ[JAU90}D4P1S5JE(E0M~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860800"/>
            <a:ext cx="17018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63" name="Line 19"/>
          <p:cNvSpPr>
            <a:spLocks noChangeShapeType="1"/>
          </p:cNvSpPr>
          <p:nvPr/>
        </p:nvSpPr>
        <p:spPr bwMode="auto">
          <a:xfrm>
            <a:off x="1792288" y="4618038"/>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64" name="Text Box 20"/>
          <p:cNvSpPr txBox="1">
            <a:spLocks noChangeArrowheads="1"/>
          </p:cNvSpPr>
          <p:nvPr/>
        </p:nvSpPr>
        <p:spPr bwMode="auto">
          <a:xfrm>
            <a:off x="895350" y="4437063"/>
            <a:ext cx="1130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1600" b="1"/>
              <a:t>系统菜单</a:t>
            </a:r>
          </a:p>
        </p:txBody>
      </p:sp>
      <p:sp>
        <p:nvSpPr>
          <p:cNvPr id="134166" name="Text Box 22"/>
          <p:cNvSpPr txBox="1">
            <a:spLocks noChangeArrowheads="1"/>
          </p:cNvSpPr>
          <p:nvPr/>
        </p:nvSpPr>
        <p:spPr bwMode="auto">
          <a:xfrm>
            <a:off x="827088" y="1773238"/>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10000"/>
              </a:lnSpc>
              <a:spcBef>
                <a:spcPct val="10000"/>
              </a:spcBef>
              <a:buClrTx/>
              <a:buSzTx/>
              <a:buFontTx/>
              <a:buNone/>
            </a:pPr>
            <a:r>
              <a:rPr kumimoji="0" lang="zh-CN" altLang="en-US" sz="2600" b="1">
                <a:latin typeface="Times New Roman" pitchFamily="18" charset="0"/>
                <a:ea typeface="楷体_GB2312" pitchFamily="49" charset="-122"/>
              </a:rPr>
              <a:t>窗口是屏幕上的一块区域，利用它取得用户的输入，显示程序的输出。</a:t>
            </a:r>
          </a:p>
          <a:p>
            <a:pPr eaLnBrk="1" hangingPunct="1">
              <a:lnSpc>
                <a:spcPct val="110000"/>
              </a:lnSpc>
              <a:spcBef>
                <a:spcPct val="10000"/>
              </a:spcBef>
              <a:buClrTx/>
              <a:buSzTx/>
              <a:buFontTx/>
              <a:buNone/>
            </a:pPr>
            <a:r>
              <a:rPr kumimoji="0" lang="zh-CN" altLang="en-US" sz="2600" b="1">
                <a:latin typeface="Times New Roman" pitchFamily="18" charset="0"/>
                <a:ea typeface="楷体_GB2312" pitchFamily="49" charset="-122"/>
              </a:rPr>
              <a:t>每一个</a:t>
            </a:r>
            <a:r>
              <a:rPr kumimoji="0" lang="en-US" altLang="zh-CN" sz="2600" b="1">
                <a:latin typeface="Times New Roman" pitchFamily="18" charset="0"/>
                <a:ea typeface="楷体_GB2312" pitchFamily="49" charset="-122"/>
              </a:rPr>
              <a:t>Windows</a:t>
            </a:r>
            <a:r>
              <a:rPr kumimoji="0" lang="zh-CN" altLang="en-US" sz="2600" b="1">
                <a:latin typeface="Times New Roman" pitchFamily="18" charset="0"/>
                <a:ea typeface="楷体_GB2312" pitchFamily="49" charset="-122"/>
              </a:rPr>
              <a:t>程序至少要创建一个窗口</a:t>
            </a:r>
            <a:r>
              <a:rPr kumimoji="0" lang="en-US" altLang="zh-CN" sz="2600" b="1">
                <a:latin typeface="Times New Roman" pitchFamily="18" charset="0"/>
                <a:ea typeface="楷体_GB2312" pitchFamily="49" charset="-122"/>
              </a:rPr>
              <a:t>——</a:t>
            </a:r>
            <a:r>
              <a:rPr kumimoji="0" lang="zh-CN" altLang="en-US" sz="2600" b="1">
                <a:latin typeface="Times New Roman" pitchFamily="18" charset="0"/>
                <a:ea typeface="楷体_GB2312" pitchFamily="49" charset="-122"/>
              </a:rPr>
              <a:t>主窗口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166">
                                            <p:txEl>
                                              <p:pRg st="0" end="0"/>
                                            </p:txEl>
                                          </p:spTgt>
                                        </p:tgtEl>
                                        <p:attrNameLst>
                                          <p:attrName>style.visibility</p:attrName>
                                        </p:attrNameLst>
                                      </p:cBhvr>
                                      <p:to>
                                        <p:strVal val="visible"/>
                                      </p:to>
                                    </p:set>
                                    <p:animEffect transition="in" filter="slide(fromBottom)">
                                      <p:cBhvr>
                                        <p:cTn id="7" dur="500"/>
                                        <p:tgtEl>
                                          <p:spTgt spid="1341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4166">
                                            <p:txEl>
                                              <p:pRg st="1" end="1"/>
                                            </p:txEl>
                                          </p:spTgt>
                                        </p:tgtEl>
                                        <p:attrNameLst>
                                          <p:attrName>style.visibility</p:attrName>
                                        </p:attrNameLst>
                                      </p:cBhvr>
                                      <p:to>
                                        <p:strVal val="visible"/>
                                      </p:to>
                                    </p:set>
                                    <p:animEffect transition="in" filter="slide(fromBottom)">
                                      <p:cBhvr>
                                        <p:cTn id="12" dur="500"/>
                                        <p:tgtEl>
                                          <p:spTgt spid="1341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4161"/>
                                        </p:tgtEl>
                                        <p:attrNameLst>
                                          <p:attrName>style.visibility</p:attrName>
                                        </p:attrNameLst>
                                      </p:cBhvr>
                                      <p:to>
                                        <p:strVal val="visible"/>
                                      </p:to>
                                    </p:set>
                                    <p:anim calcmode="lin" valueType="num">
                                      <p:cBhvr>
                                        <p:cTn id="23" dur="500" fill="hold"/>
                                        <p:tgtEl>
                                          <p:spTgt spid="134161"/>
                                        </p:tgtEl>
                                        <p:attrNameLst>
                                          <p:attrName>ppt_w</p:attrName>
                                        </p:attrNameLst>
                                      </p:cBhvr>
                                      <p:tavLst>
                                        <p:tav tm="0">
                                          <p:val>
                                            <p:fltVal val="0"/>
                                          </p:val>
                                        </p:tav>
                                        <p:tav tm="100000">
                                          <p:val>
                                            <p:strVal val="#ppt_w"/>
                                          </p:val>
                                        </p:tav>
                                      </p:tavLst>
                                    </p:anim>
                                    <p:anim calcmode="lin" valueType="num">
                                      <p:cBhvr>
                                        <p:cTn id="24" dur="500" fill="hold"/>
                                        <p:tgtEl>
                                          <p:spTgt spid="134161"/>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134148"/>
                                        </p:tgtEl>
                                        <p:attrNameLst>
                                          <p:attrName>style.visibility</p:attrName>
                                        </p:attrNameLst>
                                      </p:cBhvr>
                                      <p:to>
                                        <p:strVal val="visible"/>
                                      </p:to>
                                    </p:set>
                                    <p:anim calcmode="lin" valueType="num">
                                      <p:cBhvr>
                                        <p:cTn id="28" dur="500" fill="hold"/>
                                        <p:tgtEl>
                                          <p:spTgt spid="134148"/>
                                        </p:tgtEl>
                                        <p:attrNameLst>
                                          <p:attrName>ppt_w</p:attrName>
                                        </p:attrNameLst>
                                      </p:cBhvr>
                                      <p:tavLst>
                                        <p:tav tm="0">
                                          <p:val>
                                            <p:fltVal val="0"/>
                                          </p:val>
                                        </p:tav>
                                        <p:tav tm="100000">
                                          <p:val>
                                            <p:strVal val="#ppt_w"/>
                                          </p:val>
                                        </p:tav>
                                      </p:tavLst>
                                    </p:anim>
                                    <p:anim calcmode="lin" valueType="num">
                                      <p:cBhvr>
                                        <p:cTn id="29" dur="500" fill="hold"/>
                                        <p:tgtEl>
                                          <p:spTgt spid="134148"/>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34149"/>
                                        </p:tgtEl>
                                        <p:attrNameLst>
                                          <p:attrName>style.visibility</p:attrName>
                                        </p:attrNameLst>
                                      </p:cBhvr>
                                      <p:to>
                                        <p:strVal val="visible"/>
                                      </p:to>
                                    </p:set>
                                    <p:anim calcmode="lin" valueType="num">
                                      <p:cBhvr>
                                        <p:cTn id="34" dur="500" fill="hold"/>
                                        <p:tgtEl>
                                          <p:spTgt spid="134149"/>
                                        </p:tgtEl>
                                        <p:attrNameLst>
                                          <p:attrName>ppt_w</p:attrName>
                                        </p:attrNameLst>
                                      </p:cBhvr>
                                      <p:tavLst>
                                        <p:tav tm="0">
                                          <p:val>
                                            <p:fltVal val="0"/>
                                          </p:val>
                                        </p:tav>
                                        <p:tav tm="100000">
                                          <p:val>
                                            <p:strVal val="#ppt_w"/>
                                          </p:val>
                                        </p:tav>
                                      </p:tavLst>
                                    </p:anim>
                                    <p:anim calcmode="lin" valueType="num">
                                      <p:cBhvr>
                                        <p:cTn id="35" dur="500" fill="hold"/>
                                        <p:tgtEl>
                                          <p:spTgt spid="134149"/>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500"/>
                            </p:stCondLst>
                            <p:childTnLst>
                              <p:par>
                                <p:cTn id="37" presetID="17" presetClass="entr" presetSubtype="10" fill="hold" grpId="0" nodeType="afterEffect">
                                  <p:stCondLst>
                                    <p:cond delay="0"/>
                                  </p:stCondLst>
                                  <p:childTnLst>
                                    <p:set>
                                      <p:cBhvr>
                                        <p:cTn id="38" dur="1" fill="hold">
                                          <p:stCondLst>
                                            <p:cond delay="0"/>
                                          </p:stCondLst>
                                        </p:cTn>
                                        <p:tgtEl>
                                          <p:spTgt spid="134150"/>
                                        </p:tgtEl>
                                        <p:attrNameLst>
                                          <p:attrName>style.visibility</p:attrName>
                                        </p:attrNameLst>
                                      </p:cBhvr>
                                      <p:to>
                                        <p:strVal val="visible"/>
                                      </p:to>
                                    </p:set>
                                    <p:anim calcmode="lin" valueType="num">
                                      <p:cBhvr>
                                        <p:cTn id="39" dur="500" fill="hold"/>
                                        <p:tgtEl>
                                          <p:spTgt spid="134150"/>
                                        </p:tgtEl>
                                        <p:attrNameLst>
                                          <p:attrName>ppt_w</p:attrName>
                                        </p:attrNameLst>
                                      </p:cBhvr>
                                      <p:tavLst>
                                        <p:tav tm="0">
                                          <p:val>
                                            <p:fltVal val="0"/>
                                          </p:val>
                                        </p:tav>
                                        <p:tav tm="100000">
                                          <p:val>
                                            <p:strVal val="#ppt_w"/>
                                          </p:val>
                                        </p:tav>
                                      </p:tavLst>
                                    </p:anim>
                                    <p:anim calcmode="lin" valueType="num">
                                      <p:cBhvr>
                                        <p:cTn id="40" dur="5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34159"/>
                                        </p:tgtEl>
                                        <p:attrNameLst>
                                          <p:attrName>style.visibility</p:attrName>
                                        </p:attrNameLst>
                                      </p:cBhvr>
                                      <p:to>
                                        <p:strVal val="visible"/>
                                      </p:to>
                                    </p:set>
                                    <p:anim calcmode="lin" valueType="num">
                                      <p:cBhvr>
                                        <p:cTn id="45" dur="500" fill="hold"/>
                                        <p:tgtEl>
                                          <p:spTgt spid="134159"/>
                                        </p:tgtEl>
                                        <p:attrNameLst>
                                          <p:attrName>ppt_w</p:attrName>
                                        </p:attrNameLst>
                                      </p:cBhvr>
                                      <p:tavLst>
                                        <p:tav tm="0">
                                          <p:val>
                                            <p:fltVal val="0"/>
                                          </p:val>
                                        </p:tav>
                                        <p:tav tm="100000">
                                          <p:val>
                                            <p:strVal val="#ppt_w"/>
                                          </p:val>
                                        </p:tav>
                                      </p:tavLst>
                                    </p:anim>
                                    <p:anim calcmode="lin" valueType="num">
                                      <p:cBhvr>
                                        <p:cTn id="46" dur="500" fill="hold"/>
                                        <p:tgtEl>
                                          <p:spTgt spid="134159"/>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17" presetClass="entr" presetSubtype="10" fill="hold" grpId="0" nodeType="afterEffect">
                                  <p:stCondLst>
                                    <p:cond delay="0"/>
                                  </p:stCondLst>
                                  <p:childTnLst>
                                    <p:set>
                                      <p:cBhvr>
                                        <p:cTn id="49" dur="1" fill="hold">
                                          <p:stCondLst>
                                            <p:cond delay="0"/>
                                          </p:stCondLst>
                                        </p:cTn>
                                        <p:tgtEl>
                                          <p:spTgt spid="134160"/>
                                        </p:tgtEl>
                                        <p:attrNameLst>
                                          <p:attrName>style.visibility</p:attrName>
                                        </p:attrNameLst>
                                      </p:cBhvr>
                                      <p:to>
                                        <p:strVal val="visible"/>
                                      </p:to>
                                    </p:set>
                                    <p:anim calcmode="lin" valueType="num">
                                      <p:cBhvr>
                                        <p:cTn id="50" dur="500" fill="hold"/>
                                        <p:tgtEl>
                                          <p:spTgt spid="134160"/>
                                        </p:tgtEl>
                                        <p:attrNameLst>
                                          <p:attrName>ppt_w</p:attrName>
                                        </p:attrNameLst>
                                      </p:cBhvr>
                                      <p:tavLst>
                                        <p:tav tm="0">
                                          <p:val>
                                            <p:fltVal val="0"/>
                                          </p:val>
                                        </p:tav>
                                        <p:tav tm="100000">
                                          <p:val>
                                            <p:strVal val="#ppt_w"/>
                                          </p:val>
                                        </p:tav>
                                      </p:tavLst>
                                    </p:anim>
                                    <p:anim calcmode="lin" valueType="num">
                                      <p:cBhvr>
                                        <p:cTn id="51" dur="500" fill="hold"/>
                                        <p:tgtEl>
                                          <p:spTgt spid="134160"/>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134151"/>
                                        </p:tgtEl>
                                        <p:attrNameLst>
                                          <p:attrName>style.visibility</p:attrName>
                                        </p:attrNameLst>
                                      </p:cBhvr>
                                      <p:to>
                                        <p:strVal val="visible"/>
                                      </p:to>
                                    </p:set>
                                    <p:anim calcmode="lin" valueType="num">
                                      <p:cBhvr>
                                        <p:cTn id="56" dur="500" fill="hold"/>
                                        <p:tgtEl>
                                          <p:spTgt spid="134151"/>
                                        </p:tgtEl>
                                        <p:attrNameLst>
                                          <p:attrName>ppt_w</p:attrName>
                                        </p:attrNameLst>
                                      </p:cBhvr>
                                      <p:tavLst>
                                        <p:tav tm="0">
                                          <p:val>
                                            <p:fltVal val="0"/>
                                          </p:val>
                                        </p:tav>
                                        <p:tav tm="100000">
                                          <p:val>
                                            <p:strVal val="#ppt_w"/>
                                          </p:val>
                                        </p:tav>
                                      </p:tavLst>
                                    </p:anim>
                                    <p:anim calcmode="lin" valueType="num">
                                      <p:cBhvr>
                                        <p:cTn id="57" dur="500" fill="hold"/>
                                        <p:tgtEl>
                                          <p:spTgt spid="134151"/>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500"/>
                            </p:stCondLst>
                            <p:childTnLst>
                              <p:par>
                                <p:cTn id="59" presetID="17" presetClass="entr" presetSubtype="10" fill="hold" grpId="0" nodeType="afterEffect">
                                  <p:stCondLst>
                                    <p:cond delay="0"/>
                                  </p:stCondLst>
                                  <p:childTnLst>
                                    <p:set>
                                      <p:cBhvr>
                                        <p:cTn id="60" dur="1" fill="hold">
                                          <p:stCondLst>
                                            <p:cond delay="0"/>
                                          </p:stCondLst>
                                        </p:cTn>
                                        <p:tgtEl>
                                          <p:spTgt spid="134152"/>
                                        </p:tgtEl>
                                        <p:attrNameLst>
                                          <p:attrName>style.visibility</p:attrName>
                                        </p:attrNameLst>
                                      </p:cBhvr>
                                      <p:to>
                                        <p:strVal val="visible"/>
                                      </p:to>
                                    </p:set>
                                    <p:anim calcmode="lin" valueType="num">
                                      <p:cBhvr>
                                        <p:cTn id="61" dur="500" fill="hold"/>
                                        <p:tgtEl>
                                          <p:spTgt spid="134152"/>
                                        </p:tgtEl>
                                        <p:attrNameLst>
                                          <p:attrName>ppt_w</p:attrName>
                                        </p:attrNameLst>
                                      </p:cBhvr>
                                      <p:tavLst>
                                        <p:tav tm="0">
                                          <p:val>
                                            <p:fltVal val="0"/>
                                          </p:val>
                                        </p:tav>
                                        <p:tav tm="100000">
                                          <p:val>
                                            <p:strVal val="#ppt_w"/>
                                          </p:val>
                                        </p:tav>
                                      </p:tavLst>
                                    </p:anim>
                                    <p:anim calcmode="lin" valueType="num">
                                      <p:cBhvr>
                                        <p:cTn id="62" dur="500" fill="hold"/>
                                        <p:tgtEl>
                                          <p:spTgt spid="134152"/>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134158"/>
                                        </p:tgtEl>
                                        <p:attrNameLst>
                                          <p:attrName>style.visibility</p:attrName>
                                        </p:attrNameLst>
                                      </p:cBhvr>
                                      <p:to>
                                        <p:strVal val="visible"/>
                                      </p:to>
                                    </p:set>
                                    <p:animEffect transition="in" filter="randombar(horizontal)">
                                      <p:cBhvr>
                                        <p:cTn id="66" dur="500"/>
                                        <p:tgtEl>
                                          <p:spTgt spid="134158"/>
                                        </p:tgtEl>
                                      </p:cBhvr>
                                    </p:animEffect>
                                  </p:childTnLst>
                                </p:cTn>
                              </p:par>
                            </p:childTnLst>
                          </p:cTn>
                        </p:par>
                        <p:par>
                          <p:cTn id="67" fill="hold" nodeType="afterGroup">
                            <p:stCondLst>
                              <p:cond delay="1500"/>
                            </p:stCondLst>
                            <p:childTnLst>
                              <p:par>
                                <p:cTn id="68" presetID="17" presetClass="entr" presetSubtype="10" fill="hold" grpId="0" nodeType="afterEffect">
                                  <p:stCondLst>
                                    <p:cond delay="0"/>
                                  </p:stCondLst>
                                  <p:childTnLst>
                                    <p:set>
                                      <p:cBhvr>
                                        <p:cTn id="69" dur="1" fill="hold">
                                          <p:stCondLst>
                                            <p:cond delay="0"/>
                                          </p:stCondLst>
                                        </p:cTn>
                                        <p:tgtEl>
                                          <p:spTgt spid="134153"/>
                                        </p:tgtEl>
                                        <p:attrNameLst>
                                          <p:attrName>style.visibility</p:attrName>
                                        </p:attrNameLst>
                                      </p:cBhvr>
                                      <p:to>
                                        <p:strVal val="visible"/>
                                      </p:to>
                                    </p:set>
                                    <p:anim calcmode="lin" valueType="num">
                                      <p:cBhvr>
                                        <p:cTn id="70" dur="500" fill="hold"/>
                                        <p:tgtEl>
                                          <p:spTgt spid="134153"/>
                                        </p:tgtEl>
                                        <p:attrNameLst>
                                          <p:attrName>ppt_w</p:attrName>
                                        </p:attrNameLst>
                                      </p:cBhvr>
                                      <p:tavLst>
                                        <p:tav tm="0">
                                          <p:val>
                                            <p:fltVal val="0"/>
                                          </p:val>
                                        </p:tav>
                                        <p:tav tm="100000">
                                          <p:val>
                                            <p:strVal val="#ppt_w"/>
                                          </p:val>
                                        </p:tav>
                                      </p:tavLst>
                                    </p:anim>
                                    <p:anim calcmode="lin" valueType="num">
                                      <p:cBhvr>
                                        <p:cTn id="71" dur="500" fill="hold"/>
                                        <p:tgtEl>
                                          <p:spTgt spid="134153"/>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134154"/>
                                        </p:tgtEl>
                                        <p:attrNameLst>
                                          <p:attrName>style.visibility</p:attrName>
                                        </p:attrNameLst>
                                      </p:cBhvr>
                                      <p:to>
                                        <p:strVal val="visible"/>
                                      </p:to>
                                    </p:set>
                                    <p:anim calcmode="lin" valueType="num">
                                      <p:cBhvr>
                                        <p:cTn id="76" dur="500" fill="hold"/>
                                        <p:tgtEl>
                                          <p:spTgt spid="134154"/>
                                        </p:tgtEl>
                                        <p:attrNameLst>
                                          <p:attrName>ppt_w</p:attrName>
                                        </p:attrNameLst>
                                      </p:cBhvr>
                                      <p:tavLst>
                                        <p:tav tm="0">
                                          <p:val>
                                            <p:fltVal val="0"/>
                                          </p:val>
                                        </p:tav>
                                        <p:tav tm="100000">
                                          <p:val>
                                            <p:strVal val="#ppt_w"/>
                                          </p:val>
                                        </p:tav>
                                      </p:tavLst>
                                    </p:anim>
                                    <p:anim calcmode="lin" valueType="num">
                                      <p:cBhvr>
                                        <p:cTn id="77" dur="500" fill="hold"/>
                                        <p:tgtEl>
                                          <p:spTgt spid="134154"/>
                                        </p:tgtEl>
                                        <p:attrNameLst>
                                          <p:attrName>ppt_h</p:attrName>
                                        </p:attrNameLst>
                                      </p:cBhvr>
                                      <p:tavLst>
                                        <p:tav tm="0">
                                          <p:val>
                                            <p:strVal val="#ppt_h"/>
                                          </p:val>
                                        </p:tav>
                                        <p:tav tm="100000">
                                          <p:val>
                                            <p:strVal val="#ppt_h"/>
                                          </p:val>
                                        </p:tav>
                                      </p:tavLst>
                                    </p:anim>
                                  </p:childTnLst>
                                </p:cTn>
                              </p:par>
                            </p:childTnLst>
                          </p:cTn>
                        </p:par>
                        <p:par>
                          <p:cTn id="78" fill="hold" nodeType="afterGroup">
                            <p:stCondLst>
                              <p:cond delay="500"/>
                            </p:stCondLst>
                            <p:childTnLst>
                              <p:par>
                                <p:cTn id="79" presetID="17" presetClass="entr" presetSubtype="10" fill="hold" grpId="0" nodeType="afterEffect">
                                  <p:stCondLst>
                                    <p:cond delay="0"/>
                                  </p:stCondLst>
                                  <p:childTnLst>
                                    <p:set>
                                      <p:cBhvr>
                                        <p:cTn id="80" dur="1" fill="hold">
                                          <p:stCondLst>
                                            <p:cond delay="0"/>
                                          </p:stCondLst>
                                        </p:cTn>
                                        <p:tgtEl>
                                          <p:spTgt spid="134155"/>
                                        </p:tgtEl>
                                        <p:attrNameLst>
                                          <p:attrName>style.visibility</p:attrName>
                                        </p:attrNameLst>
                                      </p:cBhvr>
                                      <p:to>
                                        <p:strVal val="visible"/>
                                      </p:to>
                                    </p:set>
                                    <p:anim calcmode="lin" valueType="num">
                                      <p:cBhvr>
                                        <p:cTn id="81" dur="500" fill="hold"/>
                                        <p:tgtEl>
                                          <p:spTgt spid="134155"/>
                                        </p:tgtEl>
                                        <p:attrNameLst>
                                          <p:attrName>ppt_w</p:attrName>
                                        </p:attrNameLst>
                                      </p:cBhvr>
                                      <p:tavLst>
                                        <p:tav tm="0">
                                          <p:val>
                                            <p:fltVal val="0"/>
                                          </p:val>
                                        </p:tav>
                                        <p:tav tm="100000">
                                          <p:val>
                                            <p:strVal val="#ppt_w"/>
                                          </p:val>
                                        </p:tav>
                                      </p:tavLst>
                                    </p:anim>
                                    <p:anim calcmode="lin" valueType="num">
                                      <p:cBhvr>
                                        <p:cTn id="82" dur="500" fill="hold"/>
                                        <p:tgtEl>
                                          <p:spTgt spid="134155"/>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134156"/>
                                        </p:tgtEl>
                                        <p:attrNameLst>
                                          <p:attrName>style.visibility</p:attrName>
                                        </p:attrNameLst>
                                      </p:cBhvr>
                                      <p:to>
                                        <p:strVal val="visible"/>
                                      </p:to>
                                    </p:set>
                                    <p:anim calcmode="lin" valueType="num">
                                      <p:cBhvr>
                                        <p:cTn id="87" dur="500" fill="hold"/>
                                        <p:tgtEl>
                                          <p:spTgt spid="134156"/>
                                        </p:tgtEl>
                                        <p:attrNameLst>
                                          <p:attrName>ppt_w</p:attrName>
                                        </p:attrNameLst>
                                      </p:cBhvr>
                                      <p:tavLst>
                                        <p:tav tm="0">
                                          <p:val>
                                            <p:fltVal val="0"/>
                                          </p:val>
                                        </p:tav>
                                        <p:tav tm="100000">
                                          <p:val>
                                            <p:strVal val="#ppt_w"/>
                                          </p:val>
                                        </p:tav>
                                      </p:tavLst>
                                    </p:anim>
                                    <p:anim calcmode="lin" valueType="num">
                                      <p:cBhvr>
                                        <p:cTn id="88" dur="500" fill="hold"/>
                                        <p:tgtEl>
                                          <p:spTgt spid="134156"/>
                                        </p:tgtEl>
                                        <p:attrNameLst>
                                          <p:attrName>ppt_h</p:attrName>
                                        </p:attrNameLst>
                                      </p:cBhvr>
                                      <p:tavLst>
                                        <p:tav tm="0">
                                          <p:val>
                                            <p:strVal val="#ppt_h"/>
                                          </p:val>
                                        </p:tav>
                                        <p:tav tm="100000">
                                          <p:val>
                                            <p:strVal val="#ppt_h"/>
                                          </p:val>
                                        </p:tav>
                                      </p:tavLst>
                                    </p:anim>
                                  </p:childTnLst>
                                </p:cTn>
                              </p:par>
                            </p:childTnLst>
                          </p:cTn>
                        </p:par>
                        <p:par>
                          <p:cTn id="89" fill="hold" nodeType="afterGroup">
                            <p:stCondLst>
                              <p:cond delay="500"/>
                            </p:stCondLst>
                            <p:childTnLst>
                              <p:par>
                                <p:cTn id="90" presetID="17" presetClass="entr" presetSubtype="10" fill="hold" grpId="0" nodeType="afterEffect">
                                  <p:stCondLst>
                                    <p:cond delay="0"/>
                                  </p:stCondLst>
                                  <p:childTnLst>
                                    <p:set>
                                      <p:cBhvr>
                                        <p:cTn id="91" dur="1" fill="hold">
                                          <p:stCondLst>
                                            <p:cond delay="0"/>
                                          </p:stCondLst>
                                        </p:cTn>
                                        <p:tgtEl>
                                          <p:spTgt spid="134157"/>
                                        </p:tgtEl>
                                        <p:attrNameLst>
                                          <p:attrName>style.visibility</p:attrName>
                                        </p:attrNameLst>
                                      </p:cBhvr>
                                      <p:to>
                                        <p:strVal val="visible"/>
                                      </p:to>
                                    </p:set>
                                    <p:anim calcmode="lin" valueType="num">
                                      <p:cBhvr>
                                        <p:cTn id="92" dur="500" fill="hold"/>
                                        <p:tgtEl>
                                          <p:spTgt spid="134157"/>
                                        </p:tgtEl>
                                        <p:attrNameLst>
                                          <p:attrName>ppt_w</p:attrName>
                                        </p:attrNameLst>
                                      </p:cBhvr>
                                      <p:tavLst>
                                        <p:tav tm="0">
                                          <p:val>
                                            <p:fltVal val="0"/>
                                          </p:val>
                                        </p:tav>
                                        <p:tav tm="100000">
                                          <p:val>
                                            <p:strVal val="#ppt_w"/>
                                          </p:val>
                                        </p:tav>
                                      </p:tavLst>
                                    </p:anim>
                                    <p:anim calcmode="lin" valueType="num">
                                      <p:cBhvr>
                                        <p:cTn id="93" dur="500" fill="hold"/>
                                        <p:tgtEl>
                                          <p:spTgt spid="134157"/>
                                        </p:tgtEl>
                                        <p:attrNameLst>
                                          <p:attrName>ppt_h</p:attrName>
                                        </p:attrNameLst>
                                      </p:cBhvr>
                                      <p:tavLst>
                                        <p:tav tm="0">
                                          <p:val>
                                            <p:strVal val="#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1" fill="hold" nodeType="clickEffect">
                                  <p:stCondLst>
                                    <p:cond delay="0"/>
                                  </p:stCondLst>
                                  <p:childTnLst>
                                    <p:set>
                                      <p:cBhvr>
                                        <p:cTn id="97" dur="1" fill="hold">
                                          <p:stCondLst>
                                            <p:cond delay="0"/>
                                          </p:stCondLst>
                                        </p:cTn>
                                        <p:tgtEl>
                                          <p:spTgt spid="134162"/>
                                        </p:tgtEl>
                                        <p:attrNameLst>
                                          <p:attrName>style.visibility</p:attrName>
                                        </p:attrNameLst>
                                      </p:cBhvr>
                                      <p:to>
                                        <p:strVal val="visible"/>
                                      </p:to>
                                    </p:set>
                                    <p:animEffect transition="in" filter="slide(fromTop)">
                                      <p:cBhvr>
                                        <p:cTn id="98" dur="500"/>
                                        <p:tgtEl>
                                          <p:spTgt spid="13416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134163"/>
                                        </p:tgtEl>
                                        <p:attrNameLst>
                                          <p:attrName>style.visibility</p:attrName>
                                        </p:attrNameLst>
                                      </p:cBhvr>
                                      <p:to>
                                        <p:strVal val="visible"/>
                                      </p:to>
                                    </p:set>
                                    <p:anim calcmode="lin" valueType="num">
                                      <p:cBhvr>
                                        <p:cTn id="103" dur="500" fill="hold"/>
                                        <p:tgtEl>
                                          <p:spTgt spid="134163"/>
                                        </p:tgtEl>
                                        <p:attrNameLst>
                                          <p:attrName>ppt_w</p:attrName>
                                        </p:attrNameLst>
                                      </p:cBhvr>
                                      <p:tavLst>
                                        <p:tav tm="0">
                                          <p:val>
                                            <p:fltVal val="0"/>
                                          </p:val>
                                        </p:tav>
                                        <p:tav tm="100000">
                                          <p:val>
                                            <p:strVal val="#ppt_w"/>
                                          </p:val>
                                        </p:tav>
                                      </p:tavLst>
                                    </p:anim>
                                    <p:anim calcmode="lin" valueType="num">
                                      <p:cBhvr>
                                        <p:cTn id="104" dur="500" fill="hold"/>
                                        <p:tgtEl>
                                          <p:spTgt spid="134163"/>
                                        </p:tgtEl>
                                        <p:attrNameLst>
                                          <p:attrName>ppt_h</p:attrName>
                                        </p:attrNameLst>
                                      </p:cBhvr>
                                      <p:tavLst>
                                        <p:tav tm="0">
                                          <p:val>
                                            <p:strVal val="#ppt_h"/>
                                          </p:val>
                                        </p:tav>
                                        <p:tav tm="100000">
                                          <p:val>
                                            <p:strVal val="#ppt_h"/>
                                          </p:val>
                                        </p:tav>
                                      </p:tavLst>
                                    </p:anim>
                                  </p:childTnLst>
                                </p:cTn>
                              </p:par>
                            </p:childTnLst>
                          </p:cTn>
                        </p:par>
                        <p:par>
                          <p:cTn id="105" fill="hold" nodeType="afterGroup">
                            <p:stCondLst>
                              <p:cond delay="500"/>
                            </p:stCondLst>
                            <p:childTnLst>
                              <p:par>
                                <p:cTn id="106" presetID="17" presetClass="entr" presetSubtype="10" fill="hold" grpId="0" nodeType="afterEffect">
                                  <p:stCondLst>
                                    <p:cond delay="0"/>
                                  </p:stCondLst>
                                  <p:childTnLst>
                                    <p:set>
                                      <p:cBhvr>
                                        <p:cTn id="107" dur="1" fill="hold">
                                          <p:stCondLst>
                                            <p:cond delay="0"/>
                                          </p:stCondLst>
                                        </p:cTn>
                                        <p:tgtEl>
                                          <p:spTgt spid="134164"/>
                                        </p:tgtEl>
                                        <p:attrNameLst>
                                          <p:attrName>style.visibility</p:attrName>
                                        </p:attrNameLst>
                                      </p:cBhvr>
                                      <p:to>
                                        <p:strVal val="visible"/>
                                      </p:to>
                                    </p:set>
                                    <p:anim calcmode="lin" valueType="num">
                                      <p:cBhvr>
                                        <p:cTn id="108" dur="500" fill="hold"/>
                                        <p:tgtEl>
                                          <p:spTgt spid="134164"/>
                                        </p:tgtEl>
                                        <p:attrNameLst>
                                          <p:attrName>ppt_w</p:attrName>
                                        </p:attrNameLst>
                                      </p:cBhvr>
                                      <p:tavLst>
                                        <p:tav tm="0">
                                          <p:val>
                                            <p:fltVal val="0"/>
                                          </p:val>
                                        </p:tav>
                                        <p:tav tm="100000">
                                          <p:val>
                                            <p:strVal val="#ppt_w"/>
                                          </p:val>
                                        </p:tav>
                                      </p:tavLst>
                                    </p:anim>
                                    <p:anim calcmode="lin" valueType="num">
                                      <p:cBhvr>
                                        <p:cTn id="109" dur="500" fill="hold"/>
                                        <p:tgtEl>
                                          <p:spTgt spid="1341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49" grpId="0" animBg="1"/>
      <p:bldP spid="134150" grpId="0" autoUpdateAnimBg="0"/>
      <p:bldP spid="134151" grpId="0" animBg="1"/>
      <p:bldP spid="134152" grpId="0" autoUpdateAnimBg="0"/>
      <p:bldP spid="134153" grpId="0" autoUpdateAnimBg="0"/>
      <p:bldP spid="134154" grpId="0" animBg="1"/>
      <p:bldP spid="134155" grpId="0" autoUpdateAnimBg="0"/>
      <p:bldP spid="134156" grpId="0" animBg="1"/>
      <p:bldP spid="134157" grpId="0" autoUpdateAnimBg="0"/>
      <p:bldP spid="134158" grpId="0" animBg="1"/>
      <p:bldP spid="134159" grpId="0" animBg="1"/>
      <p:bldP spid="134160" grpId="0" autoUpdateAnimBg="0"/>
      <p:bldP spid="134161" grpId="0" animBg="1"/>
      <p:bldP spid="134163" grpId="0" animBg="1"/>
      <p:bldP spid="134164" grpId="0" autoUpdateAnimBg="0"/>
      <p:bldP spid="134166" grpId="0" build="p" autoUpdateAnimBg="0" advAuto="600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871538" y="709613"/>
            <a:ext cx="22526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5400">
                <a:solidFill>
                  <a:srgbClr val="0000FF"/>
                </a:solidFill>
                <a:latin typeface="黑体" pitchFamily="49" charset="-122"/>
                <a:ea typeface="黑体" pitchFamily="49" charset="-122"/>
              </a:rPr>
              <a:t>窗 口</a:t>
            </a:r>
          </a:p>
        </p:txBody>
      </p:sp>
      <p:pic>
        <p:nvPicPr>
          <p:cNvPr id="135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429000"/>
            <a:ext cx="4537075"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4826000"/>
            <a:ext cx="3203575"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AutoShape 9">
            <a:hlinkClick r:id="rId4" action="ppaction://hlinksldjump" highlightClick="1"/>
          </p:cNvPr>
          <p:cNvSpPr>
            <a:spLocks noChangeArrowheads="1"/>
          </p:cNvSpPr>
          <p:nvPr/>
        </p:nvSpPr>
        <p:spPr bwMode="auto">
          <a:xfrm>
            <a:off x="8675688" y="6480175"/>
            <a:ext cx="468312" cy="404813"/>
          </a:xfrm>
          <a:prstGeom prst="actionButtonBackPrevious">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7174" name="Text Box 10"/>
          <p:cNvSpPr txBox="1">
            <a:spLocks noChangeArrowheads="1"/>
          </p:cNvSpPr>
          <p:nvPr/>
        </p:nvSpPr>
        <p:spPr bwMode="auto">
          <a:xfrm>
            <a:off x="827088" y="1773238"/>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10000"/>
              </a:lnSpc>
              <a:spcBef>
                <a:spcPct val="10000"/>
              </a:spcBef>
              <a:buClrTx/>
              <a:buSzTx/>
              <a:buFontTx/>
              <a:buNone/>
            </a:pPr>
            <a:r>
              <a:rPr kumimoji="0" lang="zh-CN" altLang="en-US" sz="2600" b="1">
                <a:latin typeface="Times New Roman" pitchFamily="18" charset="0"/>
                <a:ea typeface="楷体_GB2312" pitchFamily="49" charset="-122"/>
              </a:rPr>
              <a:t>窗口是屏幕上的一块区域，利用它取得用户的输入，显示程序的输出。</a:t>
            </a:r>
          </a:p>
          <a:p>
            <a:pPr eaLnBrk="1" hangingPunct="1">
              <a:lnSpc>
                <a:spcPct val="110000"/>
              </a:lnSpc>
              <a:spcBef>
                <a:spcPct val="10000"/>
              </a:spcBef>
              <a:buClrTx/>
              <a:buSzTx/>
              <a:buFontTx/>
              <a:buNone/>
            </a:pPr>
            <a:r>
              <a:rPr kumimoji="0" lang="zh-CN" altLang="en-US" sz="2600" b="1">
                <a:latin typeface="Times New Roman" pitchFamily="18" charset="0"/>
                <a:ea typeface="楷体_GB2312" pitchFamily="49" charset="-122"/>
              </a:rPr>
              <a:t>每一个</a:t>
            </a:r>
            <a:r>
              <a:rPr kumimoji="0" lang="en-US" altLang="zh-CN" sz="2600" b="1">
                <a:latin typeface="Times New Roman" pitchFamily="18" charset="0"/>
                <a:ea typeface="楷体_GB2312" pitchFamily="49" charset="-122"/>
              </a:rPr>
              <a:t>Windows</a:t>
            </a:r>
            <a:r>
              <a:rPr kumimoji="0" lang="zh-CN" altLang="en-US" sz="2600" b="1">
                <a:latin typeface="Times New Roman" pitchFamily="18" charset="0"/>
                <a:ea typeface="楷体_GB2312" pitchFamily="49" charset="-122"/>
              </a:rPr>
              <a:t>程序至少要创建一个窗口</a:t>
            </a:r>
            <a:r>
              <a:rPr kumimoji="0" lang="en-US" altLang="zh-CN" sz="2600" b="1">
                <a:latin typeface="Times New Roman" pitchFamily="18" charset="0"/>
                <a:ea typeface="楷体_GB2312" pitchFamily="49" charset="-122"/>
              </a:rPr>
              <a:t>——</a:t>
            </a:r>
            <a:r>
              <a:rPr kumimoji="0" lang="zh-CN" altLang="en-US" sz="2600" b="1">
                <a:latin typeface="Times New Roman" pitchFamily="18" charset="0"/>
                <a:ea typeface="楷体_GB2312" pitchFamily="49" charset="-122"/>
              </a:rPr>
              <a:t>主窗口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5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838200" y="773113"/>
            <a:ext cx="3590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5400">
                <a:solidFill>
                  <a:srgbClr val="0000FF"/>
                </a:solidFill>
                <a:latin typeface="Times New Roman" pitchFamily="18" charset="0"/>
                <a:ea typeface="黑体" pitchFamily="49" charset="-122"/>
              </a:rPr>
              <a:t>API</a:t>
            </a:r>
            <a:r>
              <a:rPr kumimoji="0" lang="zh-CN" altLang="en-US" sz="5400">
                <a:solidFill>
                  <a:srgbClr val="0000FF"/>
                </a:solidFill>
                <a:latin typeface="Times New Roman" pitchFamily="18" charset="0"/>
                <a:ea typeface="黑体" pitchFamily="49" charset="-122"/>
              </a:rPr>
              <a:t>函数</a:t>
            </a:r>
          </a:p>
        </p:txBody>
      </p:sp>
      <p:sp>
        <p:nvSpPr>
          <p:cNvPr id="71683" name="Text Box 3"/>
          <p:cNvSpPr txBox="1">
            <a:spLocks noChangeArrowheads="1"/>
          </p:cNvSpPr>
          <p:nvPr/>
        </p:nvSpPr>
        <p:spPr bwMode="auto">
          <a:xfrm>
            <a:off x="611188" y="2060575"/>
            <a:ext cx="8208962"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889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6238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buClrTx/>
              <a:buSzTx/>
              <a:buFontTx/>
              <a:buNone/>
            </a:pPr>
            <a:r>
              <a:rPr lang="en-US" altLang="zh-CN" sz="2800" b="1">
                <a:latin typeface="Times New Roman" pitchFamily="18" charset="0"/>
                <a:ea typeface="文鼎CS舒同体" pitchFamily="49" charset="-122"/>
              </a:rPr>
              <a:t>Application Programming Interface</a:t>
            </a:r>
            <a:r>
              <a:rPr lang="en-US" altLang="zh-CN" sz="2800" b="1">
                <a:solidFill>
                  <a:srgbClr val="0000FF"/>
                </a:solidFill>
                <a:latin typeface="Times New Roman" pitchFamily="18" charset="0"/>
                <a:ea typeface="文鼎CS舒同体" pitchFamily="49" charset="-122"/>
              </a:rPr>
              <a:t>       	      </a:t>
            </a:r>
          </a:p>
          <a:p>
            <a:pPr eaLnBrk="1" hangingPunct="1">
              <a:lnSpc>
                <a:spcPct val="120000"/>
              </a:lnSpc>
              <a:buClrTx/>
              <a:buSzTx/>
              <a:buFontTx/>
              <a:buNone/>
            </a:pPr>
            <a:r>
              <a:rPr lang="zh-CN" altLang="en-US" sz="2800" b="1">
                <a:solidFill>
                  <a:srgbClr val="0000FF"/>
                </a:solidFill>
                <a:latin typeface="Times New Roman" pitchFamily="18" charset="0"/>
              </a:rPr>
              <a:t>（应用程序编程接口）</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a:t>
            </a:r>
            <a:r>
              <a:rPr lang="en-US" altLang="zh-CN" sz="2800" b="1">
                <a:latin typeface="Times New Roman" pitchFamily="18" charset="0"/>
              </a:rPr>
              <a:t>API</a:t>
            </a:r>
            <a:r>
              <a:rPr lang="zh-CN" altLang="en-US" sz="2800" b="1">
                <a:latin typeface="Times New Roman" pitchFamily="18" charset="0"/>
              </a:rPr>
              <a:t>函数有</a:t>
            </a:r>
            <a:r>
              <a:rPr lang="en-US" altLang="zh-CN" sz="2800" b="1">
                <a:latin typeface="Times New Roman" pitchFamily="18" charset="0"/>
              </a:rPr>
              <a:t>1000</a:t>
            </a:r>
            <a:r>
              <a:rPr lang="zh-CN" altLang="en-US" sz="2800" b="1">
                <a:latin typeface="Times New Roman" pitchFamily="18" charset="0"/>
              </a:rPr>
              <a:t>多种。</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a:t>
            </a:r>
            <a:r>
              <a:rPr lang="en-US" altLang="zh-CN" sz="2800" b="1">
                <a:latin typeface="Times New Roman" pitchFamily="18" charset="0"/>
              </a:rPr>
              <a:t>API </a:t>
            </a:r>
            <a:r>
              <a:rPr lang="zh-CN" altLang="en-US" sz="2800" b="1">
                <a:latin typeface="Times New Roman" pitchFamily="18" charset="0"/>
              </a:rPr>
              <a:t>函数是最底层的服务。</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在</a:t>
            </a:r>
            <a:r>
              <a:rPr lang="en-US" altLang="zh-CN" sz="2800" b="1">
                <a:latin typeface="Times New Roman" pitchFamily="18" charset="0"/>
              </a:rPr>
              <a:t>Windows OS</a:t>
            </a:r>
            <a:r>
              <a:rPr lang="zh-CN" altLang="en-US" sz="2800" b="1">
                <a:latin typeface="Times New Roman" pitchFamily="18" charset="0"/>
              </a:rPr>
              <a:t>下运行的程序最终都是通过</a:t>
            </a:r>
            <a:r>
              <a:rPr lang="en-US" altLang="zh-CN" sz="2800" b="1">
                <a:latin typeface="Times New Roman" pitchFamily="18" charset="0"/>
              </a:rPr>
              <a:t>API</a:t>
            </a:r>
            <a:r>
              <a:rPr lang="zh-CN" altLang="en-US" sz="2800" b="1">
                <a:latin typeface="Times New Roman" pitchFamily="18" charset="0"/>
              </a:rPr>
              <a:t>函数来完成工作。</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程序中要使用</a:t>
            </a:r>
            <a:r>
              <a:rPr lang="en-US" altLang="zh-CN" sz="2800" b="1">
                <a:latin typeface="Times New Roman" pitchFamily="18" charset="0"/>
              </a:rPr>
              <a:t>API</a:t>
            </a:r>
            <a:r>
              <a:rPr lang="zh-CN" altLang="en-US" sz="2800" b="1">
                <a:latin typeface="Times New Roman" pitchFamily="18" charset="0"/>
              </a:rPr>
              <a:t>函数，需要包含头文件</a:t>
            </a:r>
            <a:r>
              <a:rPr lang="en-US" altLang="zh-CN" sz="2800" b="1">
                <a:latin typeface="Times New Roman" pitchFamily="18" charset="0"/>
              </a:rPr>
              <a:t>windows.h</a:t>
            </a:r>
            <a:r>
              <a:rPr lang="zh-CN" altLang="en-US" sz="2800" b="1">
                <a:latin typeface="Times New Roman" pitchFamily="18" charset="0"/>
              </a:rPr>
              <a:t>。</a:t>
            </a:r>
          </a:p>
        </p:txBody>
      </p:sp>
      <p:sp>
        <p:nvSpPr>
          <p:cNvPr id="8196" name="AutoShape 6">
            <a:hlinkClick r:id="rId3" action="ppaction://hlinksldjump" highlightClick="1"/>
          </p:cNvPr>
          <p:cNvSpPr>
            <a:spLocks noChangeArrowheads="1"/>
          </p:cNvSpPr>
          <p:nvPr/>
        </p:nvSpPr>
        <p:spPr bwMode="auto">
          <a:xfrm>
            <a:off x="8675688" y="6453188"/>
            <a:ext cx="468312" cy="404812"/>
          </a:xfrm>
          <a:prstGeom prst="actionButtonBackPrevious">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 calcmode="lin" valueType="num">
                                      <p:cBhvr additive="base">
                                        <p:cTn id="23"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1683">
                                            <p:txEl>
                                              <p:pRg st="4" end="4"/>
                                            </p:txEl>
                                          </p:spTgt>
                                        </p:tgtEl>
                                        <p:attrNameLst>
                                          <p:attrName>style.visibility</p:attrName>
                                        </p:attrNameLst>
                                      </p:cBhvr>
                                      <p:to>
                                        <p:strVal val="visible"/>
                                      </p:to>
                                    </p:set>
                                    <p:anim calcmode="lin" valueType="num">
                                      <p:cBhvr additive="base">
                                        <p:cTn id="29"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1683">
                                            <p:txEl>
                                              <p:pRg st="5" end="5"/>
                                            </p:txEl>
                                          </p:spTgt>
                                        </p:tgtEl>
                                        <p:attrNameLst>
                                          <p:attrName>style.visibility</p:attrName>
                                        </p:attrNameLst>
                                      </p:cBhvr>
                                      <p:to>
                                        <p:strVal val="visible"/>
                                      </p:to>
                                    </p:set>
                                    <p:anim calcmode="lin" valueType="num">
                                      <p:cBhvr additive="base">
                                        <p:cTn id="35"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16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716338"/>
            <a:ext cx="47244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476250"/>
            <a:ext cx="4595812" cy="280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Grp="1" noChangeAspect="1"/>
          </p:cNvGraphicFramePr>
          <p:nvPr>
            <p:ph idx="1"/>
          </p:nvPr>
        </p:nvGraphicFramePr>
        <p:xfrm>
          <a:off x="1116013" y="3573463"/>
          <a:ext cx="638175" cy="1800225"/>
        </p:xfrm>
        <a:graphic>
          <a:graphicData uri="http://schemas.openxmlformats.org/presentationml/2006/ole">
            <mc:AlternateContent xmlns:mc="http://schemas.openxmlformats.org/markup-compatibility/2006">
              <mc:Choice xmlns:v="urn:schemas-microsoft-com:vml" Requires="v">
                <p:oleObj spid="_x0000_s10259" name="Visio" r:id="rId4" imgW="1024738" imgH="2537765" progId="Visio.Drawing.11">
                  <p:embed/>
                </p:oleObj>
              </mc:Choice>
              <mc:Fallback>
                <p:oleObj name="Visio" r:id="rId4" imgW="1024738" imgH="2537765"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73463"/>
                        <a:ext cx="638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AutoShape 4"/>
          <p:cNvSpPr>
            <a:spLocks noChangeArrowheads="1"/>
          </p:cNvSpPr>
          <p:nvPr/>
        </p:nvSpPr>
        <p:spPr bwMode="auto">
          <a:xfrm>
            <a:off x="2989263" y="3573463"/>
            <a:ext cx="2232025" cy="1439862"/>
          </a:xfrm>
          <a:prstGeom prst="cloudCallout">
            <a:avLst>
              <a:gd name="adj1" fmla="val -34426"/>
              <a:gd name="adj2" fmla="val 21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600" baseline="-25000"/>
          </a:p>
        </p:txBody>
      </p:sp>
      <p:sp>
        <p:nvSpPr>
          <p:cNvPr id="63493" name="AutoShape 5"/>
          <p:cNvSpPr>
            <a:spLocks noChangeArrowheads="1"/>
          </p:cNvSpPr>
          <p:nvPr/>
        </p:nvSpPr>
        <p:spPr bwMode="auto">
          <a:xfrm>
            <a:off x="6372225" y="3500438"/>
            <a:ext cx="1439863" cy="1944687"/>
          </a:xfrm>
          <a:prstGeom prst="flowChartPunchedCar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endParaRPr lang="en-US" altLang="zh-CN" sz="2400" baseline="-25000">
              <a:latin typeface="Times New Roman" pitchFamily="18" charset="0"/>
            </a:endParaRPr>
          </a:p>
          <a:p>
            <a:pPr eaLnBrk="1" hangingPunct="1">
              <a:spcBef>
                <a:spcPct val="0"/>
              </a:spcBef>
              <a:buClrTx/>
              <a:buSzTx/>
              <a:buFontTx/>
              <a:buNone/>
            </a:pPr>
            <a:endParaRPr lang="en-US" altLang="zh-CN" sz="2400" baseline="-25000">
              <a:latin typeface="Times New Roman" pitchFamily="18" charset="0"/>
            </a:endParaRPr>
          </a:p>
        </p:txBody>
      </p:sp>
      <p:sp>
        <p:nvSpPr>
          <p:cNvPr id="63494" name="Text Box 6"/>
          <p:cNvSpPr txBox="1">
            <a:spLocks noChangeArrowheads="1"/>
          </p:cNvSpPr>
          <p:nvPr/>
        </p:nvSpPr>
        <p:spPr bwMode="auto">
          <a:xfrm>
            <a:off x="3349625" y="2781300"/>
            <a:ext cx="255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操作系统</a:t>
            </a:r>
          </a:p>
        </p:txBody>
      </p:sp>
      <p:sp>
        <p:nvSpPr>
          <p:cNvPr id="63495" name="Text Box 7"/>
          <p:cNvSpPr txBox="1">
            <a:spLocks noChangeArrowheads="1"/>
          </p:cNvSpPr>
          <p:nvPr/>
        </p:nvSpPr>
        <p:spPr bwMode="auto">
          <a:xfrm>
            <a:off x="1042988" y="27813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用户</a:t>
            </a:r>
          </a:p>
        </p:txBody>
      </p:sp>
      <p:sp>
        <p:nvSpPr>
          <p:cNvPr id="63496" name="Text Box 8"/>
          <p:cNvSpPr txBox="1">
            <a:spLocks noChangeArrowheads="1"/>
          </p:cNvSpPr>
          <p:nvPr/>
        </p:nvSpPr>
        <p:spPr bwMode="auto">
          <a:xfrm>
            <a:off x="6300788" y="275590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应用程序</a:t>
            </a:r>
          </a:p>
        </p:txBody>
      </p:sp>
      <p:sp>
        <p:nvSpPr>
          <p:cNvPr id="63497" name="Line 9"/>
          <p:cNvSpPr>
            <a:spLocks noChangeShapeType="1"/>
          </p:cNvSpPr>
          <p:nvPr/>
        </p:nvSpPr>
        <p:spPr bwMode="auto">
          <a:xfrm flipV="1">
            <a:off x="5219700" y="3970338"/>
            <a:ext cx="11525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8" name="Text Box 10"/>
          <p:cNvSpPr txBox="1">
            <a:spLocks noChangeArrowheads="1"/>
          </p:cNvSpPr>
          <p:nvPr/>
        </p:nvSpPr>
        <p:spPr bwMode="auto">
          <a:xfrm>
            <a:off x="5364163" y="3573463"/>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000" b="1">
                <a:latin typeface="Times New Roman" pitchFamily="18" charset="0"/>
              </a:rPr>
              <a:t>消息</a:t>
            </a:r>
          </a:p>
        </p:txBody>
      </p:sp>
      <p:sp>
        <p:nvSpPr>
          <p:cNvPr id="63499" name="Line 11"/>
          <p:cNvSpPr>
            <a:spLocks noChangeShapeType="1"/>
          </p:cNvSpPr>
          <p:nvPr/>
        </p:nvSpPr>
        <p:spPr bwMode="auto">
          <a:xfrm>
            <a:off x="1835150" y="4005263"/>
            <a:ext cx="1152525" cy="0"/>
          </a:xfrm>
          <a:prstGeom prst="line">
            <a:avLst/>
          </a:prstGeom>
          <a:noFill/>
          <a:ln w="9525">
            <a:solidFill>
              <a:schemeClr val="tx1"/>
            </a:solidFill>
            <a:prstDash val="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0" name="Line 12"/>
          <p:cNvSpPr>
            <a:spLocks noChangeShapeType="1"/>
          </p:cNvSpPr>
          <p:nvPr/>
        </p:nvSpPr>
        <p:spPr bwMode="auto">
          <a:xfrm flipH="1">
            <a:off x="1835150" y="5013325"/>
            <a:ext cx="45370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1" name="Rectangle 13"/>
          <p:cNvSpPr>
            <a:spLocks noChangeArrowheads="1"/>
          </p:cNvSpPr>
          <p:nvPr/>
        </p:nvSpPr>
        <p:spPr bwMode="auto">
          <a:xfrm>
            <a:off x="2051050" y="35941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b="1">
                <a:latin typeface="Times New Roman" pitchFamily="18" charset="0"/>
              </a:rPr>
              <a:t>事件</a:t>
            </a:r>
          </a:p>
        </p:txBody>
      </p:sp>
      <p:sp>
        <p:nvSpPr>
          <p:cNvPr id="10253" name="Rectangle 17"/>
          <p:cNvSpPr>
            <a:spLocks noChangeArrowheads="1"/>
          </p:cNvSpPr>
          <p:nvPr/>
        </p:nvSpPr>
        <p:spPr bwMode="auto">
          <a:xfrm>
            <a:off x="900113" y="836613"/>
            <a:ext cx="57578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黑体" pitchFamily="49" charset="-122"/>
                <a:ea typeface="黑体" pitchFamily="49" charset="-122"/>
              </a:rPr>
              <a:t>消息驱动</a:t>
            </a:r>
            <a:r>
              <a:rPr kumimoji="0" lang="en-US" altLang="zh-CN" sz="2400">
                <a:solidFill>
                  <a:srgbClr val="0000FF"/>
                </a:solidFill>
                <a:latin typeface="Arial" charset="0"/>
                <a:ea typeface="黑体" pitchFamily="49" charset="-122"/>
              </a:rPr>
              <a:t>——</a:t>
            </a:r>
            <a:r>
              <a:rPr kumimoji="0" lang="zh-CN" altLang="en-US" sz="2400">
                <a:solidFill>
                  <a:srgbClr val="0000FF"/>
                </a:solidFill>
                <a:latin typeface="黑体" pitchFamily="49" charset="-122"/>
                <a:ea typeface="黑体" pitchFamily="49" charset="-122"/>
              </a:rPr>
              <a:t>程序设计思想</a:t>
            </a:r>
          </a:p>
        </p:txBody>
      </p:sp>
      <p:sp>
        <p:nvSpPr>
          <p:cNvPr id="63507" name="Oval 19"/>
          <p:cNvSpPr>
            <a:spLocks noChangeArrowheads="1"/>
          </p:cNvSpPr>
          <p:nvPr/>
        </p:nvSpPr>
        <p:spPr bwMode="auto">
          <a:xfrm>
            <a:off x="5940425" y="2276475"/>
            <a:ext cx="2447925" cy="3960813"/>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p:cTn id="7" dur="500" fill="hold"/>
                                        <p:tgtEl>
                                          <p:spTgt spid="63495"/>
                                        </p:tgtEl>
                                        <p:attrNameLst>
                                          <p:attrName>ppt_w</p:attrName>
                                        </p:attrNameLst>
                                      </p:cBhvr>
                                      <p:tavLst>
                                        <p:tav tm="0">
                                          <p:val>
                                            <p:fltVal val="0"/>
                                          </p:val>
                                        </p:tav>
                                        <p:tav tm="100000">
                                          <p:val>
                                            <p:strVal val="#ppt_w"/>
                                          </p:val>
                                        </p:tav>
                                      </p:tavLst>
                                    </p:anim>
                                    <p:anim calcmode="lin" valueType="num">
                                      <p:cBhvr>
                                        <p:cTn id="8" dur="500" fill="hold"/>
                                        <p:tgtEl>
                                          <p:spTgt spid="63495"/>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63491"/>
                                        </p:tgtEl>
                                        <p:attrNameLst>
                                          <p:attrName>style.visibility</p:attrName>
                                        </p:attrNameLst>
                                      </p:cBhvr>
                                      <p:to>
                                        <p:strVal val="visible"/>
                                      </p:to>
                                    </p:set>
                                  </p:childTnLst>
                                </p:cTn>
                              </p:par>
                            </p:childTnLst>
                          </p:cTn>
                        </p:par>
                        <p:par>
                          <p:cTn id="11" fill="hold" nodeType="afterGroup">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63496"/>
                                        </p:tgtEl>
                                        <p:attrNameLst>
                                          <p:attrName>style.visibility</p:attrName>
                                        </p:attrNameLst>
                                      </p:cBhvr>
                                      <p:to>
                                        <p:strVal val="visible"/>
                                      </p:to>
                                    </p:set>
                                    <p:anim calcmode="lin" valueType="num">
                                      <p:cBhvr>
                                        <p:cTn id="14" dur="500" fill="hold"/>
                                        <p:tgtEl>
                                          <p:spTgt spid="63496"/>
                                        </p:tgtEl>
                                        <p:attrNameLst>
                                          <p:attrName>ppt_w</p:attrName>
                                        </p:attrNameLst>
                                      </p:cBhvr>
                                      <p:tavLst>
                                        <p:tav tm="0">
                                          <p:val>
                                            <p:fltVal val="0"/>
                                          </p:val>
                                        </p:tav>
                                        <p:tav tm="100000">
                                          <p:val>
                                            <p:strVal val="#ppt_w"/>
                                          </p:val>
                                        </p:tav>
                                      </p:tavLst>
                                    </p:anim>
                                    <p:anim calcmode="lin" valueType="num">
                                      <p:cBhvr>
                                        <p:cTn id="15" dur="500" fill="hold"/>
                                        <p:tgtEl>
                                          <p:spTgt spid="63496"/>
                                        </p:tgtEl>
                                        <p:attrNameLst>
                                          <p:attrName>ppt_h</p:attrName>
                                        </p:attrNameLst>
                                      </p:cBhvr>
                                      <p:tavLst>
                                        <p:tav tm="0">
                                          <p:val>
                                            <p:strVal val="#ppt_h"/>
                                          </p:val>
                                        </p:tav>
                                        <p:tav tm="100000">
                                          <p:val>
                                            <p:strVal val="#ppt_h"/>
                                          </p:val>
                                        </p:tav>
                                      </p:tavLst>
                                    </p:anim>
                                  </p:childTnLst>
                                </p:cTn>
                              </p:par>
                              <p:par>
                                <p:cTn id="16" presetID="1" presetClass="entr" presetSubtype="0" fill="hold" grpId="0" nodeType="withEffect">
                                  <p:stCondLst>
                                    <p:cond delay="0"/>
                                  </p:stCondLst>
                                  <p:childTnLst>
                                    <p:set>
                                      <p:cBhvr>
                                        <p:cTn id="17" dur="1" fill="hold">
                                          <p:stCondLst>
                                            <p:cond delay="0"/>
                                          </p:stCondLst>
                                        </p:cTn>
                                        <p:tgtEl>
                                          <p:spTgt spid="6349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 calcmode="lin" valueType="num">
                                      <p:cBhvr>
                                        <p:cTn id="22" dur="500" fill="hold"/>
                                        <p:tgtEl>
                                          <p:spTgt spid="63494"/>
                                        </p:tgtEl>
                                        <p:attrNameLst>
                                          <p:attrName>ppt_w</p:attrName>
                                        </p:attrNameLst>
                                      </p:cBhvr>
                                      <p:tavLst>
                                        <p:tav tm="0">
                                          <p:val>
                                            <p:fltVal val="0"/>
                                          </p:val>
                                        </p:tav>
                                        <p:tav tm="100000">
                                          <p:val>
                                            <p:strVal val="#ppt_w"/>
                                          </p:val>
                                        </p:tav>
                                      </p:tavLst>
                                    </p:anim>
                                    <p:anim calcmode="lin" valueType="num">
                                      <p:cBhvr>
                                        <p:cTn id="23" dur="500" fill="hold"/>
                                        <p:tgtEl>
                                          <p:spTgt spid="63494"/>
                                        </p:tgtEl>
                                        <p:attrNameLst>
                                          <p:attrName>ppt_h</p:attrName>
                                        </p:attrNameLst>
                                      </p:cBhvr>
                                      <p:tavLst>
                                        <p:tav tm="0">
                                          <p:val>
                                            <p:strVal val="#ppt_h"/>
                                          </p:val>
                                        </p:tav>
                                        <p:tav tm="100000">
                                          <p:val>
                                            <p:strVal val="#ppt_h"/>
                                          </p:val>
                                        </p:tav>
                                      </p:tavLst>
                                    </p:anim>
                                  </p:childTnLst>
                                </p:cTn>
                              </p:par>
                              <p:par>
                                <p:cTn id="24" presetID="1" presetClass="entr" presetSubtype="0" fill="hold" grpId="0" nodeType="withEffect">
                                  <p:stCondLst>
                                    <p:cond delay="0"/>
                                  </p:stCondLst>
                                  <p:childTnLst>
                                    <p:set>
                                      <p:cBhvr>
                                        <p:cTn id="25" dur="1" fill="hold">
                                          <p:stCondLst>
                                            <p:cond delay="0"/>
                                          </p:stCondLst>
                                        </p:cTn>
                                        <p:tgtEl>
                                          <p:spTgt spid="6349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3499"/>
                                        </p:tgtEl>
                                        <p:attrNameLst>
                                          <p:attrName>style.visibility</p:attrName>
                                        </p:attrNameLst>
                                      </p:cBhvr>
                                      <p:to>
                                        <p:strVal val="visible"/>
                                      </p:to>
                                    </p:set>
                                    <p:animEffect transition="in" filter="wipe(left)">
                                      <p:cBhvr>
                                        <p:cTn id="30" dur="500"/>
                                        <p:tgtEl>
                                          <p:spTgt spid="63499"/>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6350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3497"/>
                                        </p:tgtEl>
                                        <p:attrNameLst>
                                          <p:attrName>style.visibility</p:attrName>
                                        </p:attrNameLst>
                                      </p:cBhvr>
                                      <p:to>
                                        <p:strVal val="visible"/>
                                      </p:to>
                                    </p:set>
                                    <p:animEffect transition="in" filter="wipe(left)">
                                      <p:cBhvr>
                                        <p:cTn id="38" dur="500"/>
                                        <p:tgtEl>
                                          <p:spTgt spid="63497"/>
                                        </p:tgtEl>
                                      </p:cBhvr>
                                    </p:animEffect>
                                  </p:childTnLst>
                                </p:cTn>
                              </p:par>
                            </p:childTnLst>
                          </p:cTn>
                        </p:par>
                        <p:par>
                          <p:cTn id="39" fill="hold" nodeType="afterGroup">
                            <p:stCondLst>
                              <p:cond delay="500"/>
                            </p:stCondLst>
                            <p:childTnLst>
                              <p:par>
                                <p:cTn id="40" presetID="17" presetClass="entr" presetSubtype="10" fill="hold" grpId="0" nodeType="afterEffect">
                                  <p:stCondLst>
                                    <p:cond delay="0"/>
                                  </p:stCondLst>
                                  <p:childTnLst>
                                    <p:set>
                                      <p:cBhvr>
                                        <p:cTn id="41" dur="1" fill="hold">
                                          <p:stCondLst>
                                            <p:cond delay="0"/>
                                          </p:stCondLst>
                                        </p:cTn>
                                        <p:tgtEl>
                                          <p:spTgt spid="63498"/>
                                        </p:tgtEl>
                                        <p:attrNameLst>
                                          <p:attrName>style.visibility</p:attrName>
                                        </p:attrNameLst>
                                      </p:cBhvr>
                                      <p:to>
                                        <p:strVal val="visible"/>
                                      </p:to>
                                    </p:set>
                                    <p:anim calcmode="lin" valueType="num">
                                      <p:cBhvr>
                                        <p:cTn id="42" dur="500" fill="hold"/>
                                        <p:tgtEl>
                                          <p:spTgt spid="63498"/>
                                        </p:tgtEl>
                                        <p:attrNameLst>
                                          <p:attrName>ppt_w</p:attrName>
                                        </p:attrNameLst>
                                      </p:cBhvr>
                                      <p:tavLst>
                                        <p:tav tm="0">
                                          <p:val>
                                            <p:fltVal val="0"/>
                                          </p:val>
                                        </p:tav>
                                        <p:tav tm="100000">
                                          <p:val>
                                            <p:strVal val="#ppt_w"/>
                                          </p:val>
                                        </p:tav>
                                      </p:tavLst>
                                    </p:anim>
                                    <p:anim calcmode="lin" valueType="num">
                                      <p:cBhvr>
                                        <p:cTn id="43" dur="500" fill="hold"/>
                                        <p:tgtEl>
                                          <p:spTgt spid="63498"/>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63500"/>
                                        </p:tgtEl>
                                        <p:attrNameLst>
                                          <p:attrName>style.visibility</p:attrName>
                                        </p:attrNameLst>
                                      </p:cBhvr>
                                      <p:to>
                                        <p:strVal val="visible"/>
                                      </p:to>
                                    </p:set>
                                    <p:animEffect transition="in" filter="wipe(right)">
                                      <p:cBhvr>
                                        <p:cTn id="48" dur="500"/>
                                        <p:tgtEl>
                                          <p:spTgt spid="6350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2" presetClass="emph" presetSubtype="0" fill="hold" grpId="1" nodeType="clickEffect">
                                  <p:stCondLst>
                                    <p:cond delay="0"/>
                                  </p:stCondLst>
                                  <p:childTnLst>
                                    <p:animClr clrSpc="rgb" dir="cw">
                                      <p:cBhvr override="childStyle">
                                        <p:cTn id="52" dur="100" fill="hold"/>
                                        <p:tgtEl>
                                          <p:spTgt spid="63499"/>
                                        </p:tgtEl>
                                        <p:attrNameLst>
                                          <p:attrName>style.color</p:attrName>
                                        </p:attrNameLst>
                                      </p:cBhvr>
                                      <p:to>
                                        <a:schemeClr val="accent2"/>
                                      </p:to>
                                    </p:animClr>
                                    <p:animClr clrSpc="rgb" dir="cw">
                                      <p:cBhvr>
                                        <p:cTn id="53" dur="100" fill="hold"/>
                                        <p:tgtEl>
                                          <p:spTgt spid="63499"/>
                                        </p:tgtEl>
                                        <p:attrNameLst>
                                          <p:attrName>fillcolor</p:attrName>
                                        </p:attrNameLst>
                                      </p:cBhvr>
                                      <p:to>
                                        <a:schemeClr val="accent2"/>
                                      </p:to>
                                    </p:animClr>
                                    <p:set>
                                      <p:cBhvr>
                                        <p:cTn id="54" dur="100" fill="hold"/>
                                        <p:tgtEl>
                                          <p:spTgt spid="63499"/>
                                        </p:tgtEl>
                                        <p:attrNameLst>
                                          <p:attrName>fill.type</p:attrName>
                                        </p:attrNameLst>
                                      </p:cBhvr>
                                      <p:to>
                                        <p:strVal val="solid"/>
                                      </p:to>
                                    </p:set>
                                    <p:set>
                                      <p:cBhvr>
                                        <p:cTn id="55" dur="100" fill="hold"/>
                                        <p:tgtEl>
                                          <p:spTgt spid="63499"/>
                                        </p:tgtEl>
                                        <p:attrNameLst>
                                          <p:attrName>fill.on</p:attrName>
                                        </p:attrNameLst>
                                      </p:cBhvr>
                                      <p:to>
                                        <p:strVal val="true"/>
                                      </p:to>
                                    </p:set>
                                    <p:animRot by="120000">
                                      <p:cBhvr>
                                        <p:cTn id="56" dur="100" fill="hold">
                                          <p:stCondLst>
                                            <p:cond delay="0"/>
                                          </p:stCondLst>
                                        </p:cTn>
                                        <p:tgtEl>
                                          <p:spTgt spid="63499"/>
                                        </p:tgtEl>
                                        <p:attrNameLst>
                                          <p:attrName>r</p:attrName>
                                        </p:attrNameLst>
                                      </p:cBhvr>
                                    </p:animRot>
                                    <p:animRot by="-240000">
                                      <p:cBhvr>
                                        <p:cTn id="57" dur="200" fill="hold">
                                          <p:stCondLst>
                                            <p:cond delay="200"/>
                                          </p:stCondLst>
                                        </p:cTn>
                                        <p:tgtEl>
                                          <p:spTgt spid="63499"/>
                                        </p:tgtEl>
                                        <p:attrNameLst>
                                          <p:attrName>r</p:attrName>
                                        </p:attrNameLst>
                                      </p:cBhvr>
                                    </p:animRot>
                                    <p:animRot by="240000">
                                      <p:cBhvr>
                                        <p:cTn id="58" dur="200" fill="hold">
                                          <p:stCondLst>
                                            <p:cond delay="400"/>
                                          </p:stCondLst>
                                        </p:cTn>
                                        <p:tgtEl>
                                          <p:spTgt spid="63499"/>
                                        </p:tgtEl>
                                        <p:attrNameLst>
                                          <p:attrName>r</p:attrName>
                                        </p:attrNameLst>
                                      </p:cBhvr>
                                    </p:animRot>
                                    <p:animRot by="-240000">
                                      <p:cBhvr>
                                        <p:cTn id="59" dur="200" fill="hold">
                                          <p:stCondLst>
                                            <p:cond delay="600"/>
                                          </p:stCondLst>
                                        </p:cTn>
                                        <p:tgtEl>
                                          <p:spTgt spid="63499"/>
                                        </p:tgtEl>
                                        <p:attrNameLst>
                                          <p:attrName>r</p:attrName>
                                        </p:attrNameLst>
                                      </p:cBhvr>
                                    </p:animRot>
                                    <p:animRot by="120000">
                                      <p:cBhvr>
                                        <p:cTn id="60" dur="200" fill="hold">
                                          <p:stCondLst>
                                            <p:cond delay="800"/>
                                          </p:stCondLst>
                                        </p:cTn>
                                        <p:tgtEl>
                                          <p:spTgt spid="63499"/>
                                        </p:tgtEl>
                                        <p:attrNameLst>
                                          <p:attrName>r</p:attrName>
                                        </p:attrNameLst>
                                      </p:cBhvr>
                                    </p:animRot>
                                  </p:childTnLst>
                                </p:cTn>
                              </p:par>
                            </p:childTnLst>
                          </p:cTn>
                        </p:par>
                      </p:childTnLst>
                    </p:cTn>
                  </p:par>
                  <p:par>
                    <p:cTn id="61" fill="hold" nodeType="clickPar">
                      <p:stCondLst>
                        <p:cond delay="indefinite"/>
                      </p:stCondLst>
                      <p:childTnLst>
                        <p:par>
                          <p:cTn id="62" fill="hold" nodeType="withGroup">
                            <p:stCondLst>
                              <p:cond delay="0"/>
                            </p:stCondLst>
                            <p:childTnLst>
                              <p:par>
                                <p:cTn id="63" presetID="32" presetClass="emph" presetSubtype="0" fill="hold" grpId="1" nodeType="clickEffect">
                                  <p:stCondLst>
                                    <p:cond delay="0"/>
                                  </p:stCondLst>
                                  <p:childTnLst>
                                    <p:animClr clrSpc="rgb" dir="cw">
                                      <p:cBhvr override="childStyle">
                                        <p:cTn id="64" dur="100" fill="hold"/>
                                        <p:tgtEl>
                                          <p:spTgt spid="63497"/>
                                        </p:tgtEl>
                                        <p:attrNameLst>
                                          <p:attrName>style.color</p:attrName>
                                        </p:attrNameLst>
                                      </p:cBhvr>
                                      <p:to>
                                        <a:schemeClr val="accent2"/>
                                      </p:to>
                                    </p:animClr>
                                    <p:animClr clrSpc="rgb" dir="cw">
                                      <p:cBhvr>
                                        <p:cTn id="65" dur="100" fill="hold"/>
                                        <p:tgtEl>
                                          <p:spTgt spid="63497"/>
                                        </p:tgtEl>
                                        <p:attrNameLst>
                                          <p:attrName>fillcolor</p:attrName>
                                        </p:attrNameLst>
                                      </p:cBhvr>
                                      <p:to>
                                        <a:schemeClr val="accent2"/>
                                      </p:to>
                                    </p:animClr>
                                    <p:set>
                                      <p:cBhvr>
                                        <p:cTn id="66" dur="100" fill="hold"/>
                                        <p:tgtEl>
                                          <p:spTgt spid="63497"/>
                                        </p:tgtEl>
                                        <p:attrNameLst>
                                          <p:attrName>fill.type</p:attrName>
                                        </p:attrNameLst>
                                      </p:cBhvr>
                                      <p:to>
                                        <p:strVal val="solid"/>
                                      </p:to>
                                    </p:set>
                                    <p:set>
                                      <p:cBhvr>
                                        <p:cTn id="67" dur="100" fill="hold"/>
                                        <p:tgtEl>
                                          <p:spTgt spid="63497"/>
                                        </p:tgtEl>
                                        <p:attrNameLst>
                                          <p:attrName>fill.on</p:attrName>
                                        </p:attrNameLst>
                                      </p:cBhvr>
                                      <p:to>
                                        <p:strVal val="true"/>
                                      </p:to>
                                    </p:set>
                                    <p:animRot by="120000">
                                      <p:cBhvr>
                                        <p:cTn id="68" dur="100" fill="hold">
                                          <p:stCondLst>
                                            <p:cond delay="0"/>
                                          </p:stCondLst>
                                        </p:cTn>
                                        <p:tgtEl>
                                          <p:spTgt spid="63497"/>
                                        </p:tgtEl>
                                        <p:attrNameLst>
                                          <p:attrName>r</p:attrName>
                                        </p:attrNameLst>
                                      </p:cBhvr>
                                    </p:animRot>
                                    <p:animRot by="-240000">
                                      <p:cBhvr>
                                        <p:cTn id="69" dur="200" fill="hold">
                                          <p:stCondLst>
                                            <p:cond delay="200"/>
                                          </p:stCondLst>
                                        </p:cTn>
                                        <p:tgtEl>
                                          <p:spTgt spid="63497"/>
                                        </p:tgtEl>
                                        <p:attrNameLst>
                                          <p:attrName>r</p:attrName>
                                        </p:attrNameLst>
                                      </p:cBhvr>
                                    </p:animRot>
                                    <p:animRot by="240000">
                                      <p:cBhvr>
                                        <p:cTn id="70" dur="200" fill="hold">
                                          <p:stCondLst>
                                            <p:cond delay="400"/>
                                          </p:stCondLst>
                                        </p:cTn>
                                        <p:tgtEl>
                                          <p:spTgt spid="63497"/>
                                        </p:tgtEl>
                                        <p:attrNameLst>
                                          <p:attrName>r</p:attrName>
                                        </p:attrNameLst>
                                      </p:cBhvr>
                                    </p:animRot>
                                    <p:animRot by="-240000">
                                      <p:cBhvr>
                                        <p:cTn id="71" dur="200" fill="hold">
                                          <p:stCondLst>
                                            <p:cond delay="600"/>
                                          </p:stCondLst>
                                        </p:cTn>
                                        <p:tgtEl>
                                          <p:spTgt spid="63497"/>
                                        </p:tgtEl>
                                        <p:attrNameLst>
                                          <p:attrName>r</p:attrName>
                                        </p:attrNameLst>
                                      </p:cBhvr>
                                    </p:animRot>
                                    <p:animRot by="120000">
                                      <p:cBhvr>
                                        <p:cTn id="72" dur="200" fill="hold">
                                          <p:stCondLst>
                                            <p:cond delay="800"/>
                                          </p:stCondLst>
                                        </p:cTn>
                                        <p:tgtEl>
                                          <p:spTgt spid="63497"/>
                                        </p:tgtEl>
                                        <p:attrNameLst>
                                          <p:attrName>r</p:attrName>
                                        </p:attrNameLst>
                                      </p:cBhvr>
                                    </p:animRot>
                                  </p:childTnLst>
                                </p:cTn>
                              </p:par>
                            </p:childTnLst>
                          </p:cTn>
                        </p:par>
                      </p:childTnLst>
                    </p:cTn>
                  </p:par>
                  <p:par>
                    <p:cTn id="73" fill="hold" nodeType="clickPar">
                      <p:stCondLst>
                        <p:cond delay="indefinite"/>
                      </p:stCondLst>
                      <p:childTnLst>
                        <p:par>
                          <p:cTn id="74" fill="hold" nodeType="withGroup">
                            <p:stCondLst>
                              <p:cond delay="0"/>
                            </p:stCondLst>
                            <p:childTnLst>
                              <p:par>
                                <p:cTn id="75" presetID="32" presetClass="emph" presetSubtype="0" fill="hold" grpId="1" nodeType="clickEffect">
                                  <p:stCondLst>
                                    <p:cond delay="0"/>
                                  </p:stCondLst>
                                  <p:childTnLst>
                                    <p:animClr clrSpc="rgb" dir="cw">
                                      <p:cBhvr override="childStyle">
                                        <p:cTn id="76" dur="100" fill="hold"/>
                                        <p:tgtEl>
                                          <p:spTgt spid="63500"/>
                                        </p:tgtEl>
                                        <p:attrNameLst>
                                          <p:attrName>style.color</p:attrName>
                                        </p:attrNameLst>
                                      </p:cBhvr>
                                      <p:to>
                                        <a:schemeClr val="accent2"/>
                                      </p:to>
                                    </p:animClr>
                                    <p:animClr clrSpc="rgb" dir="cw">
                                      <p:cBhvr>
                                        <p:cTn id="77" dur="100" fill="hold"/>
                                        <p:tgtEl>
                                          <p:spTgt spid="63500"/>
                                        </p:tgtEl>
                                        <p:attrNameLst>
                                          <p:attrName>fillcolor</p:attrName>
                                        </p:attrNameLst>
                                      </p:cBhvr>
                                      <p:to>
                                        <a:schemeClr val="accent2"/>
                                      </p:to>
                                    </p:animClr>
                                    <p:set>
                                      <p:cBhvr>
                                        <p:cTn id="78" dur="100" fill="hold"/>
                                        <p:tgtEl>
                                          <p:spTgt spid="63500"/>
                                        </p:tgtEl>
                                        <p:attrNameLst>
                                          <p:attrName>fill.type</p:attrName>
                                        </p:attrNameLst>
                                      </p:cBhvr>
                                      <p:to>
                                        <p:strVal val="solid"/>
                                      </p:to>
                                    </p:set>
                                    <p:set>
                                      <p:cBhvr>
                                        <p:cTn id="79" dur="100" fill="hold"/>
                                        <p:tgtEl>
                                          <p:spTgt spid="63500"/>
                                        </p:tgtEl>
                                        <p:attrNameLst>
                                          <p:attrName>fill.on</p:attrName>
                                        </p:attrNameLst>
                                      </p:cBhvr>
                                      <p:to>
                                        <p:strVal val="true"/>
                                      </p:to>
                                    </p:set>
                                    <p:animRot by="120000">
                                      <p:cBhvr>
                                        <p:cTn id="80" dur="100" fill="hold">
                                          <p:stCondLst>
                                            <p:cond delay="0"/>
                                          </p:stCondLst>
                                        </p:cTn>
                                        <p:tgtEl>
                                          <p:spTgt spid="63500"/>
                                        </p:tgtEl>
                                        <p:attrNameLst>
                                          <p:attrName>r</p:attrName>
                                        </p:attrNameLst>
                                      </p:cBhvr>
                                    </p:animRot>
                                    <p:animRot by="-240000">
                                      <p:cBhvr>
                                        <p:cTn id="81" dur="200" fill="hold">
                                          <p:stCondLst>
                                            <p:cond delay="200"/>
                                          </p:stCondLst>
                                        </p:cTn>
                                        <p:tgtEl>
                                          <p:spTgt spid="63500"/>
                                        </p:tgtEl>
                                        <p:attrNameLst>
                                          <p:attrName>r</p:attrName>
                                        </p:attrNameLst>
                                      </p:cBhvr>
                                    </p:animRot>
                                    <p:animRot by="240000">
                                      <p:cBhvr>
                                        <p:cTn id="82" dur="200" fill="hold">
                                          <p:stCondLst>
                                            <p:cond delay="400"/>
                                          </p:stCondLst>
                                        </p:cTn>
                                        <p:tgtEl>
                                          <p:spTgt spid="63500"/>
                                        </p:tgtEl>
                                        <p:attrNameLst>
                                          <p:attrName>r</p:attrName>
                                        </p:attrNameLst>
                                      </p:cBhvr>
                                    </p:animRot>
                                    <p:animRot by="-240000">
                                      <p:cBhvr>
                                        <p:cTn id="83" dur="200" fill="hold">
                                          <p:stCondLst>
                                            <p:cond delay="600"/>
                                          </p:stCondLst>
                                        </p:cTn>
                                        <p:tgtEl>
                                          <p:spTgt spid="63500"/>
                                        </p:tgtEl>
                                        <p:attrNameLst>
                                          <p:attrName>r</p:attrName>
                                        </p:attrNameLst>
                                      </p:cBhvr>
                                    </p:animRot>
                                    <p:animRot by="120000">
                                      <p:cBhvr>
                                        <p:cTn id="84" dur="200" fill="hold">
                                          <p:stCondLst>
                                            <p:cond delay="800"/>
                                          </p:stCondLst>
                                        </p:cTn>
                                        <p:tgtEl>
                                          <p:spTgt spid="63500"/>
                                        </p:tgtEl>
                                        <p:attrNameLst>
                                          <p:attrName>r</p:attrName>
                                        </p:attrNameLst>
                                      </p:cBhvr>
                                    </p:animRo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63507"/>
                                        </p:tgtEl>
                                        <p:attrNameLst>
                                          <p:attrName>style.visibility</p:attrName>
                                        </p:attrNameLst>
                                      </p:cBhvr>
                                      <p:to>
                                        <p:strVal val="visible"/>
                                      </p:to>
                                    </p:set>
                                    <p:animEffect transition="in" filter="wipe(up)">
                                      <p:cBhvr>
                                        <p:cTn id="89" dur="500"/>
                                        <p:tgtEl>
                                          <p:spTgt spid="6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utoUpdateAnimBg="0"/>
      <p:bldP spid="63495" grpId="0" autoUpdateAnimBg="0"/>
      <p:bldP spid="63496" grpId="0"/>
      <p:bldP spid="63497" grpId="0" animBg="1"/>
      <p:bldP spid="63497" grpId="1" animBg="1"/>
      <p:bldP spid="63498" grpId="0" autoUpdateAnimBg="0"/>
      <p:bldP spid="63499" grpId="0" animBg="1"/>
      <p:bldP spid="63499" grpId="1" animBg="1"/>
      <p:bldP spid="63500" grpId="0" animBg="1"/>
      <p:bldP spid="63500" grpId="1" animBg="1"/>
      <p:bldP spid="63501" grpId="0"/>
      <p:bldP spid="63507" grpId="0" animBg="1"/>
    </p:bldLst>
  </p:timing>
</p:sld>
</file>

<file path=ppt/theme/theme1.xml><?xml version="1.0" encoding="utf-8"?>
<a:theme xmlns:a="http://schemas.openxmlformats.org/drawingml/2006/main" name="Bold Stripes">
  <a:themeElements>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14841</TotalTime>
  <Words>1732</Words>
  <Application>Microsoft Office PowerPoint</Application>
  <PresentationFormat>全屏显示(4:3)</PresentationFormat>
  <Paragraphs>286</Paragraphs>
  <Slides>37</Slides>
  <Notes>15</Notes>
  <HiddenSlides>10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37</vt:i4>
      </vt:variant>
    </vt:vector>
  </HeadingPairs>
  <TitlesOfParts>
    <vt:vector size="40" baseType="lpstr">
      <vt:lpstr>Bold Stripes</vt:lpstr>
      <vt:lpstr>默认设计模板</vt:lpstr>
      <vt:lpstr>Visio</vt:lpstr>
      <vt:lpstr>PowerPoint 演示文稿</vt:lpstr>
      <vt:lpstr>Windows编程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Windows应用程序的消息</vt:lpstr>
      <vt:lpstr>消息驱动的整个流程</vt:lpstr>
      <vt:lpstr>程序的编写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MFC应用程序向导创建的类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ZhangLijing</dc:creator>
  <cp:lastModifiedBy>AutoBVT</cp:lastModifiedBy>
  <cp:revision>281</cp:revision>
  <dcterms:created xsi:type="dcterms:W3CDTF">2001-10-15T01:38:10Z</dcterms:created>
  <dcterms:modified xsi:type="dcterms:W3CDTF">2017-03-01T06:53:41Z</dcterms:modified>
</cp:coreProperties>
</file>