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  <p:sldMasterId id="2147483738" r:id="rId3"/>
    <p:sldMasterId id="2147483750" r:id="rId4"/>
  </p:sldMasterIdLst>
  <p:notesMasterIdLst>
    <p:notesMasterId r:id="rId39"/>
  </p:notesMasterIdLst>
  <p:handoutMasterIdLst>
    <p:handoutMasterId r:id="rId40"/>
  </p:handoutMasterIdLst>
  <p:sldIdLst>
    <p:sldId id="602" r:id="rId5"/>
    <p:sldId id="604" r:id="rId6"/>
    <p:sldId id="605" r:id="rId7"/>
    <p:sldId id="606" r:id="rId8"/>
    <p:sldId id="607" r:id="rId9"/>
    <p:sldId id="603" r:id="rId10"/>
    <p:sldId id="609" r:id="rId11"/>
    <p:sldId id="608" r:id="rId12"/>
    <p:sldId id="586" r:id="rId13"/>
    <p:sldId id="588" r:id="rId14"/>
    <p:sldId id="58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599" r:id="rId24"/>
    <p:sldId id="601" r:id="rId25"/>
    <p:sldId id="577" r:id="rId26"/>
    <p:sldId id="578" r:id="rId27"/>
    <p:sldId id="505" r:id="rId28"/>
    <p:sldId id="585" r:id="rId29"/>
    <p:sldId id="506" r:id="rId30"/>
    <p:sldId id="579" r:id="rId31"/>
    <p:sldId id="580" r:id="rId32"/>
    <p:sldId id="581" r:id="rId33"/>
    <p:sldId id="515" r:id="rId34"/>
    <p:sldId id="509" r:id="rId35"/>
    <p:sldId id="582" r:id="rId36"/>
    <p:sldId id="583" r:id="rId37"/>
    <p:sldId id="584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0099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029" autoAdjust="0"/>
  </p:normalViewPr>
  <p:slideViewPr>
    <p:cSldViewPr>
      <p:cViewPr varScale="1">
        <p:scale>
          <a:sx n="58" d="100"/>
          <a:sy n="58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4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78894-D0A7-413C-BF3A-4965BBACE5D7}" type="slidenum">
              <a:rPr lang="en-US" altLang="zh-CN">
                <a:solidFill>
                  <a:prstClr val="black"/>
                </a:solidFill>
              </a:rPr>
              <a:pPr/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一组一组的画，同一组要从上至下按顺序画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99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399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40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79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21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4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37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910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661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8791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1511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33997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33997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3997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33997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997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997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2DF36ADF-521C-46B6-98C2-A77151C32BA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99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8885013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3E4C2-74A9-42B6-82D2-8D94A07C4B6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57608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1465C-59D8-4FC3-B568-30FFB6CDBDC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78050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C1277-C185-459D-B6EB-10317CA5E15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64904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59793-0EE3-4F2A-A640-DD83C7F356B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29618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FBA68-7E4C-4959-96FD-0B08ED8EA45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35277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91AFF-5478-42C8-9370-A1C1685FFC7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14340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4CA-BE6B-4215-8D56-85CA9F0B2A7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37684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B810-F5D2-4B4A-8EC2-DEAA9AC71D3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00574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7BF15-8E42-4B64-989F-FA6A123A733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66641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E3A5F-9E0B-4C81-A729-1071F6A0A35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3176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3084648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4497"/>
      </p:ext>
    </p:extLst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34126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53396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73196"/>
      </p:ext>
    </p:extLst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24634"/>
      </p:ext>
    </p:extLst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41380"/>
      </p:ext>
    </p:extLst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47172"/>
      </p:ext>
    </p:extLst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9961"/>
      </p:ext>
    </p:extLst>
  </p:cSld>
  <p:clrMapOvr>
    <a:masterClrMapping/>
  </p:clrMapOvr>
  <p:transition spd="med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61783"/>
      </p:ext>
    </p:extLst>
  </p:cSld>
  <p:clrMapOvr>
    <a:masterClrMapping/>
  </p:clrMapOvr>
  <p:transition spd="med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73688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389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3894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89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89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89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89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701A1015-60AA-411B-ADBA-76D87AEDD74E}" type="slidenum">
              <a:rPr lang="en-US" altLang="zh-CN" smtClean="0">
                <a:solidFill>
                  <a:srgbClr val="FFFFFF"/>
                </a:solidFill>
                <a:ea typeface="宋体" charset="-122"/>
              </a:rPr>
              <a:pPr/>
              <a:t>‹#›</a:t>
            </a:fld>
            <a:endParaRPr lang="en-US" altLang="zh-CN" smtClean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338955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38957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338958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5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857A972E-F2BA-43DE-B9AD-F4CD6A7946C3}" type="slidenum">
              <a:rPr lang="en-US" altLang="zh-CN">
                <a:solidFill>
                  <a:srgbClr val="FFFFFF"/>
                </a:solidFill>
                <a:ea typeface="宋体" charset="-122"/>
              </a:rPr>
              <a:pPr algn="l"/>
              <a:t>‹#›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</a:t>
            </a:r>
            <a:r>
              <a:rPr lang="zh-CN" altLang="en-US" dirty="0">
                <a:latin typeface="Times New Roman" pitchFamily="18" charset="0"/>
              </a:rPr>
              <a:t>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765" y="2148477"/>
            <a:ext cx="61925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创建菜单资源并进行设计；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将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菜单在对话框中显示出来；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为菜单项编写代码。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菜单操作步骤</a:t>
            </a:r>
          </a:p>
        </p:txBody>
      </p:sp>
    </p:spTree>
    <p:extLst>
      <p:ext uri="{BB962C8B-B14F-4D97-AF65-F5344CB8AC3E}">
        <p14:creationId xmlns:p14="http://schemas.microsoft.com/office/powerpoint/2010/main" val="10810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3059113" y="334963"/>
            <a:ext cx="388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6000" b="1" smtClean="0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菜单设计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1276350" y="1628775"/>
            <a:ext cx="69659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    </a:t>
            </a: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菜单是用户和应用程序交互时命令的存放处。因此，菜单在</a:t>
            </a:r>
            <a:r>
              <a:rPr kumimoji="0" lang="en-US" altLang="zh-CN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VC++</a:t>
            </a: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编程中是很重要的。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184275" y="443865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    </a:t>
            </a: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在此主要介绍：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359025" y="49974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如何设计菜单栏？</a:t>
            </a:r>
          </a:p>
        </p:txBody>
      </p:sp>
      <p:grpSp>
        <p:nvGrpSpPr>
          <p:cNvPr id="340998" name="Group 6"/>
          <p:cNvGrpSpPr>
            <a:grpSpLocks/>
          </p:cNvGrpSpPr>
          <p:nvPr/>
        </p:nvGrpSpPr>
        <p:grpSpPr bwMode="auto">
          <a:xfrm>
            <a:off x="1749425" y="4997450"/>
            <a:ext cx="762000" cy="457200"/>
            <a:chOff x="528" y="1392"/>
            <a:chExt cx="480" cy="28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smtClean="0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 smtClean="0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 smtClean="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 smtClean="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2359025" y="558958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如何显示菜单栏？</a:t>
            </a:r>
          </a:p>
        </p:txBody>
      </p:sp>
      <p:grpSp>
        <p:nvGrpSpPr>
          <p:cNvPr id="341002" name="Group 10"/>
          <p:cNvGrpSpPr>
            <a:grpSpLocks/>
          </p:cNvGrpSpPr>
          <p:nvPr/>
        </p:nvGrpSpPr>
        <p:grpSpPr bwMode="auto">
          <a:xfrm>
            <a:off x="1749425" y="5589588"/>
            <a:ext cx="762000" cy="457200"/>
            <a:chOff x="528" y="1392"/>
            <a:chExt cx="480" cy="288"/>
          </a:xfrm>
        </p:grpSpPr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smtClean="0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 smtClean="0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 smtClean="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 smtClean="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2359025" y="614045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如何给菜单项连接相应代码？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1749425" y="6140450"/>
            <a:ext cx="762000" cy="457200"/>
            <a:chOff x="528" y="1392"/>
            <a:chExt cx="480" cy="288"/>
          </a:xfrm>
        </p:grpSpPr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smtClean="0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 smtClean="0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 smtClean="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 smtClean="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pic>
        <p:nvPicPr>
          <p:cNvPr id="34100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2" b="88373"/>
          <a:stretch>
            <a:fillRect/>
          </a:stretch>
        </p:blipFill>
        <p:spPr bwMode="auto">
          <a:xfrm>
            <a:off x="2714625" y="2852738"/>
            <a:ext cx="396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1010" name="Picture 18" descr="j01995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644900"/>
            <a:ext cx="1368425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1011" name="Object 19"/>
          <p:cNvGraphicFramePr>
            <a:graphicFrameLocks noChangeAspect="1"/>
          </p:cNvGraphicFramePr>
          <p:nvPr/>
        </p:nvGraphicFramePr>
        <p:xfrm>
          <a:off x="2801938" y="3454400"/>
          <a:ext cx="86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5" imgW="863188" imgH="660317" progId="Photoshop.Image.9">
                  <p:embed/>
                </p:oleObj>
              </mc:Choice>
              <mc:Fallback>
                <p:oleObj name="Image" r:id="rId5" imgW="863188" imgH="660317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454400"/>
                        <a:ext cx="863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2"/>
                                </a:gs>
                                <a:gs pos="100000">
                                  <a:schemeClr val="accent2">
                                    <a:gamma/>
                                    <a:tint val="73725"/>
                                    <a:invGamma/>
                                  </a:scheme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2" name="Line 20"/>
          <p:cNvSpPr>
            <a:spLocks noChangeShapeType="1"/>
          </p:cNvSpPr>
          <p:nvPr/>
        </p:nvSpPr>
        <p:spPr bwMode="auto">
          <a:xfrm>
            <a:off x="5287963" y="334486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5999163" y="35607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菜单栏</a:t>
            </a:r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2192338" y="33448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1112838" y="31035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子菜单</a:t>
            </a:r>
          </a:p>
        </p:txBody>
      </p:sp>
      <p:sp>
        <p:nvSpPr>
          <p:cNvPr id="341016" name="Line 24"/>
          <p:cNvSpPr>
            <a:spLocks noChangeShapeType="1"/>
          </p:cNvSpPr>
          <p:nvPr/>
        </p:nvSpPr>
        <p:spPr bwMode="auto">
          <a:xfrm>
            <a:off x="3487738" y="3633788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4198938" y="38496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菜单项</a:t>
            </a:r>
          </a:p>
        </p:txBody>
      </p:sp>
    </p:spTree>
    <p:extLst>
      <p:ext uri="{BB962C8B-B14F-4D97-AF65-F5344CB8AC3E}">
        <p14:creationId xmlns:p14="http://schemas.microsoft.com/office/powerpoint/2010/main" val="12464171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4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 advAuto="6000"/>
      <p:bldP spid="340996" grpId="0" build="p" autoUpdateAnimBg="0" advAuto="6000"/>
      <p:bldP spid="340997" grpId="0" build="p" autoUpdateAnimBg="0" advAuto="6000"/>
      <p:bldP spid="341001" grpId="0" build="p" autoUpdateAnimBg="0" advAuto="6000"/>
      <p:bldP spid="341005" grpId="0" build="p" autoUpdateAnimBg="0" advAuto="6000"/>
      <p:bldP spid="341012" grpId="0" animBg="1"/>
      <p:bldP spid="341013" grpId="0"/>
      <p:bldP spid="341014" grpId="0" animBg="1"/>
      <p:bldP spid="341015" grpId="0"/>
      <p:bldP spid="341016" grpId="0" animBg="1"/>
      <p:bldP spid="3410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设计菜单栏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706438" y="1752600"/>
            <a:ext cx="7826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      AppWizard</a:t>
            </a:r>
            <a:r>
              <a:rPr kumimoji="0" lang="zh-CN" altLang="en-US" sz="280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生成的对话框中是没有菜单的，</a:t>
            </a:r>
          </a:p>
          <a:p>
            <a:pPr algn="l">
              <a:buClr>
                <a:srgbClr val="9900CC"/>
              </a:buClr>
              <a:buFont typeface="Wingdings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需要在应用程序的资源中增加一个菜单资源。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793750" y="2847975"/>
            <a:ext cx="76660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    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在资源视图中单击右键，快捷菜单中选择“添加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/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资源”。</a:t>
            </a:r>
            <a:endParaRPr kumimoji="0" lang="zh-CN" altLang="en-US" sz="2800" dirty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792758" y="4261420"/>
            <a:ext cx="32766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    </a:t>
            </a:r>
            <a:r>
              <a:rPr kumimoji="0" lang="zh-CN" altLang="en-US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选择 </a:t>
            </a:r>
            <a:r>
              <a:rPr kumimoji="0" lang="en-US" altLang="zh-CN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Menu</a:t>
            </a:r>
            <a:r>
              <a:rPr kumimoji="0" lang="zh-CN" altLang="en-US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项，</a:t>
            </a:r>
            <a:r>
              <a:rPr kumimoji="0" lang="zh-CN" altLang="en-US" dirty="0" smtClean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单击新建按钮</a:t>
            </a:r>
            <a:r>
              <a:rPr kumimoji="0" lang="zh-CN" altLang="en-US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，这样就在资源文件中增加了一项资源</a:t>
            </a:r>
            <a:r>
              <a:rPr kumimoji="0" lang="en-US" altLang="zh-CN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——</a:t>
            </a:r>
            <a:r>
              <a:rPr kumimoji="0" lang="zh-CN" altLang="en-US" dirty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菜单。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01008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0808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 advAuto="2000"/>
      <p:bldP spid="365572" grpId="0" build="p" autoUpdateAnimBg="0" advAuto="4000"/>
      <p:bldP spid="365574" grpId="0" build="p" advAuto="4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884312" y="1700038"/>
            <a:ext cx="2895600" cy="417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单击“请在此处键入”矩形框，输入子菜单名称；</a:t>
            </a:r>
            <a:endParaRPr kumimoji="0"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单击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下方矩形框，输入菜单项名称；</a:t>
            </a:r>
            <a:endParaRPr kumimoji="0"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在菜单项上单击鼠标右键，快捷菜单中选择“属性”；</a:t>
            </a:r>
            <a:endParaRPr kumimoji="0"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修改菜单项的</a:t>
            </a:r>
            <a:r>
              <a:rPr kumimoji="0"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0" lang="zh-CN" altLang="en-US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设计菜单栏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8"/>
          <a:stretch/>
        </p:blipFill>
        <p:spPr>
          <a:xfrm>
            <a:off x="3851920" y="1783699"/>
            <a:ext cx="5098323" cy="19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8"/>
          <a:stretch/>
        </p:blipFill>
        <p:spPr>
          <a:xfrm>
            <a:off x="6202830" y="1783699"/>
            <a:ext cx="2604068" cy="4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91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build="p" autoUpdateAnimBg="0" advAuto="4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684213" y="1628800"/>
            <a:ext cx="289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分割线的设置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设计菜单栏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76" y="2276872"/>
            <a:ext cx="361904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42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682625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显示</a:t>
            </a:r>
            <a:r>
              <a:rPr kumimoji="0"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IDD_MY_DIALOG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对话框。</a:t>
            </a:r>
            <a:endParaRPr kumimoji="0" lang="zh-CN" altLang="en-US" sz="26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914400" y="2133600"/>
            <a:ext cx="3913188" cy="233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对话框任一空白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区域单击鼠标右键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，快捷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菜单中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选择“属性” 。</a:t>
            </a:r>
            <a:endParaRPr kumimoji="0" lang="en-US" altLang="zh-CN" sz="26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在对话框的</a:t>
            </a:r>
            <a:r>
              <a:rPr kumimoji="0"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Menu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组合框中选择</a:t>
            </a:r>
            <a:r>
              <a:rPr kumimoji="0"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IDR_MENU1</a:t>
            </a:r>
            <a:r>
              <a:rPr kumimoji="0"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0" lang="zh-CN" altLang="en-US" sz="26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显示菜单栏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6"/>
          <a:stretch/>
        </p:blipFill>
        <p:spPr>
          <a:xfrm>
            <a:off x="5148064" y="2072708"/>
            <a:ext cx="2668757" cy="4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27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uild="p" autoUpdateAnimBg="0" advAuto="4000"/>
      <p:bldP spid="369670" grpId="0" build="p" autoUpdateAnimBg="0" advAuto="4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1547812" y="1484313"/>
            <a:ext cx="662458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给“文件”菜单的“退出”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命令添加代码</a:t>
            </a:r>
            <a:endParaRPr kumimoji="0" lang="zh-CN" altLang="en-US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1066800" y="1530350"/>
            <a:ext cx="762000" cy="493713"/>
            <a:chOff x="528" y="1392"/>
            <a:chExt cx="480" cy="311"/>
          </a:xfrm>
        </p:grpSpPr>
        <p:sp>
          <p:nvSpPr>
            <p:cNvPr id="370692" name="Text Box 4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70693" name="Text Box 5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b="1" baseline="3000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116013" y="1916113"/>
            <a:ext cx="8027987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9900CC"/>
              </a:buClr>
              <a:buFont typeface="Wingdings" pitchFamily="2" charset="2"/>
              <a:buChar char="§"/>
            </a:pP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在“退出”上单击右键，选择“添加事件处理程序”。</a:t>
            </a:r>
            <a:endParaRPr kumimoji="0" lang="zh-CN" altLang="en-US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实现菜单项功能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2762"/>
            <a:ext cx="4464496" cy="41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73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uild="p" autoUpdateAnimBg="0" advAuto="4000"/>
      <p:bldP spid="370694" grpId="0" build="p" autoUpdateAnimBg="0" advAuto="10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实现菜单项功能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812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1547813" y="1562100"/>
            <a:ext cx="640856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给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“文件”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</a:t>
            </a:r>
            <a:r>
              <a:rPr kumimoji="0" lang="zh-CN" altLang="en-US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“退出”命令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添加代码</a:t>
            </a:r>
            <a:endParaRPr kumimoji="0" lang="zh-CN" altLang="en-US" b="1" dirty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1066800" y="1603375"/>
            <a:ext cx="762000" cy="457200"/>
            <a:chOff x="528" y="1392"/>
            <a:chExt cx="480" cy="28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72741" name="Text Box 5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600200" y="2133600"/>
            <a:ext cx="5791200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::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OnFileExit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OnOK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( );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实现菜单项功能</a:t>
            </a:r>
          </a:p>
        </p:txBody>
      </p:sp>
    </p:spTree>
    <p:extLst>
      <p:ext uri="{BB962C8B-B14F-4D97-AF65-F5344CB8AC3E}">
        <p14:creationId xmlns:p14="http://schemas.microsoft.com/office/powerpoint/2010/main" val="1069168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1547813" y="1562100"/>
            <a:ext cx="640856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给</a:t>
            </a:r>
            <a:r>
              <a:rPr kumimoji="0" lang="zh-CN" altLang="en-US" b="1" dirty="0">
                <a:solidFill>
                  <a:srgbClr val="000000"/>
                </a:solidFill>
                <a:latin typeface="Arial"/>
                <a:ea typeface="宋体" charset="-122"/>
              </a:rPr>
              <a:t>“</a:t>
            </a:r>
            <a:r>
              <a:rPr kumimoji="0" lang="zh-CN" altLang="en-US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帮助</a:t>
            </a:r>
            <a:r>
              <a:rPr kumimoji="0" lang="zh-CN" altLang="en-US" b="1" dirty="0">
                <a:solidFill>
                  <a:srgbClr val="000000"/>
                </a:solidFill>
                <a:latin typeface="Arial"/>
                <a:ea typeface="宋体" charset="-122"/>
              </a:rPr>
              <a:t>”</a:t>
            </a:r>
            <a:r>
              <a:rPr kumimoji="0" lang="zh-CN" altLang="en-US" b="1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关于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”命令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添加代码</a:t>
            </a:r>
            <a:endParaRPr kumimoji="0" lang="zh-CN" altLang="en-US" b="1" dirty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1066800" y="1603375"/>
            <a:ext cx="762000" cy="457200"/>
            <a:chOff x="528" y="1392"/>
            <a:chExt cx="480" cy="28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72741" name="Text Box 5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600200" y="2133600"/>
            <a:ext cx="5791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OnHelpAbout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 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CAboutDlg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( );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实现菜单项功能</a:t>
            </a:r>
          </a:p>
        </p:txBody>
      </p:sp>
    </p:spTree>
    <p:extLst>
      <p:ext uri="{BB962C8B-B14F-4D97-AF65-F5344CB8AC3E}">
        <p14:creationId xmlns:p14="http://schemas.microsoft.com/office/powerpoint/2010/main" val="17152382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95806"/>
            <a:ext cx="6632446" cy="562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5580112" y="2420888"/>
            <a:ext cx="1944216" cy="7200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5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1547813" y="1562100"/>
            <a:ext cx="619253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给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“计算”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“加”命令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连接代码</a:t>
            </a:r>
            <a:endParaRPr kumimoji="0" lang="zh-CN" altLang="en-US" b="1" dirty="0" smtClean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1066800" y="1603375"/>
            <a:ext cx="762000" cy="457200"/>
            <a:chOff x="528" y="1392"/>
            <a:chExt cx="480" cy="288"/>
          </a:xfrm>
        </p:grpSpPr>
        <p:sp>
          <p:nvSpPr>
            <p:cNvPr id="365572" name="Text Box 4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smtClean="0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 smtClean="0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 smtClean="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 smtClean="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1600200" y="2133600"/>
            <a:ext cx="5791200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OnComPlu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OnPluButton</a:t>
            </a:r>
            <a:r>
              <a:rPr lang="en-US" altLang="zh-CN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900113" y="69215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4000" b="1" dirty="0" smtClean="0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实现菜单项功能</a:t>
            </a:r>
          </a:p>
        </p:txBody>
      </p:sp>
    </p:spTree>
    <p:extLst>
      <p:ext uri="{BB962C8B-B14F-4D97-AF65-F5344CB8AC3E}">
        <p14:creationId xmlns:p14="http://schemas.microsoft.com/office/powerpoint/2010/main" val="3279848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988840"/>
            <a:ext cx="7560840" cy="183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黑体" pitchFamily="49" charset="-122"/>
              </a:rPr>
              <a:t>自己新建一个对话框应用程序，在对话框中显示菜单栏，菜单栏中有两项子菜单：文件、帮助。其中文件子菜单中有退出命令，帮助子菜单中有关于命令，实现这两个命令的功能。</a:t>
            </a:r>
            <a:endParaRPr kumimoji="0" lang="en-US" altLang="zh-CN" b="1" dirty="0" smtClean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习</a:t>
            </a:r>
          </a:p>
        </p:txBody>
      </p:sp>
    </p:spTree>
    <p:extLst>
      <p:ext uri="{BB962C8B-B14F-4D97-AF65-F5344CB8AC3E}">
        <p14:creationId xmlns:p14="http://schemas.microsoft.com/office/powerpoint/2010/main" val="19533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1719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2124"/>
            <a:ext cx="6447257" cy="433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67998"/>
            <a:ext cx="3207472" cy="2545378"/>
          </a:xfrm>
          <a:prstGeom prst="rect">
            <a:avLst/>
          </a:prstGeom>
        </p:spPr>
      </p:pic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按钮（</a:t>
            </a:r>
            <a:r>
              <a:rPr kumimoji="0"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Radio Button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22350" y="1927225"/>
            <a:ext cx="8229600" cy="2222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/>
              <a:t>单选按钮一定要按顺序画</a:t>
            </a:r>
          </a:p>
          <a:p>
            <a:pPr>
              <a:lnSpc>
                <a:spcPct val="110000"/>
              </a:lnSpc>
            </a:pPr>
            <a:r>
              <a:rPr lang="zh-CN" altLang="en-US" sz="2800" b="1"/>
              <a:t>给单选按钮分组的方法：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/>
              <a:t>    在每一组第一个单选按钮的属性对话框中勾选</a:t>
            </a:r>
            <a:r>
              <a:rPr lang="zh-CN" altLang="en-US" sz="2800" b="1">
                <a:latin typeface="Times New Roman"/>
              </a:rPr>
              <a:t>“</a:t>
            </a:r>
            <a:r>
              <a:rPr lang="en-US" altLang="zh-CN" sz="2800" b="1"/>
              <a:t>Group</a:t>
            </a:r>
            <a:r>
              <a:rPr lang="en-US" altLang="zh-CN" sz="2800" b="1">
                <a:latin typeface="Times New Roman"/>
              </a:rPr>
              <a:t>”</a:t>
            </a:r>
            <a:r>
              <a:rPr lang="zh-CN" altLang="en-US" sz="2800" b="1"/>
              <a:t>这一属性。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3198112" y="4854646"/>
            <a:ext cx="2910662" cy="2968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4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131640"/>
            <a:ext cx="8064500" cy="34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可以为单选按钮关联变量，也可以不关联；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第一次关联变量；第二组不关联变量；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只能为设置了组属性的单选按钮关联变量；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只能关联数值类变量。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3847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450359" cy="462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404938" y="4797152"/>
            <a:ext cx="6767462" cy="946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数值类变量（</a:t>
            </a:r>
            <a:r>
              <a:rPr lang="en-US" altLang="zh-CN" sz="2800" b="1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类型）代表该组中被选中的单选按钮的序号，序号从</a:t>
            </a:r>
            <a:r>
              <a:rPr lang="en-US" altLang="zh-CN" sz="2800" b="1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开始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36096" y="3442392"/>
            <a:ext cx="1656184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56881" y="3453772"/>
            <a:ext cx="1895039" cy="918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3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844824"/>
            <a:ext cx="8066608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m_Group1=1;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CheckRadioButton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(IDC_RADIO3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IDC_RADIO5, IDC_RADIO5);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16016" y="1268760"/>
            <a:ext cx="3889375" cy="22923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CheckRadioButton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设置一组中哪一个被选中。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：组中第一个按钮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：组中最后一个按钮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：被选中的按钮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64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772816"/>
            <a:ext cx="8316416" cy="368306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if(m_Group1==0)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类型：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IMAX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if(m_Group1==1)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类型：普通；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9592" y="5661248"/>
            <a:ext cx="7561263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>
            <a:spAutoFit/>
          </a:bodyPr>
          <a:lstStyle>
            <a:lvl1pPr marL="1163638" indent="-1163638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GetCheckedRadioButton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返回被选中的按钮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：组中第一个按钮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 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：组中最后一个按钮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81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600" y="2060848"/>
            <a:ext cx="7489825" cy="455426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3500"/>
              </a:lnSpc>
              <a:defRPr kumimoji="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 algn="l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n=</a:t>
            </a:r>
            <a:r>
              <a:rPr lang="en-US" altLang="zh-CN" dirty="0" err="1">
                <a:solidFill>
                  <a:srgbClr val="FF0000"/>
                </a:solidFill>
              </a:rPr>
              <a:t>GetCheckedRadioButton</a:t>
            </a:r>
            <a:r>
              <a:rPr lang="en-US" altLang="zh-CN" dirty="0"/>
              <a:t>(IDC_RADIO3</a:t>
            </a:r>
            <a:r>
              <a:rPr lang="en-US" altLang="zh-CN" dirty="0" smtClean="0"/>
              <a:t>, 		IDC_RADIO5</a:t>
            </a:r>
            <a:r>
              <a:rPr lang="en-US" altLang="zh-CN" dirty="0"/>
              <a:t>);</a:t>
            </a:r>
          </a:p>
          <a:p>
            <a:pPr algn="l"/>
            <a:r>
              <a:rPr lang="en-US" altLang="zh-CN" dirty="0"/>
              <a:t>	if(n==IDC_RADIO3)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座位：前排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else </a:t>
            </a:r>
            <a:r>
              <a:rPr lang="en-US" altLang="zh-CN" dirty="0" smtClean="0"/>
              <a:t> if(n</a:t>
            </a:r>
            <a:r>
              <a:rPr lang="en-US" altLang="zh-CN" dirty="0"/>
              <a:t>==IDC_RADIO4)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座位：中排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else  if(n</a:t>
            </a:r>
            <a:r>
              <a:rPr lang="en-US" altLang="zh-CN" dirty="0"/>
              <a:t>==IDC_RADIO5)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座位：后排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m_Edit.SetWindowTextA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algn="l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7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8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170" y="1916832"/>
            <a:ext cx="8064896" cy="4580741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练习一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if(m_Check1.GetCheck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()==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&amp;&amp;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m_Check2.GetCheck()==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&amp;&amp;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m_Check3.GetCheck()==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&amp;&amp;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m_Check4.GetCheck()==0)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正确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错误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51354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“提交”按钮代码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编写对话框应用程序步骤</a:t>
            </a: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设计界面；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给要访问的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控件关联变量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初始化界面；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添加事件处理程序。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单选按钮</a:t>
            </a: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ph type="tbl" idx="1"/>
          </p:nvPr>
        </p:nvGraphicFramePr>
        <p:xfrm>
          <a:off x="1042988" y="1989138"/>
          <a:ext cx="7924800" cy="4137026"/>
        </p:xfrm>
        <a:graphic>
          <a:graphicData uri="http://schemas.openxmlformats.org/drawingml/2006/table">
            <a:tbl>
              <a:tblPr/>
              <a:tblGrid>
                <a:gridCol w="936625"/>
                <a:gridCol w="3024187"/>
                <a:gridCol w="39639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不连接变量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1979613" y="31162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m_RadioRadio=2;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1979613" y="36925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UpdateData(FALSE);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148263" y="31162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CheckRadioButton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1,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2,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3)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1979613" y="47974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UpdateData(TRUE);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5148263" y="494188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n=GetCheckedRadioButton(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1,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156325" y="5564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是被选中按钮的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</a:t>
            </a: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1979613" y="53482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0  1  2 ……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48263" y="45085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 n;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4787900" y="1341438"/>
            <a:ext cx="4321175" cy="1295400"/>
          </a:xfrm>
          <a:prstGeom prst="wedgeRoundRectCallout">
            <a:avLst>
              <a:gd name="adj1" fmla="val 23403"/>
              <a:gd name="adj2" fmla="val 8553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：该组第一个按钮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 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：该组最后一个按钮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：该组被选中的按钮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2124075" y="5876925"/>
            <a:ext cx="4103688" cy="981075"/>
          </a:xfrm>
          <a:prstGeom prst="wedgeRoundRectCallout">
            <a:avLst>
              <a:gd name="adj1" fmla="val 36421"/>
              <a:gd name="adj2" fmla="val -69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：该组第一个按钮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 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：该组最后一个按钮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17336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 animBg="1"/>
      <p:bldP spid="2652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755650" y="1989138"/>
            <a:ext cx="7777163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260475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897063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3365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170238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6274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0846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5418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9990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</a:rPr>
              <a:t>创建一组显示成绩的单选按钮控件，成绩项包括“</a:t>
            </a:r>
            <a:r>
              <a:rPr lang="en-US" altLang="zh-CN" sz="2800" b="1" smtClean="0">
                <a:solidFill>
                  <a:srgbClr val="000000"/>
                </a:solidFill>
              </a:rPr>
              <a:t>100”</a:t>
            </a:r>
            <a:r>
              <a:rPr lang="zh-CN" altLang="en-US" sz="2800" b="1" smtClean="0">
                <a:solidFill>
                  <a:srgbClr val="000000"/>
                </a:solidFill>
              </a:rPr>
              <a:t>、“</a:t>
            </a:r>
            <a:r>
              <a:rPr lang="en-US" altLang="zh-CN" sz="2800" b="1" smtClean="0">
                <a:solidFill>
                  <a:srgbClr val="000000"/>
                </a:solidFill>
              </a:rPr>
              <a:t>90”</a:t>
            </a:r>
            <a:r>
              <a:rPr lang="zh-CN" altLang="en-US" sz="2800" b="1" smtClean="0">
                <a:solidFill>
                  <a:srgbClr val="000000"/>
                </a:solidFill>
              </a:rPr>
              <a:t>、“</a:t>
            </a:r>
            <a:r>
              <a:rPr lang="en-US" altLang="zh-CN" sz="2800" b="1" smtClean="0">
                <a:solidFill>
                  <a:srgbClr val="000000"/>
                </a:solidFill>
              </a:rPr>
              <a:t>80”</a:t>
            </a:r>
            <a:r>
              <a:rPr lang="zh-CN" altLang="en-US" sz="2800" b="1" smtClean="0">
                <a:solidFill>
                  <a:srgbClr val="000000"/>
                </a:solidFill>
              </a:rPr>
              <a:t>和“</a:t>
            </a:r>
            <a:r>
              <a:rPr lang="en-US" altLang="zh-CN" sz="2800" b="1" smtClean="0">
                <a:solidFill>
                  <a:srgbClr val="000000"/>
                </a:solidFill>
              </a:rPr>
              <a:t>70”</a:t>
            </a:r>
            <a:r>
              <a:rPr lang="zh-CN" altLang="en-US" sz="2800" b="1" smtClean="0">
                <a:solidFill>
                  <a:srgbClr val="000000"/>
                </a:solidFill>
              </a:rPr>
              <a:t>四档；创建一个复选框控件组，复选项为每项成绩的人数；设置一个“计算”按钮和一个“退出”按钮，并设置一个编辑框；当单击计算按钮时，在编辑框中显示该项成绩的总分。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练   习</a:t>
            </a:r>
            <a:endParaRPr kumimoji="0" lang="en-US" altLang="zh-CN" dirty="0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25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autoUpdateAnimBg="0" advAuto="3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59632" y="931367"/>
            <a:ext cx="8001000" cy="7694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0" lang="zh-CN" altLang="en-US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初始状态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276872"/>
            <a:ext cx="5534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70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71600" y="906959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kumimoji="0" lang="en-US" altLang="zh-CN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计算”按钮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69" y="2348880"/>
            <a:ext cx="5534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548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35325"/>
            <a:ext cx="6912768" cy="586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5580112" y="2420888"/>
            <a:ext cx="1944216" cy="7200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2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170" y="1916832"/>
            <a:ext cx="8376318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练习一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if(m_Check1==TRUE&amp;&amp;m_Check2==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TRUE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&amp;&amp;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m_Check3==TRUE&amp;&amp;m_Check4==FALSE)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正确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错误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51354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“提交”按钮代码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二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35325"/>
            <a:ext cx="6912768" cy="586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5580112" y="2420888"/>
            <a:ext cx="1944216" cy="7200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16832"/>
            <a:ext cx="9144000" cy="3234219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练习二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m_Check.GetCheck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sz="2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IDC_BUTTON1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)-&gt;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ShowWindow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(SW_HIDE);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sz="21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kumimoji="0" lang="en-US" altLang="zh-CN" sz="21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sz="21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IDC_BUTTON1</a:t>
            </a:r>
            <a:r>
              <a:rPr kumimoji="0" lang="en-US" altLang="zh-CN" sz="21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)-&gt;</a:t>
            </a:r>
            <a:r>
              <a:rPr kumimoji="0" lang="en-US" altLang="zh-CN" sz="21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ShowWindow</a:t>
            </a:r>
            <a:r>
              <a:rPr kumimoji="0" lang="en-US" altLang="zh-CN" sz="21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(SW_SHOW);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51354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复选框代码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17477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11235</TotalTime>
  <Words>889</Words>
  <Application>Microsoft Office PowerPoint</Application>
  <PresentationFormat>全屏显示(4:3)</PresentationFormat>
  <Paragraphs>183</Paragraphs>
  <Slides>34</Slides>
  <Notes>2</Notes>
  <HiddenSlides>1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1_Blends</vt:lpstr>
      <vt:lpstr>2_Blends</vt:lpstr>
      <vt:lpstr>1_c5-5</vt:lpstr>
      <vt:lpstr>2_c5-5</vt:lpstr>
      <vt:lpstr>BMP 图象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单选按钮（Radio Button）</vt:lpstr>
      <vt:lpstr>关联变量</vt:lpstr>
      <vt:lpstr>关联变量</vt:lpstr>
      <vt:lpstr>PowerPoint 演示文稿</vt:lpstr>
      <vt:lpstr>PowerPoint 演示文稿</vt:lpstr>
      <vt:lpstr>PowerPoint 演示文稿</vt:lpstr>
      <vt:lpstr>PowerPoint 演示文稿</vt:lpstr>
      <vt:lpstr>单选按钮</vt:lpstr>
      <vt:lpstr>PowerPoint 演示文稿</vt:lpstr>
      <vt:lpstr>初始状态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416</cp:revision>
  <dcterms:created xsi:type="dcterms:W3CDTF">2001-10-15T01:38:10Z</dcterms:created>
  <dcterms:modified xsi:type="dcterms:W3CDTF">2017-03-22T07:38:07Z</dcterms:modified>
</cp:coreProperties>
</file>