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344" r:id="rId2"/>
    <p:sldId id="257" r:id="rId3"/>
    <p:sldId id="346" r:id="rId4"/>
    <p:sldId id="345" r:id="rId5"/>
    <p:sldId id="439" r:id="rId6"/>
    <p:sldId id="447" r:id="rId7"/>
    <p:sldId id="441" r:id="rId8"/>
    <p:sldId id="442" r:id="rId9"/>
    <p:sldId id="443" r:id="rId10"/>
    <p:sldId id="444" r:id="rId11"/>
    <p:sldId id="401" r:id="rId12"/>
    <p:sldId id="448" r:id="rId13"/>
    <p:sldId id="430" r:id="rId14"/>
    <p:sldId id="431" r:id="rId15"/>
    <p:sldId id="433" r:id="rId16"/>
    <p:sldId id="432" r:id="rId17"/>
    <p:sldId id="434" r:id="rId18"/>
    <p:sldId id="435" r:id="rId19"/>
    <p:sldId id="438" r:id="rId20"/>
    <p:sldId id="436" r:id="rId21"/>
    <p:sldId id="437" r:id="rId22"/>
    <p:sldId id="44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6600"/>
    <a:srgbClr val="660066"/>
    <a:srgbClr val="FFFFCC"/>
    <a:srgbClr val="0000CC"/>
    <a:srgbClr val="FF9999"/>
    <a:srgbClr val="FFCCFF"/>
    <a:srgbClr val="990099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796" autoAdjust="0"/>
  </p:normalViewPr>
  <p:slideViewPr>
    <p:cSldViewPr>
      <p:cViewPr>
        <p:scale>
          <a:sx n="60" d="100"/>
          <a:sy n="60" d="100"/>
        </p:scale>
        <p:origin x="-120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5DCA2-75BF-406F-84E3-85B4EDB78D41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8D0A008-99D6-4B03-9D87-413E699AE5C4}">
      <dgm:prSet phldrT="[文本]" custT="1"/>
      <dgm:spPr/>
      <dgm:t>
        <a:bodyPr/>
        <a:lstStyle/>
        <a:p>
          <a:r>
            <a:rPr lang="zh-CN" altLang="en-US" sz="3600" b="1" dirty="0" smtClean="0"/>
            <a:t>理论基础</a:t>
          </a:r>
          <a:endParaRPr lang="zh-CN" altLang="en-US" sz="3600" b="1" dirty="0"/>
        </a:p>
      </dgm:t>
    </dgm:pt>
    <dgm:pt modelId="{53FDE442-94A0-4717-B1A1-2A3D406148D5}" type="parTrans" cxnId="{6894A6ED-FA6A-49EA-A983-28075B6DAD9C}">
      <dgm:prSet/>
      <dgm:spPr/>
      <dgm:t>
        <a:bodyPr/>
        <a:lstStyle/>
        <a:p>
          <a:endParaRPr lang="zh-CN" altLang="en-US" sz="3600" b="1"/>
        </a:p>
      </dgm:t>
    </dgm:pt>
    <dgm:pt modelId="{61943C3B-7929-40EF-A3C5-CB936EF6612E}" type="sibTrans" cxnId="{6894A6ED-FA6A-49EA-A983-28075B6DAD9C}">
      <dgm:prSet/>
      <dgm:spPr/>
      <dgm:t>
        <a:bodyPr/>
        <a:lstStyle/>
        <a:p>
          <a:endParaRPr lang="zh-CN" altLang="en-US" sz="3600" b="1"/>
        </a:p>
      </dgm:t>
    </dgm:pt>
    <dgm:pt modelId="{1F409464-8712-4877-BB4C-BC9B67750DCD}">
      <dgm:prSet phldrT="[文本]" custT="1"/>
      <dgm:spPr/>
      <dgm:t>
        <a:bodyPr/>
        <a:lstStyle/>
        <a:p>
          <a:r>
            <a:rPr lang="zh-CN" altLang="en-US" sz="3600" b="1" dirty="0" smtClean="0"/>
            <a:t>绘   图</a:t>
          </a:r>
          <a:endParaRPr lang="zh-CN" altLang="en-US" sz="3600" b="1" dirty="0"/>
        </a:p>
      </dgm:t>
    </dgm:pt>
    <dgm:pt modelId="{762DAF49-355D-49A3-AD7D-57A4527259C4}" type="parTrans" cxnId="{E464AF9D-C333-4BAE-82D8-CAF4937C3690}">
      <dgm:prSet/>
      <dgm:spPr/>
      <dgm:t>
        <a:bodyPr/>
        <a:lstStyle/>
        <a:p>
          <a:endParaRPr lang="zh-CN" altLang="en-US" sz="3600" b="1"/>
        </a:p>
      </dgm:t>
    </dgm:pt>
    <dgm:pt modelId="{F4E7C7DB-80BF-4D0D-AC60-D261D5445208}" type="sibTrans" cxnId="{E464AF9D-C333-4BAE-82D8-CAF4937C3690}">
      <dgm:prSet/>
      <dgm:spPr/>
      <dgm:t>
        <a:bodyPr/>
        <a:lstStyle/>
        <a:p>
          <a:endParaRPr lang="zh-CN" altLang="en-US" sz="3600" b="1"/>
        </a:p>
      </dgm:t>
    </dgm:pt>
    <dgm:pt modelId="{D3845906-8BE5-452C-8EE9-DEB956022186}">
      <dgm:prSet phldrT="[文本]" custT="1"/>
      <dgm:spPr/>
      <dgm:t>
        <a:bodyPr/>
        <a:lstStyle/>
        <a:p>
          <a:r>
            <a:rPr lang="zh-CN" altLang="en-US" sz="3600" b="1" dirty="0" smtClean="0"/>
            <a:t>控  件</a:t>
          </a:r>
          <a:endParaRPr lang="zh-CN" altLang="en-US" sz="3600" b="1" dirty="0"/>
        </a:p>
      </dgm:t>
    </dgm:pt>
    <dgm:pt modelId="{60415A98-CDD2-427A-B31F-8B2AAC4037B7}" type="parTrans" cxnId="{FB9311A4-1FAC-424F-908D-0CBA44A9215A}">
      <dgm:prSet/>
      <dgm:spPr/>
      <dgm:t>
        <a:bodyPr/>
        <a:lstStyle/>
        <a:p>
          <a:endParaRPr lang="zh-CN" altLang="en-US" sz="3600" b="1"/>
        </a:p>
      </dgm:t>
    </dgm:pt>
    <dgm:pt modelId="{8B579A41-4546-42FB-9981-AABDBC798991}" type="sibTrans" cxnId="{FB9311A4-1FAC-424F-908D-0CBA44A9215A}">
      <dgm:prSet/>
      <dgm:spPr/>
      <dgm:t>
        <a:bodyPr/>
        <a:lstStyle/>
        <a:p>
          <a:endParaRPr lang="zh-CN" altLang="en-US" sz="3600" b="1"/>
        </a:p>
      </dgm:t>
    </dgm:pt>
    <dgm:pt modelId="{5D939263-CC3A-41D7-9E19-8AF0674D44A8}">
      <dgm:prSet phldrT="[文本]" custT="1"/>
      <dgm:spPr/>
      <dgm:t>
        <a:bodyPr/>
        <a:lstStyle/>
        <a:p>
          <a:r>
            <a:rPr lang="zh-CN" altLang="en-US" sz="3600" b="1" dirty="0" smtClean="0"/>
            <a:t>多对话框</a:t>
          </a:r>
          <a:endParaRPr lang="zh-CN" altLang="en-US" sz="3600" b="1" dirty="0"/>
        </a:p>
      </dgm:t>
    </dgm:pt>
    <dgm:pt modelId="{F9401D37-F619-4877-920E-E9ABEAA31D3B}" type="parTrans" cxnId="{6FBE0379-6F59-422C-9E79-02E7C9315C35}">
      <dgm:prSet/>
      <dgm:spPr/>
      <dgm:t>
        <a:bodyPr/>
        <a:lstStyle/>
        <a:p>
          <a:endParaRPr lang="zh-CN" altLang="en-US"/>
        </a:p>
      </dgm:t>
    </dgm:pt>
    <dgm:pt modelId="{B5A613DA-618B-4E16-B606-C31E4344A249}" type="sibTrans" cxnId="{6FBE0379-6F59-422C-9E79-02E7C9315C35}">
      <dgm:prSet/>
      <dgm:spPr/>
      <dgm:t>
        <a:bodyPr/>
        <a:lstStyle/>
        <a:p>
          <a:endParaRPr lang="zh-CN" altLang="en-US"/>
        </a:p>
      </dgm:t>
    </dgm:pt>
    <dgm:pt modelId="{076F58D5-5662-408D-B3D1-58CEFA32ABF0}" type="pres">
      <dgm:prSet presAssocID="{5BD5DCA2-75BF-406F-84E3-85B4EDB78D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D8CA925-5BC1-479E-9644-20E3E1F4D596}" type="pres">
      <dgm:prSet presAssocID="{58D0A008-99D6-4B03-9D87-413E699AE5C4}" presName="hierRoot1" presStyleCnt="0">
        <dgm:presLayoutVars>
          <dgm:hierBranch val="init"/>
        </dgm:presLayoutVars>
      </dgm:prSet>
      <dgm:spPr/>
    </dgm:pt>
    <dgm:pt modelId="{057C9ABA-C026-400A-80B3-27CDD1135E66}" type="pres">
      <dgm:prSet presAssocID="{58D0A008-99D6-4B03-9D87-413E699AE5C4}" presName="rootComposite1" presStyleCnt="0"/>
      <dgm:spPr/>
    </dgm:pt>
    <dgm:pt modelId="{8D0B00C5-F3C0-4707-A565-02717CDC94B1}" type="pres">
      <dgm:prSet presAssocID="{58D0A008-99D6-4B03-9D87-413E699AE5C4}" presName="rootText1" presStyleLbl="node0" presStyleIdx="0" presStyleCnt="1" custLinFactNeighborY="-365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63ED0E-8432-4685-8CBC-1E4543E8E150}" type="pres">
      <dgm:prSet presAssocID="{58D0A008-99D6-4B03-9D87-413E699AE5C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A72C009-DF45-489D-8FD6-D2A20C4EF9F7}" type="pres">
      <dgm:prSet presAssocID="{58D0A008-99D6-4B03-9D87-413E699AE5C4}" presName="hierChild2" presStyleCnt="0"/>
      <dgm:spPr/>
    </dgm:pt>
    <dgm:pt modelId="{37C2662B-F088-46A8-8192-0831FCD891D1}" type="pres">
      <dgm:prSet presAssocID="{762DAF49-355D-49A3-AD7D-57A4527259C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B9EDBFF7-B1A5-4721-A5C4-EF5668A20E14}" type="pres">
      <dgm:prSet presAssocID="{1F409464-8712-4877-BB4C-BC9B67750DCD}" presName="hierRoot2" presStyleCnt="0">
        <dgm:presLayoutVars>
          <dgm:hierBranch val="init"/>
        </dgm:presLayoutVars>
      </dgm:prSet>
      <dgm:spPr/>
    </dgm:pt>
    <dgm:pt modelId="{A427B397-DFEA-4A42-ACC4-0497D5766F39}" type="pres">
      <dgm:prSet presAssocID="{1F409464-8712-4877-BB4C-BC9B67750DCD}" presName="rootComposite" presStyleCnt="0"/>
      <dgm:spPr/>
    </dgm:pt>
    <dgm:pt modelId="{512C0E87-F88E-4793-8B37-602931435BD8}" type="pres">
      <dgm:prSet presAssocID="{1F409464-8712-4877-BB4C-BC9B67750DCD}" presName="rootText" presStyleLbl="node2" presStyleIdx="0" presStyleCnt="3" custLinFactNeighborY="-303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6220FE-1815-4782-B094-DA7658095735}" type="pres">
      <dgm:prSet presAssocID="{1F409464-8712-4877-BB4C-BC9B67750DC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1A90C427-4DB8-465B-B1DF-C5943F3CD2EE}" type="pres">
      <dgm:prSet presAssocID="{1F409464-8712-4877-BB4C-BC9B67750DCD}" presName="hierChild4" presStyleCnt="0"/>
      <dgm:spPr/>
    </dgm:pt>
    <dgm:pt modelId="{881528B1-56EA-4EDE-B807-FC99270EC818}" type="pres">
      <dgm:prSet presAssocID="{1F409464-8712-4877-BB4C-BC9B67750DCD}" presName="hierChild5" presStyleCnt="0"/>
      <dgm:spPr/>
    </dgm:pt>
    <dgm:pt modelId="{5BCC74BC-E7CA-4521-8C43-B873FC5B2B51}" type="pres">
      <dgm:prSet presAssocID="{60415A98-CDD2-427A-B31F-8B2AAC4037B7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E4A82E37-3BCC-418B-9851-4135C1BE3646}" type="pres">
      <dgm:prSet presAssocID="{D3845906-8BE5-452C-8EE9-DEB956022186}" presName="hierRoot2" presStyleCnt="0">
        <dgm:presLayoutVars>
          <dgm:hierBranch val="init"/>
        </dgm:presLayoutVars>
      </dgm:prSet>
      <dgm:spPr/>
    </dgm:pt>
    <dgm:pt modelId="{BD7B7945-BE7D-4536-8D32-ED64020021E9}" type="pres">
      <dgm:prSet presAssocID="{D3845906-8BE5-452C-8EE9-DEB956022186}" presName="rootComposite" presStyleCnt="0"/>
      <dgm:spPr/>
    </dgm:pt>
    <dgm:pt modelId="{0DBDB30E-8B5F-4CB2-80A7-F8BDE4A36D31}" type="pres">
      <dgm:prSet presAssocID="{D3845906-8BE5-452C-8EE9-DEB956022186}" presName="rootText" presStyleLbl="node2" presStyleIdx="1" presStyleCnt="3" custLinFactNeighborY="-303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8521C4-1A22-4E46-A844-7F70C3A24C04}" type="pres">
      <dgm:prSet presAssocID="{D3845906-8BE5-452C-8EE9-DEB956022186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2E803D0A-37BF-436F-A574-47BAED1E93CE}" type="pres">
      <dgm:prSet presAssocID="{D3845906-8BE5-452C-8EE9-DEB956022186}" presName="hierChild4" presStyleCnt="0"/>
      <dgm:spPr/>
    </dgm:pt>
    <dgm:pt modelId="{A4AE8192-59DC-4F3F-B7DB-DCE1B52F618E}" type="pres">
      <dgm:prSet presAssocID="{D3845906-8BE5-452C-8EE9-DEB956022186}" presName="hierChild5" presStyleCnt="0"/>
      <dgm:spPr/>
    </dgm:pt>
    <dgm:pt modelId="{45D65F9E-75FC-4099-AFD9-DB46EF50C3FA}" type="pres">
      <dgm:prSet presAssocID="{F9401D37-F619-4877-920E-E9ABEAA31D3B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11DF3B88-33AA-4D4C-9E9C-9DE72EEE849E}" type="pres">
      <dgm:prSet presAssocID="{5D939263-CC3A-41D7-9E19-8AF0674D44A8}" presName="hierRoot2" presStyleCnt="0">
        <dgm:presLayoutVars>
          <dgm:hierBranch val="init"/>
        </dgm:presLayoutVars>
      </dgm:prSet>
      <dgm:spPr/>
    </dgm:pt>
    <dgm:pt modelId="{557E53E6-64A6-4AA7-BC67-38B35F2AC9D5}" type="pres">
      <dgm:prSet presAssocID="{5D939263-CC3A-41D7-9E19-8AF0674D44A8}" presName="rootComposite" presStyleCnt="0"/>
      <dgm:spPr/>
    </dgm:pt>
    <dgm:pt modelId="{A8708A4D-29DE-4410-A408-70CAFECD1084}" type="pres">
      <dgm:prSet presAssocID="{5D939263-CC3A-41D7-9E19-8AF0674D44A8}" presName="rootText" presStyleLbl="node2" presStyleIdx="2" presStyleCnt="3" custLinFactNeighborY="-303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364BA1-2762-42A8-9995-7A277B524B9F}" type="pres">
      <dgm:prSet presAssocID="{5D939263-CC3A-41D7-9E19-8AF0674D44A8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5BA1EB58-03F5-4F3A-93D5-F60E6FA3FEE8}" type="pres">
      <dgm:prSet presAssocID="{5D939263-CC3A-41D7-9E19-8AF0674D44A8}" presName="hierChild4" presStyleCnt="0"/>
      <dgm:spPr/>
    </dgm:pt>
    <dgm:pt modelId="{FB857431-DAC0-4EFB-9DD9-8D430A47BC66}" type="pres">
      <dgm:prSet presAssocID="{5D939263-CC3A-41D7-9E19-8AF0674D44A8}" presName="hierChild5" presStyleCnt="0"/>
      <dgm:spPr/>
    </dgm:pt>
    <dgm:pt modelId="{69D4EC9F-611F-46A1-8426-3A4FDA84ACCE}" type="pres">
      <dgm:prSet presAssocID="{58D0A008-99D6-4B03-9D87-413E699AE5C4}" presName="hierChild3" presStyleCnt="0"/>
      <dgm:spPr/>
    </dgm:pt>
  </dgm:ptLst>
  <dgm:cxnLst>
    <dgm:cxn modelId="{FF8BF756-1E8F-4171-BF2F-18825028C078}" type="presOf" srcId="{58D0A008-99D6-4B03-9D87-413E699AE5C4}" destId="{8D0B00C5-F3C0-4707-A565-02717CDC94B1}" srcOrd="0" destOrd="0" presId="urn:microsoft.com/office/officeart/2005/8/layout/orgChart1"/>
    <dgm:cxn modelId="{FB9311A4-1FAC-424F-908D-0CBA44A9215A}" srcId="{58D0A008-99D6-4B03-9D87-413E699AE5C4}" destId="{D3845906-8BE5-452C-8EE9-DEB956022186}" srcOrd="1" destOrd="0" parTransId="{60415A98-CDD2-427A-B31F-8B2AAC4037B7}" sibTransId="{8B579A41-4546-42FB-9981-AABDBC798991}"/>
    <dgm:cxn modelId="{193ABA54-EA97-451B-9801-4B701420F7D1}" type="presOf" srcId="{F9401D37-F619-4877-920E-E9ABEAA31D3B}" destId="{45D65F9E-75FC-4099-AFD9-DB46EF50C3FA}" srcOrd="0" destOrd="0" presId="urn:microsoft.com/office/officeart/2005/8/layout/orgChart1"/>
    <dgm:cxn modelId="{6894A6ED-FA6A-49EA-A983-28075B6DAD9C}" srcId="{5BD5DCA2-75BF-406F-84E3-85B4EDB78D41}" destId="{58D0A008-99D6-4B03-9D87-413E699AE5C4}" srcOrd="0" destOrd="0" parTransId="{53FDE442-94A0-4717-B1A1-2A3D406148D5}" sibTransId="{61943C3B-7929-40EF-A3C5-CB936EF6612E}"/>
    <dgm:cxn modelId="{3A05E6BA-6633-452B-8EF8-C0032F0E5E8D}" type="presOf" srcId="{58D0A008-99D6-4B03-9D87-413E699AE5C4}" destId="{4663ED0E-8432-4685-8CBC-1E4543E8E150}" srcOrd="1" destOrd="0" presId="urn:microsoft.com/office/officeart/2005/8/layout/orgChart1"/>
    <dgm:cxn modelId="{19F23452-08BE-4BFB-B85E-2DE97E4A5F2E}" type="presOf" srcId="{D3845906-8BE5-452C-8EE9-DEB956022186}" destId="{0DBDB30E-8B5F-4CB2-80A7-F8BDE4A36D31}" srcOrd="0" destOrd="0" presId="urn:microsoft.com/office/officeart/2005/8/layout/orgChart1"/>
    <dgm:cxn modelId="{59F5B56F-36DF-45A6-9712-361709C7963A}" type="presOf" srcId="{D3845906-8BE5-452C-8EE9-DEB956022186}" destId="{F38521C4-1A22-4E46-A844-7F70C3A24C04}" srcOrd="1" destOrd="0" presId="urn:microsoft.com/office/officeart/2005/8/layout/orgChart1"/>
    <dgm:cxn modelId="{B45C3272-B403-4207-8DB0-ECBB518E247F}" type="presOf" srcId="{762DAF49-355D-49A3-AD7D-57A4527259C4}" destId="{37C2662B-F088-46A8-8192-0831FCD891D1}" srcOrd="0" destOrd="0" presId="urn:microsoft.com/office/officeart/2005/8/layout/orgChart1"/>
    <dgm:cxn modelId="{E464AF9D-C333-4BAE-82D8-CAF4937C3690}" srcId="{58D0A008-99D6-4B03-9D87-413E699AE5C4}" destId="{1F409464-8712-4877-BB4C-BC9B67750DCD}" srcOrd="0" destOrd="0" parTransId="{762DAF49-355D-49A3-AD7D-57A4527259C4}" sibTransId="{F4E7C7DB-80BF-4D0D-AC60-D261D5445208}"/>
    <dgm:cxn modelId="{7E051A1A-930A-47CA-81D8-DA9A60DA27E7}" type="presOf" srcId="{1F409464-8712-4877-BB4C-BC9B67750DCD}" destId="{4F6220FE-1815-4782-B094-DA7658095735}" srcOrd="1" destOrd="0" presId="urn:microsoft.com/office/officeart/2005/8/layout/orgChart1"/>
    <dgm:cxn modelId="{E29BEDDD-0BE3-4F0C-A4E9-0B8DC4ECD26E}" type="presOf" srcId="{1F409464-8712-4877-BB4C-BC9B67750DCD}" destId="{512C0E87-F88E-4793-8B37-602931435BD8}" srcOrd="0" destOrd="0" presId="urn:microsoft.com/office/officeart/2005/8/layout/orgChart1"/>
    <dgm:cxn modelId="{9827237C-1DFA-472A-A86F-392D8B46255D}" type="presOf" srcId="{5BD5DCA2-75BF-406F-84E3-85B4EDB78D41}" destId="{076F58D5-5662-408D-B3D1-58CEFA32ABF0}" srcOrd="0" destOrd="0" presId="urn:microsoft.com/office/officeart/2005/8/layout/orgChart1"/>
    <dgm:cxn modelId="{3A519D0A-D904-4CD5-AFFC-183EA2B1BF2B}" type="presOf" srcId="{5D939263-CC3A-41D7-9E19-8AF0674D44A8}" destId="{3A364BA1-2762-42A8-9995-7A277B524B9F}" srcOrd="1" destOrd="0" presId="urn:microsoft.com/office/officeart/2005/8/layout/orgChart1"/>
    <dgm:cxn modelId="{6FBE0379-6F59-422C-9E79-02E7C9315C35}" srcId="{58D0A008-99D6-4B03-9D87-413E699AE5C4}" destId="{5D939263-CC3A-41D7-9E19-8AF0674D44A8}" srcOrd="2" destOrd="0" parTransId="{F9401D37-F619-4877-920E-E9ABEAA31D3B}" sibTransId="{B5A613DA-618B-4E16-B606-C31E4344A249}"/>
    <dgm:cxn modelId="{F6A800D6-B356-4343-ABD7-9DCBB580D778}" type="presOf" srcId="{5D939263-CC3A-41D7-9E19-8AF0674D44A8}" destId="{A8708A4D-29DE-4410-A408-70CAFECD1084}" srcOrd="0" destOrd="0" presId="urn:microsoft.com/office/officeart/2005/8/layout/orgChart1"/>
    <dgm:cxn modelId="{7296C60D-6696-4454-B3AB-9279D492ED94}" type="presOf" srcId="{60415A98-CDD2-427A-B31F-8B2AAC4037B7}" destId="{5BCC74BC-E7CA-4521-8C43-B873FC5B2B51}" srcOrd="0" destOrd="0" presId="urn:microsoft.com/office/officeart/2005/8/layout/orgChart1"/>
    <dgm:cxn modelId="{5781F46A-47D3-4939-A8BB-129F0A179A40}" type="presParOf" srcId="{076F58D5-5662-408D-B3D1-58CEFA32ABF0}" destId="{0D8CA925-5BC1-479E-9644-20E3E1F4D596}" srcOrd="0" destOrd="0" presId="urn:microsoft.com/office/officeart/2005/8/layout/orgChart1"/>
    <dgm:cxn modelId="{B1694440-1BAE-4D5C-940B-1C292A41B5D9}" type="presParOf" srcId="{0D8CA925-5BC1-479E-9644-20E3E1F4D596}" destId="{057C9ABA-C026-400A-80B3-27CDD1135E66}" srcOrd="0" destOrd="0" presId="urn:microsoft.com/office/officeart/2005/8/layout/orgChart1"/>
    <dgm:cxn modelId="{13715285-4841-49DA-8194-565635D96F6E}" type="presParOf" srcId="{057C9ABA-C026-400A-80B3-27CDD1135E66}" destId="{8D0B00C5-F3C0-4707-A565-02717CDC94B1}" srcOrd="0" destOrd="0" presId="urn:microsoft.com/office/officeart/2005/8/layout/orgChart1"/>
    <dgm:cxn modelId="{7AC52C55-700A-4E12-AEE4-C275A450CCC8}" type="presParOf" srcId="{057C9ABA-C026-400A-80B3-27CDD1135E66}" destId="{4663ED0E-8432-4685-8CBC-1E4543E8E150}" srcOrd="1" destOrd="0" presId="urn:microsoft.com/office/officeart/2005/8/layout/orgChart1"/>
    <dgm:cxn modelId="{54E7E13A-86C0-4EA4-8421-7A3EF8049112}" type="presParOf" srcId="{0D8CA925-5BC1-479E-9644-20E3E1F4D596}" destId="{8A72C009-DF45-489D-8FD6-D2A20C4EF9F7}" srcOrd="1" destOrd="0" presId="urn:microsoft.com/office/officeart/2005/8/layout/orgChart1"/>
    <dgm:cxn modelId="{0AE2A547-400F-476C-B578-1201A23B98FA}" type="presParOf" srcId="{8A72C009-DF45-489D-8FD6-D2A20C4EF9F7}" destId="{37C2662B-F088-46A8-8192-0831FCD891D1}" srcOrd="0" destOrd="0" presId="urn:microsoft.com/office/officeart/2005/8/layout/orgChart1"/>
    <dgm:cxn modelId="{E7037BFE-0B53-4537-9EBB-73B35B1011E2}" type="presParOf" srcId="{8A72C009-DF45-489D-8FD6-D2A20C4EF9F7}" destId="{B9EDBFF7-B1A5-4721-A5C4-EF5668A20E14}" srcOrd="1" destOrd="0" presId="urn:microsoft.com/office/officeart/2005/8/layout/orgChart1"/>
    <dgm:cxn modelId="{97DA238B-2F07-47E9-BD8B-1DDC71CE204E}" type="presParOf" srcId="{B9EDBFF7-B1A5-4721-A5C4-EF5668A20E14}" destId="{A427B397-DFEA-4A42-ACC4-0497D5766F39}" srcOrd="0" destOrd="0" presId="urn:microsoft.com/office/officeart/2005/8/layout/orgChart1"/>
    <dgm:cxn modelId="{893EB6B2-17C9-488A-BAD6-4C7C96DC9B65}" type="presParOf" srcId="{A427B397-DFEA-4A42-ACC4-0497D5766F39}" destId="{512C0E87-F88E-4793-8B37-602931435BD8}" srcOrd="0" destOrd="0" presId="urn:microsoft.com/office/officeart/2005/8/layout/orgChart1"/>
    <dgm:cxn modelId="{C84601BE-0C88-44FE-8A60-5E3E6F7DE013}" type="presParOf" srcId="{A427B397-DFEA-4A42-ACC4-0497D5766F39}" destId="{4F6220FE-1815-4782-B094-DA7658095735}" srcOrd="1" destOrd="0" presId="urn:microsoft.com/office/officeart/2005/8/layout/orgChart1"/>
    <dgm:cxn modelId="{2A274757-0DD6-4C07-AC10-7B3EAFCE6F7B}" type="presParOf" srcId="{B9EDBFF7-B1A5-4721-A5C4-EF5668A20E14}" destId="{1A90C427-4DB8-465B-B1DF-C5943F3CD2EE}" srcOrd="1" destOrd="0" presId="urn:microsoft.com/office/officeart/2005/8/layout/orgChart1"/>
    <dgm:cxn modelId="{D831311C-AE80-427F-9459-45D8DED5CF1D}" type="presParOf" srcId="{B9EDBFF7-B1A5-4721-A5C4-EF5668A20E14}" destId="{881528B1-56EA-4EDE-B807-FC99270EC818}" srcOrd="2" destOrd="0" presId="urn:microsoft.com/office/officeart/2005/8/layout/orgChart1"/>
    <dgm:cxn modelId="{B72BD87C-3070-4896-B6D2-668AA18668FA}" type="presParOf" srcId="{8A72C009-DF45-489D-8FD6-D2A20C4EF9F7}" destId="{5BCC74BC-E7CA-4521-8C43-B873FC5B2B51}" srcOrd="2" destOrd="0" presId="urn:microsoft.com/office/officeart/2005/8/layout/orgChart1"/>
    <dgm:cxn modelId="{6F38B040-398B-4AFF-AF70-1E3EA08DFD59}" type="presParOf" srcId="{8A72C009-DF45-489D-8FD6-D2A20C4EF9F7}" destId="{E4A82E37-3BCC-418B-9851-4135C1BE3646}" srcOrd="3" destOrd="0" presId="urn:microsoft.com/office/officeart/2005/8/layout/orgChart1"/>
    <dgm:cxn modelId="{3B51DE2F-0C6E-4E1D-B52B-1312603B063B}" type="presParOf" srcId="{E4A82E37-3BCC-418B-9851-4135C1BE3646}" destId="{BD7B7945-BE7D-4536-8D32-ED64020021E9}" srcOrd="0" destOrd="0" presId="urn:microsoft.com/office/officeart/2005/8/layout/orgChart1"/>
    <dgm:cxn modelId="{CF2A5FA4-1C33-4172-8917-8588580B2DF5}" type="presParOf" srcId="{BD7B7945-BE7D-4536-8D32-ED64020021E9}" destId="{0DBDB30E-8B5F-4CB2-80A7-F8BDE4A36D31}" srcOrd="0" destOrd="0" presId="urn:microsoft.com/office/officeart/2005/8/layout/orgChart1"/>
    <dgm:cxn modelId="{D9A9CB46-8418-45CF-8385-975ECFD7677A}" type="presParOf" srcId="{BD7B7945-BE7D-4536-8D32-ED64020021E9}" destId="{F38521C4-1A22-4E46-A844-7F70C3A24C04}" srcOrd="1" destOrd="0" presId="urn:microsoft.com/office/officeart/2005/8/layout/orgChart1"/>
    <dgm:cxn modelId="{FF78ABE1-BE68-449B-8456-FF2DC03C27CA}" type="presParOf" srcId="{E4A82E37-3BCC-418B-9851-4135C1BE3646}" destId="{2E803D0A-37BF-436F-A574-47BAED1E93CE}" srcOrd="1" destOrd="0" presId="urn:microsoft.com/office/officeart/2005/8/layout/orgChart1"/>
    <dgm:cxn modelId="{E6EE4696-67DE-42F3-94CE-AD1891C81C8D}" type="presParOf" srcId="{E4A82E37-3BCC-418B-9851-4135C1BE3646}" destId="{A4AE8192-59DC-4F3F-B7DB-DCE1B52F618E}" srcOrd="2" destOrd="0" presId="urn:microsoft.com/office/officeart/2005/8/layout/orgChart1"/>
    <dgm:cxn modelId="{24E9B990-9CE4-420A-90D7-44F6E41486D1}" type="presParOf" srcId="{8A72C009-DF45-489D-8FD6-D2A20C4EF9F7}" destId="{45D65F9E-75FC-4099-AFD9-DB46EF50C3FA}" srcOrd="4" destOrd="0" presId="urn:microsoft.com/office/officeart/2005/8/layout/orgChart1"/>
    <dgm:cxn modelId="{08D8A0B8-84D3-43A9-A2D1-7F495AFFFCA7}" type="presParOf" srcId="{8A72C009-DF45-489D-8FD6-D2A20C4EF9F7}" destId="{11DF3B88-33AA-4D4C-9E9C-9DE72EEE849E}" srcOrd="5" destOrd="0" presId="urn:microsoft.com/office/officeart/2005/8/layout/orgChart1"/>
    <dgm:cxn modelId="{6DEBAD75-AAD6-4341-B804-D92948779E44}" type="presParOf" srcId="{11DF3B88-33AA-4D4C-9E9C-9DE72EEE849E}" destId="{557E53E6-64A6-4AA7-BC67-38B35F2AC9D5}" srcOrd="0" destOrd="0" presId="urn:microsoft.com/office/officeart/2005/8/layout/orgChart1"/>
    <dgm:cxn modelId="{FECB1324-7156-4018-B578-1B784B578CAC}" type="presParOf" srcId="{557E53E6-64A6-4AA7-BC67-38B35F2AC9D5}" destId="{A8708A4D-29DE-4410-A408-70CAFECD1084}" srcOrd="0" destOrd="0" presId="urn:microsoft.com/office/officeart/2005/8/layout/orgChart1"/>
    <dgm:cxn modelId="{1CE72366-4CD6-4C14-8ECD-4C1FADFAC889}" type="presParOf" srcId="{557E53E6-64A6-4AA7-BC67-38B35F2AC9D5}" destId="{3A364BA1-2762-42A8-9995-7A277B524B9F}" srcOrd="1" destOrd="0" presId="urn:microsoft.com/office/officeart/2005/8/layout/orgChart1"/>
    <dgm:cxn modelId="{75E62684-435F-4056-9177-F214A3208E94}" type="presParOf" srcId="{11DF3B88-33AA-4D4C-9E9C-9DE72EEE849E}" destId="{5BA1EB58-03F5-4F3A-93D5-F60E6FA3FEE8}" srcOrd="1" destOrd="0" presId="urn:microsoft.com/office/officeart/2005/8/layout/orgChart1"/>
    <dgm:cxn modelId="{9A9C615A-A1A1-43A2-9103-B52481EA5946}" type="presParOf" srcId="{11DF3B88-33AA-4D4C-9E9C-9DE72EEE849E}" destId="{FB857431-DAC0-4EFB-9DD9-8D430A47BC66}" srcOrd="2" destOrd="0" presId="urn:microsoft.com/office/officeart/2005/8/layout/orgChart1"/>
    <dgm:cxn modelId="{4B8CAAD3-918D-4205-98ED-17305C6A99C0}" type="presParOf" srcId="{0D8CA925-5BC1-479E-9644-20E3E1F4D596}" destId="{69D4EC9F-611F-46A1-8426-3A4FDA84AC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65F9E-75FC-4099-AFD9-DB46EF50C3FA}">
      <dsp:nvSpPr>
        <dsp:cNvPr id="0" name=""/>
        <dsp:cNvSpPr/>
      </dsp:nvSpPr>
      <dsp:spPr>
        <a:xfrm>
          <a:off x="3324200" y="1977896"/>
          <a:ext cx="2351895" cy="468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218"/>
              </a:lnTo>
              <a:lnTo>
                <a:pt x="2351895" y="264218"/>
              </a:lnTo>
              <a:lnTo>
                <a:pt x="2351895" y="4683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C74BC-E7CA-4521-8C43-B873FC5B2B51}">
      <dsp:nvSpPr>
        <dsp:cNvPr id="0" name=""/>
        <dsp:cNvSpPr/>
      </dsp:nvSpPr>
      <dsp:spPr>
        <a:xfrm>
          <a:off x="3278480" y="1977896"/>
          <a:ext cx="91440" cy="4683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83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2662B-F088-46A8-8192-0831FCD891D1}">
      <dsp:nvSpPr>
        <dsp:cNvPr id="0" name=""/>
        <dsp:cNvSpPr/>
      </dsp:nvSpPr>
      <dsp:spPr>
        <a:xfrm>
          <a:off x="972304" y="1977896"/>
          <a:ext cx="2351895" cy="468309"/>
        </a:xfrm>
        <a:custGeom>
          <a:avLst/>
          <a:gdLst/>
          <a:ahLst/>
          <a:cxnLst/>
          <a:rect l="0" t="0" r="0" b="0"/>
          <a:pathLst>
            <a:path>
              <a:moveTo>
                <a:pt x="2351895" y="0"/>
              </a:moveTo>
              <a:lnTo>
                <a:pt x="2351895" y="264218"/>
              </a:lnTo>
              <a:lnTo>
                <a:pt x="0" y="264218"/>
              </a:lnTo>
              <a:lnTo>
                <a:pt x="0" y="4683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B00C5-F3C0-4707-A565-02717CDC94B1}">
      <dsp:nvSpPr>
        <dsp:cNvPr id="0" name=""/>
        <dsp:cNvSpPr/>
      </dsp:nvSpPr>
      <dsp:spPr>
        <a:xfrm>
          <a:off x="2352342" y="1006038"/>
          <a:ext cx="1943715" cy="9718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理论基础</a:t>
          </a:r>
          <a:endParaRPr lang="zh-CN" altLang="en-US" sz="3600" b="1" kern="1200" dirty="0"/>
        </a:p>
      </dsp:txBody>
      <dsp:txXfrm>
        <a:off x="2352342" y="1006038"/>
        <a:ext cx="1943715" cy="971857"/>
      </dsp:txXfrm>
    </dsp:sp>
    <dsp:sp modelId="{512C0E87-F88E-4793-8B37-602931435BD8}">
      <dsp:nvSpPr>
        <dsp:cNvPr id="0" name=""/>
        <dsp:cNvSpPr/>
      </dsp:nvSpPr>
      <dsp:spPr>
        <a:xfrm>
          <a:off x="446" y="2446205"/>
          <a:ext cx="1943715" cy="9718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绘   图</a:t>
          </a:r>
          <a:endParaRPr lang="zh-CN" altLang="en-US" sz="3600" b="1" kern="1200" dirty="0"/>
        </a:p>
      </dsp:txBody>
      <dsp:txXfrm>
        <a:off x="446" y="2446205"/>
        <a:ext cx="1943715" cy="971857"/>
      </dsp:txXfrm>
    </dsp:sp>
    <dsp:sp modelId="{0DBDB30E-8B5F-4CB2-80A7-F8BDE4A36D31}">
      <dsp:nvSpPr>
        <dsp:cNvPr id="0" name=""/>
        <dsp:cNvSpPr/>
      </dsp:nvSpPr>
      <dsp:spPr>
        <a:xfrm>
          <a:off x="2352342" y="2446205"/>
          <a:ext cx="1943715" cy="9718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控  件</a:t>
          </a:r>
          <a:endParaRPr lang="zh-CN" altLang="en-US" sz="3600" b="1" kern="1200" dirty="0"/>
        </a:p>
      </dsp:txBody>
      <dsp:txXfrm>
        <a:off x="2352342" y="2446205"/>
        <a:ext cx="1943715" cy="971857"/>
      </dsp:txXfrm>
    </dsp:sp>
    <dsp:sp modelId="{A8708A4D-29DE-4410-A408-70CAFECD1084}">
      <dsp:nvSpPr>
        <dsp:cNvPr id="0" name=""/>
        <dsp:cNvSpPr/>
      </dsp:nvSpPr>
      <dsp:spPr>
        <a:xfrm>
          <a:off x="4704238" y="2446205"/>
          <a:ext cx="1943715" cy="9718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多对话框</a:t>
          </a:r>
          <a:endParaRPr lang="zh-CN" altLang="en-US" sz="3600" b="1" kern="1200" dirty="0"/>
        </a:p>
      </dsp:txBody>
      <dsp:txXfrm>
        <a:off x="4704238" y="2446205"/>
        <a:ext cx="1943715" cy="971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52BBB7F-2D13-4090-ADBB-3927211DBE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597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CEBCA8C-F6CC-4571-A39B-DAD6046288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2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E0C6AA6-ACF3-41DA-AEEB-AEC6971A93F2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全键盘操作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8061F4D-836A-454C-B63F-3D6D4384326E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15B90BA-3B26-42D0-B6B8-3F4272EEC671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控件或菜单命令</a:t>
            </a:r>
          </a:p>
          <a:p>
            <a:pPr eaLnBrk="1" hangingPunct="1"/>
            <a:r>
              <a:rPr lang="zh-CN" altLang="en-US" smtClean="0"/>
              <a:t>哪种应用程序更方便使用？大规模推广使用还是</a:t>
            </a:r>
            <a:r>
              <a:rPr lang="en-US" altLang="zh-CN" smtClean="0"/>
              <a:t>Windows</a:t>
            </a:r>
            <a:r>
              <a:rPr lang="zh-CN" altLang="en-US" smtClean="0"/>
              <a:t>应用程序，我们目前使用的几乎都是</a:t>
            </a:r>
            <a:r>
              <a:rPr lang="en-US" altLang="zh-CN" smtClean="0"/>
              <a:t>Windows</a:t>
            </a:r>
            <a:r>
              <a:rPr lang="zh-CN" altLang="en-US" smtClean="0"/>
              <a:t>应用程序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8061F4D-836A-454C-B63F-3D6D4384326E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课上学习了基本语法、常用算法，具有了基本的程序设计思想。</a:t>
            </a:r>
          </a:p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程序的运行机制以及如何在</a:t>
            </a:r>
            <a:r>
              <a:rPr lang="en-US" altLang="zh-CN" dirty="0" smtClean="0"/>
              <a:t>VC</a:t>
            </a:r>
            <a:r>
              <a:rPr lang="zh-CN" altLang="en-US" dirty="0" smtClean="0"/>
              <a:t>环境下编写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程序。</a:t>
            </a:r>
          </a:p>
          <a:p>
            <a:pPr eaLnBrk="1" hangingPunct="1"/>
            <a:r>
              <a:rPr lang="zh-CN" altLang="en-US" dirty="0" smtClean="0"/>
              <a:t>基础软件、网络通信、图像处理、音频视频、游戏娱乐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8061F4D-836A-454C-B63F-3D6D4384326E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C++</a:t>
            </a:r>
            <a:r>
              <a:rPr lang="zh-CN" altLang="en-US" smtClean="0"/>
              <a:t>课上学习了基本语法、常用算法，具有了基本的程序设计思想。</a:t>
            </a:r>
          </a:p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程序的运行机制以及如何在</a:t>
            </a:r>
            <a:r>
              <a:rPr lang="en-US" altLang="zh-CN" smtClean="0"/>
              <a:t>VC</a:t>
            </a:r>
            <a:r>
              <a:rPr lang="zh-CN" altLang="en-US" smtClean="0"/>
              <a:t>环境下编写</a:t>
            </a:r>
            <a:r>
              <a:rPr lang="en-US" altLang="zh-CN" smtClean="0"/>
              <a:t>Windows</a:t>
            </a:r>
            <a:r>
              <a:rPr lang="zh-CN" altLang="en-US" smtClean="0"/>
              <a:t>程序。</a:t>
            </a:r>
          </a:p>
          <a:p>
            <a:pPr eaLnBrk="1" hangingPunct="1"/>
            <a:r>
              <a:rPr lang="zh-CN" altLang="en-US" smtClean="0"/>
              <a:t>基础软件、网络通信、图像处理、音频视频、游戏娱乐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8061F4D-836A-454C-B63F-3D6D4384326E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6A3DB5E-4397-4ECB-B31C-A4E92F4EB533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以成绩管理系统为例。</a:t>
            </a:r>
          </a:p>
          <a:p>
            <a:pPr eaLnBrk="1" hangingPunct="1"/>
            <a:r>
              <a:rPr lang="zh-CN" altLang="en-US" smtClean="0"/>
              <a:t>三个分量记录不是不可以，但是体现不了之间的关系，它们之间的关系是：同属一个学生，虽然是不同数据类型，但应该是一个整体，应该打包出现。</a:t>
            </a:r>
          </a:p>
          <a:p>
            <a:pPr eaLnBrk="1" hangingPunct="1"/>
            <a:r>
              <a:rPr lang="zh-CN" altLang="en-US" smtClean="0"/>
              <a:t>结构体的使用也是分</a:t>
            </a:r>
            <a:r>
              <a:rPr lang="en-US" altLang="zh-CN" smtClean="0"/>
              <a:t>3</a:t>
            </a:r>
            <a:r>
              <a:rPr lang="zh-CN" altLang="en-US" smtClean="0"/>
              <a:t>步。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8DD7F-FF39-4D1F-808B-8667C6EA0E96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02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一个变量单独出现，没有成员。</a:t>
            </a:r>
          </a:p>
          <a:p>
            <a:r>
              <a:rPr lang="en-US" altLang="zh-CN"/>
              <a:t>st1</a:t>
            </a:r>
            <a:r>
              <a:rPr lang="zh-CN" altLang="en-US"/>
              <a:t>所占的内存单元的内容全部顺序传递给</a:t>
            </a:r>
            <a:r>
              <a:rPr lang="en-US" altLang="zh-CN"/>
              <a:t>st1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编写程序处理在庭院内出现的对象。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6D9BBFF-FD04-462F-A537-26B315EE15E4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撤退彻底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EBCA8C-F6CC-4571-A39B-DAD60462882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9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31486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0253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24962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66499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1896969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66233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36422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08628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948049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6747827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9050085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975" y="1447800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6000" b="1" smtClean="0">
                <a:latin typeface="华文新魏" pitchFamily="2" charset="-122"/>
                <a:ea typeface="华文新魏" pitchFamily="2" charset="-122"/>
              </a:rPr>
              <a:t>VC++</a:t>
            </a:r>
            <a:r>
              <a:rPr lang="zh-CN" altLang="zh-CN" sz="6000" b="1" smtClean="0">
                <a:latin typeface="华文新魏" pitchFamily="2" charset="-122"/>
                <a:ea typeface="华文新魏" pitchFamily="2" charset="-122"/>
              </a:rPr>
              <a:t>程序设计</a:t>
            </a:r>
            <a:endParaRPr lang="zh-CN" altLang="en-US" sz="6000" b="1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6400800" cy="1066800"/>
          </a:xfrm>
          <a:noFill/>
        </p:spPr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rgbClr val="666699"/>
                </a:solidFill>
                <a:ea typeface="华文行楷" pitchFamily="2" charset="-122"/>
              </a:rPr>
              <a:t>主讲：高伟</a:t>
            </a:r>
            <a:endParaRPr lang="en-US" altLang="zh-CN" sz="4400" b="1" smtClean="0">
              <a:solidFill>
                <a:srgbClr val="666699"/>
              </a:solidFill>
              <a:ea typeface="华文行楷" pitchFamily="2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477000" y="6019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fld id="{5FDAE60C-E62D-4685-BB5F-69A03D11F187}" type="datetime2">
              <a:rPr kumimoji="1" lang="zh-CN" altLang="en-US" sz="2400" b="1">
                <a:latin typeface="华文行楷" pitchFamily="2" charset="-122"/>
                <a:ea typeface="华文行楷" pitchFamily="2" charset="-122"/>
              </a:rPr>
              <a:pPr eaLnBrk="1" hangingPunct="1">
                <a:spcBef>
                  <a:spcPct val="50000"/>
                </a:spcBef>
                <a:buFontTx/>
                <a:buNone/>
              </a:pPr>
              <a:t>2017年2月22日 Wednesday</a:t>
            </a:fld>
            <a:endParaRPr kumimoji="1" lang="zh-CN" altLang="en-US" sz="2400" b="1"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04800" y="4343400"/>
          <a:ext cx="16764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剪辑" r:id="rId3" imgW="944575" imgH="1180490" progId="MS_ClipArt_Gallery.2">
                  <p:embed/>
                </p:oleObj>
              </mc:Choice>
              <mc:Fallback>
                <p:oleObj name="剪辑" r:id="rId3" imgW="944575" imgH="118049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16764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Visual Studio 2010</a:t>
            </a:r>
            <a:r>
              <a:rPr lang="zh-CN" altLang="en-US" b="1" dirty="0"/>
              <a:t>的简单</a:t>
            </a:r>
            <a:r>
              <a:rPr lang="zh-CN" altLang="en-US" b="1" dirty="0" smtClean="0"/>
              <a:t>操作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968552"/>
          </a:xfrm>
        </p:spPr>
        <p:txBody>
          <a:bodyPr/>
          <a:lstStyle/>
          <a:p>
            <a:pPr marL="514350" indent="-514350">
              <a:spcBef>
                <a:spcPts val="1500"/>
              </a:spcBef>
              <a:buFont typeface="+mj-lt"/>
              <a:buAutoNum type="arabicPeriod" startAt="2"/>
            </a:pPr>
            <a:r>
              <a:rPr lang="zh-CN" altLang="en-US" b="1" dirty="0">
                <a:solidFill>
                  <a:srgbClr val="660066"/>
                </a:solidFill>
              </a:rPr>
              <a:t>为项目添加</a:t>
            </a:r>
            <a:r>
              <a:rPr lang="zh-CN" altLang="en-US" b="1" dirty="0" smtClean="0">
                <a:solidFill>
                  <a:srgbClr val="660066"/>
                </a:solidFill>
              </a:rPr>
              <a:t>文件</a:t>
            </a:r>
            <a:endParaRPr lang="en-US" altLang="zh-CN" b="1" dirty="0">
              <a:solidFill>
                <a:srgbClr val="660066"/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b="1" dirty="0" smtClean="0"/>
              <a:t>在“解决方案资源管理器”中，在项目上单击鼠标右键，选择“添加”、“新建项”，新建一个</a:t>
            </a:r>
            <a:r>
              <a:rPr lang="en-US" altLang="zh-CN" b="1" dirty="0" err="1" smtClean="0"/>
              <a:t>cpp</a:t>
            </a:r>
            <a:r>
              <a:rPr lang="zh-CN" altLang="en-US" b="1" dirty="0" smtClean="0"/>
              <a:t>文件。</a:t>
            </a:r>
            <a:endParaRPr lang="en-US" altLang="zh-CN" b="1" dirty="0" smtClean="0"/>
          </a:p>
          <a:p>
            <a:pPr marL="514350" indent="-514350">
              <a:spcBef>
                <a:spcPts val="1500"/>
              </a:spcBef>
              <a:buFont typeface="+mj-lt"/>
              <a:buAutoNum type="arabicPeriod" startAt="3"/>
            </a:pPr>
            <a:r>
              <a:rPr lang="zh-CN" altLang="en-US" b="1" dirty="0">
                <a:solidFill>
                  <a:srgbClr val="660066"/>
                </a:solidFill>
              </a:rPr>
              <a:t>编写代码</a:t>
            </a:r>
            <a:endParaRPr lang="en-US" altLang="zh-CN" b="1" dirty="0">
              <a:solidFill>
                <a:srgbClr val="660066"/>
              </a:solidFill>
            </a:endParaRPr>
          </a:p>
          <a:p>
            <a:pPr marL="514350" indent="-514350">
              <a:spcBef>
                <a:spcPts val="1500"/>
              </a:spcBef>
              <a:buFont typeface="+mj-lt"/>
              <a:buAutoNum type="arabicPeriod" startAt="3"/>
            </a:pPr>
            <a:r>
              <a:rPr lang="zh-CN" altLang="en-US" b="1" dirty="0">
                <a:solidFill>
                  <a:srgbClr val="660066"/>
                </a:solidFill>
              </a:rPr>
              <a:t>运行程序</a:t>
            </a:r>
            <a:endParaRPr lang="en-US" altLang="zh-CN" b="1" dirty="0">
              <a:solidFill>
                <a:srgbClr val="660066"/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b="1" dirty="0" smtClean="0"/>
              <a:t>点击“调试”菜单中“开始运行（不调试）”命令。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110160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5795963" y="847725"/>
            <a:ext cx="295275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char name[20];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 age;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float score;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971550" y="4149725"/>
            <a:ext cx="3887788" cy="2190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student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s1</a:t>
            </a:r>
            <a:r>
              <a:rPr kumimoji="1"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age=18;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s1</a:t>
            </a:r>
            <a:r>
              <a:rPr kumimoji="1" lang="en-US" altLang="zh-CN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kumimoji="1" lang="en-US" altLang="zh-CN" sz="2800" b="1" dirty="0" smtClean="0">
                <a:latin typeface="华文新魏" pitchFamily="2" charset="-122"/>
                <a:ea typeface="华文新魏" pitchFamily="2" charset="-122"/>
              </a:rPr>
              <a:t>score=80;</a:t>
            </a:r>
            <a:endParaRPr kumimoji="1"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“</a:t>
            </a:r>
            <a:r>
              <a:rPr kumimoji="1"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”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：成员选择操作符</a:t>
            </a:r>
            <a:endParaRPr kumimoji="1" lang="en-US" altLang="zh-CN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530225" y="188913"/>
            <a:ext cx="1954213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结构体</a:t>
            </a:r>
            <a:endParaRPr lang="zh-CN" altLang="en-US" sz="3600" b="1" dirty="0">
              <a:solidFill>
                <a:srgbClr val="0000CC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5292725" y="3748088"/>
            <a:ext cx="3384550" cy="2921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struct </a:t>
            </a:r>
            <a:r>
              <a:rPr kumimoji="1" lang="en-US" alt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student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     char name[20];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     int age;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     float score;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};</a:t>
            </a:r>
          </a:p>
        </p:txBody>
      </p:sp>
      <p:grpSp>
        <p:nvGrpSpPr>
          <p:cNvPr id="292871" name="Group 7"/>
          <p:cNvGrpSpPr>
            <a:grpSpLocks/>
          </p:cNvGrpSpPr>
          <p:nvPr/>
        </p:nvGrpSpPr>
        <p:grpSpPr bwMode="auto">
          <a:xfrm>
            <a:off x="971550" y="1485900"/>
            <a:ext cx="2663825" cy="1727200"/>
            <a:chOff x="567" y="3113"/>
            <a:chExt cx="1678" cy="1088"/>
          </a:xfrm>
        </p:grpSpPr>
        <p:sp>
          <p:nvSpPr>
            <p:cNvPr id="6154" name="Oval 8"/>
            <p:cNvSpPr>
              <a:spLocks noChangeArrowheads="1"/>
            </p:cNvSpPr>
            <p:nvPr/>
          </p:nvSpPr>
          <p:spPr bwMode="auto">
            <a:xfrm>
              <a:off x="884" y="3158"/>
              <a:ext cx="1043" cy="1043"/>
            </a:xfrm>
            <a:prstGeom prst="ellips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2873" name="AutoShape 9"/>
            <p:cNvSpPr>
              <a:spLocks noChangeArrowheads="1"/>
            </p:cNvSpPr>
            <p:nvPr/>
          </p:nvSpPr>
          <p:spPr bwMode="auto">
            <a:xfrm>
              <a:off x="1066" y="3113"/>
              <a:ext cx="635" cy="3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幼圆" pitchFamily="49" charset="-122"/>
                </a:rPr>
                <a:t>姓名</a:t>
              </a:r>
            </a:p>
          </p:txBody>
        </p:sp>
        <p:sp>
          <p:nvSpPr>
            <p:cNvPr id="292874" name="AutoShape 10"/>
            <p:cNvSpPr>
              <a:spLocks noChangeArrowheads="1"/>
            </p:cNvSpPr>
            <p:nvPr/>
          </p:nvSpPr>
          <p:spPr bwMode="auto">
            <a:xfrm>
              <a:off x="567" y="3748"/>
              <a:ext cx="635" cy="3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幼圆" pitchFamily="49" charset="-122"/>
                </a:rPr>
                <a:t>年龄</a:t>
              </a:r>
            </a:p>
          </p:txBody>
        </p:sp>
        <p:sp>
          <p:nvSpPr>
            <p:cNvPr id="292875" name="AutoShape 11"/>
            <p:cNvSpPr>
              <a:spLocks noChangeArrowheads="1"/>
            </p:cNvSpPr>
            <p:nvPr/>
          </p:nvSpPr>
          <p:spPr bwMode="auto">
            <a:xfrm>
              <a:off x="1610" y="3765"/>
              <a:ext cx="635" cy="3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幼圆" pitchFamily="49" charset="-122"/>
                </a:rPr>
                <a:t>成绩</a:t>
              </a:r>
            </a:p>
          </p:txBody>
        </p:sp>
      </p:grpSp>
      <p:sp>
        <p:nvSpPr>
          <p:cNvPr id="292876" name="AutoShape 12"/>
          <p:cNvSpPr>
            <a:spLocks noChangeArrowheads="1"/>
          </p:cNvSpPr>
          <p:nvPr/>
        </p:nvSpPr>
        <p:spPr bwMode="auto">
          <a:xfrm rot="5400000">
            <a:off x="6479382" y="2959894"/>
            <a:ext cx="1081087" cy="288925"/>
          </a:xfrm>
          <a:prstGeom prst="rightArrow">
            <a:avLst>
              <a:gd name="adj1" fmla="val 50000"/>
              <a:gd name="adj2" fmla="val 93544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2411413" y="4149725"/>
            <a:ext cx="55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s1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;</a:t>
            </a:r>
            <a:endParaRPr kumimoji="1"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28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92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92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2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92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92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928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 build="allAtOnce"/>
      <p:bldP spid="292867" grpId="0" build="allAtOnce" animBg="1"/>
      <p:bldP spid="292869" grpId="0"/>
      <p:bldP spid="292870" grpId="0" build="allAtOnce" animBg="1"/>
      <p:bldP spid="292876" grpId="0" animBg="1"/>
      <p:bldP spid="2928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5322494" y="3573016"/>
            <a:ext cx="3600450" cy="2101666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4000"/>
              </a:lnSpc>
            </a:pPr>
            <a:r>
              <a:rPr lang="en-US" altLang="zh-CN" sz="2400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struct</a:t>
            </a:r>
            <a:r>
              <a:rPr lang="en-US" altLang="zh-CN" sz="24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person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boy;</a:t>
            </a:r>
          </a:p>
          <a:p>
            <a:pPr eaLnBrk="0" hangingPunct="0">
              <a:lnSpc>
                <a:spcPts val="4000"/>
              </a:lnSpc>
            </a:pP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boy.birthday.year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=1990;</a:t>
            </a:r>
          </a:p>
          <a:p>
            <a:pPr eaLnBrk="0" hangingPunct="0">
              <a:lnSpc>
                <a:spcPts val="4000"/>
              </a:lnSpc>
            </a:pP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boy.birthday.month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=1;</a:t>
            </a:r>
          </a:p>
          <a:p>
            <a:pPr eaLnBrk="0" hangingPunct="0">
              <a:lnSpc>
                <a:spcPts val="4000"/>
              </a:lnSpc>
            </a:pP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boy.birthday.day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=1;</a:t>
            </a:r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5291138" y="1063223"/>
            <a:ext cx="3673475" cy="229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 eaLnBrk="1" hangingPunct="1">
              <a:lnSpc>
                <a:spcPts val="44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kumimoji="1" lang="zh-CN" altLang="en-US" sz="3000" b="1" dirty="0">
                <a:ea typeface="楷体_GB2312" pitchFamily="49" charset="-122"/>
              </a:rPr>
              <a:t>如果成员本身又是一个</a:t>
            </a:r>
            <a:r>
              <a:rPr kumimoji="1" lang="zh-CN" altLang="en-US" sz="3000" b="1" dirty="0" smtClean="0">
                <a:ea typeface="楷体_GB2312" pitchFamily="49" charset="-122"/>
              </a:rPr>
              <a:t>结构体</a:t>
            </a:r>
            <a:r>
              <a:rPr kumimoji="1" lang="zh-CN" altLang="en-US" sz="3000" b="1" dirty="0">
                <a:ea typeface="楷体_GB2312" pitchFamily="49" charset="-122"/>
              </a:rPr>
              <a:t>变量，必须逐级</a:t>
            </a:r>
            <a:r>
              <a:rPr kumimoji="1" lang="zh-CN" altLang="en-US" sz="3000" b="1" dirty="0" smtClean="0">
                <a:ea typeface="楷体_GB2312" pitchFamily="49" charset="-122"/>
              </a:rPr>
              <a:t>找到最</a:t>
            </a:r>
            <a:r>
              <a:rPr kumimoji="1" lang="zh-CN" altLang="en-US" sz="3000" b="1" dirty="0">
                <a:ea typeface="楷体_GB2312" pitchFamily="49" charset="-122"/>
              </a:rPr>
              <a:t>低级的成员才能使用。</a:t>
            </a:r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900113" y="1052513"/>
            <a:ext cx="4248150" cy="5543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4800"/>
          <a:lstStyle/>
          <a:p>
            <a:pPr eaLnBrk="0" hangingPunct="0"/>
            <a:r>
              <a:rPr lang="en-US" altLang="zh-CN" sz="24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date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year;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month;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day;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};</a:t>
            </a:r>
          </a:p>
          <a:p>
            <a:pPr eaLnBrk="0" hangingPunct="0"/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eaLnBrk="0" hangingPunct="0"/>
            <a:r>
              <a:rPr lang="en-US" altLang="zh-CN" sz="2400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struct</a:t>
            </a:r>
            <a:r>
              <a:rPr lang="en-US" altLang="zh-CN" sz="24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person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id;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char name[10];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char sex;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date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birthday;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};</a:t>
            </a: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30225" y="188913"/>
            <a:ext cx="3969767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结构体的嵌套</a:t>
            </a:r>
            <a:endParaRPr lang="zh-CN" altLang="en-US" sz="3600" b="1" dirty="0">
              <a:solidFill>
                <a:srgbClr val="0000CC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7150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10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0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0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0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0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6" grpId="0" uiExpand="1" build="allAtOnce" animBg="1"/>
      <p:bldP spid="301067" grpId="0"/>
      <p:bldP spid="301068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0"/>
            <a:ext cx="6610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420688"/>
            <a:ext cx="3168650" cy="29368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struct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 RECT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left;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top;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right;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bottom;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};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92500" y="14288"/>
            <a:ext cx="5472113" cy="33432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main( 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{	RECT  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yard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={0,0,100,120};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RECT  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pool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={30,40,70,80};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RECT  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hut1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hut2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hut1.left=70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hut1.top=10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hut1.right=hut1.left+25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hut1.bottom=30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388" y="3470275"/>
            <a:ext cx="8785225" cy="29368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hut2.left=10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hut2.top=90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hut2.right=hut2.left+25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hut2.bottom=110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庭院面积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"&lt;&lt;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Area(yard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水池面积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"&lt;&lt;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Area(pool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return 0;		}</a:t>
            </a:r>
          </a:p>
        </p:txBody>
      </p:sp>
      <p:sp>
        <p:nvSpPr>
          <p:cNvPr id="5" name="矩形 4"/>
          <p:cNvSpPr/>
          <p:nvPr/>
        </p:nvSpPr>
        <p:spPr>
          <a:xfrm>
            <a:off x="2988196" y="1681854"/>
            <a:ext cx="6155804" cy="171739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</a:pPr>
            <a:r>
              <a:rPr kumimoji="1"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 Area(RECT a)</a:t>
            </a:r>
            <a:endParaRPr kumimoji="1"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marL="457200" indent="-457200" eaLnBrk="0" hangingPunct="0"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marL="457200" indent="-457200" eaLnBrk="0" hangingPunct="0"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return (</a:t>
            </a:r>
            <a:r>
              <a:rPr kumimoji="1"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a.right-a.left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)*(</a:t>
            </a:r>
            <a:r>
              <a:rPr kumimoji="1"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a.bottom-a.top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457200" indent="-457200" eaLnBrk="0" hangingPunct="0"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}</a:t>
            </a:r>
            <a:endParaRPr kumimoji="1"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3" grpId="0" build="allAtOnce" animBg="1"/>
      <p:bldP spid="4" grpId="0" uiExpand="1" build="allAtOnce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31825" y="1052513"/>
            <a:ext cx="5380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RECT   aRect={0,0, 100, 100};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RECT   * pRect=&amp;aRect;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51039" y="2132856"/>
            <a:ext cx="538003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pRect</a:t>
            </a:r>
            <a:r>
              <a:rPr lang="nl-NL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t</a:t>
            </a: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op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nl-NL" altLang="zh-CN" sz="2400" b="1" dirty="0" smtClean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10;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7544" y="3212976"/>
            <a:ext cx="538003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“</a:t>
            </a:r>
            <a:r>
              <a:rPr lang="nl-NL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：间接成员选择操作符</a:t>
            </a:r>
            <a:endParaRPr lang="nl-NL" altLang="zh-CN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950" y="476250"/>
            <a:ext cx="532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使用指针处理结构体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944296" y="1917452"/>
            <a:ext cx="10795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top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944296" y="2277814"/>
            <a:ext cx="10795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right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956996" y="2633414"/>
            <a:ext cx="10795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bottom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956996" y="1555502"/>
            <a:ext cx="10795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left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839396" y="1112589"/>
            <a:ext cx="936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Times New Roman" pitchFamily="18" charset="0"/>
                <a:ea typeface="华文新魏" pitchFamily="2" charset="-122"/>
              </a:rPr>
              <a:t>aRect</a:t>
            </a:r>
            <a:endParaRPr lang="zh-CN" altLang="en-US" sz="2400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291583" y="1544389"/>
            <a:ext cx="1008063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292080" y="1112589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Times New Roman" pitchFamily="18" charset="0"/>
                <a:ea typeface="华文新魏" pitchFamily="2" charset="-122"/>
              </a:rPr>
              <a:t>pRect</a:t>
            </a:r>
            <a:endParaRPr lang="zh-CN" altLang="en-US" sz="2400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92080" y="1579314"/>
            <a:ext cx="1024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</a:rPr>
              <a:t>&amp;</a:t>
            </a:r>
            <a:r>
              <a:rPr lang="en-US" altLang="zh-CN" sz="2000" b="1" dirty="0" err="1" smtClean="0">
                <a:latin typeface="Times New Roman" pitchFamily="18" charset="0"/>
              </a:rPr>
              <a:t>aRect</a:t>
            </a:r>
            <a:endParaRPr lang="zh-CN" altLang="en-US" sz="2000" b="1" dirty="0">
              <a:latin typeface="Times New Roman" pitchFamily="18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299646" y="1760289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6817171" y="1557089"/>
            <a:ext cx="1079500" cy="1439863"/>
            <a:chOff x="4444" y="1254"/>
            <a:chExt cx="680" cy="907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444" y="1482"/>
              <a:ext cx="680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444" y="1708"/>
              <a:ext cx="680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444" y="1935"/>
              <a:ext cx="680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444" y="1254"/>
              <a:ext cx="680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018808" y="2276227"/>
            <a:ext cx="504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100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019577" y="2636589"/>
            <a:ext cx="504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100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091585" y="1577727"/>
            <a:ext cx="504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0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7107351" y="1904752"/>
            <a:ext cx="8223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0</a:t>
            </a:r>
            <a:endParaRPr lang="zh-CN" altLang="en-US" sz="2200" dirty="0">
              <a:latin typeface="Times New Roman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031424" y="1964130"/>
            <a:ext cx="636920" cy="273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200" dirty="0" smtClean="0">
                <a:solidFill>
                  <a:srgbClr val="C00000"/>
                </a:solidFill>
                <a:latin typeface="Times New Roman" pitchFamily="18" charset="0"/>
              </a:rPr>
              <a:t>10</a:t>
            </a:r>
            <a:endParaRPr lang="zh-CN" altLang="en-US" sz="2200" dirty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 build="allAtOnce"/>
      <p:bldP spid="6" grpId="0" build="allAtOnce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 animBg="1"/>
      <p:bldP spid="25" grpId="0"/>
      <p:bldP spid="26" grpId="0"/>
      <p:bldP spid="28" grpId="0"/>
      <p:bldP spid="29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07950" y="476250"/>
            <a:ext cx="532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使用指针处理结构体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32248" y="1052736"/>
            <a:ext cx="4572000" cy="2124075"/>
          </a:xfrm>
          <a:prstGeom prst="rect">
            <a:avLst/>
          </a:prstGeom>
          <a:ln/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struct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ListElement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   RECT  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aRect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ListElement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*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pNext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};</a:t>
            </a:r>
            <a:endParaRPr lang="nl-NL" altLang="zh-CN" sz="2400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82625" y="3419475"/>
            <a:ext cx="1944688" cy="1382713"/>
            <a:chOff x="631280" y="3419708"/>
            <a:chExt cx="1945729" cy="1382380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631280" y="3802204"/>
              <a:ext cx="1945729" cy="9998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zh-CN" altLang="en-US" sz="1800" b="1" dirty="0" smtClean="0">
                  <a:latin typeface="+mn-ea"/>
                  <a:ea typeface="+mn-ea"/>
                </a:rPr>
                <a:t>成员：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aRect</a:t>
              </a:r>
              <a:endParaRPr lang="en-US" altLang="zh-CN" sz="1800" b="1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pNext</a:t>
              </a:r>
              <a:r>
                <a:rPr lang="en-US" altLang="zh-CN" sz="1800" b="1" dirty="0" smtClean="0">
                  <a:latin typeface="华文新魏" pitchFamily="2" charset="-122"/>
                  <a:ea typeface="华文新魏" pitchFamily="2" charset="-122"/>
                </a:rPr>
                <a:t>=&amp;LE2</a:t>
              </a:r>
              <a:endParaRPr lang="zh-CN" altLang="en-US" sz="1800" b="1" dirty="0" smtClean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256" name="矩形 8"/>
            <p:cNvSpPr>
              <a:spLocks noChangeArrowheads="1"/>
            </p:cNvSpPr>
            <p:nvPr/>
          </p:nvSpPr>
          <p:spPr bwMode="auto">
            <a:xfrm>
              <a:off x="757571" y="3419708"/>
              <a:ext cx="5020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LE1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419475" y="3419475"/>
            <a:ext cx="1946275" cy="1382713"/>
            <a:chOff x="631280" y="3419708"/>
            <a:chExt cx="1945729" cy="1382380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31280" y="3802204"/>
              <a:ext cx="1945729" cy="9998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zh-CN" altLang="en-US" sz="1800" b="1" dirty="0" smtClean="0">
                  <a:latin typeface="+mn-ea"/>
                  <a:ea typeface="+mn-ea"/>
                </a:rPr>
                <a:t>成员：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aRect</a:t>
              </a:r>
              <a:endParaRPr lang="en-US" altLang="zh-CN" sz="1800" b="1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pNext</a:t>
              </a:r>
              <a:r>
                <a:rPr lang="en-US" altLang="zh-CN" sz="1800" b="1" dirty="0" smtClean="0">
                  <a:latin typeface="华文新魏" pitchFamily="2" charset="-122"/>
                  <a:ea typeface="华文新魏" pitchFamily="2" charset="-122"/>
                </a:rPr>
                <a:t>=&amp;LE3</a:t>
              </a:r>
              <a:endParaRPr lang="zh-CN" altLang="en-US" sz="1800" b="1" dirty="0" smtClean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254" name="矩形 12"/>
            <p:cNvSpPr>
              <a:spLocks noChangeArrowheads="1"/>
            </p:cNvSpPr>
            <p:nvPr/>
          </p:nvSpPr>
          <p:spPr bwMode="auto">
            <a:xfrm>
              <a:off x="757571" y="3419708"/>
              <a:ext cx="542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LE2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226175" y="3419475"/>
            <a:ext cx="1946275" cy="1382713"/>
            <a:chOff x="631280" y="3419708"/>
            <a:chExt cx="1945729" cy="1382380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631280" y="3802204"/>
              <a:ext cx="1945729" cy="9998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zh-CN" altLang="en-US" sz="1800" b="1" dirty="0" smtClean="0">
                  <a:latin typeface="+mn-ea"/>
                  <a:ea typeface="+mn-ea"/>
                </a:rPr>
                <a:t>成员：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aRect</a:t>
              </a:r>
              <a:endParaRPr lang="en-US" altLang="zh-CN" sz="1800" b="1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pNext</a:t>
              </a:r>
              <a:r>
                <a:rPr lang="en-US" altLang="zh-CN" sz="1800" b="1" dirty="0" smtClean="0">
                  <a:latin typeface="华文新魏" pitchFamily="2" charset="-122"/>
                  <a:ea typeface="华文新魏" pitchFamily="2" charset="-122"/>
                </a:rPr>
                <a:t>=&amp;LE4</a:t>
              </a:r>
              <a:endParaRPr lang="zh-CN" altLang="en-US" sz="1800" b="1" dirty="0" smtClean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252" name="矩形 15"/>
            <p:cNvSpPr>
              <a:spLocks noChangeArrowheads="1"/>
            </p:cNvSpPr>
            <p:nvPr/>
          </p:nvSpPr>
          <p:spPr bwMode="auto">
            <a:xfrm>
              <a:off x="757571" y="3419708"/>
              <a:ext cx="542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LE3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52475" y="5229225"/>
            <a:ext cx="1946275" cy="1382713"/>
            <a:chOff x="631280" y="3419708"/>
            <a:chExt cx="1945729" cy="1382380"/>
          </a:xfrm>
        </p:grpSpPr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631280" y="3802204"/>
              <a:ext cx="1945729" cy="9998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zh-CN" altLang="en-US" sz="1800" b="1" dirty="0" smtClean="0">
                  <a:latin typeface="+mn-ea"/>
                  <a:ea typeface="+mn-ea"/>
                </a:rPr>
                <a:t>成员：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aRect</a:t>
              </a:r>
              <a:endParaRPr lang="en-US" altLang="zh-CN" sz="1800" b="1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pNext</a:t>
              </a:r>
              <a:r>
                <a:rPr lang="en-US" altLang="zh-CN" sz="1800" b="1" dirty="0" smtClean="0">
                  <a:latin typeface="华文新魏" pitchFamily="2" charset="-122"/>
                  <a:ea typeface="华文新魏" pitchFamily="2" charset="-122"/>
                </a:rPr>
                <a:t>=&amp;LE5</a:t>
              </a:r>
              <a:endParaRPr lang="zh-CN" altLang="en-US" sz="1800" b="1" dirty="0" smtClean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250" name="矩形 18"/>
            <p:cNvSpPr>
              <a:spLocks noChangeArrowheads="1"/>
            </p:cNvSpPr>
            <p:nvPr/>
          </p:nvSpPr>
          <p:spPr bwMode="auto">
            <a:xfrm>
              <a:off x="757571" y="3419708"/>
              <a:ext cx="542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LE4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419475" y="5229225"/>
            <a:ext cx="1946275" cy="1382713"/>
            <a:chOff x="344761" y="3419708"/>
            <a:chExt cx="1945729" cy="1382380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344761" y="3802204"/>
              <a:ext cx="1945729" cy="9998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zh-CN" altLang="en-US" sz="1800" b="1" dirty="0" smtClean="0">
                  <a:latin typeface="+mn-ea"/>
                  <a:ea typeface="+mn-ea"/>
                </a:rPr>
                <a:t>成员：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aRect</a:t>
              </a:r>
              <a:endParaRPr lang="en-US" altLang="zh-CN" sz="1800" b="1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pNext</a:t>
              </a:r>
              <a:r>
                <a:rPr lang="en-US" altLang="zh-CN" sz="1800" b="1" dirty="0" smtClean="0">
                  <a:latin typeface="华文新魏" pitchFamily="2" charset="-122"/>
                  <a:ea typeface="华文新魏" pitchFamily="2" charset="-122"/>
                </a:rPr>
                <a:t>=NULL</a:t>
              </a:r>
              <a:endParaRPr lang="zh-CN" altLang="en-US" sz="1800" b="1" dirty="0" smtClean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248" name="矩形 21"/>
            <p:cNvSpPr>
              <a:spLocks noChangeArrowheads="1"/>
            </p:cNvSpPr>
            <p:nvPr/>
          </p:nvSpPr>
          <p:spPr bwMode="auto">
            <a:xfrm>
              <a:off x="522705" y="3419708"/>
              <a:ext cx="542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LE5</a:t>
              </a: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339975" y="3603625"/>
            <a:ext cx="1152525" cy="977900"/>
            <a:chOff x="2339752" y="3604374"/>
            <a:chExt cx="1152128" cy="976754"/>
          </a:xfrm>
        </p:grpSpPr>
        <p:cxnSp>
          <p:nvCxnSpPr>
            <p:cNvPr id="9244" name="直接连接符 23"/>
            <p:cNvCxnSpPr>
              <a:cxnSpLocks noChangeShapeType="1"/>
            </p:cNvCxnSpPr>
            <p:nvPr/>
          </p:nvCxnSpPr>
          <p:spPr bwMode="auto">
            <a:xfrm>
              <a:off x="2339752" y="4581128"/>
              <a:ext cx="57752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5" name="直接连接符 25"/>
            <p:cNvCxnSpPr>
              <a:cxnSpLocks noChangeShapeType="1"/>
            </p:cNvCxnSpPr>
            <p:nvPr/>
          </p:nvCxnSpPr>
          <p:spPr bwMode="auto">
            <a:xfrm flipV="1">
              <a:off x="2917280" y="3604374"/>
              <a:ext cx="0" cy="9767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6" name="直接箭头连接符 27"/>
            <p:cNvCxnSpPr>
              <a:cxnSpLocks noChangeShapeType="1"/>
            </p:cNvCxnSpPr>
            <p:nvPr/>
          </p:nvCxnSpPr>
          <p:spPr bwMode="auto">
            <a:xfrm>
              <a:off x="2917280" y="3604374"/>
              <a:ext cx="5746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5076825" y="3603625"/>
            <a:ext cx="1150938" cy="977900"/>
            <a:chOff x="2339752" y="3604374"/>
            <a:chExt cx="1152128" cy="976754"/>
          </a:xfrm>
        </p:grpSpPr>
        <p:cxnSp>
          <p:nvCxnSpPr>
            <p:cNvPr id="9241" name="直接连接符 33"/>
            <p:cNvCxnSpPr>
              <a:cxnSpLocks noChangeShapeType="1"/>
            </p:cNvCxnSpPr>
            <p:nvPr/>
          </p:nvCxnSpPr>
          <p:spPr bwMode="auto">
            <a:xfrm>
              <a:off x="2339752" y="4581128"/>
              <a:ext cx="57752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2" name="直接连接符 34"/>
            <p:cNvCxnSpPr>
              <a:cxnSpLocks noChangeShapeType="1"/>
            </p:cNvCxnSpPr>
            <p:nvPr/>
          </p:nvCxnSpPr>
          <p:spPr bwMode="auto">
            <a:xfrm flipV="1">
              <a:off x="2917280" y="3604374"/>
              <a:ext cx="0" cy="9767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3" name="直接箭头连接符 35"/>
            <p:cNvCxnSpPr>
              <a:cxnSpLocks noChangeShapeType="1"/>
            </p:cNvCxnSpPr>
            <p:nvPr/>
          </p:nvCxnSpPr>
          <p:spPr bwMode="auto">
            <a:xfrm>
              <a:off x="2917280" y="3604374"/>
              <a:ext cx="5746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68313" y="4581525"/>
            <a:ext cx="7991475" cy="831850"/>
            <a:chOff x="467544" y="4581128"/>
            <a:chExt cx="7992888" cy="832738"/>
          </a:xfrm>
        </p:grpSpPr>
        <p:cxnSp>
          <p:nvCxnSpPr>
            <p:cNvPr id="9236" name="直接连接符 37"/>
            <p:cNvCxnSpPr>
              <a:cxnSpLocks noChangeShapeType="1"/>
            </p:cNvCxnSpPr>
            <p:nvPr/>
          </p:nvCxnSpPr>
          <p:spPr bwMode="auto">
            <a:xfrm>
              <a:off x="7884368" y="4581128"/>
              <a:ext cx="57606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7" name="直接连接符 39"/>
            <p:cNvCxnSpPr>
              <a:cxnSpLocks noChangeShapeType="1"/>
            </p:cNvCxnSpPr>
            <p:nvPr/>
          </p:nvCxnSpPr>
          <p:spPr bwMode="auto">
            <a:xfrm>
              <a:off x="8460432" y="4581128"/>
              <a:ext cx="0" cy="50405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8" name="直接连接符 41"/>
            <p:cNvCxnSpPr>
              <a:cxnSpLocks noChangeShapeType="1"/>
            </p:cNvCxnSpPr>
            <p:nvPr/>
          </p:nvCxnSpPr>
          <p:spPr bwMode="auto">
            <a:xfrm flipH="1">
              <a:off x="467544" y="5085184"/>
              <a:ext cx="799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9" name="直接连接符 43"/>
            <p:cNvCxnSpPr>
              <a:cxnSpLocks noChangeShapeType="1"/>
            </p:cNvCxnSpPr>
            <p:nvPr/>
          </p:nvCxnSpPr>
          <p:spPr bwMode="auto">
            <a:xfrm>
              <a:off x="467544" y="5085184"/>
              <a:ext cx="0" cy="32868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0" name="直接箭头连接符 45"/>
            <p:cNvCxnSpPr>
              <a:cxnSpLocks noChangeShapeType="1"/>
              <a:endCxn id="9250" idx="1"/>
            </p:cNvCxnSpPr>
            <p:nvPr/>
          </p:nvCxnSpPr>
          <p:spPr bwMode="auto">
            <a:xfrm>
              <a:off x="467544" y="5413866"/>
              <a:ext cx="411297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2308225" y="5413375"/>
            <a:ext cx="1152525" cy="977900"/>
            <a:chOff x="2339752" y="3604374"/>
            <a:chExt cx="1152128" cy="976754"/>
          </a:xfrm>
        </p:grpSpPr>
        <p:cxnSp>
          <p:nvCxnSpPr>
            <p:cNvPr id="9233" name="直接连接符 47"/>
            <p:cNvCxnSpPr>
              <a:cxnSpLocks noChangeShapeType="1"/>
            </p:cNvCxnSpPr>
            <p:nvPr/>
          </p:nvCxnSpPr>
          <p:spPr bwMode="auto">
            <a:xfrm>
              <a:off x="2339752" y="4581128"/>
              <a:ext cx="57752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4" name="直接连接符 48"/>
            <p:cNvCxnSpPr>
              <a:cxnSpLocks noChangeShapeType="1"/>
            </p:cNvCxnSpPr>
            <p:nvPr/>
          </p:nvCxnSpPr>
          <p:spPr bwMode="auto">
            <a:xfrm flipV="1">
              <a:off x="2917280" y="3604374"/>
              <a:ext cx="0" cy="9767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5" name="直接箭头连接符 49"/>
            <p:cNvCxnSpPr>
              <a:cxnSpLocks noChangeShapeType="1"/>
            </p:cNvCxnSpPr>
            <p:nvPr/>
          </p:nvCxnSpPr>
          <p:spPr bwMode="auto">
            <a:xfrm>
              <a:off x="2917280" y="3604374"/>
              <a:ext cx="5746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3" name="直接箭头连接符 52"/>
          <p:cNvCxnSpPr>
            <a:cxnSpLocks noChangeShapeType="1"/>
          </p:cNvCxnSpPr>
          <p:nvPr/>
        </p:nvCxnSpPr>
        <p:spPr bwMode="auto">
          <a:xfrm>
            <a:off x="5003800" y="6391275"/>
            <a:ext cx="8636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5957888" y="624205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下个结点不存在</a:t>
            </a:r>
            <a:endParaRPr lang="en-US" altLang="zh-CN" sz="18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57188" y="2814638"/>
            <a:ext cx="903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链表</a:t>
            </a:r>
            <a:endParaRPr lang="zh-CN" altLang="en-US" sz="280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250825" y="520700"/>
            <a:ext cx="8713788" cy="276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0000"/>
              <a:buFontTx/>
              <a:buNone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任务：猴子选大王。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SzPct val="70000"/>
              <a:buFontTx/>
              <a:buNone/>
            </a:pP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     n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只猴子围成一圈，顺时针方向从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到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编号。之后从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号开始沿顺时针方向让猴子从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1,2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…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1" lang="en-US" altLang="zh-CN" sz="2800" dirty="0" smtClean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依次报数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，凡报到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的猴子，就让其出圈，取消候选资格。然后不停地按顺时针方向逐一让报出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者出圈，最后剩下一个就是猴王。</a:t>
            </a:r>
          </a:p>
        </p:txBody>
      </p:sp>
      <p:sp>
        <p:nvSpPr>
          <p:cNvPr id="11267" name="椭圆 3"/>
          <p:cNvSpPr>
            <a:spLocks noChangeArrowheads="1"/>
          </p:cNvSpPr>
          <p:nvPr/>
        </p:nvSpPr>
        <p:spPr bwMode="auto">
          <a:xfrm>
            <a:off x="2916238" y="3509963"/>
            <a:ext cx="2520950" cy="2520950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126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249613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579278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437515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442753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3853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567113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31653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531653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矩形 12"/>
          <p:cNvSpPr>
            <a:spLocks noChangeArrowheads="1"/>
          </p:cNvSpPr>
          <p:nvPr/>
        </p:nvSpPr>
        <p:spPr bwMode="auto">
          <a:xfrm>
            <a:off x="4079875" y="2924175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11277" name="矩形 13"/>
          <p:cNvSpPr>
            <a:spLocks noChangeArrowheads="1"/>
          </p:cNvSpPr>
          <p:nvPr/>
        </p:nvSpPr>
        <p:spPr bwMode="auto">
          <a:xfrm>
            <a:off x="5126038" y="3240088"/>
            <a:ext cx="31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11278" name="矩形 14"/>
          <p:cNvSpPr>
            <a:spLocks noChangeArrowheads="1"/>
          </p:cNvSpPr>
          <p:nvPr/>
        </p:nvSpPr>
        <p:spPr bwMode="auto">
          <a:xfrm>
            <a:off x="5675313" y="4243388"/>
            <a:ext cx="315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11279" name="矩形 15"/>
          <p:cNvSpPr>
            <a:spLocks noChangeArrowheads="1"/>
          </p:cNvSpPr>
          <p:nvPr/>
        </p:nvSpPr>
        <p:spPr bwMode="auto">
          <a:xfrm>
            <a:off x="5364163" y="5130800"/>
            <a:ext cx="315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11280" name="矩形 16"/>
          <p:cNvSpPr>
            <a:spLocks noChangeArrowheads="1"/>
          </p:cNvSpPr>
          <p:nvPr/>
        </p:nvSpPr>
        <p:spPr bwMode="auto">
          <a:xfrm>
            <a:off x="4352925" y="6030913"/>
            <a:ext cx="315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11281" name="矩形 17"/>
          <p:cNvSpPr>
            <a:spLocks noChangeArrowheads="1"/>
          </p:cNvSpPr>
          <p:nvPr/>
        </p:nvSpPr>
        <p:spPr bwMode="auto">
          <a:xfrm>
            <a:off x="2671763" y="5589588"/>
            <a:ext cx="315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</a:t>
            </a:r>
          </a:p>
        </p:txBody>
      </p:sp>
      <p:sp>
        <p:nvSpPr>
          <p:cNvPr id="11282" name="矩形 18"/>
          <p:cNvSpPr>
            <a:spLocks noChangeArrowheads="1"/>
          </p:cNvSpPr>
          <p:nvPr/>
        </p:nvSpPr>
        <p:spPr bwMode="auto">
          <a:xfrm>
            <a:off x="2411413" y="4503738"/>
            <a:ext cx="315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7</a:t>
            </a:r>
          </a:p>
        </p:txBody>
      </p:sp>
      <p:sp>
        <p:nvSpPr>
          <p:cNvPr id="11283" name="矩形 19"/>
          <p:cNvSpPr>
            <a:spLocks noChangeArrowheads="1"/>
          </p:cNvSpPr>
          <p:nvPr/>
        </p:nvSpPr>
        <p:spPr bwMode="auto">
          <a:xfrm>
            <a:off x="2757488" y="3398838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11284" name="椭圆形标注 21"/>
          <p:cNvSpPr>
            <a:spLocks noChangeArrowheads="1"/>
          </p:cNvSpPr>
          <p:nvPr/>
        </p:nvSpPr>
        <p:spPr bwMode="auto">
          <a:xfrm>
            <a:off x="4352925" y="2781300"/>
            <a:ext cx="1479550" cy="468313"/>
          </a:xfrm>
          <a:prstGeom prst="wedgeEllipseCallout">
            <a:avLst>
              <a:gd name="adj1" fmla="val -48301"/>
              <a:gd name="adj2" fmla="val 5707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起始位置</a:t>
            </a:r>
          </a:p>
        </p:txBody>
      </p:sp>
      <p:sp>
        <p:nvSpPr>
          <p:cNvPr id="11285" name="椭圆形标注 22"/>
          <p:cNvSpPr>
            <a:spLocks noChangeArrowheads="1"/>
          </p:cNvSpPr>
          <p:nvPr/>
        </p:nvSpPr>
        <p:spPr bwMode="auto">
          <a:xfrm>
            <a:off x="1187450" y="5032375"/>
            <a:ext cx="1223963" cy="468313"/>
          </a:xfrm>
          <a:prstGeom prst="wedgeEllipseCallout">
            <a:avLst>
              <a:gd name="adj1" fmla="val 55981"/>
              <a:gd name="adj2" fmla="val -11075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猴王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95536" y="6211888"/>
            <a:ext cx="8366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n=8,m=3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时，猴子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被淘汰的顺序：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endParaRPr lang="nl-NL" altLang="zh-CN" sz="24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76" grpId="0"/>
      <p:bldP spid="11277" grpId="0"/>
      <p:bldP spid="11278" grpId="0"/>
      <p:bldP spid="11279" grpId="0"/>
      <p:bldP spid="11280" grpId="0"/>
      <p:bldP spid="11281" grpId="0"/>
      <p:bldP spid="11282" grpId="0"/>
      <p:bldP spid="11283" grpId="0"/>
      <p:bldP spid="11284" grpId="0" animBg="1"/>
      <p:bldP spid="11285" grpId="0" animBg="1"/>
      <p:bldP spid="24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95513" y="1412875"/>
            <a:ext cx="4537075" cy="2514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struct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monkey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num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monkey  *next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};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monkey 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 *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head, *tail;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4463" y="88900"/>
            <a:ext cx="8964612" cy="6796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void create(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n</a:t>
            </a:r>
            <a:r>
              <a:rPr kumimoji="1" lang="en-US" altLang="zh-CN" sz="2200" b="1" dirty="0" smtClean="0">
                <a:latin typeface="华文新魏" pitchFamily="2" charset="-122"/>
                <a:ea typeface="华文新魏" pitchFamily="2" charset="-122"/>
              </a:rPr>
              <a:t>)   		   </a:t>
            </a:r>
            <a:r>
              <a:rPr kumimoji="1" lang="en-US" altLang="zh-CN" sz="2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kumimoji="1" lang="zh-CN" altLang="en-US" sz="2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创建环形链表</a:t>
            </a:r>
            <a:endParaRPr kumimoji="1" lang="en-US" altLang="zh-CN" sz="2200" b="1" dirty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{	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i;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monkey *p, *q;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p=</a:t>
            </a:r>
            <a:r>
              <a:rPr kumimoji="1" lang="en-US" altLang="zh-CN" sz="22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new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monkey;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p-&gt;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num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=1;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p-&gt;next=NULL;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head=p;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q=p;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for(i=2;i&lt;=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n;i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++)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{	p=new monkey;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p-&gt;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num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=i;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p-&gt;next=NULL;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q-&gt;next=p;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q=p;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tail=q;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tail-&gt;next=head;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}</a:t>
            </a:r>
            <a:endParaRPr kumimoji="1" lang="zh-CN" altLang="en-US" sz="22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6"/>
          <p:cNvGrpSpPr>
            <a:grpSpLocks/>
          </p:cNvGrpSpPr>
          <p:nvPr/>
        </p:nvGrpSpPr>
        <p:grpSpPr bwMode="auto">
          <a:xfrm>
            <a:off x="611188" y="1462088"/>
            <a:ext cx="609600" cy="762000"/>
            <a:chOff x="1536" y="864"/>
            <a:chExt cx="384" cy="480"/>
          </a:xfrm>
        </p:grpSpPr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1536" y="864"/>
              <a:ext cx="384" cy="48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en-US" sz="4400" b="1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kumimoji="1" lang="zh-CN" altLang="en-US" sz="4400" b="1">
                <a:solidFill>
                  <a:schemeClr val="accent2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680" y="1008"/>
              <a:ext cx="24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baseline="30000">
                  <a:solidFill>
                    <a:srgbClr val="FFFF00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kumimoji="1" lang="zh-CN" altLang="en-US" sz="2000" b="1" baseline="30000">
                  <a:solidFill>
                    <a:schemeClr val="accent2"/>
                  </a:solidFill>
                  <a:latin typeface="Times New Roman" pitchFamily="18" charset="0"/>
                  <a:ea typeface="方正琥珀简体" pitchFamily="2" charset="-122"/>
                </a:rPr>
                <a:t> </a:t>
              </a:r>
              <a:r>
                <a:rPr kumimoji="1" lang="zh-CN" altLang="en-US" sz="2000" b="1" baseline="3000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endParaRPr kumimoji="1" lang="zh-CN" altLang="en-US" sz="2000" b="1" baseline="30000">
                <a:solidFill>
                  <a:schemeClr val="accent2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</p:grpSp>
      <p:sp>
        <p:nvSpPr>
          <p:cNvPr id="4099" name="Text Box 10"/>
          <p:cNvSpPr txBox="1">
            <a:spLocks noChangeArrowheads="1"/>
          </p:cNvSpPr>
          <p:nvPr/>
        </p:nvSpPr>
        <p:spPr bwMode="auto">
          <a:xfrm>
            <a:off x="1525588" y="1233488"/>
            <a:ext cx="449580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控制台应用程序</a:t>
            </a:r>
            <a:endParaRPr kumimoji="1" lang="zh-CN" altLang="zh-CN" sz="4800" b="1">
              <a:latin typeface="Times New Roman" pitchFamily="18" charset="0"/>
              <a:ea typeface="文鼎CS舒同体" pitchFamily="49" charset="-122"/>
            </a:endParaRPr>
          </a:p>
        </p:txBody>
      </p:sp>
      <p:sp>
        <p:nvSpPr>
          <p:cNvPr id="4100" name="Rectangle 21"/>
          <p:cNvSpPr>
            <a:spLocks noChangeArrowheads="1"/>
          </p:cNvSpPr>
          <p:nvPr/>
        </p:nvSpPr>
        <p:spPr bwMode="auto">
          <a:xfrm>
            <a:off x="973138" y="2200275"/>
            <a:ext cx="8170862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62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控制台应用程序是在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DOS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环境下，或者在模拟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DOS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环境下运行的程序，运行时一般会启动一个提示符窗口。</a:t>
            </a:r>
            <a:r>
              <a:rPr lang="zh-CN" altLang="en-US" b="1">
                <a:latin typeface="Times New Roman" pitchFamily="18" charset="0"/>
                <a:ea typeface="华文新魏" pitchFamily="2" charset="-122"/>
              </a:rPr>
              <a:t> </a:t>
            </a:r>
          </a:p>
        </p:txBody>
      </p:sp>
      <p:sp>
        <p:nvSpPr>
          <p:cNvPr id="4101" name="Text Box 23"/>
          <p:cNvSpPr txBox="1">
            <a:spLocks noChangeArrowheads="1"/>
          </p:cNvSpPr>
          <p:nvPr/>
        </p:nvSpPr>
        <p:spPr bwMode="auto">
          <a:xfrm>
            <a:off x="3419475" y="228600"/>
            <a:ext cx="251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引  言</a:t>
            </a:r>
            <a:endParaRPr kumimoji="1" lang="zh-CN" altLang="en-US" sz="6000" b="1">
              <a:latin typeface="Times New Roman" pitchFamily="18" charset="0"/>
              <a:ea typeface="文鼎CS舒同体" pitchFamily="49" charset="-122"/>
            </a:endParaRPr>
          </a:p>
        </p:txBody>
      </p:sp>
      <p:pic>
        <p:nvPicPr>
          <p:cNvPr id="4102" name="Picture 2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822700"/>
            <a:ext cx="6048375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4463" y="88900"/>
            <a:ext cx="8820150" cy="6796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void select(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m</a:t>
            </a:r>
            <a:r>
              <a:rPr kumimoji="1" lang="en-US" altLang="zh-CN" sz="2200" b="1" dirty="0" smtClean="0">
                <a:latin typeface="华文新魏" pitchFamily="2" charset="-122"/>
                <a:ea typeface="华文新魏" pitchFamily="2" charset="-122"/>
              </a:rPr>
              <a:t>)                	</a:t>
            </a:r>
            <a:r>
              <a:rPr kumimoji="1" lang="en-US" altLang="zh-CN" sz="2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kumimoji="1" lang="zh-CN" altLang="en-US" sz="2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数</a:t>
            </a:r>
            <a:r>
              <a:rPr kumimoji="1" lang="en-US" altLang="zh-CN" sz="2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endParaRPr kumimoji="1" lang="en-US" altLang="zh-CN" sz="2200" b="1" dirty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{	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x=0;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monkey *p,*q;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q=tail;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do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{	p=q-&gt;next;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x++;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if(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x%m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==0)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{	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200" b="1" dirty="0">
                <a:latin typeface="华文新魏" pitchFamily="2" charset="-122"/>
                <a:ea typeface="华文新魏" pitchFamily="2" charset="-122"/>
              </a:rPr>
              <a:t>被删除的猴子号为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"&lt;&lt;p-&gt;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num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	q-&gt;next=p-&gt;next;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kumimoji="1" lang="en-US" altLang="zh-CN" sz="22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delete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p;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	p=NULL;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else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	q=p;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}while(q!=q-&gt;next);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head=q;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00113" y="457200"/>
            <a:ext cx="7704137" cy="5780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main()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n,m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head=NULL;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请输入猴子数：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&gt;&gt;n;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请输入间隔：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&gt;&gt;m;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create(n);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select(m);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猴王是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"&lt;&lt;head-&gt;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num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号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"&lt;&lt;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delete head;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return 0;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371924" y="228600"/>
            <a:ext cx="4216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latin typeface="Times New Roman" pitchFamily="18" charset="0"/>
                <a:ea typeface="文鼎CS舒同体" pitchFamily="49" charset="-122"/>
              </a:rPr>
              <a:t>小   结</a:t>
            </a:r>
            <a:endParaRPr kumimoji="1" lang="zh-CN" altLang="en-US" sz="6000" b="1" dirty="0">
              <a:latin typeface="Times New Roman" pitchFamily="18" charset="0"/>
              <a:ea typeface="文鼎CS舒同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Visual Studio 2010</a:t>
            </a:r>
            <a:r>
              <a:rPr lang="zh-CN" altLang="en-US" b="1" dirty="0" smtClean="0"/>
              <a:t>的简单操作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结构体的使用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三个步骤（定义类型、定义变量、访问成员）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链表（定义结构体、构建链表、依次访问）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093555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6"/>
          <p:cNvGrpSpPr>
            <a:grpSpLocks/>
          </p:cNvGrpSpPr>
          <p:nvPr/>
        </p:nvGrpSpPr>
        <p:grpSpPr bwMode="auto">
          <a:xfrm>
            <a:off x="755650" y="1333500"/>
            <a:ext cx="609600" cy="762000"/>
            <a:chOff x="1536" y="864"/>
            <a:chExt cx="384" cy="480"/>
          </a:xfrm>
        </p:grpSpPr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1536" y="864"/>
              <a:ext cx="384" cy="48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en-US" sz="4400" b="1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kumimoji="1" lang="zh-CN" altLang="en-US" sz="4400" b="1">
                <a:solidFill>
                  <a:schemeClr val="accent2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1680" y="1008"/>
              <a:ext cx="24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baseline="30000">
                  <a:solidFill>
                    <a:srgbClr val="FFFF00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kumimoji="1" lang="zh-CN" altLang="en-US" sz="2000" b="1" baseline="30000">
                  <a:solidFill>
                    <a:schemeClr val="accent2"/>
                  </a:solidFill>
                  <a:latin typeface="Times New Roman" pitchFamily="18" charset="0"/>
                  <a:ea typeface="方正琥珀简体" pitchFamily="2" charset="-122"/>
                </a:rPr>
                <a:t> </a:t>
              </a:r>
              <a:r>
                <a:rPr kumimoji="1" lang="zh-CN" altLang="en-US" sz="2000" b="1" baseline="3000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endParaRPr kumimoji="1" lang="zh-CN" altLang="en-US" sz="2000" b="1" baseline="30000">
                <a:solidFill>
                  <a:schemeClr val="accent2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</p:grpSp>
      <p:sp>
        <p:nvSpPr>
          <p:cNvPr id="5123" name="Text Box 9"/>
          <p:cNvSpPr txBox="1">
            <a:spLocks noChangeArrowheads="1"/>
          </p:cNvSpPr>
          <p:nvPr/>
        </p:nvSpPr>
        <p:spPr bwMode="auto">
          <a:xfrm>
            <a:off x="1593850" y="1185863"/>
            <a:ext cx="662940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4800" b="1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Windows</a:t>
            </a:r>
            <a:r>
              <a:rPr kumimoji="1" lang="zh-CN" altLang="en-US" sz="4800" b="1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应用程序</a:t>
            </a:r>
            <a:endParaRPr kumimoji="1" lang="zh-CN" altLang="en-US" sz="4800" b="1">
              <a:latin typeface="Times New Roman" pitchFamily="18" charset="0"/>
              <a:ea typeface="文鼎CS舒同体" pitchFamily="49" charset="-122"/>
            </a:endParaRPr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827088" y="2205038"/>
            <a:ext cx="7921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基于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图形用户界面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窗口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应用程序。运行时一般会启动一个窗口画面。 </a:t>
            </a:r>
          </a:p>
        </p:txBody>
      </p:sp>
      <p:pic>
        <p:nvPicPr>
          <p:cNvPr id="512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62313"/>
            <a:ext cx="6840537" cy="326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3635375" y="228600"/>
            <a:ext cx="251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引  言</a:t>
            </a:r>
            <a:endParaRPr kumimoji="1" lang="zh-CN" altLang="en-US" sz="6000" b="1">
              <a:latin typeface="Times New Roman" pitchFamily="18" charset="0"/>
              <a:ea typeface="文鼎CS舒同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1266825"/>
            <a:ext cx="7561262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   本课程由计算机基础教研室开设，面向具有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C++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语言编程基础的学生，主要通过讲解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Microsoft Visual Studio 2010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在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Windows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环境下的编程和实践，学习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面向对象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可视化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的编程方法，为将来的高级应用编程打下良好基础。</a:t>
            </a: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授课学时：</a:t>
            </a:r>
            <a:r>
              <a:rPr lang="zh-CN" altLang="zh-CN" sz="28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参考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教材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5F5F5F"/>
                </a:solidFill>
                <a:latin typeface="Times New Roman" pitchFamily="18" charset="0"/>
                <a:ea typeface="楷体_GB2312" pitchFamily="49" charset="-122"/>
              </a:rPr>
              <a:t>《C++</a:t>
            </a:r>
            <a:r>
              <a:rPr lang="zh-CN" altLang="en-US" sz="2800" b="1" dirty="0">
                <a:solidFill>
                  <a:srgbClr val="5F5F5F"/>
                </a:solidFill>
                <a:latin typeface="Times New Roman" pitchFamily="18" charset="0"/>
                <a:ea typeface="楷体_GB2312" pitchFamily="49" charset="-122"/>
              </a:rPr>
              <a:t>程序设计教程</a:t>
            </a:r>
            <a:r>
              <a:rPr lang="en-US" altLang="zh-CN" sz="2800" b="1" dirty="0">
                <a:solidFill>
                  <a:srgbClr val="5F5F5F"/>
                </a:solidFill>
                <a:latin typeface="Times New Roman" pitchFamily="18" charset="0"/>
                <a:ea typeface="楷体_GB2312" pitchFamily="49" charset="-122"/>
              </a:rPr>
              <a:t>》(</a:t>
            </a:r>
            <a:r>
              <a:rPr lang="zh-CN" altLang="en-US" sz="2800" b="1" dirty="0">
                <a:solidFill>
                  <a:srgbClr val="5F5F5F"/>
                </a:solidFill>
                <a:latin typeface="Times New Roman" pitchFamily="18" charset="0"/>
                <a:ea typeface="楷体_GB2312" pitchFamily="49" charset="-122"/>
              </a:rPr>
              <a:t>后两章</a:t>
            </a:r>
            <a:r>
              <a:rPr lang="en-US" altLang="zh-CN" sz="2800" b="1" dirty="0">
                <a:solidFill>
                  <a:srgbClr val="5F5F5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考核方式：考勤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+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平时作业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zh-CN" sz="2800" b="1" dirty="0">
                <a:latin typeface="Times New Roman" pitchFamily="18" charset="0"/>
                <a:ea typeface="楷体_GB2312" pitchFamily="49" charset="-122"/>
              </a:rPr>
              <a:t>+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大作业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947988" y="228600"/>
            <a:ext cx="3352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课程简介</a:t>
            </a:r>
            <a:endParaRPr kumimoji="1" lang="zh-CN" altLang="en-US" sz="6000" b="1">
              <a:latin typeface="Times New Roman" pitchFamily="18" charset="0"/>
              <a:ea typeface="文鼎CS舒同体" pitchFamily="49" charset="-122"/>
            </a:endParaRPr>
          </a:p>
        </p:txBody>
      </p:sp>
      <p:sp>
        <p:nvSpPr>
          <p:cNvPr id="198661" name="WordArt 5"/>
          <p:cNvSpPr>
            <a:spLocks noChangeArrowheads="1" noChangeShapeType="1" noTextEdit="1"/>
          </p:cNvSpPr>
          <p:nvPr/>
        </p:nvSpPr>
        <p:spPr bwMode="auto">
          <a:xfrm>
            <a:off x="1763713" y="1439863"/>
            <a:ext cx="5562600" cy="3429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入门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 autoUpdateAnimBg="0" advAuto="5000"/>
      <p:bldP spid="1986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947988" y="228600"/>
            <a:ext cx="3352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课程内容</a:t>
            </a:r>
            <a:endParaRPr kumimoji="1" lang="zh-CN" altLang="en-US" sz="6000" b="1" dirty="0">
              <a:latin typeface="Times New Roman" pitchFamily="18" charset="0"/>
              <a:ea typeface="文鼎CS舒同体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90333457"/>
              </p:ext>
            </p:extLst>
          </p:nvPr>
        </p:nvGraphicFramePr>
        <p:xfrm>
          <a:off x="1524000" y="1235075"/>
          <a:ext cx="6648400" cy="5074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47993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62" y="2322934"/>
            <a:ext cx="2152650" cy="2762250"/>
          </a:xfrm>
          <a:prstGeom prst="rect">
            <a:avLst/>
          </a:prstGeom>
        </p:spPr>
      </p:pic>
      <p:sp>
        <p:nvSpPr>
          <p:cNvPr id="3" name="内容占位符 2"/>
          <p:cNvSpPr txBox="1">
            <a:spLocks/>
          </p:cNvSpPr>
          <p:nvPr/>
        </p:nvSpPr>
        <p:spPr>
          <a:xfrm>
            <a:off x="899592" y="2366342"/>
            <a:ext cx="4114800" cy="19008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QQ</a:t>
            </a:r>
            <a:r>
              <a:rPr lang="zh-CN" altLang="en-US" b="1" dirty="0" smtClean="0"/>
              <a:t>群：</a:t>
            </a:r>
            <a:r>
              <a:rPr lang="en-US" altLang="zh-CN" b="1" dirty="0" smtClean="0"/>
              <a:t>579239226</a:t>
            </a:r>
            <a:endParaRPr lang="zh-CN" alt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47988" y="228600"/>
            <a:ext cx="4216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latin typeface="Times New Roman" pitchFamily="18" charset="0"/>
                <a:ea typeface="文鼎CS舒同体" pitchFamily="49" charset="-122"/>
              </a:rPr>
              <a:t>课程答疑</a:t>
            </a:r>
            <a:endParaRPr kumimoji="1" lang="zh-CN" altLang="en-US" sz="6000" b="1" dirty="0">
              <a:latin typeface="Times New Roman" pitchFamily="18" charset="0"/>
              <a:ea typeface="文鼎CS舒同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807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947988" y="228600"/>
            <a:ext cx="4216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本</a:t>
            </a:r>
            <a:r>
              <a:rPr kumimoji="1" lang="zh-CN" altLang="en-US" sz="6000" b="1" dirty="0" smtClean="0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次课内容</a:t>
            </a:r>
            <a:endParaRPr kumimoji="1" lang="zh-CN" altLang="en-US" sz="6000" b="1" dirty="0">
              <a:latin typeface="Times New Roman" pitchFamily="18" charset="0"/>
              <a:ea typeface="文鼎CS舒同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Visual Studio 2010</a:t>
            </a:r>
            <a:r>
              <a:rPr lang="zh-CN" altLang="en-US" b="1" dirty="0" smtClean="0"/>
              <a:t>的简单操作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结构体的使用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17809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Visual Studio 2010</a:t>
            </a:r>
            <a:r>
              <a:rPr lang="zh-CN" altLang="en-US" b="1" dirty="0"/>
              <a:t>的简单</a:t>
            </a:r>
            <a:r>
              <a:rPr lang="zh-CN" altLang="en-US" b="1" dirty="0" smtClean="0"/>
              <a:t>操作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660066"/>
                </a:solidFill>
              </a:rPr>
              <a:t>新建项目</a:t>
            </a:r>
            <a:endParaRPr lang="zh-CN" altLang="en-US" b="1" dirty="0">
              <a:solidFill>
                <a:srgbClr val="660066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60" y="2204864"/>
            <a:ext cx="7205856" cy="439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3058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Visual Studio 2010</a:t>
            </a:r>
            <a:r>
              <a:rPr lang="zh-CN" altLang="en-US" b="1" dirty="0"/>
              <a:t>的简单</a:t>
            </a:r>
            <a:r>
              <a:rPr lang="zh-CN" altLang="en-US" b="1" dirty="0" smtClean="0"/>
              <a:t>操作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74552"/>
            <a:ext cx="5640859" cy="478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660066"/>
                </a:solidFill>
              </a:rPr>
              <a:t>新建项目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选择空项目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96321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18782</TotalTime>
  <Words>827</Words>
  <Application>Microsoft Office PowerPoint</Application>
  <PresentationFormat>全屏显示(4:3)</PresentationFormat>
  <Paragraphs>249</Paragraphs>
  <Slides>22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1_默认设计模板</vt:lpstr>
      <vt:lpstr>剪辑</vt:lpstr>
      <vt:lpstr>VC++程序设计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Visual Studio 2010的简单操作</vt:lpstr>
      <vt:lpstr>Visual Studio 2010的简单操作</vt:lpstr>
      <vt:lpstr>Visual Studio 2010的简单操作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Zhanglijing</dc:creator>
  <cp:lastModifiedBy>AutoBVT</cp:lastModifiedBy>
  <cp:revision>582</cp:revision>
  <dcterms:created xsi:type="dcterms:W3CDTF">2001-09-03T01:22:03Z</dcterms:created>
  <dcterms:modified xsi:type="dcterms:W3CDTF">2017-02-22T07:31:56Z</dcterms:modified>
</cp:coreProperties>
</file>