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7" r:id="rId2"/>
    <p:sldMasterId id="2147483711" r:id="rId3"/>
  </p:sldMasterIdLst>
  <p:notesMasterIdLst>
    <p:notesMasterId r:id="rId28"/>
  </p:notesMasterIdLst>
  <p:handoutMasterIdLst>
    <p:handoutMasterId r:id="rId29"/>
  </p:handoutMasterIdLst>
  <p:sldIdLst>
    <p:sldId id="555" r:id="rId4"/>
    <p:sldId id="476" r:id="rId5"/>
    <p:sldId id="475" r:id="rId6"/>
    <p:sldId id="477" r:id="rId7"/>
    <p:sldId id="478" r:id="rId8"/>
    <p:sldId id="479" r:id="rId9"/>
    <p:sldId id="480" r:id="rId10"/>
    <p:sldId id="481" r:id="rId11"/>
    <p:sldId id="482" r:id="rId12"/>
    <p:sldId id="483" r:id="rId13"/>
    <p:sldId id="484" r:id="rId14"/>
    <p:sldId id="485" r:id="rId15"/>
    <p:sldId id="486" r:id="rId16"/>
    <p:sldId id="487" r:id="rId17"/>
    <p:sldId id="488" r:id="rId18"/>
    <p:sldId id="489" r:id="rId19"/>
    <p:sldId id="557" r:id="rId20"/>
    <p:sldId id="490" r:id="rId21"/>
    <p:sldId id="491" r:id="rId22"/>
    <p:sldId id="492" r:id="rId23"/>
    <p:sldId id="493" r:id="rId24"/>
    <p:sldId id="511" r:id="rId25"/>
    <p:sldId id="494" r:id="rId26"/>
    <p:sldId id="556" r:id="rId27"/>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00"/>
    <a:srgbClr val="009900"/>
    <a:srgbClr val="0000CC"/>
    <a:srgbClr val="CC0000"/>
    <a:srgbClr val="660033"/>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2" autoAdjust="0"/>
    <p:restoredTop sz="94222" autoAdjust="0"/>
  </p:normalViewPr>
  <p:slideViewPr>
    <p:cSldViewPr>
      <p:cViewPr>
        <p:scale>
          <a:sx n="60" d="100"/>
          <a:sy n="60" d="100"/>
        </p:scale>
        <p:origin x="-1218"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33795"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3796"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33797"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057F131-2F7D-41AF-899E-44166E8A1D94}" type="slidenum">
              <a:rPr lang="en-US" altLang="zh-CN"/>
              <a:pPr/>
              <a:t>‹#›</a:t>
            </a:fld>
            <a:endParaRPr lang="en-US" altLang="zh-CN"/>
          </a:p>
        </p:txBody>
      </p:sp>
    </p:spTree>
    <p:extLst>
      <p:ext uri="{BB962C8B-B14F-4D97-AF65-F5344CB8AC3E}">
        <p14:creationId xmlns:p14="http://schemas.microsoft.com/office/powerpoint/2010/main" val="246121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en-US" altLang="zh-CN"/>
          </a:p>
        </p:txBody>
      </p:sp>
      <p:sp>
        <p:nvSpPr>
          <p:cNvPr id="159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zh-CN"/>
          </a:p>
        </p:txBody>
      </p:sp>
      <p:sp>
        <p:nvSpPr>
          <p:cNvPr id="159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9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en-US" altLang="zh-CN"/>
          </a:p>
        </p:txBody>
      </p:sp>
      <p:sp>
        <p:nvSpPr>
          <p:cNvPr id="159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06631892-3CF2-4191-AAB3-F6E52E67BABD}" type="slidenum">
              <a:rPr lang="en-US" altLang="zh-CN"/>
              <a:pPr/>
              <a:t>‹#›</a:t>
            </a:fld>
            <a:endParaRPr lang="en-US" altLang="zh-CN"/>
          </a:p>
        </p:txBody>
      </p:sp>
    </p:spTree>
    <p:extLst>
      <p:ext uri="{BB962C8B-B14F-4D97-AF65-F5344CB8AC3E}">
        <p14:creationId xmlns:p14="http://schemas.microsoft.com/office/powerpoint/2010/main" val="26958543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D7D8C-C437-47E8-B83D-74A6C6DEEB9A}" type="slidenum">
              <a:rPr lang="en-US" altLang="zh-CN">
                <a:solidFill>
                  <a:prstClr val="black"/>
                </a:solidFill>
              </a:rPr>
              <a:pPr/>
              <a:t>3</a:t>
            </a:fld>
            <a:endParaRPr lang="en-US" altLang="zh-CN">
              <a:solidFill>
                <a:prstClr val="black"/>
              </a:solidFill>
            </a:endParaRPr>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OnCancel</a:t>
            </a:r>
            <a:r>
              <a:rPr lang="en-US" altLang="zh-CN" dirty="0" smtClean="0"/>
              <a:t>();</a:t>
            </a:r>
            <a:r>
              <a:rPr lang="zh-CN" altLang="en-US" dirty="0" smtClean="0"/>
              <a:t>也可以退出程序。</a:t>
            </a:r>
            <a:endParaRPr lang="zh-CN" altLang="en-US" dirty="0"/>
          </a:p>
        </p:txBody>
      </p:sp>
      <p:sp>
        <p:nvSpPr>
          <p:cNvPr id="4" name="灯片编号占位符 3"/>
          <p:cNvSpPr>
            <a:spLocks noGrp="1"/>
          </p:cNvSpPr>
          <p:nvPr>
            <p:ph type="sldNum" sz="quarter" idx="10"/>
          </p:nvPr>
        </p:nvSpPr>
        <p:spPr/>
        <p:txBody>
          <a:bodyPr/>
          <a:lstStyle/>
          <a:p>
            <a:fld id="{06631892-3CF2-4191-AAB3-F6E52E67BABD}" type="slidenum">
              <a:rPr lang="en-US" altLang="zh-CN" smtClean="0"/>
              <a:pPr/>
              <a:t>8</a:t>
            </a:fld>
            <a:endParaRPr lang="en-US" altLang="zh-CN"/>
          </a:p>
        </p:txBody>
      </p:sp>
    </p:spTree>
    <p:extLst>
      <p:ext uri="{BB962C8B-B14F-4D97-AF65-F5344CB8AC3E}">
        <p14:creationId xmlns:p14="http://schemas.microsoft.com/office/powerpoint/2010/main" val="324378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DC955-AE79-48B6-BF02-41003AF84A13}" type="slidenum">
              <a:rPr lang="en-US" altLang="zh-CN">
                <a:solidFill>
                  <a:prstClr val="black"/>
                </a:solidFill>
              </a:rPr>
              <a:pPr/>
              <a:t>19</a:t>
            </a:fld>
            <a:endParaRPr lang="en-US" altLang="zh-CN">
              <a:solidFill>
                <a:prstClr val="black"/>
              </a:solidFill>
            </a:endParaRPr>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altLang="zh-CN"/>
              <a:t>Dialog Data eXchange/Dialog Data Validation</a:t>
            </a:r>
            <a:r>
              <a:rPr lang="zh-CN" altLang="en-US"/>
              <a:t>（</a:t>
            </a:r>
            <a:r>
              <a:rPr lang="en-US" altLang="zh-CN"/>
              <a:t>DDX/DDV</a:t>
            </a:r>
            <a:r>
              <a:rPr lang="zh-CN" altLang="en-US"/>
              <a:t>）</a:t>
            </a:r>
          </a:p>
          <a:p>
            <a:r>
              <a:rPr lang="en-US" altLang="zh-CN"/>
              <a:t>UpdateData</a:t>
            </a:r>
            <a:r>
              <a:rPr lang="zh-CN" altLang="en-US"/>
              <a:t>被调用后，合法性检查会自动进行，如果无法通过检查</a:t>
            </a:r>
            <a:r>
              <a:rPr lang="en-US" altLang="zh-CN"/>
              <a:t>MFC</a:t>
            </a:r>
            <a:r>
              <a:rPr lang="zh-CN" altLang="en-US"/>
              <a:t>会弹出消息框进行提示，并返回</a:t>
            </a:r>
            <a:r>
              <a:rPr lang="en-US" altLang="zh-CN"/>
              <a:t>FALSE</a:t>
            </a:r>
            <a:r>
              <a:rPr lang="zh-CN" altLang="en-US"/>
              <a:t>。</a:t>
            </a:r>
          </a:p>
          <a:p>
            <a:r>
              <a:rPr lang="en-US" altLang="zh-CN"/>
              <a:t>CString</a:t>
            </a:r>
            <a:r>
              <a:rPr lang="zh-CN" altLang="en-US"/>
              <a:t>可以限制最大长度和最小长度，</a:t>
            </a:r>
            <a:r>
              <a:rPr lang="en-US" altLang="zh-CN"/>
              <a:t>int</a:t>
            </a:r>
            <a:r>
              <a:rPr lang="zh-CN" altLang="en-US"/>
              <a:t>可以限制最大值和最小值</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098" name="Group 2"/>
          <p:cNvGrpSpPr>
            <a:grpSpLocks/>
          </p:cNvGrpSpPr>
          <p:nvPr/>
        </p:nvGrpSpPr>
        <p:grpSpPr bwMode="auto">
          <a:xfrm>
            <a:off x="0" y="2438400"/>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410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4111"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endParaRPr lang="en-US" altLang="zh-CN">
              <a:solidFill>
                <a:srgbClr val="1C1C1C"/>
              </a:solidFill>
            </a:endParaRPr>
          </a:p>
        </p:txBody>
      </p:sp>
      <p:sp>
        <p:nvSpPr>
          <p:cNvPr id="4112" name="Rectangle 16"/>
          <p:cNvSpPr>
            <a:spLocks noGrp="1" noChangeArrowheads="1"/>
          </p:cNvSpPr>
          <p:nvPr>
            <p:ph type="sldNum" sz="quarter" idx="4"/>
          </p:nvPr>
        </p:nvSpPr>
        <p:spPr>
          <a:xfrm>
            <a:off x="6858000" y="6248400"/>
            <a:ext cx="1905000" cy="457200"/>
          </a:xfrm>
        </p:spPr>
        <p:txBody>
          <a:bodyPr/>
          <a:lstStyle>
            <a:lvl1pPr>
              <a:defRPr sz="1400">
                <a:solidFill>
                  <a:schemeClr val="bg2"/>
                </a:solidFill>
              </a:defRPr>
            </a:lvl1pPr>
          </a:lstStyle>
          <a:p>
            <a:fld id="{36B8B9E8-D613-4F5F-8708-37BB537292BD}"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18317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18795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808717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42690" name="Group 2"/>
          <p:cNvGrpSpPr>
            <a:grpSpLocks/>
          </p:cNvGrpSpPr>
          <p:nvPr/>
        </p:nvGrpSpPr>
        <p:grpSpPr bwMode="auto">
          <a:xfrm>
            <a:off x="0" y="2438400"/>
            <a:ext cx="9009063" cy="1052513"/>
            <a:chOff x="0" y="1536"/>
            <a:chExt cx="5675" cy="663"/>
          </a:xfrm>
        </p:grpSpPr>
        <p:grpSp>
          <p:nvGrpSpPr>
            <p:cNvPr id="242691" name="Group 3"/>
            <p:cNvGrpSpPr>
              <a:grpSpLocks/>
            </p:cNvGrpSpPr>
            <p:nvPr/>
          </p:nvGrpSpPr>
          <p:grpSpPr bwMode="auto">
            <a:xfrm>
              <a:off x="183" y="1604"/>
              <a:ext cx="448" cy="299"/>
              <a:chOff x="720" y="336"/>
              <a:chExt cx="624" cy="432"/>
            </a:xfrm>
          </p:grpSpPr>
          <p:sp>
            <p:nvSpPr>
              <p:cNvPr id="24269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4269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242694" name="Group 6"/>
            <p:cNvGrpSpPr>
              <a:grpSpLocks/>
            </p:cNvGrpSpPr>
            <p:nvPr/>
          </p:nvGrpSpPr>
          <p:grpSpPr bwMode="auto">
            <a:xfrm>
              <a:off x="261" y="1870"/>
              <a:ext cx="465" cy="299"/>
              <a:chOff x="912" y="2640"/>
              <a:chExt cx="672" cy="432"/>
            </a:xfrm>
          </p:grpSpPr>
          <p:sp>
            <p:nvSpPr>
              <p:cNvPr id="24269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4269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24269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4269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4269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242700"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2427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4270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242703"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endParaRPr lang="en-US" altLang="zh-CN">
              <a:solidFill>
                <a:srgbClr val="1C1C1C"/>
              </a:solidFill>
            </a:endParaRPr>
          </a:p>
        </p:txBody>
      </p:sp>
      <p:sp>
        <p:nvSpPr>
          <p:cNvPr id="242704" name="Rectangle 16"/>
          <p:cNvSpPr>
            <a:spLocks noGrp="1" noChangeArrowheads="1"/>
          </p:cNvSpPr>
          <p:nvPr>
            <p:ph type="sldNum" sz="quarter" idx="4"/>
          </p:nvPr>
        </p:nvSpPr>
        <p:spPr>
          <a:xfrm>
            <a:off x="6858000" y="6248400"/>
            <a:ext cx="1905000" cy="457200"/>
          </a:xfrm>
        </p:spPr>
        <p:txBody>
          <a:bodyPr/>
          <a:lstStyle>
            <a:lvl1pPr>
              <a:defRPr sz="1400">
                <a:solidFill>
                  <a:schemeClr val="bg2"/>
                </a:solidFill>
              </a:defRPr>
            </a:lvl1pPr>
          </a:lstStyle>
          <a:p>
            <a:fld id="{300696AC-3A64-404A-B744-F6B98434DE88}"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16728633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264851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72042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8782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429465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297121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927263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59244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695307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5028589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376744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204515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a:xfrm>
            <a:off x="6934200" y="6172200"/>
            <a:ext cx="1905000" cy="457200"/>
          </a:xfrm>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541844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a:xfrm>
            <a:off x="6934200" y="6172200"/>
            <a:ext cx="1905000" cy="457200"/>
          </a:xfrm>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092791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42690" name="Group 2"/>
          <p:cNvGrpSpPr>
            <a:grpSpLocks/>
          </p:cNvGrpSpPr>
          <p:nvPr/>
        </p:nvGrpSpPr>
        <p:grpSpPr bwMode="auto">
          <a:xfrm>
            <a:off x="0" y="2438400"/>
            <a:ext cx="9009063" cy="1052513"/>
            <a:chOff x="0" y="1536"/>
            <a:chExt cx="5675" cy="663"/>
          </a:xfrm>
        </p:grpSpPr>
        <p:grpSp>
          <p:nvGrpSpPr>
            <p:cNvPr id="242691" name="Group 3"/>
            <p:cNvGrpSpPr>
              <a:grpSpLocks/>
            </p:cNvGrpSpPr>
            <p:nvPr/>
          </p:nvGrpSpPr>
          <p:grpSpPr bwMode="auto">
            <a:xfrm>
              <a:off x="183" y="1604"/>
              <a:ext cx="448" cy="299"/>
              <a:chOff x="720" y="336"/>
              <a:chExt cx="624" cy="432"/>
            </a:xfrm>
          </p:grpSpPr>
          <p:sp>
            <p:nvSpPr>
              <p:cNvPr id="24269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sp>
            <p:nvSpPr>
              <p:cNvPr id="24269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grpSp>
        <p:grpSp>
          <p:nvGrpSpPr>
            <p:cNvPr id="242694" name="Group 6"/>
            <p:cNvGrpSpPr>
              <a:grpSpLocks/>
            </p:cNvGrpSpPr>
            <p:nvPr/>
          </p:nvGrpSpPr>
          <p:grpSpPr bwMode="auto">
            <a:xfrm>
              <a:off x="261" y="1870"/>
              <a:ext cx="465" cy="299"/>
              <a:chOff x="912" y="2640"/>
              <a:chExt cx="672" cy="432"/>
            </a:xfrm>
          </p:grpSpPr>
          <p:sp>
            <p:nvSpPr>
              <p:cNvPr id="24269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sp>
            <p:nvSpPr>
              <p:cNvPr id="24269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grpSp>
        <p:sp>
          <p:nvSpPr>
            <p:cNvPr id="24269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sp>
          <p:nvSpPr>
            <p:cNvPr id="24269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sp>
          <p:nvSpPr>
            <p:cNvPr id="24269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srgbClr val="000000"/>
                </a:solidFill>
                <a:ea typeface="宋体" charset="-122"/>
              </a:endParaRPr>
            </a:p>
          </p:txBody>
        </p:sp>
      </p:grpSp>
      <p:sp>
        <p:nvSpPr>
          <p:cNvPr id="242700"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2427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4270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solidFill>
                <a:srgbClr val="1C1C1C"/>
              </a:solidFill>
            </a:endParaRPr>
          </a:p>
        </p:txBody>
      </p:sp>
      <p:sp>
        <p:nvSpPr>
          <p:cNvPr id="242703"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endParaRPr lang="en-US" altLang="zh-CN" smtClean="0">
              <a:solidFill>
                <a:srgbClr val="1C1C1C"/>
              </a:solidFill>
              <a:ea typeface="宋体" charset="-122"/>
            </a:endParaRPr>
          </a:p>
        </p:txBody>
      </p:sp>
      <p:sp>
        <p:nvSpPr>
          <p:cNvPr id="242704" name="Rectangle 16"/>
          <p:cNvSpPr>
            <a:spLocks noGrp="1" noChangeArrowheads="1"/>
          </p:cNvSpPr>
          <p:nvPr>
            <p:ph type="sldNum" sz="quarter" idx="4"/>
          </p:nvPr>
        </p:nvSpPr>
        <p:spPr>
          <a:xfrm>
            <a:off x="6858000" y="6248400"/>
            <a:ext cx="1905000" cy="457200"/>
          </a:xfrm>
        </p:spPr>
        <p:txBody>
          <a:bodyPr/>
          <a:lstStyle>
            <a:lvl1pPr>
              <a:defRPr sz="1400">
                <a:solidFill>
                  <a:schemeClr val="bg2"/>
                </a:solidFill>
              </a:defRPr>
            </a:lvl1pPr>
          </a:lstStyle>
          <a:p>
            <a:fld id="{B21CEFA6-E7CE-466B-BE58-FA61395590B8}"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199413323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286812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900693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961696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41105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0584724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372089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4471507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689847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8320113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7874901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4771074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a:xfrm>
            <a:off x="6934200" y="6172200"/>
            <a:ext cx="1905000" cy="457200"/>
          </a:xfrm>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604910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a:xfrm>
            <a:off x="6934200" y="6172200"/>
            <a:ext cx="1905000" cy="457200"/>
          </a:xfrm>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270777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27256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68457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00288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13974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317940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r>
              <a:rPr lang="en-US" altLang="zh-CN">
                <a:solidFill>
                  <a:srgbClr val="000000"/>
                </a:solidFill>
              </a:rPr>
              <a:t>1</a:t>
            </a:r>
          </a:p>
        </p:txBody>
      </p:sp>
    </p:spTree>
    <p:extLst>
      <p:ext uri="{BB962C8B-B14F-4D97-AF65-F5344CB8AC3E}">
        <p14:creationId xmlns:p14="http://schemas.microsoft.com/office/powerpoint/2010/main" val="180506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solidFill>
                <a:srgbClr val="000000"/>
              </a:solidFill>
            </a:endParaRPr>
          </a:p>
        </p:txBody>
      </p:sp>
      <p:sp>
        <p:nvSpPr>
          <p:cNvPr id="3085" name="Rectangle 13"/>
          <p:cNvSpPr>
            <a:spLocks noGrp="1" noChangeArrowheads="1"/>
          </p:cNvSpPr>
          <p:nvPr>
            <p:ph type="sldNum" sz="quarter" idx="4"/>
          </p:nvPr>
        </p:nvSpPr>
        <p:spPr bwMode="auto">
          <a:xfrm>
            <a:off x="6934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600"/>
            </a:lvl1pPr>
          </a:lstStyle>
          <a:p>
            <a:r>
              <a:rPr lang="en-US" altLang="zh-CN">
                <a:solidFill>
                  <a:srgbClr val="000000"/>
                </a:solidFill>
              </a:rPr>
              <a:t>1</a:t>
            </a:r>
          </a:p>
        </p:txBody>
      </p:sp>
      <p:sp>
        <p:nvSpPr>
          <p:cNvPr id="3086" name="WordArt 14"/>
          <p:cNvSpPr>
            <a:spLocks noChangeArrowheads="1" noChangeShapeType="1" noTextEdit="1"/>
          </p:cNvSpPr>
          <p:nvPr/>
        </p:nvSpPr>
        <p:spPr bwMode="auto">
          <a:xfrm rot="5400000">
            <a:off x="-1169987" y="3698875"/>
            <a:ext cx="3024187" cy="468313"/>
          </a:xfrm>
          <a:prstGeom prst="rect">
            <a:avLst/>
          </a:prstGeom>
        </p:spPr>
        <p:txBody>
          <a:bodyPr vert="wordArtVert" wrap="none" fromWordArt="1">
            <a:prstTxWarp prst="textPlain">
              <a:avLst>
                <a:gd name="adj" fmla="val 50000"/>
              </a:avLst>
            </a:prstTxWarp>
          </a:bodyPr>
          <a:lstStyle/>
          <a:p>
            <a:pPr fontAlgn="auto"/>
            <a:r>
              <a:rPr lang="en-US" altLang="zh-CN"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VC++</a:t>
            </a:r>
            <a:r>
              <a:rPr lang="zh-CN" alt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16200000" scaled="1"/>
                </a:gradFill>
                <a:effectLst>
                  <a:outerShdw dist="35921" dir="2700000" sy="50000" kx="2115830" algn="bl" rotWithShape="0">
                    <a:srgbClr val="C0C0C0"/>
                  </a:outerShdw>
                </a:effectLst>
                <a:latin typeface="宋体"/>
                <a:ea typeface="宋体"/>
              </a:rPr>
              <a:t>程序设计</a:t>
            </a:r>
          </a:p>
        </p:txBody>
      </p:sp>
      <p:pic>
        <p:nvPicPr>
          <p:cNvPr id="3087" name="Picture 15"/>
          <p:cNvPicPr>
            <a:picLocks noChangeAspect="1" noChangeArrowheads="1"/>
          </p:cNvPicPr>
          <p:nvPr/>
        </p:nvPicPr>
        <p:blipFill>
          <a:blip r:embed="rId13">
            <a:extLst>
              <a:ext uri="{28A0092B-C50C-407E-A947-70E740481C1C}">
                <a14:useLocalDpi xmlns:a14="http://schemas.microsoft.com/office/drawing/2010/main" val="0"/>
              </a:ext>
            </a:extLst>
          </a:blip>
          <a:srcRect l="43700" t="96883" r="53999" b="1009"/>
          <a:stretch>
            <a:fillRect/>
          </a:stretch>
        </p:blipFill>
        <p:spPr bwMode="auto">
          <a:xfrm>
            <a:off x="0" y="7620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3043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宋体" pitchFamily="2" charset="-122"/>
        </a:defRPr>
      </a:lvl2pPr>
      <a:lvl3pPr algn="l" rtl="0" fontAlgn="base">
        <a:spcBef>
          <a:spcPct val="0"/>
        </a:spcBef>
        <a:spcAft>
          <a:spcPct val="0"/>
        </a:spcAft>
        <a:defRPr kumimoji="1" sz="4400">
          <a:solidFill>
            <a:schemeClr val="tx2"/>
          </a:solidFill>
          <a:latin typeface="Tahoma" pitchFamily="34" charset="0"/>
          <a:ea typeface="宋体" pitchFamily="2" charset="-122"/>
        </a:defRPr>
      </a:lvl3pPr>
      <a:lvl4pPr algn="l" rtl="0" fontAlgn="base">
        <a:spcBef>
          <a:spcPct val="0"/>
        </a:spcBef>
        <a:spcAft>
          <a:spcPct val="0"/>
        </a:spcAft>
        <a:defRPr kumimoji="1" sz="4400">
          <a:solidFill>
            <a:schemeClr val="tx2"/>
          </a:solidFill>
          <a:latin typeface="Tahoma" pitchFamily="34" charset="0"/>
          <a:ea typeface="宋体" pitchFamily="2" charset="-122"/>
        </a:defRPr>
      </a:lvl4pPr>
      <a:lvl5pPr algn="l" rtl="0" fontAlgn="base">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6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6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6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7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7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7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000000"/>
              </a:solidFill>
            </a:endParaRPr>
          </a:p>
        </p:txBody>
      </p:sp>
      <p:sp>
        <p:nvSpPr>
          <p:cNvPr id="24167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167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1675"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solidFill>
                <a:srgbClr val="000000"/>
              </a:solidFill>
            </a:endParaRPr>
          </a:p>
        </p:txBody>
      </p:sp>
      <p:sp>
        <p:nvSpPr>
          <p:cNvPr id="241676" name="Rectangle 12"/>
          <p:cNvSpPr>
            <a:spLocks noGrp="1" noChangeArrowheads="1"/>
          </p:cNvSpPr>
          <p:nvPr>
            <p:ph type="sldNum" sz="quarter" idx="4"/>
          </p:nvPr>
        </p:nvSpPr>
        <p:spPr bwMode="auto">
          <a:xfrm>
            <a:off x="6934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600"/>
            </a:lvl1pPr>
          </a:lstStyle>
          <a:p>
            <a:r>
              <a:rPr lang="en-US" altLang="zh-CN">
                <a:solidFill>
                  <a:srgbClr val="000000"/>
                </a:solidFill>
              </a:rPr>
              <a:t>1</a:t>
            </a:r>
          </a:p>
        </p:txBody>
      </p:sp>
      <p:pic>
        <p:nvPicPr>
          <p:cNvPr id="241677" name="Picture 13"/>
          <p:cNvPicPr>
            <a:picLocks noChangeAspect="1" noChangeArrowheads="1"/>
          </p:cNvPicPr>
          <p:nvPr/>
        </p:nvPicPr>
        <p:blipFill>
          <a:blip r:embed="rId15">
            <a:extLst>
              <a:ext uri="{28A0092B-C50C-407E-A947-70E740481C1C}">
                <a14:useLocalDpi xmlns:a14="http://schemas.microsoft.com/office/drawing/2010/main" val="0"/>
              </a:ext>
            </a:extLst>
          </a:blip>
          <a:srcRect l="43700" t="96883" r="53999" b="1009"/>
          <a:stretch>
            <a:fillRect/>
          </a:stretch>
        </p:blipFill>
        <p:spPr bwMode="auto">
          <a:xfrm>
            <a:off x="0" y="7620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73661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iming>
    <p:tnLst>
      <p:par>
        <p:cTn id="1" dur="indefinite" restart="never" nodeType="tmRoot"/>
      </p:par>
    </p:tnLst>
  </p:timing>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宋体" pitchFamily="2" charset="-122"/>
        </a:defRPr>
      </a:lvl2pPr>
      <a:lvl3pPr algn="l" rtl="0" fontAlgn="base">
        <a:spcBef>
          <a:spcPct val="0"/>
        </a:spcBef>
        <a:spcAft>
          <a:spcPct val="0"/>
        </a:spcAft>
        <a:defRPr kumimoji="1" sz="4400">
          <a:solidFill>
            <a:schemeClr val="tx2"/>
          </a:solidFill>
          <a:latin typeface="Tahoma" pitchFamily="34" charset="0"/>
          <a:ea typeface="宋体" pitchFamily="2" charset="-122"/>
        </a:defRPr>
      </a:lvl3pPr>
      <a:lvl4pPr algn="l" rtl="0" fontAlgn="base">
        <a:spcBef>
          <a:spcPct val="0"/>
        </a:spcBef>
        <a:spcAft>
          <a:spcPct val="0"/>
        </a:spcAft>
        <a:defRPr kumimoji="1" sz="4400">
          <a:solidFill>
            <a:schemeClr val="tx2"/>
          </a:solidFill>
          <a:latin typeface="Tahoma" pitchFamily="34" charset="0"/>
          <a:ea typeface="宋体" pitchFamily="2" charset="-122"/>
        </a:defRPr>
      </a:lvl4pPr>
      <a:lvl5pPr algn="l" rtl="0" fontAlgn="base">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6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6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6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7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7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7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mtClean="0">
              <a:solidFill>
                <a:srgbClr val="000000"/>
              </a:solidFill>
              <a:ea typeface="宋体" charset="-122"/>
            </a:endParaRPr>
          </a:p>
        </p:txBody>
      </p:sp>
      <p:sp>
        <p:nvSpPr>
          <p:cNvPr id="24167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167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1675"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smtClean="0">
              <a:solidFill>
                <a:srgbClr val="000000"/>
              </a:solidFill>
              <a:ea typeface="宋体" charset="-122"/>
            </a:endParaRPr>
          </a:p>
        </p:txBody>
      </p:sp>
      <p:sp>
        <p:nvSpPr>
          <p:cNvPr id="241676" name="Rectangle 12"/>
          <p:cNvSpPr>
            <a:spLocks noGrp="1" noChangeArrowheads="1"/>
          </p:cNvSpPr>
          <p:nvPr>
            <p:ph type="sldNum" sz="quarter" idx="4"/>
          </p:nvPr>
        </p:nvSpPr>
        <p:spPr bwMode="auto">
          <a:xfrm>
            <a:off x="6934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600"/>
            </a:lvl1pPr>
          </a:lstStyle>
          <a:p>
            <a:r>
              <a:rPr lang="en-US" altLang="zh-CN" smtClean="0">
                <a:solidFill>
                  <a:srgbClr val="000000"/>
                </a:solidFill>
                <a:ea typeface="宋体" charset="-122"/>
              </a:rPr>
              <a:t>1</a:t>
            </a:r>
          </a:p>
        </p:txBody>
      </p:sp>
      <p:pic>
        <p:nvPicPr>
          <p:cNvPr id="241677" name="Picture 13"/>
          <p:cNvPicPr>
            <a:picLocks noChangeAspect="1" noChangeArrowheads="1"/>
          </p:cNvPicPr>
          <p:nvPr/>
        </p:nvPicPr>
        <p:blipFill>
          <a:blip r:embed="rId15">
            <a:extLst>
              <a:ext uri="{28A0092B-C50C-407E-A947-70E740481C1C}">
                <a14:useLocalDpi xmlns:a14="http://schemas.microsoft.com/office/drawing/2010/main" val="0"/>
              </a:ext>
            </a:extLst>
          </a:blip>
          <a:srcRect l="43700" t="96883" r="53999" b="1009"/>
          <a:stretch>
            <a:fillRect/>
          </a:stretch>
        </p:blipFill>
        <p:spPr bwMode="auto">
          <a:xfrm>
            <a:off x="0" y="762000"/>
            <a:ext cx="68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84135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timing>
    <p:tnLst>
      <p:par>
        <p:cTn id="1" dur="indefinite" restart="never" nodeType="tmRoot"/>
      </p:par>
    </p:tnLst>
  </p:timing>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宋体" charset="-122"/>
        </a:defRPr>
      </a:lvl2pPr>
      <a:lvl3pPr algn="l" rtl="0" fontAlgn="base">
        <a:spcBef>
          <a:spcPct val="0"/>
        </a:spcBef>
        <a:spcAft>
          <a:spcPct val="0"/>
        </a:spcAft>
        <a:defRPr kumimoji="1" sz="4400">
          <a:solidFill>
            <a:schemeClr val="tx2"/>
          </a:solidFill>
          <a:latin typeface="Tahoma" pitchFamily="34" charset="0"/>
          <a:ea typeface="宋体" charset="-122"/>
        </a:defRPr>
      </a:lvl3pPr>
      <a:lvl4pPr algn="l" rtl="0" fontAlgn="base">
        <a:spcBef>
          <a:spcPct val="0"/>
        </a:spcBef>
        <a:spcAft>
          <a:spcPct val="0"/>
        </a:spcAft>
        <a:defRPr kumimoji="1" sz="4400">
          <a:solidFill>
            <a:schemeClr val="tx2"/>
          </a:solidFill>
          <a:latin typeface="Tahoma" pitchFamily="34" charset="0"/>
          <a:ea typeface="宋体" charset="-122"/>
        </a:defRPr>
      </a:lvl4pPr>
      <a:lvl5pPr algn="l" rtl="0" fontAlgn="base">
        <a:spcBef>
          <a:spcPct val="0"/>
        </a:spcBef>
        <a:spcAft>
          <a:spcPct val="0"/>
        </a:spcAft>
        <a:defRPr kumimoji="1" sz="4400">
          <a:solidFill>
            <a:schemeClr val="tx2"/>
          </a:solidFill>
          <a:latin typeface="Tahoma" pitchFamily="34" charset="0"/>
          <a:ea typeface="宋体" charset="-122"/>
        </a:defRPr>
      </a:lvl5pPr>
      <a:lvl6pPr marL="457200" algn="l" rtl="0" fontAlgn="base">
        <a:spcBef>
          <a:spcPct val="0"/>
        </a:spcBef>
        <a:spcAft>
          <a:spcPct val="0"/>
        </a:spcAft>
        <a:defRPr kumimoji="1" sz="4400">
          <a:solidFill>
            <a:schemeClr val="tx2"/>
          </a:solidFill>
          <a:latin typeface="Tahoma" pitchFamily="34" charset="0"/>
          <a:ea typeface="宋体" charset="-122"/>
        </a:defRPr>
      </a:lvl6pPr>
      <a:lvl7pPr marL="914400" algn="l" rtl="0" fontAlgn="base">
        <a:spcBef>
          <a:spcPct val="0"/>
        </a:spcBef>
        <a:spcAft>
          <a:spcPct val="0"/>
        </a:spcAft>
        <a:defRPr kumimoji="1" sz="4400">
          <a:solidFill>
            <a:schemeClr val="tx2"/>
          </a:solidFill>
          <a:latin typeface="Tahoma" pitchFamily="34" charset="0"/>
          <a:ea typeface="宋体" charset="-122"/>
        </a:defRPr>
      </a:lvl7pPr>
      <a:lvl8pPr marL="1371600" algn="l" rtl="0" fontAlgn="base">
        <a:spcBef>
          <a:spcPct val="0"/>
        </a:spcBef>
        <a:spcAft>
          <a:spcPct val="0"/>
        </a:spcAft>
        <a:defRPr kumimoji="1" sz="4400">
          <a:solidFill>
            <a:schemeClr val="tx2"/>
          </a:solidFill>
          <a:latin typeface="Tahoma" pitchFamily="34" charset="0"/>
          <a:ea typeface="宋体" charset="-122"/>
        </a:defRPr>
      </a:lvl8pPr>
      <a:lvl9pPr marL="1828800" algn="l" rtl="0" fontAlgn="base">
        <a:spcBef>
          <a:spcPct val="0"/>
        </a:spcBef>
        <a:spcAft>
          <a:spcPct val="0"/>
        </a:spcAft>
        <a:defRPr kumimoji="1" sz="4400">
          <a:solidFill>
            <a:schemeClr val="tx2"/>
          </a:solidFill>
          <a:latin typeface="Tahoma" pitchFamily="34" charset="0"/>
          <a:ea typeface="宋体"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charset="-122"/>
              </a:defRPr>
            </a:lvl1pPr>
            <a:lvl2pPr algn="l">
              <a:defRPr kumimoji="1" sz="4400">
                <a:solidFill>
                  <a:schemeClr val="tx2"/>
                </a:solidFill>
                <a:latin typeface="Tahoma" pitchFamily="34" charset="0"/>
                <a:ea typeface="宋体" charset="-122"/>
              </a:defRPr>
            </a:lvl2pPr>
            <a:lvl3pPr algn="l">
              <a:defRPr kumimoji="1" sz="4400">
                <a:solidFill>
                  <a:schemeClr val="tx2"/>
                </a:solidFill>
                <a:latin typeface="Tahoma" pitchFamily="34" charset="0"/>
                <a:ea typeface="宋体" charset="-122"/>
              </a:defRPr>
            </a:lvl3pPr>
            <a:lvl4pPr algn="l">
              <a:defRPr kumimoji="1" sz="4400">
                <a:solidFill>
                  <a:schemeClr val="tx2"/>
                </a:solidFill>
                <a:latin typeface="Tahoma" pitchFamily="34" charset="0"/>
                <a:ea typeface="宋体" charset="-122"/>
              </a:defRPr>
            </a:lvl4pPr>
            <a:lvl5pPr algn="l">
              <a:defRPr kumimoji="1" sz="4400">
                <a:solidFill>
                  <a:schemeClr val="tx2"/>
                </a:solidFill>
                <a:latin typeface="Tahoma" pitchFamily="34" charset="0"/>
                <a:ea typeface="宋体" charset="-122"/>
              </a:defRPr>
            </a:lvl5pPr>
            <a:lvl6pPr marL="457200" fontAlgn="base">
              <a:spcBef>
                <a:spcPct val="0"/>
              </a:spcBef>
              <a:spcAft>
                <a:spcPct val="0"/>
              </a:spcAft>
              <a:defRPr kumimoji="1" sz="4400">
                <a:solidFill>
                  <a:schemeClr val="tx2"/>
                </a:solidFill>
                <a:latin typeface="Tahoma" pitchFamily="34" charset="0"/>
                <a:ea typeface="宋体" charset="-122"/>
              </a:defRPr>
            </a:lvl6pPr>
            <a:lvl7pPr marL="914400" fontAlgn="base">
              <a:spcBef>
                <a:spcPct val="0"/>
              </a:spcBef>
              <a:spcAft>
                <a:spcPct val="0"/>
              </a:spcAft>
              <a:defRPr kumimoji="1" sz="4400">
                <a:solidFill>
                  <a:schemeClr val="tx2"/>
                </a:solidFill>
                <a:latin typeface="Tahoma" pitchFamily="34" charset="0"/>
                <a:ea typeface="宋体" charset="-122"/>
              </a:defRPr>
            </a:lvl7pPr>
            <a:lvl8pPr marL="1371600" fontAlgn="base">
              <a:spcBef>
                <a:spcPct val="0"/>
              </a:spcBef>
              <a:spcAft>
                <a:spcPct val="0"/>
              </a:spcAft>
              <a:defRPr kumimoji="1" sz="4400">
                <a:solidFill>
                  <a:schemeClr val="tx2"/>
                </a:solidFill>
                <a:latin typeface="Tahoma" pitchFamily="34" charset="0"/>
                <a:ea typeface="宋体" charset="-122"/>
              </a:defRPr>
            </a:lvl8pPr>
            <a:lvl9pPr marL="1828800" fontAlgn="base">
              <a:spcBef>
                <a:spcPct val="0"/>
              </a:spcBef>
              <a:spcAft>
                <a:spcPct val="0"/>
              </a:spcAft>
              <a:defRPr kumimoji="1" sz="4400">
                <a:solidFill>
                  <a:schemeClr val="tx2"/>
                </a:solidFill>
                <a:latin typeface="Tahoma" pitchFamily="34" charset="0"/>
                <a:ea typeface="宋体" charset="-122"/>
              </a:defRPr>
            </a:lvl9pPr>
          </a:lstStyle>
          <a:p>
            <a:r>
              <a:rPr kumimoji="0" lang="zh-CN" altLang="en-US" smtClean="0">
                <a:solidFill>
                  <a:srgbClr val="0000FF"/>
                </a:solidFill>
                <a:latin typeface="Times New Roman" pitchFamily="18" charset="0"/>
                <a:ea typeface="黑体" pitchFamily="49" charset="-122"/>
              </a:rPr>
              <a:t>控   件</a:t>
            </a:r>
          </a:p>
        </p:txBody>
      </p:sp>
      <p:sp>
        <p:nvSpPr>
          <p:cNvPr id="243715" name="Text Box 3"/>
          <p:cNvSpPr txBox="1">
            <a:spLocks noChangeArrowheads="1"/>
          </p:cNvSpPr>
          <p:nvPr/>
        </p:nvSpPr>
        <p:spPr bwMode="auto">
          <a:xfrm>
            <a:off x="1042988" y="1916113"/>
            <a:ext cx="8101012" cy="401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lvl="1">
              <a:lnSpc>
                <a:spcPct val="130000"/>
              </a:lnSpc>
              <a:buClr>
                <a:srgbClr val="000099"/>
              </a:buClr>
              <a:buFont typeface="Wingdings" pitchFamily="2" charset="2"/>
              <a:buChar char="§"/>
            </a:pPr>
            <a:r>
              <a:rPr kumimoji="0" lang="zh-CN" altLang="en-US" sz="2800" b="1" dirty="0" smtClean="0">
                <a:solidFill>
                  <a:srgbClr val="990033"/>
                </a:solidFill>
              </a:rPr>
              <a:t>按钮</a:t>
            </a:r>
          </a:p>
          <a:p>
            <a:pPr lvl="1">
              <a:lnSpc>
                <a:spcPct val="130000"/>
              </a:lnSpc>
              <a:buClr>
                <a:srgbClr val="000099"/>
              </a:buClr>
              <a:buFont typeface="Wingdings" pitchFamily="2" charset="2"/>
              <a:buChar char="§"/>
            </a:pPr>
            <a:r>
              <a:rPr kumimoji="0" lang="zh-CN" altLang="en-US" sz="2800" b="1" dirty="0" smtClean="0">
                <a:solidFill>
                  <a:srgbClr val="990033"/>
                </a:solidFill>
              </a:rPr>
              <a:t>编辑框</a:t>
            </a:r>
          </a:p>
          <a:p>
            <a:pPr lvl="1">
              <a:lnSpc>
                <a:spcPct val="130000"/>
              </a:lnSpc>
              <a:buClr>
                <a:srgbClr val="000099"/>
              </a:buClr>
              <a:buFont typeface="Wingdings" pitchFamily="2" charset="2"/>
              <a:buChar char="§"/>
            </a:pPr>
            <a:r>
              <a:rPr kumimoji="0" lang="zh-CN" altLang="en-US" sz="2800" b="1" dirty="0" smtClean="0">
                <a:solidFill>
                  <a:srgbClr val="000000"/>
                </a:solidFill>
              </a:rPr>
              <a:t>复选框</a:t>
            </a:r>
          </a:p>
          <a:p>
            <a:pPr lvl="1">
              <a:lnSpc>
                <a:spcPct val="130000"/>
              </a:lnSpc>
              <a:buClr>
                <a:srgbClr val="000099"/>
              </a:buClr>
              <a:buFont typeface="Wingdings" pitchFamily="2" charset="2"/>
              <a:buChar char="§"/>
            </a:pPr>
            <a:r>
              <a:rPr kumimoji="0" lang="zh-CN" altLang="en-US" sz="2800" b="1" dirty="0" smtClean="0">
                <a:solidFill>
                  <a:srgbClr val="000000"/>
                </a:solidFill>
              </a:rPr>
              <a:t>单选按钮</a:t>
            </a:r>
          </a:p>
          <a:p>
            <a:pPr lvl="1">
              <a:lnSpc>
                <a:spcPct val="130000"/>
              </a:lnSpc>
              <a:buClr>
                <a:srgbClr val="000099"/>
              </a:buClr>
              <a:buFont typeface="Wingdings" pitchFamily="2" charset="2"/>
              <a:buChar char="§"/>
            </a:pPr>
            <a:r>
              <a:rPr kumimoji="0" lang="zh-CN" altLang="en-US" sz="2800" b="1" dirty="0" smtClean="0">
                <a:solidFill>
                  <a:srgbClr val="000000"/>
                </a:solidFill>
              </a:rPr>
              <a:t>列表框</a:t>
            </a:r>
          </a:p>
          <a:p>
            <a:pPr lvl="1">
              <a:lnSpc>
                <a:spcPct val="130000"/>
              </a:lnSpc>
              <a:buClr>
                <a:srgbClr val="000099"/>
              </a:buClr>
              <a:buFont typeface="Wingdings" pitchFamily="2" charset="2"/>
              <a:buChar char="§"/>
            </a:pPr>
            <a:r>
              <a:rPr kumimoji="0" lang="zh-CN" altLang="en-US" sz="2800" b="1" dirty="0" smtClean="0">
                <a:solidFill>
                  <a:srgbClr val="000000"/>
                </a:solidFill>
              </a:rPr>
              <a:t>组合框</a:t>
            </a:r>
          </a:p>
          <a:p>
            <a:pPr lvl="1">
              <a:lnSpc>
                <a:spcPct val="130000"/>
              </a:lnSpc>
              <a:buClr>
                <a:srgbClr val="000099"/>
              </a:buClr>
              <a:buFont typeface="Wingdings" pitchFamily="2" charset="2"/>
              <a:buChar char="§"/>
            </a:pPr>
            <a:r>
              <a:rPr kumimoji="0" lang="zh-CN" altLang="en-US" sz="2800" b="1" dirty="0" smtClean="0">
                <a:solidFill>
                  <a:srgbClr val="000000"/>
                </a:solidFill>
              </a:rPr>
              <a:t>滚动条</a:t>
            </a:r>
            <a:endParaRPr kumimoji="0" lang="en-US" altLang="zh-CN" sz="2800" b="1" dirty="0" smtClean="0">
              <a:solidFill>
                <a:srgbClr val="000000"/>
              </a:solidFill>
            </a:endParaRPr>
          </a:p>
        </p:txBody>
      </p:sp>
    </p:spTree>
    <p:extLst>
      <p:ext uri="{BB962C8B-B14F-4D97-AF65-F5344CB8AC3E}">
        <p14:creationId xmlns:p14="http://schemas.microsoft.com/office/powerpoint/2010/main" val="1551778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02245"/>
            <a:ext cx="59531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dirty="0">
                <a:solidFill>
                  <a:srgbClr val="0000FF"/>
                </a:solidFill>
                <a:latin typeface="Times New Roman" pitchFamily="18" charset="0"/>
                <a:ea typeface="黑体" pitchFamily="49" charset="-122"/>
              </a:rPr>
              <a:t>为编辑框</a:t>
            </a:r>
            <a:r>
              <a:rPr kumimoji="0" lang="zh-CN" altLang="en-US" dirty="0" smtClean="0">
                <a:solidFill>
                  <a:srgbClr val="0000FF"/>
                </a:solidFill>
                <a:latin typeface="Times New Roman" pitchFamily="18" charset="0"/>
                <a:ea typeface="黑体" pitchFamily="49" charset="-122"/>
              </a:rPr>
              <a:t>关联控件变量</a:t>
            </a:r>
            <a:endParaRPr kumimoji="0" lang="zh-CN" altLang="en-US" dirty="0">
              <a:solidFill>
                <a:srgbClr val="0000FF"/>
              </a:solidFill>
              <a:latin typeface="Times New Roman" pitchFamily="18" charset="0"/>
              <a:ea typeface="黑体" pitchFamily="49" charset="-122"/>
            </a:endParaRPr>
          </a:p>
        </p:txBody>
      </p:sp>
      <p:sp>
        <p:nvSpPr>
          <p:cNvPr id="4" name="Rectangle 6"/>
          <p:cNvSpPr>
            <a:spLocks noChangeArrowheads="1"/>
          </p:cNvSpPr>
          <p:nvPr/>
        </p:nvSpPr>
        <p:spPr bwMode="auto">
          <a:xfrm>
            <a:off x="3709094" y="3068960"/>
            <a:ext cx="1150938" cy="2873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 name="Rectangle 5"/>
          <p:cNvSpPr>
            <a:spLocks noChangeArrowheads="1"/>
          </p:cNvSpPr>
          <p:nvPr/>
        </p:nvSpPr>
        <p:spPr bwMode="auto">
          <a:xfrm>
            <a:off x="3878184" y="3356296"/>
            <a:ext cx="3502127" cy="43274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6" name="Rectangle 8"/>
          <p:cNvSpPr>
            <a:spLocks noChangeArrowheads="1"/>
          </p:cNvSpPr>
          <p:nvPr/>
        </p:nvSpPr>
        <p:spPr bwMode="auto">
          <a:xfrm>
            <a:off x="1835697" y="2925290"/>
            <a:ext cx="1873398" cy="140108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400040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p:cNvSpPr>
          <p:nvPr/>
        </p:nvSpPr>
        <p:spPr bwMode="auto">
          <a:xfrm>
            <a:off x="87153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en-US" altLang="zh-CN">
                <a:solidFill>
                  <a:srgbClr val="0000FF"/>
                </a:solidFill>
                <a:latin typeface="Times New Roman" pitchFamily="18" charset="0"/>
                <a:ea typeface="黑体" pitchFamily="49" charset="-122"/>
              </a:rPr>
              <a:t>CEdit</a:t>
            </a:r>
            <a:r>
              <a:rPr kumimoji="0" lang="zh-CN" altLang="en-US">
                <a:solidFill>
                  <a:srgbClr val="0000FF"/>
                </a:solidFill>
                <a:latin typeface="Times New Roman" pitchFamily="18" charset="0"/>
                <a:ea typeface="黑体" pitchFamily="49" charset="-122"/>
              </a:rPr>
              <a:t>类中的成员函数</a:t>
            </a:r>
          </a:p>
        </p:txBody>
      </p:sp>
      <p:sp>
        <p:nvSpPr>
          <p:cNvPr id="347139" name="Rectangle 3"/>
          <p:cNvSpPr>
            <a:spLocks noChangeArrowheads="1"/>
          </p:cNvSpPr>
          <p:nvPr/>
        </p:nvSpPr>
        <p:spPr bwMode="auto">
          <a:xfrm>
            <a:off x="912813" y="2060575"/>
            <a:ext cx="8051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25000"/>
              </a:lnSpc>
              <a:buClr>
                <a:srgbClr val="3333CC"/>
              </a:buClr>
            </a:pPr>
            <a:r>
              <a:rPr lang="en-US" altLang="zh-CN" sz="2800" b="1" dirty="0" err="1" smtClean="0">
                <a:solidFill>
                  <a:srgbClr val="000000"/>
                </a:solidFill>
                <a:latin typeface="Times New Roman" pitchFamily="18" charset="0"/>
              </a:rPr>
              <a:t>GetWindowTextA</a:t>
            </a:r>
            <a:r>
              <a:rPr lang="en-US" altLang="zh-CN" sz="2800" b="1" dirty="0" smtClean="0">
                <a:solidFill>
                  <a:srgbClr val="000000"/>
                </a:solidFill>
                <a:latin typeface="Times New Roman" pitchFamily="18" charset="0"/>
              </a:rPr>
              <a:t>( </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：获取编辑框中的文本</a:t>
            </a:r>
          </a:p>
          <a:p>
            <a:pPr lvl="1">
              <a:lnSpc>
                <a:spcPct val="125000"/>
              </a:lnSpc>
              <a:buClr>
                <a:srgbClr val="FF0000"/>
              </a:buClr>
              <a:buFont typeface="Wingdings" pitchFamily="2" charset="2"/>
              <a:buNone/>
            </a:pPr>
            <a:r>
              <a:rPr lang="en-US" altLang="zh-CN" sz="2600" b="1" dirty="0" err="1">
                <a:solidFill>
                  <a:srgbClr val="000000"/>
                </a:solidFill>
                <a:latin typeface="华文新魏" pitchFamily="2" charset="-122"/>
                <a:ea typeface="华文新魏" pitchFamily="2" charset="-122"/>
              </a:rPr>
              <a:t>CString</a:t>
            </a:r>
            <a:r>
              <a:rPr lang="en-US" altLang="zh-CN" sz="2600" b="1" dirty="0">
                <a:solidFill>
                  <a:srgbClr val="000000"/>
                </a:solidFill>
                <a:latin typeface="华文新魏" pitchFamily="2" charset="-122"/>
                <a:ea typeface="华文新魏" pitchFamily="2" charset="-122"/>
              </a:rPr>
              <a:t> </a:t>
            </a:r>
            <a:r>
              <a:rPr lang="en-US" altLang="zh-CN" sz="2600" b="1" dirty="0" err="1">
                <a:solidFill>
                  <a:srgbClr val="000000"/>
                </a:solidFill>
                <a:latin typeface="华文新魏" pitchFamily="2" charset="-122"/>
                <a:ea typeface="华文新魏" pitchFamily="2" charset="-122"/>
              </a:rPr>
              <a:t>szText</a:t>
            </a:r>
            <a:r>
              <a:rPr lang="en-US" altLang="zh-CN" sz="2600" b="1" dirty="0">
                <a:solidFill>
                  <a:srgbClr val="000000"/>
                </a:solidFill>
                <a:latin typeface="华文新魏" pitchFamily="2" charset="-122"/>
                <a:ea typeface="华文新魏" pitchFamily="2" charset="-122"/>
              </a:rPr>
              <a:t>;</a:t>
            </a:r>
          </a:p>
          <a:p>
            <a:pPr lvl="1">
              <a:lnSpc>
                <a:spcPct val="125000"/>
              </a:lnSpc>
              <a:buClr>
                <a:srgbClr val="FF0000"/>
              </a:buClr>
              <a:buFont typeface="Wingdings" pitchFamily="2" charset="2"/>
              <a:buNone/>
            </a:pPr>
            <a:r>
              <a:rPr lang="en-US" altLang="zh-CN" sz="2600" b="1" dirty="0" err="1" smtClean="0">
                <a:solidFill>
                  <a:srgbClr val="000000"/>
                </a:solidFill>
                <a:latin typeface="华文新魏" pitchFamily="2" charset="-122"/>
                <a:ea typeface="华文新魏" pitchFamily="2" charset="-122"/>
              </a:rPr>
              <a:t>m_Edit.GetWindowTextA</a:t>
            </a:r>
            <a:r>
              <a:rPr lang="en-US" altLang="zh-CN" sz="2600" b="1" dirty="0" smtClean="0">
                <a:solidFill>
                  <a:srgbClr val="000000"/>
                </a:solidFill>
                <a:latin typeface="华文新魏" pitchFamily="2" charset="-122"/>
                <a:ea typeface="华文新魏" pitchFamily="2" charset="-122"/>
              </a:rPr>
              <a:t>(</a:t>
            </a:r>
            <a:r>
              <a:rPr lang="en-US" altLang="zh-CN" sz="2600" b="1" dirty="0" err="1" smtClean="0">
                <a:solidFill>
                  <a:srgbClr val="000000"/>
                </a:solidFill>
                <a:latin typeface="华文新魏" pitchFamily="2" charset="-122"/>
                <a:ea typeface="华文新魏" pitchFamily="2" charset="-122"/>
              </a:rPr>
              <a:t>szText</a:t>
            </a:r>
            <a:r>
              <a:rPr lang="en-US" altLang="zh-CN" sz="2600" b="1" dirty="0">
                <a:solidFill>
                  <a:srgbClr val="000000"/>
                </a:solidFill>
                <a:latin typeface="华文新魏" pitchFamily="2" charset="-122"/>
                <a:ea typeface="华文新魏" pitchFamily="2" charset="-122"/>
              </a:rPr>
              <a:t>);</a:t>
            </a:r>
          </a:p>
          <a:p>
            <a:pPr>
              <a:lnSpc>
                <a:spcPct val="125000"/>
              </a:lnSpc>
              <a:buClr>
                <a:srgbClr val="3333CC"/>
              </a:buClr>
            </a:pPr>
            <a:r>
              <a:rPr lang="en-US" altLang="zh-CN" sz="2800" b="1" dirty="0" err="1" smtClean="0">
                <a:solidFill>
                  <a:srgbClr val="000000"/>
                </a:solidFill>
                <a:latin typeface="Times New Roman" pitchFamily="18" charset="0"/>
              </a:rPr>
              <a:t>SetWindowTextA</a:t>
            </a:r>
            <a:r>
              <a:rPr lang="en-US" altLang="zh-CN" sz="2800" b="1" dirty="0" smtClean="0">
                <a:solidFill>
                  <a:srgbClr val="000000"/>
                </a:solidFill>
                <a:latin typeface="Times New Roman" pitchFamily="18" charset="0"/>
              </a:rPr>
              <a:t>( </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：设置编辑框中的文本</a:t>
            </a:r>
          </a:p>
          <a:p>
            <a:pPr lvl="1">
              <a:lnSpc>
                <a:spcPct val="125000"/>
              </a:lnSpc>
              <a:buClr>
                <a:srgbClr val="FF0000"/>
              </a:buClr>
              <a:buFont typeface="Wingdings" pitchFamily="2" charset="2"/>
              <a:buNone/>
            </a:pPr>
            <a:r>
              <a:rPr lang="en-US" altLang="zh-CN" sz="2600" b="1" dirty="0" err="1" smtClean="0">
                <a:solidFill>
                  <a:srgbClr val="000000"/>
                </a:solidFill>
                <a:latin typeface="华文新魏" pitchFamily="2" charset="-122"/>
                <a:ea typeface="华文新魏" pitchFamily="2" charset="-122"/>
              </a:rPr>
              <a:t>m_Edit.SetWindowTextA</a:t>
            </a:r>
            <a:r>
              <a:rPr lang="en-US" altLang="zh-CN" sz="2600" b="1" dirty="0" smtClean="0">
                <a:solidFill>
                  <a:srgbClr val="000000"/>
                </a:solidFill>
                <a:latin typeface="华文新魏" pitchFamily="2" charset="-122"/>
                <a:ea typeface="华文新魏" pitchFamily="2" charset="-122"/>
              </a:rPr>
              <a:t>("</a:t>
            </a:r>
            <a:r>
              <a:rPr lang="en-US" altLang="zh-CN" sz="2600" b="1" dirty="0">
                <a:solidFill>
                  <a:srgbClr val="000000"/>
                </a:solidFill>
                <a:latin typeface="华文新魏" pitchFamily="2" charset="-122"/>
                <a:ea typeface="华文新魏" pitchFamily="2" charset="-122"/>
              </a:rPr>
              <a:t>VC</a:t>
            </a:r>
            <a:r>
              <a:rPr lang="zh-CN" altLang="en-US" sz="2600" b="1" dirty="0">
                <a:solidFill>
                  <a:srgbClr val="000000"/>
                </a:solidFill>
                <a:latin typeface="华文新魏" pitchFamily="2" charset="-122"/>
                <a:ea typeface="华文新魏" pitchFamily="2" charset="-122"/>
              </a:rPr>
              <a:t>编程词典</a:t>
            </a:r>
            <a:r>
              <a:rPr lang="en-US" altLang="zh-CN" sz="2600" b="1" dirty="0">
                <a:solidFill>
                  <a:srgbClr val="000000"/>
                </a:solidFill>
                <a:latin typeface="华文新魏" pitchFamily="2" charset="-122"/>
                <a:ea typeface="华文新魏" pitchFamily="2" charset="-122"/>
              </a:rPr>
              <a:t>");</a:t>
            </a:r>
          </a:p>
        </p:txBody>
      </p:sp>
    </p:spTree>
    <p:extLst>
      <p:ext uri="{BB962C8B-B14F-4D97-AF65-F5344CB8AC3E}">
        <p14:creationId xmlns:p14="http://schemas.microsoft.com/office/powerpoint/2010/main" val="1272830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7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7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71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7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a:solidFill>
                  <a:srgbClr val="0000FF"/>
                </a:solidFill>
                <a:latin typeface="Times New Roman" pitchFamily="18" charset="0"/>
                <a:ea typeface="黑体" pitchFamily="49" charset="-122"/>
              </a:rPr>
              <a:t>编写代码</a:t>
            </a:r>
          </a:p>
        </p:txBody>
      </p:sp>
      <p:sp>
        <p:nvSpPr>
          <p:cNvPr id="2" name="矩形 1"/>
          <p:cNvSpPr/>
          <p:nvPr/>
        </p:nvSpPr>
        <p:spPr>
          <a:xfrm>
            <a:off x="899592" y="2185694"/>
            <a:ext cx="7560840" cy="4339650"/>
          </a:xfrm>
          <a:prstGeom prst="rect">
            <a:avLst/>
          </a:prstGeom>
          <a:solidFill>
            <a:srgbClr val="FFFFFF"/>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5000"/>
              </a:lnSpc>
            </a:pPr>
            <a:r>
              <a:rPr kumimoji="0" lang="en-US" altLang="zh-CN" b="1" dirty="0">
                <a:solidFill>
                  <a:srgbClr val="000000"/>
                </a:solidFill>
                <a:latin typeface="华文新魏" pitchFamily="2" charset="-122"/>
                <a:ea typeface="华文新魏" pitchFamily="2" charset="-122"/>
              </a:rPr>
              <a:t>void C</a:t>
            </a:r>
            <a:r>
              <a:rPr kumimoji="0" lang="zh-CN" altLang="en-US" b="1" dirty="0">
                <a:solidFill>
                  <a:srgbClr val="000000"/>
                </a:solidFill>
                <a:latin typeface="华文新魏" pitchFamily="2" charset="-122"/>
                <a:ea typeface="华文新魏" pitchFamily="2" charset="-122"/>
              </a:rPr>
              <a:t>登录</a:t>
            </a:r>
            <a:r>
              <a:rPr kumimoji="0" lang="en-US" altLang="zh-CN" b="1" dirty="0" err="1">
                <a:solidFill>
                  <a:srgbClr val="000000"/>
                </a:solidFill>
                <a:latin typeface="华文新魏" pitchFamily="2" charset="-122"/>
                <a:ea typeface="华文新魏" pitchFamily="2" charset="-122"/>
              </a:rPr>
              <a:t>Dlg</a:t>
            </a:r>
            <a:r>
              <a:rPr kumimoji="0" lang="en-US" altLang="zh-CN" b="1" dirty="0">
                <a:solidFill>
                  <a:srgbClr val="000000"/>
                </a:solidFill>
                <a:latin typeface="华文新魏" pitchFamily="2" charset="-122"/>
                <a:ea typeface="华文新魏" pitchFamily="2" charset="-122"/>
              </a:rPr>
              <a:t>::</a:t>
            </a:r>
            <a:r>
              <a:rPr kumimoji="0" lang="en-US" altLang="zh-CN" b="1" dirty="0" err="1">
                <a:solidFill>
                  <a:srgbClr val="000000"/>
                </a:solidFill>
                <a:latin typeface="华文新魏" pitchFamily="2" charset="-122"/>
                <a:ea typeface="华文新魏" pitchFamily="2" charset="-122"/>
              </a:rPr>
              <a:t>OnBnClickedLoginButton</a:t>
            </a:r>
            <a:r>
              <a:rPr kumimoji="0" lang="en-US" altLang="zh-CN" b="1" dirty="0">
                <a:solidFill>
                  <a:srgbClr val="000000"/>
                </a:solidFill>
                <a:latin typeface="华文新魏" pitchFamily="2" charset="-122"/>
                <a:ea typeface="华文新魏" pitchFamily="2" charset="-122"/>
              </a:rPr>
              <a:t>()</a:t>
            </a:r>
          </a:p>
          <a:p>
            <a:pPr algn="l">
              <a:lnSpc>
                <a:spcPct val="115000"/>
              </a:lnSpc>
            </a:pPr>
            <a:r>
              <a:rPr kumimoji="0" lang="en-US" altLang="zh-CN" b="1" dirty="0" smtClean="0">
                <a:solidFill>
                  <a:srgbClr val="000000"/>
                </a:solidFill>
                <a:latin typeface="华文新魏" pitchFamily="2" charset="-122"/>
                <a:ea typeface="华文新魏" pitchFamily="2" charset="-122"/>
              </a:rPr>
              <a:t>{</a:t>
            </a:r>
          </a:p>
          <a:p>
            <a:pPr algn="l">
              <a:lnSpc>
                <a:spcPct val="115000"/>
              </a:lnSpc>
            </a:pPr>
            <a:r>
              <a:rPr kumimoji="0" lang="en-US" altLang="zh-CN" b="1" dirty="0">
                <a:solidFill>
                  <a:srgbClr val="000000"/>
                </a:solidFill>
                <a:latin typeface="华文新魏" pitchFamily="2" charset="-122"/>
                <a:ea typeface="华文新魏" pitchFamily="2" charset="-122"/>
              </a:rPr>
              <a:t>	</a:t>
            </a:r>
            <a:r>
              <a:rPr kumimoji="0" lang="en-US" altLang="zh-CN" b="1" dirty="0" err="1" smtClean="0">
                <a:solidFill>
                  <a:srgbClr val="000000"/>
                </a:solidFill>
                <a:latin typeface="华文新魏" pitchFamily="2" charset="-122"/>
                <a:ea typeface="华文新魏" pitchFamily="2" charset="-122"/>
              </a:rPr>
              <a:t>CString</a:t>
            </a:r>
            <a:r>
              <a:rPr kumimoji="0" lang="en-US" altLang="zh-CN" b="1" dirty="0" smtClean="0">
                <a:solidFill>
                  <a:srgbClr val="000000"/>
                </a:solidFill>
                <a:latin typeface="华文新魏" pitchFamily="2" charset="-122"/>
                <a:ea typeface="华文新魏" pitchFamily="2" charset="-122"/>
              </a:rPr>
              <a:t> </a:t>
            </a:r>
            <a:r>
              <a:rPr kumimoji="0" lang="en-US" altLang="zh-CN" b="1" dirty="0" err="1">
                <a:solidFill>
                  <a:srgbClr val="000000"/>
                </a:solidFill>
                <a:latin typeface="华文新魏" pitchFamily="2" charset="-122"/>
                <a:ea typeface="华文新魏" pitchFamily="2" charset="-122"/>
              </a:rPr>
              <a:t>name,password</a:t>
            </a:r>
            <a:r>
              <a:rPr kumimoji="0" lang="en-US" altLang="zh-CN" b="1" dirty="0">
                <a:solidFill>
                  <a:srgbClr val="000000"/>
                </a:solidFill>
                <a:latin typeface="华文新魏" pitchFamily="2" charset="-122"/>
                <a:ea typeface="华文新魏" pitchFamily="2" charset="-122"/>
              </a:rPr>
              <a:t>;</a:t>
            </a:r>
          </a:p>
          <a:p>
            <a:pPr algn="l">
              <a:lnSpc>
                <a:spcPct val="115000"/>
              </a:lnSpc>
            </a:pPr>
            <a:r>
              <a:rPr kumimoji="0" lang="en-US" altLang="zh-CN" b="1" dirty="0" smtClean="0">
                <a:solidFill>
                  <a:srgbClr val="000000"/>
                </a:solidFill>
                <a:latin typeface="华文新魏" pitchFamily="2" charset="-122"/>
                <a:ea typeface="华文新魏" pitchFamily="2" charset="-122"/>
              </a:rPr>
              <a:t>	</a:t>
            </a:r>
            <a:r>
              <a:rPr kumimoji="0" lang="en-US" altLang="zh-CN" b="1" dirty="0" smtClean="0">
                <a:solidFill>
                  <a:srgbClr val="000000"/>
                </a:solidFill>
                <a:latin typeface="华文新魏" pitchFamily="2" charset="-122"/>
                <a:ea typeface="华文新魏" pitchFamily="2" charset="-122"/>
              </a:rPr>
              <a:t>m_Edit1.GetWindowTextAname</a:t>
            </a:r>
            <a:r>
              <a:rPr kumimoji="0" lang="en-US" altLang="zh-CN" b="1" dirty="0">
                <a:solidFill>
                  <a:srgbClr val="000000"/>
                </a:solidFill>
                <a:latin typeface="华文新魏" pitchFamily="2" charset="-122"/>
                <a:ea typeface="华文新魏" pitchFamily="2" charset="-122"/>
              </a:rPr>
              <a:t>);</a:t>
            </a:r>
          </a:p>
          <a:p>
            <a:pPr algn="l">
              <a:lnSpc>
                <a:spcPct val="115000"/>
              </a:lnSpc>
            </a:pPr>
            <a:r>
              <a:rPr kumimoji="0" lang="en-US" altLang="zh-CN" b="1" dirty="0" smtClean="0">
                <a:solidFill>
                  <a:srgbClr val="000000"/>
                </a:solidFill>
                <a:latin typeface="华文新魏" pitchFamily="2" charset="-122"/>
                <a:ea typeface="华文新魏" pitchFamily="2" charset="-122"/>
              </a:rPr>
              <a:t>	</a:t>
            </a:r>
            <a:r>
              <a:rPr kumimoji="0" lang="en-US" altLang="zh-CN" b="1" dirty="0" smtClean="0">
                <a:solidFill>
                  <a:srgbClr val="000000"/>
                </a:solidFill>
                <a:latin typeface="华文新魏" pitchFamily="2" charset="-122"/>
                <a:ea typeface="华文新魏" pitchFamily="2" charset="-122"/>
              </a:rPr>
              <a:t>m_Edit2.GetWindowTextA(password</a:t>
            </a:r>
            <a:r>
              <a:rPr kumimoji="0" lang="en-US" altLang="zh-CN" b="1" dirty="0">
                <a:solidFill>
                  <a:srgbClr val="000000"/>
                </a:solidFill>
                <a:latin typeface="华文新魏" pitchFamily="2" charset="-122"/>
                <a:ea typeface="华文新魏" pitchFamily="2" charset="-122"/>
              </a:rPr>
              <a:t>);</a:t>
            </a:r>
          </a:p>
          <a:p>
            <a:pPr algn="l">
              <a:lnSpc>
                <a:spcPct val="115000"/>
              </a:lnSpc>
            </a:pPr>
            <a:r>
              <a:rPr kumimoji="0" lang="en-US" altLang="zh-CN" b="1" dirty="0" smtClean="0">
                <a:solidFill>
                  <a:srgbClr val="000000"/>
                </a:solidFill>
                <a:latin typeface="华文新魏" pitchFamily="2" charset="-122"/>
                <a:ea typeface="华文新魏" pitchFamily="2" charset="-122"/>
              </a:rPr>
              <a:t>	if(name</a:t>
            </a:r>
            <a:r>
              <a:rPr kumimoji="0" lang="en-US" altLang="zh-CN" b="1" dirty="0">
                <a:solidFill>
                  <a:srgbClr val="000000"/>
                </a:solidFill>
                <a:latin typeface="华文新魏" pitchFamily="2" charset="-122"/>
                <a:ea typeface="华文新魏" pitchFamily="2" charset="-122"/>
              </a:rPr>
              <a:t>=="1001"&amp;&amp;password=="123")</a:t>
            </a:r>
          </a:p>
          <a:p>
            <a:pPr algn="l">
              <a:lnSpc>
                <a:spcPct val="115000"/>
              </a:lnSpc>
            </a:pPr>
            <a:r>
              <a:rPr kumimoji="0" lang="en-US" altLang="zh-CN" b="1" dirty="0" smtClean="0">
                <a:solidFill>
                  <a:srgbClr val="000000"/>
                </a:solidFill>
                <a:latin typeface="华文新魏" pitchFamily="2" charset="-122"/>
                <a:ea typeface="华文新魏" pitchFamily="2" charset="-122"/>
              </a:rPr>
              <a:t>		</a:t>
            </a:r>
            <a:r>
              <a:rPr kumimoji="0" lang="en-US" altLang="zh-CN" b="1" dirty="0" err="1" smtClean="0">
                <a:solidFill>
                  <a:srgbClr val="000000"/>
                </a:solidFill>
                <a:latin typeface="华文新魏" pitchFamily="2" charset="-122"/>
                <a:ea typeface="华文新魏" pitchFamily="2" charset="-122"/>
              </a:rPr>
              <a:t>MessageBox</a:t>
            </a:r>
            <a:r>
              <a:rPr kumimoji="0" lang="en-US" altLang="zh-CN" b="1" dirty="0">
                <a:solidFill>
                  <a:srgbClr val="000000"/>
                </a:solidFill>
                <a:latin typeface="华文新魏" pitchFamily="2" charset="-122"/>
                <a:ea typeface="华文新魏" pitchFamily="2" charset="-122"/>
              </a:rPr>
              <a:t>(_T("</a:t>
            </a:r>
            <a:r>
              <a:rPr kumimoji="0" lang="zh-CN" altLang="en-US" b="1" dirty="0">
                <a:solidFill>
                  <a:srgbClr val="000000"/>
                </a:solidFill>
                <a:latin typeface="华文新魏" pitchFamily="2" charset="-122"/>
                <a:ea typeface="华文新魏" pitchFamily="2" charset="-122"/>
              </a:rPr>
              <a:t>成功登录</a:t>
            </a:r>
            <a:r>
              <a:rPr kumimoji="0" lang="en-US" altLang="zh-CN" b="1" dirty="0">
                <a:solidFill>
                  <a:srgbClr val="000000"/>
                </a:solidFill>
                <a:latin typeface="华文新魏" pitchFamily="2" charset="-122"/>
                <a:ea typeface="华文新魏" pitchFamily="2" charset="-122"/>
              </a:rPr>
              <a:t>"));</a:t>
            </a:r>
          </a:p>
          <a:p>
            <a:pPr algn="l">
              <a:lnSpc>
                <a:spcPct val="115000"/>
              </a:lnSpc>
            </a:pPr>
            <a:r>
              <a:rPr kumimoji="0" lang="en-US" altLang="zh-CN" b="1" dirty="0" smtClean="0">
                <a:solidFill>
                  <a:srgbClr val="000000"/>
                </a:solidFill>
                <a:latin typeface="华文新魏" pitchFamily="2" charset="-122"/>
                <a:ea typeface="华文新魏" pitchFamily="2" charset="-122"/>
              </a:rPr>
              <a:t>	else</a:t>
            </a:r>
            <a:endParaRPr kumimoji="0" lang="en-US" altLang="zh-CN" b="1" dirty="0">
              <a:solidFill>
                <a:srgbClr val="000000"/>
              </a:solidFill>
              <a:latin typeface="华文新魏" pitchFamily="2" charset="-122"/>
              <a:ea typeface="华文新魏" pitchFamily="2" charset="-122"/>
            </a:endParaRPr>
          </a:p>
          <a:p>
            <a:pPr algn="l">
              <a:lnSpc>
                <a:spcPct val="115000"/>
              </a:lnSpc>
            </a:pPr>
            <a:r>
              <a:rPr kumimoji="0" lang="en-US" altLang="zh-CN" b="1" dirty="0" smtClean="0">
                <a:solidFill>
                  <a:srgbClr val="000000"/>
                </a:solidFill>
                <a:latin typeface="华文新魏" pitchFamily="2" charset="-122"/>
                <a:ea typeface="华文新魏" pitchFamily="2" charset="-122"/>
              </a:rPr>
              <a:t>		</a:t>
            </a:r>
            <a:r>
              <a:rPr kumimoji="0" lang="en-US" altLang="zh-CN" b="1" dirty="0" err="1" smtClean="0">
                <a:solidFill>
                  <a:srgbClr val="000000"/>
                </a:solidFill>
                <a:latin typeface="华文新魏" pitchFamily="2" charset="-122"/>
                <a:ea typeface="华文新魏" pitchFamily="2" charset="-122"/>
              </a:rPr>
              <a:t>MessageBox</a:t>
            </a:r>
            <a:r>
              <a:rPr kumimoji="0" lang="en-US" altLang="zh-CN" b="1" dirty="0">
                <a:solidFill>
                  <a:srgbClr val="000000"/>
                </a:solidFill>
                <a:latin typeface="华文新魏" pitchFamily="2" charset="-122"/>
                <a:ea typeface="华文新魏" pitchFamily="2" charset="-122"/>
              </a:rPr>
              <a:t>(_T("</a:t>
            </a:r>
            <a:r>
              <a:rPr kumimoji="0" lang="zh-CN" altLang="en-US" b="1" dirty="0">
                <a:solidFill>
                  <a:srgbClr val="000000"/>
                </a:solidFill>
                <a:latin typeface="华文新魏" pitchFamily="2" charset="-122"/>
                <a:ea typeface="华文新魏" pitchFamily="2" charset="-122"/>
              </a:rPr>
              <a:t>用户名或密码错</a:t>
            </a:r>
            <a:r>
              <a:rPr kumimoji="0" lang="en-US" altLang="zh-CN" b="1" dirty="0">
                <a:solidFill>
                  <a:srgbClr val="000000"/>
                </a:solidFill>
                <a:latin typeface="华文新魏" pitchFamily="2" charset="-122"/>
                <a:ea typeface="华文新魏" pitchFamily="2" charset="-122"/>
              </a:rPr>
              <a:t>"));</a:t>
            </a:r>
          </a:p>
          <a:p>
            <a:pPr algn="l">
              <a:lnSpc>
                <a:spcPct val="115000"/>
              </a:lnSpc>
            </a:pPr>
            <a:r>
              <a:rPr kumimoji="0" lang="en-US" altLang="zh-CN" b="1" dirty="0">
                <a:solidFill>
                  <a:srgbClr val="000000"/>
                </a:solidFill>
                <a:latin typeface="华文新魏" pitchFamily="2" charset="-122"/>
                <a:ea typeface="华文新魏" pitchFamily="2" charset="-122"/>
              </a:rPr>
              <a:t>}</a:t>
            </a:r>
          </a:p>
        </p:txBody>
      </p:sp>
    </p:spTree>
    <p:extLst>
      <p:ext uri="{BB962C8B-B14F-4D97-AF65-F5344CB8AC3E}">
        <p14:creationId xmlns:p14="http://schemas.microsoft.com/office/powerpoint/2010/main" val="57429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87153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a:solidFill>
                  <a:srgbClr val="0000FF"/>
                </a:solidFill>
                <a:latin typeface="Times New Roman" pitchFamily="18" charset="0"/>
                <a:ea typeface="黑体" pitchFamily="49" charset="-122"/>
              </a:rPr>
              <a:t>设置密码框</a:t>
            </a:r>
          </a:p>
        </p:txBody>
      </p:sp>
      <p:sp>
        <p:nvSpPr>
          <p:cNvPr id="223237" name="Rectangle 5"/>
          <p:cNvSpPr>
            <a:spLocks noChangeArrowheads="1"/>
          </p:cNvSpPr>
          <p:nvPr/>
        </p:nvSpPr>
        <p:spPr bwMode="auto">
          <a:xfrm>
            <a:off x="900113" y="1905000"/>
            <a:ext cx="80518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20000"/>
              </a:lnSpc>
              <a:buClr>
                <a:srgbClr val="3333CC"/>
              </a:buClr>
            </a:pPr>
            <a:r>
              <a:rPr lang="zh-CN" altLang="en-US" sz="2800" b="1" dirty="0" smtClean="0">
                <a:solidFill>
                  <a:srgbClr val="000000"/>
                </a:solidFill>
                <a:latin typeface="Times New Roman" pitchFamily="18" charset="0"/>
              </a:rPr>
              <a:t>打开编辑</a:t>
            </a:r>
            <a:r>
              <a:rPr lang="zh-CN" altLang="en-US" sz="2800" b="1" dirty="0">
                <a:solidFill>
                  <a:srgbClr val="000000"/>
                </a:solidFill>
                <a:latin typeface="Times New Roman" pitchFamily="18" charset="0"/>
              </a:rPr>
              <a:t>框控件的</a:t>
            </a:r>
            <a:r>
              <a:rPr lang="zh-CN" altLang="en-US" sz="2800" b="1" dirty="0" smtClean="0">
                <a:solidFill>
                  <a:srgbClr val="000000"/>
                </a:solidFill>
                <a:latin typeface="Times New Roman" pitchFamily="18" charset="0"/>
              </a:rPr>
              <a:t>属性窗口</a:t>
            </a:r>
            <a:endParaRPr lang="zh-CN" altLang="en-US" sz="2600" b="1" dirty="0">
              <a:solidFill>
                <a:srgbClr val="006600"/>
              </a:solidFill>
              <a:latin typeface="华文新魏" pitchFamily="2" charset="-122"/>
              <a:ea typeface="华文新魏"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369" y="2544413"/>
            <a:ext cx="2240562" cy="4196955"/>
          </a:xfrm>
          <a:prstGeom prst="rect">
            <a:avLst/>
          </a:prstGeom>
        </p:spPr>
      </p:pic>
      <p:sp>
        <p:nvSpPr>
          <p:cNvPr id="223239" name="Rectangle 7"/>
          <p:cNvSpPr>
            <a:spLocks noChangeArrowheads="1"/>
          </p:cNvSpPr>
          <p:nvPr/>
        </p:nvSpPr>
        <p:spPr bwMode="auto">
          <a:xfrm>
            <a:off x="3290370" y="4862286"/>
            <a:ext cx="1785686" cy="22220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2085359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3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87153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a:solidFill>
                  <a:srgbClr val="0000FF"/>
                </a:solidFill>
                <a:latin typeface="Times New Roman" pitchFamily="18" charset="0"/>
                <a:ea typeface="黑体" pitchFamily="49" charset="-122"/>
              </a:rPr>
              <a:t>设置只读编辑框</a:t>
            </a:r>
          </a:p>
        </p:txBody>
      </p:sp>
      <p:sp>
        <p:nvSpPr>
          <p:cNvPr id="224260" name="Rectangle 4"/>
          <p:cNvSpPr>
            <a:spLocks noChangeArrowheads="1"/>
          </p:cNvSpPr>
          <p:nvPr/>
        </p:nvSpPr>
        <p:spPr bwMode="auto">
          <a:xfrm>
            <a:off x="900113" y="1905000"/>
            <a:ext cx="80518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20000"/>
              </a:lnSpc>
              <a:buClr>
                <a:srgbClr val="3333CC"/>
              </a:buClr>
            </a:pPr>
            <a:r>
              <a:rPr lang="zh-CN" altLang="en-US" sz="2800" b="1" dirty="0">
                <a:solidFill>
                  <a:srgbClr val="000000"/>
                </a:solidFill>
                <a:latin typeface="Times New Roman" pitchFamily="18" charset="0"/>
              </a:rPr>
              <a:t>打开编辑框控件的</a:t>
            </a:r>
            <a:r>
              <a:rPr lang="zh-CN" altLang="en-US" sz="2800" b="1" dirty="0" smtClean="0">
                <a:solidFill>
                  <a:srgbClr val="000000"/>
                </a:solidFill>
                <a:latin typeface="Times New Roman" pitchFamily="18" charset="0"/>
              </a:rPr>
              <a:t>属性窗口</a:t>
            </a:r>
            <a:endParaRPr lang="zh-CN" altLang="en-US" sz="2600" b="1" dirty="0">
              <a:solidFill>
                <a:srgbClr val="006600"/>
              </a:solidFill>
              <a:latin typeface="华文新魏" pitchFamily="2" charset="-122"/>
              <a:ea typeface="华文新魏"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949" y="2436642"/>
            <a:ext cx="2345003" cy="4392591"/>
          </a:xfrm>
          <a:prstGeom prst="rect">
            <a:avLst/>
          </a:prstGeom>
        </p:spPr>
      </p:pic>
      <p:sp>
        <p:nvSpPr>
          <p:cNvPr id="224262" name="Rectangle 6"/>
          <p:cNvSpPr>
            <a:spLocks noChangeArrowheads="1"/>
          </p:cNvSpPr>
          <p:nvPr/>
        </p:nvSpPr>
        <p:spPr bwMode="auto">
          <a:xfrm>
            <a:off x="3592082" y="4860927"/>
            <a:ext cx="1801034" cy="2873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222482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4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101758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a:solidFill>
                  <a:srgbClr val="0000FF"/>
                </a:solidFill>
                <a:latin typeface="Times New Roman" pitchFamily="18" charset="0"/>
                <a:ea typeface="黑体" pitchFamily="49" charset="-122"/>
              </a:rPr>
              <a:t>可输入多行文字</a:t>
            </a:r>
          </a:p>
        </p:txBody>
      </p:sp>
      <p:sp>
        <p:nvSpPr>
          <p:cNvPr id="225283" name="Rectangle 3"/>
          <p:cNvSpPr>
            <a:spLocks noChangeArrowheads="1"/>
          </p:cNvSpPr>
          <p:nvPr/>
        </p:nvSpPr>
        <p:spPr bwMode="auto">
          <a:xfrm>
            <a:off x="900113" y="1905000"/>
            <a:ext cx="80518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20000"/>
              </a:lnSpc>
              <a:buClr>
                <a:srgbClr val="3333CC"/>
              </a:buClr>
            </a:pPr>
            <a:r>
              <a:rPr lang="zh-CN" altLang="en-US" sz="2800" b="1" dirty="0">
                <a:solidFill>
                  <a:srgbClr val="000000"/>
                </a:solidFill>
                <a:latin typeface="Times New Roman" pitchFamily="18" charset="0"/>
              </a:rPr>
              <a:t>打开编辑框控件的</a:t>
            </a:r>
            <a:r>
              <a:rPr lang="zh-CN" altLang="en-US" sz="2800" b="1" dirty="0" smtClean="0">
                <a:solidFill>
                  <a:srgbClr val="000000"/>
                </a:solidFill>
                <a:latin typeface="Times New Roman" pitchFamily="18" charset="0"/>
              </a:rPr>
              <a:t>属性窗口</a:t>
            </a:r>
            <a:endParaRPr lang="zh-CN" altLang="en-US" sz="2600" b="1" dirty="0">
              <a:solidFill>
                <a:srgbClr val="006600"/>
              </a:solidFill>
              <a:latin typeface="华文新魏" pitchFamily="2" charset="-122"/>
              <a:ea typeface="华文新魏"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50891"/>
            <a:ext cx="2161905" cy="6590477"/>
          </a:xfrm>
          <a:prstGeom prst="rect">
            <a:avLst/>
          </a:prstGeom>
        </p:spPr>
      </p:pic>
      <p:sp>
        <p:nvSpPr>
          <p:cNvPr id="10" name="Rectangle 9"/>
          <p:cNvSpPr>
            <a:spLocks noChangeArrowheads="1"/>
          </p:cNvSpPr>
          <p:nvPr/>
        </p:nvSpPr>
        <p:spPr bwMode="auto">
          <a:xfrm>
            <a:off x="6227763" y="1628801"/>
            <a:ext cx="1798637" cy="200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2" name="Rectangle 9"/>
          <p:cNvSpPr>
            <a:spLocks noChangeArrowheads="1"/>
          </p:cNvSpPr>
          <p:nvPr/>
        </p:nvSpPr>
        <p:spPr bwMode="auto">
          <a:xfrm>
            <a:off x="6227763" y="2708920"/>
            <a:ext cx="1798637" cy="200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 name="Rectangle 8"/>
          <p:cNvSpPr>
            <a:spLocks noChangeArrowheads="1"/>
          </p:cNvSpPr>
          <p:nvPr/>
        </p:nvSpPr>
        <p:spPr bwMode="auto">
          <a:xfrm>
            <a:off x="6249602" y="3284141"/>
            <a:ext cx="1762125" cy="36088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316949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8" name="Picture 4" descr="2014-3-20 15-17-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254250"/>
            <a:ext cx="3724275" cy="3695700"/>
          </a:xfrm>
          <a:prstGeom prst="rect">
            <a:avLst/>
          </a:prstGeom>
          <a:noFill/>
          <a:extLst>
            <a:ext uri="{909E8E84-426E-40DD-AFC4-6F175D3DCCD1}">
              <a14:hiddenFill xmlns:a14="http://schemas.microsoft.com/office/drawing/2010/main">
                <a:solidFill>
                  <a:srgbClr val="FFFFFF"/>
                </a:solidFill>
              </a14:hiddenFill>
            </a:ext>
          </a:extLst>
        </p:spPr>
      </p:pic>
      <p:sp>
        <p:nvSpPr>
          <p:cNvPr id="226309" name="Rectangle 5"/>
          <p:cNvSpPr>
            <a:spLocks noChangeArrowheads="1"/>
          </p:cNvSpPr>
          <p:nvPr/>
        </p:nvSpPr>
        <p:spPr bwMode="auto">
          <a:xfrm>
            <a:off x="1017588" y="8620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a:solidFill>
                  <a:srgbClr val="0000FF"/>
                </a:solidFill>
                <a:latin typeface="Times New Roman" pitchFamily="18" charset="0"/>
                <a:ea typeface="黑体" pitchFamily="49" charset="-122"/>
              </a:rPr>
              <a:t>显示多行文字</a:t>
            </a:r>
          </a:p>
        </p:txBody>
      </p:sp>
      <p:sp>
        <p:nvSpPr>
          <p:cNvPr id="226310" name="Rectangle 6"/>
          <p:cNvSpPr>
            <a:spLocks noChangeArrowheads="1"/>
          </p:cNvSpPr>
          <p:nvPr/>
        </p:nvSpPr>
        <p:spPr bwMode="auto">
          <a:xfrm>
            <a:off x="101990" y="6165850"/>
            <a:ext cx="89146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err="1" smtClean="0">
                <a:solidFill>
                  <a:srgbClr val="000000"/>
                </a:solidFill>
                <a:latin typeface="华文新魏" pitchFamily="2" charset="-122"/>
                <a:ea typeface="华文新魏" pitchFamily="2" charset="-122"/>
              </a:rPr>
              <a:t>m_Edit.SetWindowTextA</a:t>
            </a:r>
            <a:r>
              <a:rPr lang="en-US" altLang="zh-CN" b="1" dirty="0" smtClean="0">
                <a:solidFill>
                  <a:srgbClr val="000000"/>
                </a:solidFill>
                <a:latin typeface="华文新魏" pitchFamily="2" charset="-122"/>
                <a:ea typeface="华文新魏" pitchFamily="2" charset="-122"/>
              </a:rPr>
              <a:t>("</a:t>
            </a:r>
            <a:r>
              <a:rPr lang="zh-CN" altLang="en-US" b="1" dirty="0">
                <a:solidFill>
                  <a:srgbClr val="000000"/>
                </a:solidFill>
                <a:latin typeface="华文新魏" pitchFamily="2" charset="-122"/>
                <a:ea typeface="华文新魏" pitchFamily="2" charset="-122"/>
              </a:rPr>
              <a:t>北国风光</a:t>
            </a:r>
            <a:r>
              <a:rPr lang="en-US" altLang="zh-CN" b="1" dirty="0">
                <a:solidFill>
                  <a:srgbClr val="000000"/>
                </a:solidFill>
                <a:latin typeface="华文新魏" pitchFamily="2" charset="-122"/>
                <a:ea typeface="华文新魏" pitchFamily="2" charset="-122"/>
              </a:rPr>
              <a:t>\r\n</a:t>
            </a:r>
            <a:r>
              <a:rPr lang="zh-CN" altLang="en-US" b="1" dirty="0">
                <a:solidFill>
                  <a:srgbClr val="000000"/>
                </a:solidFill>
                <a:latin typeface="华文新魏" pitchFamily="2" charset="-122"/>
                <a:ea typeface="华文新魏" pitchFamily="2" charset="-122"/>
              </a:rPr>
              <a:t>千里冰封</a:t>
            </a:r>
            <a:r>
              <a:rPr lang="en-US" altLang="zh-CN" b="1" dirty="0">
                <a:solidFill>
                  <a:srgbClr val="000000"/>
                </a:solidFill>
                <a:latin typeface="华文新魏" pitchFamily="2" charset="-122"/>
                <a:ea typeface="华文新魏" pitchFamily="2" charset="-122"/>
              </a:rPr>
              <a:t>\r\n</a:t>
            </a:r>
            <a:r>
              <a:rPr lang="zh-CN" altLang="en-US" b="1" dirty="0">
                <a:solidFill>
                  <a:srgbClr val="000000"/>
                </a:solidFill>
                <a:latin typeface="华文新魏" pitchFamily="2" charset="-122"/>
                <a:ea typeface="华文新魏" pitchFamily="2" charset="-122"/>
              </a:rPr>
              <a:t>万里雪飘</a:t>
            </a:r>
            <a:r>
              <a:rPr lang="en-US" altLang="zh-CN" b="1" dirty="0">
                <a:solidFill>
                  <a:srgbClr val="000000"/>
                </a:solidFill>
                <a:latin typeface="华文新魏" pitchFamily="2" charset="-122"/>
                <a:ea typeface="华文新魏" pitchFamily="2" charset="-122"/>
              </a:rPr>
              <a:t>");</a:t>
            </a:r>
          </a:p>
        </p:txBody>
      </p:sp>
      <p:sp>
        <p:nvSpPr>
          <p:cNvPr id="226311" name="Rectangle 7"/>
          <p:cNvSpPr>
            <a:spLocks noChangeArrowheads="1"/>
          </p:cNvSpPr>
          <p:nvPr/>
        </p:nvSpPr>
        <p:spPr bwMode="auto">
          <a:xfrm>
            <a:off x="5868988" y="2852738"/>
            <a:ext cx="2951162"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828675" indent="-285750" algn="l">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236663" indent="-228600" algn="l">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44650" indent="-228600" algn="l">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20000"/>
              </a:lnSpc>
              <a:buClr>
                <a:srgbClr val="3333CC"/>
              </a:buClr>
              <a:buFont typeface="Wingdings" pitchFamily="2" charset="2"/>
              <a:buNone/>
            </a:pPr>
            <a:r>
              <a:rPr lang="zh-CN" altLang="en-US" sz="2800" b="1">
                <a:solidFill>
                  <a:srgbClr val="000000"/>
                </a:solidFill>
                <a:latin typeface="Times New Roman" pitchFamily="18" charset="0"/>
              </a:rPr>
              <a:t>设置编辑框文本时，要使文本换行，需要使用“</a:t>
            </a:r>
            <a:r>
              <a:rPr lang="en-US" altLang="zh-CN" sz="2800" b="1">
                <a:solidFill>
                  <a:srgbClr val="000000"/>
                </a:solidFill>
                <a:latin typeface="Times New Roman" pitchFamily="18" charset="0"/>
              </a:rPr>
              <a:t>\r\n”</a:t>
            </a:r>
            <a:endParaRPr lang="en-US" altLang="zh-CN" sz="2600" b="1">
              <a:solidFill>
                <a:srgbClr val="006600"/>
              </a:solidFill>
              <a:latin typeface="华文新魏" pitchFamily="2" charset="-122"/>
              <a:ea typeface="华文新魏" pitchFamily="2" charset="-122"/>
            </a:endParaRPr>
          </a:p>
        </p:txBody>
      </p:sp>
    </p:spTree>
    <p:extLst>
      <p:ext uri="{BB962C8B-B14F-4D97-AF65-F5344CB8AC3E}">
        <p14:creationId xmlns:p14="http://schemas.microsoft.com/office/powerpoint/2010/main" val="1197916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p:bldP spid="2263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072"/>
          <a:stretch/>
        </p:blipFill>
        <p:spPr bwMode="auto">
          <a:xfrm>
            <a:off x="899592" y="980728"/>
            <a:ext cx="7867650" cy="5580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5"/>
          <p:cNvSpPr>
            <a:spLocks noChangeArrowheads="1"/>
          </p:cNvSpPr>
          <p:nvPr/>
        </p:nvSpPr>
        <p:spPr bwMode="auto">
          <a:xfrm>
            <a:off x="179512" y="44624"/>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dirty="0" smtClean="0">
                <a:solidFill>
                  <a:srgbClr val="0000FF"/>
                </a:solidFill>
                <a:latin typeface="Times New Roman" pitchFamily="18" charset="0"/>
                <a:ea typeface="黑体" pitchFamily="49" charset="-122"/>
              </a:rPr>
              <a:t>删除控件变量的方法</a:t>
            </a:r>
            <a:endParaRPr kumimoji="0" lang="zh-CN" altLang="en-US" dirty="0">
              <a:solidFill>
                <a:srgbClr val="0000FF"/>
              </a:solidFill>
              <a:latin typeface="Times New Roman" pitchFamily="18" charset="0"/>
              <a:ea typeface="黑体" pitchFamily="49" charset="-122"/>
            </a:endParaRPr>
          </a:p>
        </p:txBody>
      </p:sp>
    </p:spTree>
    <p:extLst>
      <p:ext uri="{BB962C8B-B14F-4D97-AF65-F5344CB8AC3E}">
        <p14:creationId xmlns:p14="http://schemas.microsoft.com/office/powerpoint/2010/main" val="232464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Text Box 4"/>
          <p:cNvSpPr txBox="1">
            <a:spLocks noChangeArrowheads="1"/>
          </p:cNvSpPr>
          <p:nvPr/>
        </p:nvSpPr>
        <p:spPr bwMode="auto">
          <a:xfrm>
            <a:off x="1042988" y="1011238"/>
            <a:ext cx="66246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kumimoji="0" lang="zh-CN" altLang="en-US" sz="4400" smtClean="0">
                <a:solidFill>
                  <a:srgbClr val="0000FF"/>
                </a:solidFill>
                <a:ea typeface="黑体" pitchFamily="49" charset="-122"/>
              </a:rPr>
              <a:t>为控件关联数值类变量</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37134"/>
            <a:ext cx="595312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8"/>
          <p:cNvSpPr>
            <a:spLocks noChangeArrowheads="1"/>
          </p:cNvSpPr>
          <p:nvPr/>
        </p:nvSpPr>
        <p:spPr bwMode="auto">
          <a:xfrm>
            <a:off x="5618187" y="3356149"/>
            <a:ext cx="1762125" cy="504899"/>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7" name="Rectangle 8"/>
          <p:cNvSpPr>
            <a:spLocks noChangeArrowheads="1"/>
          </p:cNvSpPr>
          <p:nvPr/>
        </p:nvSpPr>
        <p:spPr bwMode="auto">
          <a:xfrm>
            <a:off x="1835696" y="3356149"/>
            <a:ext cx="1944216" cy="100511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3381806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827088" y="866775"/>
            <a:ext cx="66246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kumimoji="0" lang="zh-CN" altLang="en-US" sz="4400" smtClean="0">
                <a:solidFill>
                  <a:srgbClr val="0000FF"/>
                </a:solidFill>
                <a:ea typeface="黑体" pitchFamily="49" charset="-122"/>
              </a:rPr>
              <a:t>数据交换和数据检查机制</a:t>
            </a:r>
          </a:p>
        </p:txBody>
      </p:sp>
      <p:sp>
        <p:nvSpPr>
          <p:cNvPr id="249859" name="Text Box 3"/>
          <p:cNvSpPr txBox="1">
            <a:spLocks noChangeArrowheads="1"/>
          </p:cNvSpPr>
          <p:nvPr/>
        </p:nvSpPr>
        <p:spPr bwMode="auto">
          <a:xfrm>
            <a:off x="611188" y="1908175"/>
            <a:ext cx="80645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algn="l">
              <a:tabLst>
                <a:tab pos="444500" algn="l"/>
              </a:tabLst>
              <a:defRPr kumimoji="1" sz="2400">
                <a:solidFill>
                  <a:schemeClr val="tx1"/>
                </a:solidFill>
                <a:latin typeface="Times New Roman" pitchFamily="18" charset="0"/>
                <a:ea typeface="宋体" charset="-122"/>
              </a:defRPr>
            </a:lvl1pPr>
            <a:lvl2pPr marL="446088" algn="l">
              <a:tabLst>
                <a:tab pos="444500" algn="l"/>
              </a:tabLst>
              <a:defRPr kumimoji="1" sz="2400">
                <a:solidFill>
                  <a:schemeClr val="tx1"/>
                </a:solidFill>
                <a:latin typeface="Times New Roman" pitchFamily="18" charset="0"/>
                <a:ea typeface="宋体" charset="-122"/>
              </a:defRPr>
            </a:lvl2pPr>
            <a:lvl3pPr algn="l">
              <a:tabLst>
                <a:tab pos="444500" algn="l"/>
              </a:tabLst>
              <a:defRPr kumimoji="1" sz="2400">
                <a:solidFill>
                  <a:schemeClr val="tx1"/>
                </a:solidFill>
                <a:latin typeface="Times New Roman" pitchFamily="18" charset="0"/>
                <a:ea typeface="宋体" charset="-122"/>
              </a:defRPr>
            </a:lvl3pPr>
            <a:lvl4pPr algn="l">
              <a:tabLst>
                <a:tab pos="444500" algn="l"/>
              </a:tabLst>
              <a:defRPr kumimoji="1" sz="2400">
                <a:solidFill>
                  <a:schemeClr val="tx1"/>
                </a:solidFill>
                <a:latin typeface="Times New Roman" pitchFamily="18" charset="0"/>
                <a:ea typeface="宋体" charset="-122"/>
              </a:defRPr>
            </a:lvl4pPr>
            <a:lvl5pPr algn="l">
              <a:tabLst>
                <a:tab pos="444500" algn="l"/>
              </a:tabLst>
              <a:defRPr kumimoji="1" sz="2400">
                <a:solidFill>
                  <a:schemeClr val="tx1"/>
                </a:solidFill>
                <a:latin typeface="Times New Roman" pitchFamily="18" charset="0"/>
                <a:ea typeface="宋体" charset="-122"/>
              </a:defRPr>
            </a:lvl5pPr>
            <a:lvl6pPr fontAlgn="base">
              <a:spcBef>
                <a:spcPct val="0"/>
              </a:spcBef>
              <a:spcAft>
                <a:spcPct val="0"/>
              </a:spcAft>
              <a:tabLst>
                <a:tab pos="444500" algn="l"/>
              </a:tabLst>
              <a:defRPr kumimoji="1" sz="2400">
                <a:solidFill>
                  <a:schemeClr val="tx1"/>
                </a:solidFill>
                <a:latin typeface="Times New Roman" pitchFamily="18" charset="0"/>
                <a:ea typeface="宋体" charset="-122"/>
              </a:defRPr>
            </a:lvl6pPr>
            <a:lvl7pPr fontAlgn="base">
              <a:spcBef>
                <a:spcPct val="0"/>
              </a:spcBef>
              <a:spcAft>
                <a:spcPct val="0"/>
              </a:spcAft>
              <a:tabLst>
                <a:tab pos="444500" algn="l"/>
              </a:tabLst>
              <a:defRPr kumimoji="1" sz="2400">
                <a:solidFill>
                  <a:schemeClr val="tx1"/>
                </a:solidFill>
                <a:latin typeface="Times New Roman" pitchFamily="18" charset="0"/>
                <a:ea typeface="宋体" charset="-122"/>
              </a:defRPr>
            </a:lvl7pPr>
            <a:lvl8pPr fontAlgn="base">
              <a:spcBef>
                <a:spcPct val="0"/>
              </a:spcBef>
              <a:spcAft>
                <a:spcPct val="0"/>
              </a:spcAft>
              <a:tabLst>
                <a:tab pos="444500" algn="l"/>
              </a:tabLst>
              <a:defRPr kumimoji="1" sz="2400">
                <a:solidFill>
                  <a:schemeClr val="tx1"/>
                </a:solidFill>
                <a:latin typeface="Times New Roman" pitchFamily="18" charset="0"/>
                <a:ea typeface="宋体" charset="-122"/>
              </a:defRPr>
            </a:lvl8pPr>
            <a:lvl9pPr fontAlgn="base">
              <a:spcBef>
                <a:spcPct val="0"/>
              </a:spcBef>
              <a:spcAft>
                <a:spcPct val="0"/>
              </a:spcAft>
              <a:tabLst>
                <a:tab pos="444500" algn="l"/>
              </a:tabLst>
              <a:defRPr kumimoji="1" sz="2400">
                <a:solidFill>
                  <a:schemeClr val="tx1"/>
                </a:solidFill>
                <a:latin typeface="Times New Roman" pitchFamily="18" charset="0"/>
                <a:ea typeface="宋体" charset="-122"/>
              </a:defRPr>
            </a:lvl9pPr>
          </a:lstStyle>
          <a:p>
            <a:pPr>
              <a:lnSpc>
                <a:spcPct val="120000"/>
              </a:lnSpc>
              <a:spcBef>
                <a:spcPct val="20000"/>
              </a:spcBef>
              <a:buClr>
                <a:srgbClr val="0000FF"/>
              </a:buClr>
              <a:buSzPct val="70000"/>
              <a:buFont typeface="Wingdings 2" pitchFamily="18" charset="2"/>
              <a:buChar char="³"/>
            </a:pPr>
            <a:r>
              <a:rPr lang="en-US" altLang="zh-CN" sz="2600" b="1" smtClean="0">
                <a:solidFill>
                  <a:srgbClr val="000000"/>
                </a:solidFill>
              </a:rPr>
              <a:t> </a:t>
            </a:r>
            <a:r>
              <a:rPr lang="zh-CN" altLang="en-US" sz="2600" b="1" smtClean="0">
                <a:solidFill>
                  <a:srgbClr val="000000"/>
                </a:solidFill>
              </a:rPr>
              <a:t>将某一变量和对话框中的一个控件进行关联，然后通过调用</a:t>
            </a:r>
            <a:r>
              <a:rPr lang="en-US" altLang="zh-CN" sz="2600" b="1" smtClean="0">
                <a:solidFill>
                  <a:srgbClr val="000000"/>
                </a:solidFill>
              </a:rPr>
              <a:t>UpdateData</a:t>
            </a:r>
            <a:r>
              <a:rPr lang="zh-CN" altLang="en-US" sz="2600" b="1" smtClean="0">
                <a:solidFill>
                  <a:srgbClr val="000000"/>
                </a:solidFill>
              </a:rPr>
              <a:t>来指示</a:t>
            </a:r>
            <a:r>
              <a:rPr lang="en-US" altLang="zh-CN" sz="2600" b="1" smtClean="0">
                <a:solidFill>
                  <a:srgbClr val="000000"/>
                </a:solidFill>
              </a:rPr>
              <a:t>MFC</a:t>
            </a:r>
            <a:r>
              <a:rPr lang="zh-CN" altLang="en-US" sz="2600" b="1" smtClean="0">
                <a:solidFill>
                  <a:srgbClr val="000000"/>
                </a:solidFill>
              </a:rPr>
              <a:t>将变量中数据放入控件还是将控件中数据取到变量中并进行合法性检查。</a:t>
            </a:r>
          </a:p>
        </p:txBody>
      </p:sp>
      <p:sp>
        <p:nvSpPr>
          <p:cNvPr id="249860" name="AutoShape 4"/>
          <p:cNvSpPr>
            <a:spLocks noChangeArrowheads="1"/>
          </p:cNvSpPr>
          <p:nvPr/>
        </p:nvSpPr>
        <p:spPr bwMode="auto">
          <a:xfrm>
            <a:off x="1979613" y="4535488"/>
            <a:ext cx="1657350" cy="792162"/>
          </a:xfrm>
          <a:prstGeom prst="bevel">
            <a:avLst>
              <a:gd name="adj" fmla="val 125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smtClean="0">
                <a:solidFill>
                  <a:srgbClr val="000000"/>
                </a:solidFill>
                <a:ea typeface="宋体" charset="-122"/>
              </a:rPr>
              <a:t>数值类变量</a:t>
            </a:r>
          </a:p>
        </p:txBody>
      </p:sp>
      <p:sp>
        <p:nvSpPr>
          <p:cNvPr id="249861" name="Text Box 5"/>
          <p:cNvSpPr txBox="1">
            <a:spLocks noChangeArrowheads="1"/>
          </p:cNvSpPr>
          <p:nvPr/>
        </p:nvSpPr>
        <p:spPr bwMode="auto">
          <a:xfrm>
            <a:off x="1403350" y="5327650"/>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mtClean="0">
                <a:solidFill>
                  <a:srgbClr val="000000"/>
                </a:solidFill>
                <a:ea typeface="宋体" charset="-122"/>
              </a:rPr>
              <a:t>CString/int/</a:t>
            </a:r>
            <a:r>
              <a:rPr lang="en-US" altLang="zh-CN" smtClean="0">
                <a:solidFill>
                  <a:srgbClr val="000000"/>
                </a:solidFill>
                <a:latin typeface="Times New Roman"/>
                <a:ea typeface="宋体" charset="-122"/>
              </a:rPr>
              <a:t>…</a:t>
            </a:r>
            <a:endParaRPr lang="en-US" altLang="zh-CN" smtClean="0">
              <a:solidFill>
                <a:srgbClr val="000000"/>
              </a:solidFill>
              <a:ea typeface="宋体" charset="-122"/>
            </a:endParaRPr>
          </a:p>
        </p:txBody>
      </p:sp>
      <p:sp>
        <p:nvSpPr>
          <p:cNvPr id="249862" name="Line 6"/>
          <p:cNvSpPr>
            <a:spLocks noChangeShapeType="1"/>
          </p:cNvSpPr>
          <p:nvPr/>
        </p:nvSpPr>
        <p:spPr bwMode="auto">
          <a:xfrm>
            <a:off x="3781425" y="4967288"/>
            <a:ext cx="244792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srgbClr val="000000"/>
              </a:solidFill>
              <a:ea typeface="宋体" charset="-122"/>
            </a:endParaRPr>
          </a:p>
        </p:txBody>
      </p:sp>
      <p:pic>
        <p:nvPicPr>
          <p:cNvPr id="249863" name="Picture 7" descr="2013-9-6 6-45-28"/>
          <p:cNvPicPr>
            <a:picLocks noChangeAspect="1" noChangeArrowheads="1"/>
          </p:cNvPicPr>
          <p:nvPr/>
        </p:nvPicPr>
        <p:blipFill>
          <a:blip r:embed="rId3">
            <a:extLst>
              <a:ext uri="{28A0092B-C50C-407E-A947-70E740481C1C}">
                <a14:useLocalDpi xmlns:a14="http://schemas.microsoft.com/office/drawing/2010/main" val="0"/>
              </a:ext>
            </a:extLst>
          </a:blip>
          <a:srcRect t="8046" b="6207"/>
          <a:stretch>
            <a:fillRect/>
          </a:stretch>
        </p:blipFill>
        <p:spPr bwMode="auto">
          <a:xfrm>
            <a:off x="6300788" y="4662488"/>
            <a:ext cx="1152525" cy="592137"/>
          </a:xfrm>
          <a:prstGeom prst="rect">
            <a:avLst/>
          </a:prstGeom>
          <a:noFill/>
          <a:extLst>
            <a:ext uri="{909E8E84-426E-40DD-AFC4-6F175D3DCCD1}">
              <a14:hiddenFill xmlns:a14="http://schemas.microsoft.com/office/drawing/2010/main">
                <a:solidFill>
                  <a:srgbClr val="FFFFFF"/>
                </a:solidFill>
              </a14:hiddenFill>
            </a:ext>
          </a:extLst>
        </p:spPr>
      </p:pic>
      <p:sp>
        <p:nvSpPr>
          <p:cNvPr id="249864" name="Text Box 8"/>
          <p:cNvSpPr txBox="1">
            <a:spLocks noChangeArrowheads="1"/>
          </p:cNvSpPr>
          <p:nvPr/>
        </p:nvSpPr>
        <p:spPr bwMode="auto">
          <a:xfrm>
            <a:off x="6481763" y="4708525"/>
            <a:ext cx="111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smtClean="0">
                <a:solidFill>
                  <a:srgbClr val="000000"/>
                </a:solidFill>
                <a:ea typeface="宋体" charset="-122"/>
              </a:rPr>
              <a:t>内容</a:t>
            </a:r>
          </a:p>
        </p:txBody>
      </p:sp>
      <p:sp>
        <p:nvSpPr>
          <p:cNvPr id="249865" name="Line 9"/>
          <p:cNvSpPr>
            <a:spLocks noChangeShapeType="1"/>
          </p:cNvSpPr>
          <p:nvPr/>
        </p:nvSpPr>
        <p:spPr bwMode="auto">
          <a:xfrm>
            <a:off x="3997325" y="4391025"/>
            <a:ext cx="2232025" cy="0"/>
          </a:xfrm>
          <a:prstGeom prst="line">
            <a:avLst/>
          </a:prstGeom>
          <a:noFill/>
          <a:ln w="57150">
            <a:solidFill>
              <a:srgbClr val="3366FF"/>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mtClean="0">
              <a:solidFill>
                <a:srgbClr val="000000"/>
              </a:solidFill>
              <a:ea typeface="宋体" charset="-122"/>
            </a:endParaRPr>
          </a:p>
        </p:txBody>
      </p:sp>
      <p:sp>
        <p:nvSpPr>
          <p:cNvPr id="249866" name="Text Box 10"/>
          <p:cNvSpPr txBox="1">
            <a:spLocks noChangeArrowheads="1"/>
          </p:cNvSpPr>
          <p:nvPr/>
        </p:nvSpPr>
        <p:spPr bwMode="auto">
          <a:xfrm>
            <a:off x="3421063" y="3789363"/>
            <a:ext cx="324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mtClean="0">
                <a:solidFill>
                  <a:srgbClr val="000000"/>
                </a:solidFill>
                <a:ea typeface="宋体" charset="-122"/>
              </a:rPr>
              <a:t>UpdateData(FALSE)</a:t>
            </a:r>
          </a:p>
        </p:txBody>
      </p:sp>
      <p:sp>
        <p:nvSpPr>
          <p:cNvPr id="249867" name="Line 11"/>
          <p:cNvSpPr>
            <a:spLocks noChangeShapeType="1"/>
          </p:cNvSpPr>
          <p:nvPr/>
        </p:nvSpPr>
        <p:spPr bwMode="auto">
          <a:xfrm flipH="1">
            <a:off x="3924300" y="5543550"/>
            <a:ext cx="2232025" cy="0"/>
          </a:xfrm>
          <a:prstGeom prst="line">
            <a:avLst/>
          </a:prstGeom>
          <a:noFill/>
          <a:ln w="57150">
            <a:solidFill>
              <a:srgbClr val="3366FF"/>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mtClean="0">
              <a:solidFill>
                <a:srgbClr val="000000"/>
              </a:solidFill>
              <a:ea typeface="宋体" charset="-122"/>
            </a:endParaRPr>
          </a:p>
        </p:txBody>
      </p:sp>
      <p:sp>
        <p:nvSpPr>
          <p:cNvPr id="249868" name="Text Box 12"/>
          <p:cNvSpPr txBox="1">
            <a:spLocks noChangeArrowheads="1"/>
          </p:cNvSpPr>
          <p:nvPr/>
        </p:nvSpPr>
        <p:spPr bwMode="auto">
          <a:xfrm>
            <a:off x="3565525" y="5662613"/>
            <a:ext cx="324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mtClean="0">
                <a:solidFill>
                  <a:srgbClr val="000000"/>
                </a:solidFill>
                <a:ea typeface="宋体" charset="-122"/>
              </a:rPr>
              <a:t>UpdateData(TRUE)</a:t>
            </a:r>
          </a:p>
        </p:txBody>
      </p:sp>
    </p:spTree>
    <p:extLst>
      <p:ext uri="{BB962C8B-B14F-4D97-AF65-F5344CB8AC3E}">
        <p14:creationId xmlns:p14="http://schemas.microsoft.com/office/powerpoint/2010/main" val="1178180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249860"/>
                                        </p:tgtEl>
                                        <p:attrNameLst>
                                          <p:attrName>style.visibility</p:attrName>
                                        </p:attrNameLst>
                                      </p:cBhvr>
                                      <p:to>
                                        <p:strVal val="visible"/>
                                      </p:to>
                                    </p:set>
                                    <p:anim calcmode="lin" valueType="num">
                                      <p:cBhvr>
                                        <p:cTn id="13" dur="500" fill="hold"/>
                                        <p:tgtEl>
                                          <p:spTgt spid="249860"/>
                                        </p:tgtEl>
                                        <p:attrNameLst>
                                          <p:attrName>ppt_w</p:attrName>
                                        </p:attrNameLst>
                                      </p:cBhvr>
                                      <p:tavLst>
                                        <p:tav tm="0">
                                          <p:val>
                                            <p:strVal val="4*#ppt_w"/>
                                          </p:val>
                                        </p:tav>
                                        <p:tav tm="100000">
                                          <p:val>
                                            <p:strVal val="#ppt_w"/>
                                          </p:val>
                                        </p:tav>
                                      </p:tavLst>
                                    </p:anim>
                                    <p:anim calcmode="lin" valueType="num">
                                      <p:cBhvr>
                                        <p:cTn id="14" dur="500" fill="hold"/>
                                        <p:tgtEl>
                                          <p:spTgt spid="249860"/>
                                        </p:tgtEl>
                                        <p:attrNameLst>
                                          <p:attrName>ppt_h</p:attrName>
                                        </p:attrNameLst>
                                      </p:cBhvr>
                                      <p:tavLst>
                                        <p:tav tm="0">
                                          <p:val>
                                            <p:strVal val="4*#ppt_h"/>
                                          </p:val>
                                        </p:tav>
                                        <p:tav tm="100000">
                                          <p:val>
                                            <p:strVal val="#ppt_h"/>
                                          </p:val>
                                        </p:tav>
                                      </p:tavLst>
                                    </p:anim>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24986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862"/>
                                        </p:tgtEl>
                                        <p:attrNameLst>
                                          <p:attrName>style.visibility</p:attrName>
                                        </p:attrNameLst>
                                      </p:cBhvr>
                                      <p:to>
                                        <p:strVal val="visible"/>
                                      </p:to>
                                    </p:set>
                                    <p:animEffect transition="in" filter="wipe(left)">
                                      <p:cBhvr>
                                        <p:cTn id="22" dur="500"/>
                                        <p:tgtEl>
                                          <p:spTgt spid="249862"/>
                                        </p:tgtEl>
                                      </p:cBhvr>
                                    </p:animEffect>
                                  </p:childTnLst>
                                </p:cTn>
                              </p:par>
                            </p:childTnLst>
                          </p:cTn>
                        </p:par>
                        <p:par>
                          <p:cTn id="23" fill="hold" nodeType="afterGroup">
                            <p:stCondLst>
                              <p:cond delay="500"/>
                            </p:stCondLst>
                            <p:childTnLst>
                              <p:par>
                                <p:cTn id="24" presetID="2" presetClass="entr" presetSubtype="2" fill="hold" nodeType="afterEffect">
                                  <p:stCondLst>
                                    <p:cond delay="0"/>
                                  </p:stCondLst>
                                  <p:childTnLst>
                                    <p:set>
                                      <p:cBhvr>
                                        <p:cTn id="25" dur="1" fill="hold">
                                          <p:stCondLst>
                                            <p:cond delay="0"/>
                                          </p:stCondLst>
                                        </p:cTn>
                                        <p:tgtEl>
                                          <p:spTgt spid="249863"/>
                                        </p:tgtEl>
                                        <p:attrNameLst>
                                          <p:attrName>style.visibility</p:attrName>
                                        </p:attrNameLst>
                                      </p:cBhvr>
                                      <p:to>
                                        <p:strVal val="visible"/>
                                      </p:to>
                                    </p:set>
                                    <p:anim calcmode="lin" valueType="num">
                                      <p:cBhvr additive="base">
                                        <p:cTn id="26" dur="500" fill="hold"/>
                                        <p:tgtEl>
                                          <p:spTgt spid="249863"/>
                                        </p:tgtEl>
                                        <p:attrNameLst>
                                          <p:attrName>ppt_x</p:attrName>
                                        </p:attrNameLst>
                                      </p:cBhvr>
                                      <p:tavLst>
                                        <p:tav tm="0">
                                          <p:val>
                                            <p:strVal val="1+#ppt_w/2"/>
                                          </p:val>
                                        </p:tav>
                                        <p:tav tm="100000">
                                          <p:val>
                                            <p:strVal val="#ppt_x"/>
                                          </p:val>
                                        </p:tav>
                                      </p:tavLst>
                                    </p:anim>
                                    <p:anim calcmode="lin" valueType="num">
                                      <p:cBhvr additive="base">
                                        <p:cTn id="27" dur="500" fill="hold"/>
                                        <p:tgtEl>
                                          <p:spTgt spid="249863"/>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24986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9865"/>
                                        </p:tgtEl>
                                        <p:attrNameLst>
                                          <p:attrName>style.visibility</p:attrName>
                                        </p:attrNameLst>
                                      </p:cBhvr>
                                      <p:to>
                                        <p:strVal val="visible"/>
                                      </p:to>
                                    </p:set>
                                    <p:animEffect transition="in" filter="wipe(left)">
                                      <p:cBhvr>
                                        <p:cTn id="35" dur="500"/>
                                        <p:tgtEl>
                                          <p:spTgt spid="24986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986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249867"/>
                                        </p:tgtEl>
                                        <p:attrNameLst>
                                          <p:attrName>style.visibility</p:attrName>
                                        </p:attrNameLst>
                                      </p:cBhvr>
                                      <p:to>
                                        <p:strVal val="visible"/>
                                      </p:to>
                                    </p:set>
                                    <p:animEffect transition="in" filter="wipe(right)">
                                      <p:cBhvr>
                                        <p:cTn id="44" dur="500"/>
                                        <p:tgtEl>
                                          <p:spTgt spid="24986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9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P spid="249860" grpId="0" animBg="1"/>
      <p:bldP spid="249861" grpId="0"/>
      <p:bldP spid="249862" grpId="0" animBg="1"/>
      <p:bldP spid="249864" grpId="0"/>
      <p:bldP spid="249865" grpId="0" animBg="1"/>
      <p:bldP spid="249866" grpId="0"/>
      <p:bldP spid="249867" grpId="0" animBg="1"/>
      <p:bldP spid="2498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24088"/>
            <a:ext cx="4998290" cy="329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561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charset="-122"/>
              </a:defRPr>
            </a:lvl1pPr>
            <a:lvl2pPr algn="l">
              <a:defRPr kumimoji="1" sz="4400">
                <a:solidFill>
                  <a:schemeClr val="tx2"/>
                </a:solidFill>
                <a:latin typeface="Tahoma" pitchFamily="34" charset="0"/>
                <a:ea typeface="宋体" charset="-122"/>
              </a:defRPr>
            </a:lvl2pPr>
            <a:lvl3pPr algn="l">
              <a:defRPr kumimoji="1" sz="4400">
                <a:solidFill>
                  <a:schemeClr val="tx2"/>
                </a:solidFill>
                <a:latin typeface="Tahoma" pitchFamily="34" charset="0"/>
                <a:ea typeface="宋体" charset="-122"/>
              </a:defRPr>
            </a:lvl3pPr>
            <a:lvl4pPr algn="l">
              <a:defRPr kumimoji="1" sz="4400">
                <a:solidFill>
                  <a:schemeClr val="tx2"/>
                </a:solidFill>
                <a:latin typeface="Tahoma" pitchFamily="34" charset="0"/>
                <a:ea typeface="宋体" charset="-122"/>
              </a:defRPr>
            </a:lvl4pPr>
            <a:lvl5pPr algn="l">
              <a:defRPr kumimoji="1" sz="4400">
                <a:solidFill>
                  <a:schemeClr val="tx2"/>
                </a:solidFill>
                <a:latin typeface="Tahoma" pitchFamily="34" charset="0"/>
                <a:ea typeface="宋体" charset="-122"/>
              </a:defRPr>
            </a:lvl5pPr>
            <a:lvl6pPr marL="457200" fontAlgn="base">
              <a:spcBef>
                <a:spcPct val="0"/>
              </a:spcBef>
              <a:spcAft>
                <a:spcPct val="0"/>
              </a:spcAft>
              <a:defRPr kumimoji="1" sz="4400">
                <a:solidFill>
                  <a:schemeClr val="tx2"/>
                </a:solidFill>
                <a:latin typeface="Tahoma" pitchFamily="34" charset="0"/>
                <a:ea typeface="宋体" charset="-122"/>
              </a:defRPr>
            </a:lvl6pPr>
            <a:lvl7pPr marL="914400" fontAlgn="base">
              <a:spcBef>
                <a:spcPct val="0"/>
              </a:spcBef>
              <a:spcAft>
                <a:spcPct val="0"/>
              </a:spcAft>
              <a:defRPr kumimoji="1" sz="4400">
                <a:solidFill>
                  <a:schemeClr val="tx2"/>
                </a:solidFill>
                <a:latin typeface="Tahoma" pitchFamily="34" charset="0"/>
                <a:ea typeface="宋体" charset="-122"/>
              </a:defRPr>
            </a:lvl7pPr>
            <a:lvl8pPr marL="1371600" fontAlgn="base">
              <a:spcBef>
                <a:spcPct val="0"/>
              </a:spcBef>
              <a:spcAft>
                <a:spcPct val="0"/>
              </a:spcAft>
              <a:defRPr kumimoji="1" sz="4400">
                <a:solidFill>
                  <a:schemeClr val="tx2"/>
                </a:solidFill>
                <a:latin typeface="Tahoma" pitchFamily="34" charset="0"/>
                <a:ea typeface="宋体" charset="-122"/>
              </a:defRPr>
            </a:lvl8pPr>
            <a:lvl9pPr marL="1828800" fontAlgn="base">
              <a:spcBef>
                <a:spcPct val="0"/>
              </a:spcBef>
              <a:spcAft>
                <a:spcPct val="0"/>
              </a:spcAft>
              <a:defRPr kumimoji="1" sz="4400">
                <a:solidFill>
                  <a:schemeClr val="tx2"/>
                </a:solidFill>
                <a:latin typeface="Tahoma" pitchFamily="34" charset="0"/>
                <a:ea typeface="宋体" charset="-122"/>
              </a:defRPr>
            </a:lvl9pPr>
          </a:lstStyle>
          <a:p>
            <a:r>
              <a:rPr kumimoji="0" lang="zh-CN" altLang="en-US" smtClean="0">
                <a:solidFill>
                  <a:srgbClr val="0000FF"/>
                </a:solidFill>
                <a:latin typeface="Times New Roman" pitchFamily="18" charset="0"/>
                <a:ea typeface="黑体" pitchFamily="49" charset="-122"/>
              </a:rPr>
              <a:t>连接变量</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199" b="34137"/>
          <a:stretch/>
        </p:blipFill>
        <p:spPr bwMode="auto">
          <a:xfrm>
            <a:off x="629589" y="2348880"/>
            <a:ext cx="7867650" cy="377371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929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charset="-122"/>
              </a:defRPr>
            </a:lvl1pPr>
            <a:lvl2pPr algn="l">
              <a:defRPr kumimoji="1" sz="4400">
                <a:solidFill>
                  <a:schemeClr val="tx2"/>
                </a:solidFill>
                <a:latin typeface="Tahoma" pitchFamily="34" charset="0"/>
                <a:ea typeface="宋体" charset="-122"/>
              </a:defRPr>
            </a:lvl2pPr>
            <a:lvl3pPr algn="l">
              <a:defRPr kumimoji="1" sz="4400">
                <a:solidFill>
                  <a:schemeClr val="tx2"/>
                </a:solidFill>
                <a:latin typeface="Tahoma" pitchFamily="34" charset="0"/>
                <a:ea typeface="宋体" charset="-122"/>
              </a:defRPr>
            </a:lvl3pPr>
            <a:lvl4pPr algn="l">
              <a:defRPr kumimoji="1" sz="4400">
                <a:solidFill>
                  <a:schemeClr val="tx2"/>
                </a:solidFill>
                <a:latin typeface="Tahoma" pitchFamily="34" charset="0"/>
                <a:ea typeface="宋体" charset="-122"/>
              </a:defRPr>
            </a:lvl4pPr>
            <a:lvl5pPr algn="l">
              <a:defRPr kumimoji="1" sz="4400">
                <a:solidFill>
                  <a:schemeClr val="tx2"/>
                </a:solidFill>
                <a:latin typeface="Tahoma" pitchFamily="34" charset="0"/>
                <a:ea typeface="宋体" charset="-122"/>
              </a:defRPr>
            </a:lvl5pPr>
            <a:lvl6pPr marL="457200" fontAlgn="base">
              <a:spcBef>
                <a:spcPct val="0"/>
              </a:spcBef>
              <a:spcAft>
                <a:spcPct val="0"/>
              </a:spcAft>
              <a:defRPr kumimoji="1" sz="4400">
                <a:solidFill>
                  <a:schemeClr val="tx2"/>
                </a:solidFill>
                <a:latin typeface="Tahoma" pitchFamily="34" charset="0"/>
                <a:ea typeface="宋体" charset="-122"/>
              </a:defRPr>
            </a:lvl6pPr>
            <a:lvl7pPr marL="914400" fontAlgn="base">
              <a:spcBef>
                <a:spcPct val="0"/>
              </a:spcBef>
              <a:spcAft>
                <a:spcPct val="0"/>
              </a:spcAft>
              <a:defRPr kumimoji="1" sz="4400">
                <a:solidFill>
                  <a:schemeClr val="tx2"/>
                </a:solidFill>
                <a:latin typeface="Tahoma" pitchFamily="34" charset="0"/>
                <a:ea typeface="宋体" charset="-122"/>
              </a:defRPr>
            </a:lvl7pPr>
            <a:lvl8pPr marL="1371600" fontAlgn="base">
              <a:spcBef>
                <a:spcPct val="0"/>
              </a:spcBef>
              <a:spcAft>
                <a:spcPct val="0"/>
              </a:spcAft>
              <a:defRPr kumimoji="1" sz="4400">
                <a:solidFill>
                  <a:schemeClr val="tx2"/>
                </a:solidFill>
                <a:latin typeface="Tahoma" pitchFamily="34" charset="0"/>
                <a:ea typeface="宋体" charset="-122"/>
              </a:defRPr>
            </a:lvl8pPr>
            <a:lvl9pPr marL="1828800" fontAlgn="base">
              <a:spcBef>
                <a:spcPct val="0"/>
              </a:spcBef>
              <a:spcAft>
                <a:spcPct val="0"/>
              </a:spcAft>
              <a:defRPr kumimoji="1" sz="4400">
                <a:solidFill>
                  <a:schemeClr val="tx2"/>
                </a:solidFill>
                <a:latin typeface="Tahoma" pitchFamily="34" charset="0"/>
                <a:ea typeface="宋体" charset="-122"/>
              </a:defRPr>
            </a:lvl9pPr>
          </a:lstStyle>
          <a:p>
            <a:r>
              <a:rPr kumimoji="0" lang="zh-CN" altLang="en-US" smtClean="0">
                <a:solidFill>
                  <a:srgbClr val="0000FF"/>
                </a:solidFill>
                <a:latin typeface="Times New Roman" pitchFamily="18" charset="0"/>
                <a:ea typeface="黑体" pitchFamily="49" charset="-122"/>
              </a:rPr>
              <a:t>编写代码</a:t>
            </a:r>
          </a:p>
        </p:txBody>
      </p:sp>
      <p:sp>
        <p:nvSpPr>
          <p:cNvPr id="252931" name="Rectangle 3"/>
          <p:cNvSpPr>
            <a:spLocks noChangeArrowheads="1"/>
          </p:cNvSpPr>
          <p:nvPr/>
        </p:nvSpPr>
        <p:spPr bwMode="auto">
          <a:xfrm>
            <a:off x="792163" y="2205038"/>
            <a:ext cx="8101012" cy="3946525"/>
          </a:xfrm>
          <a:prstGeom prst="rect">
            <a:avLst/>
          </a:prstGeom>
          <a:solidFill>
            <a:srgbClr val="FFFFFF"/>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0" lang="en-US" altLang="zh-CN" b="1" dirty="0" smtClean="0">
                <a:solidFill>
                  <a:srgbClr val="000000"/>
                </a:solidFill>
                <a:latin typeface="华文新魏" pitchFamily="2" charset="-122"/>
                <a:ea typeface="华文新魏" pitchFamily="2" charset="-122"/>
              </a:rPr>
              <a:t>void </a:t>
            </a:r>
            <a:r>
              <a:rPr kumimoji="0" lang="en-US" altLang="zh-CN" b="1" dirty="0" err="1" smtClean="0">
                <a:solidFill>
                  <a:srgbClr val="000000"/>
                </a:solidFill>
                <a:latin typeface="华文新魏" pitchFamily="2" charset="-122"/>
                <a:ea typeface="华文新魏" pitchFamily="2" charset="-122"/>
              </a:rPr>
              <a:t>CMyDlg</a:t>
            </a:r>
            <a:r>
              <a:rPr kumimoji="0" lang="en-US" altLang="zh-CN" b="1" dirty="0" smtClean="0">
                <a:solidFill>
                  <a:srgbClr val="000000"/>
                </a:solidFill>
                <a:latin typeface="华文新魏" pitchFamily="2" charset="-122"/>
                <a:ea typeface="华文新魏" pitchFamily="2" charset="-122"/>
              </a:rPr>
              <a:t>::OnButton1() </a:t>
            </a:r>
          </a:p>
          <a:p>
            <a:pPr algn="l">
              <a:lnSpc>
                <a:spcPct val="130000"/>
              </a:lnSpc>
            </a:pPr>
            <a:r>
              <a:rPr kumimoji="0" lang="en-US" altLang="zh-CN" b="1" dirty="0" smtClean="0">
                <a:solidFill>
                  <a:srgbClr val="000000"/>
                </a:solidFill>
                <a:latin typeface="华文新魏" pitchFamily="2" charset="-122"/>
                <a:ea typeface="华文新魏" pitchFamily="2" charset="-122"/>
              </a:rPr>
              <a:t>{</a:t>
            </a:r>
          </a:p>
          <a:p>
            <a:pPr algn="l">
              <a:lnSpc>
                <a:spcPct val="130000"/>
              </a:lnSpc>
            </a:pPr>
            <a:r>
              <a:rPr kumimoji="0" lang="en-US" altLang="zh-CN" b="1" dirty="0" smtClean="0">
                <a:solidFill>
                  <a:srgbClr val="000000"/>
                </a:solidFill>
                <a:latin typeface="华文新魏" pitchFamily="2" charset="-122"/>
                <a:ea typeface="华文新魏" pitchFamily="2" charset="-122"/>
              </a:rPr>
              <a:t>	</a:t>
            </a:r>
            <a:r>
              <a:rPr kumimoji="0" lang="en-US" altLang="zh-CN" b="1" dirty="0" err="1" smtClean="0">
                <a:solidFill>
                  <a:srgbClr val="000000"/>
                </a:solidFill>
                <a:latin typeface="华文新魏" pitchFamily="2" charset="-122"/>
                <a:ea typeface="华文新魏" pitchFamily="2" charset="-122"/>
              </a:rPr>
              <a:t>UpdateData</a:t>
            </a:r>
            <a:r>
              <a:rPr kumimoji="0" lang="en-US" altLang="zh-CN" b="1" dirty="0" smtClean="0">
                <a:solidFill>
                  <a:srgbClr val="000000"/>
                </a:solidFill>
                <a:latin typeface="华文新魏" pitchFamily="2" charset="-122"/>
                <a:ea typeface="华文新魏" pitchFamily="2" charset="-122"/>
              </a:rPr>
              <a:t>(</a:t>
            </a:r>
            <a:r>
              <a:rPr kumimoji="0" lang="en-US" altLang="zh-CN" b="1" dirty="0" smtClean="0">
                <a:solidFill>
                  <a:srgbClr val="FF0000"/>
                </a:solidFill>
                <a:latin typeface="华文新魏" pitchFamily="2" charset="-122"/>
                <a:ea typeface="华文新魏" pitchFamily="2" charset="-122"/>
              </a:rPr>
              <a:t>TRUE</a:t>
            </a:r>
            <a:r>
              <a:rPr kumimoji="0" lang="en-US" altLang="zh-CN" b="1" dirty="0" smtClean="0">
                <a:solidFill>
                  <a:srgbClr val="000000"/>
                </a:solidFill>
                <a:latin typeface="华文新魏" pitchFamily="2" charset="-122"/>
                <a:ea typeface="华文新魏" pitchFamily="2" charset="-122"/>
              </a:rPr>
              <a:t>);</a:t>
            </a:r>
          </a:p>
          <a:p>
            <a:pPr algn="l">
              <a:lnSpc>
                <a:spcPct val="130000"/>
              </a:lnSpc>
            </a:pPr>
            <a:r>
              <a:rPr kumimoji="0" lang="en-US" altLang="zh-CN" b="1" dirty="0" smtClean="0">
                <a:solidFill>
                  <a:srgbClr val="000000"/>
                </a:solidFill>
                <a:latin typeface="华文新魏" pitchFamily="2" charset="-122"/>
                <a:ea typeface="华文新魏" pitchFamily="2" charset="-122"/>
              </a:rPr>
              <a:t>	if(m_Edit1=="1001"&amp;&amp;m_Edit2=="123")</a:t>
            </a:r>
          </a:p>
          <a:p>
            <a:pPr algn="l">
              <a:lnSpc>
                <a:spcPct val="130000"/>
              </a:lnSpc>
            </a:pPr>
            <a:r>
              <a:rPr kumimoji="0" lang="en-US" altLang="zh-CN" b="1" dirty="0" smtClean="0">
                <a:solidFill>
                  <a:srgbClr val="000000"/>
                </a:solidFill>
                <a:latin typeface="华文新魏" pitchFamily="2" charset="-122"/>
                <a:ea typeface="华文新魏" pitchFamily="2" charset="-122"/>
              </a:rPr>
              <a:t>		</a:t>
            </a:r>
            <a:r>
              <a:rPr kumimoji="0" lang="en-US" altLang="zh-CN" b="1" dirty="0" err="1" smtClean="0">
                <a:solidFill>
                  <a:srgbClr val="000000"/>
                </a:solidFill>
                <a:latin typeface="华文新魏" pitchFamily="2" charset="-122"/>
                <a:ea typeface="华文新魏" pitchFamily="2" charset="-122"/>
              </a:rPr>
              <a:t>MessageBox</a:t>
            </a:r>
            <a:r>
              <a:rPr kumimoji="0" lang="en-US" altLang="zh-CN" b="1" dirty="0" smtClean="0">
                <a:solidFill>
                  <a:srgbClr val="000000"/>
                </a:solidFill>
                <a:latin typeface="华文新魏" pitchFamily="2" charset="-122"/>
                <a:ea typeface="华文新魏" pitchFamily="2" charset="-122"/>
              </a:rPr>
              <a:t>(_T("</a:t>
            </a:r>
            <a:r>
              <a:rPr kumimoji="0" lang="zh-CN" altLang="en-US" b="1" dirty="0" smtClean="0">
                <a:solidFill>
                  <a:srgbClr val="000000"/>
                </a:solidFill>
                <a:latin typeface="华文新魏" pitchFamily="2" charset="-122"/>
                <a:ea typeface="华文新魏" pitchFamily="2" charset="-122"/>
              </a:rPr>
              <a:t>成功登录！</a:t>
            </a:r>
            <a:r>
              <a:rPr kumimoji="0" lang="en-US" altLang="zh-CN" b="1" dirty="0" smtClean="0">
                <a:solidFill>
                  <a:srgbClr val="000000"/>
                </a:solidFill>
                <a:latin typeface="华文新魏" pitchFamily="2" charset="-122"/>
                <a:ea typeface="华文新魏" pitchFamily="2" charset="-122"/>
              </a:rPr>
              <a:t>"));</a:t>
            </a:r>
          </a:p>
          <a:p>
            <a:pPr algn="l">
              <a:lnSpc>
                <a:spcPct val="130000"/>
              </a:lnSpc>
            </a:pPr>
            <a:r>
              <a:rPr kumimoji="0" lang="en-US" altLang="zh-CN" b="1" dirty="0" smtClean="0">
                <a:solidFill>
                  <a:srgbClr val="000000"/>
                </a:solidFill>
                <a:latin typeface="华文新魏" pitchFamily="2" charset="-122"/>
                <a:ea typeface="华文新魏" pitchFamily="2" charset="-122"/>
              </a:rPr>
              <a:t>	else</a:t>
            </a:r>
          </a:p>
          <a:p>
            <a:pPr algn="l">
              <a:lnSpc>
                <a:spcPct val="130000"/>
              </a:lnSpc>
            </a:pPr>
            <a:r>
              <a:rPr kumimoji="0" lang="en-US" altLang="zh-CN" b="1" dirty="0" smtClean="0">
                <a:solidFill>
                  <a:srgbClr val="000000"/>
                </a:solidFill>
                <a:latin typeface="华文新魏" pitchFamily="2" charset="-122"/>
                <a:ea typeface="华文新魏" pitchFamily="2" charset="-122"/>
              </a:rPr>
              <a:t>		</a:t>
            </a:r>
            <a:r>
              <a:rPr kumimoji="0" lang="en-US" altLang="zh-CN" b="1" dirty="0" err="1" smtClean="0">
                <a:solidFill>
                  <a:srgbClr val="000000"/>
                </a:solidFill>
                <a:latin typeface="华文新魏" pitchFamily="2" charset="-122"/>
                <a:ea typeface="华文新魏" pitchFamily="2" charset="-122"/>
              </a:rPr>
              <a:t>MessageBox</a:t>
            </a:r>
            <a:r>
              <a:rPr kumimoji="0" lang="en-US" altLang="zh-CN" b="1" dirty="0" smtClean="0">
                <a:solidFill>
                  <a:srgbClr val="000000"/>
                </a:solidFill>
                <a:latin typeface="华文新魏" pitchFamily="2" charset="-122"/>
                <a:ea typeface="华文新魏" pitchFamily="2" charset="-122"/>
              </a:rPr>
              <a:t>(_T("</a:t>
            </a:r>
            <a:r>
              <a:rPr kumimoji="0" lang="zh-CN" altLang="en-US" b="1" dirty="0" smtClean="0">
                <a:solidFill>
                  <a:srgbClr val="000000"/>
                </a:solidFill>
                <a:latin typeface="华文新魏" pitchFamily="2" charset="-122"/>
                <a:ea typeface="华文新魏" pitchFamily="2" charset="-122"/>
              </a:rPr>
              <a:t>用户名或密码错！</a:t>
            </a:r>
            <a:r>
              <a:rPr kumimoji="0" lang="en-US" altLang="zh-CN" b="1" dirty="0" smtClean="0">
                <a:solidFill>
                  <a:srgbClr val="000000"/>
                </a:solidFill>
                <a:latin typeface="华文新魏" pitchFamily="2" charset="-122"/>
                <a:ea typeface="华文新魏" pitchFamily="2" charset="-122"/>
              </a:rPr>
              <a:t>"));</a:t>
            </a:r>
          </a:p>
          <a:p>
            <a:pPr algn="l">
              <a:lnSpc>
                <a:spcPct val="130000"/>
              </a:lnSpc>
            </a:pPr>
            <a:r>
              <a:rPr kumimoji="0" lang="en-US" altLang="zh-CN" b="1" dirty="0" smtClean="0">
                <a:solidFill>
                  <a:srgbClr val="000000"/>
                </a:solidFill>
                <a:latin typeface="华文新魏" pitchFamily="2" charset="-122"/>
                <a:ea typeface="华文新魏" pitchFamily="2" charset="-122"/>
              </a:rPr>
              <a:t>}</a:t>
            </a:r>
          </a:p>
        </p:txBody>
      </p:sp>
    </p:spTree>
    <p:extLst>
      <p:ext uri="{BB962C8B-B14F-4D97-AF65-F5344CB8AC3E}">
        <p14:creationId xmlns:p14="http://schemas.microsoft.com/office/powerpoint/2010/main" val="3238218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293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93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293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293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293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29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uiExpand="1"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charset="-122"/>
              </a:defRPr>
            </a:lvl1pPr>
            <a:lvl2pPr algn="l">
              <a:defRPr kumimoji="1" sz="4400">
                <a:solidFill>
                  <a:schemeClr val="tx2"/>
                </a:solidFill>
                <a:latin typeface="Tahoma" pitchFamily="34" charset="0"/>
                <a:ea typeface="宋体" charset="-122"/>
              </a:defRPr>
            </a:lvl2pPr>
            <a:lvl3pPr algn="l">
              <a:defRPr kumimoji="1" sz="4400">
                <a:solidFill>
                  <a:schemeClr val="tx2"/>
                </a:solidFill>
                <a:latin typeface="Tahoma" pitchFamily="34" charset="0"/>
                <a:ea typeface="宋体" charset="-122"/>
              </a:defRPr>
            </a:lvl3pPr>
            <a:lvl4pPr algn="l">
              <a:defRPr kumimoji="1" sz="4400">
                <a:solidFill>
                  <a:schemeClr val="tx2"/>
                </a:solidFill>
                <a:latin typeface="Tahoma" pitchFamily="34" charset="0"/>
                <a:ea typeface="宋体" charset="-122"/>
              </a:defRPr>
            </a:lvl4pPr>
            <a:lvl5pPr algn="l">
              <a:defRPr kumimoji="1" sz="4400">
                <a:solidFill>
                  <a:schemeClr val="tx2"/>
                </a:solidFill>
                <a:latin typeface="Tahoma" pitchFamily="34" charset="0"/>
                <a:ea typeface="宋体" charset="-122"/>
              </a:defRPr>
            </a:lvl5pPr>
            <a:lvl6pPr marL="457200" fontAlgn="base">
              <a:spcBef>
                <a:spcPct val="0"/>
              </a:spcBef>
              <a:spcAft>
                <a:spcPct val="0"/>
              </a:spcAft>
              <a:defRPr kumimoji="1" sz="4400">
                <a:solidFill>
                  <a:schemeClr val="tx2"/>
                </a:solidFill>
                <a:latin typeface="Tahoma" pitchFamily="34" charset="0"/>
                <a:ea typeface="宋体" charset="-122"/>
              </a:defRPr>
            </a:lvl6pPr>
            <a:lvl7pPr marL="914400" fontAlgn="base">
              <a:spcBef>
                <a:spcPct val="0"/>
              </a:spcBef>
              <a:spcAft>
                <a:spcPct val="0"/>
              </a:spcAft>
              <a:defRPr kumimoji="1" sz="4400">
                <a:solidFill>
                  <a:schemeClr val="tx2"/>
                </a:solidFill>
                <a:latin typeface="Tahoma" pitchFamily="34" charset="0"/>
                <a:ea typeface="宋体" charset="-122"/>
              </a:defRPr>
            </a:lvl7pPr>
            <a:lvl8pPr marL="1371600" fontAlgn="base">
              <a:spcBef>
                <a:spcPct val="0"/>
              </a:spcBef>
              <a:spcAft>
                <a:spcPct val="0"/>
              </a:spcAft>
              <a:defRPr kumimoji="1" sz="4400">
                <a:solidFill>
                  <a:schemeClr val="tx2"/>
                </a:solidFill>
                <a:latin typeface="Tahoma" pitchFamily="34" charset="0"/>
                <a:ea typeface="宋体" charset="-122"/>
              </a:defRPr>
            </a:lvl8pPr>
            <a:lvl9pPr marL="1828800" fontAlgn="base">
              <a:spcBef>
                <a:spcPct val="0"/>
              </a:spcBef>
              <a:spcAft>
                <a:spcPct val="0"/>
              </a:spcAft>
              <a:defRPr kumimoji="1" sz="4400">
                <a:solidFill>
                  <a:schemeClr val="tx2"/>
                </a:solidFill>
                <a:latin typeface="Tahoma" pitchFamily="34" charset="0"/>
                <a:ea typeface="宋体" charset="-122"/>
              </a:defRPr>
            </a:lvl9pPr>
          </a:lstStyle>
          <a:p>
            <a:r>
              <a:rPr kumimoji="0" lang="zh-CN" altLang="en-US" dirty="0" smtClean="0">
                <a:solidFill>
                  <a:srgbClr val="0000FF"/>
                </a:solidFill>
                <a:latin typeface="Times New Roman" pitchFamily="18" charset="0"/>
                <a:ea typeface="黑体" pitchFamily="49" charset="-122"/>
              </a:rPr>
              <a:t>初始化对话框</a:t>
            </a:r>
          </a:p>
        </p:txBody>
      </p:sp>
      <p:sp>
        <p:nvSpPr>
          <p:cNvPr id="2" name="矩形 1"/>
          <p:cNvSpPr/>
          <p:nvPr/>
        </p:nvSpPr>
        <p:spPr>
          <a:xfrm>
            <a:off x="827584" y="2015896"/>
            <a:ext cx="7542584" cy="3933384"/>
          </a:xfrm>
          <a:prstGeom prst="rect">
            <a:avLst/>
          </a:prstGeom>
          <a:solidFill>
            <a:srgbClr val="FFFFFF"/>
          </a:solidFill>
          <a:ln w="57150"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0" lang="en-US" altLang="zh-CN" b="1" dirty="0">
                <a:solidFill>
                  <a:srgbClr val="000000"/>
                </a:solidFill>
                <a:latin typeface="华文新魏" pitchFamily="2" charset="-122"/>
                <a:ea typeface="华文新魏" pitchFamily="2" charset="-122"/>
              </a:rPr>
              <a:t>BOOL C</a:t>
            </a:r>
            <a:r>
              <a:rPr kumimoji="0" lang="zh-CN" altLang="en-US" b="1" dirty="0">
                <a:solidFill>
                  <a:srgbClr val="000000"/>
                </a:solidFill>
                <a:latin typeface="华文新魏" pitchFamily="2" charset="-122"/>
                <a:ea typeface="华文新魏" pitchFamily="2" charset="-122"/>
              </a:rPr>
              <a:t>登录</a:t>
            </a:r>
            <a:r>
              <a:rPr kumimoji="0" lang="en-US" altLang="zh-CN" b="1" dirty="0" err="1">
                <a:solidFill>
                  <a:srgbClr val="000000"/>
                </a:solidFill>
                <a:latin typeface="华文新魏" pitchFamily="2" charset="-122"/>
                <a:ea typeface="华文新魏" pitchFamily="2" charset="-122"/>
              </a:rPr>
              <a:t>Dlg</a:t>
            </a:r>
            <a:r>
              <a:rPr kumimoji="0" lang="en-US" altLang="zh-CN" b="1" dirty="0">
                <a:solidFill>
                  <a:srgbClr val="000000"/>
                </a:solidFill>
                <a:latin typeface="华文新魏" pitchFamily="2" charset="-122"/>
                <a:ea typeface="华文新魏" pitchFamily="2" charset="-122"/>
              </a:rPr>
              <a:t>::</a:t>
            </a:r>
            <a:r>
              <a:rPr kumimoji="0" lang="en-US" altLang="zh-CN" b="1" dirty="0" err="1">
                <a:solidFill>
                  <a:srgbClr val="000000"/>
                </a:solidFill>
                <a:latin typeface="华文新魏" pitchFamily="2" charset="-122"/>
                <a:ea typeface="华文新魏" pitchFamily="2" charset="-122"/>
              </a:rPr>
              <a:t>OnInitDialog</a:t>
            </a:r>
            <a:r>
              <a:rPr kumimoji="0" lang="en-US" altLang="zh-CN" b="1" dirty="0">
                <a:solidFill>
                  <a:srgbClr val="000000"/>
                </a:solidFill>
                <a:latin typeface="华文新魏" pitchFamily="2" charset="-122"/>
                <a:ea typeface="华文新魏" pitchFamily="2" charset="-122"/>
              </a:rPr>
              <a:t>()</a:t>
            </a:r>
          </a:p>
          <a:p>
            <a:pPr algn="l">
              <a:lnSpc>
                <a:spcPct val="130000"/>
              </a:lnSpc>
            </a:pPr>
            <a:r>
              <a:rPr kumimoji="0" lang="en-US" altLang="zh-CN" b="1" dirty="0">
                <a:solidFill>
                  <a:srgbClr val="000000"/>
                </a:solidFill>
                <a:latin typeface="华文新魏" pitchFamily="2" charset="-122"/>
                <a:ea typeface="华文新魏" pitchFamily="2" charset="-122"/>
              </a:rPr>
              <a:t>{</a:t>
            </a:r>
          </a:p>
          <a:p>
            <a:pPr algn="l">
              <a:lnSpc>
                <a:spcPct val="130000"/>
              </a:lnSpc>
            </a:pPr>
            <a:r>
              <a:rPr kumimoji="0" lang="en-US" altLang="zh-CN" b="1" dirty="0" smtClean="0">
                <a:solidFill>
                  <a:srgbClr val="000000"/>
                </a:solidFill>
                <a:latin typeface="华文新魏" pitchFamily="2" charset="-122"/>
                <a:ea typeface="华文新魏" pitchFamily="2" charset="-122"/>
              </a:rPr>
              <a:t>	……</a:t>
            </a:r>
            <a:endParaRPr kumimoji="0" lang="zh-CN" altLang="en-US" b="1" dirty="0">
              <a:solidFill>
                <a:srgbClr val="000000"/>
              </a:solidFill>
              <a:latin typeface="华文新魏" pitchFamily="2" charset="-122"/>
              <a:ea typeface="华文新魏" pitchFamily="2" charset="-122"/>
            </a:endParaRPr>
          </a:p>
          <a:p>
            <a:pPr algn="l">
              <a:lnSpc>
                <a:spcPct val="130000"/>
              </a:lnSpc>
            </a:pPr>
            <a:r>
              <a:rPr kumimoji="0" lang="en-US" altLang="zh-CN" b="1" dirty="0" smtClean="0">
                <a:solidFill>
                  <a:srgbClr val="009900"/>
                </a:solidFill>
                <a:latin typeface="华文新魏" pitchFamily="2" charset="-122"/>
                <a:ea typeface="华文新魏" pitchFamily="2" charset="-122"/>
              </a:rPr>
              <a:t>	// </a:t>
            </a:r>
            <a:r>
              <a:rPr kumimoji="0" lang="en-US" altLang="zh-CN" b="1" dirty="0">
                <a:solidFill>
                  <a:srgbClr val="009900"/>
                </a:solidFill>
                <a:latin typeface="华文新魏" pitchFamily="2" charset="-122"/>
                <a:ea typeface="华文新魏" pitchFamily="2" charset="-122"/>
              </a:rPr>
              <a:t>TODO: </a:t>
            </a:r>
            <a:r>
              <a:rPr kumimoji="0" lang="zh-CN" altLang="en-US" b="1" dirty="0">
                <a:solidFill>
                  <a:srgbClr val="009900"/>
                </a:solidFill>
                <a:latin typeface="华文新魏" pitchFamily="2" charset="-122"/>
                <a:ea typeface="华文新魏" pitchFamily="2" charset="-122"/>
              </a:rPr>
              <a:t>在此添加额外的初始化代码</a:t>
            </a:r>
          </a:p>
          <a:p>
            <a:pPr algn="l">
              <a:lnSpc>
                <a:spcPct val="130000"/>
              </a:lnSpc>
            </a:pPr>
            <a:r>
              <a:rPr kumimoji="0" lang="en-US" altLang="zh-CN" b="1" dirty="0" smtClean="0">
                <a:solidFill>
                  <a:srgbClr val="000000"/>
                </a:solidFill>
                <a:latin typeface="华文新魏" pitchFamily="2" charset="-122"/>
                <a:ea typeface="华文新魏" pitchFamily="2" charset="-122"/>
              </a:rPr>
              <a:t>	m_Edit1</a:t>
            </a:r>
            <a:r>
              <a:rPr kumimoji="0" lang="en-US" altLang="zh-CN" b="1" dirty="0">
                <a:solidFill>
                  <a:srgbClr val="000000"/>
                </a:solidFill>
                <a:latin typeface="华文新魏" pitchFamily="2" charset="-122"/>
                <a:ea typeface="华文新魏" pitchFamily="2" charset="-122"/>
              </a:rPr>
              <a:t>="1001";</a:t>
            </a:r>
          </a:p>
          <a:p>
            <a:pPr algn="l">
              <a:lnSpc>
                <a:spcPct val="130000"/>
              </a:lnSpc>
            </a:pPr>
            <a:r>
              <a:rPr kumimoji="0" lang="en-US" altLang="zh-CN" b="1" dirty="0" smtClean="0">
                <a:solidFill>
                  <a:srgbClr val="000000"/>
                </a:solidFill>
                <a:latin typeface="华文新魏" pitchFamily="2" charset="-122"/>
                <a:ea typeface="华文新魏" pitchFamily="2" charset="-122"/>
              </a:rPr>
              <a:t>	</a:t>
            </a:r>
            <a:r>
              <a:rPr kumimoji="0" lang="en-US" altLang="zh-CN" b="1" dirty="0" err="1" smtClean="0">
                <a:solidFill>
                  <a:srgbClr val="000000"/>
                </a:solidFill>
                <a:latin typeface="华文新魏" pitchFamily="2" charset="-122"/>
                <a:ea typeface="华文新魏" pitchFamily="2" charset="-122"/>
              </a:rPr>
              <a:t>UpdateData</a:t>
            </a:r>
            <a:r>
              <a:rPr kumimoji="0" lang="en-US" altLang="zh-CN" b="1" dirty="0" smtClean="0">
                <a:solidFill>
                  <a:srgbClr val="000000"/>
                </a:solidFill>
                <a:latin typeface="华文新魏" pitchFamily="2" charset="-122"/>
                <a:ea typeface="华文新魏" pitchFamily="2" charset="-122"/>
              </a:rPr>
              <a:t>(FALSE</a:t>
            </a:r>
            <a:r>
              <a:rPr kumimoji="0" lang="en-US" altLang="zh-CN" b="1" dirty="0">
                <a:solidFill>
                  <a:srgbClr val="000000"/>
                </a:solidFill>
                <a:latin typeface="华文新魏" pitchFamily="2" charset="-122"/>
                <a:ea typeface="华文新魏" pitchFamily="2" charset="-122"/>
              </a:rPr>
              <a:t>);</a:t>
            </a:r>
          </a:p>
          <a:p>
            <a:pPr algn="l">
              <a:lnSpc>
                <a:spcPct val="130000"/>
              </a:lnSpc>
            </a:pPr>
            <a:r>
              <a:rPr kumimoji="0" lang="en-US" altLang="zh-CN" b="1" dirty="0" smtClean="0">
                <a:solidFill>
                  <a:srgbClr val="000000"/>
                </a:solidFill>
                <a:latin typeface="华文新魏" pitchFamily="2" charset="-122"/>
                <a:ea typeface="华文新魏" pitchFamily="2" charset="-122"/>
              </a:rPr>
              <a:t>	……</a:t>
            </a:r>
          </a:p>
          <a:p>
            <a:pPr algn="l">
              <a:lnSpc>
                <a:spcPct val="130000"/>
              </a:lnSpc>
            </a:pPr>
            <a:r>
              <a:rPr kumimoji="0" lang="en-US" altLang="zh-CN" b="1" dirty="0" smtClean="0">
                <a:solidFill>
                  <a:srgbClr val="000000"/>
                </a:solidFill>
                <a:latin typeface="华文新魏" pitchFamily="2" charset="-122"/>
                <a:ea typeface="华文新魏" pitchFamily="2" charset="-122"/>
              </a:rPr>
              <a:t>}</a:t>
            </a:r>
            <a:endParaRPr kumimoji="0" lang="en-US" altLang="zh-CN" b="1" dirty="0">
              <a:solidFill>
                <a:srgbClr val="000000"/>
              </a:solidFill>
              <a:latin typeface="华文新魏" pitchFamily="2" charset="-122"/>
              <a:ea typeface="华文新魏" pitchFamily="2" charset="-122"/>
            </a:endParaRPr>
          </a:p>
        </p:txBody>
      </p:sp>
    </p:spTree>
    <p:extLst>
      <p:ext uri="{BB962C8B-B14F-4D97-AF65-F5344CB8AC3E}">
        <p14:creationId xmlns:p14="http://schemas.microsoft.com/office/powerpoint/2010/main" val="391041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150938" y="998538"/>
            <a:ext cx="7793037" cy="762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kumimoji="0" lang="zh-CN" altLang="en-US" dirty="0">
                <a:solidFill>
                  <a:srgbClr val="0000FF"/>
                </a:solidFill>
                <a:latin typeface="Times New Roman" pitchFamily="18" charset="0"/>
                <a:ea typeface="黑体" pitchFamily="49" charset="-122"/>
              </a:rPr>
              <a:t>编辑</a:t>
            </a:r>
            <a:r>
              <a:rPr kumimoji="0" lang="zh-CN" altLang="en-US" dirty="0" smtClean="0">
                <a:solidFill>
                  <a:srgbClr val="0000FF"/>
                </a:solidFill>
                <a:latin typeface="Times New Roman" pitchFamily="18" charset="0"/>
                <a:ea typeface="黑体" pitchFamily="49" charset="-122"/>
              </a:rPr>
              <a:t>框（</a:t>
            </a:r>
            <a:r>
              <a:rPr kumimoji="0" lang="en-US" altLang="zh-CN" dirty="0" smtClean="0">
                <a:solidFill>
                  <a:srgbClr val="0000FF"/>
                </a:solidFill>
                <a:latin typeface="Times New Roman" pitchFamily="18" charset="0"/>
                <a:ea typeface="黑体" pitchFamily="49" charset="-122"/>
              </a:rPr>
              <a:t>Edit Control</a:t>
            </a:r>
            <a:r>
              <a:rPr kumimoji="0" lang="zh-CN" altLang="en-US" dirty="0" smtClean="0">
                <a:solidFill>
                  <a:srgbClr val="0000FF"/>
                </a:solidFill>
                <a:latin typeface="Times New Roman" pitchFamily="18" charset="0"/>
                <a:ea typeface="黑体" pitchFamily="49" charset="-122"/>
              </a:rPr>
              <a:t>）</a:t>
            </a:r>
            <a:endParaRPr kumimoji="0" lang="zh-CN" altLang="en-US" dirty="0">
              <a:solidFill>
                <a:srgbClr val="0000FF"/>
              </a:solidFill>
              <a:latin typeface="Times New Roman" pitchFamily="18" charset="0"/>
              <a:ea typeface="黑体" pitchFamily="49" charset="-122"/>
            </a:endParaRPr>
          </a:p>
        </p:txBody>
      </p:sp>
      <p:graphicFrame>
        <p:nvGraphicFramePr>
          <p:cNvPr id="253955" name="Group 3"/>
          <p:cNvGraphicFramePr>
            <a:graphicFrameLocks noGrp="1"/>
          </p:cNvGraphicFramePr>
          <p:nvPr>
            <p:ph type="tbl" idx="1"/>
          </p:nvPr>
        </p:nvGraphicFramePr>
        <p:xfrm>
          <a:off x="684213" y="2133600"/>
          <a:ext cx="8280400" cy="4395153"/>
        </p:xfrm>
        <a:graphic>
          <a:graphicData uri="http://schemas.openxmlformats.org/drawingml/2006/table">
            <a:tbl>
              <a:tblPr/>
              <a:tblGrid>
                <a:gridCol w="874712"/>
                <a:gridCol w="4021138"/>
                <a:gridCol w="3384550"/>
              </a:tblGrid>
              <a:tr h="798513">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charset="-122"/>
                        </a:rPr>
                        <a:t>控制类 </a:t>
                      </a:r>
                      <a:r>
                        <a:rPr kumimoji="1" lang="en-US" altLang="zh-CN" sz="2800" b="1" i="0" u="none" strike="noStrike" cap="none" normalizeH="0" baseline="0" smtClean="0">
                          <a:ln>
                            <a:noFill/>
                          </a:ln>
                          <a:solidFill>
                            <a:schemeClr val="tx1"/>
                          </a:solidFill>
                          <a:effectLst/>
                          <a:latin typeface="Tahoma" pitchFamily="34" charset="0"/>
                          <a:ea typeface="宋体" charset="-122"/>
                        </a:rPr>
                        <a:t>CEdit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charset="-122"/>
                        </a:rPr>
                        <a:t>数值类 </a:t>
                      </a:r>
                      <a:r>
                        <a:rPr kumimoji="1" lang="en-US" altLang="zh-CN" sz="2800" b="1" i="0" u="none" strike="noStrike" cap="none" normalizeH="0" baseline="0" smtClean="0">
                          <a:ln>
                            <a:noFill/>
                          </a:ln>
                          <a:solidFill>
                            <a:schemeClr val="tx1"/>
                          </a:solidFill>
                          <a:effectLst/>
                          <a:latin typeface="Tahoma" pitchFamily="34" charset="0"/>
                          <a:ea typeface="宋体" charset="-122"/>
                        </a:rPr>
                        <a:t>CString</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649413">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charset="-122"/>
                        </a:rPr>
                        <a:t>设置内容</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689100">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charset="-122"/>
                        </a:rPr>
                        <a:t>读取内容</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folHlink"/>
                        </a:buClr>
                        <a:buSzPct val="60000"/>
                        <a:buFont typeface="Wingdings" pitchFamily="2" charset="2"/>
                        <a:defRPr kumimoji="1" sz="2800">
                          <a:solidFill>
                            <a:schemeClr val="tx1"/>
                          </a:solidFill>
                          <a:latin typeface="Tahoma" pitchFamily="34" charset="0"/>
                          <a:ea typeface="宋体" charset="-122"/>
                        </a:defRPr>
                      </a:lvl1pPr>
                      <a:lvl2pPr algn="l">
                        <a:spcBef>
                          <a:spcPct val="20000"/>
                        </a:spcBef>
                        <a:buClr>
                          <a:schemeClr val="hlink"/>
                        </a:buClr>
                        <a:buSzPct val="55000"/>
                        <a:buFont typeface="Wingdings" pitchFamily="2" charset="2"/>
                        <a:defRPr kumimoji="1" sz="2400">
                          <a:solidFill>
                            <a:schemeClr val="tx1"/>
                          </a:solidFill>
                          <a:latin typeface="Tahoma" pitchFamily="34" charset="0"/>
                          <a:ea typeface="宋体" charset="-122"/>
                        </a:defRPr>
                      </a:lvl2pPr>
                      <a:lvl3pPr algn="l">
                        <a:spcBef>
                          <a:spcPct val="20000"/>
                        </a:spcBef>
                        <a:buClr>
                          <a:schemeClr val="folHlink"/>
                        </a:buClr>
                        <a:buSzPct val="50000"/>
                        <a:buFont typeface="Wingdings" pitchFamily="2" charset="2"/>
                        <a:defRPr kumimoji="1" sz="2000">
                          <a:solidFill>
                            <a:schemeClr val="tx1"/>
                          </a:solidFill>
                          <a:latin typeface="Tahoma" pitchFamily="34" charset="0"/>
                          <a:ea typeface="宋体"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dirty="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53973" name="Text Box 21"/>
          <p:cNvSpPr txBox="1">
            <a:spLocks noChangeArrowheads="1"/>
          </p:cNvSpPr>
          <p:nvPr/>
        </p:nvSpPr>
        <p:spPr bwMode="auto">
          <a:xfrm>
            <a:off x="5795963" y="3357563"/>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smtClean="0">
                <a:solidFill>
                  <a:srgbClr val="000000"/>
                </a:solidFill>
                <a:latin typeface="Times New Roman" pitchFamily="18" charset="0"/>
                <a:ea typeface="宋体" charset="-122"/>
              </a:rPr>
              <a:t>m_Edit="OK";</a:t>
            </a:r>
          </a:p>
        </p:txBody>
      </p:sp>
      <p:sp>
        <p:nvSpPr>
          <p:cNvPr id="253974" name="Text Box 22"/>
          <p:cNvSpPr txBox="1">
            <a:spLocks noChangeArrowheads="1"/>
          </p:cNvSpPr>
          <p:nvPr/>
        </p:nvSpPr>
        <p:spPr bwMode="auto">
          <a:xfrm>
            <a:off x="5795963" y="3933825"/>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smtClean="0">
                <a:solidFill>
                  <a:srgbClr val="000000"/>
                </a:solidFill>
                <a:latin typeface="Times New Roman" pitchFamily="18" charset="0"/>
                <a:ea typeface="宋体" charset="-122"/>
              </a:rPr>
              <a:t>UpdateData(FALSE);</a:t>
            </a:r>
          </a:p>
        </p:txBody>
      </p:sp>
      <p:sp>
        <p:nvSpPr>
          <p:cNvPr id="253975" name="Text Box 23"/>
          <p:cNvSpPr txBox="1">
            <a:spLocks noChangeArrowheads="1"/>
          </p:cNvSpPr>
          <p:nvPr/>
        </p:nvSpPr>
        <p:spPr bwMode="auto">
          <a:xfrm>
            <a:off x="5795963" y="5038725"/>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smtClean="0">
                <a:solidFill>
                  <a:srgbClr val="000000"/>
                </a:solidFill>
                <a:latin typeface="Times New Roman" pitchFamily="18" charset="0"/>
                <a:ea typeface="宋体" charset="-122"/>
              </a:rPr>
              <a:t>UpdateData(TRUE);</a:t>
            </a:r>
          </a:p>
        </p:txBody>
      </p:sp>
      <p:sp>
        <p:nvSpPr>
          <p:cNvPr id="253976" name="Text Box 24"/>
          <p:cNvSpPr txBox="1">
            <a:spLocks noChangeArrowheads="1"/>
          </p:cNvSpPr>
          <p:nvPr/>
        </p:nvSpPr>
        <p:spPr bwMode="auto">
          <a:xfrm>
            <a:off x="6515100" y="5589588"/>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smtClean="0">
                <a:solidFill>
                  <a:srgbClr val="000000"/>
                </a:solidFill>
                <a:latin typeface="Times New Roman" pitchFamily="18" charset="0"/>
                <a:ea typeface="宋体" charset="-122"/>
              </a:rPr>
              <a:t>字符串</a:t>
            </a:r>
          </a:p>
        </p:txBody>
      </p:sp>
      <p:sp>
        <p:nvSpPr>
          <p:cNvPr id="253977" name="Text Box 25"/>
          <p:cNvSpPr txBox="1">
            <a:spLocks noChangeArrowheads="1"/>
          </p:cNvSpPr>
          <p:nvPr/>
        </p:nvSpPr>
        <p:spPr bwMode="auto">
          <a:xfrm>
            <a:off x="1763713" y="3360738"/>
            <a:ext cx="374491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b="1" dirty="0" err="1" smtClean="0">
                <a:solidFill>
                  <a:srgbClr val="000000"/>
                </a:solidFill>
                <a:latin typeface="Times New Roman" pitchFamily="18" charset="0"/>
                <a:ea typeface="宋体" charset="-122"/>
              </a:rPr>
              <a:t>m_Edit</a:t>
            </a:r>
            <a:r>
              <a:rPr lang="en-US" altLang="zh-CN" b="1" dirty="0" smtClean="0">
                <a:solidFill>
                  <a:srgbClr val="000000"/>
                </a:solidFill>
                <a:latin typeface="Times New Roman" pitchFamily="18" charset="0"/>
                <a:ea typeface="宋体" charset="-122"/>
              </a:rPr>
              <a:t>. </a:t>
            </a:r>
            <a:r>
              <a:rPr lang="en-US" altLang="zh-CN" b="1" dirty="0" err="1" smtClean="0">
                <a:solidFill>
                  <a:srgbClr val="000000"/>
                </a:solidFill>
                <a:latin typeface="Times New Roman" pitchFamily="18" charset="0"/>
                <a:ea typeface="宋体" charset="-122"/>
              </a:rPr>
              <a:t>SetWindowTextA</a:t>
            </a:r>
            <a:endParaRPr lang="en-US" altLang="zh-CN" b="1" dirty="0" smtClean="0">
              <a:solidFill>
                <a:srgbClr val="000000"/>
              </a:solidFill>
              <a:latin typeface="Times New Roman" pitchFamily="18" charset="0"/>
              <a:ea typeface="宋体" charset="-122"/>
            </a:endParaRPr>
          </a:p>
          <a:p>
            <a:pPr algn="l"/>
            <a:r>
              <a:rPr lang="en-US" altLang="zh-CN" b="1" dirty="0" smtClean="0">
                <a:solidFill>
                  <a:srgbClr val="000000"/>
                </a:solidFill>
                <a:latin typeface="Times New Roman" pitchFamily="18" charset="0"/>
                <a:ea typeface="宋体" charset="-122"/>
              </a:rPr>
              <a:t>("OK");</a:t>
            </a:r>
          </a:p>
        </p:txBody>
      </p:sp>
      <p:sp>
        <p:nvSpPr>
          <p:cNvPr id="253978" name="Text Box 26"/>
          <p:cNvSpPr txBox="1">
            <a:spLocks noChangeArrowheads="1"/>
          </p:cNvSpPr>
          <p:nvPr/>
        </p:nvSpPr>
        <p:spPr bwMode="auto">
          <a:xfrm>
            <a:off x="1619250" y="4873625"/>
            <a:ext cx="4105275"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nchor="ctr"/>
          <a:lstStyle/>
          <a:p>
            <a:pPr algn="l">
              <a:lnSpc>
                <a:spcPct val="120000"/>
              </a:lnSpc>
            </a:pPr>
            <a:endParaRPr lang="en-US" altLang="zh-CN" b="1" dirty="0" smtClean="0">
              <a:solidFill>
                <a:srgbClr val="000000"/>
              </a:solidFill>
              <a:latin typeface="Times New Roman" pitchFamily="18" charset="0"/>
              <a:ea typeface="宋体" charset="-122"/>
            </a:endParaRPr>
          </a:p>
          <a:p>
            <a:pPr algn="l">
              <a:lnSpc>
                <a:spcPct val="120000"/>
              </a:lnSpc>
            </a:pPr>
            <a:r>
              <a:rPr lang="en-US" altLang="zh-CN" b="1" dirty="0" err="1" smtClean="0">
                <a:solidFill>
                  <a:srgbClr val="000000"/>
                </a:solidFill>
                <a:latin typeface="Times New Roman" pitchFamily="18" charset="0"/>
                <a:ea typeface="宋体" charset="-122"/>
              </a:rPr>
              <a:t>CString</a:t>
            </a:r>
            <a:r>
              <a:rPr lang="en-US" altLang="zh-CN" b="1" dirty="0" smtClean="0">
                <a:solidFill>
                  <a:srgbClr val="000000"/>
                </a:solidFill>
                <a:latin typeface="Times New Roman" pitchFamily="18" charset="0"/>
                <a:ea typeface="宋体" charset="-122"/>
              </a:rPr>
              <a:t> str1;</a:t>
            </a:r>
          </a:p>
          <a:p>
            <a:pPr algn="l">
              <a:lnSpc>
                <a:spcPct val="120000"/>
              </a:lnSpc>
            </a:pPr>
            <a:r>
              <a:rPr lang="en-US" altLang="zh-CN" b="1" dirty="0" err="1" smtClean="0">
                <a:solidFill>
                  <a:srgbClr val="000000"/>
                </a:solidFill>
                <a:latin typeface="Times New Roman" pitchFamily="18" charset="0"/>
                <a:ea typeface="宋体" charset="-122"/>
              </a:rPr>
              <a:t>m_Edit.GetWindowTextA</a:t>
            </a:r>
            <a:r>
              <a:rPr lang="en-US" altLang="zh-CN" b="1" dirty="0" smtClean="0">
                <a:solidFill>
                  <a:srgbClr val="000000"/>
                </a:solidFill>
                <a:latin typeface="Times New Roman" pitchFamily="18" charset="0"/>
                <a:ea typeface="宋体" charset="-122"/>
              </a:rPr>
              <a:t>(</a:t>
            </a:r>
            <a:r>
              <a:rPr lang="en-US" altLang="zh-CN" b="1" dirty="0" err="1" smtClean="0">
                <a:solidFill>
                  <a:srgbClr val="000000"/>
                </a:solidFill>
                <a:latin typeface="Times New Roman" pitchFamily="18" charset="0"/>
                <a:ea typeface="宋体" charset="-122"/>
              </a:rPr>
              <a:t>str</a:t>
            </a:r>
            <a:r>
              <a:rPr lang="en-US" altLang="zh-CN" b="1" dirty="0" smtClean="0">
                <a:solidFill>
                  <a:srgbClr val="000000"/>
                </a:solidFill>
                <a:latin typeface="Times New Roman" pitchFamily="18" charset="0"/>
                <a:ea typeface="宋体" charset="-122"/>
              </a:rPr>
              <a:t>);</a:t>
            </a:r>
          </a:p>
          <a:p>
            <a:pPr algn="l">
              <a:lnSpc>
                <a:spcPct val="120000"/>
              </a:lnSpc>
            </a:pPr>
            <a:endParaRPr lang="en-US" altLang="zh-CN" b="1"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2310604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39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53977"/>
                                        </p:tgtEl>
                                        <p:attrNameLst>
                                          <p:attrName>style.visibility</p:attrName>
                                        </p:attrNameLst>
                                      </p:cBhvr>
                                      <p:to>
                                        <p:strVal val="visible"/>
                                      </p:to>
                                    </p:set>
                                    <p:anim calcmode="lin" valueType="num">
                                      <p:cBhvr additive="base">
                                        <p:cTn id="11" dur="500" fill="hold"/>
                                        <p:tgtEl>
                                          <p:spTgt spid="253977"/>
                                        </p:tgtEl>
                                        <p:attrNameLst>
                                          <p:attrName>ppt_x</p:attrName>
                                        </p:attrNameLst>
                                      </p:cBhvr>
                                      <p:tavLst>
                                        <p:tav tm="0">
                                          <p:val>
                                            <p:strVal val="1+#ppt_w/2"/>
                                          </p:val>
                                        </p:tav>
                                        <p:tav tm="100000">
                                          <p:val>
                                            <p:strVal val="#ppt_x"/>
                                          </p:val>
                                        </p:tav>
                                      </p:tavLst>
                                    </p:anim>
                                    <p:anim calcmode="lin" valueType="num">
                                      <p:cBhvr additive="base">
                                        <p:cTn id="12" dur="500" fill="hold"/>
                                        <p:tgtEl>
                                          <p:spTgt spid="25397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53978"/>
                                        </p:tgtEl>
                                        <p:attrNameLst>
                                          <p:attrName>style.visibility</p:attrName>
                                        </p:attrNameLst>
                                      </p:cBhvr>
                                      <p:to>
                                        <p:strVal val="visible"/>
                                      </p:to>
                                    </p:set>
                                    <p:anim calcmode="lin" valueType="num">
                                      <p:cBhvr additive="base">
                                        <p:cTn id="17" dur="500" fill="hold"/>
                                        <p:tgtEl>
                                          <p:spTgt spid="253978"/>
                                        </p:tgtEl>
                                        <p:attrNameLst>
                                          <p:attrName>ppt_x</p:attrName>
                                        </p:attrNameLst>
                                      </p:cBhvr>
                                      <p:tavLst>
                                        <p:tav tm="0">
                                          <p:val>
                                            <p:strVal val="1+#ppt_w/2"/>
                                          </p:val>
                                        </p:tav>
                                        <p:tav tm="100000">
                                          <p:val>
                                            <p:strVal val="#ppt_x"/>
                                          </p:val>
                                        </p:tav>
                                      </p:tavLst>
                                    </p:anim>
                                    <p:anim calcmode="lin" valueType="num">
                                      <p:cBhvr additive="base">
                                        <p:cTn id="18" dur="500" fill="hold"/>
                                        <p:tgtEl>
                                          <p:spTgt spid="25397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39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39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397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3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73" grpId="0"/>
      <p:bldP spid="253974" grpId="0"/>
      <p:bldP spid="253975" grpId="0"/>
      <p:bldP spid="253976" grpId="0"/>
      <p:bldP spid="253977" grpId="0"/>
      <p:bldP spid="2539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50938" y="998538"/>
            <a:ext cx="7793037" cy="762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kumimoji="0" lang="zh-CN" altLang="en-US" dirty="0" smtClean="0">
                <a:solidFill>
                  <a:srgbClr val="0000FF"/>
                </a:solidFill>
                <a:latin typeface="Times New Roman" pitchFamily="18" charset="0"/>
                <a:ea typeface="黑体" pitchFamily="49" charset="-122"/>
              </a:rPr>
              <a:t>练  习</a:t>
            </a:r>
            <a:endParaRPr kumimoji="0" lang="zh-CN" altLang="en-US" dirty="0">
              <a:solidFill>
                <a:srgbClr val="0000FF"/>
              </a:solidFill>
              <a:latin typeface="Times New Roman" pitchFamily="18" charset="0"/>
              <a:ea typeface="黑体" pitchFamily="49"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421" y="2492896"/>
            <a:ext cx="518160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ChangeArrowheads="1"/>
          </p:cNvSpPr>
          <p:nvPr/>
        </p:nvSpPr>
        <p:spPr bwMode="auto">
          <a:xfrm>
            <a:off x="990600" y="1887215"/>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r>
              <a:rPr kumimoji="0" lang="zh-CN" altLang="en-US" dirty="0">
                <a:latin typeface="黑体" pitchFamily="49" charset="-122"/>
                <a:ea typeface="黑体" pitchFamily="49" charset="-122"/>
              </a:rPr>
              <a:t>设计一</a:t>
            </a:r>
            <a:r>
              <a:rPr kumimoji="0" lang="zh-CN" altLang="en-US" dirty="0" smtClean="0">
                <a:latin typeface="黑体" pitchFamily="49" charset="-122"/>
                <a:ea typeface="黑体" pitchFamily="49" charset="-122"/>
              </a:rPr>
              <a:t>个对话框应用程序，窗口</a:t>
            </a:r>
            <a:r>
              <a:rPr kumimoji="0" lang="zh-CN" altLang="en-US" dirty="0">
                <a:latin typeface="黑体" pitchFamily="49" charset="-122"/>
                <a:ea typeface="黑体" pitchFamily="49" charset="-122"/>
              </a:rPr>
              <a:t>布局如下：</a:t>
            </a:r>
            <a:endParaRPr kumimoji="0" lang="zh-CN" altLang="en-US" sz="1800" dirty="0">
              <a:latin typeface="Verdana" pitchFamily="34" charset="0"/>
            </a:endParaRPr>
          </a:p>
        </p:txBody>
      </p:sp>
      <p:sp>
        <p:nvSpPr>
          <p:cNvPr id="6" name="Rectangle 3"/>
          <p:cNvSpPr>
            <a:spLocks noChangeArrowheads="1"/>
          </p:cNvSpPr>
          <p:nvPr/>
        </p:nvSpPr>
        <p:spPr bwMode="auto">
          <a:xfrm>
            <a:off x="1116013" y="6021288"/>
            <a:ext cx="628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r>
              <a:rPr kumimoji="0" lang="zh-CN" altLang="en-US" dirty="0">
                <a:latin typeface="黑体" pitchFamily="49" charset="-122"/>
                <a:ea typeface="黑体" pitchFamily="49" charset="-122"/>
              </a:rPr>
              <a:t>在编辑框中实现算术加、减、乘和除的运算。</a:t>
            </a:r>
          </a:p>
        </p:txBody>
      </p:sp>
    </p:spTree>
    <p:extLst>
      <p:ext uri="{BB962C8B-B14F-4D97-AF65-F5344CB8AC3E}">
        <p14:creationId xmlns:p14="http://schemas.microsoft.com/office/powerpoint/2010/main" val="250008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500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5000"/>
      <p:bldP spid="6" grpId="0" build="p" autoUpdateAnimBg="0" advAuto="500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a:solidFill>
                  <a:srgbClr val="0000FF"/>
                </a:solidFill>
                <a:latin typeface="Times New Roman" pitchFamily="18" charset="0"/>
                <a:ea typeface="黑体" pitchFamily="49" charset="-122"/>
              </a:rPr>
              <a:t>控   件</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44624"/>
            <a:ext cx="2009524" cy="672381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04865"/>
            <a:ext cx="5570283" cy="3744416"/>
          </a:xfrm>
          <a:prstGeom prst="rect">
            <a:avLst/>
          </a:prstGeom>
        </p:spPr>
      </p:pic>
    </p:spTree>
    <p:extLst>
      <p:ext uri="{BB962C8B-B14F-4D97-AF65-F5344CB8AC3E}">
        <p14:creationId xmlns:p14="http://schemas.microsoft.com/office/powerpoint/2010/main" val="20747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2"/>
          <p:cNvSpPr txBox="1">
            <a:spLocks noChangeArrowheads="1"/>
          </p:cNvSpPr>
          <p:nvPr/>
        </p:nvSpPr>
        <p:spPr bwMode="auto">
          <a:xfrm>
            <a:off x="755650" y="2032000"/>
            <a:ext cx="71135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buClr>
                <a:srgbClr val="FF0000"/>
              </a:buClr>
              <a:buFont typeface="Wingdings" pitchFamily="2" charset="2"/>
              <a:buChar char="§"/>
            </a:pPr>
            <a:r>
              <a:rPr kumimoji="0" lang="en-US" altLang="zh-CN" sz="2800" b="1" dirty="0" smtClean="0">
                <a:solidFill>
                  <a:srgbClr val="333399"/>
                </a:solidFill>
                <a:latin typeface="Verdana" pitchFamily="34" charset="0"/>
              </a:rPr>
              <a:t> </a:t>
            </a:r>
            <a:r>
              <a:rPr kumimoji="0" lang="zh-CN" altLang="en-US" sz="2800" b="1" dirty="0" smtClean="0">
                <a:solidFill>
                  <a:srgbClr val="333399"/>
                </a:solidFill>
                <a:latin typeface="Verdana" pitchFamily="34" charset="0"/>
              </a:rPr>
              <a:t>通过属性</a:t>
            </a:r>
            <a:r>
              <a:rPr kumimoji="0" lang="zh-CN" altLang="en-US" sz="2800" b="1" dirty="0">
                <a:solidFill>
                  <a:srgbClr val="333399"/>
                </a:solidFill>
                <a:latin typeface="Verdana" pitchFamily="34" charset="0"/>
              </a:rPr>
              <a:t>窗口</a:t>
            </a:r>
            <a:r>
              <a:rPr kumimoji="0" lang="zh-CN" altLang="en-US" sz="2800" b="1" dirty="0" smtClean="0">
                <a:solidFill>
                  <a:srgbClr val="333399"/>
                </a:solidFill>
                <a:latin typeface="Verdana" pitchFamily="34" charset="0"/>
              </a:rPr>
              <a:t>修改</a:t>
            </a:r>
            <a:r>
              <a:rPr kumimoji="0" lang="zh-CN" altLang="en-US" sz="2800" b="1" dirty="0">
                <a:solidFill>
                  <a:srgbClr val="333399"/>
                </a:solidFill>
                <a:latin typeface="Verdana" pitchFamily="34" charset="0"/>
              </a:rPr>
              <a:t>控件的属性：</a:t>
            </a:r>
          </a:p>
        </p:txBody>
      </p:sp>
      <p:sp>
        <p:nvSpPr>
          <p:cNvPr id="340995" name="Rectangle 3"/>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a:solidFill>
                  <a:srgbClr val="0000FF"/>
                </a:solidFill>
                <a:latin typeface="Times New Roman" pitchFamily="18" charset="0"/>
                <a:ea typeface="黑体" pitchFamily="49" charset="-122"/>
              </a:rPr>
              <a:t>控   件</a:t>
            </a:r>
          </a:p>
        </p:txBody>
      </p:sp>
      <p:sp>
        <p:nvSpPr>
          <p:cNvPr id="340996" name="Text Box 4"/>
          <p:cNvSpPr txBox="1">
            <a:spLocks noChangeArrowheads="1"/>
          </p:cNvSpPr>
          <p:nvPr/>
        </p:nvSpPr>
        <p:spPr bwMode="auto">
          <a:xfrm>
            <a:off x="755650" y="2636838"/>
            <a:ext cx="810101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buClr>
                <a:srgbClr val="FF0000"/>
              </a:buClr>
              <a:buFont typeface="Wingdings" pitchFamily="2" charset="2"/>
              <a:buNone/>
            </a:pPr>
            <a:r>
              <a:rPr kumimoji="0" lang="zh-CN" altLang="en-US" sz="2800" b="1" dirty="0">
                <a:solidFill>
                  <a:srgbClr val="333399"/>
                </a:solidFill>
                <a:latin typeface="Times New Roman" pitchFamily="18" charset="0"/>
              </a:rPr>
              <a:t>控件上单击鼠标右键，快捷菜单中选择</a:t>
            </a:r>
            <a:r>
              <a:rPr kumimoji="0" lang="zh-CN" altLang="en-US" sz="2800" b="1" dirty="0" smtClean="0">
                <a:solidFill>
                  <a:srgbClr val="333399"/>
                </a:solidFill>
                <a:latin typeface="Times New Roman" pitchFamily="18" charset="0"/>
              </a:rPr>
              <a:t>“属性</a:t>
            </a:r>
            <a:r>
              <a:rPr kumimoji="0" lang="en-US" altLang="zh-CN" sz="2800" b="1" dirty="0" smtClean="0">
                <a:solidFill>
                  <a:srgbClr val="333399"/>
                </a:solidFill>
                <a:latin typeface="Times New Roman" pitchFamily="18" charset="0"/>
              </a:rPr>
              <a:t>”</a:t>
            </a:r>
            <a:endParaRPr kumimoji="0" lang="en-US" altLang="zh-CN" sz="2800" b="1" dirty="0">
              <a:solidFill>
                <a:srgbClr val="333399"/>
              </a:solidFill>
              <a:latin typeface="Times New Roman"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28" y="76619"/>
            <a:ext cx="2857143" cy="6704762"/>
          </a:xfrm>
          <a:prstGeom prst="rect">
            <a:avLst/>
          </a:prstGeom>
        </p:spPr>
      </p:pic>
      <p:sp>
        <p:nvSpPr>
          <p:cNvPr id="340998" name="Rectangle 6"/>
          <p:cNvSpPr>
            <a:spLocks noChangeArrowheads="1"/>
          </p:cNvSpPr>
          <p:nvPr/>
        </p:nvSpPr>
        <p:spPr bwMode="auto">
          <a:xfrm>
            <a:off x="3275856" y="2420938"/>
            <a:ext cx="2724715" cy="22046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340999" name="Rectangle 7"/>
          <p:cNvSpPr>
            <a:spLocks noChangeArrowheads="1"/>
          </p:cNvSpPr>
          <p:nvPr/>
        </p:nvSpPr>
        <p:spPr bwMode="auto">
          <a:xfrm>
            <a:off x="3275856" y="5301208"/>
            <a:ext cx="2724715" cy="2159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3318439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0994">
                                            <p:txEl>
                                              <p:pRg st="0" end="0"/>
                                            </p:txEl>
                                          </p:spTgt>
                                        </p:tgtEl>
                                        <p:attrNameLst>
                                          <p:attrName>style.visibility</p:attrName>
                                        </p:attrNameLst>
                                      </p:cBhvr>
                                      <p:to>
                                        <p:strVal val="visible"/>
                                      </p:to>
                                    </p:set>
                                    <p:anim calcmode="lin" valueType="num">
                                      <p:cBhvr additive="base">
                                        <p:cTn id="7" dur="500" fill="hold"/>
                                        <p:tgtEl>
                                          <p:spTgt spid="340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09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0996">
                                            <p:txEl>
                                              <p:pRg st="0" end="0"/>
                                            </p:txEl>
                                          </p:spTgt>
                                        </p:tgtEl>
                                        <p:attrNameLst>
                                          <p:attrName>style.visibility</p:attrName>
                                        </p:attrNameLst>
                                      </p:cBhvr>
                                      <p:to>
                                        <p:strVal val="visible"/>
                                      </p:to>
                                    </p:set>
                                    <p:anim calcmode="lin" valueType="num">
                                      <p:cBhvr additive="base">
                                        <p:cTn id="13" dur="500" fill="hold"/>
                                        <p:tgtEl>
                                          <p:spTgt spid="34099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09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09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0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build="p" autoUpdateAnimBg="0" advAuto="2000"/>
      <p:bldP spid="340996" grpId="0" build="p" autoUpdateAnimBg="0" advAuto="2000"/>
      <p:bldP spid="340998" grpId="0" animBg="1"/>
      <p:bldP spid="3409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Text Box 3"/>
          <p:cNvSpPr txBox="1">
            <a:spLocks noChangeArrowheads="1"/>
          </p:cNvSpPr>
          <p:nvPr/>
        </p:nvSpPr>
        <p:spPr bwMode="auto">
          <a:xfrm>
            <a:off x="1042988" y="1844675"/>
            <a:ext cx="7113587"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buClr>
                <a:srgbClr val="FF0000"/>
              </a:buClr>
              <a:buFont typeface="Wingdings" pitchFamily="2" charset="2"/>
              <a:buChar char="§"/>
            </a:pPr>
            <a:r>
              <a:rPr kumimoji="0" lang="en-US" altLang="zh-CN" sz="2800" b="1" dirty="0">
                <a:solidFill>
                  <a:srgbClr val="333399"/>
                </a:solidFill>
                <a:latin typeface="Verdana" pitchFamily="34" charset="0"/>
              </a:rPr>
              <a:t> </a:t>
            </a:r>
            <a:r>
              <a:rPr kumimoji="0" lang="zh-CN" altLang="en-US" sz="2800" b="1" dirty="0">
                <a:solidFill>
                  <a:srgbClr val="333399"/>
                </a:solidFill>
                <a:latin typeface="Verdana" pitchFamily="34" charset="0"/>
              </a:rPr>
              <a:t>通过</a:t>
            </a:r>
            <a:r>
              <a:rPr kumimoji="0" lang="zh-CN" altLang="en-US" sz="2800" b="1" dirty="0" smtClean="0">
                <a:solidFill>
                  <a:srgbClr val="333399"/>
                </a:solidFill>
                <a:latin typeface="Verdana" pitchFamily="34" charset="0"/>
              </a:rPr>
              <a:t>对话框编辑器调整</a:t>
            </a:r>
            <a:r>
              <a:rPr kumimoji="0" lang="zh-CN" altLang="en-US" sz="2800" b="1" dirty="0">
                <a:solidFill>
                  <a:srgbClr val="333399"/>
                </a:solidFill>
                <a:latin typeface="Verdana" pitchFamily="34" charset="0"/>
              </a:rPr>
              <a:t>控件的大小和位置：</a:t>
            </a:r>
          </a:p>
        </p:txBody>
      </p:sp>
      <p:sp>
        <p:nvSpPr>
          <p:cNvPr id="342020" name="Rectangle 4"/>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a:solidFill>
                  <a:srgbClr val="0000FF"/>
                </a:solidFill>
                <a:latin typeface="Times New Roman" pitchFamily="18" charset="0"/>
                <a:ea typeface="黑体" pitchFamily="49" charset="-122"/>
              </a:rPr>
              <a:t>控   件</a:t>
            </a:r>
          </a:p>
        </p:txBody>
      </p:sp>
      <p:sp>
        <p:nvSpPr>
          <p:cNvPr id="342021" name="Text Box 5"/>
          <p:cNvSpPr txBox="1">
            <a:spLocks noChangeArrowheads="1"/>
          </p:cNvSpPr>
          <p:nvPr/>
        </p:nvSpPr>
        <p:spPr bwMode="auto">
          <a:xfrm>
            <a:off x="1042988" y="3141663"/>
            <a:ext cx="810101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buClr>
                <a:srgbClr val="FF0000"/>
              </a:buClr>
              <a:buFont typeface="Wingdings" pitchFamily="2" charset="2"/>
              <a:buChar char="§"/>
            </a:pPr>
            <a:r>
              <a:rPr kumimoji="0" lang="en-US" altLang="zh-CN" sz="2800" b="1" dirty="0">
                <a:solidFill>
                  <a:srgbClr val="333399"/>
                </a:solidFill>
                <a:latin typeface="Times New Roman" pitchFamily="18" charset="0"/>
              </a:rPr>
              <a:t> </a:t>
            </a:r>
            <a:r>
              <a:rPr kumimoji="0" lang="zh-CN" altLang="en-US" sz="2800" b="1" dirty="0" smtClean="0">
                <a:solidFill>
                  <a:srgbClr val="333399"/>
                </a:solidFill>
                <a:latin typeface="Times New Roman" pitchFamily="18" charset="0"/>
              </a:rPr>
              <a:t>通过“格式”菜单调整</a:t>
            </a:r>
            <a:r>
              <a:rPr kumimoji="0" lang="zh-CN" altLang="en-US" sz="2800" b="1" dirty="0">
                <a:solidFill>
                  <a:srgbClr val="333399"/>
                </a:solidFill>
                <a:latin typeface="Times New Roman" pitchFamily="18" charset="0"/>
              </a:rPr>
              <a:t>控件的大小和位置：</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17" y="2544223"/>
            <a:ext cx="6419043" cy="45272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818" y="3717032"/>
            <a:ext cx="3133334" cy="3161905"/>
          </a:xfrm>
          <a:prstGeom prst="rect">
            <a:avLst/>
          </a:prstGeom>
        </p:spPr>
      </p:pic>
    </p:spTree>
    <p:extLst>
      <p:ext uri="{BB962C8B-B14F-4D97-AF65-F5344CB8AC3E}">
        <p14:creationId xmlns:p14="http://schemas.microsoft.com/office/powerpoint/2010/main" val="1109578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42021">
                                            <p:txEl>
                                              <p:pRg st="0" end="0"/>
                                            </p:txEl>
                                          </p:spTgt>
                                        </p:tgtEl>
                                        <p:attrNameLst>
                                          <p:attrName>style.visibility</p:attrName>
                                        </p:attrNameLst>
                                      </p:cBhvr>
                                      <p:to>
                                        <p:strVal val="visible"/>
                                      </p:to>
                                    </p:set>
                                    <p:anim calcmode="lin" valueType="num">
                                      <p:cBhvr additive="base">
                                        <p:cTn id="17" dur="500" fill="hold"/>
                                        <p:tgtEl>
                                          <p:spTgt spid="3420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420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advAuto="2000"/>
      <p:bldP spid="342021" grpId="0" build="p" autoUpdateAnimBg="0" advAuto="20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dirty="0" smtClean="0">
                <a:solidFill>
                  <a:srgbClr val="0000FF"/>
                </a:solidFill>
                <a:latin typeface="Times New Roman" pitchFamily="18" charset="0"/>
                <a:ea typeface="黑体" pitchFamily="49" charset="-122"/>
              </a:rPr>
              <a:t>添加事件处理程序</a:t>
            </a:r>
            <a:endParaRPr kumimoji="0" lang="zh-CN" altLang="en-US" dirty="0">
              <a:solidFill>
                <a:srgbClr val="0000FF"/>
              </a:solidFill>
              <a:latin typeface="Times New Roman" pitchFamily="18" charset="0"/>
              <a:ea typeface="黑体" pitchFamily="49" charset="-122"/>
            </a:endParaRPr>
          </a:p>
        </p:txBody>
      </p:sp>
      <p:sp>
        <p:nvSpPr>
          <p:cNvPr id="343044" name="Text Box 4"/>
          <p:cNvSpPr txBox="1">
            <a:spLocks noChangeArrowheads="1"/>
          </p:cNvSpPr>
          <p:nvPr/>
        </p:nvSpPr>
        <p:spPr bwMode="auto">
          <a:xfrm>
            <a:off x="1042988" y="1916113"/>
            <a:ext cx="8101012"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buClr>
                <a:srgbClr val="FF0000"/>
              </a:buClr>
              <a:buFont typeface="Wingdings" pitchFamily="2" charset="2"/>
              <a:buChar char="§"/>
            </a:pPr>
            <a:r>
              <a:rPr kumimoji="0" lang="en-US" altLang="zh-CN" sz="2800" b="1" dirty="0">
                <a:solidFill>
                  <a:srgbClr val="333399"/>
                </a:solidFill>
                <a:latin typeface="Times New Roman" pitchFamily="18" charset="0"/>
              </a:rPr>
              <a:t> </a:t>
            </a:r>
            <a:r>
              <a:rPr kumimoji="0" lang="zh-CN" altLang="en-US" sz="2800" b="1" dirty="0" smtClean="0">
                <a:solidFill>
                  <a:srgbClr val="333399"/>
                </a:solidFill>
                <a:latin typeface="Times New Roman" pitchFamily="18" charset="0"/>
              </a:rPr>
              <a:t>在“退出”按钮上单击鼠标右键：</a:t>
            </a:r>
            <a:endParaRPr kumimoji="0" lang="zh-CN" altLang="en-US" sz="2800" b="1" dirty="0">
              <a:solidFill>
                <a:srgbClr val="333399"/>
              </a:solidFill>
              <a:latin typeface="Times New Roman"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636912"/>
            <a:ext cx="4409524" cy="3676191"/>
          </a:xfrm>
          <a:prstGeom prst="rect">
            <a:avLst/>
          </a:prstGeom>
        </p:spPr>
      </p:pic>
    </p:spTree>
    <p:extLst>
      <p:ext uri="{BB962C8B-B14F-4D97-AF65-F5344CB8AC3E}">
        <p14:creationId xmlns:p14="http://schemas.microsoft.com/office/powerpoint/2010/main" val="2840856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4">
                                            <p:txEl>
                                              <p:pRg st="0" end="0"/>
                                            </p:txEl>
                                          </p:spTgt>
                                        </p:tgtEl>
                                        <p:attrNameLst>
                                          <p:attrName>style.visibility</p:attrName>
                                        </p:attrNameLst>
                                      </p:cBhvr>
                                      <p:to>
                                        <p:strVal val="visible"/>
                                      </p:to>
                                    </p:set>
                                    <p:anim calcmode="lin" valueType="num">
                                      <p:cBhvr additive="base">
                                        <p:cTn id="7" dur="500" fill="hold"/>
                                        <p:tgtEl>
                                          <p:spTgt spid="3430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build="p" autoUpdateAnimBg="0" advAuto="20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ChangeArrowheads="1"/>
          </p:cNvSpPr>
          <p:nvPr/>
        </p:nvSpPr>
        <p:spPr bwMode="auto">
          <a:xfrm>
            <a:off x="1316038" y="998538"/>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dirty="0" smtClean="0">
                <a:solidFill>
                  <a:srgbClr val="0000FF"/>
                </a:solidFill>
                <a:latin typeface="Times New Roman" pitchFamily="18" charset="0"/>
                <a:ea typeface="黑体" pitchFamily="49" charset="-122"/>
              </a:rPr>
              <a:t>添加事件处理程序</a:t>
            </a:r>
            <a:endParaRPr kumimoji="0" lang="zh-CN" altLang="en-US" dirty="0">
              <a:solidFill>
                <a:srgbClr val="0000FF"/>
              </a:solidFill>
              <a:latin typeface="Times New Roman" pitchFamily="18" charset="0"/>
              <a:ea typeface="黑体" pitchFamily="49" charset="-122"/>
            </a:endParaRPr>
          </a:p>
        </p:txBody>
      </p:sp>
      <p:sp>
        <p:nvSpPr>
          <p:cNvPr id="343044" name="Text Box 4"/>
          <p:cNvSpPr txBox="1">
            <a:spLocks noChangeArrowheads="1"/>
          </p:cNvSpPr>
          <p:nvPr/>
        </p:nvSpPr>
        <p:spPr bwMode="auto">
          <a:xfrm>
            <a:off x="1042988" y="1916113"/>
            <a:ext cx="8101012"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buClr>
                <a:srgbClr val="FF0000"/>
              </a:buClr>
              <a:buFont typeface="Wingdings" pitchFamily="2" charset="2"/>
              <a:buChar char="§"/>
            </a:pPr>
            <a:r>
              <a:rPr kumimoji="0" lang="en-US" altLang="zh-CN" sz="2800" b="1" dirty="0">
                <a:solidFill>
                  <a:srgbClr val="333399"/>
                </a:solidFill>
                <a:latin typeface="Times New Roman" pitchFamily="18" charset="0"/>
              </a:rPr>
              <a:t> </a:t>
            </a:r>
            <a:r>
              <a:rPr kumimoji="0" lang="zh-CN" altLang="en-US" sz="2800" b="1" dirty="0" smtClean="0">
                <a:solidFill>
                  <a:srgbClr val="333399"/>
                </a:solidFill>
                <a:latin typeface="Times New Roman" pitchFamily="18" charset="0"/>
              </a:rPr>
              <a:t>在“退出”按钮上单击鼠标右键：</a:t>
            </a:r>
            <a:endParaRPr kumimoji="0" lang="zh-CN" altLang="en-US" sz="2800" b="1" dirty="0">
              <a:solidFill>
                <a:srgbClr val="333399"/>
              </a:solidFill>
              <a:latin typeface="Times New Roman"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476010"/>
            <a:ext cx="5135495" cy="4354900"/>
          </a:xfrm>
          <a:prstGeom prst="rect">
            <a:avLst/>
          </a:prstGeom>
        </p:spPr>
      </p:pic>
    </p:spTree>
    <p:extLst>
      <p:ext uri="{BB962C8B-B14F-4D97-AF65-F5344CB8AC3E}">
        <p14:creationId xmlns:p14="http://schemas.microsoft.com/office/powerpoint/2010/main" val="32895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1184275" y="908050"/>
            <a:ext cx="792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4400">
                <a:solidFill>
                  <a:srgbClr val="0000FF"/>
                </a:solidFill>
                <a:ea typeface="黑体" pitchFamily="49" charset="-122"/>
              </a:rPr>
              <a:t>关闭窗口</a:t>
            </a:r>
          </a:p>
        </p:txBody>
      </p:sp>
      <p:sp>
        <p:nvSpPr>
          <p:cNvPr id="2" name="矩形 1"/>
          <p:cNvSpPr/>
          <p:nvPr/>
        </p:nvSpPr>
        <p:spPr>
          <a:xfrm>
            <a:off x="1043608" y="2780928"/>
            <a:ext cx="7200527" cy="230832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lang="en-US" altLang="zh-CN" b="1" dirty="0">
                <a:solidFill>
                  <a:srgbClr val="000000"/>
                </a:solidFill>
                <a:latin typeface="华文新魏" pitchFamily="2" charset="-122"/>
                <a:ea typeface="华文新魏" pitchFamily="2" charset="-122"/>
              </a:rPr>
              <a:t>void C</a:t>
            </a:r>
            <a:r>
              <a:rPr lang="zh-CN" altLang="en-US" b="1" dirty="0">
                <a:solidFill>
                  <a:srgbClr val="000000"/>
                </a:solidFill>
                <a:latin typeface="华文新魏" pitchFamily="2" charset="-122"/>
                <a:ea typeface="华文新魏" pitchFamily="2" charset="-122"/>
              </a:rPr>
              <a:t>登录</a:t>
            </a:r>
            <a:r>
              <a:rPr lang="en-US" altLang="zh-CN" b="1" dirty="0" err="1">
                <a:solidFill>
                  <a:srgbClr val="000000"/>
                </a:solidFill>
                <a:latin typeface="华文新魏" pitchFamily="2" charset="-122"/>
                <a:ea typeface="华文新魏" pitchFamily="2" charset="-122"/>
              </a:rPr>
              <a:t>Dlg</a:t>
            </a:r>
            <a:r>
              <a:rPr lang="en-US" altLang="zh-CN" b="1" dirty="0">
                <a:solidFill>
                  <a:srgbClr val="000000"/>
                </a:solidFill>
                <a:latin typeface="华文新魏" pitchFamily="2" charset="-122"/>
                <a:ea typeface="华文新魏" pitchFamily="2" charset="-122"/>
              </a:rPr>
              <a:t>::</a:t>
            </a:r>
            <a:r>
              <a:rPr lang="en-US" altLang="zh-CN" b="1" dirty="0" err="1">
                <a:solidFill>
                  <a:srgbClr val="000000"/>
                </a:solidFill>
                <a:latin typeface="华文新魏" pitchFamily="2" charset="-122"/>
                <a:ea typeface="华文新魏" pitchFamily="2" charset="-122"/>
              </a:rPr>
              <a:t>OnBnClickedExitButton</a:t>
            </a:r>
            <a:r>
              <a:rPr lang="en-US" altLang="zh-CN" b="1" dirty="0">
                <a:solidFill>
                  <a:srgbClr val="000000"/>
                </a:solidFill>
                <a:latin typeface="华文新魏" pitchFamily="2" charset="-122"/>
                <a:ea typeface="华文新魏" pitchFamily="2" charset="-122"/>
              </a:rPr>
              <a:t>()</a:t>
            </a:r>
          </a:p>
          <a:p>
            <a:pPr algn="l">
              <a:lnSpc>
                <a:spcPct val="120000"/>
              </a:lnSpc>
            </a:pPr>
            <a:r>
              <a:rPr lang="en-US" altLang="zh-CN" b="1" dirty="0">
                <a:solidFill>
                  <a:srgbClr val="000000"/>
                </a:solidFill>
                <a:latin typeface="华文新魏" pitchFamily="2" charset="-122"/>
                <a:ea typeface="华文新魏" pitchFamily="2" charset="-122"/>
              </a:rPr>
              <a:t>{</a:t>
            </a:r>
          </a:p>
          <a:p>
            <a:pPr algn="l">
              <a:lnSpc>
                <a:spcPct val="120000"/>
              </a:lnSpc>
            </a:pPr>
            <a:r>
              <a:rPr lang="en-US" altLang="zh-CN" b="1" dirty="0" smtClean="0">
                <a:solidFill>
                  <a:srgbClr val="008000"/>
                </a:solidFill>
                <a:latin typeface="华文新魏" pitchFamily="2" charset="-122"/>
                <a:ea typeface="华文新魏" pitchFamily="2" charset="-122"/>
              </a:rPr>
              <a:t>	// </a:t>
            </a:r>
            <a:r>
              <a:rPr lang="en-US" altLang="zh-CN" b="1" dirty="0">
                <a:solidFill>
                  <a:srgbClr val="008000"/>
                </a:solidFill>
                <a:latin typeface="华文新魏" pitchFamily="2" charset="-122"/>
                <a:ea typeface="华文新魏" pitchFamily="2" charset="-122"/>
              </a:rPr>
              <a:t>TODO: </a:t>
            </a:r>
            <a:r>
              <a:rPr lang="zh-CN" altLang="en-US" b="1" dirty="0">
                <a:solidFill>
                  <a:srgbClr val="008000"/>
                </a:solidFill>
                <a:latin typeface="华文新魏" pitchFamily="2" charset="-122"/>
                <a:ea typeface="华文新魏" pitchFamily="2" charset="-122"/>
              </a:rPr>
              <a:t>在此添加控件通知处理程序代码</a:t>
            </a:r>
          </a:p>
          <a:p>
            <a:pPr algn="l">
              <a:lnSpc>
                <a:spcPct val="120000"/>
              </a:lnSpc>
            </a:pPr>
            <a:r>
              <a:rPr lang="en-US" altLang="zh-CN" b="1" dirty="0" smtClean="0">
                <a:solidFill>
                  <a:srgbClr val="000000"/>
                </a:solidFill>
                <a:latin typeface="华文新魏" pitchFamily="2" charset="-122"/>
                <a:ea typeface="华文新魏" pitchFamily="2" charset="-122"/>
              </a:rPr>
              <a:t>	</a:t>
            </a:r>
            <a:r>
              <a:rPr lang="en-US" altLang="zh-CN" b="1" dirty="0" err="1" smtClean="0">
                <a:solidFill>
                  <a:srgbClr val="000000"/>
                </a:solidFill>
                <a:latin typeface="华文新魏" pitchFamily="2" charset="-122"/>
                <a:ea typeface="华文新魏" pitchFamily="2" charset="-122"/>
              </a:rPr>
              <a:t>OnOK</a:t>
            </a:r>
            <a:r>
              <a:rPr lang="en-US" altLang="zh-CN" b="1" dirty="0">
                <a:solidFill>
                  <a:srgbClr val="000000"/>
                </a:solidFill>
                <a:latin typeface="华文新魏" pitchFamily="2" charset="-122"/>
                <a:ea typeface="华文新魏" pitchFamily="2" charset="-122"/>
              </a:rPr>
              <a:t>();</a:t>
            </a:r>
          </a:p>
          <a:p>
            <a:pPr algn="l">
              <a:lnSpc>
                <a:spcPct val="120000"/>
              </a:lnSpc>
            </a:pPr>
            <a:r>
              <a:rPr lang="en-US" altLang="zh-CN" b="1" dirty="0">
                <a:solidFill>
                  <a:srgbClr val="000000"/>
                </a:solidFill>
                <a:latin typeface="华文新魏" pitchFamily="2" charset="-122"/>
                <a:ea typeface="华文新魏" pitchFamily="2" charset="-122"/>
              </a:rPr>
              <a:t>}</a:t>
            </a:r>
          </a:p>
        </p:txBody>
      </p:sp>
    </p:spTree>
    <p:extLst>
      <p:ext uri="{BB962C8B-B14F-4D97-AF65-F5344CB8AC3E}">
        <p14:creationId xmlns:p14="http://schemas.microsoft.com/office/powerpoint/2010/main" val="1265451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1350963" y="981075"/>
            <a:ext cx="77930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a:defRPr kumimoji="1" sz="4400">
                <a:solidFill>
                  <a:schemeClr val="tx2"/>
                </a:solidFill>
                <a:latin typeface="Tahoma" pitchFamily="34" charset="0"/>
                <a:ea typeface="宋体" pitchFamily="2" charset="-122"/>
              </a:defRPr>
            </a:lvl1pPr>
            <a:lvl2pPr algn="l">
              <a:defRPr kumimoji="1" sz="4400">
                <a:solidFill>
                  <a:schemeClr val="tx2"/>
                </a:solidFill>
                <a:latin typeface="Tahoma" pitchFamily="34" charset="0"/>
                <a:ea typeface="宋体" pitchFamily="2" charset="-122"/>
              </a:defRPr>
            </a:lvl2pPr>
            <a:lvl3pPr algn="l">
              <a:defRPr kumimoji="1" sz="4400">
                <a:solidFill>
                  <a:schemeClr val="tx2"/>
                </a:solidFill>
                <a:latin typeface="Tahoma" pitchFamily="34" charset="0"/>
                <a:ea typeface="宋体" pitchFamily="2" charset="-122"/>
              </a:defRPr>
            </a:lvl3pPr>
            <a:lvl4pPr algn="l">
              <a:defRPr kumimoji="1" sz="4400">
                <a:solidFill>
                  <a:schemeClr val="tx2"/>
                </a:solidFill>
                <a:latin typeface="Tahoma" pitchFamily="34" charset="0"/>
                <a:ea typeface="宋体" pitchFamily="2" charset="-122"/>
              </a:defRPr>
            </a:lvl4pPr>
            <a:lvl5pPr algn="l">
              <a:defRPr kumimoji="1" sz="4400">
                <a:solidFill>
                  <a:schemeClr val="tx2"/>
                </a:solidFill>
                <a:latin typeface="Tahoma" pitchFamily="34" charset="0"/>
                <a:ea typeface="宋体" pitchFamily="2" charset="-122"/>
              </a:defRPr>
            </a:lvl5pPr>
            <a:lvl6pPr marL="457200" fontAlgn="base">
              <a:spcBef>
                <a:spcPct val="0"/>
              </a:spcBef>
              <a:spcAft>
                <a:spcPct val="0"/>
              </a:spcAft>
              <a:defRPr kumimoji="1" sz="4400">
                <a:solidFill>
                  <a:schemeClr val="tx2"/>
                </a:solidFill>
                <a:latin typeface="Tahoma" pitchFamily="34" charset="0"/>
                <a:ea typeface="宋体" pitchFamily="2" charset="-122"/>
              </a:defRPr>
            </a:lvl6pPr>
            <a:lvl7pPr marL="914400" fontAlgn="base">
              <a:spcBef>
                <a:spcPct val="0"/>
              </a:spcBef>
              <a:spcAft>
                <a:spcPct val="0"/>
              </a:spcAft>
              <a:defRPr kumimoji="1" sz="4400">
                <a:solidFill>
                  <a:schemeClr val="tx2"/>
                </a:solidFill>
                <a:latin typeface="Tahoma" pitchFamily="34" charset="0"/>
                <a:ea typeface="宋体" pitchFamily="2" charset="-122"/>
              </a:defRPr>
            </a:lvl7pPr>
            <a:lvl8pPr marL="1371600" fontAlgn="base">
              <a:spcBef>
                <a:spcPct val="0"/>
              </a:spcBef>
              <a:spcAft>
                <a:spcPct val="0"/>
              </a:spcAft>
              <a:defRPr kumimoji="1" sz="4400">
                <a:solidFill>
                  <a:schemeClr val="tx2"/>
                </a:solidFill>
                <a:latin typeface="Tahoma" pitchFamily="34" charset="0"/>
                <a:ea typeface="宋体" pitchFamily="2" charset="-122"/>
              </a:defRPr>
            </a:lvl8pPr>
            <a:lvl9pPr marL="1828800" fontAlgn="base">
              <a:spcBef>
                <a:spcPct val="0"/>
              </a:spcBef>
              <a:spcAft>
                <a:spcPct val="0"/>
              </a:spcAft>
              <a:defRPr kumimoji="1" sz="4400">
                <a:solidFill>
                  <a:schemeClr val="tx2"/>
                </a:solidFill>
                <a:latin typeface="Tahoma" pitchFamily="34" charset="0"/>
                <a:ea typeface="宋体" pitchFamily="2" charset="-122"/>
              </a:defRPr>
            </a:lvl9pPr>
          </a:lstStyle>
          <a:p>
            <a:r>
              <a:rPr kumimoji="0" lang="zh-CN" altLang="en-US" dirty="0">
                <a:solidFill>
                  <a:srgbClr val="0000FF"/>
                </a:solidFill>
                <a:latin typeface="Times New Roman" pitchFamily="18" charset="0"/>
                <a:ea typeface="黑体" pitchFamily="49" charset="-122"/>
              </a:rPr>
              <a:t>为编辑框</a:t>
            </a:r>
            <a:r>
              <a:rPr kumimoji="0" lang="zh-CN" altLang="en-US" dirty="0" smtClean="0">
                <a:solidFill>
                  <a:srgbClr val="0000FF"/>
                </a:solidFill>
                <a:latin typeface="Times New Roman" pitchFamily="18" charset="0"/>
                <a:ea typeface="黑体" pitchFamily="49" charset="-122"/>
              </a:rPr>
              <a:t>关联控件变量</a:t>
            </a:r>
            <a:endParaRPr kumimoji="0" lang="zh-CN" altLang="en-US" dirty="0">
              <a:solidFill>
                <a:srgbClr val="0000FF"/>
              </a:solidFill>
              <a:latin typeface="Times New Roman" pitchFamily="18" charset="0"/>
              <a:ea typeface="黑体" pitchFamily="49" charset="-122"/>
            </a:endParaRPr>
          </a:p>
        </p:txBody>
      </p:sp>
      <p:sp>
        <p:nvSpPr>
          <p:cNvPr id="11" name="Text Box 4"/>
          <p:cNvSpPr txBox="1">
            <a:spLocks noChangeArrowheads="1"/>
          </p:cNvSpPr>
          <p:nvPr/>
        </p:nvSpPr>
        <p:spPr bwMode="auto">
          <a:xfrm>
            <a:off x="1042988" y="1916113"/>
            <a:ext cx="810101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buClr>
                <a:srgbClr val="FF0000"/>
              </a:buClr>
              <a:buFont typeface="Wingdings" pitchFamily="2" charset="2"/>
              <a:buChar char="§"/>
            </a:pPr>
            <a:r>
              <a:rPr kumimoji="0" lang="en-US" altLang="zh-CN" sz="2800" b="1" dirty="0">
                <a:solidFill>
                  <a:srgbClr val="333399"/>
                </a:solidFill>
                <a:latin typeface="Times New Roman" pitchFamily="18" charset="0"/>
              </a:rPr>
              <a:t> </a:t>
            </a:r>
            <a:r>
              <a:rPr kumimoji="0" lang="zh-CN" altLang="en-US" sz="2800" b="1" dirty="0" smtClean="0">
                <a:solidFill>
                  <a:srgbClr val="333399"/>
                </a:solidFill>
                <a:latin typeface="Times New Roman" pitchFamily="18" charset="0"/>
              </a:rPr>
              <a:t>在第一个编辑框上单击鼠标右键：</a:t>
            </a:r>
            <a:endParaRPr kumimoji="0" lang="zh-CN" altLang="en-US" sz="2800" b="1" dirty="0">
              <a:solidFill>
                <a:srgbClr val="333399"/>
              </a:solidFill>
              <a:latin typeface="Times New Roman"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3171" y="2584929"/>
            <a:ext cx="4276191" cy="3771429"/>
          </a:xfrm>
          <a:prstGeom prst="rect">
            <a:avLst/>
          </a:prstGeom>
        </p:spPr>
      </p:pic>
      <p:sp>
        <p:nvSpPr>
          <p:cNvPr id="5" name="Rectangle 24"/>
          <p:cNvSpPr>
            <a:spLocks noChangeArrowheads="1"/>
          </p:cNvSpPr>
          <p:nvPr/>
        </p:nvSpPr>
        <p:spPr bwMode="auto">
          <a:xfrm>
            <a:off x="4500563" y="260350"/>
            <a:ext cx="1368425" cy="576263"/>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pPr>
              <a:defRPr/>
            </a:pPr>
            <a:r>
              <a:rPr lang="zh-CN" altLang="en-US" b="1" dirty="0" smtClean="0">
                <a:effectLst>
                  <a:outerShdw blurRad="38100" dist="38100" dir="2700000" algn="tl">
                    <a:srgbClr val="FFFFFF"/>
                  </a:outerShdw>
                </a:effectLst>
                <a:latin typeface="Times New Roman" pitchFamily="18" charset="0"/>
                <a:ea typeface="宋体" pitchFamily="2" charset="-122"/>
              </a:rPr>
              <a:t>编辑框</a:t>
            </a:r>
            <a:endParaRPr lang="zh-CN" altLang="en-US" b="1" dirty="0">
              <a:effectLst>
                <a:outerShdw blurRad="38100" dist="38100" dir="2700000" algn="tl">
                  <a:srgbClr val="FFFFFF"/>
                </a:outerShdw>
              </a:effectLst>
              <a:latin typeface="Times New Roman" pitchFamily="18" charset="0"/>
              <a:ea typeface="宋体" pitchFamily="2" charset="-122"/>
            </a:endParaRPr>
          </a:p>
        </p:txBody>
      </p:sp>
      <p:sp>
        <p:nvSpPr>
          <p:cNvPr id="6" name="Text Box 25"/>
          <p:cNvSpPr txBox="1">
            <a:spLocks noChangeArrowheads="1"/>
          </p:cNvSpPr>
          <p:nvPr/>
        </p:nvSpPr>
        <p:spPr bwMode="auto">
          <a:xfrm>
            <a:off x="7380288" y="333375"/>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dirty="0" smtClean="0">
                <a:effectLst>
                  <a:outerShdw blurRad="38100" dist="38100" dir="2700000" algn="tl">
                    <a:srgbClr val="C0C0C0"/>
                  </a:outerShdw>
                </a:effectLst>
                <a:latin typeface="Times New Roman" pitchFamily="18" charset="0"/>
                <a:ea typeface="宋体" pitchFamily="2" charset="-122"/>
              </a:rPr>
              <a:t>变量</a:t>
            </a:r>
            <a:endParaRPr lang="zh-CN" altLang="en-US" b="1" dirty="0">
              <a:effectLst>
                <a:outerShdw blurRad="38100" dist="38100" dir="2700000" algn="tl">
                  <a:srgbClr val="C0C0C0"/>
                </a:outerShdw>
              </a:effectLst>
              <a:latin typeface="Times New Roman" pitchFamily="18" charset="0"/>
              <a:ea typeface="宋体" pitchFamily="2" charset="-122"/>
            </a:endParaRPr>
          </a:p>
        </p:txBody>
      </p:sp>
      <p:sp>
        <p:nvSpPr>
          <p:cNvPr id="7" name="Line 26"/>
          <p:cNvSpPr>
            <a:spLocks noChangeShapeType="1"/>
          </p:cNvSpPr>
          <p:nvPr/>
        </p:nvSpPr>
        <p:spPr bwMode="auto">
          <a:xfrm>
            <a:off x="5868988" y="549275"/>
            <a:ext cx="15113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7314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6" grpId="0"/>
      <p:bldP spid="7" grpId="0" animBg="1"/>
    </p:bldLst>
  </p:timing>
</p:sld>
</file>

<file path=ppt/theme/theme1.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11214</TotalTime>
  <Words>450</Words>
  <Application>Microsoft Office PowerPoint</Application>
  <PresentationFormat>全屏显示(4:3)</PresentationFormat>
  <Paragraphs>108</Paragraphs>
  <Slides>24</Slides>
  <Notes>3</Notes>
  <HiddenSlides>0</HiddenSlides>
  <MMClips>0</MMClips>
  <ScaleCrop>false</ScaleCrop>
  <HeadingPairs>
    <vt:vector size="4" baseType="variant">
      <vt:variant>
        <vt:lpstr>主题</vt:lpstr>
      </vt:variant>
      <vt:variant>
        <vt:i4>3</vt:i4>
      </vt:variant>
      <vt:variant>
        <vt:lpstr>幻灯片标题</vt:lpstr>
      </vt:variant>
      <vt:variant>
        <vt:i4>24</vt:i4>
      </vt:variant>
    </vt:vector>
  </HeadingPairs>
  <TitlesOfParts>
    <vt:vector size="27" baseType="lpstr">
      <vt:lpstr>3_Blends</vt:lpstr>
      <vt:lpstr>4_Blends</vt:lpstr>
      <vt:lpstr>1_Blends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编辑框（Edit Control）</vt:lpstr>
      <vt:lpstr>练  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ZhangLijing</dc:creator>
  <cp:lastModifiedBy>AutoBVT</cp:lastModifiedBy>
  <cp:revision>407</cp:revision>
  <dcterms:created xsi:type="dcterms:W3CDTF">2001-10-15T01:38:10Z</dcterms:created>
  <dcterms:modified xsi:type="dcterms:W3CDTF">2017-03-15T07:51:31Z</dcterms:modified>
</cp:coreProperties>
</file>