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3"/>
  </p:notesMasterIdLst>
  <p:handoutMasterIdLst>
    <p:handoutMasterId r:id="rId34"/>
  </p:handoutMasterIdLst>
  <p:sldIdLst>
    <p:sldId id="426" r:id="rId2"/>
    <p:sldId id="427" r:id="rId3"/>
    <p:sldId id="428" r:id="rId4"/>
    <p:sldId id="433" r:id="rId5"/>
    <p:sldId id="423" r:id="rId6"/>
    <p:sldId id="402" r:id="rId7"/>
    <p:sldId id="403" r:id="rId8"/>
    <p:sldId id="390" r:id="rId9"/>
    <p:sldId id="391" r:id="rId10"/>
    <p:sldId id="418" r:id="rId11"/>
    <p:sldId id="420" r:id="rId12"/>
    <p:sldId id="404" r:id="rId13"/>
    <p:sldId id="424" r:id="rId14"/>
    <p:sldId id="421" r:id="rId15"/>
    <p:sldId id="429" r:id="rId16"/>
    <p:sldId id="422" r:id="rId17"/>
    <p:sldId id="434" r:id="rId18"/>
    <p:sldId id="388" r:id="rId19"/>
    <p:sldId id="392" r:id="rId20"/>
    <p:sldId id="405" r:id="rId21"/>
    <p:sldId id="406" r:id="rId22"/>
    <p:sldId id="407" r:id="rId23"/>
    <p:sldId id="409" r:id="rId24"/>
    <p:sldId id="425" r:id="rId25"/>
    <p:sldId id="408" r:id="rId26"/>
    <p:sldId id="395" r:id="rId27"/>
    <p:sldId id="393" r:id="rId28"/>
    <p:sldId id="394" r:id="rId29"/>
    <p:sldId id="431" r:id="rId30"/>
    <p:sldId id="430" r:id="rId31"/>
    <p:sldId id="432" r:id="rId3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006600"/>
    <a:srgbClr val="000099"/>
    <a:srgbClr val="FF6600"/>
    <a:srgbClr val="660033"/>
    <a:srgbClr val="99003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74" autoAdjust="0"/>
  </p:normalViewPr>
  <p:slideViewPr>
    <p:cSldViewPr>
      <p:cViewPr>
        <p:scale>
          <a:sx n="75" d="100"/>
          <a:sy n="75" d="100"/>
        </p:scale>
        <p:origin x="-78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BCEAC1E-376B-4592-8E92-D5B90290CA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1325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349871AD-74A9-44F6-8195-780ECC5465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324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EAEFF03-5E15-4EE1-BDF3-4AE0DA83D3D2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7</a:t>
            </a:fld>
            <a:endParaRPr lang="en-US" altLang="zh-CN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err="1" smtClean="0">
                <a:latin typeface="Times New Roman" charset="0"/>
                <a:ea typeface="宋体" charset="-122"/>
              </a:rPr>
              <a:t>widnows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下的所有绘图都是 通过设备上下文进行的，而不是直接对窗口和设备本身进行 </a:t>
            </a:r>
          </a:p>
          <a:p>
            <a:pPr eaLnBrk="1" hangingPunct="1"/>
            <a:r>
              <a:rPr lang="zh-CN" altLang="en-US" dirty="0" smtClean="0">
                <a:latin typeface="Times New Roman" charset="0"/>
                <a:ea typeface="宋体" charset="-122"/>
              </a:rPr>
              <a:t>使用完设备上下文以后，一定要释放设备上下文。</a:t>
            </a:r>
          </a:p>
          <a:p>
            <a:pPr eaLnBrk="1" hangingPunct="1"/>
            <a:r>
              <a:rPr lang="zh-CN" altLang="en-US" dirty="0" smtClean="0">
                <a:latin typeface="Times New Roman" charset="0"/>
                <a:ea typeface="宋体" charset="-122"/>
              </a:rPr>
              <a:t>也可以获取</a:t>
            </a:r>
            <a:r>
              <a:rPr lang="en-US" altLang="zh-CN" dirty="0" err="1" smtClean="0">
                <a:latin typeface="Times New Roman" charset="0"/>
                <a:ea typeface="宋体" charset="-122"/>
              </a:rPr>
              <a:t>CClientDC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，</a:t>
            </a:r>
            <a:r>
              <a:rPr lang="en-US" altLang="zh-CN" dirty="0" err="1" smtClean="0">
                <a:latin typeface="Times New Roman" charset="0"/>
                <a:ea typeface="宋体" charset="-122"/>
              </a:rPr>
              <a:t>CClientDC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 dc(this); </a:t>
            </a:r>
            <a:r>
              <a:rPr lang="en-US" altLang="zh-CN" dirty="0" err="1" smtClean="0">
                <a:latin typeface="Times New Roman" charset="0"/>
                <a:ea typeface="宋体" charset="-122"/>
              </a:rPr>
              <a:t>CClientDC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：（客户区设备上下文）用于客户区的输出，与特定窗口关联，可以让开发者访问目标窗口中客户区，其构造函数中包含了</a:t>
            </a:r>
            <a:r>
              <a:rPr lang="en-US" altLang="zh-CN" dirty="0" err="1" smtClean="0">
                <a:latin typeface="Times New Roman" charset="0"/>
                <a:ea typeface="宋体" charset="-122"/>
              </a:rPr>
              <a:t>GetDC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,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析构函数中包含了</a:t>
            </a:r>
            <a:r>
              <a:rPr lang="en-US" altLang="zh-CN" dirty="0" err="1" smtClean="0">
                <a:latin typeface="Times New Roman" charset="0"/>
                <a:ea typeface="宋体" charset="-122"/>
              </a:rPr>
              <a:t>ReleaseDC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。如果是在</a:t>
            </a:r>
            <a:r>
              <a:rPr lang="en-US" altLang="zh-CN" dirty="0" err="1" smtClean="0">
                <a:latin typeface="Times New Roman" charset="0"/>
                <a:ea typeface="宋体" charset="-122"/>
              </a:rPr>
              <a:t>CScrollView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中使用，还要注意调用</a:t>
            </a:r>
            <a:r>
              <a:rPr lang="en-US" altLang="zh-CN" dirty="0" err="1" smtClean="0">
                <a:latin typeface="Times New Roman" charset="0"/>
                <a:ea typeface="宋体" charset="-122"/>
              </a:rPr>
              <a:t>OnPrepareDC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(&amp;dc)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调整设备上下文的坐标。这时就不需要释放的操作了。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806C299-938F-4007-9D74-8351E7C22FCB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26</a:t>
            </a:fld>
            <a:endParaRPr lang="en-US" altLang="zh-CN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charset="0"/>
                <a:ea typeface="宋体" charset="-122"/>
              </a:rPr>
              <a:t>前面的参数是目标，后面的参数是源</a:t>
            </a:r>
          </a:p>
          <a:p>
            <a:pPr eaLnBrk="1" hangingPunct="1"/>
            <a:r>
              <a:rPr lang="zh-CN" altLang="en-US" smtClean="0">
                <a:latin typeface="Times New Roman" charset="0"/>
                <a:ea typeface="宋体" charset="-122"/>
              </a:rPr>
              <a:t>复制时需要用到位图的大小和屏幕大小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19D1CAC-6ED0-405B-94DA-6C7C1F53D05F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27</a:t>
            </a:fld>
            <a:endParaRPr lang="en-US" altLang="zh-CN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charset="0"/>
                <a:ea typeface="宋体" charset="-122"/>
              </a:rPr>
              <a:t>当视图类基类是</a:t>
            </a:r>
            <a:r>
              <a:rPr lang="en-US" altLang="zh-CN" smtClean="0">
                <a:latin typeface="Times New Roman" charset="0"/>
                <a:ea typeface="宋体" charset="-122"/>
              </a:rPr>
              <a:t>CEditView</a:t>
            </a:r>
            <a:r>
              <a:rPr lang="zh-CN" altLang="en-US" smtClean="0">
                <a:latin typeface="Times New Roman" charset="0"/>
                <a:ea typeface="宋体" charset="-122"/>
              </a:rPr>
              <a:t>时在</a:t>
            </a:r>
            <a:r>
              <a:rPr lang="en-US" altLang="zh-CN" smtClean="0">
                <a:latin typeface="Times New Roman" charset="0"/>
                <a:ea typeface="宋体" charset="-122"/>
              </a:rPr>
              <a:t>OnDraw</a:t>
            </a:r>
            <a:r>
              <a:rPr lang="zh-CN" altLang="en-US" smtClean="0">
                <a:latin typeface="Times New Roman" charset="0"/>
                <a:ea typeface="宋体" charset="-122"/>
              </a:rPr>
              <a:t>函数中画背景图不管事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BA2048A-A864-4096-BE8B-D3B1EE9E53A5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28</a:t>
            </a:fld>
            <a:endParaRPr lang="en-US" altLang="zh-CN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zh-CN" b="1" smtClean="0">
                <a:latin typeface="Times New Roman" charset="0"/>
                <a:ea typeface="宋体" charset="-122"/>
              </a:rPr>
              <a:t>pDC-&gt;</a:t>
            </a:r>
            <a:r>
              <a:rPr lang="en-US" altLang="zh-CN" b="1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BitBlt</a:t>
            </a:r>
            <a:r>
              <a:rPr lang="en-US" altLang="zh-CN" b="1" smtClean="0">
                <a:latin typeface="Times New Roman" charset="0"/>
                <a:ea typeface="宋体" charset="-122"/>
              </a:rPr>
              <a:t>(0, 0, rcClient.Width( ), rcClient.Height( ), &amp;MemDC, 0, 0, SRCCOPY);</a:t>
            </a:r>
            <a:endParaRPr lang="en-US" altLang="zh-CN" smtClean="0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BA2048A-A864-4096-BE8B-D3B1EE9E53A5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29</a:t>
            </a:fld>
            <a:endParaRPr lang="en-US" altLang="zh-CN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zh-CN" b="1" smtClean="0">
                <a:latin typeface="Times New Roman" charset="0"/>
                <a:ea typeface="宋体" charset="-122"/>
              </a:rPr>
              <a:t>pDC-&gt;</a:t>
            </a:r>
            <a:r>
              <a:rPr lang="en-US" altLang="zh-CN" b="1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BitBlt</a:t>
            </a:r>
            <a:r>
              <a:rPr lang="en-US" altLang="zh-CN" b="1" smtClean="0">
                <a:latin typeface="Times New Roman" charset="0"/>
                <a:ea typeface="宋体" charset="-122"/>
              </a:rPr>
              <a:t>(0, 0, rcClient.Width( ), rcClient.Height( ), &amp;MemDC, 0, 0, SRCCOPY);</a:t>
            </a:r>
            <a:endParaRPr lang="en-US" altLang="zh-CN" smtClean="0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CDC</a:t>
            </a:r>
            <a:r>
              <a:rPr lang="zh-CN" altLang="en-US" dirty="0" smtClean="0"/>
              <a:t>类提供了用户可能需要的几乎所有东西，所以这个类的成员函数很多，大大超过了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871AD-74A9-44F6-8195-780ECC5465F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3123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36540EA-C487-4066-93D3-BE9CC6F7EEFF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9</a:t>
            </a:fld>
            <a:endParaRPr lang="en-US" altLang="zh-CN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err="1" smtClean="0">
                <a:latin typeface="Times New Roman" charset="0"/>
                <a:ea typeface="宋体" charset="-122"/>
              </a:rPr>
              <a:t>SetBkMode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：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OPAQUE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、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TRANSPARENT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5096C63-EC0E-41DF-8F5E-FE597F5E8098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12</a:t>
            </a:fld>
            <a:endParaRPr lang="en-US" altLang="zh-CN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charset="0"/>
                <a:ea typeface="宋体" charset="-122"/>
              </a:rPr>
              <a:t>Invalidate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函数的作用是使整个窗口客户区无效。窗口的客户区无效意味着需要重绘，例如，如果一个被其它窗口遮住的窗口变成了前台窗口，那么原来被遮住的部分就是无效的，需要重绘。修改窗口大小也需要重绘。这时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Windows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会在应用程序的消息队列中放置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WM_PAINT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消息。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MFC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为窗口类提供了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WM_PAINT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的消息处理函数 </a:t>
            </a:r>
            <a:r>
              <a:rPr lang="en-US" altLang="zh-CN" dirty="0" err="1" smtClean="0">
                <a:latin typeface="Times New Roman" charset="0"/>
                <a:ea typeface="宋体" charset="-122"/>
              </a:rPr>
              <a:t>OnPaint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，</a:t>
            </a:r>
            <a:r>
              <a:rPr lang="en-US" altLang="zh-CN" dirty="0" err="1" smtClean="0">
                <a:latin typeface="Times New Roman" charset="0"/>
                <a:ea typeface="宋体" charset="-122"/>
              </a:rPr>
              <a:t>OnPaint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负责重绘窗口。视图类有一些例外，在视图类的</a:t>
            </a:r>
            <a:r>
              <a:rPr lang="en-US" altLang="zh-CN" dirty="0" err="1" smtClean="0">
                <a:latin typeface="Times New Roman" charset="0"/>
                <a:ea typeface="宋体" charset="-122"/>
              </a:rPr>
              <a:t>OnPaint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函数中调用了</a:t>
            </a:r>
            <a:r>
              <a:rPr lang="en-US" altLang="zh-CN" dirty="0" err="1" smtClean="0">
                <a:latin typeface="Times New Roman" charset="0"/>
                <a:ea typeface="宋体" charset="-122"/>
              </a:rPr>
              <a:t>OnDraw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函数，实际的重绘工作由</a:t>
            </a:r>
            <a:r>
              <a:rPr lang="en-US" altLang="zh-CN" dirty="0" err="1" smtClean="0">
                <a:latin typeface="Times New Roman" charset="0"/>
                <a:ea typeface="宋体" charset="-122"/>
              </a:rPr>
              <a:t>OnDraw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 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来完成。参数</a:t>
            </a:r>
            <a:r>
              <a:rPr lang="en-US" altLang="zh-CN" dirty="0" err="1" smtClean="0">
                <a:latin typeface="Times New Roman" charset="0"/>
                <a:ea typeface="宋体" charset="-122"/>
              </a:rPr>
              <a:t>bErase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为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TRUE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时，重绘区域内的背景将被擦除，否则，背景将保持不变。</a:t>
            </a:r>
          </a:p>
          <a:p>
            <a:pPr eaLnBrk="1" hangingPunct="1"/>
            <a:r>
              <a:rPr lang="zh-CN" altLang="en-US" dirty="0" smtClean="0">
                <a:latin typeface="Times New Roman" charset="0"/>
                <a:ea typeface="宋体" charset="-122"/>
              </a:rPr>
              <a:t>它和 </a:t>
            </a:r>
            <a:r>
              <a:rPr lang="en-US" altLang="zh-CN" dirty="0" err="1" smtClean="0">
                <a:latin typeface="Times New Roman" charset="0"/>
                <a:ea typeface="宋体" charset="-122"/>
              </a:rPr>
              <a:t>UpdateWindow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( )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区别在于：</a:t>
            </a:r>
          </a:p>
          <a:p>
            <a:pPr eaLnBrk="1" hangingPunct="1"/>
            <a:r>
              <a:rPr lang="en-US" altLang="zh-CN" dirty="0" err="1" smtClean="0">
                <a:latin typeface="Times New Roman" charset="0"/>
                <a:ea typeface="宋体" charset="-122"/>
              </a:rPr>
              <a:t>UpdateWindow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( )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的作用是使窗口立即重绘。调用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Invalidate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等函数后窗口不会立即重绘，这是由于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WM_PAINT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消息的优先级很低，它需要等消息队列中的其它消息发送完后才能被处理。调用</a:t>
            </a:r>
            <a:r>
              <a:rPr lang="en-US" altLang="zh-CN" dirty="0" err="1" smtClean="0">
                <a:latin typeface="Times New Roman" charset="0"/>
                <a:ea typeface="宋体" charset="-122"/>
              </a:rPr>
              <a:t>UpdateWindow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函数可使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WM_PAINT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被直接发送到目标窗口，从而导致窗口立即重绘。</a:t>
            </a:r>
          </a:p>
          <a:p>
            <a:pPr eaLnBrk="1" hangingPunct="1"/>
            <a:r>
              <a:rPr lang="en-US" altLang="zh-CN" dirty="0" err="1" smtClean="0">
                <a:latin typeface="Times New Roman" charset="0"/>
                <a:ea typeface="宋体" charset="-122"/>
              </a:rPr>
              <a:t>UpdateWindow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 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函数通过发送重绘消息 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WM_PAINT 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给目标窗体来更新目标窗体客户区的无效区域。如果那个窗体的无效区域没有，就不发送重绘消息 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WM_PAINT 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了 。注意了，这个 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API 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函数是直接发送消息 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WM_PAINT 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给目标窗体的，没有进入过消息队列。</a:t>
            </a:r>
          </a:p>
          <a:p>
            <a:pPr eaLnBrk="1" hangingPunct="1"/>
            <a:endParaRPr lang="zh-CN" altLang="en-US" dirty="0" smtClean="0">
              <a:latin typeface="Times New Roman" charset="0"/>
              <a:ea typeface="宋体" charset="-122"/>
            </a:endParaRPr>
          </a:p>
          <a:p>
            <a:pPr eaLnBrk="1" hangingPunct="1"/>
            <a:endParaRPr lang="en-US" altLang="zh-CN" dirty="0" smtClean="0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_T("")</a:t>
            </a:r>
            <a:r>
              <a:rPr lang="zh-CN" altLang="en-US" dirty="0" smtClean="0"/>
              <a:t>是一个宏，定义于</a:t>
            </a:r>
            <a:r>
              <a:rPr lang="en-US" altLang="zh-CN" dirty="0" err="1" smtClean="0"/>
              <a:t>tchar.h</a:t>
            </a:r>
            <a:r>
              <a:rPr lang="zh-CN" altLang="en-US" dirty="0" smtClean="0"/>
              <a:t>文件中。作用是将字符串转换为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编码。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871AD-74A9-44F6-8195-780ECC5465F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8828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 smtClean="0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1200" b="1" dirty="0" smtClean="0"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sz="1200" b="1" dirty="0" err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SetBkMode</a:t>
            </a:r>
            <a:r>
              <a:rPr lang="en-US" altLang="zh-CN" sz="1200" b="1" dirty="0" smtClean="0">
                <a:latin typeface="华文新魏" pitchFamily="2" charset="-122"/>
                <a:ea typeface="华文新魏" pitchFamily="2" charset="-122"/>
              </a:rPr>
              <a:t>(TRANSPARENT);  </a:t>
            </a:r>
            <a:r>
              <a:rPr lang="en-US" altLang="zh-CN" sz="1200" b="1" dirty="0" smtClean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1200" b="1" dirty="0" smtClean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透明背景</a:t>
            </a:r>
            <a:endParaRPr lang="en-US" altLang="zh-CN" sz="1200" b="1" dirty="0" smtClean="0">
              <a:solidFill>
                <a:srgbClr val="008000"/>
              </a:solidFill>
              <a:latin typeface="华文新魏" pitchFamily="2" charset="-122"/>
              <a:ea typeface="华文新魏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设置背景为黑色：</a:t>
            </a:r>
            <a:endParaRPr lang="en-US" altLang="zh-CN" sz="1200" b="1" dirty="0" smtClean="0">
              <a:solidFill>
                <a:srgbClr val="008000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CRect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rect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;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GetClientRect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rect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);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pDC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-&gt;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FillSolidRect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rect,RGB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(0,0,0));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dirty="0" smtClean="0">
              <a:solidFill>
                <a:srgbClr val="008000"/>
              </a:solidFill>
              <a:latin typeface="华文新魏" pitchFamily="2" charset="-122"/>
              <a:ea typeface="华文新魏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871AD-74A9-44F6-8195-780ECC5465F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0214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6824509-1A72-4E92-9135-B130F5F2E7C2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20</a:t>
            </a:fld>
            <a:endParaRPr lang="en-US" altLang="zh-CN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charset="0"/>
                <a:ea typeface="宋体" charset="-122"/>
              </a:rPr>
              <a:t>高度和宽度为</a:t>
            </a:r>
            <a:r>
              <a:rPr lang="en-US" altLang="zh-CN" smtClean="0">
                <a:latin typeface="Times New Roman" charset="0"/>
                <a:ea typeface="宋体" charset="-122"/>
              </a:rPr>
              <a:t>0</a:t>
            </a:r>
            <a:r>
              <a:rPr lang="zh-CN" altLang="en-US" smtClean="0">
                <a:latin typeface="Times New Roman" charset="0"/>
                <a:ea typeface="宋体" charset="-122"/>
              </a:rPr>
              <a:t>，默认合适大小；</a:t>
            </a:r>
          </a:p>
          <a:p>
            <a:pPr eaLnBrk="1" hangingPunct="1"/>
            <a:r>
              <a:rPr lang="zh-CN" altLang="en-US" smtClean="0">
                <a:latin typeface="Times New Roman" charset="0"/>
                <a:ea typeface="宋体" charset="-122"/>
              </a:rPr>
              <a:t>高度非零，宽度为</a:t>
            </a:r>
            <a:r>
              <a:rPr lang="en-US" altLang="zh-CN" smtClean="0">
                <a:latin typeface="Times New Roman" charset="0"/>
                <a:ea typeface="宋体" charset="-122"/>
              </a:rPr>
              <a:t>0</a:t>
            </a:r>
            <a:r>
              <a:rPr lang="zh-CN" altLang="en-US" smtClean="0">
                <a:latin typeface="Times New Roman" charset="0"/>
                <a:ea typeface="宋体" charset="-122"/>
              </a:rPr>
              <a:t>，宽度和高度成合适比例</a:t>
            </a:r>
          </a:p>
          <a:p>
            <a:pPr eaLnBrk="1" hangingPunct="1"/>
            <a:r>
              <a:rPr lang="en-US" altLang="zh-CN" smtClean="0">
                <a:latin typeface="Times New Roman" charset="0"/>
                <a:ea typeface="宋体" charset="-122"/>
              </a:rPr>
              <a:t>FW_THIN  FW_LIGHT FW_BOLD FW_BLACK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9DB4857-7B3C-4A1C-A5DC-8B4714CC2474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22</a:t>
            </a:fld>
            <a:endParaRPr lang="en-US" altLang="zh-CN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charset="0"/>
                <a:ea typeface="宋体" charset="-122"/>
              </a:rPr>
              <a:t>PS_SOLID</a:t>
            </a:r>
            <a:r>
              <a:rPr lang="zh-CN" altLang="en-US" smtClean="0">
                <a:latin typeface="Times New Roman" charset="0"/>
                <a:ea typeface="宋体" charset="-122"/>
              </a:rPr>
              <a:t>：实线</a:t>
            </a:r>
          </a:p>
          <a:p>
            <a:pPr eaLnBrk="1" hangingPunct="1"/>
            <a:r>
              <a:rPr lang="en-US" altLang="zh-CN" smtClean="0">
                <a:latin typeface="Times New Roman" charset="0"/>
                <a:ea typeface="宋体" charset="-122"/>
              </a:rPr>
              <a:t>PS_DASH</a:t>
            </a:r>
            <a:r>
              <a:rPr lang="zh-CN" altLang="en-US" smtClean="0">
                <a:latin typeface="Times New Roman" charset="0"/>
                <a:ea typeface="宋体" charset="-122"/>
              </a:rPr>
              <a:t>：虚线画笔 宽度等于</a:t>
            </a:r>
            <a:r>
              <a:rPr lang="en-US" altLang="zh-CN" smtClean="0">
                <a:latin typeface="Times New Roman" charset="0"/>
                <a:ea typeface="宋体" charset="-122"/>
              </a:rPr>
              <a:t>1</a:t>
            </a:r>
            <a:r>
              <a:rPr lang="zh-CN" altLang="en-US" smtClean="0">
                <a:latin typeface="Times New Roman" charset="0"/>
                <a:ea typeface="宋体" charset="-122"/>
              </a:rPr>
              <a:t>个设备单位或更小时才有效</a:t>
            </a:r>
          </a:p>
          <a:p>
            <a:pPr eaLnBrk="1" hangingPunct="1"/>
            <a:r>
              <a:rPr lang="en-US" altLang="zh-CN" smtClean="0">
                <a:latin typeface="Times New Roman" charset="0"/>
                <a:ea typeface="宋体" charset="-122"/>
              </a:rPr>
              <a:t>PS_DOT</a:t>
            </a:r>
            <a:r>
              <a:rPr lang="zh-CN" altLang="en-US" smtClean="0">
                <a:latin typeface="Times New Roman" charset="0"/>
                <a:ea typeface="宋体" charset="-122"/>
              </a:rPr>
              <a:t>：点线画笔宽 度等于</a:t>
            </a:r>
            <a:r>
              <a:rPr lang="en-US" altLang="zh-CN" smtClean="0">
                <a:latin typeface="Times New Roman" charset="0"/>
                <a:ea typeface="宋体" charset="-122"/>
              </a:rPr>
              <a:t>1</a:t>
            </a:r>
            <a:r>
              <a:rPr lang="zh-CN" altLang="en-US" smtClean="0">
                <a:latin typeface="Times New Roman" charset="0"/>
                <a:ea typeface="宋体" charset="-122"/>
              </a:rPr>
              <a:t>个设备单位或更小时才有效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1490B5D-9BA4-46F4-B057-126A0B389C86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25</a:t>
            </a:fld>
            <a:endParaRPr lang="en-US" altLang="zh-CN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charset="0"/>
                <a:ea typeface="宋体" charset="-122"/>
              </a:rPr>
              <a:t>内存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DC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相当于屏幕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DC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的一个副本，先在内存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DC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上画，再整个复制到屏幕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DC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，屏幕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DC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和屏幕相连，在屏幕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DC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上画了，也就在屏幕上画了。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40" name="Rectangle 36"/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42" name="Rectangle 38"/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43" name="Rectangle 39"/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44" name="Rectangle 40"/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45" name="Rectangle 41"/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46" name="Rectangle 42"/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47" name="Rectangle 43"/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48" name="Rectangle 44"/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52" name="Rectangle 48"/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53" name="Rectangle 49"/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54" name="Rectangle 50"/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55" name="Rectangle 51"/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57" name="Rectangle 53"/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58" name="Rectangle 54"/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60" name="Rectangle 56"/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61" name="Rectangle 57"/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62" name="Rectangle 58"/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63" name="Rectangle 59"/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64" name="Rectangle 60"/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65" name="Rectangle 61"/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66" name="Rectangle 62"/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67" name="Rectangle 63"/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6" name="Rectangle 64"/>
            <p:cNvSpPr>
              <a:spLocks noChangeArrowheads="1"/>
            </p:cNvSpPr>
            <p:nvPr userDrawn="1"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7" name="Rectangle 65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zh-CN" smtClean="0">
              <a:latin typeface="Verdana" pitchFamily="34" charset="0"/>
            </a:endParaRPr>
          </a:p>
        </p:txBody>
      </p:sp>
      <p:sp>
        <p:nvSpPr>
          <p:cNvPr id="59459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766888"/>
            <a:ext cx="7678737" cy="7620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9460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4F344-40BD-49DA-A4A4-7B4BE31CE8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832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F0646-F84F-4098-8EC3-897F94CB23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761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4525" y="862013"/>
            <a:ext cx="2039938" cy="52339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71538" y="862013"/>
            <a:ext cx="5970587" cy="52339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91595-2575-4D65-B40C-03CB5B2D36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04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6570F-B4C7-4E35-A563-E8EC400794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851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58E84-2D11-437A-82E7-F5B080578C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458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6A2C7-7F17-4216-94F7-FB76174A03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57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D61C3-9660-416D-B199-3668E9F6AD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253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8EABE-C19F-42EE-8FDA-207F87A601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370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0E31B-388D-4466-A8E0-FACB90FCF2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58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0AA47-B362-4103-B062-6A129FEEFA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849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C0494-C64A-415D-A64E-29FC4FE16C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23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-9525"/>
            <a:ext cx="9147175" cy="6867525"/>
            <a:chOff x="0" y="0"/>
            <a:chExt cx="5762" cy="4326"/>
          </a:xfrm>
        </p:grpSpPr>
        <p:sp>
          <p:nvSpPr>
            <p:cNvPr id="1035" name="Rectangle 3"/>
            <p:cNvSpPr>
              <a:spLocks noChangeArrowheads="1"/>
            </p:cNvSpPr>
            <p:nvPr userDrawn="1"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6" name="Rectangle 4"/>
            <p:cNvSpPr>
              <a:spLocks noChangeArrowheads="1"/>
            </p:cNvSpPr>
            <p:nvPr userDrawn="1"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7" name="Rectangle 5"/>
            <p:cNvSpPr>
              <a:spLocks noChangeArrowheads="1"/>
            </p:cNvSpPr>
            <p:nvPr userDrawn="1"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8" name="Rectangle 6"/>
            <p:cNvSpPr>
              <a:spLocks noChangeArrowheads="1"/>
            </p:cNvSpPr>
            <p:nvPr userDrawn="1"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9" name="Rectangle 7"/>
            <p:cNvSpPr>
              <a:spLocks noChangeArrowheads="1"/>
            </p:cNvSpPr>
            <p:nvPr userDrawn="1"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0" name="Rectangle 8"/>
            <p:cNvSpPr>
              <a:spLocks noChangeArrowheads="1"/>
            </p:cNvSpPr>
            <p:nvPr userDrawn="1"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1" name="Rectangle 9"/>
            <p:cNvSpPr>
              <a:spLocks noChangeArrowheads="1"/>
            </p:cNvSpPr>
            <p:nvPr userDrawn="1"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3" name="Rectangle 21"/>
            <p:cNvSpPr>
              <a:spLocks noChangeArrowheads="1"/>
            </p:cNvSpPr>
            <p:nvPr userDrawn="1"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4" name="Rectangle 22"/>
            <p:cNvSpPr>
              <a:spLocks noChangeArrowheads="1"/>
            </p:cNvSpPr>
            <p:nvPr userDrawn="1"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5" name="Rectangle 23"/>
            <p:cNvSpPr>
              <a:spLocks noChangeArrowheads="1"/>
            </p:cNvSpPr>
            <p:nvPr userDrawn="1"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6" name="Rectangle 24"/>
            <p:cNvSpPr>
              <a:spLocks noChangeArrowheads="1"/>
            </p:cNvSpPr>
            <p:nvPr userDrawn="1"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7" name="Rectangle 25"/>
            <p:cNvSpPr>
              <a:spLocks noChangeArrowheads="1"/>
            </p:cNvSpPr>
            <p:nvPr userDrawn="1"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8" name="Rectangle 26"/>
            <p:cNvSpPr>
              <a:spLocks noChangeArrowheads="1"/>
            </p:cNvSpPr>
            <p:nvPr userDrawn="1"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9" name="Rectangle 27"/>
            <p:cNvSpPr>
              <a:spLocks noChangeArrowheads="1"/>
            </p:cNvSpPr>
            <p:nvPr userDrawn="1"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0" name="Rectangle 28"/>
            <p:cNvSpPr>
              <a:spLocks noChangeArrowheads="1"/>
            </p:cNvSpPr>
            <p:nvPr userDrawn="1"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1" name="Rectangle 29"/>
            <p:cNvSpPr>
              <a:spLocks noChangeArrowheads="1"/>
            </p:cNvSpPr>
            <p:nvPr userDrawn="1"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2" name="Rectangle 30"/>
            <p:cNvSpPr>
              <a:spLocks noChangeArrowheads="1"/>
            </p:cNvSpPr>
            <p:nvPr userDrawn="1"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3" name="Rectangle 31"/>
            <p:cNvSpPr>
              <a:spLocks noChangeArrowheads="1"/>
            </p:cNvSpPr>
            <p:nvPr userDrawn="1"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4" name="Rectangle 32"/>
            <p:cNvSpPr>
              <a:spLocks noChangeArrowheads="1"/>
            </p:cNvSpPr>
            <p:nvPr userDrawn="1"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5" name="Rectangle 33"/>
            <p:cNvSpPr>
              <a:spLocks noChangeArrowheads="1"/>
            </p:cNvSpPr>
            <p:nvPr userDrawn="1"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6" name="Rectangle 34"/>
            <p:cNvSpPr>
              <a:spLocks noChangeArrowheads="1"/>
            </p:cNvSpPr>
            <p:nvPr userDrawn="1"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7" name="Rectangle 35"/>
            <p:cNvSpPr>
              <a:spLocks noChangeArrowheads="1"/>
            </p:cNvSpPr>
            <p:nvPr userDrawn="1"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8" name="Rectangle 36"/>
            <p:cNvSpPr>
              <a:spLocks noChangeArrowheads="1"/>
            </p:cNvSpPr>
            <p:nvPr userDrawn="1"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9" name="Rectangle 37"/>
            <p:cNvSpPr>
              <a:spLocks noChangeArrowheads="1"/>
            </p:cNvSpPr>
            <p:nvPr userDrawn="1"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70" name="Rectangle 38"/>
            <p:cNvSpPr>
              <a:spLocks noChangeArrowheads="1"/>
            </p:cNvSpPr>
            <p:nvPr userDrawn="1"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71" name="Rectangle 39"/>
            <p:cNvSpPr>
              <a:spLocks noChangeArrowheads="1"/>
            </p:cNvSpPr>
            <p:nvPr userDrawn="1"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72" name="Rectangle 40"/>
            <p:cNvSpPr>
              <a:spLocks noChangeArrowheads="1"/>
            </p:cNvSpPr>
            <p:nvPr userDrawn="1"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73" name="Rectangle 41"/>
            <p:cNvSpPr>
              <a:spLocks noChangeArrowheads="1"/>
            </p:cNvSpPr>
            <p:nvPr userDrawn="1"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74" name="Rectangle 42"/>
            <p:cNvSpPr>
              <a:spLocks noChangeArrowheads="1"/>
            </p:cNvSpPr>
            <p:nvPr userDrawn="1"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75" name="Rectangle 43"/>
            <p:cNvSpPr>
              <a:spLocks noChangeArrowheads="1"/>
            </p:cNvSpPr>
            <p:nvPr userDrawn="1"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76" name="Rectangle 44"/>
            <p:cNvSpPr>
              <a:spLocks noChangeArrowheads="1"/>
            </p:cNvSpPr>
            <p:nvPr userDrawn="1"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77" name="Rectangle 45"/>
            <p:cNvSpPr>
              <a:spLocks noChangeArrowheads="1"/>
            </p:cNvSpPr>
            <p:nvPr userDrawn="1"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78" name="Rectangle 46"/>
            <p:cNvSpPr>
              <a:spLocks noChangeArrowheads="1"/>
            </p:cNvSpPr>
            <p:nvPr userDrawn="1"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79" name="Rectangle 47"/>
            <p:cNvSpPr>
              <a:spLocks noChangeArrowheads="1"/>
            </p:cNvSpPr>
            <p:nvPr userDrawn="1"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80" name="Rectangle 48"/>
            <p:cNvSpPr>
              <a:spLocks noChangeArrowheads="1"/>
            </p:cNvSpPr>
            <p:nvPr userDrawn="1"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81" name="Rectangle 49"/>
            <p:cNvSpPr>
              <a:spLocks noChangeArrowheads="1"/>
            </p:cNvSpPr>
            <p:nvPr userDrawn="1"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82" name="Rectangle 50"/>
            <p:cNvSpPr>
              <a:spLocks noChangeArrowheads="1"/>
            </p:cNvSpPr>
            <p:nvPr userDrawn="1"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83" name="Rectangle 51"/>
            <p:cNvSpPr>
              <a:spLocks noChangeArrowheads="1"/>
            </p:cNvSpPr>
            <p:nvPr userDrawn="1"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84" name="Rectangle 52"/>
            <p:cNvSpPr>
              <a:spLocks noChangeArrowheads="1"/>
            </p:cNvSpPr>
            <p:nvPr userDrawn="1"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85" name="Rectangle 53"/>
            <p:cNvSpPr>
              <a:spLocks noChangeArrowheads="1"/>
            </p:cNvSpPr>
            <p:nvPr userDrawn="1"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86" name="Rectangle 54"/>
            <p:cNvSpPr>
              <a:spLocks noChangeArrowheads="1"/>
            </p:cNvSpPr>
            <p:nvPr userDrawn="1"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87" name="Rectangle 55"/>
            <p:cNvSpPr>
              <a:spLocks noChangeArrowheads="1"/>
            </p:cNvSpPr>
            <p:nvPr userDrawn="1"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88" name="Rectangle 56"/>
            <p:cNvSpPr>
              <a:spLocks noChangeArrowheads="1"/>
            </p:cNvSpPr>
            <p:nvPr userDrawn="1"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89" name="Rectangle 57"/>
            <p:cNvSpPr>
              <a:spLocks noChangeArrowheads="1"/>
            </p:cNvSpPr>
            <p:nvPr userDrawn="1"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90" name="Rectangle 58"/>
            <p:cNvSpPr>
              <a:spLocks noChangeArrowheads="1"/>
            </p:cNvSpPr>
            <p:nvPr userDrawn="1"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91" name="Rectangle 59"/>
            <p:cNvSpPr>
              <a:spLocks noChangeArrowheads="1"/>
            </p:cNvSpPr>
            <p:nvPr userDrawn="1"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92" name="Rectangle 60"/>
            <p:cNvSpPr>
              <a:spLocks noChangeArrowheads="1"/>
            </p:cNvSpPr>
            <p:nvPr userDrawn="1"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93" name="Rectangle 61"/>
            <p:cNvSpPr>
              <a:spLocks noChangeArrowheads="1"/>
            </p:cNvSpPr>
            <p:nvPr userDrawn="1"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94" name="Rectangle 62"/>
            <p:cNvSpPr>
              <a:spLocks noChangeArrowheads="1"/>
            </p:cNvSpPr>
            <p:nvPr userDrawn="1"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95" name="Rectangle 63"/>
            <p:cNvSpPr>
              <a:spLocks noChangeArrowheads="1"/>
            </p:cNvSpPr>
            <p:nvPr userDrawn="1"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96" name="Rectangle 64"/>
            <p:cNvSpPr>
              <a:spLocks noChangeArrowheads="1"/>
            </p:cNvSpPr>
            <p:nvPr userDrawn="1"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871538" y="862013"/>
            <a:ext cx="8162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1905000"/>
            <a:ext cx="811053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8435" name="Rectangle 6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436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437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1F25B5B9-189F-40E8-A04E-8D866EB5FB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8438" name="WordArt 70"/>
          <p:cNvSpPr>
            <a:spLocks noChangeArrowheads="1" noChangeShapeType="1" noTextEdit="1"/>
          </p:cNvSpPr>
          <p:nvPr/>
        </p:nvSpPr>
        <p:spPr bwMode="auto">
          <a:xfrm rot="5400000">
            <a:off x="-1392237" y="3573462"/>
            <a:ext cx="3455988" cy="576263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>
              <a:defRPr/>
            </a:pPr>
            <a:r>
              <a:rPr lang="en-US" altLang="zh-CN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162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VC++</a:t>
            </a:r>
            <a:r>
              <a:rPr lang="zh-CN" alt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162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程序设计</a:t>
            </a:r>
          </a:p>
        </p:txBody>
      </p:sp>
      <p:pic>
        <p:nvPicPr>
          <p:cNvPr id="1033" name="Picture 7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0" t="96883" r="53999" b="1009"/>
          <a:stretch>
            <a:fillRect/>
          </a:stretch>
        </p:blipFill>
        <p:spPr bwMode="auto">
          <a:xfrm>
            <a:off x="0" y="7620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4" name="Line 72"/>
          <p:cNvSpPr>
            <a:spLocks noChangeShapeType="1"/>
          </p:cNvSpPr>
          <p:nvPr/>
        </p:nvSpPr>
        <p:spPr bwMode="auto">
          <a:xfrm>
            <a:off x="0" y="1752600"/>
            <a:ext cx="6934200" cy="0"/>
          </a:xfrm>
          <a:prstGeom prst="line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95363"/>
            <a:ext cx="8270875" cy="67627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3800" kern="1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0" lang="zh-CN" altLang="en-US" sz="3800" kern="1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在</a:t>
            </a:r>
            <a:r>
              <a:rPr kumimoji="0" lang="en-US" altLang="zh-CN" sz="3800" kern="1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VC</a:t>
            </a:r>
            <a:r>
              <a:rPr kumimoji="0" lang="zh-CN" altLang="en-US" sz="3800" kern="12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中</a:t>
            </a:r>
            <a:r>
              <a:rPr kumimoji="0" lang="en-US" altLang="zh-CN" sz="3800" kern="12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Windows</a:t>
            </a:r>
            <a:r>
              <a:rPr kumimoji="0" lang="zh-CN" altLang="en-US" sz="3800" kern="1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程序的两种开发方法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2305050" y="2492375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360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altLang="zh-CN" sz="3600">
                <a:latin typeface="Tahoma" pitchFamily="34" charset="0"/>
              </a:rPr>
              <a:t>Windows API</a:t>
            </a: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2305050" y="3357563"/>
            <a:ext cx="26654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360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altLang="zh-CN" sz="3600">
                <a:latin typeface="Tahoma" pitchFamily="34" charset="0"/>
              </a:rPr>
              <a:t>MFC </a:t>
            </a:r>
            <a:r>
              <a:rPr lang="zh-CN" altLang="en-US" sz="3600">
                <a:latin typeface="Tahoma" pitchFamily="34" charset="0"/>
              </a:rPr>
              <a:t>类库</a:t>
            </a:r>
          </a:p>
        </p:txBody>
      </p:sp>
    </p:spTree>
    <p:extLst>
      <p:ext uri="{BB962C8B-B14F-4D97-AF65-F5344CB8AC3E}">
        <p14:creationId xmlns:p14="http://schemas.microsoft.com/office/powerpoint/2010/main" val="173936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827088" y="908050"/>
            <a:ext cx="5318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单击处画一个小圆圈</a:t>
            </a:r>
          </a:p>
        </p:txBody>
      </p:sp>
      <p:sp>
        <p:nvSpPr>
          <p:cNvPr id="9219" name="Oval 4"/>
          <p:cNvSpPr>
            <a:spLocks noChangeArrowheads="1"/>
          </p:cNvSpPr>
          <p:nvPr/>
        </p:nvSpPr>
        <p:spPr bwMode="auto">
          <a:xfrm>
            <a:off x="5364163" y="693738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itchFamily="34" charset="0"/>
            </a:endParaRPr>
          </a:p>
        </p:txBody>
      </p:sp>
      <p:sp>
        <p:nvSpPr>
          <p:cNvPr id="9220" name="Oval 5"/>
          <p:cNvSpPr>
            <a:spLocks noChangeArrowheads="1"/>
          </p:cNvSpPr>
          <p:nvPr/>
        </p:nvSpPr>
        <p:spPr bwMode="auto">
          <a:xfrm>
            <a:off x="6372225" y="477838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itchFamily="34" charset="0"/>
            </a:endParaRPr>
          </a:p>
        </p:txBody>
      </p:sp>
      <p:sp>
        <p:nvSpPr>
          <p:cNvPr id="9221" name="Oval 6"/>
          <p:cNvSpPr>
            <a:spLocks noChangeArrowheads="1"/>
          </p:cNvSpPr>
          <p:nvPr/>
        </p:nvSpPr>
        <p:spPr bwMode="auto">
          <a:xfrm>
            <a:off x="7596188" y="693738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itchFamily="34" charset="0"/>
            </a:endParaRPr>
          </a:p>
        </p:txBody>
      </p:sp>
      <p:sp>
        <p:nvSpPr>
          <p:cNvPr id="9222" name="Oval 7"/>
          <p:cNvSpPr>
            <a:spLocks noChangeArrowheads="1"/>
          </p:cNvSpPr>
          <p:nvPr/>
        </p:nvSpPr>
        <p:spPr bwMode="auto">
          <a:xfrm>
            <a:off x="8459788" y="1125538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itchFamily="34" charset="0"/>
            </a:endParaRPr>
          </a:p>
        </p:txBody>
      </p:sp>
      <p:sp>
        <p:nvSpPr>
          <p:cNvPr id="9223" name="矩形 1"/>
          <p:cNvSpPr>
            <a:spLocks noChangeArrowheads="1"/>
          </p:cNvSpPr>
          <p:nvPr/>
        </p:nvSpPr>
        <p:spPr bwMode="auto">
          <a:xfrm>
            <a:off x="792163" y="2060575"/>
            <a:ext cx="7956550" cy="4176713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/>
          <a:lstStyle>
            <a:lvl1pPr marL="990600" indent="-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void CEx1View::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OnLButtonDown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(UINT 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nFlags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, 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CPoint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 point)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	CDC *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GetDC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-&gt;Ellipse(point.x-5, point.y-5, point.x+5, 	point.y+5);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ReleaseDC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907704" y="2996952"/>
            <a:ext cx="1800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uiExpand="1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827088" y="908050"/>
            <a:ext cx="64817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判断单击处是否在矩形内</a:t>
            </a:r>
          </a:p>
        </p:txBody>
      </p:sp>
      <p:sp>
        <p:nvSpPr>
          <p:cNvPr id="197640" name="Text Box 8"/>
          <p:cNvSpPr txBox="1">
            <a:spLocks noChangeArrowheads="1"/>
          </p:cNvSpPr>
          <p:nvPr/>
        </p:nvSpPr>
        <p:spPr bwMode="auto">
          <a:xfrm>
            <a:off x="1115616" y="2133600"/>
            <a:ext cx="4895850" cy="185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35000" indent="-4572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tabLst>
                <a:tab pos="444500" algn="l"/>
              </a:tabLst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903288" indent="-45720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tabLst>
                <a:tab pos="444500" algn="l"/>
              </a:tabLst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tx2"/>
              </a:buClr>
              <a:buChar char="•"/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5000"/>
              </a:spcBef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zh-CN" altLang="en-US" sz="2800" b="1" dirty="0" smtClean="0">
                <a:latin typeface="Times New Roman" charset="0"/>
              </a:rPr>
              <a:t> 始终显示</a:t>
            </a:r>
            <a:r>
              <a:rPr lang="zh-CN" altLang="en-US" sz="2800" b="1" dirty="0" smtClean="0">
                <a:latin typeface="Times New Roman" charset="0"/>
              </a:rPr>
              <a:t>矩形</a:t>
            </a:r>
            <a:endParaRPr lang="en-US" altLang="zh-CN" sz="2800" b="1" dirty="0" smtClean="0">
              <a:latin typeface="Times New Roman" charset="0"/>
            </a:endParaRPr>
          </a:p>
          <a:p>
            <a:pPr eaLnBrk="1" hangingPunct="1">
              <a:lnSpc>
                <a:spcPct val="120000"/>
              </a:lnSpc>
              <a:spcBef>
                <a:spcPct val="25000"/>
              </a:spcBef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zh-CN" altLang="en-US" sz="2800" b="1" dirty="0" smtClean="0">
                <a:latin typeface="Times New Roman" charset="0"/>
              </a:rPr>
              <a:t> </a:t>
            </a:r>
            <a:r>
              <a:rPr lang="zh-CN" altLang="en-US" sz="2800" b="1" dirty="0">
                <a:latin typeface="Times New Roman" charset="0"/>
              </a:rPr>
              <a:t>判断单击点是否在矩形内</a:t>
            </a:r>
          </a:p>
          <a:p>
            <a:pPr eaLnBrk="1" hangingPunct="1">
              <a:lnSpc>
                <a:spcPct val="120000"/>
              </a:lnSpc>
              <a:spcBef>
                <a:spcPct val="25000"/>
              </a:spcBef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zh-CN" altLang="en-US" sz="2800" b="1" dirty="0">
                <a:latin typeface="Times New Roman" charset="0"/>
              </a:rPr>
              <a:t> 给出提示</a:t>
            </a:r>
          </a:p>
        </p:txBody>
      </p:sp>
      <p:sp>
        <p:nvSpPr>
          <p:cNvPr id="197641" name="Rectangle 9"/>
          <p:cNvSpPr>
            <a:spLocks noChangeArrowheads="1"/>
          </p:cNvSpPr>
          <p:nvPr/>
        </p:nvSpPr>
        <p:spPr bwMode="auto">
          <a:xfrm>
            <a:off x="7164388" y="260350"/>
            <a:ext cx="1584325" cy="1368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itchFamily="34" charset="0"/>
            </a:endParaRPr>
          </a:p>
        </p:txBody>
      </p:sp>
      <p:sp>
        <p:nvSpPr>
          <p:cNvPr id="197642" name="Oval 10"/>
          <p:cNvSpPr>
            <a:spLocks noChangeArrowheads="1"/>
          </p:cNvSpPr>
          <p:nvPr/>
        </p:nvSpPr>
        <p:spPr bwMode="auto">
          <a:xfrm>
            <a:off x="7596188" y="1052513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itchFamily="34" charset="0"/>
            </a:endParaRPr>
          </a:p>
        </p:txBody>
      </p:sp>
      <p:sp>
        <p:nvSpPr>
          <p:cNvPr id="197643" name="Oval 11"/>
          <p:cNvSpPr>
            <a:spLocks noChangeArrowheads="1"/>
          </p:cNvSpPr>
          <p:nvPr/>
        </p:nvSpPr>
        <p:spPr bwMode="auto">
          <a:xfrm>
            <a:off x="8388350" y="1916113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0" grpId="0" build="p" autoUpdateAnimBg="0"/>
      <p:bldP spid="197641" grpId="0" animBg="1"/>
      <p:bldP spid="197642" grpId="0" animBg="1"/>
      <p:bldP spid="1976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zh-CN" altLang="en-US" dirty="0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窗口中</a:t>
            </a:r>
            <a:r>
              <a:rPr kumimoji="0" lang="zh-CN" altLang="en-US" dirty="0" smtClean="0">
                <a:solidFill>
                  <a:srgbClr val="C00000"/>
                </a:solidFill>
                <a:latin typeface="Times New Roman" charset="0"/>
                <a:ea typeface="黑体" pitchFamily="2" charset="-122"/>
              </a:rPr>
              <a:t>一直</a:t>
            </a:r>
            <a:r>
              <a:rPr kumimoji="0" lang="zh-CN" altLang="en-US" dirty="0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显示的文字或图形</a:t>
            </a:r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611188" y="1916113"/>
            <a:ext cx="3673475" cy="445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35000" indent="-4572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tabLst>
                <a:tab pos="444500" algn="l"/>
              </a:tabLst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903288" indent="-45720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tabLst>
                <a:tab pos="444500" algn="l"/>
              </a:tabLst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tx2"/>
              </a:buClr>
              <a:buChar char="•"/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en-US" altLang="zh-CN" sz="2800" b="1">
                <a:latin typeface="Times New Roman" charset="0"/>
              </a:rPr>
              <a:t> </a:t>
            </a:r>
            <a:r>
              <a:rPr lang="zh-CN" altLang="en-US" sz="2800" b="1">
                <a:latin typeface="Times New Roman" charset="0"/>
              </a:rPr>
              <a:t>单文档应用程序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Font typeface="Wingdings 2" pitchFamily="18" charset="2"/>
              <a:buAutoNum type="arabicPeriod"/>
            </a:pPr>
            <a:r>
              <a:rPr lang="zh-CN" altLang="en-US" b="1">
                <a:latin typeface="Times New Roman" charset="0"/>
              </a:rPr>
              <a:t> </a:t>
            </a:r>
            <a:r>
              <a:rPr lang="en-US" altLang="zh-CN" b="1">
                <a:latin typeface="Times New Roman" charset="0"/>
              </a:rPr>
              <a:t>CAboutDlg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Font typeface="Wingdings 2" pitchFamily="18" charset="2"/>
              <a:buAutoNum type="arabicPeriod"/>
            </a:pPr>
            <a:r>
              <a:rPr lang="en-US" altLang="zh-CN" b="1">
                <a:latin typeface="Times New Roman" charset="0"/>
              </a:rPr>
              <a:t> CMainFrame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Font typeface="Wingdings 2" pitchFamily="18" charset="2"/>
              <a:buAutoNum type="arabicPeriod"/>
            </a:pPr>
            <a:r>
              <a:rPr lang="en-US" altLang="zh-CN" b="1">
                <a:latin typeface="Times New Roman" charset="0"/>
              </a:rPr>
              <a:t> C</a:t>
            </a:r>
            <a:r>
              <a:rPr lang="en-US" altLang="zh-CN" b="1">
                <a:solidFill>
                  <a:srgbClr val="0000CC"/>
                </a:solidFill>
                <a:latin typeface="Times New Roman" charset="0"/>
              </a:rPr>
              <a:t>*</a:t>
            </a:r>
            <a:r>
              <a:rPr lang="en-US" altLang="zh-CN" b="1">
                <a:latin typeface="Times New Roman" charset="0"/>
              </a:rPr>
              <a:t>App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Font typeface="Wingdings 2" pitchFamily="18" charset="2"/>
              <a:buAutoNum type="arabicPeriod"/>
            </a:pPr>
            <a:r>
              <a:rPr lang="en-US" altLang="zh-CN" b="1">
                <a:latin typeface="Times New Roman" charset="0"/>
              </a:rPr>
              <a:t> C</a:t>
            </a:r>
            <a:r>
              <a:rPr lang="en-US" altLang="zh-CN" b="1">
                <a:solidFill>
                  <a:srgbClr val="0000CC"/>
                </a:solidFill>
                <a:latin typeface="Times New Roman" charset="0"/>
              </a:rPr>
              <a:t>*</a:t>
            </a:r>
            <a:r>
              <a:rPr lang="en-US" altLang="zh-CN" b="1">
                <a:latin typeface="Times New Roman" charset="0"/>
              </a:rPr>
              <a:t>Doc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Font typeface="Wingdings 2" pitchFamily="18" charset="2"/>
              <a:buAutoNum type="arabicPeriod"/>
            </a:pPr>
            <a:r>
              <a:rPr lang="en-US" altLang="zh-CN" b="1">
                <a:latin typeface="Times New Roman" charset="0"/>
              </a:rPr>
              <a:t> C</a:t>
            </a:r>
            <a:r>
              <a:rPr lang="en-US" altLang="zh-CN" b="1">
                <a:solidFill>
                  <a:srgbClr val="0000CC"/>
                </a:solidFill>
                <a:latin typeface="Times New Roman" charset="0"/>
              </a:rPr>
              <a:t>*</a:t>
            </a:r>
            <a:r>
              <a:rPr lang="en-US" altLang="zh-CN" b="1">
                <a:latin typeface="Times New Roman" charset="0"/>
              </a:rPr>
              <a:t>View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Font typeface="Wingdings 2" pitchFamily="18" charset="2"/>
              <a:buAutoNum type="arabicPeriod"/>
            </a:pPr>
            <a:r>
              <a:rPr lang="en-US" altLang="zh-CN" b="1">
                <a:latin typeface="Times New Roman" charset="0"/>
              </a:rPr>
              <a:t> </a:t>
            </a:r>
            <a:r>
              <a:rPr lang="en-US" altLang="zh-CN" b="1">
                <a:solidFill>
                  <a:srgbClr val="990033"/>
                </a:solidFill>
                <a:latin typeface="Times New Roman" charset="0"/>
              </a:rPr>
              <a:t>theApp</a:t>
            </a: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4500563" y="1844675"/>
            <a:ext cx="3673475" cy="317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35000" indent="-4572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tabLst>
                <a:tab pos="444500" algn="l"/>
              </a:tabLst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903288" indent="-45720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tabLst>
                <a:tab pos="444500" algn="l"/>
              </a:tabLst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tx2"/>
              </a:buClr>
              <a:buChar char="•"/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en-US" altLang="zh-CN" sz="2800" b="1">
                <a:latin typeface="Times New Roman" charset="0"/>
              </a:rPr>
              <a:t> </a:t>
            </a:r>
            <a:r>
              <a:rPr lang="zh-CN" altLang="en-US" sz="2800" b="1">
                <a:latin typeface="Times New Roman" charset="0"/>
              </a:rPr>
              <a:t>对话框应用程序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Font typeface="Wingdings 2" pitchFamily="18" charset="2"/>
              <a:buAutoNum type="arabicPeriod"/>
            </a:pPr>
            <a:r>
              <a:rPr lang="zh-CN" altLang="en-US" b="1">
                <a:latin typeface="Times New Roman" charset="0"/>
              </a:rPr>
              <a:t> </a:t>
            </a:r>
            <a:r>
              <a:rPr lang="en-US" altLang="zh-CN" b="1">
                <a:latin typeface="Times New Roman" charset="0"/>
              </a:rPr>
              <a:t>CAboutDlg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Font typeface="Wingdings 2" pitchFamily="18" charset="2"/>
              <a:buAutoNum type="arabicPeriod"/>
            </a:pPr>
            <a:r>
              <a:rPr lang="en-US" altLang="zh-CN" b="1">
                <a:latin typeface="Times New Roman" charset="0"/>
              </a:rPr>
              <a:t> C</a:t>
            </a:r>
            <a:r>
              <a:rPr lang="en-US" altLang="zh-CN" b="1">
                <a:solidFill>
                  <a:srgbClr val="0000CC"/>
                </a:solidFill>
                <a:latin typeface="Times New Roman" charset="0"/>
              </a:rPr>
              <a:t>*</a:t>
            </a:r>
            <a:r>
              <a:rPr lang="en-US" altLang="zh-CN" b="1">
                <a:latin typeface="Times New Roman" charset="0"/>
              </a:rPr>
              <a:t>App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Font typeface="Wingdings 2" pitchFamily="18" charset="2"/>
              <a:buAutoNum type="arabicPeriod"/>
            </a:pPr>
            <a:r>
              <a:rPr lang="en-US" altLang="zh-CN" b="1">
                <a:latin typeface="Times New Roman" charset="0"/>
              </a:rPr>
              <a:t> C</a:t>
            </a:r>
            <a:r>
              <a:rPr lang="en-US" altLang="zh-CN" b="1">
                <a:solidFill>
                  <a:srgbClr val="0000CC"/>
                </a:solidFill>
                <a:latin typeface="Times New Roman" charset="0"/>
              </a:rPr>
              <a:t>*</a:t>
            </a:r>
            <a:r>
              <a:rPr lang="en-US" altLang="zh-CN" b="1">
                <a:latin typeface="Times New Roman" charset="0"/>
              </a:rPr>
              <a:t>Dlg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Font typeface="Wingdings 2" pitchFamily="18" charset="2"/>
              <a:buAutoNum type="arabicPeriod"/>
            </a:pPr>
            <a:r>
              <a:rPr lang="en-US" altLang="zh-CN" b="1">
                <a:latin typeface="Times New Roman" charset="0"/>
              </a:rPr>
              <a:t> </a:t>
            </a:r>
            <a:r>
              <a:rPr lang="en-US" altLang="zh-CN" b="1">
                <a:solidFill>
                  <a:srgbClr val="990033"/>
                </a:solidFill>
                <a:latin typeface="Times New Roman" charset="0"/>
              </a:rPr>
              <a:t>theApp</a:t>
            </a:r>
          </a:p>
        </p:txBody>
      </p:sp>
      <p:sp>
        <p:nvSpPr>
          <p:cNvPr id="171015" name="Line 7"/>
          <p:cNvSpPr>
            <a:spLocks noChangeShapeType="1"/>
          </p:cNvSpPr>
          <p:nvPr/>
        </p:nvSpPr>
        <p:spPr bwMode="auto">
          <a:xfrm>
            <a:off x="1619250" y="5661025"/>
            <a:ext cx="165735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1017" name="AutoShape 9"/>
          <p:cNvSpPr>
            <a:spLocks noChangeArrowheads="1"/>
          </p:cNvSpPr>
          <p:nvPr/>
        </p:nvSpPr>
        <p:spPr bwMode="auto">
          <a:xfrm>
            <a:off x="3203575" y="4868863"/>
            <a:ext cx="1873250" cy="504825"/>
          </a:xfrm>
          <a:prstGeom prst="wedgeRoundRectCallout">
            <a:avLst>
              <a:gd name="adj1" fmla="val -47796"/>
              <a:gd name="adj2" fmla="val 77671"/>
              <a:gd name="adj3" fmla="val 16667"/>
            </a:avLst>
          </a:prstGeom>
          <a:solidFill>
            <a:srgbClr val="CCFFFF"/>
          </a:solidFill>
          <a:ln w="9525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ahoma" pitchFamily="34" charset="0"/>
              </a:rPr>
              <a:t>OnDraw( )</a:t>
            </a:r>
          </a:p>
        </p:txBody>
      </p:sp>
      <p:sp>
        <p:nvSpPr>
          <p:cNvPr id="171018" name="Line 10"/>
          <p:cNvSpPr>
            <a:spLocks noChangeShapeType="1"/>
          </p:cNvSpPr>
          <p:nvPr/>
        </p:nvSpPr>
        <p:spPr bwMode="auto">
          <a:xfrm>
            <a:off x="5580063" y="4365625"/>
            <a:ext cx="1296987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1019" name="AutoShape 11"/>
          <p:cNvSpPr>
            <a:spLocks noChangeArrowheads="1"/>
          </p:cNvSpPr>
          <p:nvPr/>
        </p:nvSpPr>
        <p:spPr bwMode="auto">
          <a:xfrm>
            <a:off x="7092950" y="3500438"/>
            <a:ext cx="1873250" cy="504825"/>
          </a:xfrm>
          <a:prstGeom prst="wedgeRoundRectCallout">
            <a:avLst>
              <a:gd name="adj1" fmla="val -62032"/>
              <a:gd name="adj2" fmla="val 82704"/>
              <a:gd name="adj3" fmla="val 16667"/>
            </a:avLst>
          </a:prstGeom>
          <a:solidFill>
            <a:srgbClr val="CCFFFF"/>
          </a:solidFill>
          <a:ln w="9525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ahoma" pitchFamily="34" charset="0"/>
              </a:rPr>
              <a:t>OnPaint(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1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1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1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1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1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1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1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1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1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1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1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1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1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1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1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1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1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1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1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1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7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3" grpId="0" build="p" autoUpdateAnimBg="0"/>
      <p:bldP spid="171014" grpId="0" build="p" autoUpdateAnimBg="0"/>
      <p:bldP spid="171015" grpId="0" animBg="1"/>
      <p:bldP spid="171017" grpId="0" animBg="1"/>
      <p:bldP spid="171018" grpId="0" animBg="1"/>
      <p:bldP spid="1710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755650" y="1917700"/>
            <a:ext cx="8064500" cy="4824413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/>
          <a:lstStyle>
            <a:lvl1pPr marL="990600" indent="-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void Cex1View::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OnDraw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(CDC*</a:t>
            </a:r>
            <a:r>
              <a:rPr lang="en-US" altLang="zh-CN" sz="2600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600" b="1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)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	Cex2Doc* 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pDoc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 = 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GetDocument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	ASSERT_VALID(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pDoc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	if (!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pDoc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)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		return;</a:t>
            </a:r>
            <a:endParaRPr lang="zh-CN" altLang="en-US" sz="2600" dirty="0">
              <a:latin typeface="华文新魏" pitchFamily="2" charset="-122"/>
              <a:ea typeface="华文新魏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600" dirty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</a:rPr>
              <a:t>	// TODO: </a:t>
            </a:r>
            <a:r>
              <a:rPr lang="zh-CN" altLang="en-US" sz="2600" dirty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</a:rPr>
              <a:t>在此处为本机数据添加绘制代码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600" b="1" dirty="0" err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-&gt;Rectangle(0,0,200,200);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zh-CN" altLang="en-US" dirty="0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窗口中</a:t>
            </a:r>
            <a:r>
              <a:rPr kumimoji="0" lang="zh-CN" altLang="en-US" dirty="0" smtClean="0">
                <a:solidFill>
                  <a:srgbClr val="C00000"/>
                </a:solidFill>
                <a:latin typeface="Times New Roman" charset="0"/>
                <a:ea typeface="黑体" pitchFamily="2" charset="-122"/>
              </a:rPr>
              <a:t>一直</a:t>
            </a:r>
            <a:r>
              <a:rPr kumimoji="0" lang="zh-CN" altLang="en-US" dirty="0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显示的文字或图形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ChangeArrowheads="1"/>
          </p:cNvSpPr>
          <p:nvPr/>
        </p:nvSpPr>
        <p:spPr bwMode="auto">
          <a:xfrm>
            <a:off x="1187450" y="3140075"/>
            <a:ext cx="6840538" cy="3313113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/>
          <a:lstStyle>
            <a:lvl1pPr marL="990600" indent="-9906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1169988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349375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528763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600">
                <a:latin typeface="Times New Roman" charset="0"/>
                <a:ea typeface="华文新魏" pitchFamily="2" charset="-122"/>
              </a:rPr>
              <a:t>在</a:t>
            </a:r>
            <a:r>
              <a:rPr lang="en-US" altLang="zh-CN" sz="2600">
                <a:latin typeface="Times New Roman" charset="0"/>
                <a:ea typeface="华文新魏" pitchFamily="2" charset="-122"/>
              </a:rPr>
              <a:t>OnLButtonDown</a:t>
            </a:r>
            <a:r>
              <a:rPr lang="zh-CN" altLang="en-US" sz="2600">
                <a:latin typeface="Times New Roman" charset="0"/>
                <a:ea typeface="华文新魏" pitchFamily="2" charset="-122"/>
              </a:rPr>
              <a:t>函数中增加下面代码：</a:t>
            </a:r>
            <a:endParaRPr lang="en-US" altLang="zh-CN" sz="260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600">
                <a:latin typeface="华文新魏" pitchFamily="2" charset="-122"/>
                <a:ea typeface="华文新魏" pitchFamily="2" charset="-122"/>
              </a:rPr>
              <a:t>CRect rect(0, 0, 200, 200);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600">
                <a:latin typeface="华文新魏" pitchFamily="2" charset="-122"/>
                <a:ea typeface="华文新魏" pitchFamily="2" charset="-122"/>
              </a:rPr>
              <a:t>if(rect.PtInRect(point))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600">
                <a:latin typeface="华文新魏" pitchFamily="2" charset="-122"/>
                <a:ea typeface="华文新魏" pitchFamily="2" charset="-122"/>
              </a:rPr>
              <a:t>	MessageBox(_T("in"));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600">
                <a:latin typeface="华文新魏" pitchFamily="2" charset="-122"/>
                <a:ea typeface="华文新魏" pitchFamily="2" charset="-122"/>
              </a:rPr>
              <a:t>else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600">
                <a:latin typeface="华文新魏" pitchFamily="2" charset="-122"/>
                <a:ea typeface="华文新魏" pitchFamily="2" charset="-122"/>
              </a:rPr>
              <a:t>	MessageBox(_T("out"));</a:t>
            </a:r>
          </a:p>
        </p:txBody>
      </p:sp>
      <p:sp>
        <p:nvSpPr>
          <p:cNvPr id="13315" name="Text Box 8"/>
          <p:cNvSpPr txBox="1">
            <a:spLocks noChangeArrowheads="1"/>
          </p:cNvSpPr>
          <p:nvPr/>
        </p:nvSpPr>
        <p:spPr bwMode="auto">
          <a:xfrm>
            <a:off x="827088" y="908050"/>
            <a:ext cx="64817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判断单击处是否在矩形内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98525" y="1916113"/>
            <a:ext cx="7850188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35000" indent="-4572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tabLst>
                <a:tab pos="0" algn="l"/>
              </a:tabLst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1588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tabLst>
                <a:tab pos="0" algn="l"/>
              </a:tabLst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tx2"/>
              </a:buClr>
              <a:buChar char="•"/>
              <a:tabLst>
                <a:tab pos="0" algn="l"/>
              </a:tabLst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tabLst>
                <a:tab pos="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lvl="1" eaLnBrk="1" hangingPunct="1">
              <a:spcBef>
                <a:spcPct val="3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b="1" dirty="0" err="1">
                <a:latin typeface="Times New Roman" charset="0"/>
              </a:rPr>
              <a:t>CRect</a:t>
            </a:r>
            <a:r>
              <a:rPr lang="zh-CN" altLang="en-US" b="1" dirty="0">
                <a:latin typeface="Times New Roman" charset="0"/>
              </a:rPr>
              <a:t>类的成员函数：</a:t>
            </a:r>
            <a:endParaRPr lang="en-US" altLang="zh-CN" sz="2400" b="1" dirty="0">
              <a:latin typeface="Times New Roman" charset="0"/>
            </a:endParaRPr>
          </a:p>
          <a:p>
            <a:pPr lvl="1" eaLnBrk="1" hangingPunct="1">
              <a:spcBef>
                <a:spcPct val="3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BOOL </a:t>
            </a:r>
            <a:r>
              <a:rPr lang="en-US" altLang="zh-CN" sz="2400" dirty="0" err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PtInRect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(POINT point);  </a:t>
            </a:r>
            <a:r>
              <a:rPr lang="zh-CN" altLang="en-US" sz="2400" dirty="0">
                <a:latin typeface="Times New Roman" charset="0"/>
              </a:rPr>
              <a:t>判断一个点是否在矩形中</a:t>
            </a:r>
            <a:endParaRPr lang="en-US" altLang="zh-CN" sz="2400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8" grpId="0" uiExpand="1" build="allAtOnce" animBg="1"/>
      <p:bldP spid="4" grpId="0" uiExpand="1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827088" y="908050"/>
            <a:ext cx="64817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例题回顾</a:t>
            </a:r>
            <a:endParaRPr kumimoji="0" lang="zh-CN" altLang="en-US" sz="4400" dirty="0">
              <a:solidFill>
                <a:srgbClr val="0000FF"/>
              </a:solidFill>
              <a:latin typeface="Times New Roman" charset="0"/>
              <a:ea typeface="黑体" pitchFamily="2" charset="-122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898525" y="1916113"/>
            <a:ext cx="7850188" cy="212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635000" indent="-457200" algn="l" eaLnBrk="1" hangingPunct="1">
              <a:lnSpc>
                <a:spcPct val="120000"/>
              </a:lnSpc>
              <a:spcBef>
                <a:spcPct val="25000"/>
              </a:spcBef>
              <a:buClr>
                <a:srgbClr val="0000FF"/>
              </a:buClr>
              <a:buSzPct val="70000"/>
              <a:buFont typeface="Wingdings 2" pitchFamily="18" charset="2"/>
              <a:buChar char="³"/>
              <a:tabLst>
                <a:tab pos="444500" algn="l"/>
              </a:tabLst>
              <a:defRPr sz="2800" b="1">
                <a:latin typeface="Times New Roman" charset="0"/>
              </a:defRPr>
            </a:lvl1pPr>
            <a:lvl2pPr marL="903288" indent="-45720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tabLst>
                <a:tab pos="444500" algn="l"/>
              </a:tabLst>
              <a:defRPr sz="2800">
                <a:latin typeface="Verdana" pitchFamily="34" charset="0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tx2"/>
              </a:buClr>
              <a:buChar char="•"/>
              <a:tabLst>
                <a:tab pos="444500" algn="l"/>
              </a:tabLst>
              <a:defRPr>
                <a:latin typeface="Verdana" pitchFamily="34" charset="0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9pPr>
          </a:lstStyle>
          <a:p>
            <a:pPr marL="266700" lvl="1" indent="-88900" eaLnBrk="1" hangingPunct="1">
              <a:lnSpc>
                <a:spcPct val="150000"/>
              </a:lnSpc>
              <a:buClr>
                <a:srgbClr val="0000FF"/>
              </a:buClr>
              <a:buFont typeface="Wingdings 2" pitchFamily="18" charset="2"/>
              <a:buChar char="³"/>
            </a:pPr>
            <a:r>
              <a:rPr lang="zh-CN" altLang="en-US" b="1" dirty="0" smtClean="0">
                <a:latin typeface="Times New Roman" charset="0"/>
              </a:rPr>
              <a:t> </a:t>
            </a:r>
            <a:r>
              <a:rPr lang="en-US" altLang="zh-CN" b="1" dirty="0" smtClean="0">
                <a:latin typeface="Times New Roman" charset="0"/>
              </a:rPr>
              <a:t>CDC</a:t>
            </a:r>
            <a:r>
              <a:rPr lang="zh-CN" altLang="en-US" b="1" dirty="0" smtClean="0">
                <a:latin typeface="Times New Roman" charset="0"/>
              </a:rPr>
              <a:t>类的使用方法</a:t>
            </a:r>
            <a:endParaRPr lang="en-US" altLang="zh-CN" b="1" dirty="0">
              <a:latin typeface="Times New Roman" charset="0"/>
            </a:endParaRPr>
          </a:p>
          <a:p>
            <a:pPr marL="266700" lvl="1" indent="-88900" eaLnBrk="1" hangingPunct="1">
              <a:lnSpc>
                <a:spcPct val="150000"/>
              </a:lnSpc>
              <a:buClr>
                <a:srgbClr val="0000FF"/>
              </a:buClr>
              <a:buFont typeface="Wingdings 2" pitchFamily="18" charset="2"/>
              <a:buChar char="³"/>
            </a:pPr>
            <a:r>
              <a:rPr lang="en-US" altLang="zh-CN" b="1" dirty="0" smtClean="0">
                <a:latin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</a:rPr>
              <a:t>CPoint</a:t>
            </a:r>
            <a:r>
              <a:rPr lang="zh-CN" altLang="en-US" b="1" dirty="0">
                <a:latin typeface="Times New Roman" charset="0"/>
              </a:rPr>
              <a:t>、</a:t>
            </a:r>
            <a:r>
              <a:rPr lang="en-US" altLang="zh-CN" b="1" dirty="0" err="1">
                <a:latin typeface="Times New Roman" charset="0"/>
              </a:rPr>
              <a:t>CRect</a:t>
            </a:r>
            <a:endParaRPr lang="en-US" altLang="zh-CN" b="1" dirty="0">
              <a:latin typeface="Times New Roman" charset="0"/>
            </a:endParaRPr>
          </a:p>
          <a:p>
            <a:pPr marL="266700" lvl="1" indent="-88900" eaLnBrk="1" hangingPunct="1">
              <a:lnSpc>
                <a:spcPct val="150000"/>
              </a:lnSpc>
              <a:buClr>
                <a:srgbClr val="0000FF"/>
              </a:buClr>
              <a:buFont typeface="Wingdings 2" pitchFamily="18" charset="2"/>
              <a:buChar char="³"/>
            </a:pPr>
            <a:r>
              <a:rPr lang="zh-CN" altLang="en-US" b="1" dirty="0" smtClean="0">
                <a:latin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</a:rPr>
              <a:t>OnDraw</a:t>
            </a:r>
            <a:r>
              <a:rPr lang="zh-CN" altLang="en-US" b="1" dirty="0" smtClean="0">
                <a:latin typeface="Times New Roman" charset="0"/>
              </a:rPr>
              <a:t>函数和</a:t>
            </a:r>
            <a:r>
              <a:rPr lang="en-US" altLang="zh-CN" b="1" dirty="0" err="1" smtClean="0">
                <a:latin typeface="Times New Roman" charset="0"/>
              </a:rPr>
              <a:t>OnPaint</a:t>
            </a:r>
            <a:r>
              <a:rPr lang="zh-CN" altLang="en-US" b="1" dirty="0" smtClean="0">
                <a:latin typeface="Times New Roman" charset="0"/>
              </a:rPr>
              <a:t>函数的作用</a:t>
            </a:r>
            <a:endParaRPr lang="en-US" altLang="zh-CN" b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72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ChangeArrowheads="1"/>
          </p:cNvSpPr>
          <p:nvPr/>
        </p:nvSpPr>
        <p:spPr bwMode="auto">
          <a:xfrm>
            <a:off x="971550" y="2349500"/>
            <a:ext cx="7488238" cy="3313113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/>
          <a:lstStyle>
            <a:lvl1pPr marL="990600" indent="-9906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1169988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349375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528763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sz="2600" b="1" dirty="0">
                <a:latin typeface="华文新魏" pitchFamily="2" charset="-122"/>
                <a:ea typeface="华文新魏" pitchFamily="2" charset="-122"/>
              </a:rPr>
              <a:t>CDC *</a:t>
            </a:r>
            <a:r>
              <a:rPr lang="en-US" altLang="zh-CN" sz="2600" b="1" dirty="0" err="1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b="1" dirty="0"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2600" b="1" dirty="0" err="1">
                <a:latin typeface="华文新魏" pitchFamily="2" charset="-122"/>
                <a:ea typeface="华文新魏" pitchFamily="2" charset="-122"/>
              </a:rPr>
              <a:t>GetDC</a:t>
            </a:r>
            <a:r>
              <a:rPr lang="en-US" altLang="zh-CN" sz="2600" b="1" dirty="0"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pPr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sz="2600" b="1" dirty="0" err="1" smtClean="0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b="1" dirty="0" smtClean="0">
                <a:latin typeface="华文新魏" pitchFamily="2" charset="-122"/>
                <a:ea typeface="华文新魏" pitchFamily="2" charset="-122"/>
              </a:rPr>
              <a:t>-</a:t>
            </a:r>
            <a:r>
              <a:rPr lang="en-US" altLang="zh-CN" sz="2600" b="1" dirty="0">
                <a:latin typeface="华文新魏" pitchFamily="2" charset="-122"/>
                <a:ea typeface="华文新魏" pitchFamily="2" charset="-122"/>
              </a:rPr>
              <a:t>&gt;</a:t>
            </a:r>
            <a:r>
              <a:rPr lang="en-US" altLang="zh-CN" sz="2600" b="1" dirty="0" err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SetTextColor</a:t>
            </a:r>
            <a:r>
              <a:rPr lang="en-US" altLang="zh-CN" sz="2600" b="1" dirty="0">
                <a:latin typeface="华文新魏" pitchFamily="2" charset="-122"/>
                <a:ea typeface="华文新魏" pitchFamily="2" charset="-122"/>
              </a:rPr>
              <a:t>(RGB(255,0,0));  </a:t>
            </a:r>
            <a:r>
              <a:rPr lang="en-US" altLang="zh-CN" sz="2600" b="1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2600" b="1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红色</a:t>
            </a:r>
          </a:p>
          <a:p>
            <a:pPr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sz="2600" b="1" dirty="0" err="1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b="1" dirty="0"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sz="2600" b="1" dirty="0" err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TextOut</a:t>
            </a:r>
            <a:r>
              <a:rPr lang="en-US" altLang="zh-CN" sz="2600" b="1" dirty="0">
                <a:latin typeface="华文新魏" pitchFamily="2" charset="-122"/>
                <a:ea typeface="华文新魏" pitchFamily="2" charset="-122"/>
              </a:rPr>
              <a:t>(100,100</a:t>
            </a:r>
            <a:r>
              <a:rPr lang="en-US" altLang="zh-CN" sz="2600" b="1" dirty="0" smtClean="0">
                <a:latin typeface="华文新魏" pitchFamily="2" charset="-122"/>
                <a:ea typeface="华文新魏" pitchFamily="2" charset="-122"/>
              </a:rPr>
              <a:t>,_T("</a:t>
            </a:r>
            <a:r>
              <a:rPr lang="zh-CN" altLang="en-US" sz="2600" b="1" dirty="0" smtClean="0">
                <a:latin typeface="华文新魏" pitchFamily="2" charset="-122"/>
                <a:ea typeface="华文新魏" pitchFamily="2" charset="-122"/>
              </a:rPr>
              <a:t>我喜欢</a:t>
            </a:r>
            <a:r>
              <a:rPr lang="en-US" altLang="zh-CN" sz="2600" b="1" dirty="0" smtClean="0">
                <a:latin typeface="华文新魏" pitchFamily="2" charset="-122"/>
                <a:ea typeface="华文新魏" pitchFamily="2" charset="-122"/>
              </a:rPr>
              <a:t>VC++!"));</a:t>
            </a:r>
            <a:endParaRPr lang="en-US" altLang="zh-CN" sz="2600" b="1" dirty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sz="2600" b="1" dirty="0" err="1">
                <a:latin typeface="华文新魏" pitchFamily="2" charset="-122"/>
                <a:ea typeface="华文新魏" pitchFamily="2" charset="-122"/>
              </a:rPr>
              <a:t>ReleaseDC</a:t>
            </a:r>
            <a:r>
              <a:rPr lang="en-US" altLang="zh-CN" sz="2600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600" b="1" dirty="0" err="1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b="1" dirty="0">
                <a:latin typeface="华文新魏" pitchFamily="2" charset="-122"/>
                <a:ea typeface="华文新魏" pitchFamily="2" charset="-122"/>
              </a:rPr>
              <a:t>);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827088" y="908050"/>
            <a:ext cx="64817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绘制文字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6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944" y="1688703"/>
            <a:ext cx="5678189" cy="39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cxnSp>
        <p:nvCxnSpPr>
          <p:cNvPr id="3" name="直接箭头连接符 2"/>
          <p:cNvCxnSpPr>
            <a:endCxn id="4" idx="1"/>
          </p:cNvCxnSpPr>
          <p:nvPr/>
        </p:nvCxnSpPr>
        <p:spPr bwMode="auto">
          <a:xfrm>
            <a:off x="1547664" y="2492896"/>
            <a:ext cx="576064" cy="5612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2123728" y="2823319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000000"/>
                </a:solidFill>
              </a:rPr>
              <a:t>(0, 0)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1547664" y="2492896"/>
            <a:ext cx="417646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9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5472100" y="2596406"/>
            <a:ext cx="396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endParaRPr lang="zh-CN" altLang="en-US" sz="3200" b="1" dirty="0">
              <a:solidFill>
                <a:srgbClr val="0000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1547664" y="2492896"/>
            <a:ext cx="0" cy="27588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9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1070000" y="4869160"/>
            <a:ext cx="396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endParaRPr lang="zh-CN" altLang="en-US" sz="3200" b="1" dirty="0">
              <a:solidFill>
                <a:srgbClr val="0000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12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dirty="0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GDI</a:t>
            </a:r>
            <a:r>
              <a:rPr kumimoji="0" lang="zh-CN" altLang="en-US" dirty="0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对象</a:t>
            </a:r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827088" y="3322638"/>
            <a:ext cx="3600450" cy="337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tabLst>
                <a:tab pos="444500" algn="l"/>
              </a:tabLst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446088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tabLst>
                <a:tab pos="444500" algn="l"/>
              </a:tabLst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en-US" altLang="zh-CN" sz="2600" b="1" dirty="0">
                <a:solidFill>
                  <a:srgbClr val="C00000"/>
                </a:solidFill>
                <a:latin typeface="Times New Roman" charset="0"/>
              </a:rPr>
              <a:t> </a:t>
            </a:r>
            <a:r>
              <a:rPr lang="en-US" altLang="zh-CN" sz="2600" b="1" dirty="0" err="1">
                <a:latin typeface="Times New Roman" charset="0"/>
              </a:rPr>
              <a:t>CFont</a:t>
            </a:r>
            <a:r>
              <a:rPr lang="zh-CN" altLang="en-US" sz="2600" b="1" dirty="0">
                <a:latin typeface="Times New Roman" charset="0"/>
              </a:rPr>
              <a:t>：字体</a:t>
            </a:r>
            <a:r>
              <a:rPr lang="zh-CN" altLang="en-US" sz="2600" b="1" dirty="0" smtClean="0">
                <a:latin typeface="Times New Roman" charset="0"/>
              </a:rPr>
              <a:t>类</a:t>
            </a:r>
            <a:endParaRPr lang="en-US" altLang="zh-CN" sz="2600" b="1" dirty="0" smtClean="0">
              <a:latin typeface="Times New Roman" charset="0"/>
            </a:endParaRPr>
          </a:p>
          <a:p>
            <a:pPr eaLnBrk="1" hangingPunct="1">
              <a:lnSpc>
                <a:spcPct val="120000"/>
              </a:lnSpc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en-US" altLang="zh-CN" sz="2600" b="1" dirty="0" smtClean="0">
                <a:latin typeface="Times New Roman" charset="0"/>
              </a:rPr>
              <a:t> </a:t>
            </a:r>
            <a:r>
              <a:rPr lang="en-US" altLang="zh-CN" sz="2600" b="1" dirty="0" err="1" smtClean="0">
                <a:latin typeface="Times New Roman" charset="0"/>
              </a:rPr>
              <a:t>CPen</a:t>
            </a:r>
            <a:r>
              <a:rPr lang="zh-CN" altLang="en-US" sz="2600" b="1" dirty="0" smtClean="0">
                <a:latin typeface="Times New Roman" charset="0"/>
              </a:rPr>
              <a:t>：画笔类</a:t>
            </a:r>
            <a:endParaRPr lang="zh-CN" altLang="en-US" sz="2600" b="1" dirty="0">
              <a:latin typeface="Times New Roman" charset="0"/>
            </a:endParaRPr>
          </a:p>
          <a:p>
            <a:pPr eaLnBrk="1" hangingPunct="1">
              <a:lnSpc>
                <a:spcPct val="120000"/>
              </a:lnSpc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zh-CN" altLang="en-US" sz="2600" b="1" dirty="0">
                <a:latin typeface="Times New Roman" charset="0"/>
              </a:rPr>
              <a:t> </a:t>
            </a:r>
            <a:r>
              <a:rPr lang="en-US" altLang="zh-CN" sz="2600" b="1" dirty="0" err="1">
                <a:latin typeface="Times New Roman" charset="0"/>
              </a:rPr>
              <a:t>CBitmap</a:t>
            </a:r>
            <a:r>
              <a:rPr lang="zh-CN" altLang="en-US" sz="2600" b="1" dirty="0">
                <a:latin typeface="Times New Roman" charset="0"/>
              </a:rPr>
              <a:t>：位图</a:t>
            </a:r>
            <a:r>
              <a:rPr lang="zh-CN" altLang="en-US" sz="2600" b="1" dirty="0" smtClean="0">
                <a:latin typeface="Times New Roman" charset="0"/>
              </a:rPr>
              <a:t>类 </a:t>
            </a:r>
            <a:endParaRPr lang="en-US" altLang="zh-CN" sz="2600" b="1" dirty="0" smtClean="0">
              <a:latin typeface="Times New Roman" charset="0"/>
            </a:endParaRPr>
          </a:p>
          <a:p>
            <a:pPr eaLnBrk="1" hangingPunct="1">
              <a:lnSpc>
                <a:spcPct val="120000"/>
              </a:lnSpc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en-US" altLang="zh-CN" sz="2600" b="1" dirty="0" smtClean="0">
                <a:latin typeface="Times New Roman" charset="0"/>
              </a:rPr>
              <a:t> </a:t>
            </a:r>
            <a:r>
              <a:rPr lang="en-US" altLang="zh-CN" sz="2600" b="1" dirty="0" err="1" smtClean="0">
                <a:latin typeface="Times New Roman" charset="0"/>
              </a:rPr>
              <a:t>CBrush</a:t>
            </a:r>
            <a:r>
              <a:rPr lang="zh-CN" altLang="en-US" sz="2600" b="1" dirty="0">
                <a:latin typeface="Times New Roman" charset="0"/>
              </a:rPr>
              <a:t>：画刷</a:t>
            </a:r>
            <a:r>
              <a:rPr lang="zh-CN" altLang="en-US" sz="2600" b="1" dirty="0" smtClean="0">
                <a:latin typeface="Times New Roman" charset="0"/>
              </a:rPr>
              <a:t>类 </a:t>
            </a:r>
            <a:endParaRPr lang="en-US" altLang="zh-CN" sz="2600" b="1" dirty="0" smtClean="0">
              <a:latin typeface="Times New Roman" charset="0"/>
            </a:endParaRPr>
          </a:p>
          <a:p>
            <a:pPr eaLnBrk="1" hangingPunct="1">
              <a:lnSpc>
                <a:spcPct val="120000"/>
              </a:lnSpc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en-US" altLang="zh-CN" sz="2600" b="1" dirty="0">
                <a:latin typeface="Times New Roman" charset="0"/>
              </a:rPr>
              <a:t> </a:t>
            </a:r>
            <a:r>
              <a:rPr lang="en-US" altLang="zh-CN" sz="2600" b="1" dirty="0" err="1" smtClean="0">
                <a:latin typeface="Times New Roman" charset="0"/>
              </a:rPr>
              <a:t>CPalette</a:t>
            </a:r>
            <a:r>
              <a:rPr lang="zh-CN" altLang="en-US" sz="2600" b="1" dirty="0">
                <a:latin typeface="Times New Roman" charset="0"/>
              </a:rPr>
              <a:t>：调色板类</a:t>
            </a:r>
          </a:p>
          <a:p>
            <a:pPr eaLnBrk="1" hangingPunct="1">
              <a:lnSpc>
                <a:spcPct val="120000"/>
              </a:lnSpc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en-US" altLang="zh-CN" sz="2600" b="1" dirty="0" smtClean="0">
                <a:latin typeface="Times New Roman" charset="0"/>
              </a:rPr>
              <a:t> </a:t>
            </a:r>
            <a:r>
              <a:rPr lang="en-US" altLang="zh-CN" sz="2600" b="1" dirty="0" err="1" smtClean="0">
                <a:latin typeface="Times New Roman" charset="0"/>
              </a:rPr>
              <a:t>CRgn</a:t>
            </a:r>
            <a:r>
              <a:rPr lang="zh-CN" altLang="en-US" sz="2600" b="1" dirty="0">
                <a:latin typeface="Times New Roman" charset="0"/>
              </a:rPr>
              <a:t>：区域类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684213" y="1844675"/>
            <a:ext cx="8208962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>
                <a:latin typeface="Times New Roman" charset="0"/>
              </a:rPr>
              <a:t>    </a:t>
            </a:r>
            <a:r>
              <a:rPr lang="zh-CN" altLang="en-US" sz="2600" b="1">
                <a:latin typeface="Times New Roman" charset="0"/>
              </a:rPr>
              <a:t>为了能够绘制各种类型的文本、图形图像信息，</a:t>
            </a:r>
            <a:r>
              <a:rPr lang="en-US" altLang="zh-CN" sz="2600" b="1">
                <a:latin typeface="Times New Roman" charset="0"/>
              </a:rPr>
              <a:t>Windows</a:t>
            </a:r>
            <a:r>
              <a:rPr lang="zh-CN" altLang="en-US" sz="2600" b="1">
                <a:latin typeface="Times New Roman" charset="0"/>
              </a:rPr>
              <a:t>操作系统提供了</a:t>
            </a:r>
            <a:r>
              <a:rPr lang="en-US" altLang="zh-CN" sz="2600" b="1">
                <a:latin typeface="Times New Roman" charset="0"/>
              </a:rPr>
              <a:t>6</a:t>
            </a:r>
            <a:r>
              <a:rPr lang="zh-CN" altLang="en-US" sz="2600" b="1">
                <a:latin typeface="Times New Roman" charset="0"/>
              </a:rPr>
              <a:t>个</a:t>
            </a:r>
            <a:r>
              <a:rPr lang="en-US" altLang="zh-CN" sz="2600" b="1">
                <a:latin typeface="Times New Roman" charset="0"/>
              </a:rPr>
              <a:t>GDI</a:t>
            </a:r>
            <a:r>
              <a:rPr lang="zh-CN" altLang="en-US" sz="2600" b="1">
                <a:latin typeface="Times New Roman" charset="0"/>
              </a:rPr>
              <a:t>对象，在</a:t>
            </a:r>
            <a:r>
              <a:rPr lang="en-US" altLang="zh-CN" sz="2600" b="1">
                <a:latin typeface="Times New Roman" charset="0"/>
              </a:rPr>
              <a:t>MFC</a:t>
            </a:r>
            <a:r>
              <a:rPr lang="zh-CN" altLang="en-US" sz="2600" b="1">
                <a:latin typeface="Times New Roman" charset="0"/>
              </a:rPr>
              <a:t>类库中分别对应</a:t>
            </a:r>
            <a:r>
              <a:rPr lang="en-US" altLang="zh-CN" sz="2600" b="1">
                <a:latin typeface="Times New Roman" charset="0"/>
              </a:rPr>
              <a:t>6</a:t>
            </a:r>
            <a:r>
              <a:rPr lang="zh-CN" altLang="en-US" sz="2600" b="1">
                <a:latin typeface="Times New Roman" charset="0"/>
              </a:rPr>
              <a:t>个类：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2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2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2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2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2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2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0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827088" y="2625725"/>
            <a:ext cx="7705725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4500" indent="-2667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tabLst>
                <a:tab pos="444500" algn="l"/>
              </a:tabLst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1258888" indent="-45720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tabLst>
                <a:tab pos="444500" algn="l"/>
              </a:tabLst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895475" indent="-457200" algn="l" eaLnBrk="0" hangingPunct="0">
              <a:spcBef>
                <a:spcPct val="20000"/>
              </a:spcBef>
              <a:buClr>
                <a:schemeClr val="tx2"/>
              </a:buClr>
              <a:buChar char="•"/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2532063" indent="-4572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3168650" indent="-4572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362585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408305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454025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499745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00FF"/>
              </a:buClr>
              <a:buSzPct val="70000"/>
              <a:buFont typeface="Wingdings 2" pitchFamily="18" charset="2"/>
              <a:buAutoNum type="arabicPeriod"/>
            </a:pPr>
            <a:r>
              <a:rPr lang="zh-CN" altLang="en-US" sz="2600" b="1">
                <a:latin typeface="Times New Roman" charset="0"/>
              </a:rPr>
              <a:t>创建</a:t>
            </a:r>
            <a:r>
              <a:rPr lang="en-US" altLang="zh-CN" sz="2600" b="1">
                <a:latin typeface="Times New Roman" charset="0"/>
              </a:rPr>
              <a:t>GDI</a:t>
            </a:r>
            <a:r>
              <a:rPr lang="zh-CN" altLang="en-US" sz="2600" b="1">
                <a:latin typeface="Times New Roman" charset="0"/>
              </a:rPr>
              <a:t>对象；</a:t>
            </a:r>
          </a:p>
          <a:p>
            <a:pPr eaLnBrk="1" hangingPunct="1">
              <a:lnSpc>
                <a:spcPct val="120000"/>
              </a:lnSpc>
              <a:buClr>
                <a:srgbClr val="0000FF"/>
              </a:buClr>
              <a:buSzPct val="70000"/>
              <a:buFont typeface="Wingdings 2" pitchFamily="18" charset="2"/>
              <a:buAutoNum type="arabicPeriod"/>
            </a:pPr>
            <a:r>
              <a:rPr lang="zh-CN" altLang="en-US" sz="2600" b="1">
                <a:latin typeface="Times New Roman" charset="0"/>
              </a:rPr>
              <a:t>对</a:t>
            </a:r>
            <a:r>
              <a:rPr lang="en-US" altLang="zh-CN" sz="2600" b="1">
                <a:latin typeface="Times New Roman" charset="0"/>
              </a:rPr>
              <a:t>GDI</a:t>
            </a:r>
            <a:r>
              <a:rPr lang="zh-CN" altLang="en-US" sz="2600" b="1">
                <a:latin typeface="Times New Roman" charset="0"/>
              </a:rPr>
              <a:t>对象进行初始化； </a:t>
            </a:r>
          </a:p>
          <a:p>
            <a:pPr eaLnBrk="1" hangingPunct="1">
              <a:lnSpc>
                <a:spcPct val="120000"/>
              </a:lnSpc>
              <a:buClr>
                <a:srgbClr val="0000FF"/>
              </a:buClr>
              <a:buSzPct val="70000"/>
              <a:buFont typeface="Wingdings 2" pitchFamily="18" charset="2"/>
              <a:buAutoNum type="arabicPeriod"/>
            </a:pPr>
            <a:r>
              <a:rPr lang="zh-CN" altLang="en-US" sz="2600" b="1">
                <a:latin typeface="Times New Roman" charset="0"/>
              </a:rPr>
              <a:t>调用设备上下文的</a:t>
            </a:r>
            <a:r>
              <a:rPr lang="en-US" altLang="zh-CN" sz="2600" b="1">
                <a:latin typeface="Times New Roman" charset="0"/>
              </a:rPr>
              <a:t>SelectObject</a:t>
            </a:r>
            <a:r>
              <a:rPr lang="zh-CN" altLang="en-US" sz="2600" b="1">
                <a:latin typeface="Times New Roman" charset="0"/>
              </a:rPr>
              <a:t>函数将新的</a:t>
            </a:r>
            <a:r>
              <a:rPr lang="en-US" altLang="zh-CN" sz="2600" b="1">
                <a:latin typeface="Times New Roman" charset="0"/>
              </a:rPr>
              <a:t>GDI</a:t>
            </a:r>
            <a:r>
              <a:rPr lang="zh-CN" altLang="en-US" sz="2600" b="1">
                <a:latin typeface="Times New Roman" charset="0"/>
              </a:rPr>
              <a:t>对象选入设备上下文，之前的</a:t>
            </a:r>
            <a:r>
              <a:rPr lang="en-US" altLang="zh-CN" sz="2600" b="1">
                <a:latin typeface="Times New Roman" charset="0"/>
              </a:rPr>
              <a:t>GDI</a:t>
            </a:r>
            <a:r>
              <a:rPr lang="zh-CN" altLang="en-US" sz="2600" b="1">
                <a:latin typeface="Times New Roman" charset="0"/>
              </a:rPr>
              <a:t>对象作为函数值返回；</a:t>
            </a:r>
          </a:p>
          <a:p>
            <a:pPr eaLnBrk="1" hangingPunct="1">
              <a:lnSpc>
                <a:spcPct val="120000"/>
              </a:lnSpc>
              <a:buClr>
                <a:srgbClr val="0000FF"/>
              </a:buClr>
              <a:buSzPct val="70000"/>
              <a:buFont typeface="Wingdings 2" pitchFamily="18" charset="2"/>
              <a:buAutoNum type="arabicPeriod"/>
            </a:pPr>
            <a:r>
              <a:rPr lang="zh-CN" altLang="en-US" sz="2600" b="1">
                <a:latin typeface="Times New Roman" charset="0"/>
              </a:rPr>
              <a:t> 进行绘图操作；</a:t>
            </a:r>
          </a:p>
          <a:p>
            <a:pPr eaLnBrk="1" hangingPunct="1">
              <a:lnSpc>
                <a:spcPct val="120000"/>
              </a:lnSpc>
              <a:buClr>
                <a:srgbClr val="0000FF"/>
              </a:buClr>
              <a:buSzPct val="70000"/>
              <a:buFont typeface="Wingdings 2" pitchFamily="18" charset="2"/>
              <a:buAutoNum type="arabicPeriod"/>
            </a:pPr>
            <a:r>
              <a:rPr lang="zh-CN" altLang="en-US" sz="2600" b="1">
                <a:latin typeface="Times New Roman" charset="0"/>
              </a:rPr>
              <a:t> 再次调用设备上下文的</a:t>
            </a:r>
            <a:r>
              <a:rPr lang="en-US" altLang="zh-CN" sz="2600" b="1">
                <a:latin typeface="Times New Roman" charset="0"/>
              </a:rPr>
              <a:t>SelectObject</a:t>
            </a:r>
            <a:r>
              <a:rPr lang="zh-CN" altLang="en-US" sz="2600" b="1">
                <a:latin typeface="Times New Roman" charset="0"/>
              </a:rPr>
              <a:t>函数选入之前的</a:t>
            </a:r>
            <a:r>
              <a:rPr lang="en-US" altLang="zh-CN" sz="2600" b="1">
                <a:latin typeface="Times New Roman" charset="0"/>
              </a:rPr>
              <a:t>GDI</a:t>
            </a:r>
            <a:r>
              <a:rPr lang="zh-CN" altLang="en-US" sz="2600" b="1">
                <a:latin typeface="Times New Roman" charset="0"/>
              </a:rPr>
              <a:t>对象。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684213" y="1930400"/>
            <a:ext cx="82089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charset="0"/>
              </a:rPr>
              <a:t>使用步骤：</a:t>
            </a:r>
          </a:p>
        </p:txBody>
      </p:sp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871538" y="862013"/>
            <a:ext cx="8162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4400" dirty="0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GDI</a:t>
            </a:r>
            <a:r>
              <a:rPr kumimoji="0" lang="zh-CN" altLang="en-US" sz="4400" dirty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6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6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6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6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6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6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838200" y="925513"/>
            <a:ext cx="5318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4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MFC</a:t>
            </a:r>
            <a:r>
              <a:rPr kumimoji="0" lang="zh-CN" altLang="en-US" sz="4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消息映射机制</a:t>
            </a:r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611188" y="1844675"/>
            <a:ext cx="8532812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tabLst>
                <a:tab pos="444500" algn="l"/>
              </a:tabLst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446088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tabLst>
                <a:tab pos="444500" algn="l"/>
              </a:tabLst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en-US" altLang="zh-CN" sz="2600" b="1" dirty="0">
                <a:latin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</a:rPr>
              <a:t>建立一个消息和函数的对应表，当收到消息时查找表，如果表中有相应的消息，就将消息交给对应的函数处理。</a:t>
            </a:r>
          </a:p>
        </p:txBody>
      </p:sp>
      <p:graphicFrame>
        <p:nvGraphicFramePr>
          <p:cNvPr id="186372" name="Group 4"/>
          <p:cNvGraphicFramePr>
            <a:graphicFrameLocks noGrp="1"/>
          </p:cNvGraphicFramePr>
          <p:nvPr/>
        </p:nvGraphicFramePr>
        <p:xfrm>
          <a:off x="971550" y="3500438"/>
          <a:ext cx="7777163" cy="3048000"/>
        </p:xfrm>
        <a:graphic>
          <a:graphicData uri="http://schemas.openxmlformats.org/drawingml/2006/table">
            <a:tbl>
              <a:tblPr/>
              <a:tblGrid>
                <a:gridCol w="5329238"/>
                <a:gridCol w="2447925"/>
              </a:tblGrid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消      息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响应函数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BN_CLICKED(IDC_TEST1_BUTTON)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OnTest1Button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BN_CLICKED(IDC_CLEAR1_BUTTON)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OnClear1Button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BN_CLICKED(IDC_EXIT_BUTTON)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OnExitButton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</a:rPr>
                        <a:t>……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vert="eaVert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</a:rPr>
                        <a:t>……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6392" name="Rectangle 24"/>
          <p:cNvSpPr>
            <a:spLocks noChangeArrowheads="1"/>
          </p:cNvSpPr>
          <p:nvPr/>
        </p:nvSpPr>
        <p:spPr bwMode="auto">
          <a:xfrm>
            <a:off x="4500563" y="260350"/>
            <a:ext cx="1368425" cy="576263"/>
          </a:xfrm>
          <a:prstGeom prst="rect">
            <a:avLst/>
          </a:prstGeom>
          <a:solidFill>
            <a:srgbClr val="C0C0C0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消息</a:t>
            </a:r>
          </a:p>
        </p:txBody>
      </p:sp>
      <p:sp>
        <p:nvSpPr>
          <p:cNvPr id="186393" name="Text Box 25"/>
          <p:cNvSpPr txBox="1">
            <a:spLocks noChangeArrowheads="1"/>
          </p:cNvSpPr>
          <p:nvPr/>
        </p:nvSpPr>
        <p:spPr bwMode="auto">
          <a:xfrm>
            <a:off x="7380288" y="333375"/>
            <a:ext cx="122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函数</a:t>
            </a:r>
          </a:p>
        </p:txBody>
      </p:sp>
      <p:sp>
        <p:nvSpPr>
          <p:cNvPr id="186394" name="Line 26"/>
          <p:cNvSpPr>
            <a:spLocks noChangeShapeType="1"/>
          </p:cNvSpPr>
          <p:nvPr/>
        </p:nvSpPr>
        <p:spPr bwMode="auto">
          <a:xfrm>
            <a:off x="5868988" y="549275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646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 autoUpdateAnimBg="0"/>
      <p:bldP spid="186392" grpId="0" animBg="1"/>
      <p:bldP spid="186393" grpId="0"/>
      <p:bldP spid="18639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CFont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905000"/>
            <a:ext cx="8051800" cy="4953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 err="1" smtClean="0">
                <a:latin typeface="Times New Roman" charset="0"/>
              </a:rPr>
              <a:t>CFont</a:t>
            </a:r>
            <a:r>
              <a:rPr lang="en-US" altLang="zh-CN" sz="2400" b="1" dirty="0" smtClean="0">
                <a:latin typeface="Times New Roman" charset="0"/>
              </a:rPr>
              <a:t> font;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 err="1" smtClean="0">
                <a:latin typeface="Times New Roman" charset="0"/>
              </a:rPr>
              <a:t>font.CreateFont</a:t>
            </a:r>
            <a:r>
              <a:rPr lang="en-US" altLang="zh-CN" sz="2400" b="1" dirty="0" smtClean="0">
                <a:latin typeface="Times New Roman" charset="0"/>
              </a:rPr>
              <a:t>(24, 0,  		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charset="0"/>
              </a:rPr>
              <a:t>//</a:t>
            </a:r>
            <a:r>
              <a:rPr lang="zh-CN" altLang="en-US" sz="2400" b="1" dirty="0" smtClean="0">
                <a:solidFill>
                  <a:srgbClr val="006600"/>
                </a:solidFill>
                <a:latin typeface="Times New Roman" charset="0"/>
              </a:rPr>
              <a:t>字符的高度和宽度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charset="0"/>
              </a:rPr>
              <a:t> 		</a:t>
            </a:r>
            <a:r>
              <a:rPr lang="en-US" altLang="zh-CN" sz="2400" b="1" dirty="0" smtClean="0">
                <a:latin typeface="Times New Roman" charset="0"/>
              </a:rPr>
              <a:t>0,  0,  			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charset="0"/>
              </a:rPr>
              <a:t>//</a:t>
            </a:r>
            <a:r>
              <a:rPr lang="zh-CN" altLang="en-US" sz="2400" b="1" dirty="0" smtClean="0">
                <a:solidFill>
                  <a:srgbClr val="006600"/>
                </a:solidFill>
                <a:latin typeface="Times New Roman" charset="0"/>
              </a:rPr>
              <a:t>文本和字符显示时的倾斜角度</a:t>
            </a:r>
            <a:r>
              <a:rPr lang="zh-CN" altLang="en-US" sz="2400" b="1" dirty="0" smtClean="0">
                <a:latin typeface="Times New Roman" charset="0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charset="0"/>
              </a:rPr>
              <a:t>		</a:t>
            </a:r>
            <a:r>
              <a:rPr lang="en-US" altLang="zh-CN" sz="2400" b="1" dirty="0" smtClean="0">
                <a:latin typeface="Times New Roman" charset="0"/>
              </a:rPr>
              <a:t>FW_NORMAL,  	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charset="0"/>
              </a:rPr>
              <a:t>//</a:t>
            </a:r>
            <a:r>
              <a:rPr lang="zh-CN" altLang="en-US" sz="2400" b="1" dirty="0" smtClean="0">
                <a:solidFill>
                  <a:srgbClr val="006600"/>
                </a:solidFill>
                <a:latin typeface="Times New Roman" charset="0"/>
              </a:rPr>
              <a:t>字体的重量，粗细程度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charset="0"/>
              </a:rPr>
              <a:t>		</a:t>
            </a:r>
            <a:r>
              <a:rPr lang="en-US" altLang="zh-CN" sz="2400" b="1" dirty="0" smtClean="0">
                <a:latin typeface="Times New Roman" charset="0"/>
              </a:rPr>
              <a:t>0, 0, 0,    		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charset="0"/>
              </a:rPr>
              <a:t>//</a:t>
            </a:r>
            <a:r>
              <a:rPr lang="zh-CN" altLang="en-US" sz="2400" b="1" dirty="0" smtClean="0">
                <a:solidFill>
                  <a:srgbClr val="006600"/>
                </a:solidFill>
                <a:latin typeface="Times New Roman" charset="0"/>
              </a:rPr>
              <a:t>是否为斜体、下划线、删除线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charset="0"/>
              </a:rPr>
              <a:t>		</a:t>
            </a:r>
            <a:r>
              <a:rPr lang="en-US" altLang="zh-CN" sz="2400" b="1" dirty="0" smtClean="0">
                <a:latin typeface="Times New Roman" charset="0"/>
              </a:rPr>
              <a:t>DEFAULT_CHARSET, 	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charset="0"/>
              </a:rPr>
              <a:t>//</a:t>
            </a:r>
            <a:r>
              <a:rPr lang="zh-CN" altLang="en-US" sz="2400" b="1" dirty="0" smtClean="0">
                <a:solidFill>
                  <a:srgbClr val="006600"/>
                </a:solidFill>
                <a:latin typeface="Times New Roman" charset="0"/>
              </a:rPr>
              <a:t>字体使用的字符集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charset="0"/>
              </a:rPr>
              <a:t>		</a:t>
            </a:r>
            <a:r>
              <a:rPr lang="en-US" altLang="zh-CN" sz="2400" b="1" dirty="0" smtClean="0">
                <a:latin typeface="Times New Roman" charset="0"/>
              </a:rPr>
              <a:t>OUT_DEFAULT_PRECIS, 	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charset="0"/>
              </a:rPr>
              <a:t>//</a:t>
            </a:r>
            <a:r>
              <a:rPr lang="zh-CN" altLang="en-US" sz="2400" b="1" dirty="0" smtClean="0">
                <a:solidFill>
                  <a:srgbClr val="006600"/>
                </a:solidFill>
                <a:latin typeface="Times New Roman" charset="0"/>
              </a:rPr>
              <a:t>字体映射机制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charset="0"/>
              </a:rPr>
              <a:t>		</a:t>
            </a:r>
            <a:r>
              <a:rPr lang="en-US" altLang="zh-CN" sz="2400" b="1" dirty="0" smtClean="0">
                <a:latin typeface="Times New Roman" charset="0"/>
              </a:rPr>
              <a:t>CLIP_DEFAULT_PRECIS, 	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charset="0"/>
              </a:rPr>
              <a:t>//</a:t>
            </a:r>
            <a:r>
              <a:rPr lang="zh-CN" altLang="en-US" sz="2400" b="1" dirty="0" smtClean="0">
                <a:solidFill>
                  <a:srgbClr val="006600"/>
                </a:solidFill>
                <a:latin typeface="Times New Roman" charset="0"/>
              </a:rPr>
              <a:t>字体裁剪精度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charset="0"/>
              </a:rPr>
              <a:t>		</a:t>
            </a:r>
            <a:r>
              <a:rPr lang="en-US" altLang="zh-CN" sz="2400" b="1" dirty="0" smtClean="0">
                <a:latin typeface="Times New Roman" charset="0"/>
              </a:rPr>
              <a:t>DEFAULT_QUALITY, 		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charset="0"/>
              </a:rPr>
              <a:t>//</a:t>
            </a:r>
            <a:r>
              <a:rPr lang="zh-CN" altLang="en-US" sz="2400" b="1" dirty="0" smtClean="0">
                <a:solidFill>
                  <a:srgbClr val="006600"/>
                </a:solidFill>
                <a:latin typeface="Times New Roman" charset="0"/>
              </a:rPr>
              <a:t>字体输出质量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charset="0"/>
              </a:rPr>
              <a:t>		</a:t>
            </a:r>
            <a:r>
              <a:rPr lang="en-US" altLang="zh-CN" sz="2400" b="1" dirty="0" smtClean="0">
                <a:latin typeface="Times New Roman" charset="0"/>
              </a:rPr>
              <a:t>DEFAULT_PITCH|FF_ROMAN, 	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charset="0"/>
              </a:rPr>
              <a:t>//</a:t>
            </a:r>
            <a:r>
              <a:rPr lang="zh-CN" altLang="en-US" sz="2400" b="1" dirty="0" smtClean="0">
                <a:solidFill>
                  <a:srgbClr val="006600"/>
                </a:solidFill>
                <a:latin typeface="Times New Roman" charset="0"/>
              </a:rPr>
              <a:t>间距和属性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charset="0"/>
              </a:rPr>
              <a:t>		</a:t>
            </a:r>
            <a:r>
              <a:rPr lang="en-US" altLang="zh-CN" sz="2400" b="1" dirty="0" smtClean="0">
                <a:latin typeface="Times New Roman" charset="0"/>
              </a:rPr>
              <a:t>_T("</a:t>
            </a:r>
            <a:r>
              <a:rPr lang="zh-CN" altLang="en-US" sz="2400" b="1" dirty="0" smtClean="0">
                <a:latin typeface="Times New Roman" charset="0"/>
              </a:rPr>
              <a:t>黑体</a:t>
            </a:r>
            <a:r>
              <a:rPr lang="en-US" altLang="zh-CN" sz="2400" b="1" dirty="0" smtClean="0">
                <a:latin typeface="Times New Roman" charset="0"/>
              </a:rPr>
              <a:t>"));  		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charset="0"/>
              </a:rPr>
              <a:t>//</a:t>
            </a:r>
            <a:r>
              <a:rPr lang="zh-CN" altLang="en-US" sz="2400" b="1" dirty="0" smtClean="0">
                <a:solidFill>
                  <a:srgbClr val="006600"/>
                </a:solidFill>
                <a:latin typeface="Times New Roman" charset="0"/>
              </a:rPr>
              <a:t>字体名称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CFont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713" y="2076450"/>
            <a:ext cx="8051800" cy="49530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b="1" dirty="0" err="1" smtClean="0">
                <a:latin typeface="Times New Roman" charset="0"/>
              </a:rPr>
              <a:t>CFont</a:t>
            </a:r>
            <a:r>
              <a:rPr lang="en-US" altLang="zh-CN" sz="2400" b="1" dirty="0" smtClean="0">
                <a:latin typeface="Times New Roman" charset="0"/>
              </a:rPr>
              <a:t> *</a:t>
            </a:r>
            <a:r>
              <a:rPr lang="en-US" altLang="zh-CN" sz="2400" b="1" dirty="0" err="1" smtClean="0">
                <a:latin typeface="Times New Roman" charset="0"/>
              </a:rPr>
              <a:t>pOldFont</a:t>
            </a:r>
            <a:r>
              <a:rPr lang="en-US" altLang="zh-CN" sz="2400" b="1" dirty="0" smtClean="0">
                <a:latin typeface="Times New Roman" charset="0"/>
              </a:rPr>
              <a:t>=</a:t>
            </a:r>
            <a:r>
              <a:rPr lang="en-US" altLang="zh-CN" sz="2400" b="1" dirty="0" err="1" smtClean="0">
                <a:latin typeface="Times New Roman" charset="0"/>
              </a:rPr>
              <a:t>pDC</a:t>
            </a:r>
            <a:r>
              <a:rPr lang="en-US" altLang="zh-CN" sz="2400" b="1" dirty="0" smtClean="0">
                <a:latin typeface="Times New Roman" charset="0"/>
              </a:rPr>
              <a:t>-&gt;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Times New Roman" charset="0"/>
              </a:rPr>
              <a:t>SelectObject</a:t>
            </a:r>
            <a:r>
              <a:rPr lang="en-US" altLang="zh-CN" sz="2400" b="1" dirty="0" smtClean="0">
                <a:latin typeface="Times New Roman" charset="0"/>
              </a:rPr>
              <a:t>(&amp;font);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b="1" dirty="0" err="1" smtClean="0">
                <a:latin typeface="Times New Roman" charset="0"/>
              </a:rPr>
              <a:t>pDC</a:t>
            </a:r>
            <a:r>
              <a:rPr lang="en-US" altLang="zh-CN" sz="2400" b="1" dirty="0" smtClean="0">
                <a:latin typeface="Times New Roman" charset="0"/>
              </a:rPr>
              <a:t>-&gt;</a:t>
            </a:r>
            <a:r>
              <a:rPr lang="en-US" altLang="zh-CN" sz="2400" b="1" dirty="0" err="1" smtClean="0">
                <a:latin typeface="Times New Roman" charset="0"/>
              </a:rPr>
              <a:t>TextOut</a:t>
            </a:r>
            <a:r>
              <a:rPr lang="en-US" altLang="zh-CN" sz="2400" b="1" dirty="0" smtClean="0">
                <a:latin typeface="Times New Roman" charset="0"/>
              </a:rPr>
              <a:t>(20,50,_T("No man is wise at all times."));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b="1" dirty="0" err="1" smtClean="0">
                <a:latin typeface="Times New Roman" charset="0"/>
              </a:rPr>
              <a:t>pDC</a:t>
            </a:r>
            <a:r>
              <a:rPr lang="en-US" altLang="zh-CN" sz="2400" b="1" dirty="0" smtClean="0">
                <a:latin typeface="Times New Roman" charset="0"/>
              </a:rPr>
              <a:t>-&gt;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Times New Roman" charset="0"/>
              </a:rPr>
              <a:t>SelectObject</a:t>
            </a:r>
            <a:r>
              <a:rPr lang="en-US" altLang="zh-CN" sz="2400" b="1" dirty="0" smtClean="0">
                <a:latin typeface="Times New Roman" charset="0"/>
              </a:rPr>
              <a:t>(</a:t>
            </a:r>
            <a:r>
              <a:rPr lang="en-US" altLang="zh-CN" sz="2400" b="1" dirty="0" err="1" smtClean="0">
                <a:latin typeface="Times New Roman" charset="0"/>
              </a:rPr>
              <a:t>pOldFont</a:t>
            </a:r>
            <a:r>
              <a:rPr lang="en-US" altLang="zh-CN" sz="2400" b="1" dirty="0" smtClean="0">
                <a:latin typeface="Times New Roman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CPen</a:t>
            </a:r>
            <a:r>
              <a:rPr kumimoji="0" lang="zh-CN" altLang="en-US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和</a:t>
            </a:r>
            <a:r>
              <a:rPr kumimoji="0" lang="en-US" altLang="zh-CN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CBrush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905000"/>
            <a:ext cx="8316912" cy="4953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err="1" smtClean="0">
                <a:solidFill>
                  <a:srgbClr val="990033"/>
                </a:solidFill>
                <a:latin typeface="Times New Roman" charset="0"/>
              </a:rPr>
              <a:t>CPen</a:t>
            </a:r>
            <a:r>
              <a:rPr lang="en-US" altLang="zh-CN" sz="2400" b="1" dirty="0" smtClean="0">
                <a:solidFill>
                  <a:srgbClr val="990033"/>
                </a:solidFill>
                <a:latin typeface="Times New Roman" charset="0"/>
              </a:rPr>
              <a:t> pen;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err="1" smtClean="0">
                <a:solidFill>
                  <a:srgbClr val="990033"/>
                </a:solidFill>
                <a:latin typeface="Times New Roman" charset="0"/>
              </a:rPr>
              <a:t>pen.CreatePen</a:t>
            </a:r>
            <a:r>
              <a:rPr lang="en-US" altLang="zh-CN" sz="2400" b="1" dirty="0" smtClean="0">
                <a:solidFill>
                  <a:srgbClr val="990033"/>
                </a:solidFill>
                <a:latin typeface="Times New Roman" charset="0"/>
              </a:rPr>
              <a:t>(PS_SOLID, 3, RGB(255, 0, 0));</a:t>
            </a:r>
            <a:r>
              <a:rPr lang="en-US" altLang="zh-CN" sz="2400" b="1" dirty="0" smtClean="0">
                <a:latin typeface="Times New Roman" charset="0"/>
              </a:rPr>
              <a:t> </a:t>
            </a:r>
            <a:r>
              <a:rPr lang="en-US" altLang="zh-CN" sz="1800" b="1" dirty="0" smtClean="0">
                <a:solidFill>
                  <a:srgbClr val="006600"/>
                </a:solidFill>
                <a:latin typeface="Times New Roman" charset="0"/>
              </a:rPr>
              <a:t>//</a:t>
            </a:r>
            <a:r>
              <a:rPr lang="zh-CN" altLang="en-US" sz="1800" b="1" dirty="0" smtClean="0">
                <a:solidFill>
                  <a:srgbClr val="006600"/>
                </a:solidFill>
                <a:latin typeface="Times New Roman" charset="0"/>
              </a:rPr>
              <a:t>样式、宽度、颜色</a:t>
            </a:r>
            <a:endParaRPr lang="zh-CN" altLang="en-US" sz="1800" b="1" dirty="0" smtClean="0">
              <a:latin typeface="Times New Roman" charset="0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err="1" smtClean="0">
                <a:solidFill>
                  <a:srgbClr val="000099"/>
                </a:solidFill>
                <a:latin typeface="Times New Roman" charset="0"/>
              </a:rPr>
              <a:t>CBrush</a:t>
            </a:r>
            <a:r>
              <a:rPr lang="en-US" altLang="zh-CN" sz="2400" b="1" dirty="0" smtClean="0">
                <a:solidFill>
                  <a:srgbClr val="000099"/>
                </a:solidFill>
                <a:latin typeface="Times New Roman" charset="0"/>
              </a:rPr>
              <a:t> brush;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err="1" smtClean="0">
                <a:solidFill>
                  <a:srgbClr val="000099"/>
                </a:solidFill>
                <a:latin typeface="Times New Roman" charset="0"/>
              </a:rPr>
              <a:t>brush.CreateSolidBrush</a:t>
            </a:r>
            <a:r>
              <a:rPr lang="en-US" altLang="zh-CN" sz="2400" b="1" dirty="0" smtClean="0">
                <a:solidFill>
                  <a:srgbClr val="000099"/>
                </a:solidFill>
                <a:latin typeface="Times New Roman" charset="0"/>
              </a:rPr>
              <a:t>(RGB(0, 0, 255));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err="1" smtClean="0">
                <a:solidFill>
                  <a:srgbClr val="990033"/>
                </a:solidFill>
                <a:latin typeface="Times New Roman" charset="0"/>
              </a:rPr>
              <a:t>CPen</a:t>
            </a:r>
            <a:r>
              <a:rPr lang="en-US" altLang="zh-CN" sz="2400" b="1" dirty="0" smtClean="0">
                <a:solidFill>
                  <a:srgbClr val="990033"/>
                </a:solidFill>
                <a:latin typeface="Times New Roman" charset="0"/>
              </a:rPr>
              <a:t> *</a:t>
            </a:r>
            <a:r>
              <a:rPr lang="en-US" altLang="zh-CN" sz="2400" b="1" dirty="0" err="1" smtClean="0">
                <a:solidFill>
                  <a:srgbClr val="990033"/>
                </a:solidFill>
                <a:latin typeface="Times New Roman" charset="0"/>
              </a:rPr>
              <a:t>pOldPen</a:t>
            </a:r>
            <a:r>
              <a:rPr lang="en-US" altLang="zh-CN" sz="2400" b="1" dirty="0" smtClean="0">
                <a:solidFill>
                  <a:srgbClr val="990033"/>
                </a:solidFill>
                <a:latin typeface="Times New Roman" charset="0"/>
              </a:rPr>
              <a:t>=</a:t>
            </a:r>
            <a:r>
              <a:rPr lang="en-US" altLang="zh-CN" sz="2400" b="1" dirty="0" err="1" smtClean="0">
                <a:solidFill>
                  <a:srgbClr val="990033"/>
                </a:solidFill>
                <a:latin typeface="Times New Roman" charset="0"/>
              </a:rPr>
              <a:t>pDC</a:t>
            </a:r>
            <a:r>
              <a:rPr lang="en-US" altLang="zh-CN" sz="2400" b="1" dirty="0" smtClean="0">
                <a:solidFill>
                  <a:srgbClr val="990033"/>
                </a:solidFill>
                <a:latin typeface="Times New Roman" charset="0"/>
              </a:rPr>
              <a:t>-&gt;</a:t>
            </a:r>
            <a:r>
              <a:rPr lang="en-US" altLang="zh-CN" sz="2400" b="1" dirty="0" err="1" smtClean="0">
                <a:solidFill>
                  <a:srgbClr val="990033"/>
                </a:solidFill>
                <a:latin typeface="Times New Roman" charset="0"/>
              </a:rPr>
              <a:t>SelectObject</a:t>
            </a:r>
            <a:r>
              <a:rPr lang="en-US" altLang="zh-CN" sz="2400" b="1" dirty="0" smtClean="0">
                <a:solidFill>
                  <a:srgbClr val="990033"/>
                </a:solidFill>
                <a:latin typeface="Times New Roman" charset="0"/>
              </a:rPr>
              <a:t>(&amp;pen);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err="1" smtClean="0">
                <a:solidFill>
                  <a:srgbClr val="000099"/>
                </a:solidFill>
                <a:latin typeface="Times New Roman" charset="0"/>
              </a:rPr>
              <a:t>CBrush</a:t>
            </a:r>
            <a:r>
              <a:rPr lang="en-US" altLang="zh-CN" sz="2400" b="1" dirty="0" smtClean="0">
                <a:solidFill>
                  <a:srgbClr val="000099"/>
                </a:solidFill>
                <a:latin typeface="Times New Roman" charset="0"/>
              </a:rPr>
              <a:t> *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Times New Roman" charset="0"/>
              </a:rPr>
              <a:t>pOldBrush</a:t>
            </a:r>
            <a:r>
              <a:rPr lang="en-US" altLang="zh-CN" sz="2400" b="1" dirty="0" smtClean="0">
                <a:solidFill>
                  <a:srgbClr val="000099"/>
                </a:solidFill>
                <a:latin typeface="Times New Roman" charset="0"/>
              </a:rPr>
              <a:t>=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Times New Roman" charset="0"/>
              </a:rPr>
              <a:t>pDC</a:t>
            </a:r>
            <a:r>
              <a:rPr lang="en-US" altLang="zh-CN" sz="2400" b="1" dirty="0" smtClean="0">
                <a:solidFill>
                  <a:srgbClr val="000099"/>
                </a:solidFill>
                <a:latin typeface="Times New Roman" charset="0"/>
              </a:rPr>
              <a:t>-&gt;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Times New Roman" charset="0"/>
              </a:rPr>
              <a:t>SelectObject</a:t>
            </a:r>
            <a:r>
              <a:rPr lang="en-US" altLang="zh-CN" sz="2400" b="1" dirty="0" smtClean="0">
                <a:solidFill>
                  <a:srgbClr val="000099"/>
                </a:solidFill>
                <a:latin typeface="Times New Roman" charset="0"/>
              </a:rPr>
              <a:t>(&amp;brush);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err="1" smtClean="0">
                <a:latin typeface="Times New Roman" charset="0"/>
              </a:rPr>
              <a:t>pDC</a:t>
            </a:r>
            <a:r>
              <a:rPr lang="en-US" altLang="zh-CN" sz="2400" b="1" dirty="0" smtClean="0">
                <a:latin typeface="Times New Roman" charset="0"/>
              </a:rPr>
              <a:t>-&gt;Ellipse(300, 100, 500, 300);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err="1" smtClean="0">
                <a:solidFill>
                  <a:srgbClr val="990033"/>
                </a:solidFill>
                <a:latin typeface="Times New Roman" charset="0"/>
              </a:rPr>
              <a:t>pDC</a:t>
            </a:r>
            <a:r>
              <a:rPr lang="en-US" altLang="zh-CN" sz="2400" b="1" dirty="0" smtClean="0">
                <a:solidFill>
                  <a:srgbClr val="990033"/>
                </a:solidFill>
                <a:latin typeface="Times New Roman" charset="0"/>
              </a:rPr>
              <a:t>-&gt;</a:t>
            </a:r>
            <a:r>
              <a:rPr lang="en-US" altLang="zh-CN" sz="2400" b="1" dirty="0" err="1" smtClean="0">
                <a:solidFill>
                  <a:srgbClr val="990033"/>
                </a:solidFill>
                <a:latin typeface="Times New Roman" charset="0"/>
              </a:rPr>
              <a:t>SelectObject</a:t>
            </a:r>
            <a:r>
              <a:rPr lang="en-US" altLang="zh-CN" sz="2400" b="1" dirty="0" smtClean="0">
                <a:solidFill>
                  <a:srgbClr val="990033"/>
                </a:solidFill>
                <a:latin typeface="Times New Roman" charset="0"/>
              </a:rPr>
              <a:t>(</a:t>
            </a:r>
            <a:r>
              <a:rPr lang="en-US" altLang="zh-CN" sz="2400" b="1" dirty="0" err="1" smtClean="0">
                <a:solidFill>
                  <a:srgbClr val="990033"/>
                </a:solidFill>
                <a:latin typeface="Times New Roman" charset="0"/>
              </a:rPr>
              <a:t>pOldPen</a:t>
            </a:r>
            <a:r>
              <a:rPr lang="en-US" altLang="zh-CN" sz="2400" b="1" dirty="0" smtClean="0">
                <a:solidFill>
                  <a:srgbClr val="990033"/>
                </a:solidFill>
                <a:latin typeface="Times New Roman" charset="0"/>
              </a:rPr>
              <a:t>);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err="1" smtClean="0">
                <a:solidFill>
                  <a:srgbClr val="000099"/>
                </a:solidFill>
                <a:latin typeface="Times New Roman" charset="0"/>
              </a:rPr>
              <a:t>pDC</a:t>
            </a:r>
            <a:r>
              <a:rPr lang="en-US" altLang="zh-CN" sz="2400" b="1" dirty="0" smtClean="0">
                <a:solidFill>
                  <a:srgbClr val="000099"/>
                </a:solidFill>
                <a:latin typeface="Times New Roman" charset="0"/>
              </a:rPr>
              <a:t>-&gt;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Times New Roman" charset="0"/>
              </a:rPr>
              <a:t>SelectObject</a:t>
            </a:r>
            <a:r>
              <a:rPr lang="en-US" altLang="zh-CN" sz="2400" b="1" dirty="0" smtClean="0">
                <a:solidFill>
                  <a:srgbClr val="000099"/>
                </a:solidFill>
                <a:latin typeface="Times New Roman" charset="0"/>
              </a:rPr>
              <a:t>(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Times New Roman" charset="0"/>
              </a:rPr>
              <a:t>pOldBrush</a:t>
            </a:r>
            <a:r>
              <a:rPr lang="en-US" altLang="zh-CN" sz="2400" b="1" dirty="0" smtClean="0">
                <a:solidFill>
                  <a:srgbClr val="000099"/>
                </a:solidFill>
                <a:latin typeface="Times New Roman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871538" y="862013"/>
            <a:ext cx="8162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绘制位图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900113" y="1916113"/>
            <a:ext cx="5976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800" b="1">
                <a:latin typeface="Times New Roman" charset="0"/>
              </a:rPr>
              <a:t> </a:t>
            </a:r>
            <a:r>
              <a:rPr lang="zh-CN" altLang="en-US" sz="2800" b="1">
                <a:latin typeface="Times New Roman" charset="0"/>
              </a:rPr>
              <a:t>事先将位图（</a:t>
            </a:r>
            <a:r>
              <a:rPr lang="en-US" altLang="zh-CN" sz="2800" b="1">
                <a:latin typeface="Times New Roman" charset="0"/>
              </a:rPr>
              <a:t>.bmp</a:t>
            </a:r>
            <a:r>
              <a:rPr lang="zh-CN" altLang="en-US" sz="2800" b="1">
                <a:latin typeface="Times New Roman" charset="0"/>
              </a:rPr>
              <a:t>）导入到工程中。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187450" y="2535238"/>
            <a:ext cx="75612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charset="0"/>
              </a:rPr>
              <a:t>资源视图中，右击项目，快捷菜单中选择“添加</a:t>
            </a:r>
            <a:r>
              <a:rPr lang="en-US" altLang="zh-CN" sz="2400" b="1">
                <a:latin typeface="Times New Roman" charset="0"/>
              </a:rPr>
              <a:t>/</a:t>
            </a:r>
            <a:r>
              <a:rPr lang="zh-CN" altLang="en-US" sz="2400" b="1">
                <a:latin typeface="Times New Roman" charset="0"/>
              </a:rPr>
              <a:t>资源”</a:t>
            </a:r>
            <a:endParaRPr lang="en-US" altLang="zh-CN" sz="2400" b="1">
              <a:latin typeface="Times New Roman" charset="0"/>
            </a:endParaRPr>
          </a:p>
        </p:txBody>
      </p:sp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338" y="3306763"/>
            <a:ext cx="41529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300788" y="4076700"/>
            <a:ext cx="3095625" cy="113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b="1">
                <a:latin typeface="Times New Roman" charset="0"/>
              </a:rPr>
              <a:t>默认</a:t>
            </a:r>
            <a:r>
              <a:rPr lang="en-US" altLang="zh-CN" b="1">
                <a:latin typeface="Times New Roman" charset="0"/>
              </a:rPr>
              <a:t>ID</a:t>
            </a:r>
            <a:r>
              <a:rPr lang="zh-CN" altLang="en-US" b="1">
                <a:latin typeface="Times New Roman" charset="0"/>
              </a:rPr>
              <a:t>：</a:t>
            </a:r>
            <a:r>
              <a:rPr lang="en-US" altLang="zh-CN" b="1">
                <a:latin typeface="Times New Roman" charset="0"/>
              </a:rPr>
              <a:t>IDB_BITMAP1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7" grpId="0"/>
      <p:bldP spid="8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871538" y="862013"/>
            <a:ext cx="8162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绘制位图</a:t>
            </a:r>
          </a:p>
        </p:txBody>
      </p:sp>
      <p:sp>
        <p:nvSpPr>
          <p:cNvPr id="177160" name="Rectangle 8"/>
          <p:cNvSpPr>
            <a:spLocks noChangeArrowheads="1"/>
          </p:cNvSpPr>
          <p:nvPr/>
        </p:nvSpPr>
        <p:spPr bwMode="auto">
          <a:xfrm>
            <a:off x="900113" y="2060575"/>
            <a:ext cx="6624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800" b="1">
                <a:latin typeface="Times New Roman" charset="0"/>
              </a:rPr>
              <a:t> </a:t>
            </a:r>
            <a:r>
              <a:rPr lang="zh-CN" altLang="en-US" sz="2800" b="1">
                <a:latin typeface="Times New Roman" charset="0"/>
              </a:rPr>
              <a:t>创建</a:t>
            </a:r>
            <a:r>
              <a:rPr lang="en-US" altLang="zh-CN" sz="2800" b="1">
                <a:latin typeface="Times New Roman" charset="0"/>
              </a:rPr>
              <a:t>CBitmap</a:t>
            </a:r>
            <a:r>
              <a:rPr lang="zh-CN" altLang="en-US" sz="2800" b="1">
                <a:latin typeface="Times New Roman" charset="0"/>
              </a:rPr>
              <a:t>对象，并加载位图资源。</a:t>
            </a:r>
          </a:p>
        </p:txBody>
      </p:sp>
      <p:sp>
        <p:nvSpPr>
          <p:cNvPr id="177162" name="Rectangle 10"/>
          <p:cNvSpPr>
            <a:spLocks noChangeArrowheads="1"/>
          </p:cNvSpPr>
          <p:nvPr/>
        </p:nvSpPr>
        <p:spPr bwMode="auto">
          <a:xfrm>
            <a:off x="1258888" y="2814638"/>
            <a:ext cx="5545137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dirty="0" err="1">
                <a:latin typeface="华文新魏" pitchFamily="2" charset="-122"/>
                <a:ea typeface="华文新魏" pitchFamily="2" charset="-122"/>
              </a:rPr>
              <a:t>CBitmap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 bmp;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dirty="0" err="1">
                <a:latin typeface="华文新魏" pitchFamily="2" charset="-122"/>
                <a:ea typeface="华文新魏" pitchFamily="2" charset="-122"/>
              </a:rPr>
              <a:t>bmp.LoadBitmap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IDB_BITMAP1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0" grpId="0"/>
      <p:bldP spid="17716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871538" y="862013"/>
            <a:ext cx="8162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绘制位图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684213" y="1930400"/>
            <a:ext cx="8208962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800" b="1">
                <a:latin typeface="Times New Roman" charset="0"/>
              </a:rPr>
              <a:t>由于位图文件比较大，在绘制位图时，为避免屏幕闪烁，先将位图绘制到内存</a:t>
            </a:r>
            <a:r>
              <a:rPr lang="en-US" altLang="zh-CN" sz="2800" b="1">
                <a:latin typeface="Times New Roman" charset="0"/>
              </a:rPr>
              <a:t>DC</a:t>
            </a:r>
            <a:r>
              <a:rPr lang="zh-CN" altLang="en-US" sz="2800" b="1">
                <a:latin typeface="Times New Roman" charset="0"/>
              </a:rPr>
              <a:t>，之后再将内存</a:t>
            </a:r>
            <a:r>
              <a:rPr lang="en-US" altLang="zh-CN" sz="2800" b="1">
                <a:latin typeface="Times New Roman" charset="0"/>
              </a:rPr>
              <a:t>DC</a:t>
            </a:r>
            <a:r>
              <a:rPr lang="zh-CN" altLang="en-US" sz="2800" b="1">
                <a:latin typeface="Times New Roman" charset="0"/>
              </a:rPr>
              <a:t>中的这幅画整个搬到屏幕</a:t>
            </a:r>
            <a:r>
              <a:rPr lang="en-US" altLang="zh-CN" sz="2800" b="1">
                <a:latin typeface="Times New Roman" charset="0"/>
              </a:rPr>
              <a:t>DC</a:t>
            </a:r>
            <a:r>
              <a:rPr lang="zh-CN" altLang="en-US" sz="2800" b="1">
                <a:latin typeface="Times New Roman" charset="0"/>
              </a:rPr>
              <a:t>。</a:t>
            </a: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1476375" y="3573463"/>
            <a:ext cx="6119813" cy="267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2600" dirty="0">
                <a:latin typeface="华文新魏" pitchFamily="2" charset="-122"/>
                <a:ea typeface="华文新魏" pitchFamily="2" charset="-122"/>
              </a:rPr>
              <a:t>获取屏幕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DC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CDC *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GetDC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();  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2600" dirty="0">
                <a:latin typeface="华文新魏" pitchFamily="2" charset="-122"/>
                <a:ea typeface="华文新魏" pitchFamily="2" charset="-122"/>
              </a:rPr>
              <a:t>创建内存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DC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CDC 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memDC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memDC.CreateCompatibleDC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memDC.SelectObject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(&amp;bmp);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863600" y="4899025"/>
            <a:ext cx="83883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BOOL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StretchBlt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i="1">
                <a:latin typeface="华文新魏" pitchFamily="2" charset="-122"/>
                <a:ea typeface="华文新魏" pitchFamily="2" charset="-122"/>
              </a:rPr>
              <a:t>x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,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i="1">
                <a:latin typeface="华文新魏" pitchFamily="2" charset="-122"/>
                <a:ea typeface="华文新魏" pitchFamily="2" charset="-122"/>
              </a:rPr>
              <a:t>y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,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i="1">
                <a:latin typeface="华文新魏" pitchFamily="2" charset="-122"/>
                <a:ea typeface="华文新魏" pitchFamily="2" charset="-122"/>
              </a:rPr>
              <a:t>nWidth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,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i="1">
                <a:latin typeface="华文新魏" pitchFamily="2" charset="-122"/>
                <a:ea typeface="华文新魏" pitchFamily="2" charset="-122"/>
              </a:rPr>
              <a:t>nHeight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,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CDC*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i="1">
                <a:latin typeface="华文新魏" pitchFamily="2" charset="-122"/>
                <a:ea typeface="华文新魏" pitchFamily="2" charset="-122"/>
              </a:rPr>
              <a:t>pSrcDC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,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i="1">
                <a:latin typeface="华文新魏" pitchFamily="2" charset="-122"/>
                <a:ea typeface="华文新魏" pitchFamily="2" charset="-122"/>
              </a:rPr>
              <a:t>xSrc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,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i="1">
                <a:latin typeface="华文新魏" pitchFamily="2" charset="-122"/>
                <a:ea typeface="华文新魏" pitchFamily="2" charset="-122"/>
              </a:rPr>
              <a:t>ySrc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,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i="1">
                <a:latin typeface="华文新魏" pitchFamily="2" charset="-122"/>
                <a:ea typeface="华文新魏" pitchFamily="2" charset="-122"/>
              </a:rPr>
              <a:t>nSrcWidth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,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i="1">
                <a:latin typeface="华文新魏" pitchFamily="2" charset="-122"/>
                <a:ea typeface="华文新魏" pitchFamily="2" charset="-122"/>
              </a:rPr>
              <a:t>nSrcHeight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,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DWORD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i="1">
                <a:latin typeface="华文新魏" pitchFamily="2" charset="-122"/>
                <a:ea typeface="华文新魏" pitchFamily="2" charset="-122"/>
              </a:rPr>
              <a:t>dwRop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);</a:t>
            </a: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827088" y="2703513"/>
            <a:ext cx="7993062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BOOL</a:t>
            </a:r>
            <a:r>
              <a:rPr lang="en-US" altLang="zh-CN" sz="240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BitBlt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i="1">
                <a:latin typeface="华文新魏" pitchFamily="2" charset="-122"/>
                <a:ea typeface="华文新魏" pitchFamily="2" charset="-122"/>
              </a:rPr>
              <a:t>x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,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i="1">
                <a:latin typeface="华文新魏" pitchFamily="2" charset="-122"/>
                <a:ea typeface="华文新魏" pitchFamily="2" charset="-122"/>
              </a:rPr>
              <a:t>y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,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i="1">
                <a:latin typeface="华文新魏" pitchFamily="2" charset="-122"/>
                <a:ea typeface="华文新魏" pitchFamily="2" charset="-122"/>
              </a:rPr>
              <a:t>nWidth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,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i="1">
                <a:latin typeface="华文新魏" pitchFamily="2" charset="-122"/>
                <a:ea typeface="华文新魏" pitchFamily="2" charset="-122"/>
              </a:rPr>
              <a:t>nHeight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,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CDC*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i="1">
                <a:latin typeface="华文新魏" pitchFamily="2" charset="-122"/>
                <a:ea typeface="华文新魏" pitchFamily="2" charset="-122"/>
              </a:rPr>
              <a:t>pSrcDC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,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i="1">
                <a:latin typeface="华文新魏" pitchFamily="2" charset="-122"/>
                <a:ea typeface="华文新魏" pitchFamily="2" charset="-122"/>
              </a:rPr>
              <a:t>xSrc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,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i="1">
                <a:latin typeface="华文新魏" pitchFamily="2" charset="-122"/>
                <a:ea typeface="华文新魏" pitchFamily="2" charset="-122"/>
              </a:rPr>
              <a:t>ySrc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,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DWORD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i="1">
                <a:latin typeface="华文新魏" pitchFamily="2" charset="-122"/>
                <a:ea typeface="华文新魏" pitchFamily="2" charset="-122"/>
              </a:rPr>
              <a:t>dwRop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);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871538" y="862013"/>
            <a:ext cx="8162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440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CDC</a:t>
            </a:r>
            <a:r>
              <a:rPr kumimoji="0" lang="zh-CN" altLang="en-US" sz="440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类中绘制位图的函数</a:t>
            </a:r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684213" y="1930400"/>
            <a:ext cx="82089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800" b="1">
                <a:latin typeface="Times New Roman" charset="0"/>
              </a:rPr>
              <a:t>从源设备复制位图到目标设备（照原样复制）</a:t>
            </a:r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684213" y="3644900"/>
            <a:ext cx="8208962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800" b="1">
                <a:latin typeface="Times New Roman" charset="0"/>
              </a:rPr>
              <a:t>从源设备复制位图到目标设备（对位图拉伸或收缩以匹配目标设备大小）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/>
      <p:bldP spid="160774" grpId="0"/>
      <p:bldP spid="160776" grpId="0"/>
      <p:bldP spid="16077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zh-CN" altLang="en-US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使用位图作窗口背景</a:t>
            </a:r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971550" y="1844675"/>
            <a:ext cx="8064946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CBitmap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 bmp;</a:t>
            </a: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bmp.LoadBitmap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IDB_BITMAP1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CDC *</a:t>
            </a: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GetDC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();  //</a:t>
            </a:r>
            <a:r>
              <a:rPr lang="zh-CN" altLang="en-US" sz="2600" dirty="0" smtClean="0">
                <a:latin typeface="华文新魏" pitchFamily="2" charset="-122"/>
                <a:ea typeface="华文新魏" pitchFamily="2" charset="-122"/>
              </a:rPr>
              <a:t>屏幕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DC</a:t>
            </a:r>
            <a:r>
              <a:rPr lang="zh-CN" altLang="en-US" sz="26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600" dirty="0" smtClean="0">
                <a:latin typeface="华文新魏" pitchFamily="2" charset="-122"/>
                <a:ea typeface="华文新魏" pitchFamily="2" charset="-122"/>
              </a:rPr>
              <a:t>  如果已有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, </a:t>
            </a:r>
            <a:r>
              <a:rPr lang="zh-CN" altLang="en-US" sz="2600" dirty="0" smtClean="0">
                <a:latin typeface="华文新魏" pitchFamily="2" charset="-122"/>
                <a:ea typeface="华文新魏" pitchFamily="2" charset="-122"/>
              </a:rPr>
              <a:t>不要此句</a:t>
            </a:r>
            <a:endParaRPr lang="en-US" altLang="zh-CN" sz="2600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CDC </a:t>
            </a: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memDC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memDC.CreateCompatibleDC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); //</a:t>
            </a:r>
            <a:r>
              <a:rPr lang="zh-CN" altLang="en-US" sz="2600" dirty="0" smtClean="0">
                <a:latin typeface="华文新魏" pitchFamily="2" charset="-122"/>
                <a:ea typeface="华文新魏" pitchFamily="2" charset="-122"/>
              </a:rPr>
              <a:t>内存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DC</a:t>
            </a: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memDC.SelectObject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(&amp;bmp); </a:t>
            </a:r>
            <a:endParaRPr lang="en-US" altLang="zh-CN" sz="2600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zh-CN" altLang="en-US" dirty="0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使用位图作窗口背景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901254" y="1816943"/>
            <a:ext cx="6911106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6700" indent="-2667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623888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2600" dirty="0" smtClean="0">
                <a:latin typeface="华文新魏" pitchFamily="2" charset="-122"/>
                <a:ea typeface="华文新魏" pitchFamily="2" charset="-122"/>
              </a:rPr>
              <a:t>获取位图的实际大小</a:t>
            </a: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nBmpWidth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, </a:t>
            </a: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nBmpHeight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BITMAP </a:t>
            </a: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bmInfo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bmp.GetBitmap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(&amp;</a:t>
            </a: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bmInfo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nBmpWidth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bmInfo.bmWidth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nBmpHeight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bmInfo.bmHeight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2600" dirty="0" smtClean="0">
                <a:latin typeface="华文新魏" pitchFamily="2" charset="-122"/>
                <a:ea typeface="华文新魏" pitchFamily="2" charset="-122"/>
              </a:rPr>
              <a:t>获取客户区域的大小</a:t>
            </a: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CRect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clientRC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GetClientRect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clientRC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);</a:t>
            </a:r>
            <a:endParaRPr lang="en-US" altLang="zh-CN" sz="2600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zh-CN" altLang="en-US" dirty="0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使用位图作窗口背景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757238" y="1927225"/>
            <a:ext cx="8639175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623888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2600" dirty="0">
                <a:latin typeface="华文新魏" pitchFamily="2" charset="-122"/>
                <a:ea typeface="华文新魏" pitchFamily="2" charset="-122"/>
              </a:rPr>
              <a:t>在窗口绘图</a:t>
            </a: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StretchBlt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(0,0,clientRC.Width(),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clientRC.Height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(),           &amp;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memDC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, 0, 0, 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nBmpWidth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, 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nBmpHeight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, SRCCOPY);</a:t>
            </a: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2600" dirty="0">
                <a:latin typeface="华文新魏" pitchFamily="2" charset="-122"/>
                <a:ea typeface="华文新魏" pitchFamily="2" charset="-122"/>
              </a:rPr>
              <a:t>释放</a:t>
            </a: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memDC.DeleteDC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();  </a:t>
            </a: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bmp.DeleteObject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pPr eaLnBrk="1" hangingPunct="1">
              <a:spcBef>
                <a:spcPts val="1200"/>
              </a:spcBef>
              <a:buClrTx/>
              <a:buSzTx/>
              <a:buNone/>
            </a:pP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ReleaseDC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);  //</a:t>
            </a:r>
            <a:r>
              <a:rPr lang="zh-CN" altLang="en-US" sz="2600" dirty="0" smtClean="0">
                <a:latin typeface="华文新魏" pitchFamily="2" charset="-122"/>
                <a:ea typeface="华文新魏" pitchFamily="2" charset="-122"/>
              </a:rPr>
              <a:t>不是自己获取的就不用释放</a:t>
            </a:r>
            <a:endParaRPr lang="en-US" altLang="zh-CN" sz="2600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endParaRPr lang="en-US" altLang="zh-CN" sz="26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124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38200" y="918072"/>
            <a:ext cx="647010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添加消息处理函数的方法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11188" y="1844675"/>
            <a:ext cx="8532812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tabLst>
                <a:tab pos="444500" algn="l"/>
              </a:tabLst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446088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tabLst>
                <a:tab pos="444500" algn="l"/>
              </a:tabLst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en-US" altLang="zh-CN" sz="2600" b="1" dirty="0">
                <a:latin typeface="Times New Roman" pitchFamily="18" charset="0"/>
              </a:rPr>
              <a:t> </a:t>
            </a:r>
            <a:r>
              <a:rPr lang="zh-CN" altLang="en-US" sz="2600" b="1" dirty="0" smtClean="0">
                <a:latin typeface="Times New Roman" pitchFamily="18" charset="0"/>
              </a:rPr>
              <a:t>类视图中，在打算处理该消息的类上点右键，选择“类向导”。</a:t>
            </a:r>
            <a:endParaRPr lang="zh-CN" altLang="en-US" sz="2600" b="1" dirty="0">
              <a:latin typeface="Times New Roman" pitchFamily="18" charset="0"/>
            </a:endParaRPr>
          </a:p>
        </p:txBody>
      </p:sp>
      <p:pic>
        <p:nvPicPr>
          <p:cNvPr id="3379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0"/>
            <a:ext cx="7867650" cy="744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6804025" y="2781300"/>
            <a:ext cx="1368425" cy="2889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04025" y="3579813"/>
            <a:ext cx="1368425" cy="2889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34233" y="2383673"/>
            <a:ext cx="576064" cy="2889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85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182277" grpId="0" animBg="1"/>
      <p:bldP spid="6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827088" y="908050"/>
            <a:ext cx="64817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小   结</a:t>
            </a:r>
            <a:endParaRPr kumimoji="0" lang="zh-CN" altLang="en-US" sz="4400" dirty="0">
              <a:solidFill>
                <a:srgbClr val="0000FF"/>
              </a:solidFill>
              <a:latin typeface="Times New Roman" charset="0"/>
              <a:ea typeface="黑体" pitchFamily="2" charset="-122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898525" y="1916113"/>
            <a:ext cx="7850188" cy="147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635000" indent="-457200" algn="l" eaLnBrk="1" hangingPunct="1">
              <a:lnSpc>
                <a:spcPct val="120000"/>
              </a:lnSpc>
              <a:spcBef>
                <a:spcPct val="25000"/>
              </a:spcBef>
              <a:buClr>
                <a:srgbClr val="0000FF"/>
              </a:buClr>
              <a:buSzPct val="70000"/>
              <a:buFont typeface="Wingdings 2" pitchFamily="18" charset="2"/>
              <a:buChar char="³"/>
              <a:tabLst>
                <a:tab pos="444500" algn="l"/>
              </a:tabLst>
              <a:defRPr sz="2800" b="1">
                <a:latin typeface="Times New Roman" charset="0"/>
              </a:defRPr>
            </a:lvl1pPr>
            <a:lvl2pPr marL="903288" indent="-45720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tabLst>
                <a:tab pos="444500" algn="l"/>
              </a:tabLst>
              <a:defRPr sz="2800">
                <a:latin typeface="Verdana" pitchFamily="34" charset="0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tx2"/>
              </a:buClr>
              <a:buChar char="•"/>
              <a:tabLst>
                <a:tab pos="444500" algn="l"/>
              </a:tabLst>
              <a:defRPr>
                <a:latin typeface="Verdana" pitchFamily="34" charset="0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9pPr>
          </a:lstStyle>
          <a:p>
            <a:pPr marL="266700" lvl="1" indent="-88900" eaLnBrk="1" hangingPunct="1">
              <a:lnSpc>
                <a:spcPct val="150000"/>
              </a:lnSpc>
              <a:buClr>
                <a:srgbClr val="0000FF"/>
              </a:buClr>
              <a:buFont typeface="Wingdings 2" pitchFamily="18" charset="2"/>
              <a:buChar char="³"/>
            </a:pPr>
            <a:r>
              <a:rPr lang="zh-CN" altLang="en-US" b="1" dirty="0" smtClean="0">
                <a:latin typeface="Times New Roman" charset="0"/>
              </a:rPr>
              <a:t> </a:t>
            </a:r>
            <a:r>
              <a:rPr lang="en-US" altLang="zh-CN" b="1" dirty="0" smtClean="0">
                <a:latin typeface="Times New Roman" charset="0"/>
              </a:rPr>
              <a:t>CDC</a:t>
            </a:r>
            <a:r>
              <a:rPr lang="zh-CN" altLang="en-US" b="1" dirty="0" smtClean="0">
                <a:latin typeface="Times New Roman" charset="0"/>
              </a:rPr>
              <a:t>类的使用方法</a:t>
            </a:r>
            <a:endParaRPr lang="en-US" altLang="zh-CN" b="1" dirty="0">
              <a:latin typeface="Times New Roman" charset="0"/>
            </a:endParaRPr>
          </a:p>
          <a:p>
            <a:pPr marL="266700" lvl="1" indent="-88900" eaLnBrk="1" hangingPunct="1">
              <a:lnSpc>
                <a:spcPct val="150000"/>
              </a:lnSpc>
              <a:buClr>
                <a:srgbClr val="0000FF"/>
              </a:buClr>
              <a:buFont typeface="Wingdings 2" pitchFamily="18" charset="2"/>
              <a:buChar char="³"/>
            </a:pPr>
            <a:r>
              <a:rPr lang="en-US" altLang="zh-CN" b="1" dirty="0" smtClean="0">
                <a:latin typeface="Times New Roman" charset="0"/>
              </a:rPr>
              <a:t> GDI</a:t>
            </a:r>
            <a:r>
              <a:rPr lang="zh-CN" altLang="en-US" b="1" dirty="0" smtClean="0">
                <a:latin typeface="Times New Roman" charset="0"/>
              </a:rPr>
              <a:t>对象的使用方法</a:t>
            </a:r>
            <a:endParaRPr lang="en-US" altLang="zh-CN" b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19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827088" y="908050"/>
            <a:ext cx="64817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作   业</a:t>
            </a:r>
            <a:endParaRPr kumimoji="0" lang="zh-CN" altLang="en-US" sz="4400" dirty="0">
              <a:solidFill>
                <a:srgbClr val="0000FF"/>
              </a:solidFill>
              <a:latin typeface="Times New Roman" charset="0"/>
              <a:ea typeface="黑体" pitchFamily="2" charset="-122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898525" y="1916113"/>
            <a:ext cx="785018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635000" indent="-457200" algn="l" eaLnBrk="1" hangingPunct="1">
              <a:lnSpc>
                <a:spcPct val="120000"/>
              </a:lnSpc>
              <a:spcBef>
                <a:spcPct val="25000"/>
              </a:spcBef>
              <a:buClr>
                <a:srgbClr val="0000FF"/>
              </a:buClr>
              <a:buSzPct val="70000"/>
              <a:buFont typeface="Wingdings 2" pitchFamily="18" charset="2"/>
              <a:buChar char="³"/>
              <a:tabLst>
                <a:tab pos="444500" algn="l"/>
              </a:tabLst>
              <a:defRPr sz="2800" b="1">
                <a:latin typeface="Times New Roman" charset="0"/>
              </a:defRPr>
            </a:lvl1pPr>
            <a:lvl2pPr marL="903288" indent="-45720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tabLst>
                <a:tab pos="444500" algn="l"/>
              </a:tabLst>
              <a:defRPr sz="2800">
                <a:latin typeface="Verdana" pitchFamily="34" charset="0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tx2"/>
              </a:buClr>
              <a:buChar char="•"/>
              <a:tabLst>
                <a:tab pos="444500" algn="l"/>
              </a:tabLst>
              <a:defRPr>
                <a:latin typeface="Verdana" pitchFamily="34" charset="0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9pPr>
          </a:lstStyle>
          <a:p>
            <a:pPr marL="266700" lvl="1" indent="-88900" eaLnBrk="1" hangingPunct="1">
              <a:lnSpc>
                <a:spcPct val="150000"/>
              </a:lnSpc>
              <a:buClr>
                <a:srgbClr val="0000FF"/>
              </a:buClr>
              <a:buFont typeface="Wingdings 2" pitchFamily="18" charset="2"/>
              <a:buChar char="³"/>
            </a:pPr>
            <a:r>
              <a:rPr lang="zh-CN" altLang="en-US" b="1" dirty="0" smtClean="0">
                <a:latin typeface="Times New Roman" charset="0"/>
              </a:rPr>
              <a:t> 在客户区画一幅简单的图并配有说明文字。</a:t>
            </a:r>
            <a:endParaRPr lang="en-US" altLang="zh-CN" b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73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827088" y="908050"/>
            <a:ext cx="76327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为单击消息添加消息响应函数</a:t>
            </a:r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827088" y="2060575"/>
            <a:ext cx="7777162" cy="4248150"/>
          </a:xfrm>
          <a:prstGeom prst="rect">
            <a:avLst/>
          </a:prstGeom>
          <a:noFill/>
          <a:ln w="5715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void </a:t>
            </a: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CWindowsView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::</a:t>
            </a: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OnLButtonDown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(UINT </a:t>
            </a: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nFlags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, </a:t>
            </a: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CPoint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 point)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9900"/>
                </a:solidFill>
                <a:latin typeface="华文新魏" pitchFamily="2" charset="-122"/>
                <a:ea typeface="华文新魏" pitchFamily="2" charset="-122"/>
              </a:rPr>
              <a:t>// TODO: Add your message handler code here and/or call default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600" dirty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CDC *</a:t>
            </a:r>
            <a:r>
              <a:rPr lang="en-US" altLang="zh-CN" sz="2600" dirty="0" err="1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2600" dirty="0" err="1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GetDC</a:t>
            </a:r>
            <a:r>
              <a:rPr lang="en-US" altLang="zh-CN" sz="2600" dirty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600" dirty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600" dirty="0" err="1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-&gt;Ellipse(point.x-5, point.y-5, point.x+5, 	point.y+5);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600" dirty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600" dirty="0" err="1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ReleaseDC</a:t>
            </a:r>
            <a:r>
              <a:rPr lang="en-US" altLang="zh-CN" sz="2600" dirty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600" dirty="0" err="1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);</a:t>
            </a:r>
            <a:endParaRPr lang="en-US" altLang="zh-CN" sz="2400" dirty="0">
              <a:solidFill>
                <a:srgbClr val="000099"/>
              </a:solidFill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CView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::</a:t>
            </a: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OnLButtonDown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nFlags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, point);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434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"/>
          <p:cNvSpPr>
            <a:spLocks noGrp="1"/>
          </p:cNvSpPr>
          <p:nvPr>
            <p:ph type="ctrTitle" sz="quarter"/>
          </p:nvPr>
        </p:nvSpPr>
        <p:spPr>
          <a:xfrm>
            <a:off x="779463" y="1698625"/>
            <a:ext cx="7678737" cy="830263"/>
          </a:xfrm>
        </p:spPr>
        <p:txBody>
          <a:bodyPr/>
          <a:lstStyle/>
          <a:p>
            <a:r>
              <a:rPr lang="zh-CN" altLang="en-US" sz="4800" b="1" smtClean="0">
                <a:latin typeface="黑体" pitchFamily="2" charset="-122"/>
                <a:ea typeface="黑体" pitchFamily="2" charset="-122"/>
              </a:rPr>
              <a:t>在窗口中绘图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dirty="0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GDI</a:t>
            </a:r>
            <a:r>
              <a:rPr kumimoji="0" lang="zh-CN" altLang="en-US" dirty="0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函数</a:t>
            </a:r>
          </a:p>
        </p:txBody>
      </p:sp>
      <p:sp>
        <p:nvSpPr>
          <p:cNvPr id="168974" name="Text Box 14"/>
          <p:cNvSpPr txBox="1">
            <a:spLocks noChangeArrowheads="1"/>
          </p:cNvSpPr>
          <p:nvPr/>
        </p:nvSpPr>
        <p:spPr bwMode="auto">
          <a:xfrm>
            <a:off x="611188" y="2060575"/>
            <a:ext cx="8208962" cy="284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889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623888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800" b="1" dirty="0">
                <a:latin typeface="Times New Roman" charset="0"/>
                <a:ea typeface="文鼎CS舒同体" pitchFamily="49" charset="-122"/>
              </a:rPr>
              <a:t>Graphics Device Interface</a:t>
            </a:r>
            <a:r>
              <a:rPr lang="zh-CN" altLang="en-US" sz="2800" b="1" dirty="0">
                <a:solidFill>
                  <a:srgbClr val="0000FF"/>
                </a:solidFill>
                <a:latin typeface="Times New Roman" charset="0"/>
              </a:rPr>
              <a:t>（图形设备接口）</a:t>
            </a:r>
          </a:p>
          <a:p>
            <a:pPr eaLnBrk="1" hangingPunct="1">
              <a:lnSpc>
                <a:spcPct val="120000"/>
              </a:lnSpc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zh-CN" altLang="en-US" sz="2800" b="1" dirty="0">
                <a:latin typeface="Times New Roman" charset="0"/>
              </a:rPr>
              <a:t>  </a:t>
            </a:r>
            <a:r>
              <a:rPr lang="en-US" altLang="zh-CN" sz="2800" b="1" dirty="0">
                <a:latin typeface="Times New Roman" charset="0"/>
              </a:rPr>
              <a:t>Windows</a:t>
            </a:r>
            <a:r>
              <a:rPr lang="zh-CN" altLang="en-US" sz="2800" b="1" dirty="0">
                <a:latin typeface="Times New Roman" charset="0"/>
              </a:rPr>
              <a:t>操作系统提供的一组函数。</a:t>
            </a:r>
          </a:p>
          <a:p>
            <a:pPr eaLnBrk="1" hangingPunct="1">
              <a:lnSpc>
                <a:spcPct val="120000"/>
              </a:lnSpc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zh-CN" altLang="en-US" sz="2800" b="1" dirty="0">
                <a:latin typeface="Times New Roman" charset="0"/>
              </a:rPr>
              <a:t>  </a:t>
            </a:r>
            <a:r>
              <a:rPr lang="en-US" altLang="zh-CN" sz="2800" b="1" dirty="0">
                <a:latin typeface="Times New Roman" charset="0"/>
              </a:rPr>
              <a:t>MFC</a:t>
            </a:r>
            <a:r>
              <a:rPr lang="zh-CN" altLang="en-US" sz="2800" b="1" dirty="0">
                <a:latin typeface="Times New Roman" charset="0"/>
              </a:rPr>
              <a:t>类库对</a:t>
            </a:r>
            <a:r>
              <a:rPr lang="en-US" altLang="zh-CN" sz="2800" b="1" dirty="0">
                <a:latin typeface="Times New Roman" charset="0"/>
              </a:rPr>
              <a:t>GDI</a:t>
            </a:r>
            <a:r>
              <a:rPr lang="zh-CN" altLang="en-US" sz="2800" b="1" dirty="0">
                <a:latin typeface="Times New Roman" charset="0"/>
              </a:rPr>
              <a:t>函数进行了封装，形成了一组</a:t>
            </a:r>
            <a:r>
              <a:rPr lang="en-US" altLang="zh-CN" sz="2800" b="1" dirty="0">
                <a:latin typeface="Times New Roman" charset="0"/>
              </a:rPr>
              <a:t>GDI</a:t>
            </a:r>
            <a:r>
              <a:rPr lang="zh-CN" altLang="en-US" sz="2800" b="1" dirty="0">
                <a:latin typeface="Times New Roman" charset="0"/>
              </a:rPr>
              <a:t>对象，可利用这些对象进行绘图（如画笔、画刷、字体、位图等）。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08104" y="581779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用什么画？</a:t>
            </a:r>
            <a:endParaRPr lang="zh-CN" altLang="en-US" sz="4800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zh-CN" altLang="en-US" dirty="0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设备上下文</a:t>
            </a:r>
          </a:p>
        </p:txBody>
      </p:sp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611188" y="1785938"/>
            <a:ext cx="8208962" cy="500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889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623888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800" b="1" dirty="0">
                <a:latin typeface="Times New Roman" charset="0"/>
                <a:ea typeface="文鼎CS舒同体" pitchFamily="49" charset="-122"/>
              </a:rPr>
              <a:t>Device Context</a:t>
            </a:r>
            <a:r>
              <a:rPr lang="zh-CN" altLang="en-US" sz="2800" b="1" dirty="0">
                <a:solidFill>
                  <a:srgbClr val="0000FF"/>
                </a:solidFill>
                <a:latin typeface="Times New Roman" charset="0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charset="0"/>
              </a:rPr>
              <a:t>DC</a:t>
            </a:r>
            <a:r>
              <a:rPr lang="zh-CN" altLang="en-US" sz="2800" b="1" dirty="0">
                <a:solidFill>
                  <a:srgbClr val="0000FF"/>
                </a:solidFill>
                <a:latin typeface="Times New Roman" charset="0"/>
              </a:rPr>
              <a:t>）</a:t>
            </a:r>
          </a:p>
          <a:p>
            <a:pPr eaLnBrk="1" hangingPunct="1">
              <a:lnSpc>
                <a:spcPct val="120000"/>
              </a:lnSpc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zh-CN" altLang="en-US" sz="2800" b="1" dirty="0">
                <a:latin typeface="Times New Roman" charset="0"/>
              </a:rPr>
              <a:t> 操作系统提供的用于绘制窗口的对象（画布）</a:t>
            </a:r>
          </a:p>
          <a:p>
            <a:pPr eaLnBrk="1" hangingPunct="1">
              <a:lnSpc>
                <a:spcPct val="120000"/>
              </a:lnSpc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zh-CN" altLang="en-US" sz="2800" b="1" dirty="0">
                <a:latin typeface="Times New Roman" charset="0"/>
              </a:rPr>
              <a:t> 每个窗口都关联一个设备上下文，所有对窗口的绘制操作都是在设备上下文上完成。</a:t>
            </a:r>
          </a:p>
          <a:p>
            <a:pPr eaLnBrk="1" hangingPunct="1">
              <a:lnSpc>
                <a:spcPct val="120000"/>
              </a:lnSpc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zh-CN" altLang="en-US" sz="2800" b="1" dirty="0">
                <a:latin typeface="Times New Roman" charset="0"/>
              </a:rPr>
              <a:t> </a:t>
            </a:r>
            <a:r>
              <a:rPr lang="en-US" altLang="zh-CN" sz="2800" b="1" dirty="0">
                <a:latin typeface="Times New Roman" charset="0"/>
              </a:rPr>
              <a:t>CDC</a:t>
            </a:r>
            <a:r>
              <a:rPr lang="zh-CN" altLang="en-US" sz="2800" b="1" dirty="0">
                <a:latin typeface="Times New Roman" charset="0"/>
              </a:rPr>
              <a:t>是</a:t>
            </a:r>
            <a:r>
              <a:rPr lang="en-US" altLang="zh-CN" sz="2800" b="1" dirty="0">
                <a:latin typeface="Times New Roman" charset="0"/>
              </a:rPr>
              <a:t>MFC</a:t>
            </a:r>
            <a:r>
              <a:rPr lang="zh-CN" altLang="en-US" sz="2800" b="1" dirty="0">
                <a:latin typeface="Times New Roman" charset="0"/>
              </a:rPr>
              <a:t>类库提供的用于封装</a:t>
            </a:r>
            <a:r>
              <a:rPr lang="en-US" altLang="zh-CN" sz="2800" b="1" dirty="0">
                <a:latin typeface="Times New Roman" charset="0"/>
              </a:rPr>
              <a:t>Windows</a:t>
            </a:r>
            <a:r>
              <a:rPr lang="zh-CN" altLang="en-US" sz="2800" b="1" dirty="0">
                <a:latin typeface="Times New Roman" charset="0"/>
              </a:rPr>
              <a:t>设备上下文的类。该类提供了各种绘制的方法。在窗口类中可使用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charset="0"/>
              </a:rPr>
              <a:t>GetDC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</a:rPr>
              <a:t>( )</a:t>
            </a:r>
            <a:r>
              <a:rPr lang="zh-CN" altLang="en-US" sz="2800" b="1" dirty="0">
                <a:latin typeface="Times New Roman" charset="0"/>
              </a:rPr>
              <a:t>函数获取窗口的设备上下文，该函数返回一个</a:t>
            </a:r>
            <a:r>
              <a:rPr lang="en-US" altLang="zh-CN" sz="2800" b="1" dirty="0">
                <a:latin typeface="Times New Roman" charset="0"/>
              </a:rPr>
              <a:t>CDC</a:t>
            </a:r>
            <a:r>
              <a:rPr lang="zh-CN" altLang="en-US" sz="2800" b="1" dirty="0">
                <a:latin typeface="Times New Roman" charset="0"/>
              </a:rPr>
              <a:t>类型的指针；画完调用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charset="0"/>
              </a:rPr>
              <a:t>ReleaseDC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</a:rPr>
              <a:t>( )</a:t>
            </a:r>
            <a:r>
              <a:rPr lang="zh-CN" altLang="en-US" sz="2800" b="1" dirty="0">
                <a:latin typeface="Times New Roman" charset="0"/>
              </a:rPr>
              <a:t>析构对象。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8104" y="581779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在哪儿画？</a:t>
            </a:r>
            <a:endParaRPr lang="zh-CN" altLang="en-US" sz="4800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169987" grpId="0" uiExpand="1" build="p" autoUpdateAnimBg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dirty="0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CDC</a:t>
            </a:r>
            <a:r>
              <a:rPr kumimoji="0" lang="zh-CN" altLang="en-US" dirty="0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类中常用的绘图函数</a:t>
            </a:r>
          </a:p>
        </p:txBody>
      </p:sp>
      <p:sp>
        <p:nvSpPr>
          <p:cNvPr id="15363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912813" y="1931988"/>
            <a:ext cx="8051800" cy="495300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altLang="zh-CN" sz="2400" b="1" dirty="0" err="1" smtClean="0">
                <a:solidFill>
                  <a:srgbClr val="000099"/>
                </a:solidFill>
                <a:latin typeface="Times New Roman" charset="0"/>
              </a:rPr>
              <a:t>MoveTo</a:t>
            </a:r>
            <a:r>
              <a:rPr lang="en-US" altLang="zh-CN" sz="2400" b="1" dirty="0" smtClean="0">
                <a:latin typeface="Times New Roman" charset="0"/>
              </a:rPr>
              <a:t>( )</a:t>
            </a:r>
            <a:r>
              <a:rPr lang="zh-CN" altLang="en-US" sz="2400" b="1" dirty="0" smtClean="0">
                <a:latin typeface="Times New Roman" charset="0"/>
              </a:rPr>
              <a:t>：移动当前位置到指定的坐标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400" b="1" dirty="0" err="1" smtClean="0">
                <a:solidFill>
                  <a:srgbClr val="000099"/>
                </a:solidFill>
                <a:latin typeface="Times New Roman" charset="0"/>
              </a:rPr>
              <a:t>LineTo</a:t>
            </a:r>
            <a:r>
              <a:rPr lang="en-US" altLang="zh-CN" sz="2400" b="1" dirty="0" smtClean="0">
                <a:latin typeface="Times New Roman" charset="0"/>
              </a:rPr>
              <a:t>( )</a:t>
            </a:r>
            <a:r>
              <a:rPr lang="zh-CN" altLang="en-US" sz="2400" b="1" dirty="0" smtClean="0">
                <a:latin typeface="Times New Roman" charset="0"/>
              </a:rPr>
              <a:t>：从当前位置画一条直线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400" b="1" dirty="0" smtClean="0">
                <a:latin typeface="Times New Roman" charset="0"/>
              </a:rPr>
              <a:t>Arc( )</a:t>
            </a:r>
            <a:r>
              <a:rPr lang="zh-CN" altLang="en-US" sz="2400" b="1" dirty="0" smtClean="0">
                <a:latin typeface="Times New Roman" charset="0"/>
              </a:rPr>
              <a:t>：画一条弧线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400" b="1" dirty="0" smtClean="0">
                <a:latin typeface="Times New Roman" charset="0"/>
              </a:rPr>
              <a:t>Polyline( )</a:t>
            </a:r>
            <a:r>
              <a:rPr lang="zh-CN" altLang="en-US" sz="2400" b="1" dirty="0" smtClean="0">
                <a:latin typeface="Times New Roman" charset="0"/>
              </a:rPr>
              <a:t>：画一条折线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400" b="1" dirty="0" smtClean="0">
                <a:solidFill>
                  <a:srgbClr val="000099"/>
                </a:solidFill>
                <a:latin typeface="Times New Roman" charset="0"/>
              </a:rPr>
              <a:t>Rectangle</a:t>
            </a:r>
            <a:r>
              <a:rPr lang="en-US" altLang="zh-CN" sz="2400" b="1" dirty="0" smtClean="0">
                <a:latin typeface="Times New Roman" charset="0"/>
              </a:rPr>
              <a:t>( )</a:t>
            </a:r>
            <a:r>
              <a:rPr lang="zh-CN" altLang="en-US" sz="2400" b="1" dirty="0" smtClean="0">
                <a:latin typeface="Times New Roman" charset="0"/>
              </a:rPr>
              <a:t>：画一个矩形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400" b="1" dirty="0" err="1" smtClean="0">
                <a:latin typeface="Times New Roman" charset="0"/>
              </a:rPr>
              <a:t>RoundRect</a:t>
            </a:r>
            <a:r>
              <a:rPr lang="en-US" altLang="zh-CN" sz="2400" b="1" dirty="0" smtClean="0">
                <a:latin typeface="Times New Roman" charset="0"/>
              </a:rPr>
              <a:t>( )</a:t>
            </a:r>
            <a:r>
              <a:rPr lang="zh-CN" altLang="en-US" sz="2400" b="1" dirty="0" smtClean="0">
                <a:latin typeface="Times New Roman" charset="0"/>
              </a:rPr>
              <a:t>：画一个圆角矩形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400" b="1" dirty="0" smtClean="0">
                <a:solidFill>
                  <a:srgbClr val="000099"/>
                </a:solidFill>
                <a:latin typeface="Times New Roman" charset="0"/>
              </a:rPr>
              <a:t>Ellipse</a:t>
            </a:r>
            <a:r>
              <a:rPr lang="en-US" altLang="zh-CN" sz="2400" b="1" dirty="0" smtClean="0">
                <a:latin typeface="Times New Roman" charset="0"/>
              </a:rPr>
              <a:t>( )</a:t>
            </a:r>
            <a:r>
              <a:rPr lang="zh-CN" altLang="en-US" sz="2400" b="1" dirty="0" smtClean="0">
                <a:latin typeface="Times New Roman" charset="0"/>
              </a:rPr>
              <a:t>：画一个椭圆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400" b="1" dirty="0" smtClean="0">
                <a:latin typeface="Times New Roman" charset="0"/>
              </a:rPr>
              <a:t>Polygon( )</a:t>
            </a:r>
            <a:r>
              <a:rPr lang="zh-CN" altLang="en-US" sz="2400" b="1" dirty="0" smtClean="0">
                <a:latin typeface="Times New Roman" charset="0"/>
              </a:rPr>
              <a:t>：画一个多边形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400" b="1" dirty="0" err="1" smtClean="0">
                <a:latin typeface="Times New Roman" charset="0"/>
              </a:rPr>
              <a:t>DrawIcon</a:t>
            </a:r>
            <a:r>
              <a:rPr lang="en-US" altLang="zh-CN" sz="2400" b="1" dirty="0" smtClean="0">
                <a:latin typeface="Times New Roman" charset="0"/>
              </a:rPr>
              <a:t>( )</a:t>
            </a:r>
            <a:r>
              <a:rPr lang="zh-CN" altLang="en-US" sz="2400" b="1" dirty="0" smtClean="0">
                <a:latin typeface="Times New Roman" charset="0"/>
              </a:rPr>
              <a:t>：画一个图标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2160" y="116632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怎么画？</a:t>
            </a:r>
            <a:endParaRPr lang="zh-CN" altLang="en-US" sz="4800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CDC</a:t>
            </a:r>
            <a:r>
              <a:rPr kumimoji="0" lang="zh-CN" altLang="en-US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类中常用的文本处理函数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905000"/>
            <a:ext cx="8051800" cy="495300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altLang="zh-CN" sz="2800" b="1" smtClean="0">
                <a:latin typeface="Times New Roman" charset="0"/>
              </a:rPr>
              <a:t>TextOut( )</a:t>
            </a:r>
            <a:r>
              <a:rPr lang="zh-CN" altLang="en-US" sz="2800" b="1" smtClean="0">
                <a:latin typeface="Times New Roman" charset="0"/>
              </a:rPr>
              <a:t>：在指定位置显示文本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800" b="1" smtClean="0">
                <a:latin typeface="Times New Roman" charset="0"/>
              </a:rPr>
              <a:t>DrawText( )</a:t>
            </a:r>
            <a:r>
              <a:rPr lang="zh-CN" altLang="en-US" sz="2800" b="1" smtClean="0">
                <a:latin typeface="Times New Roman" charset="0"/>
              </a:rPr>
              <a:t>：在指定矩形区域显示文本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800" b="1" smtClean="0">
                <a:latin typeface="Times New Roman" charset="0"/>
              </a:rPr>
              <a:t>SetTextColor( )</a:t>
            </a:r>
            <a:r>
              <a:rPr lang="zh-CN" altLang="en-US" sz="2800" b="1" smtClean="0">
                <a:latin typeface="Times New Roman" charset="0"/>
              </a:rPr>
              <a:t>：设置文本颜色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800" b="1" smtClean="0">
                <a:latin typeface="Times New Roman" charset="0"/>
              </a:rPr>
              <a:t>GetTextColor( )</a:t>
            </a:r>
            <a:r>
              <a:rPr lang="zh-CN" altLang="en-US" sz="2800" b="1" smtClean="0">
                <a:latin typeface="Times New Roman" charset="0"/>
              </a:rPr>
              <a:t>：获取文本颜色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800" b="1" smtClean="0">
                <a:latin typeface="Times New Roman" charset="0"/>
              </a:rPr>
              <a:t>SetBkColor( )</a:t>
            </a:r>
            <a:r>
              <a:rPr lang="zh-CN" altLang="en-US" sz="2800" b="1" smtClean="0">
                <a:latin typeface="Times New Roman" charset="0"/>
              </a:rPr>
              <a:t>：设置文本背景颜色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800" b="1" smtClean="0">
                <a:latin typeface="Times New Roman" charset="0"/>
              </a:rPr>
              <a:t>GetBkColor( )</a:t>
            </a:r>
            <a:r>
              <a:rPr lang="zh-CN" altLang="en-US" sz="2800" b="1" smtClean="0">
                <a:latin typeface="Times New Roman" charset="0"/>
              </a:rPr>
              <a:t>：获取文本背景颜色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800" b="1" smtClean="0">
                <a:latin typeface="Times New Roman" charset="0"/>
              </a:rPr>
              <a:t>SetBkMode( )</a:t>
            </a:r>
            <a:r>
              <a:rPr lang="zh-CN" altLang="en-US" sz="2800" b="1" smtClean="0">
                <a:latin typeface="Times New Roman" charset="0"/>
              </a:rPr>
              <a:t>：设置文本的背景模式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800" b="1" smtClean="0">
                <a:latin typeface="Times New Roman" charset="0"/>
              </a:rPr>
              <a:t>SetTextAlign( )</a:t>
            </a:r>
            <a:r>
              <a:rPr lang="zh-CN" altLang="en-US" sz="2800" b="1" smtClean="0">
                <a:latin typeface="Times New Roman" charset="0"/>
              </a:rPr>
              <a:t>：设置文本的对齐方式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old Stripes">
  <a:themeElements>
    <a:clrScheme name="Bold Stripes 3">
      <a:dk1>
        <a:srgbClr val="000000"/>
      </a:dk1>
      <a:lt1>
        <a:srgbClr val="EAEAEA"/>
      </a:lt1>
      <a:dk2>
        <a:srgbClr val="000000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777777"/>
      </a:hlink>
      <a:folHlink>
        <a:srgbClr val="969696"/>
      </a:folHlink>
    </a:clrScheme>
    <a:fontScheme name="Bold Stripe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old Stripes 2">
    <a:dk1>
      <a:srgbClr val="000000"/>
    </a:dk1>
    <a:lt1>
      <a:srgbClr val="EAEAEA"/>
    </a:lt1>
    <a:dk2>
      <a:srgbClr val="003366"/>
    </a:dk2>
    <a:lt2>
      <a:srgbClr val="EAEAEA"/>
    </a:lt2>
    <a:accent1>
      <a:srgbClr val="FFFFFF"/>
    </a:accent1>
    <a:accent2>
      <a:srgbClr val="DDDDDD"/>
    </a:accent2>
    <a:accent3>
      <a:srgbClr val="F3F3F3"/>
    </a:accent3>
    <a:accent4>
      <a:srgbClr val="000000"/>
    </a:accent4>
    <a:accent5>
      <a:srgbClr val="FFFFFF"/>
    </a:accent5>
    <a:accent6>
      <a:srgbClr val="C8C8C8"/>
    </a:accent6>
    <a:hlink>
      <a:srgbClr val="336699"/>
    </a:hlink>
    <a:folHlink>
      <a:srgbClr val="9A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18847</TotalTime>
  <Words>1915</Words>
  <Application>Microsoft Office PowerPoint</Application>
  <PresentationFormat>全屏显示(4:3)</PresentationFormat>
  <Paragraphs>248</Paragraphs>
  <Slides>31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Bold Stripes</vt:lpstr>
      <vt:lpstr>PowerPoint 演示文稿</vt:lpstr>
      <vt:lpstr>PowerPoint 演示文稿</vt:lpstr>
      <vt:lpstr>PowerPoint 演示文稿</vt:lpstr>
      <vt:lpstr>PowerPoint 演示文稿</vt:lpstr>
      <vt:lpstr>在窗口中绘图</vt:lpstr>
      <vt:lpstr>GDI函数</vt:lpstr>
      <vt:lpstr>设备上下文</vt:lpstr>
      <vt:lpstr>CDC类中常用的绘图函数</vt:lpstr>
      <vt:lpstr>CDC类中常用的文本处理函数</vt:lpstr>
      <vt:lpstr>PowerPoint 演示文稿</vt:lpstr>
      <vt:lpstr>PowerPoint 演示文稿</vt:lpstr>
      <vt:lpstr>窗口中一直显示的文字或图形</vt:lpstr>
      <vt:lpstr>窗口中一直显示的文字或图形</vt:lpstr>
      <vt:lpstr>PowerPoint 演示文稿</vt:lpstr>
      <vt:lpstr>PowerPoint 演示文稿</vt:lpstr>
      <vt:lpstr>PowerPoint 演示文稿</vt:lpstr>
      <vt:lpstr>PowerPoint 演示文稿</vt:lpstr>
      <vt:lpstr>GDI对象</vt:lpstr>
      <vt:lpstr>PowerPoint 演示文稿</vt:lpstr>
      <vt:lpstr>CFont</vt:lpstr>
      <vt:lpstr>CFont</vt:lpstr>
      <vt:lpstr>CPen和CBrush</vt:lpstr>
      <vt:lpstr>PowerPoint 演示文稿</vt:lpstr>
      <vt:lpstr>PowerPoint 演示文稿</vt:lpstr>
      <vt:lpstr>PowerPoint 演示文稿</vt:lpstr>
      <vt:lpstr>PowerPoint 演示文稿</vt:lpstr>
      <vt:lpstr>使用位图作窗口背景</vt:lpstr>
      <vt:lpstr>使用位图作窗口背景</vt:lpstr>
      <vt:lpstr>使用位图作窗口背景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ZhangLijing</dc:creator>
  <cp:lastModifiedBy>AutoBVT</cp:lastModifiedBy>
  <cp:revision>338</cp:revision>
  <dcterms:created xsi:type="dcterms:W3CDTF">2001-10-15T01:38:10Z</dcterms:created>
  <dcterms:modified xsi:type="dcterms:W3CDTF">2017-03-03T07:51:59Z</dcterms:modified>
</cp:coreProperties>
</file>