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  <p:sldMasterId id="2147483776" r:id="rId2"/>
    <p:sldMasterId id="2147483789" r:id="rId3"/>
  </p:sldMasterIdLst>
  <p:notesMasterIdLst>
    <p:notesMasterId r:id="rId17"/>
  </p:notesMasterIdLst>
  <p:handoutMasterIdLst>
    <p:handoutMasterId r:id="rId18"/>
  </p:handoutMasterIdLst>
  <p:sldIdLst>
    <p:sldId id="588" r:id="rId4"/>
    <p:sldId id="589" r:id="rId5"/>
    <p:sldId id="590" r:id="rId6"/>
    <p:sldId id="591" r:id="rId7"/>
    <p:sldId id="592" r:id="rId8"/>
    <p:sldId id="604" r:id="rId9"/>
    <p:sldId id="605" r:id="rId10"/>
    <p:sldId id="607" r:id="rId11"/>
    <p:sldId id="606" r:id="rId12"/>
    <p:sldId id="608" r:id="rId13"/>
    <p:sldId id="609" r:id="rId14"/>
    <p:sldId id="610" r:id="rId15"/>
    <p:sldId id="611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0000"/>
    <a:srgbClr val="009900"/>
    <a:srgbClr val="CC0000"/>
    <a:srgbClr val="660033"/>
    <a:srgbClr val="99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76732" autoAdjust="0"/>
  </p:normalViewPr>
  <p:slideViewPr>
    <p:cSldViewPr>
      <p:cViewPr>
        <p:scale>
          <a:sx n="66" d="100"/>
          <a:sy n="66" d="100"/>
        </p:scale>
        <p:origin x="-10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75A22-7E20-4AF8-9718-6F775C547A0B}" type="slidenum">
              <a:rPr lang="en-US" altLang="zh-CN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Icon</a:t>
            </a:r>
            <a:r>
              <a:rPr lang="zh-CN" altLang="en-US"/>
              <a:t>、</a:t>
            </a:r>
            <a:r>
              <a:rPr lang="en-US" altLang="zh-CN"/>
              <a:t>Small Icon</a:t>
            </a:r>
            <a:r>
              <a:rPr lang="zh-CN" altLang="en-US"/>
              <a:t>、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Report</a:t>
            </a:r>
            <a:r>
              <a:rPr lang="zh-CN" altLang="en-US"/>
              <a:t>类似于资源管理器的大图标、小图标、列表、详细信息</a:t>
            </a:r>
          </a:p>
          <a:p>
            <a:r>
              <a:rPr lang="zh-CN" altLang="en-US"/>
              <a:t>空白的，需要做的事情：画网格线、插入列、插入行</a:t>
            </a:r>
          </a:p>
          <a:p>
            <a:r>
              <a:rPr lang="en-US" altLang="zh-CN"/>
              <a:t>InsertColumn</a:t>
            </a:r>
            <a:r>
              <a:rPr lang="zh-CN" altLang="en-US"/>
              <a:t>、</a:t>
            </a:r>
            <a:r>
              <a:rPr lang="en-US" altLang="zh-CN"/>
              <a:t>InsertItem</a:t>
            </a:r>
            <a:r>
              <a:rPr lang="zh-CN" altLang="en-US"/>
              <a:t>、</a:t>
            </a:r>
            <a:r>
              <a:rPr lang="en-US" altLang="zh-CN"/>
              <a:t>SetItemText</a:t>
            </a:r>
            <a:r>
              <a:rPr lang="zh-CN" altLang="en-US"/>
              <a:t>、</a:t>
            </a:r>
          </a:p>
          <a:p>
            <a:r>
              <a:rPr lang="zh-CN" altLang="en-US"/>
              <a:t>指定行号和列号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7C807-8D94-4784-B38B-DBB426240232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以好友界面为例。</a:t>
            </a:r>
          </a:p>
          <a:p>
            <a:r>
              <a:rPr lang="en-US" altLang="zh-CN" b="1" dirty="0" err="1"/>
              <a:t>m_ListView.</a:t>
            </a:r>
            <a:r>
              <a:rPr lang="en-US" altLang="zh-CN" b="1" dirty="0" err="1">
                <a:solidFill>
                  <a:schemeClr val="bg2"/>
                </a:solidFill>
              </a:rPr>
              <a:t>InsertItem</a:t>
            </a:r>
            <a:r>
              <a:rPr lang="en-US" altLang="zh-CN" b="1" dirty="0"/>
              <a:t>(n , "</a:t>
            </a:r>
            <a:r>
              <a:rPr lang="zh-CN" altLang="en-US" b="1" dirty="0"/>
              <a:t>张三</a:t>
            </a:r>
            <a:r>
              <a:rPr lang="en-US" altLang="zh-CN" b="1" dirty="0"/>
              <a:t>");  //</a:t>
            </a:r>
            <a:r>
              <a:rPr lang="zh-CN" altLang="en-US" b="1" dirty="0"/>
              <a:t>插入一行（第</a:t>
            </a:r>
            <a:r>
              <a:rPr lang="en-US" altLang="zh-CN" b="1" dirty="0"/>
              <a:t>n</a:t>
            </a:r>
            <a:r>
              <a:rPr lang="zh-CN" altLang="en-US" b="1" dirty="0"/>
              <a:t>行），在第</a:t>
            </a:r>
            <a:r>
              <a:rPr lang="en-US" altLang="zh-CN" b="1" dirty="0"/>
              <a:t>n</a:t>
            </a:r>
            <a:r>
              <a:rPr lang="zh-CN" altLang="en-US" b="1" dirty="0"/>
              <a:t>行第</a:t>
            </a:r>
            <a:r>
              <a:rPr lang="en-US" altLang="zh-CN" b="1" dirty="0"/>
              <a:t>0</a:t>
            </a:r>
            <a:r>
              <a:rPr lang="zh-CN" altLang="en-US" b="1" dirty="0"/>
              <a:t>列插入“张三”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3E70B-4388-421A-87BB-F651A2A5AA60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GetFocus</a:t>
            </a:r>
            <a:r>
              <a:rPr lang="zh-CN" altLang="en-US"/>
              <a:t>：被动的，当得到焦点时触发</a:t>
            </a:r>
          </a:p>
          <a:p>
            <a:r>
              <a:rPr lang="en-US" altLang="zh-CN"/>
              <a:t>SetFocus</a:t>
            </a:r>
            <a:r>
              <a:rPr lang="zh-CN" altLang="en-US"/>
              <a:t>：人为的让某个控件获得焦点</a:t>
            </a:r>
          </a:p>
          <a:p>
            <a:r>
              <a:rPr lang="en-US" altLang="zh-CN" b="1"/>
              <a:t>m_ListView.</a:t>
            </a:r>
            <a:r>
              <a:rPr lang="en-US" altLang="zh-CN" b="1">
                <a:solidFill>
                  <a:srgbClr val="FF0000"/>
                </a:solidFill>
              </a:rPr>
              <a:t>SetItemState</a:t>
            </a:r>
            <a:r>
              <a:rPr lang="en-US" altLang="zh-CN" b="1"/>
              <a:t>(i, LVIS_SELECTED,</a:t>
            </a:r>
          </a:p>
          <a:p>
            <a:r>
              <a:rPr lang="en-US" altLang="zh-CN" b="1"/>
              <a:t>                            LVIS_SELECTED);  //</a:t>
            </a:r>
            <a:r>
              <a:rPr lang="zh-CN" altLang="en-US" b="1"/>
              <a:t>第</a:t>
            </a:r>
            <a:r>
              <a:rPr lang="en-US" altLang="zh-CN" b="1"/>
              <a:t>i</a:t>
            </a:r>
            <a:r>
              <a:rPr lang="zh-CN" altLang="en-US" b="1"/>
              <a:t>行高亮显示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OnOK</a:t>
            </a:r>
            <a:r>
              <a:rPr lang="zh-CN" altLang="en-US" dirty="0" smtClean="0"/>
              <a:t>不会发出</a:t>
            </a:r>
            <a:r>
              <a:rPr lang="en-US" altLang="zh-CN" dirty="0" smtClean="0"/>
              <a:t>WM_CLOSE</a:t>
            </a:r>
            <a:r>
              <a:rPr lang="zh-CN" altLang="en-US" smtClean="0"/>
              <a:t>消息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ED740-1AC8-4792-8A6A-9DD706EFCDB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4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progma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afx.h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4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progma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afx.h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4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progma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afx.h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4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227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227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228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22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B577BB5-2D62-4895-8F22-1BF561AB95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3995947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8AD6-5BB7-45FB-A09B-8B8DAFBF4F1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27809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319D7-0957-42F7-BB05-1E4A890605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66377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15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0DC46A6-9017-4077-9E6B-BDB4B15DE95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992831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6A23B-0351-41CB-A3CC-9E5F352311D5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99797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E8AB-9114-4E15-B9AB-ECE824B7A7C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93316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23EC9-BDE5-4726-989C-E94997F6EA3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31698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A81D0-C018-4ABA-BD9E-080BA2BFF04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58862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D786D-99F9-4FD5-907A-74D8148C750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76226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7612-73C9-453B-9391-52C57E578D6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81486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E3A16-6AA2-4F43-9CAA-0483CDADF1D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00505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27EBB-A03B-41E2-BBBF-520F474C29E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14569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EB47F-46F0-46F0-ADE9-7E28F5F83F9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60031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A2EBC-6FDD-45DE-92AA-482F649886D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89571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8A22A-BCC5-47F2-9FF2-53B0687E116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18642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762000"/>
            <a:ext cx="80010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A3FA945-7389-4D3A-91DD-16BF02839A8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66384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15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0DC46A6-9017-4077-9E6B-BDB4B15DE95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610197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6A23B-0351-41CB-A3CC-9E5F352311D5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26071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E8AB-9114-4E15-B9AB-ECE824B7A7C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91538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23EC9-BDE5-4726-989C-E94997F6EA3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38511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A81D0-C018-4ABA-BD9E-080BA2BFF04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32082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D786D-99F9-4FD5-907A-74D8148C750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163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E770B-4021-4980-AC5A-15B076B29B6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8357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7612-73C9-453B-9391-52C57E578D6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51555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E3A16-6AA2-4F43-9CAA-0483CDADF1D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54760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EB47F-46F0-46F0-ADE9-7E28F5F83F9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95151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A2EBC-6FDD-45DE-92AA-482F649886D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39240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8A22A-BCC5-47F2-9FF2-53B0687E116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4403"/>
      </p:ext>
    </p:extLst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762000"/>
            <a:ext cx="80010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A3FA945-7389-4D3A-91DD-16BF02839A8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49200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0AEC5-50D1-4409-B694-04C3402B271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2987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0E4A8-C09B-426A-A9CA-DBC720EC27D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086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1491B-4B1C-4E59-8293-07EDFABE67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63491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141A-32ED-401C-A641-63C9C4E5CC2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4966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4C71F-6409-4F96-B699-5A6E134CF3E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41677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1ECC2-E685-4A45-BE1E-6DD9372E01E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21818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812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1252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857A972E-F2BA-43DE-B9AD-F4CD6A7946C3}" type="slidenum">
              <a:rPr lang="en-US" altLang="zh-CN">
                <a:solidFill>
                  <a:srgbClr val="FFFFFF"/>
                </a:solidFill>
                <a:ea typeface="宋体" charset="-122"/>
              </a:rPr>
              <a:pPr algn="l"/>
              <a:t>‹#›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181260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1261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aphicFrame>
        <p:nvGraphicFramePr>
          <p:cNvPr id="181262" name="Object 14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BMP 图象" r:id="rId14" imgW="323981" imgH="314286" progId="Paint.Picture">
                  <p:embed/>
                </p:oleObj>
              </mc:Choice>
              <mc:Fallback>
                <p:oleObj name="BMP 图象" r:id="rId14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48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125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0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F4DBF7E0-39C1-43A8-945B-7AC31374044D}" type="slidenum">
              <a:rPr lang="en-US" altLang="zh-CN">
                <a:solidFill>
                  <a:srgbClr val="FFFFFF"/>
                </a:solidFill>
              </a:rPr>
              <a:pPr algn="l"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5131" name="Group 1035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5132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3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5134" name="Object 1038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BMP 图象" r:id="rId15" imgW="323981" imgH="314286" progId="Paint.Picture">
                  <p:embed/>
                </p:oleObj>
              </mc:Choice>
              <mc:Fallback>
                <p:oleObj name="BMP 图象" r:id="rId15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WordArt 1039"/>
          <p:cNvSpPr>
            <a:spLocks noChangeArrowheads="1" noChangeShapeType="1" noTextEdit="1"/>
          </p:cNvSpPr>
          <p:nvPr/>
        </p:nvSpPr>
        <p:spPr bwMode="auto">
          <a:xfrm rot="5400000">
            <a:off x="-1639887" y="3663950"/>
            <a:ext cx="3960812" cy="61118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4203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125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0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F4DBF7E0-39C1-43A8-945B-7AC31374044D}" type="slidenum">
              <a:rPr lang="en-US" altLang="zh-CN">
                <a:solidFill>
                  <a:srgbClr val="FFFFFF"/>
                </a:solidFill>
              </a:rPr>
              <a:pPr algn="l"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5131" name="Group 1035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5132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3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5134" name="Object 1038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MP 图象" r:id="rId15" imgW="323981" imgH="314286" progId="Paint.Picture">
                  <p:embed/>
                </p:oleObj>
              </mc:Choice>
              <mc:Fallback>
                <p:oleObj name="BMP 图象" r:id="rId15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WordArt 1039"/>
          <p:cNvSpPr>
            <a:spLocks noChangeArrowheads="1" noChangeShapeType="1" noTextEdit="1"/>
          </p:cNvSpPr>
          <p:nvPr/>
        </p:nvSpPr>
        <p:spPr bwMode="auto">
          <a:xfrm rot="5400000">
            <a:off x="-1639887" y="3663950"/>
            <a:ext cx="3960812" cy="61118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02212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868363" y="779463"/>
            <a:ext cx="54721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868363" y="4264640"/>
            <a:ext cx="827563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给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列表视图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控件添加变量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Control 	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CListCtrl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795338" y="1628775"/>
            <a:ext cx="5111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修改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列表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视图控件的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属性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827088" y="5628977"/>
            <a:ext cx="83232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m_ListView.SetExtendedStyle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(LVS_EX_FULLROWSELECT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| LVS_EX_GRIDLINES);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1307" name="Rectangle 11"/>
          <p:cNvSpPr>
            <a:spLocks noChangeArrowheads="1"/>
          </p:cNvSpPr>
          <p:nvPr/>
        </p:nvSpPr>
        <p:spPr bwMode="auto">
          <a:xfrm>
            <a:off x="900113" y="5196929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设置列表视图控件的样式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5003800" y="6107881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可选择一整行，显示网格线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7644"/>
              </p:ext>
            </p:extLst>
          </p:nvPr>
        </p:nvGraphicFramePr>
        <p:xfrm>
          <a:off x="1187624" y="2276872"/>
          <a:ext cx="547260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094"/>
                <a:gridCol w="2040514"/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属性名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属性值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View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Report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Single Selection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Always Show Selection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5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 uiExpand="1" build="allAtOnce"/>
      <p:bldP spid="311305" grpId="0"/>
      <p:bldP spid="311306" grpId="0"/>
      <p:bldP spid="311307" grpId="0"/>
      <p:bldP spid="3113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5072" y="1700808"/>
            <a:ext cx="7713663" cy="475252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kern="0" dirty="0" smtClean="0"/>
              <a:t>在类外（成员函数外）定义全局变量：</a:t>
            </a:r>
            <a:endParaRPr lang="en-US" altLang="zh-CN" b="1" kern="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kern="0" dirty="0" smtClean="0"/>
              <a:t>     </a:t>
            </a:r>
            <a:r>
              <a:rPr lang="en-US" altLang="zh-CN" kern="0" dirty="0" err="1" smtClean="0"/>
              <a:t>CString</a:t>
            </a:r>
            <a:r>
              <a:rPr lang="en-US" altLang="zh-CN" kern="0" dirty="0" smtClean="0"/>
              <a:t>  </a:t>
            </a:r>
            <a:r>
              <a:rPr lang="en-US" altLang="zh-CN" kern="0" dirty="0" err="1" smtClean="0"/>
              <a:t>new_pass</a:t>
            </a:r>
            <a:r>
              <a:rPr lang="en-US" altLang="zh-CN" kern="0" dirty="0" smtClean="0"/>
              <a:t>;</a:t>
            </a:r>
            <a:endParaRPr lang="en-US" altLang="zh-CN" kern="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altLang="en-US" b="1" kern="0" dirty="0" smtClean="0"/>
              <a:t>在</a:t>
            </a:r>
            <a:r>
              <a:rPr lang="zh-CN" altLang="en-US" b="1" kern="0" dirty="0"/>
              <a:t>其他</a:t>
            </a:r>
            <a:r>
              <a:rPr lang="zh-CN" altLang="en-US" b="1" kern="0" dirty="0" smtClean="0"/>
              <a:t>文件</a:t>
            </a:r>
            <a:r>
              <a:rPr lang="zh-CN" altLang="en-US" b="1" kern="0" dirty="0" smtClean="0"/>
              <a:t>中添加全局变量的外部</a:t>
            </a:r>
            <a:r>
              <a:rPr lang="zh-CN" altLang="en-US" b="1" kern="0" dirty="0" smtClean="0"/>
              <a:t>声明：</a:t>
            </a:r>
            <a:endParaRPr lang="en-US" altLang="zh-CN" b="1" kern="0" dirty="0" smtClean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/>
              <a:t>extern </a:t>
            </a:r>
            <a:r>
              <a:rPr lang="en-US" altLang="zh-CN" sz="2800" kern="0" dirty="0" err="1" smtClean="0"/>
              <a:t>CString</a:t>
            </a:r>
            <a:r>
              <a:rPr lang="en-US" altLang="zh-CN" sz="2800" kern="0" dirty="0" smtClean="0"/>
              <a:t> </a:t>
            </a:r>
            <a:r>
              <a:rPr lang="en-US" altLang="zh-CN" sz="2800" kern="0" dirty="0" err="1" smtClean="0"/>
              <a:t>new_pass</a:t>
            </a:r>
            <a:r>
              <a:rPr lang="en-US" altLang="zh-CN" sz="2800" kern="0" dirty="0" smtClean="0"/>
              <a:t>;</a:t>
            </a:r>
          </a:p>
          <a:p>
            <a:pPr marL="5143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800" b="1" kern="0" dirty="0" smtClean="0"/>
              <a:t>使用</a:t>
            </a:r>
            <a:endParaRPr lang="en-US" altLang="zh-CN" b="1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692150"/>
            <a:ext cx="8001000" cy="6715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3800" kern="0" dirty="0" smtClean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全局变量的使用</a:t>
            </a:r>
            <a:endParaRPr kumimoji="0" lang="zh-CN" altLang="en-US" sz="3800" kern="0" dirty="0">
              <a:solidFill>
                <a:schemeClr val="tx1"/>
              </a:solidFill>
              <a:latin typeface="Times New Roman" pitchFamily="18" charset="0"/>
              <a:ea typeface="方正水柱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6102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549" y="1700808"/>
            <a:ext cx="7713663" cy="475252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zh-CN" altLang="en-US" b="1" kern="0" dirty="0"/>
              <a:t>为</a:t>
            </a:r>
            <a:r>
              <a:rPr lang="zh-CN" altLang="en-US" b="1" kern="0" dirty="0" smtClean="0"/>
              <a:t>项目添加一个</a:t>
            </a:r>
            <a:r>
              <a:rPr lang="en-US" altLang="zh-CN" b="1" kern="0" dirty="0" smtClean="0"/>
              <a:t>.h</a:t>
            </a:r>
            <a:r>
              <a:rPr lang="zh-CN" altLang="en-US" b="1" kern="0" dirty="0" smtClean="0"/>
              <a:t>文件，在</a:t>
            </a:r>
            <a:r>
              <a:rPr lang="en-US" altLang="zh-CN" b="1" kern="0" dirty="0" smtClean="0"/>
              <a:t>.h</a:t>
            </a:r>
            <a:r>
              <a:rPr lang="zh-CN" altLang="en-US" b="1" kern="0" dirty="0" smtClean="0"/>
              <a:t>文件中定义一种新的数据类型：</a:t>
            </a:r>
            <a:endParaRPr lang="en-US" altLang="zh-CN" b="1" kern="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#pragma once  //</a:t>
            </a:r>
            <a:r>
              <a:rPr lang="zh-CN" altLang="en-US" b="1" kern="0" dirty="0"/>
              <a:t>保证头文件只被编译一次</a:t>
            </a:r>
            <a:endParaRPr lang="en-US" altLang="zh-CN" b="1" kern="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 err="1"/>
              <a:t>struct</a:t>
            </a:r>
            <a:r>
              <a:rPr lang="en-US" altLang="zh-CN" b="1" kern="0" dirty="0"/>
              <a:t> stud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</a:t>
            </a:r>
            <a:r>
              <a:rPr lang="en-US" altLang="zh-CN" b="1" kern="0" dirty="0" err="1"/>
              <a:t>CString</a:t>
            </a:r>
            <a:r>
              <a:rPr lang="en-US" altLang="zh-CN" b="1" kern="0" dirty="0"/>
              <a:t> id;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</a:t>
            </a:r>
            <a:r>
              <a:rPr lang="en-US" altLang="zh-CN" b="1" kern="0" dirty="0" err="1"/>
              <a:t>CString</a:t>
            </a:r>
            <a:r>
              <a:rPr lang="en-US" altLang="zh-CN" b="1" kern="0" dirty="0"/>
              <a:t> name;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 smtClean="0"/>
              <a:t>};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zh-CN" altLang="en-US" b="1" kern="0" dirty="0" smtClean="0"/>
              <a:t>在文件中添加全局变量的外部声明。</a:t>
            </a:r>
            <a:endParaRPr lang="en-US" altLang="zh-CN" b="1" kern="0" dirty="0"/>
          </a:p>
          <a:p>
            <a:pPr marL="400050" lvl="1" indent="0">
              <a:lnSpc>
                <a:spcPts val="2880"/>
              </a:lnSpc>
              <a:spcBef>
                <a:spcPct val="40000"/>
              </a:spcBef>
              <a:buNone/>
            </a:pPr>
            <a:r>
              <a:rPr lang="en-US" altLang="zh-CN" b="1" kern="0" dirty="0"/>
              <a:t>	extern </a:t>
            </a:r>
            <a:r>
              <a:rPr lang="en-US" altLang="zh-CN" b="1" kern="0" dirty="0" err="1"/>
              <a:t>int</a:t>
            </a:r>
            <a:r>
              <a:rPr lang="en-US" altLang="zh-CN" b="1" kern="0" dirty="0"/>
              <a:t> </a:t>
            </a:r>
            <a:r>
              <a:rPr lang="en-US" altLang="zh-CN" b="1" kern="0" dirty="0" err="1" smtClean="0"/>
              <a:t>sn</a:t>
            </a:r>
            <a:r>
              <a:rPr lang="en-US" altLang="zh-CN" b="1" kern="0" dirty="0" smtClean="0"/>
              <a:t>;</a:t>
            </a:r>
            <a:endParaRPr lang="en-US" altLang="zh-CN" b="1" kern="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extern </a:t>
            </a:r>
            <a:r>
              <a:rPr lang="en-US" altLang="zh-CN" b="1" kern="0" dirty="0" smtClean="0"/>
              <a:t>stud </a:t>
            </a:r>
            <a:r>
              <a:rPr lang="en-US" altLang="zh-CN" b="1" kern="0" dirty="0"/>
              <a:t>s[50];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endParaRPr lang="en-US" altLang="zh-CN" b="1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692150"/>
            <a:ext cx="8001000" cy="6715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3800" kern="0" dirty="0" smtClean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新类型和全局变量</a:t>
            </a:r>
            <a:endParaRPr kumimoji="0" lang="zh-CN" altLang="en-US" sz="3800" kern="0" dirty="0">
              <a:solidFill>
                <a:schemeClr val="tx1"/>
              </a:solidFill>
              <a:latin typeface="Times New Roman" pitchFamily="18" charset="0"/>
              <a:ea typeface="方正水柱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70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549" y="1700808"/>
            <a:ext cx="7713663" cy="475252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 startAt="3"/>
            </a:pPr>
            <a:r>
              <a:rPr lang="zh-CN" altLang="en-US" b="1" kern="0" dirty="0" smtClean="0"/>
              <a:t>在类外定义全局变量：</a:t>
            </a:r>
            <a:endParaRPr lang="en-US" altLang="zh-CN" b="1" kern="0" dirty="0" smtClean="0"/>
          </a:p>
          <a:p>
            <a:pPr marL="400050" lvl="1" indent="0">
              <a:lnSpc>
                <a:spcPts val="2880"/>
              </a:lnSpc>
              <a:spcBef>
                <a:spcPct val="40000"/>
              </a:spcBef>
              <a:buNone/>
            </a:pPr>
            <a:r>
              <a:rPr lang="en-US" altLang="zh-CN" sz="2800" b="1" kern="0" dirty="0"/>
              <a:t>	</a:t>
            </a:r>
            <a:r>
              <a:rPr lang="en-US" altLang="zh-CN" sz="2800" b="1" kern="0" dirty="0" err="1" smtClean="0"/>
              <a:t>int</a:t>
            </a:r>
            <a:r>
              <a:rPr lang="en-US" altLang="zh-CN" sz="2800" b="1" kern="0" dirty="0" smtClean="0"/>
              <a:t> </a:t>
            </a:r>
            <a:r>
              <a:rPr lang="en-US" altLang="zh-CN" sz="2800" b="1" kern="0" dirty="0" err="1"/>
              <a:t>sn</a:t>
            </a:r>
            <a:r>
              <a:rPr lang="en-US" altLang="zh-CN" sz="2800" b="1" kern="0" dirty="0"/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800" b="1" kern="0" dirty="0"/>
              <a:t>	</a:t>
            </a:r>
            <a:r>
              <a:rPr lang="en-US" altLang="zh-CN" sz="2800" b="1" kern="0" dirty="0" smtClean="0"/>
              <a:t>stud </a:t>
            </a:r>
            <a:r>
              <a:rPr lang="en-US" altLang="zh-CN" sz="2800" b="1" kern="0" dirty="0"/>
              <a:t>s[50</a:t>
            </a:r>
            <a:r>
              <a:rPr lang="en-US" altLang="zh-CN" sz="2800" b="1" kern="0" dirty="0" smtClean="0"/>
              <a:t>];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 startAt="3"/>
            </a:pPr>
            <a:r>
              <a:rPr lang="zh-CN" altLang="en-US" b="1" kern="0" dirty="0" smtClean="0"/>
              <a:t>在其他文件中使用全局变量，包含该头文件：</a:t>
            </a:r>
            <a:endParaRPr lang="en-US" altLang="zh-CN" b="1" kern="0" dirty="0" smtClean="0"/>
          </a:p>
          <a:p>
            <a:pPr marL="0" indent="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US" altLang="zh-CN" b="1" kern="0" dirty="0" smtClean="0"/>
              <a:t>	#</a:t>
            </a:r>
            <a:r>
              <a:rPr lang="en-US" altLang="zh-CN" b="1" kern="0" dirty="0"/>
              <a:t>include "</a:t>
            </a:r>
            <a:r>
              <a:rPr lang="en-US" altLang="zh-CN" b="1" kern="0" dirty="0" err="1"/>
              <a:t>stud.h</a:t>
            </a:r>
            <a:r>
              <a:rPr lang="en-US" altLang="zh-CN" b="1" kern="0" dirty="0"/>
              <a:t>"</a:t>
            </a:r>
            <a:endParaRPr lang="en-US" altLang="zh-CN" b="1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692150"/>
            <a:ext cx="8001000" cy="6715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3800" kern="0" dirty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新类型和全局变量</a:t>
            </a:r>
            <a:endParaRPr kumimoji="0" lang="zh-CN" altLang="en-US" sz="3800" kern="0" dirty="0">
              <a:solidFill>
                <a:schemeClr val="tx1"/>
              </a:solidFill>
              <a:latin typeface="Times New Roman" pitchFamily="18" charset="0"/>
              <a:ea typeface="方正水柱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1283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22349" y="2070100"/>
            <a:ext cx="7222059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模拟</a:t>
            </a:r>
            <a:r>
              <a:rPr lang="en-US" altLang="zh-CN" b="1" dirty="0" smtClean="0">
                <a:solidFill>
                  <a:srgbClr val="000000"/>
                </a:solidFill>
              </a:rPr>
              <a:t>QQ</a:t>
            </a:r>
            <a:r>
              <a:rPr lang="zh-CN" altLang="en-US" b="1" dirty="0" smtClean="0">
                <a:solidFill>
                  <a:srgbClr val="000000"/>
                </a:solidFill>
              </a:rPr>
              <a:t>程序，有登录界面、好友列表界面以及添加好友界面，并实现三个界面的连接。</a:t>
            </a:r>
            <a:endParaRPr lang="en-US" altLang="zh-CN" b="1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43608" y="310252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chemeClr val="tx1"/>
                </a:solidFill>
              </a:rPr>
              <a:t>作  业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810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1060450" y="1700213"/>
            <a:ext cx="75438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1.</a:t>
            </a:r>
            <a:r>
              <a:rPr kumimoji="0" lang="en-US" altLang="zh-CN" sz="2800" b="1" i="1">
                <a:solidFill>
                  <a:srgbClr val="000000"/>
                </a:solidFill>
              </a:rPr>
              <a:t>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列号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列标题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对齐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宽度</a:t>
            </a:r>
            <a:r>
              <a:rPr kumimoji="0" lang="en-US" altLang="zh-CN" sz="2800" b="1">
                <a:solidFill>
                  <a:srgbClr val="000000"/>
                </a:solidFill>
              </a:rPr>
              <a:t>)    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插入一列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2.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InsertItem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行号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行标题 </a:t>
            </a:r>
            <a:r>
              <a:rPr kumimoji="0" lang="en-US" altLang="zh-CN" sz="2800" b="1">
                <a:solidFill>
                  <a:srgbClr val="000000"/>
                </a:solidFill>
              </a:rPr>
              <a:t>)        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插入一行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3.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SetItemText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行号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列号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字符串</a:t>
            </a:r>
            <a:r>
              <a:rPr kumimoji="0" lang="en-US" altLang="zh-CN" sz="2800" b="1">
                <a:solidFill>
                  <a:srgbClr val="000000"/>
                </a:solidFill>
              </a:rPr>
              <a:t>)       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设置某一行某一列的内容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4.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GetItemCount</a:t>
            </a:r>
            <a:r>
              <a:rPr kumimoji="0" lang="en-US" altLang="zh-CN" sz="2800" b="1">
                <a:solidFill>
                  <a:srgbClr val="000000"/>
                </a:solidFill>
              </a:rPr>
              <a:t>( )     		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获取总行数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5.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GetSelectionMask</a:t>
            </a:r>
            <a:r>
              <a:rPr kumimoji="0" lang="en-US" altLang="zh-CN" sz="2800" b="1">
                <a:solidFill>
                  <a:srgbClr val="000000"/>
                </a:solidFill>
              </a:rPr>
              <a:t>( )                 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</a:t>
            </a:r>
            <a:r>
              <a:rPr kumimoji="0" lang="zh-CN" altLang="en-US" sz="2800" b="1">
                <a:solidFill>
                  <a:srgbClr val="000000"/>
                </a:solidFill>
              </a:rPr>
              <a:t>获取所选行的行号</a:t>
            </a: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CListCtrl</a:t>
            </a:r>
            <a:r>
              <a:rPr lang="zh-CN" altLang="en-US">
                <a:solidFill>
                  <a:srgbClr val="9900CC"/>
                </a:solidFill>
              </a:rPr>
              <a:t>的成员函数</a:t>
            </a:r>
          </a:p>
        </p:txBody>
      </p:sp>
    </p:spTree>
    <p:extLst>
      <p:ext uri="{BB962C8B-B14F-4D97-AF65-F5344CB8AC3E}">
        <p14:creationId xmlns:p14="http://schemas.microsoft.com/office/powerpoint/2010/main" val="3294884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5472112" cy="639763"/>
          </a:xfrm>
        </p:spPr>
        <p:txBody>
          <a:bodyPr/>
          <a:lstStyle/>
          <a:p>
            <a:r>
              <a:rPr lang="en-US" altLang="zh-CN"/>
              <a:t>List Control</a:t>
            </a:r>
            <a:r>
              <a:rPr lang="zh-CN" altLang="en-US"/>
              <a:t>控件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914400" y="2151063"/>
            <a:ext cx="796884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学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号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", LVCFMT_LEFT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60);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姓名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", 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LVCFMT_LEFT, 60);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827088" y="1628775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设置列表视图控件的标题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900113" y="3624263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在列表视图控件中插入一行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827088" y="4144963"/>
            <a:ext cx="8316912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n=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GetItemCount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获取当前列表框的行数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InsertItem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(n 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"0001");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在最后插入一行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SetItemText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(n,1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张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000" b="1" dirty="0" smtClean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设置该行</a:t>
            </a:r>
            <a:r>
              <a:rPr lang="zh-CN" altLang="en-US" sz="2000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各项内容</a:t>
            </a:r>
          </a:p>
        </p:txBody>
      </p:sp>
    </p:spTree>
    <p:extLst>
      <p:ext uri="{BB962C8B-B14F-4D97-AF65-F5344CB8AC3E}">
        <p14:creationId xmlns:p14="http://schemas.microsoft.com/office/powerpoint/2010/main" val="3420362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allAtOnce"/>
      <p:bldP spid="312324" grpId="0"/>
      <p:bldP spid="312325" grpId="0"/>
      <p:bldP spid="31232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1116013" y="2278063"/>
            <a:ext cx="6335712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 nSel=m_ListView.GetSelectionMark( );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if(nSel!=-1)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m_ListView.DeleteItem(nSel);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827088" y="175736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删除列表视图的选中的一条记录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643438" y="519113"/>
            <a:ext cx="4249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是给列表视图控件</a:t>
            </a:r>
          </a:p>
          <a:p>
            <a:pPr algn="l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连接的控制类的变量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1187450" y="4035425"/>
            <a:ext cx="7272338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3430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5224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018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811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38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95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2527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099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0" lang="en-US" altLang="zh-CN" b="1">
                <a:solidFill>
                  <a:srgbClr val="FF0000"/>
                </a:solidFill>
              </a:rPr>
              <a:t>GetSelectionMark</a:t>
            </a:r>
            <a:r>
              <a:rPr kumimoji="0" lang="zh-CN" altLang="en-US" b="1">
                <a:solidFill>
                  <a:srgbClr val="FF0000"/>
                </a:solidFill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>
                <a:solidFill>
                  <a:srgbClr val="000000"/>
                </a:solidFill>
              </a:rPr>
              <a:t>返回焦点所在的行数，如果焦点没在列表中返回</a:t>
            </a:r>
            <a:r>
              <a:rPr kumimoji="0" lang="en-US" altLang="zh-CN" b="1">
                <a:solidFill>
                  <a:srgbClr val="000000"/>
                </a:solidFill>
              </a:rPr>
              <a:t>-1</a:t>
            </a:r>
            <a:r>
              <a:rPr kumimoji="0" lang="zh-CN" altLang="en-US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85094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1564506" y="1974810"/>
            <a:ext cx="7399982" cy="498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(TRUE);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, n=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GetItemCount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CString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for(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=0;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&lt;n;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++)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GetItemText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, 0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if(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m_NameEdit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{	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SetFocus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);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SetItemState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, LVIS_SELECTED,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                 LVIS_SELECTED);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break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    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if(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&gt;=n)	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MessageBox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("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没有找到！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");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4643438" y="476250"/>
            <a:ext cx="432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m_NameEdit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是给编辑框连接的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数值类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变量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27088" y="15573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在列表视图中查找一条记录</a:t>
            </a:r>
          </a:p>
        </p:txBody>
      </p:sp>
    </p:spTree>
    <p:extLst>
      <p:ext uri="{BB962C8B-B14F-4D97-AF65-F5344CB8AC3E}">
        <p14:creationId xmlns:p14="http://schemas.microsoft.com/office/powerpoint/2010/main" val="9692893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00113" y="69215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zh-CN" altLang="en-US" sz="4000">
                <a:solidFill>
                  <a:srgbClr val="000000"/>
                </a:solidFill>
                <a:latin typeface="Times New Roman" pitchFamily="18" charset="0"/>
                <a:ea typeface="方正水柱简体" pitchFamily="2" charset="-122"/>
              </a:rPr>
              <a:t>文件操作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3132138" y="620713"/>
            <a:ext cx="46799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写文件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971550" y="17002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</a:rPr>
              <a:t>WM_CLOSE </a:t>
            </a:r>
            <a:r>
              <a:rPr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消息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编写响应函数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675546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4118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79512" y="298385"/>
            <a:ext cx="817245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b="1" dirty="0" err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CFriendDlg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b="1" dirty="0" err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OnClose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</a:p>
          <a:p>
            <a:pPr algn="l"/>
            <a:r>
              <a:rPr lang="en-US" altLang="zh-CN" b="1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CStdioFile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file;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file.Open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(_T("student.txt"),  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CFile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modeCreate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|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CFile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modeWrite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m_ListView.GetItemCount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CString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qq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name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for(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++)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{    </a:t>
            </a:r>
            <a:endParaRPr lang="en-US" altLang="zh-CN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qq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m_ListView.GetItemText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(i,0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name=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m_ListView.GetItemText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(i,1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file.WriteString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qq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+"\n"+ name+"\n");  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}</a:t>
            </a:r>
            <a:endParaRPr lang="en-US" altLang="zh-CN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file.Close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algn="l"/>
            <a:r>
              <a:rPr lang="en-US" altLang="zh-CN" b="1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CDialogEx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b="1" dirty="0" err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OnClose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algn="l"/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9897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900113" y="69215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zh-CN" altLang="en-US" sz="4000">
                <a:solidFill>
                  <a:srgbClr val="000000"/>
                </a:solidFill>
                <a:latin typeface="Times New Roman" pitchFamily="18" charset="0"/>
                <a:ea typeface="方正水柱简体" pitchFamily="2" charset="-122"/>
              </a:rPr>
              <a:t>文件操作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3132138" y="620713"/>
            <a:ext cx="46799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读文件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971550" y="17002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在初始化函数中编写代码：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00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55576" y="308647"/>
            <a:ext cx="7704138" cy="65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CStdioFile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file;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file.Open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(_T("student.txt"),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CFile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modeRead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endParaRPr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str,qq,name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	 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=0;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while(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file.ReadString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</a:t>
            </a:r>
            <a:endParaRPr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qq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file.ReadString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name=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m_ListView.InsertItem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sn,qq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m_ListView.SetItemText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(sn,1,name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 </a:t>
            </a:r>
            <a:endParaRPr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file.Close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5898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c5-5">
  <a:themeElements>
    <a:clrScheme name="1_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1_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5-5">
  <a:themeElements>
    <a:clrScheme name="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5-5">
  <a:themeElements>
    <a:clrScheme name="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11798</TotalTime>
  <Words>575</Words>
  <Application>Microsoft Office PowerPoint</Application>
  <PresentationFormat>全屏显示(4:3)</PresentationFormat>
  <Paragraphs>146</Paragraphs>
  <Slides>13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2_c5-5</vt:lpstr>
      <vt:lpstr>c5-5</vt:lpstr>
      <vt:lpstr>1_c5-5</vt:lpstr>
      <vt:lpstr>BMP 图象</vt:lpstr>
      <vt:lpstr>PowerPoint 演示文稿</vt:lpstr>
      <vt:lpstr>PowerPoint 演示文稿</vt:lpstr>
      <vt:lpstr>List Control控件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454</cp:revision>
  <dcterms:created xsi:type="dcterms:W3CDTF">2001-10-15T01:38:10Z</dcterms:created>
  <dcterms:modified xsi:type="dcterms:W3CDTF">2018-05-11T08:30:28Z</dcterms:modified>
</cp:coreProperties>
</file>