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notesMasterIdLst>
    <p:notesMasterId r:id="rId39"/>
  </p:notesMasterIdLst>
  <p:handoutMasterIdLst>
    <p:handoutMasterId r:id="rId40"/>
  </p:handoutMasterIdLst>
  <p:sldIdLst>
    <p:sldId id="495" r:id="rId3"/>
    <p:sldId id="466" r:id="rId4"/>
    <p:sldId id="467" r:id="rId5"/>
    <p:sldId id="470" r:id="rId6"/>
    <p:sldId id="496" r:id="rId7"/>
    <p:sldId id="499" r:id="rId8"/>
    <p:sldId id="497" r:id="rId9"/>
    <p:sldId id="498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500" r:id="rId35"/>
    <p:sldId id="503" r:id="rId36"/>
    <p:sldId id="501" r:id="rId37"/>
    <p:sldId id="502" r:id="rId3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6600"/>
    <a:srgbClr val="000099"/>
    <a:srgbClr val="FF6600"/>
    <a:srgbClr val="660033"/>
    <a:srgbClr val="9900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74" autoAdjust="0"/>
  </p:normalViewPr>
  <p:slideViewPr>
    <p:cSldViewPr>
      <p:cViewPr>
        <p:scale>
          <a:sx n="75" d="100"/>
          <a:sy n="75" d="100"/>
        </p:scale>
        <p:origin x="-1338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BCEAC1E-376B-4592-8E92-D5B90290CA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32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49871AD-74A9-44F6-8195-780ECC546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C499A-E9E7-4276-A34F-C51D9A496716}" type="slidenum">
              <a:rPr lang="en-US" altLang="zh-CN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OnDraw</a:t>
            </a:r>
            <a:r>
              <a:rPr lang="zh-CN" altLang="en-US" dirty="0" smtClean="0"/>
              <a:t>函数中添加这些代码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09D7D-979F-4855-8BEB-7126028DFAEB}" type="slidenum">
              <a:rPr lang="en-US" altLang="zh-CN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停止下棋可以通过设置</a:t>
            </a:r>
            <a:r>
              <a:rPr lang="en-US" altLang="zh-CN" dirty="0" err="1" smtClean="0"/>
              <a:t>m_isLeft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-1</a:t>
            </a:r>
            <a:r>
              <a:rPr lang="zh-CN" altLang="en-US" dirty="0" smtClean="0"/>
              <a:t>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>
                <a:solidFill>
                  <a:prstClr val="black"/>
                </a:solidFill>
              </a:rPr>
              <a:pPr/>
              <a:t>26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8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  <a:ea typeface="宋体" pitchFamily="2" charset="-122"/>
            </a:endParaRP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A914C36-E86C-4B14-A9B8-59EBB9030292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5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2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922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51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152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60DC46A6-9017-4077-9E6B-BDB4B15DE95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9297953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6A23B-0351-41CB-A3CC-9E5F352311D5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09091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9E8AB-9114-4E15-B9AB-ECE824B7A7C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2333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23EC9-BDE5-4726-989C-E94997F6EA3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03939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A81D0-C018-4ABA-BD9E-080BA2BFF04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28760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D786D-99F9-4FD5-907A-74D8148C750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52181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57612-73C9-453B-9391-52C57E578D6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93655"/>
      </p:ext>
    </p:extLst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E3A16-6AA2-4F43-9CAA-0483CDADF1D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9999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0794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2EB47F-46F0-46F0-ADE9-7E28F5F83F9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87949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A2EBC-6FDD-45DE-92AA-482F649886D1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9604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8A22A-BCC5-47F2-9FF2-53B0687E116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091789"/>
      </p:ext>
    </p:extLst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762000"/>
            <a:ext cx="80010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A3FA945-7389-4D3A-91DD-16BF02839A8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65566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417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255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052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41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625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517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67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3086" name="WordArt 14"/>
          <p:cNvSpPr>
            <a:spLocks noChangeArrowheads="1" noChangeShapeType="1" noTextEdit="1"/>
          </p:cNvSpPr>
          <p:nvPr/>
        </p:nvSpPr>
        <p:spPr bwMode="auto">
          <a:xfrm rot="5400000">
            <a:off x="-1169987" y="3698875"/>
            <a:ext cx="3024187" cy="468313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97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125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8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9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30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F4DBF7E0-39C1-43A8-945B-7AC31374044D}" type="slidenum">
              <a:rPr lang="en-US" altLang="zh-CN">
                <a:solidFill>
                  <a:srgbClr val="FFFFFF"/>
                </a:solidFill>
                <a:ea typeface="宋体" pitchFamily="2" charset="-122"/>
              </a:rPr>
              <a:pPr algn="l"/>
              <a:t>‹#›</a:t>
            </a:fld>
            <a:endParaRPr lang="en-US" altLang="zh-CN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5131" name="Group 1035"/>
          <p:cNvGrpSpPr>
            <a:grpSpLocks/>
          </p:cNvGrpSpPr>
          <p:nvPr/>
        </p:nvGrpSpPr>
        <p:grpSpPr bwMode="auto">
          <a:xfrm>
            <a:off x="304800" y="1371600"/>
            <a:ext cx="7315200" cy="152400"/>
            <a:chOff x="144" y="1248"/>
            <a:chExt cx="4656" cy="201"/>
          </a:xfrm>
        </p:grpSpPr>
        <p:sp>
          <p:nvSpPr>
            <p:cNvPr id="5132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33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5134" name="Object 1038"/>
          <p:cNvGraphicFramePr>
            <a:graphicFrameLocks noChangeAspect="1"/>
          </p:cNvGraphicFramePr>
          <p:nvPr/>
        </p:nvGraphicFramePr>
        <p:xfrm>
          <a:off x="0" y="0"/>
          <a:ext cx="838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MP 图象" r:id="rId15" imgW="323981" imgH="314286" progId="Paint.Picture">
                  <p:embed/>
                </p:oleObj>
              </mc:Choice>
              <mc:Fallback>
                <p:oleObj name="BMP 图象" r:id="rId15" imgW="323981" imgH="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8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WordArt 1039"/>
          <p:cNvSpPr>
            <a:spLocks noChangeArrowheads="1" noChangeShapeType="1" noTextEdit="1"/>
          </p:cNvSpPr>
          <p:nvPr/>
        </p:nvSpPr>
        <p:spPr bwMode="auto">
          <a:xfrm rot="5400000">
            <a:off x="-1639887" y="3663950"/>
            <a:ext cx="3960812" cy="611188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VC++</a:t>
            </a:r>
            <a:r>
              <a:rPr lang="zh-CN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162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/>
                <a:ea typeface="宋体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255439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 spd="med">
    <p:random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1097"/>
            <a:ext cx="7793037" cy="769441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作    业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7907337" cy="4953000"/>
          </a:xfrm>
        </p:spPr>
        <p:txBody>
          <a:bodyPr/>
          <a:lstStyle/>
          <a:p>
            <a:pPr marL="533400" indent="-533400">
              <a:lnSpc>
                <a:spcPts val="4000"/>
              </a:lnSpc>
            </a:pPr>
            <a:r>
              <a:rPr lang="zh-CN" altLang="en-US" b="1" dirty="0"/>
              <a:t>绘制五子棋的棋盘</a:t>
            </a:r>
          </a:p>
          <a:p>
            <a:pPr marL="533400" indent="-533400">
              <a:lnSpc>
                <a:spcPts val="4000"/>
              </a:lnSpc>
            </a:pPr>
            <a:r>
              <a:rPr lang="zh-CN" altLang="en-US" b="1" dirty="0"/>
              <a:t>要求：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、有背景图片；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、有方格；</a:t>
            </a:r>
          </a:p>
          <a:p>
            <a:pPr marL="914400" lvl="1" indent="-457200"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、单击鼠标左键画白子，单击右键画黑子</a:t>
            </a:r>
            <a:r>
              <a:rPr lang="zh-CN" altLang="en-US" b="1" dirty="0" smtClean="0"/>
              <a:t>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1150938" y="9302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需要做的改进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1201738" y="2005013"/>
            <a:ext cx="790733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914400" indent="-45720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295400" indent="-3810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714500" indent="-3429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71700" indent="-3429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3333CC"/>
              </a:buClr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、把棋子画在格子里面；</a:t>
            </a:r>
          </a:p>
          <a:p>
            <a:pPr>
              <a:lnSpc>
                <a:spcPct val="110000"/>
              </a:lnSpc>
              <a:buClr>
                <a:srgbClr val="3333CC"/>
              </a:buClr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、轮流下棋规则；</a:t>
            </a:r>
          </a:p>
          <a:p>
            <a:pPr>
              <a:lnSpc>
                <a:spcPct val="110000"/>
              </a:lnSpc>
              <a:buClr>
                <a:srgbClr val="3333CC"/>
              </a:buClr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、一个格子只可以下一次棋；</a:t>
            </a:r>
          </a:p>
          <a:p>
            <a:pPr>
              <a:lnSpc>
                <a:spcPct val="110000"/>
              </a:lnSpc>
              <a:buClr>
                <a:srgbClr val="3333CC"/>
              </a:buClr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、判断输赢。</a:t>
            </a:r>
            <a:endParaRPr lang="zh-CN" altLang="en-US" sz="28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9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CRect</a:t>
            </a:r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类中的成员函数</a:t>
            </a: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912813" y="2060575"/>
            <a:ext cx="8051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3333CC"/>
              </a:buClr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Width( )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：获取宽度</a:t>
            </a:r>
          </a:p>
          <a:p>
            <a:pPr>
              <a:lnSpc>
                <a:spcPct val="120000"/>
              </a:lnSpc>
              <a:buClr>
                <a:srgbClr val="3333CC"/>
              </a:buClr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Height( )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：获取高度</a:t>
            </a:r>
          </a:p>
          <a:p>
            <a:pPr>
              <a:lnSpc>
                <a:spcPct val="120000"/>
              </a:lnSpc>
              <a:buClr>
                <a:srgbClr val="3333CC"/>
              </a:buClr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SetRect( )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：设置矩形的大小和位置</a:t>
            </a:r>
          </a:p>
          <a:p>
            <a:pPr>
              <a:lnSpc>
                <a:spcPct val="120000"/>
              </a:lnSpc>
              <a:buClr>
                <a:srgbClr val="3333CC"/>
              </a:buClr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PtInRect( )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：判断某个点是否在矩形中</a:t>
            </a:r>
          </a:p>
          <a:p>
            <a:pPr>
              <a:lnSpc>
                <a:spcPct val="120000"/>
              </a:lnSpc>
              <a:buClr>
                <a:srgbClr val="3333CC"/>
              </a:buClr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CenterPoint( )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：获取矩形的中心点</a:t>
            </a:r>
          </a:p>
        </p:txBody>
      </p:sp>
    </p:spTree>
    <p:extLst>
      <p:ext uri="{BB962C8B-B14F-4D97-AF65-F5344CB8AC3E}">
        <p14:creationId xmlns:p14="http://schemas.microsoft.com/office/powerpoint/2010/main" val="23322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1187450" y="2660650"/>
            <a:ext cx="6985000" cy="2713038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j;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point.x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/70;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j=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point.y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/70;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CRect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rect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*70,j*70,(i+1)*70,(j+1)*70);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CPoint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center=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rect.CenterPoint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);</a:t>
            </a: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寻找新的圆心</a:t>
            </a: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2366963" y="18938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1009650" y="1973263"/>
            <a:ext cx="4570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左键单击函数添加代码 </a:t>
            </a:r>
          </a:p>
        </p:txBody>
      </p:sp>
      <p:sp>
        <p:nvSpPr>
          <p:cNvPr id="206860" name="Rectangle 12"/>
          <p:cNvSpPr>
            <a:spLocks noChangeArrowheads="1"/>
          </p:cNvSpPr>
          <p:nvPr/>
        </p:nvSpPr>
        <p:spPr bwMode="auto">
          <a:xfrm>
            <a:off x="1101725" y="5661025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右键单击函数同上 </a:t>
            </a:r>
          </a:p>
        </p:txBody>
      </p:sp>
    </p:spTree>
    <p:extLst>
      <p:ext uri="{BB962C8B-B14F-4D97-AF65-F5344CB8AC3E}">
        <p14:creationId xmlns:p14="http://schemas.microsoft.com/office/powerpoint/2010/main" val="15280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build="allAtOnce" animBg="1"/>
      <p:bldP spid="2068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m_isLeft</a:t>
            </a:r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的设置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912813" y="1916113"/>
            <a:ext cx="8051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990600" indent="-53340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371600" indent="-4572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752600" indent="-3810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209800" indent="-3810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3333CC"/>
                </a:solidFill>
                <a:latin typeface="Times New Roman" pitchFamily="18" charset="0"/>
              </a:rPr>
              <a:t>1</a:t>
            </a:r>
            <a:r>
              <a:rPr lang="zh-CN" altLang="en-US" sz="2800" b="1" smtClean="0">
                <a:solidFill>
                  <a:srgbClr val="3333CC"/>
                </a:solidFill>
                <a:latin typeface="Times New Roman" pitchFamily="18" charset="0"/>
              </a:rPr>
              <a:t>、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初始化</a:t>
            </a:r>
          </a:p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m_isLeft=1;</a:t>
            </a:r>
          </a:p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3333CC"/>
                </a:solidFill>
                <a:latin typeface="Times New Roman" pitchFamily="18" charset="0"/>
              </a:rPr>
              <a:t>2</a:t>
            </a:r>
            <a:r>
              <a:rPr lang="zh-CN" altLang="en-US" sz="2800" b="1" smtClean="0">
                <a:solidFill>
                  <a:srgbClr val="3333CC"/>
                </a:solidFill>
                <a:latin typeface="Times New Roman" pitchFamily="18" charset="0"/>
              </a:rPr>
              <a:t>、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左键单击函数增加判断</a:t>
            </a:r>
          </a:p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if(m_isLeft==1)</a:t>
            </a:r>
          </a:p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	{    ……;   m_isLeft=0;   }</a:t>
            </a:r>
          </a:p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3333CC"/>
                </a:solidFill>
                <a:latin typeface="Times New Roman" pitchFamily="18" charset="0"/>
              </a:rPr>
              <a:t>3</a:t>
            </a:r>
            <a:r>
              <a:rPr lang="zh-CN" altLang="en-US" sz="2800" b="1" smtClean="0">
                <a:solidFill>
                  <a:srgbClr val="3333CC"/>
                </a:solidFill>
                <a:latin typeface="Times New Roman" pitchFamily="18" charset="0"/>
              </a:rPr>
              <a:t>、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右键单击函数增加判断</a:t>
            </a:r>
          </a:p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if(m_isLeft==0)</a:t>
            </a:r>
          </a:p>
          <a:p>
            <a:pPr>
              <a:lnSpc>
                <a:spcPct val="120000"/>
              </a:lnSpc>
              <a:buClr>
                <a:srgbClr val="3333CC"/>
              </a:buClr>
              <a:buSzTx/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	{	……;   m_isLeft=1;   }</a:t>
            </a: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2417763" y="19446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（构造函数）</a:t>
            </a:r>
          </a:p>
        </p:txBody>
      </p:sp>
    </p:spTree>
    <p:extLst>
      <p:ext uri="{BB962C8B-B14F-4D97-AF65-F5344CB8AC3E}">
        <p14:creationId xmlns:p14="http://schemas.microsoft.com/office/powerpoint/2010/main" val="25927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三种不同作用范围的变量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buSzPct val="70000"/>
              <a:buFont typeface="Wingdings 2" pitchFamily="18" charset="2"/>
              <a:buChar char="³"/>
            </a:pPr>
            <a:r>
              <a:rPr lang="zh-CN" altLang="en-US" b="1"/>
              <a:t>局部变量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800" b="1"/>
              <a:t>	函数内部定义的变量，只能在函数中访问。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SzPct val="70000"/>
              <a:buFont typeface="Wingdings 2" pitchFamily="18" charset="2"/>
              <a:buChar char="³"/>
            </a:pPr>
            <a:r>
              <a:rPr lang="zh-CN" altLang="en-US" b="1"/>
              <a:t>成员变量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800" b="1"/>
              <a:t>	类内部定义的变量，其它成员均可访问。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SzPct val="70000"/>
              <a:buFont typeface="Wingdings 2" pitchFamily="18" charset="2"/>
              <a:buChar char="³"/>
            </a:pPr>
            <a:r>
              <a:rPr lang="zh-CN" altLang="en-US" b="1"/>
              <a:t>全局变量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800" b="1"/>
              <a:t>	类外定义的变量，所有类都可以访问。</a:t>
            </a:r>
          </a:p>
        </p:txBody>
      </p:sp>
    </p:spTree>
    <p:extLst>
      <p:ext uri="{BB962C8B-B14F-4D97-AF65-F5344CB8AC3E}">
        <p14:creationId xmlns:p14="http://schemas.microsoft.com/office/powerpoint/2010/main" val="202894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成员变量的定义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8" r="6604" b="1"/>
          <a:stretch/>
        </p:blipFill>
        <p:spPr>
          <a:xfrm>
            <a:off x="1691680" y="2276871"/>
            <a:ext cx="5594852" cy="37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1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成员变量的定义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37134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7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记录棋局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97603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>
            <a:off x="1907704" y="3731546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>
            <a:off x="1893190" y="4206574"/>
            <a:ext cx="720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644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记录棋局（初始化）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1403649" y="2018847"/>
            <a:ext cx="7344816" cy="4659737"/>
          </a:xfrm>
          <a:prstGeom prst="rect">
            <a:avLst/>
          </a:prstGeom>
          <a:noFill/>
          <a:ln w="5715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五子棋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View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::C</a:t>
            </a:r>
            <a:r>
              <a:rPr lang="zh-CN" altLang="en-US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五子棋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View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: 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m_isLeft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(1)</a:t>
            </a: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</a:t>
            </a:r>
            <a:r>
              <a:rPr lang="zh-CN" altLang="en-US" sz="2800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在此处添加构造代码</a:t>
            </a:r>
          </a:p>
          <a:p>
            <a:pPr algn="l">
              <a:spcBef>
                <a:spcPct val="2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j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=0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 </a:t>
            </a:r>
            <a:r>
              <a:rPr lang="en-US" altLang="zh-CN" sz="28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&lt;20; </a:t>
            </a:r>
            <a:r>
              <a:rPr lang="en-US" altLang="zh-CN" sz="28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++)</a:t>
            </a: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for(j=0</a:t>
            </a:r>
            <a:r>
              <a:rPr lang="en-US" altLang="zh-CN" sz="28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 j&lt;20; </a:t>
            </a:r>
            <a:r>
              <a:rPr lang="en-US" altLang="zh-CN" sz="28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++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sz="28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][j]=-1;</a:t>
            </a:r>
          </a:p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sz="2800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54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1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记录棋局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1187450" y="2660650"/>
            <a:ext cx="6985000" cy="2713038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j;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point.x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/70;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j=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point.y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/70;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if(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][j]==-1)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{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/>
                <a:ea typeface="华文新魏" pitchFamily="2" charset="-122"/>
              </a:rPr>
              <a:t>……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][j]=1;  }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2366963" y="18938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1009650" y="1973263"/>
            <a:ext cx="4714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左键单击函数添加代码 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1101725" y="5661025"/>
            <a:ext cx="764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右键单击函数类似，将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m_chess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[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][j]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的值设为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4132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build="allAtOnce" animBg="1"/>
      <p:bldP spid="207878" grpId="0"/>
      <p:bldP spid="2078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871538" y="862013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绘制位图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900113" y="1901776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事先将位图（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.bmp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）导入到工程中。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6324278" y="3627021"/>
            <a:ext cx="32162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默认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ID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IDB_BITMAP1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1475383" y="6237312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jpg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格式如何转换成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bmp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格式？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2048" y="2420888"/>
            <a:ext cx="87484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资源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视图中，右击项目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，快捷菜单中选择“添加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资源”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2996952"/>
            <a:ext cx="41529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41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1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成员函数的定义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76872"/>
            <a:ext cx="5047619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809750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50938" y="998538"/>
            <a:ext cx="7793037" cy="762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成员函数的定义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2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输赢的判定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1331913" y="1844675"/>
            <a:ext cx="7056437" cy="4991100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600" b="1" dirty="0" err="1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6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600" b="1" dirty="0" err="1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CMyView</a:t>
            </a:r>
            <a:r>
              <a:rPr lang="en-US" altLang="zh-CN" sz="26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sz="2600" b="1" dirty="0" err="1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isWin</a:t>
            </a:r>
            <a:r>
              <a:rPr lang="en-US" altLang="zh-CN" sz="26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b="1" dirty="0" err="1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6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 x, </a:t>
            </a:r>
            <a:r>
              <a:rPr lang="en-US" altLang="zh-CN" sz="2600" b="1" dirty="0" err="1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6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 y)</a:t>
            </a:r>
          </a:p>
          <a:p>
            <a:pPr algn="l"/>
            <a:r>
              <a:rPr lang="en-US" altLang="zh-CN" sz="2600" b="1" dirty="0" smtClean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/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color=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[x][y];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j, count=1;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//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同行</a:t>
            </a:r>
          </a:p>
          <a:p>
            <a:pPr algn="l"/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for(j=y-1; j&gt;=0; j--)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[x][j]==color)	count++;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for(j=y+1; j&lt;20;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j++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[x][j]==color)	count++;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if(count&gt;=5)		return 1;</a:t>
            </a:r>
          </a:p>
          <a:p>
            <a:pPr algn="l"/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	count=1;</a:t>
            </a:r>
          </a:p>
        </p:txBody>
      </p:sp>
    </p:spTree>
    <p:extLst>
      <p:ext uri="{BB962C8B-B14F-4D97-AF65-F5344CB8AC3E}">
        <p14:creationId xmlns:p14="http://schemas.microsoft.com/office/powerpoint/2010/main" val="82741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输赢的判定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1260475" y="2000250"/>
            <a:ext cx="7056438" cy="4567238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//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同列</a:t>
            </a:r>
          </a:p>
          <a:p>
            <a:pPr algn="l">
              <a:lnSpc>
                <a:spcPct val="11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for(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=x-1;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&gt;=0;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--)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][y]==color)	count++;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=x+1;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&lt;20;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++)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][y]==color)	count++;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if(count&gt;=5)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return 1;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count=1;</a:t>
            </a:r>
          </a:p>
        </p:txBody>
      </p:sp>
    </p:spTree>
    <p:extLst>
      <p:ext uri="{BB962C8B-B14F-4D97-AF65-F5344CB8AC3E}">
        <p14:creationId xmlns:p14="http://schemas.microsoft.com/office/powerpoint/2010/main" val="2336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输赢的判定</a:t>
            </a: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1258888" y="1989138"/>
            <a:ext cx="7056437" cy="4567237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左上到右下的斜线</a:t>
            </a:r>
            <a:endParaRPr lang="en-US" altLang="en-US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=x-1,j=y-1;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&gt;=0&amp;&amp;j&gt;=0;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--,j--)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][j]==color)	count++;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=x+1,j=y+1;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&lt;20&amp;&amp;j&lt;20;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++,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j++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][j]==color)	count++;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if(count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=5)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return 1;</a:t>
            </a:r>
            <a:endParaRPr lang="en-US" altLang="zh-CN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count=1;</a:t>
            </a:r>
            <a:endParaRPr lang="en-US" altLang="zh-CN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2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输赢的判定</a:t>
            </a: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1260475" y="1844675"/>
            <a:ext cx="7056438" cy="4968875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右上到左下的斜线</a:t>
            </a:r>
            <a:endParaRPr lang="en-US" altLang="en-US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=x-1,j=y+1;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&gt;=0&amp;&amp;j&lt;20;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--,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j++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][j]==color)	count++;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=x+1,j=y-1;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&lt;20&amp;&amp;j&gt;=0; 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++,j--)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if(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en-US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][j]==color)	count++;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else	break;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if(count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=5)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return 1;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else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return 0;</a:t>
            </a:r>
          </a:p>
          <a:p>
            <a:pPr algn="l">
              <a:lnSpc>
                <a:spcPct val="110000"/>
              </a:lnSpc>
            </a:pPr>
            <a:r>
              <a:rPr lang="en-US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lang="en-US" altLang="zh-CN" b="1" dirty="0" smtClean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1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1187450" y="2660650"/>
            <a:ext cx="6985000" cy="1126462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if(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isWin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, j))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MessageBox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(_T("</a:t>
            </a:r>
            <a:r>
              <a:rPr lang="zh-CN" altLang="en-US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白子赢！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"));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2366963" y="18938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1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1009650" y="1973263"/>
            <a:ext cx="442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左键单击函数添加代码 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1101725" y="4221163"/>
            <a:ext cx="4478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右键单击函数添加代码 </a:t>
            </a:r>
          </a:p>
        </p:txBody>
      </p:sp>
      <p:sp>
        <p:nvSpPr>
          <p:cNvPr id="227337" name="Rectangle 9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输赢的判定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187450" y="4868863"/>
            <a:ext cx="6985000" cy="1126462"/>
          </a:xfrm>
          <a:prstGeom prst="rect">
            <a:avLst/>
          </a:prstGeom>
          <a:noFill/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if(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isWin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, j))</a:t>
            </a: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800" b="1" dirty="0" err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MessageBox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(_T("</a:t>
            </a:r>
            <a:r>
              <a:rPr lang="zh-CN" altLang="en-US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黑子赢！</a:t>
            </a:r>
            <a:r>
              <a:rPr lang="en-US" altLang="zh-CN" sz="28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37755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allAtOnce" animBg="1"/>
      <p:bldP spid="227333" grpId="0"/>
      <p:bldP spid="227334" grpId="0"/>
      <p:bldP spid="227338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6790477" cy="312381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908720"/>
            <a:ext cx="7793037" cy="769441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在菜单栏中添加菜单项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32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908720"/>
            <a:ext cx="7793037" cy="769441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为菜单项设置属性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4857143" cy="36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437038"/>
            <a:ext cx="2019048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7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908720"/>
            <a:ext cx="7793037" cy="769441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为菜单项添加处理程序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15" y="2060848"/>
            <a:ext cx="5142857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4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使用位图作窗口背景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71550" y="2071817"/>
            <a:ext cx="8280400" cy="410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CBitmap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bmp;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bmp.LoadBitmap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IDB_BITMAP1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//CDC 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  //</a:t>
            </a:r>
            <a:r>
              <a:rPr lang="zh-CN" altLang="en-US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屏幕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DC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CDC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memDC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memDC.CreateCompatibleDC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 //</a:t>
            </a:r>
            <a:r>
              <a:rPr lang="zh-CN" altLang="en-US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内存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DC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memDC.SelectObject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(&amp;bmp); 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获取客户区域的大小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CRect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clientRC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lnSpc>
                <a:spcPts val="32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GetClientRect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clientRC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  <a:endParaRPr lang="en-US" altLang="zh-CN" sz="2600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38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908720"/>
            <a:ext cx="7793037" cy="769441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为菜单项添加处理程序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5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908720"/>
            <a:ext cx="7793037" cy="769441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kern="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为菜单项添加处理程序</a:t>
            </a:r>
            <a:endParaRPr kumimoji="0" lang="zh-CN" altLang="en-US" kern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132856"/>
            <a:ext cx="7560840" cy="4154984"/>
          </a:xfrm>
          <a:prstGeom prst="rect">
            <a:avLst/>
          </a:prstGeom>
          <a:solidFill>
            <a:schemeClr val="bg1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C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五子棋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View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OnGameRestart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	// </a:t>
            </a:r>
            <a:r>
              <a:rPr lang="en-US" altLang="zh-CN" b="1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TODO: </a:t>
            </a:r>
            <a:r>
              <a:rPr lang="zh-CN" altLang="en-US" b="1" dirty="0">
                <a:solidFill>
                  <a:srgbClr val="009900"/>
                </a:solidFill>
                <a:latin typeface="华文新魏" pitchFamily="2" charset="-122"/>
                <a:ea typeface="华文新魏" pitchFamily="2" charset="-122"/>
              </a:rPr>
              <a:t>在此添加命令处理程序代码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m_isLeft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=1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j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for(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=0;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&lt;20;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++)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for(j=0; j&lt;20; 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++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	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m_chess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[</a:t>
            </a:r>
            <a:r>
              <a:rPr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][j]=-1;</a:t>
            </a:r>
          </a:p>
          <a:p>
            <a:pPr algn="l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Invalidate( );</a:t>
            </a:r>
            <a:endParaRPr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3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98538"/>
            <a:ext cx="7793037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小结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95450" y="2409825"/>
            <a:ext cx="7772400" cy="4114800"/>
          </a:xfrm>
          <a:noFill/>
          <a:ln/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b="1" dirty="0"/>
              <a:t>棋盘的绘制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操作的限制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输赢的判断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成员变量的定义</a:t>
            </a:r>
          </a:p>
          <a:p>
            <a:pPr>
              <a:spcBef>
                <a:spcPct val="30000"/>
              </a:spcBef>
            </a:pPr>
            <a:r>
              <a:rPr lang="zh-CN" altLang="en-US" b="1" dirty="0"/>
              <a:t>成员函数的</a:t>
            </a:r>
            <a:r>
              <a:rPr lang="zh-CN" altLang="en-US" b="1" dirty="0" smtClean="0"/>
              <a:t>定义</a:t>
            </a:r>
            <a:endParaRPr lang="en-US" altLang="zh-CN" b="1" dirty="0" smtClean="0"/>
          </a:p>
          <a:p>
            <a:pPr>
              <a:spcBef>
                <a:spcPct val="30000"/>
              </a:spcBef>
            </a:pPr>
            <a:r>
              <a:rPr lang="zh-CN" altLang="en-US" b="1" dirty="0" smtClean="0"/>
              <a:t>处理菜单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2562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1207269" y="304800"/>
            <a:ext cx="74691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800" b="1" dirty="0" smtClean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大作业要求</a:t>
            </a:r>
            <a:endParaRPr lang="zh-CN" altLang="en-US" sz="4800" b="1" dirty="0">
              <a:solidFill>
                <a:srgbClr val="99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971600" y="1605324"/>
            <a:ext cx="7633468" cy="3695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题目自拟</a:t>
            </a:r>
            <a:endParaRPr lang="en-US" altLang="zh-CN" sz="2800" b="1" dirty="0" smtClean="0">
              <a:solidFill>
                <a:srgbClr val="000000"/>
              </a:solidFill>
              <a:latin typeface="文鼎CS舒同体" pitchFamily="49" charset="-122"/>
              <a:ea typeface="文鼎CS舒同体" pitchFamily="49" charset="-122"/>
            </a:endParaRPr>
          </a:p>
          <a:p>
            <a:pPr marL="457200" indent="-457200" algn="l">
              <a:lnSpc>
                <a:spcPts val="35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大作业要求：</a:t>
            </a:r>
            <a:endParaRPr lang="en-US" altLang="zh-CN" sz="2800" b="1" dirty="0" smtClean="0">
              <a:solidFill>
                <a:srgbClr val="000000"/>
              </a:solidFill>
              <a:latin typeface="文鼎CS舒同体" pitchFamily="49" charset="-122"/>
              <a:ea typeface="文鼎CS舒同体" pitchFamily="49" charset="-122"/>
            </a:endParaRPr>
          </a:p>
          <a:p>
            <a:pPr marL="971550" lvl="1" indent="-514350" algn="l">
              <a:lnSpc>
                <a:spcPts val="3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自己</a:t>
            </a: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完成作业；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如发现雷同，一律记零分！</a:t>
            </a:r>
          </a:p>
          <a:p>
            <a:pPr marL="971550" lvl="1" indent="-514350" algn="l">
              <a:lnSpc>
                <a:spcPts val="3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尽可能多的运用所学知识；</a:t>
            </a:r>
          </a:p>
          <a:p>
            <a:pPr marL="971550" lvl="1" indent="-514350" algn="l">
              <a:lnSpc>
                <a:spcPts val="3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界面尽量美观，操作方便，功能完整；</a:t>
            </a:r>
            <a:endParaRPr lang="en-US" altLang="zh-CN" sz="2800" b="1" dirty="0" smtClean="0">
              <a:solidFill>
                <a:srgbClr val="000000"/>
              </a:solidFill>
              <a:latin typeface="文鼎CS舒同体" pitchFamily="49" charset="-122"/>
              <a:ea typeface="文鼎CS舒同体" pitchFamily="49" charset="-122"/>
            </a:endParaRPr>
          </a:p>
          <a:p>
            <a:pPr marL="971550" lvl="1" indent="-514350" algn="l">
              <a:lnSpc>
                <a:spcPts val="3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在程序中以某种形式出现自己的名字；</a:t>
            </a:r>
          </a:p>
          <a:p>
            <a:pPr marL="971550" lvl="1" indent="-514350" algn="l">
              <a:lnSpc>
                <a:spcPts val="3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有文档</a:t>
            </a: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说明</a:t>
            </a:r>
            <a:endParaRPr lang="zh-CN" altLang="en-US" sz="2800" b="1" dirty="0" smtClean="0">
              <a:solidFill>
                <a:srgbClr val="000000"/>
              </a:solidFill>
              <a:latin typeface="文鼎CS舒同体" pitchFamily="49" charset="-122"/>
              <a:ea typeface="文鼎CS舒同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85862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1207269" y="304800"/>
            <a:ext cx="74691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800" b="1" dirty="0" smtClean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大作业要求</a:t>
            </a:r>
            <a:endParaRPr lang="zh-CN" altLang="en-US" sz="4800" b="1" dirty="0">
              <a:solidFill>
                <a:srgbClr val="99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899592" y="1556792"/>
            <a:ext cx="7633468" cy="38173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lnSpc>
                <a:spcPts val="37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文档内容：</a:t>
            </a:r>
            <a:endParaRPr lang="en-US" altLang="zh-CN" sz="2800" b="1" dirty="0">
              <a:solidFill>
                <a:srgbClr val="000000"/>
              </a:solidFill>
              <a:latin typeface="文鼎CS舒同体" pitchFamily="49" charset="-122"/>
              <a:ea typeface="文鼎CS舒同体" pitchFamily="49" charset="-122"/>
            </a:endParaRPr>
          </a:p>
          <a:p>
            <a:pPr marL="971550" lvl="1" indent="-514350" algn="l">
              <a:lnSpc>
                <a:spcPts val="37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设计目的和功能</a:t>
            </a: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介绍</a:t>
            </a:r>
            <a:endParaRPr lang="en-US" altLang="zh-CN" sz="2800" b="1" dirty="0" smtClean="0">
              <a:solidFill>
                <a:srgbClr val="000000"/>
              </a:solidFill>
              <a:latin typeface="文鼎CS舒同体" pitchFamily="49" charset="-122"/>
              <a:ea typeface="文鼎CS舒同体" pitchFamily="49" charset="-122"/>
            </a:endParaRPr>
          </a:p>
          <a:p>
            <a:pPr marL="971550" lvl="1" indent="-514350" algn="l">
              <a:lnSpc>
                <a:spcPts val="37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使用</a:t>
            </a: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说明</a:t>
            </a:r>
            <a:endParaRPr lang="en-US" altLang="zh-CN" sz="2800" b="1" dirty="0" smtClean="0">
              <a:solidFill>
                <a:srgbClr val="000000"/>
              </a:solidFill>
              <a:latin typeface="文鼎CS舒同体" pitchFamily="49" charset="-122"/>
              <a:ea typeface="文鼎CS舒同体" pitchFamily="49" charset="-122"/>
            </a:endParaRPr>
          </a:p>
          <a:p>
            <a:pPr lvl="2" algn="l">
              <a:lnSpc>
                <a:spcPts val="37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如果有密码，请注明用户名密码；</a:t>
            </a:r>
            <a:endParaRPr lang="en-US" altLang="zh-CN" b="1" dirty="0" smtClean="0">
              <a:solidFill>
                <a:srgbClr val="000000"/>
              </a:solidFill>
              <a:latin typeface="文鼎CS舒同体" pitchFamily="49" charset="-122"/>
              <a:ea typeface="文鼎CS舒同体" pitchFamily="49" charset="-122"/>
            </a:endParaRPr>
          </a:p>
          <a:p>
            <a:pPr lvl="2" algn="l">
              <a:lnSpc>
                <a:spcPts val="37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如果连接数据库，提供数据库文件和连接方式</a:t>
            </a:r>
            <a:endParaRPr lang="en-US" altLang="zh-CN" b="1" dirty="0" smtClean="0">
              <a:solidFill>
                <a:srgbClr val="000000"/>
              </a:solidFill>
              <a:latin typeface="文鼎CS舒同体" pitchFamily="49" charset="-122"/>
              <a:ea typeface="文鼎CS舒同体" pitchFamily="49" charset="-122"/>
            </a:endParaRPr>
          </a:p>
          <a:p>
            <a:pPr marL="971550" lvl="1" indent="-514350" algn="l">
              <a:lnSpc>
                <a:spcPts val="37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实现</a:t>
            </a: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方法及关键代码</a:t>
            </a:r>
            <a:endParaRPr lang="en-US" altLang="zh-CN" sz="2800" b="1" dirty="0" smtClean="0">
              <a:solidFill>
                <a:srgbClr val="000000"/>
              </a:solidFill>
              <a:latin typeface="文鼎CS舒同体" pitchFamily="49" charset="-122"/>
              <a:ea typeface="文鼎CS舒同体" pitchFamily="49" charset="-122"/>
            </a:endParaRPr>
          </a:p>
          <a:p>
            <a:pPr marL="971550" lvl="1" indent="-514350" algn="l">
              <a:lnSpc>
                <a:spcPts val="37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  <a:latin typeface="文鼎CS舒同体" pitchFamily="49" charset="-122"/>
                <a:ea typeface="文鼎CS舒同体" pitchFamily="49" charset="-122"/>
              </a:rPr>
              <a:t>遇到的问题及解决方法</a:t>
            </a:r>
            <a:endParaRPr lang="zh-CN" altLang="en-US" sz="2800" b="1" dirty="0" smtClean="0">
              <a:solidFill>
                <a:srgbClr val="000000"/>
              </a:solidFill>
              <a:latin typeface="文鼎CS舒同体" pitchFamily="49" charset="-122"/>
              <a:ea typeface="文鼎CS舒同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9761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1207269" y="304800"/>
            <a:ext cx="74691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4800" b="1" dirty="0" smtClean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大作业提交</a:t>
            </a:r>
            <a:endParaRPr lang="zh-CN" altLang="en-US" sz="4800" b="1" dirty="0">
              <a:solidFill>
                <a:srgbClr val="99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042988" y="1662113"/>
            <a:ext cx="7633468" cy="46576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lnSpc>
                <a:spcPts val="4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itchFamily="18" charset="0"/>
              </a:rPr>
              <a:t>提交截止时间：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itchFamily="18" charset="0"/>
              </a:rPr>
              <a:t>6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itchFamily="18" charset="0"/>
              </a:rPr>
              <a:t>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itchFamily="18" charset="0"/>
              </a:rPr>
              <a:t>10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itchFamily="18" charset="0"/>
              </a:rPr>
              <a:t>号（第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itchFamily="18" charset="0"/>
              </a:rPr>
              <a:t>14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itchFamily="18" charset="0"/>
              </a:rPr>
              <a:t>周周日）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文鼎CS舒同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4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itchFamily="18" charset="0"/>
              </a:rPr>
              <a:t>提交方式：课堂派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文鼎CS舒同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4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itchFamily="18" charset="0"/>
              </a:rPr>
              <a:t>提交内容：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文鼎CS舒同体" pitchFamily="49" charset="-122"/>
              <a:cs typeface="Times New Roman" pitchFamily="18" charset="0"/>
            </a:endParaRPr>
          </a:p>
          <a:p>
            <a:pPr marL="971550" lvl="1" indent="-514350" algn="l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itchFamily="18" charset="0"/>
              </a:rPr>
              <a:t>项目文件夹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文鼎CS舒同体" pitchFamily="49" charset="-122"/>
              <a:cs typeface="Times New Roman" pitchFamily="18" charset="0"/>
            </a:endParaRPr>
          </a:p>
          <a:p>
            <a:pPr marL="971550" lvl="1" indent="-514350" algn="l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itchFamily="18" charset="0"/>
              </a:rPr>
              <a:t>文档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文鼎CS舒同体" pitchFamily="49" charset="-122"/>
              <a:cs typeface="Times New Roman" pitchFamily="18" charset="0"/>
            </a:endParaRPr>
          </a:p>
          <a:p>
            <a:pPr marL="514350" indent="-514350" algn="l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anose="02020603050405020304" pitchFamily="18" charset="0"/>
              </a:rPr>
              <a:t>注意事项：如果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anose="02020603050405020304" pitchFamily="18" charset="0"/>
              </a:rPr>
              <a:t>程序中有位图，先将位图拷贝到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anose="02020603050405020304" pitchFamily="18" charset="0"/>
              </a:rPr>
              <a:t>res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anose="02020603050405020304" pitchFamily="18" charset="0"/>
              </a:rPr>
              <a:t>文件夹，再导入到项目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文鼎CS舒同体" pitchFamily="49" charset="-122"/>
                <a:cs typeface="Times New Roman" panose="02020603050405020304" pitchFamily="18" charset="0"/>
              </a:rPr>
              <a:t>中。</a:t>
            </a: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ea typeface="文鼎CS舒同体" pitchFamily="49" charset="-122"/>
              <a:cs typeface="Times New Roman" panose="02020603050405020304" pitchFamily="18" charset="0"/>
            </a:endParaRPr>
          </a:p>
          <a:p>
            <a:pPr marL="514350" indent="-514350" algn="l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endParaRPr lang="zh-CN" altLang="en-US" sz="2800" b="1" dirty="0" smtClean="0">
              <a:solidFill>
                <a:srgbClr val="000000"/>
              </a:solidFill>
              <a:latin typeface="Times New Roman" pitchFamily="18" charset="0"/>
              <a:ea typeface="文鼎CS舒同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7017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8001000" cy="1143000"/>
          </a:xfrm>
        </p:spPr>
        <p:txBody>
          <a:bodyPr/>
          <a:lstStyle/>
          <a:p>
            <a:pPr algn="ctr"/>
            <a:r>
              <a:rPr lang="zh-CN" altLang="en-US" sz="4800" dirty="0"/>
              <a:t>最终成绩组成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8001000" cy="3733800"/>
          </a:xfrm>
        </p:spPr>
        <p:txBody>
          <a:bodyPr/>
          <a:lstStyle/>
          <a:p>
            <a:pPr marL="358775" indent="-358775" defTabSz="841375">
              <a:buSzPct val="55000"/>
              <a:tabLst>
                <a:tab pos="2693988" algn="l"/>
              </a:tabLst>
            </a:pPr>
            <a:r>
              <a:rPr lang="zh-CN" altLang="en-US" sz="3600" b="1" dirty="0"/>
              <a:t>平时作业	</a:t>
            </a:r>
            <a:r>
              <a:rPr lang="en-US" altLang="zh-CN" sz="3600" b="1" dirty="0" smtClean="0"/>
              <a:t>40</a:t>
            </a:r>
            <a:r>
              <a:rPr lang="en-US" altLang="zh-CN" sz="3600" b="1" dirty="0" smtClean="0"/>
              <a:t>%</a:t>
            </a:r>
          </a:p>
          <a:p>
            <a:pPr marL="0" indent="0" defTabSz="841375">
              <a:buSzPct val="55000"/>
              <a:buNone/>
              <a:tabLst>
                <a:tab pos="2693988" algn="l"/>
              </a:tabLst>
            </a:pPr>
            <a:r>
              <a:rPr lang="zh-CN" altLang="en-US" sz="2400" b="1" dirty="0" smtClean="0"/>
              <a:t>（</a:t>
            </a:r>
            <a:r>
              <a:rPr lang="zh-CN" altLang="en-US" sz="2400" b="1" dirty="0"/>
              <a:t>单选</a:t>
            </a:r>
            <a:r>
              <a:rPr lang="zh-CN" altLang="en-US" sz="2400" b="1" dirty="0" smtClean="0"/>
              <a:t>按钮、模拟</a:t>
            </a:r>
            <a:r>
              <a:rPr lang="en-US" altLang="zh-CN" sz="2400" b="1" dirty="0" smtClean="0"/>
              <a:t>QQ</a:t>
            </a:r>
            <a:r>
              <a:rPr lang="zh-CN" altLang="en-US" sz="2400" b="1" dirty="0" smtClean="0"/>
              <a:t>、五子棋棋盘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marL="358775" indent="-358775" defTabSz="841375">
              <a:buSzPct val="55000"/>
              <a:tabLst>
                <a:tab pos="2693988" algn="l"/>
              </a:tabLst>
            </a:pPr>
            <a:r>
              <a:rPr lang="zh-CN" altLang="en-US" sz="3600" b="1" dirty="0" smtClean="0"/>
              <a:t>考勤</a:t>
            </a:r>
            <a:r>
              <a:rPr lang="zh-CN" altLang="en-US" sz="3600" b="1" dirty="0"/>
              <a:t>	</a:t>
            </a:r>
            <a:r>
              <a:rPr lang="en-US" altLang="zh-CN" sz="3600" b="1" dirty="0" smtClean="0"/>
              <a:t>10</a:t>
            </a:r>
            <a:r>
              <a:rPr lang="en-US" altLang="zh-CN" sz="3600" b="1" dirty="0"/>
              <a:t>%</a:t>
            </a:r>
            <a:endParaRPr lang="zh-CN" altLang="en-US" sz="3600" b="1" dirty="0" smtClean="0"/>
          </a:p>
          <a:p>
            <a:pPr marL="358775" indent="-358775" defTabSz="841375">
              <a:buSzPct val="55000"/>
              <a:tabLst>
                <a:tab pos="2693988" algn="l"/>
              </a:tabLst>
            </a:pPr>
            <a:r>
              <a:rPr lang="zh-CN" altLang="en-US" sz="3600" b="1" dirty="0" smtClean="0"/>
              <a:t>大作业	</a:t>
            </a:r>
            <a:r>
              <a:rPr lang="en-US" altLang="zh-CN" sz="3600" b="1" dirty="0" smtClean="0"/>
              <a:t>50</a:t>
            </a:r>
            <a:r>
              <a:rPr lang="en-US" altLang="zh-CN" sz="3600" b="1" dirty="0"/>
              <a:t>%</a:t>
            </a:r>
            <a:endParaRPr lang="zh-CN" altLang="en-US" sz="3600" b="1" dirty="0" smtClean="0"/>
          </a:p>
          <a:p>
            <a:pPr marL="358775" indent="-358775" defTabSz="841375">
              <a:buSzPct val="55000"/>
              <a:tabLst>
                <a:tab pos="2693988" algn="l"/>
              </a:tabLst>
            </a:pPr>
            <a:endParaRPr lang="zh-CN" altLang="en-US" sz="3600" b="1" dirty="0"/>
          </a:p>
          <a:p>
            <a:pPr marL="358775" indent="-358775" defTabSz="841375">
              <a:buSzPct val="55000"/>
              <a:tabLst>
                <a:tab pos="2693988" algn="l"/>
              </a:tabLst>
            </a:pP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4073326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7238" y="1700808"/>
            <a:ext cx="8639175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algn="l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23888" indent="-285750" algn="l" eaLnBrk="0" hangingPunct="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获取位图的实际大小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nBmpWidth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nBmpHeight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BITMAP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bmInfo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bmp.GetBitmap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(&amp;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bmInfo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nBmpWidth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bmInfo.bmWidth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nBmpHeight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bmInfo.bmHeight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在窗口绘图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StretchBlt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(0,0,clientRC.Width(),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clientRC.Height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(),           &amp;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memDC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0, 0,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nBmpWidth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nBmpHeight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SRCCOPY);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释放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memDC.DeleteDC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 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bmp.DeleteObject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使用位图作窗口背景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755650" y="4775423"/>
            <a:ext cx="8316913" cy="885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2388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BitBlt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(0, 0, 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rcClient.Width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), 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rcClient.Height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), &amp;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MemDC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0, 0, SRCCOPY);</a:t>
            </a:r>
          </a:p>
        </p:txBody>
      </p:sp>
    </p:spTree>
    <p:extLst>
      <p:ext uri="{BB962C8B-B14F-4D97-AF65-F5344CB8AC3E}">
        <p14:creationId xmlns:p14="http://schemas.microsoft.com/office/powerpoint/2010/main" val="38397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276" name="Group 908"/>
          <p:cNvGraphicFramePr>
            <a:graphicFrameLocks noGrp="1"/>
          </p:cNvGraphicFramePr>
          <p:nvPr/>
        </p:nvGraphicFramePr>
        <p:xfrm>
          <a:off x="2136775" y="909638"/>
          <a:ext cx="4967288" cy="4902201"/>
        </p:xfrm>
        <a:graphic>
          <a:graphicData uri="http://schemas.openxmlformats.org/drawingml/2006/table">
            <a:tbl>
              <a:tblPr/>
              <a:tblGrid>
                <a:gridCol w="993775"/>
                <a:gridCol w="992188"/>
                <a:gridCol w="995362"/>
                <a:gridCol w="992188"/>
                <a:gridCol w="993775"/>
              </a:tblGrid>
              <a:tr h="979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1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9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7273" name="Text Box 905"/>
          <p:cNvSpPr txBox="1">
            <a:spLocks noChangeArrowheads="1"/>
          </p:cNvSpPr>
          <p:nvPr/>
        </p:nvSpPr>
        <p:spPr bwMode="auto">
          <a:xfrm>
            <a:off x="900113" y="5461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(0, 0)</a:t>
            </a:r>
          </a:p>
        </p:txBody>
      </p:sp>
      <p:sp>
        <p:nvSpPr>
          <p:cNvPr id="187277" name="Line 909"/>
          <p:cNvSpPr>
            <a:spLocks noChangeShapeType="1"/>
          </p:cNvSpPr>
          <p:nvPr/>
        </p:nvSpPr>
        <p:spPr bwMode="auto">
          <a:xfrm>
            <a:off x="2124075" y="908050"/>
            <a:ext cx="6121400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87278" name="Line 910"/>
          <p:cNvSpPr>
            <a:spLocks noChangeShapeType="1"/>
          </p:cNvSpPr>
          <p:nvPr/>
        </p:nvSpPr>
        <p:spPr bwMode="auto">
          <a:xfrm>
            <a:off x="2124075" y="908050"/>
            <a:ext cx="0" cy="57610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87279" name="Text Box 911"/>
          <p:cNvSpPr txBox="1">
            <a:spLocks noChangeArrowheads="1"/>
          </p:cNvSpPr>
          <p:nvPr/>
        </p:nvSpPr>
        <p:spPr bwMode="auto">
          <a:xfrm>
            <a:off x="7380288" y="26035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x</a:t>
            </a:r>
          </a:p>
        </p:txBody>
      </p:sp>
      <p:sp>
        <p:nvSpPr>
          <p:cNvPr id="187280" name="Text Box 912"/>
          <p:cNvSpPr txBox="1">
            <a:spLocks noChangeArrowheads="1"/>
          </p:cNvSpPr>
          <p:nvPr/>
        </p:nvSpPr>
        <p:spPr bwMode="auto">
          <a:xfrm>
            <a:off x="1116013" y="6162675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y</a:t>
            </a:r>
          </a:p>
        </p:txBody>
      </p:sp>
      <p:sp>
        <p:nvSpPr>
          <p:cNvPr id="187281" name="Text Box 913"/>
          <p:cNvSpPr txBox="1">
            <a:spLocks noChangeArrowheads="1"/>
          </p:cNvSpPr>
          <p:nvPr/>
        </p:nvSpPr>
        <p:spPr bwMode="auto">
          <a:xfrm>
            <a:off x="6156325" y="40481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(1400, 0)</a:t>
            </a:r>
          </a:p>
        </p:txBody>
      </p:sp>
      <p:sp>
        <p:nvSpPr>
          <p:cNvPr id="187282" name="Text Box 914"/>
          <p:cNvSpPr txBox="1">
            <a:spLocks noChangeArrowheads="1"/>
          </p:cNvSpPr>
          <p:nvPr/>
        </p:nvSpPr>
        <p:spPr bwMode="auto">
          <a:xfrm>
            <a:off x="611188" y="1628775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(0, 70)</a:t>
            </a:r>
          </a:p>
        </p:txBody>
      </p:sp>
      <p:sp>
        <p:nvSpPr>
          <p:cNvPr id="187283" name="Text Box 915"/>
          <p:cNvSpPr txBox="1">
            <a:spLocks noChangeArrowheads="1"/>
          </p:cNvSpPr>
          <p:nvPr/>
        </p:nvSpPr>
        <p:spPr bwMode="auto">
          <a:xfrm>
            <a:off x="7021513" y="1614488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(1400, 70)</a:t>
            </a:r>
          </a:p>
        </p:txBody>
      </p:sp>
      <p:sp>
        <p:nvSpPr>
          <p:cNvPr id="187284" name="Text Box 916"/>
          <p:cNvSpPr txBox="1">
            <a:spLocks noChangeArrowheads="1"/>
          </p:cNvSpPr>
          <p:nvPr/>
        </p:nvSpPr>
        <p:spPr bwMode="auto">
          <a:xfrm>
            <a:off x="611188" y="2579688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(0, 140)</a:t>
            </a:r>
          </a:p>
        </p:txBody>
      </p:sp>
      <p:sp>
        <p:nvSpPr>
          <p:cNvPr id="187285" name="Text Box 917"/>
          <p:cNvSpPr txBox="1">
            <a:spLocks noChangeArrowheads="1"/>
          </p:cNvSpPr>
          <p:nvPr/>
        </p:nvSpPr>
        <p:spPr bwMode="auto">
          <a:xfrm>
            <a:off x="7019925" y="2565400"/>
            <a:ext cx="212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(1400, 140)</a:t>
            </a:r>
          </a:p>
        </p:txBody>
      </p:sp>
      <p:sp>
        <p:nvSpPr>
          <p:cNvPr id="187286" name="Text Box 918"/>
          <p:cNvSpPr txBox="1">
            <a:spLocks noChangeArrowheads="1"/>
          </p:cNvSpPr>
          <p:nvPr/>
        </p:nvSpPr>
        <p:spPr bwMode="auto">
          <a:xfrm>
            <a:off x="2124075" y="40481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(70, 0)</a:t>
            </a:r>
          </a:p>
        </p:txBody>
      </p:sp>
      <p:sp>
        <p:nvSpPr>
          <p:cNvPr id="187287" name="Text Box 919"/>
          <p:cNvSpPr txBox="1">
            <a:spLocks noChangeArrowheads="1"/>
          </p:cNvSpPr>
          <p:nvPr/>
        </p:nvSpPr>
        <p:spPr bwMode="auto">
          <a:xfrm>
            <a:off x="2338388" y="5805488"/>
            <a:ext cx="12969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(70, 1400)</a:t>
            </a:r>
          </a:p>
        </p:txBody>
      </p:sp>
      <p:sp>
        <p:nvSpPr>
          <p:cNvPr id="187288" name="Text Box 920"/>
          <p:cNvSpPr txBox="1">
            <a:spLocks noChangeArrowheads="1"/>
          </p:cNvSpPr>
          <p:nvPr/>
        </p:nvSpPr>
        <p:spPr bwMode="auto">
          <a:xfrm>
            <a:off x="3349625" y="40481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(140, 0)</a:t>
            </a:r>
          </a:p>
        </p:txBody>
      </p:sp>
      <p:sp>
        <p:nvSpPr>
          <p:cNvPr id="187289" name="Text Box 921"/>
          <p:cNvSpPr txBox="1">
            <a:spLocks noChangeArrowheads="1"/>
          </p:cNvSpPr>
          <p:nvPr/>
        </p:nvSpPr>
        <p:spPr bwMode="auto">
          <a:xfrm>
            <a:off x="3348038" y="5805488"/>
            <a:ext cx="14398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(140, 1400)</a:t>
            </a:r>
          </a:p>
        </p:txBody>
      </p:sp>
      <p:sp>
        <p:nvSpPr>
          <p:cNvPr id="187290" name="Text Box 922"/>
          <p:cNvSpPr txBox="1">
            <a:spLocks noChangeArrowheads="1"/>
          </p:cNvSpPr>
          <p:nvPr/>
        </p:nvSpPr>
        <p:spPr bwMode="auto">
          <a:xfrm>
            <a:off x="539750" y="5502275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(0, 1400)</a:t>
            </a:r>
          </a:p>
        </p:txBody>
      </p:sp>
      <p:sp>
        <p:nvSpPr>
          <p:cNvPr id="187291" name="Text Box 923"/>
          <p:cNvSpPr txBox="1">
            <a:spLocks noChangeArrowheads="1"/>
          </p:cNvSpPr>
          <p:nvPr/>
        </p:nvSpPr>
        <p:spPr bwMode="auto">
          <a:xfrm>
            <a:off x="6948488" y="5516563"/>
            <a:ext cx="212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(1400, 1400)</a:t>
            </a:r>
          </a:p>
        </p:txBody>
      </p:sp>
      <p:sp>
        <p:nvSpPr>
          <p:cNvPr id="187293" name="Text Box 925"/>
          <p:cNvSpPr txBox="1">
            <a:spLocks noChangeArrowheads="1"/>
          </p:cNvSpPr>
          <p:nvPr/>
        </p:nvSpPr>
        <p:spPr bwMode="auto">
          <a:xfrm rot="5400000">
            <a:off x="640557" y="3934618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Times New Roman"/>
                <a:ea typeface="华文新魏" pitchFamily="2" charset="-122"/>
              </a:rPr>
              <a:t>…</a:t>
            </a:r>
            <a:endParaRPr lang="en-US" altLang="zh-CN" sz="2800" b="1" smtClean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7294" name="Text Box 926"/>
          <p:cNvSpPr txBox="1">
            <a:spLocks noChangeArrowheads="1"/>
          </p:cNvSpPr>
          <p:nvPr/>
        </p:nvSpPr>
        <p:spPr bwMode="auto">
          <a:xfrm rot="5400000">
            <a:off x="6992144" y="3934619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Times New Roman"/>
                <a:ea typeface="华文新魏" pitchFamily="2" charset="-122"/>
              </a:rPr>
              <a:t>…</a:t>
            </a:r>
            <a:endParaRPr lang="en-US" altLang="zh-CN" sz="2800" b="1" smtClean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7295" name="Text Box 927"/>
          <p:cNvSpPr txBox="1">
            <a:spLocks noChangeArrowheads="1"/>
          </p:cNvSpPr>
          <p:nvPr/>
        </p:nvSpPr>
        <p:spPr bwMode="auto">
          <a:xfrm>
            <a:off x="4760913" y="260350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Times New Roman"/>
                <a:ea typeface="华文新魏" pitchFamily="2" charset="-122"/>
              </a:rPr>
              <a:t>…</a:t>
            </a:r>
            <a:endParaRPr lang="en-US" altLang="zh-CN" sz="2800" b="1" smtClean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7296" name="Text Box 928"/>
          <p:cNvSpPr txBox="1">
            <a:spLocks noChangeArrowheads="1"/>
          </p:cNvSpPr>
          <p:nvPr/>
        </p:nvSpPr>
        <p:spPr bwMode="auto">
          <a:xfrm>
            <a:off x="4760913" y="6021388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CC"/>
                </a:solidFill>
                <a:latin typeface="Times New Roman"/>
                <a:ea typeface="华文新魏" pitchFamily="2" charset="-122"/>
              </a:rPr>
              <a:t>…</a:t>
            </a:r>
            <a:endParaRPr lang="en-US" altLang="zh-CN" sz="2800" b="1" smtClean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04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8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273" grpId="0"/>
      <p:bldP spid="187277" grpId="0" animBg="1"/>
      <p:bldP spid="187278" grpId="0" animBg="1"/>
      <p:bldP spid="187279" grpId="0"/>
      <p:bldP spid="187280" grpId="0"/>
      <p:bldP spid="187281" grpId="0"/>
      <p:bldP spid="187282" grpId="0"/>
      <p:bldP spid="187283" grpId="0"/>
      <p:bldP spid="187284" grpId="0"/>
      <p:bldP spid="187285" grpId="0"/>
      <p:bldP spid="187286" grpId="0"/>
      <p:bldP spid="187287" grpId="0"/>
      <p:bldP spid="187288" grpId="0"/>
      <p:bldP spid="187289" grpId="0"/>
      <p:bldP spid="187290" grpId="0"/>
      <p:bldP spid="187291" grpId="0"/>
      <p:bldP spid="187293" grpId="0"/>
      <p:bldP spid="187294" grpId="0"/>
      <p:bldP spid="187295" grpId="0"/>
      <p:bldP spid="1872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1919729"/>
            <a:ext cx="612068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66700" indent="-266700" algn="l">
              <a:spcBef>
                <a:spcPct val="10000"/>
              </a:spcBef>
            </a:pP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marL="266700" indent="-266700" algn="l"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for(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=1;i&lt;=20;i++)</a:t>
            </a:r>
          </a:p>
          <a:p>
            <a:pPr marL="266700" indent="-266700" algn="l"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marL="266700" indent="-266700" algn="l"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MoveTo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(0,i*70);</a:t>
            </a:r>
          </a:p>
          <a:p>
            <a:pPr marL="266700" indent="-266700" algn="l"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LineTo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(1400,i*70);</a:t>
            </a:r>
          </a:p>
          <a:p>
            <a:pPr marL="266700" indent="-266700" algn="l"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  <a:p>
            <a:pPr marL="266700" indent="-266700" algn="l"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for(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=1;i&lt;=20;i++)</a:t>
            </a:r>
          </a:p>
          <a:p>
            <a:pPr marL="266700" indent="-266700" algn="l"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</a:p>
          <a:p>
            <a:pPr marL="266700" indent="-266700" algn="l"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MoveTo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*70,0);</a:t>
            </a:r>
          </a:p>
          <a:p>
            <a:pPr marL="266700" indent="-266700" algn="l"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LineTo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*70,1400);</a:t>
            </a:r>
          </a:p>
          <a:p>
            <a:pPr marL="266700" indent="-266700" algn="l"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50938" y="9302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绘制网格线</a:t>
            </a:r>
          </a:p>
        </p:txBody>
      </p:sp>
    </p:spTree>
    <p:extLst>
      <p:ext uri="{BB962C8B-B14F-4D97-AF65-F5344CB8AC3E}">
        <p14:creationId xmlns:p14="http://schemas.microsoft.com/office/powerpoint/2010/main" val="121041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9703"/>
            <a:ext cx="7030169" cy="665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64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684213" y="2133600"/>
            <a:ext cx="82804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2388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CDC  </a:t>
            </a:r>
            <a:r>
              <a:rPr lang="zh-CN" altLang="en-US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-&gt;Ellipse(</a:t>
            </a:r>
            <a:r>
              <a:rPr lang="en-US" altLang="zh-CN" sz="26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.x-30, </a:t>
            </a:r>
            <a:r>
              <a:rPr lang="en-US" altLang="zh-CN" sz="26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.y-30, </a:t>
            </a:r>
            <a:r>
              <a:rPr lang="en-US" altLang="zh-CN" sz="26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.x+30, </a:t>
            </a:r>
            <a:r>
              <a:rPr lang="en-US" altLang="zh-CN" sz="26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.y+30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1150938" y="9302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画白子</a:t>
            </a:r>
          </a:p>
        </p:txBody>
      </p:sp>
    </p:spTree>
    <p:extLst>
      <p:ext uri="{BB962C8B-B14F-4D97-AF65-F5344CB8AC3E}">
        <p14:creationId xmlns:p14="http://schemas.microsoft.com/office/powerpoint/2010/main" val="159802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684213" y="2133600"/>
            <a:ext cx="8280400" cy="41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2388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CDC  </a:t>
            </a:r>
            <a:r>
              <a:rPr lang="zh-CN" altLang="en-US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*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brush;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brush.CreateSolidBrush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(RGB(0,0,0));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*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(&amp;brush);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-&gt;Ellipse(</a:t>
            </a:r>
            <a:r>
              <a:rPr lang="en-US" altLang="zh-CN" sz="26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.x-30, </a:t>
            </a:r>
            <a:r>
              <a:rPr lang="en-US" altLang="zh-CN" sz="26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.y-30, </a:t>
            </a:r>
            <a:r>
              <a:rPr lang="en-US" altLang="zh-CN" sz="26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.x+30, </a:t>
            </a:r>
            <a:r>
              <a:rPr lang="en-US" altLang="zh-CN" sz="2600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point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.y+30);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-&gt;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SelectObject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pOldBrush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6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ReleaseDC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pDC</a:t>
            </a:r>
            <a:r>
              <a:rPr lang="en-US" altLang="zh-CN" sz="2600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1150938" y="9302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画黑子</a:t>
            </a:r>
          </a:p>
        </p:txBody>
      </p:sp>
    </p:spTree>
    <p:extLst>
      <p:ext uri="{BB962C8B-B14F-4D97-AF65-F5344CB8AC3E}">
        <p14:creationId xmlns:p14="http://schemas.microsoft.com/office/powerpoint/2010/main" val="26235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5-5">
  <a:themeElements>
    <a:clrScheme name="c5-5 4">
      <a:dk1>
        <a:srgbClr val="000000"/>
      </a:dk1>
      <a:lt1>
        <a:srgbClr val="FFFFFF"/>
      </a:lt1>
      <a:dk2>
        <a:srgbClr val="9900CC"/>
      </a:dk2>
      <a:lt2>
        <a:srgbClr val="0033CC"/>
      </a:lt2>
      <a:accent1>
        <a:srgbClr val="FFCC66"/>
      </a:accent1>
      <a:accent2>
        <a:srgbClr val="33CC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B92D"/>
      </a:accent6>
      <a:hlink>
        <a:srgbClr val="9900CC"/>
      </a:hlink>
      <a:folHlink>
        <a:srgbClr val="9900CC"/>
      </a:folHlink>
    </a:clrScheme>
    <a:fontScheme name="c5-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5-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5-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5-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5-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18990</TotalTime>
  <Words>774</Words>
  <Application>Microsoft Office PowerPoint</Application>
  <PresentationFormat>全屏显示(4:3)</PresentationFormat>
  <Paragraphs>248</Paragraphs>
  <Slides>36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Blends</vt:lpstr>
      <vt:lpstr>c5-5</vt:lpstr>
      <vt:lpstr>BMP 图象</vt:lpstr>
      <vt:lpstr>作    业</vt:lpstr>
      <vt:lpstr>PowerPoint 演示文稿</vt:lpstr>
      <vt:lpstr>使用位图作窗口背景</vt:lpstr>
      <vt:lpstr>使用位图作窗口背景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三种不同作用范围的变量</vt:lpstr>
      <vt:lpstr>成员变量的定义</vt:lpstr>
      <vt:lpstr>成员变量的定义</vt:lpstr>
      <vt:lpstr>记录棋局</vt:lpstr>
      <vt:lpstr>记录棋局（初始化）</vt:lpstr>
      <vt:lpstr>记录棋局</vt:lpstr>
      <vt:lpstr>成员函数的定义</vt:lpstr>
      <vt:lpstr>PowerPoint 演示文稿</vt:lpstr>
      <vt:lpstr>输赢的判定</vt:lpstr>
      <vt:lpstr>输赢的判定</vt:lpstr>
      <vt:lpstr>输赢的判定</vt:lpstr>
      <vt:lpstr>输赢的判定</vt:lpstr>
      <vt:lpstr>输赢的判定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最终成绩组成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351</cp:revision>
  <dcterms:created xsi:type="dcterms:W3CDTF">2001-10-15T01:38:10Z</dcterms:created>
  <dcterms:modified xsi:type="dcterms:W3CDTF">2018-05-18T02:23:00Z</dcterms:modified>
</cp:coreProperties>
</file>