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5" r:id="rId2"/>
  </p:sldMasterIdLst>
  <p:notesMasterIdLst>
    <p:notesMasterId r:id="rId20"/>
  </p:notesMasterIdLst>
  <p:handoutMasterIdLst>
    <p:handoutMasterId r:id="rId21"/>
  </p:handoutMasterIdLst>
  <p:sldIdLst>
    <p:sldId id="586" r:id="rId3"/>
    <p:sldId id="587" r:id="rId4"/>
    <p:sldId id="589" r:id="rId5"/>
    <p:sldId id="591" r:id="rId6"/>
    <p:sldId id="577" r:id="rId7"/>
    <p:sldId id="578" r:id="rId8"/>
    <p:sldId id="505" r:id="rId9"/>
    <p:sldId id="585" r:id="rId10"/>
    <p:sldId id="506" r:id="rId11"/>
    <p:sldId id="579" r:id="rId12"/>
    <p:sldId id="580" r:id="rId13"/>
    <p:sldId id="581" r:id="rId14"/>
    <p:sldId id="515" r:id="rId15"/>
    <p:sldId id="509" r:id="rId16"/>
    <p:sldId id="582" r:id="rId17"/>
    <p:sldId id="583" r:id="rId18"/>
    <p:sldId id="584" r:id="rId1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FF0000"/>
    <a:srgbClr val="009900"/>
    <a:srgbClr val="CC0000"/>
    <a:srgbClr val="660033"/>
    <a:srgbClr val="99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76732" autoAdjust="0"/>
  </p:normalViewPr>
  <p:slideViewPr>
    <p:cSldViewPr>
      <p:cViewPr>
        <p:scale>
          <a:sx n="66" d="100"/>
          <a:sy n="66" d="100"/>
        </p:scale>
        <p:origin x="-1068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57F131-2F7D-41AF-899E-44166E8A1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6631892-3CF2-4191-AAB3-F6E52E67BA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8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47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78894-D0A7-413C-BF3A-4965BBACE5D7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一组一组的画，同一组要从上至下按顺序画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m_Edit</a:t>
            </a:r>
            <a:r>
              <a:rPr lang="zh-CN" altLang="en-US" smtClean="0"/>
              <a:t>是为编辑框关联的控制类变量，在这儿也可为编辑框关联数值类变量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31892-3CF2-4191-AAB3-F6E52E67BAB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15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269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269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24269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269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24269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mtClean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mtClean="0">
                <a:solidFill>
                  <a:srgbClr val="000000"/>
                </a:solidFill>
                <a:ea typeface="宋体" charset="-122"/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270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24270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endParaRPr lang="en-US" altLang="zh-CN" smtClean="0">
              <a:solidFill>
                <a:srgbClr val="1C1C1C"/>
              </a:solidFill>
              <a:ea typeface="宋体" charset="-122"/>
            </a:endParaRPr>
          </a:p>
        </p:txBody>
      </p:sp>
      <p:sp>
        <p:nvSpPr>
          <p:cNvPr id="24270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B21CEFA6-E7CE-466B-BE58-FA61395590B8}" type="slidenum">
              <a:rPr lang="en-US" altLang="zh-CN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3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749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710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4910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0777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427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427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5A894D7-595A-4BC6-8E15-17A0895BAD7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2599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399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40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8790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218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6812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5456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93746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6910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661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8791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15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069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169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0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720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715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98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320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167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/>
            </a:lvl1pPr>
          </a:lstStyle>
          <a:p>
            <a:r>
              <a:rPr lang="en-US" altLang="zh-CN" smtClean="0">
                <a:solidFill>
                  <a:srgbClr val="000000"/>
                </a:solidFill>
                <a:ea typeface="宋体" charset="-122"/>
              </a:rPr>
              <a:t>1</a:t>
            </a:r>
          </a:p>
        </p:txBody>
      </p:sp>
      <p:pic>
        <p:nvPicPr>
          <p:cNvPr id="24167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84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16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167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0" t="96883" r="53999" b="1009"/>
          <a:stretch>
            <a:fillRect/>
          </a:stretch>
        </p:blipFill>
        <p:spPr bwMode="auto">
          <a:xfrm>
            <a:off x="0" y="7620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3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一</a:t>
            </a:r>
            <a:endParaRPr lang="zh-CN" altLang="en-US" dirty="0">
              <a:latin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4904"/>
            <a:ext cx="43243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6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初始化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1844824"/>
            <a:ext cx="8066608" cy="413190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BOOL </a:t>
            </a:r>
            <a:r>
              <a:rPr kumimoji="0" lang="en-US" altLang="zh-CN" b="1" dirty="0" err="1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CradioDlg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OnInitDialog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sz="32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anose="02020603050405020304" pitchFamily="18" charset="0"/>
              </a:rPr>
              <a:t>……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>
                <a:solidFill>
                  <a:srgbClr val="008000"/>
                </a:solidFill>
                <a:latin typeface="华文新魏" pitchFamily="2" charset="-122"/>
                <a:ea typeface="华文新魏" pitchFamily="2" charset="-122"/>
              </a:rPr>
              <a:t>// TODO: Add extra initialization here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m_Group1=1;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(FALSE);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CheckRadioButton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(IDC_RADIO3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, IDC_RADIO5, IDC_RADIO5);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return TRUE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}</a:t>
            </a:r>
            <a:endParaRPr kumimoji="0" lang="zh-CN" altLang="en-US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716016" y="1268760"/>
            <a:ext cx="3889375" cy="229235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CheckRadioButton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设置一组中哪一个被选中。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：组中第一个按钮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：组中最后一个按钮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：被选中的按钮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664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772816"/>
            <a:ext cx="8316416" cy="368306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void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CradioDlg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::OnBnClickedButton1</a:t>
            </a: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{</a:t>
            </a:r>
            <a:endParaRPr kumimoji="0" lang="en-US" altLang="zh-CN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CString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UpdateData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(TRUE);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if(m_Group1==0)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类型：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IMAX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；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else if(m_Group1==1)</a:t>
            </a:r>
          </a:p>
          <a:p>
            <a:pPr algn="l">
              <a:lnSpc>
                <a:spcPts val="3500"/>
              </a:lnSpc>
            </a:pP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		</a:t>
            </a:r>
            <a:r>
              <a:rPr kumimoji="0" lang="en-US" altLang="zh-CN" b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str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="</a:t>
            </a:r>
            <a:r>
              <a:rPr kumimoji="0" lang="zh-CN" altLang="en-US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类型：普通；</a:t>
            </a:r>
            <a:r>
              <a:rPr kumimoji="0" lang="en-US" altLang="zh-CN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";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99592" y="5661248"/>
            <a:ext cx="7561263" cy="977900"/>
          </a:xfrm>
          <a:prstGeom prst="rect">
            <a:avLst/>
          </a:prstGeom>
          <a:noFill/>
          <a:ln w="9525" algn="ctr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>
            <a:spAutoFit/>
          </a:bodyPr>
          <a:lstStyle>
            <a:lvl1pPr marL="1163638" indent="-1163638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Times New Roman" pitchFamily="18" charset="0"/>
              </a:rPr>
              <a:t>GetCheckedRadioButton</a:t>
            </a:r>
            <a:r>
              <a:rPr kumimoji="0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返回被选中的按钮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 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：组中第一个按钮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 参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：组中最后一个按钮</a:t>
            </a:r>
            <a:r>
              <a:rPr kumimoji="0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ID</a:t>
            </a:r>
            <a:r>
              <a:rPr kumimoji="0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817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给按钮单击消息添加代码</a:t>
            </a:r>
            <a:endParaRPr kumimoji="0" lang="zh-CN" altLang="en-US" sz="4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971600" y="2060848"/>
            <a:ext cx="7489825" cy="4554260"/>
          </a:xfrm>
          <a:prstGeom prst="rect">
            <a:avLst/>
          </a:prstGeom>
          <a:solidFill>
            <a:srgbClr val="FFFFFF"/>
          </a:solidFill>
          <a:ln w="57150" algn="ctr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3500"/>
              </a:lnSpc>
              <a:defRPr kumimoji="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 algn="l"/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n=</a:t>
            </a:r>
            <a:r>
              <a:rPr lang="en-US" altLang="zh-CN" dirty="0" err="1">
                <a:solidFill>
                  <a:srgbClr val="FF0000"/>
                </a:solidFill>
              </a:rPr>
              <a:t>GetCheckedRadioButton</a:t>
            </a:r>
            <a:r>
              <a:rPr lang="en-US" altLang="zh-CN" dirty="0"/>
              <a:t>(IDC_RADIO3</a:t>
            </a:r>
            <a:r>
              <a:rPr lang="en-US" altLang="zh-CN" dirty="0" smtClean="0"/>
              <a:t>, 		IDC_RADIO5</a:t>
            </a:r>
            <a:r>
              <a:rPr lang="en-US" altLang="zh-CN" dirty="0"/>
              <a:t>);</a:t>
            </a:r>
          </a:p>
          <a:p>
            <a:pPr algn="l"/>
            <a:r>
              <a:rPr lang="en-US" altLang="zh-CN" dirty="0"/>
              <a:t>	if(n==IDC_RADIO3)</a:t>
            </a:r>
          </a:p>
          <a:p>
            <a:pPr algn="l"/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+="</a:t>
            </a:r>
            <a:r>
              <a:rPr lang="zh-CN" altLang="en-US" dirty="0"/>
              <a:t>座位：前排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	else </a:t>
            </a:r>
            <a:r>
              <a:rPr lang="en-US" altLang="zh-CN" dirty="0" smtClean="0"/>
              <a:t> if(n</a:t>
            </a:r>
            <a:r>
              <a:rPr lang="en-US" altLang="zh-CN" dirty="0"/>
              <a:t>==IDC_RADIO4)</a:t>
            </a:r>
          </a:p>
          <a:p>
            <a:pPr algn="l"/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+="</a:t>
            </a:r>
            <a:r>
              <a:rPr lang="zh-CN" altLang="en-US" dirty="0"/>
              <a:t>座位：中排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else  if(n</a:t>
            </a:r>
            <a:r>
              <a:rPr lang="en-US" altLang="zh-CN" dirty="0"/>
              <a:t>==IDC_RADIO5)</a:t>
            </a:r>
          </a:p>
          <a:p>
            <a:pPr algn="l"/>
            <a:r>
              <a:rPr lang="en-US" altLang="zh-CN" dirty="0"/>
              <a:t>		</a:t>
            </a:r>
            <a:r>
              <a:rPr lang="en-US" altLang="zh-CN" dirty="0" err="1"/>
              <a:t>str</a:t>
            </a:r>
            <a:r>
              <a:rPr lang="en-US" altLang="zh-CN" dirty="0"/>
              <a:t>+="</a:t>
            </a:r>
            <a:r>
              <a:rPr lang="zh-CN" altLang="en-US" dirty="0"/>
              <a:t>座位：后排</a:t>
            </a:r>
            <a:r>
              <a:rPr lang="en-US" altLang="zh-CN" dirty="0"/>
              <a:t>";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err="1" smtClean="0"/>
              <a:t>m_Edit.SetWindowTextW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/>
              <a:t>);</a:t>
            </a:r>
          </a:p>
          <a:p>
            <a:pPr algn="l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575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8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150938" y="998538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编写对话框应用程序步骤</a:t>
            </a:r>
          </a:p>
        </p:txBody>
      </p:sp>
      <p:sp>
        <p:nvSpPr>
          <p:cNvPr id="336906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设计界面；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给要访问的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控件关联变量</a:t>
            </a:r>
            <a:r>
              <a:rPr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>
                <a:solidFill>
                  <a:srgbClr val="000000"/>
                </a:solidFill>
              </a:rPr>
              <a:t>初始化界面；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Font typeface="Wingdings" pitchFamily="2" charset="2"/>
              <a:buAutoNum type="arabicPeriod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添加事件处理程序。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5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075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单选按钮</a:t>
            </a:r>
          </a:p>
        </p:txBody>
      </p:sp>
      <p:graphicFrame>
        <p:nvGraphicFramePr>
          <p:cNvPr id="265219" name="Group 3"/>
          <p:cNvGraphicFramePr>
            <a:graphicFrameLocks noGrp="1"/>
          </p:cNvGraphicFramePr>
          <p:nvPr>
            <p:ph type="tbl" idx="1"/>
          </p:nvPr>
        </p:nvGraphicFramePr>
        <p:xfrm>
          <a:off x="1042988" y="1989138"/>
          <a:ext cx="7924800" cy="4137026"/>
        </p:xfrm>
        <a:graphic>
          <a:graphicData uri="http://schemas.openxmlformats.org/drawingml/2006/table">
            <a:tbl>
              <a:tblPr/>
              <a:tblGrid>
                <a:gridCol w="936625"/>
                <a:gridCol w="3024187"/>
                <a:gridCol w="3963988"/>
              </a:tblGrid>
              <a:tr h="7985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数值类 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不连接变量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9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设置状态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9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读取状态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5237" name="Text Box 21"/>
          <p:cNvSpPr txBox="1">
            <a:spLocks noChangeArrowheads="1"/>
          </p:cNvSpPr>
          <p:nvPr/>
        </p:nvSpPr>
        <p:spPr bwMode="auto">
          <a:xfrm>
            <a:off x="1979613" y="3116263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m_RadioRadio=2;</a:t>
            </a:r>
          </a:p>
        </p:txBody>
      </p:sp>
      <p:sp>
        <p:nvSpPr>
          <p:cNvPr id="265238" name="Text Box 22"/>
          <p:cNvSpPr txBox="1">
            <a:spLocks noChangeArrowheads="1"/>
          </p:cNvSpPr>
          <p:nvPr/>
        </p:nvSpPr>
        <p:spPr bwMode="auto">
          <a:xfrm>
            <a:off x="1979613" y="36925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UpdateData(FALSE);</a:t>
            </a:r>
          </a:p>
        </p:txBody>
      </p:sp>
      <p:sp>
        <p:nvSpPr>
          <p:cNvPr id="265239" name="Text Box 23"/>
          <p:cNvSpPr txBox="1">
            <a:spLocks noChangeArrowheads="1"/>
          </p:cNvSpPr>
          <p:nvPr/>
        </p:nvSpPr>
        <p:spPr bwMode="auto">
          <a:xfrm>
            <a:off x="5148263" y="3116263"/>
            <a:ext cx="331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CheckRadioButton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1,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2,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3)</a:t>
            </a:r>
          </a:p>
        </p:txBody>
      </p:sp>
      <p:sp>
        <p:nvSpPr>
          <p:cNvPr id="265240" name="Text Box 24"/>
          <p:cNvSpPr txBox="1">
            <a:spLocks noChangeArrowheads="1"/>
          </p:cNvSpPr>
          <p:nvPr/>
        </p:nvSpPr>
        <p:spPr bwMode="auto">
          <a:xfrm>
            <a:off x="1979613" y="4797425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UpdateData(TRUE);</a:t>
            </a:r>
          </a:p>
        </p:txBody>
      </p:sp>
      <p:sp>
        <p:nvSpPr>
          <p:cNvPr id="265241" name="Text Box 25"/>
          <p:cNvSpPr txBox="1">
            <a:spLocks noChangeArrowheads="1"/>
          </p:cNvSpPr>
          <p:nvPr/>
        </p:nvSpPr>
        <p:spPr bwMode="auto">
          <a:xfrm>
            <a:off x="5148263" y="4941888"/>
            <a:ext cx="381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n=GetCheckedRadioButton(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1, 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参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156325" y="55641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是被选中按钮的</a:t>
            </a: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ID</a:t>
            </a:r>
          </a:p>
        </p:txBody>
      </p:sp>
      <p:sp>
        <p:nvSpPr>
          <p:cNvPr id="265243" name="Text Box 27"/>
          <p:cNvSpPr txBox="1">
            <a:spLocks noChangeArrowheads="1"/>
          </p:cNvSpPr>
          <p:nvPr/>
        </p:nvSpPr>
        <p:spPr bwMode="auto">
          <a:xfrm>
            <a:off x="1979613" y="5348288"/>
            <a:ext cx="295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0  1  2 ……</a:t>
            </a:r>
          </a:p>
        </p:txBody>
      </p:sp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5148263" y="4508500"/>
            <a:ext cx="352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int n;</a:t>
            </a:r>
          </a:p>
        </p:txBody>
      </p:sp>
      <p:sp>
        <p:nvSpPr>
          <p:cNvPr id="265245" name="AutoShape 29"/>
          <p:cNvSpPr>
            <a:spLocks noChangeArrowheads="1"/>
          </p:cNvSpPr>
          <p:nvPr/>
        </p:nvSpPr>
        <p:spPr bwMode="auto">
          <a:xfrm>
            <a:off x="4787900" y="1341438"/>
            <a:ext cx="4321175" cy="1295400"/>
          </a:xfrm>
          <a:prstGeom prst="wedgeRoundRectCallout">
            <a:avLst>
              <a:gd name="adj1" fmla="val 23403"/>
              <a:gd name="adj2" fmla="val 8553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：该组第一个按钮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； </a:t>
            </a:r>
          </a:p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：该组最后一个按钮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；</a:t>
            </a:r>
          </a:p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3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：该组被选中的按钮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2124075" y="5876925"/>
            <a:ext cx="4103688" cy="981075"/>
          </a:xfrm>
          <a:prstGeom prst="wedgeRoundRectCallout">
            <a:avLst>
              <a:gd name="adj1" fmla="val 36421"/>
              <a:gd name="adj2" fmla="val -6974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0" bIns="0"/>
          <a:lstStyle/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：该组第一个按钮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； </a:t>
            </a:r>
          </a:p>
          <a:p>
            <a:pPr algn="l"/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参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zh-CN" altLang="en-US" b="1" smtClean="0">
                <a:solidFill>
                  <a:srgbClr val="000000"/>
                </a:solidFill>
                <a:ea typeface="宋体" charset="-122"/>
              </a:rPr>
              <a:t>：该组最后一个按钮</a:t>
            </a:r>
            <a:r>
              <a:rPr kumimoji="0" lang="en-US" altLang="zh-CN" b="1" smtClean="0">
                <a:solidFill>
                  <a:srgbClr val="000000"/>
                </a:solidFill>
                <a:ea typeface="宋体" charset="-122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917336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 animBg="1"/>
      <p:bldP spid="2652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2"/>
          <p:cNvSpPr txBox="1">
            <a:spLocks noChangeArrowheads="1"/>
          </p:cNvSpPr>
          <p:nvPr/>
        </p:nvSpPr>
        <p:spPr bwMode="auto">
          <a:xfrm>
            <a:off x="755650" y="1989138"/>
            <a:ext cx="7777163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3888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1260475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897063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253365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3170238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36274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40846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45418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999038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</a:rPr>
              <a:t>创建一组显示成绩的单选按钮控件，成绩项包括“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100”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、“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90”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、“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80”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和“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70”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四档；创建一个复选框控件组，复选项为每项成绩的人数；设置一个“计算”按钮和一个“退出”按钮，并设置一个编辑框；当单击计算按钮时，在编辑框中显示该项成绩的总分。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11601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作   业</a:t>
            </a:r>
            <a:endParaRPr kumimoji="0" lang="en-US" altLang="zh-CN" dirty="0" smtClean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10784" y="258614"/>
            <a:ext cx="3981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课堂派</a:t>
            </a:r>
            <a:endParaRPr kumimoji="1" lang="en-US" altLang="zh-CN" sz="3200" b="1" dirty="0" smtClean="0">
              <a:solidFill>
                <a:srgbClr val="0000CC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邀请码：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CHGR9K</a:t>
            </a:r>
            <a:endParaRPr kumimoji="1" lang="zh-CN" altLang="en-US" sz="3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25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 autoUpdateAnimBg="0" advAuto="3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259632" y="931367"/>
            <a:ext cx="8001000" cy="76944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r>
              <a:rPr kumimoji="0" lang="zh-CN" altLang="en-US" kern="1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初始状态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2276872"/>
            <a:ext cx="55340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10784" y="258614"/>
            <a:ext cx="3981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课堂派</a:t>
            </a:r>
            <a:endParaRPr kumimoji="1" lang="en-US" altLang="zh-CN" sz="3200" b="1" dirty="0" smtClean="0">
              <a:solidFill>
                <a:srgbClr val="0000CC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邀请码：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CHGR9K</a:t>
            </a:r>
            <a:endParaRPr kumimoji="1" lang="zh-CN" altLang="en-US" sz="3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0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1371600" y="906959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/>
            <a:r>
              <a:rPr kumimoji="0" lang="en-US" altLang="zh-CN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“</a:t>
            </a:r>
            <a:r>
              <a:rPr kumimoji="0" lang="zh-CN" altLang="en-US" sz="4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计算”按钮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769" y="2348880"/>
            <a:ext cx="55340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910784" y="258614"/>
            <a:ext cx="398169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课堂派</a:t>
            </a:r>
            <a:endParaRPr kumimoji="1" lang="en-US" altLang="zh-CN" sz="3200" b="1" dirty="0" smtClean="0">
              <a:solidFill>
                <a:srgbClr val="0000CC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kumimoji="1" lang="zh-CN" altLang="en-US" sz="3200" b="1" dirty="0" smtClean="0">
                <a:solidFill>
                  <a:srgbClr val="0000CC"/>
                </a:solidFill>
                <a:effectLst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邀请码：</a:t>
            </a:r>
            <a:r>
              <a:rPr kumimoji="1"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CHGR9K</a:t>
            </a:r>
            <a:endParaRPr kumimoji="1" lang="zh-CN" altLang="en-US" sz="3200" b="1" dirty="0">
              <a:solidFill>
                <a:srgbClr val="0000CC"/>
              </a:solidFill>
              <a:effectLst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548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022350" y="2070100"/>
            <a:ext cx="82296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方法</a:t>
            </a:r>
            <a:r>
              <a:rPr lang="en-US" altLang="zh-CN" sz="28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：</a:t>
            </a:r>
            <a:endParaRPr lang="en-US" altLang="zh-CN" sz="2800" b="1" dirty="0" smtClean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、给按钮关联控制类变量，如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m_Button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、在复选框的单击事件处理程序中，根据复选框当前状态，设置按钮显示或隐藏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，如：</a:t>
            </a:r>
            <a:endParaRPr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m_Button.ShowWindow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(SW_HIDE);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一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022350" y="2070100"/>
            <a:ext cx="8121650" cy="237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90600" indent="-5334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752600" indent="-3810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09800" indent="-3810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方法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endParaRPr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、不给按钮关联变量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  <a:buSz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、在复选框的单击事件处理程序中，根据复选框当前状态，设置按钮显示或隐藏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，如：</a:t>
            </a:r>
            <a:endParaRPr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092696" y="980728"/>
            <a:ext cx="434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zh-CN"/>
            </a:defPPr>
            <a:lvl1pPr>
              <a:defRPr kumimoji="0" sz="4400">
                <a:solidFill>
                  <a:srgbClr val="0000FF"/>
                </a:solidFill>
                <a:ea typeface="黑体" pitchFamily="49" charset="-122"/>
              </a:defRPr>
            </a:lvl1pPr>
            <a:lvl2pPr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l"/>
            <a:r>
              <a:rPr lang="zh-CN" altLang="en-US" dirty="0">
                <a:latin typeface="Times New Roman" pitchFamily="18" charset="0"/>
              </a:rPr>
              <a:t>练 </a:t>
            </a:r>
            <a:r>
              <a:rPr lang="zh-CN" altLang="en-US" dirty="0" smtClean="0">
                <a:latin typeface="Times New Roman" pitchFamily="18" charset="0"/>
              </a:rPr>
              <a:t>习 一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340" y="4512720"/>
            <a:ext cx="877716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  <a:spcBef>
                <a:spcPct val="30000"/>
              </a:spcBef>
              <a:buClr>
                <a:srgbClr val="3333CC"/>
              </a:buClr>
            </a:pPr>
            <a:r>
              <a:rPr lang="en-US" altLang="zh-CN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GetDlgItem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20204" pitchFamily="34" charset="0"/>
              </a:rPr>
              <a:t>(IDC_BUTTON1)</a:t>
            </a:r>
            <a:r>
              <a:rPr lang="en-US" altLang="zh-CN" sz="2600" b="1" dirty="0">
                <a:solidFill>
                  <a:srgbClr val="FF0000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ShowWindow</a:t>
            </a:r>
            <a:r>
              <a:rPr lang="en-US" altLang="zh-CN" sz="2600" b="1" dirty="0">
                <a:solidFill>
                  <a:srgbClr val="000000"/>
                </a:solidFill>
                <a:latin typeface="Arial" panose="020B0604020202020204" pitchFamily="34" charset="0"/>
              </a:rPr>
              <a:t>(SW_HIDE);</a:t>
            </a:r>
            <a:endParaRPr lang="zh-CN" altLang="en-US" sz="2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373" y="5148299"/>
            <a:ext cx="8378131" cy="15788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95000"/>
              <a:buFont typeface="Wingdings" pitchFamily="2" charset="2"/>
              <a:buChar char="¬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b="1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GetDlgItem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函数取得对话框内的某个控件指针，其参数是待获取指针的控件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IDC_BUTTON1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是按钮的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 sz="2800" b="1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2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algn="l"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0"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访问对话框中的控件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kumimoji="0" lang="en-US" altLang="zh-CN" sz="2800" b="1" smtClean="0">
                <a:solidFill>
                  <a:srgbClr val="333399"/>
                </a:solidFill>
              </a:rPr>
              <a:t> </a:t>
            </a:r>
            <a:r>
              <a:rPr kumimoji="0" lang="zh-CN" altLang="en-US" sz="2800" b="1" smtClean="0">
                <a:solidFill>
                  <a:srgbClr val="333399"/>
                </a:solidFill>
              </a:rPr>
              <a:t>三种方式：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为控件关联控制类变量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为控件关联数值类变量</a:t>
            </a:r>
          </a:p>
          <a:p>
            <a:pPr lvl="1">
              <a:lnSpc>
                <a:spcPct val="150000"/>
              </a:lnSpc>
              <a:buClr>
                <a:srgbClr val="000099"/>
              </a:buClr>
              <a:buFont typeface="Wingdings" pitchFamily="2" charset="2"/>
              <a:buAutoNum type="arabicPeriod"/>
            </a:pPr>
            <a:r>
              <a:rPr kumimoji="0" lang="zh-CN" altLang="en-US" sz="2800" b="1" smtClean="0">
                <a:solidFill>
                  <a:srgbClr val="000000"/>
                </a:solidFill>
              </a:rPr>
              <a:t>利用控件</a:t>
            </a:r>
            <a:r>
              <a:rPr kumimoji="0" lang="en-US" altLang="zh-CN" sz="2800" b="1" smtClean="0">
                <a:solidFill>
                  <a:srgbClr val="000000"/>
                </a:solidFill>
              </a:rPr>
              <a:t>ID</a:t>
            </a:r>
            <a:r>
              <a:rPr kumimoji="0" lang="zh-CN" altLang="en-US" sz="2800" b="1" smtClean="0">
                <a:solidFill>
                  <a:srgbClr val="000000"/>
                </a:solidFill>
              </a:rPr>
              <a:t>获取控件指针</a:t>
            </a:r>
          </a:p>
        </p:txBody>
      </p:sp>
      <p:sp>
        <p:nvSpPr>
          <p:cNvPr id="3" name="右弧形箭头 2"/>
          <p:cNvSpPr/>
          <p:nvPr/>
        </p:nvSpPr>
        <p:spPr bwMode="auto">
          <a:xfrm rot="20830054" flipV="1">
            <a:off x="5955071" y="2719847"/>
            <a:ext cx="720080" cy="1512168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2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50963" y="981075"/>
            <a:ext cx="7793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控   件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42988" y="1916113"/>
            <a:ext cx="8101012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编辑框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990033"/>
                </a:solidFill>
                <a:latin typeface="Times New Roman" pitchFamily="18" charset="0"/>
              </a:rPr>
              <a:t>复选框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latin typeface="Times New Roman" pitchFamily="18" charset="0"/>
              </a:rPr>
              <a:t>单选按钮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列表框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组合框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000099"/>
              </a:buClr>
              <a:buSzTx/>
              <a:buFont typeface="Wingdings" pitchFamily="2" charset="2"/>
              <a:buChar char="§"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itchFamily="18" charset="0"/>
              </a:rPr>
              <a:t>滚动条</a:t>
            </a:r>
          </a:p>
        </p:txBody>
      </p:sp>
    </p:spTree>
    <p:extLst>
      <p:ext uri="{BB962C8B-B14F-4D97-AF65-F5344CB8AC3E}">
        <p14:creationId xmlns:p14="http://schemas.microsoft.com/office/powerpoint/2010/main" val="17192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2124"/>
            <a:ext cx="6447257" cy="433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0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267998"/>
            <a:ext cx="3207472" cy="2545378"/>
          </a:xfrm>
          <a:prstGeom prst="rect">
            <a:avLst/>
          </a:prstGeom>
        </p:spPr>
      </p:pic>
      <p:sp>
        <p:nvSpPr>
          <p:cNvPr id="262147" name="Rectangle 3"/>
          <p:cNvSpPr>
            <a:spLocks noGrp="1" noChangeArrowheads="1"/>
          </p:cNvSpPr>
          <p:nvPr>
            <p:ph type="title"/>
          </p:nvPr>
        </p:nvSpPr>
        <p:spPr>
          <a:xfrm>
            <a:off x="1108075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单选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按钮（</a:t>
            </a:r>
            <a:r>
              <a:rPr kumimoji="0" lang="en-US" altLang="zh-CN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Radio Button</a:t>
            </a:r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22350" y="1927225"/>
            <a:ext cx="8229600" cy="2222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/>
              <a:t>单选按钮一定要按顺序画</a:t>
            </a:r>
          </a:p>
          <a:p>
            <a:pPr>
              <a:lnSpc>
                <a:spcPct val="110000"/>
              </a:lnSpc>
            </a:pPr>
            <a:r>
              <a:rPr lang="zh-CN" altLang="en-US" sz="2800" b="1"/>
              <a:t>给单选按钮分组的方法：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/>
              <a:t>    在每一组第一个单选按钮的属性对话框中勾选</a:t>
            </a:r>
            <a:r>
              <a:rPr lang="zh-CN" altLang="en-US" sz="2800" b="1">
                <a:latin typeface="Times New Roman"/>
              </a:rPr>
              <a:t>“</a:t>
            </a:r>
            <a:r>
              <a:rPr lang="en-US" altLang="zh-CN" sz="2800" b="1"/>
              <a:t>Group</a:t>
            </a:r>
            <a:r>
              <a:rPr lang="en-US" altLang="zh-CN" sz="2800" b="1">
                <a:latin typeface="Times New Roman"/>
              </a:rPr>
              <a:t>”</a:t>
            </a:r>
            <a:r>
              <a:rPr lang="zh-CN" altLang="en-US" sz="2800" b="1"/>
              <a:t>这一属性。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3198112" y="4854646"/>
            <a:ext cx="2910662" cy="2968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443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2131640"/>
            <a:ext cx="8064500" cy="34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可以为单选按钮关联变量，也可以不关联；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第一次关联变量；第二组不关联变量；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只能为设置了组属性的单选按钮关联变量；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只能关联数值类变量。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38478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27" y="1772816"/>
            <a:ext cx="59531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5050" y="981075"/>
            <a:ext cx="8001000" cy="762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关联变量</a:t>
            </a:r>
            <a:endParaRPr kumimoji="0" lang="zh-CN" altLang="en-US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404938" y="4797152"/>
            <a:ext cx="6767462" cy="9461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数值类变量（</a:t>
            </a:r>
            <a:r>
              <a:rPr lang="en-US" altLang="zh-CN" sz="2800" b="1" dirty="0" err="1" smtClean="0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类型）代表该组中被选中的单选按钮的序号，序号从</a:t>
            </a:r>
            <a:r>
              <a:rPr lang="en-US" altLang="zh-CN" sz="2800" b="1" dirty="0" smtClean="0">
                <a:solidFill>
                  <a:srgbClr val="000000"/>
                </a:solidFill>
                <a:ea typeface="宋体" charset="-122"/>
              </a:rPr>
              <a:t>0</a:t>
            </a:r>
            <a:r>
              <a:rPr lang="zh-CN" altLang="en-US" sz="2800" b="1" dirty="0" smtClean="0">
                <a:solidFill>
                  <a:srgbClr val="000000"/>
                </a:solidFill>
                <a:ea typeface="宋体" charset="-122"/>
              </a:rPr>
              <a:t>开始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24128" y="3284984"/>
            <a:ext cx="1656184" cy="5040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37294" y="3299498"/>
            <a:ext cx="1895039" cy="9180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32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11255</TotalTime>
  <Words>625</Words>
  <Application>Microsoft Office PowerPoint</Application>
  <PresentationFormat>全屏显示(4:3)</PresentationFormat>
  <Paragraphs>110</Paragraphs>
  <Slides>17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1_Blends</vt:lpstr>
      <vt:lpstr>2_Blends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单选按钮（Radio Button）</vt:lpstr>
      <vt:lpstr>关联变量</vt:lpstr>
      <vt:lpstr>关联变量</vt:lpstr>
      <vt:lpstr>PowerPoint 演示文稿</vt:lpstr>
      <vt:lpstr>PowerPoint 演示文稿</vt:lpstr>
      <vt:lpstr>PowerPoint 演示文稿</vt:lpstr>
      <vt:lpstr>PowerPoint 演示文稿</vt:lpstr>
      <vt:lpstr>单选按钮</vt:lpstr>
      <vt:lpstr>PowerPoint 演示文稿</vt:lpstr>
      <vt:lpstr>初始状态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ZhangLijing</dc:creator>
  <cp:lastModifiedBy>AutoBVT</cp:lastModifiedBy>
  <cp:revision>415</cp:revision>
  <dcterms:created xsi:type="dcterms:W3CDTF">2001-10-15T01:38:10Z</dcterms:created>
  <dcterms:modified xsi:type="dcterms:W3CDTF">2018-05-02T01:31:58Z</dcterms:modified>
</cp:coreProperties>
</file>